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Lst>
  <p:notesMasterIdLst>
    <p:notesMasterId r:id="rId34"/>
  </p:notesMasterIdLst>
  <p:sldIdLst>
    <p:sldId id="256" r:id="rId4"/>
    <p:sldId id="258" r:id="rId5"/>
    <p:sldId id="262" r:id="rId6"/>
    <p:sldId id="257" r:id="rId7"/>
    <p:sldId id="259" r:id="rId8"/>
    <p:sldId id="260" r:id="rId9"/>
    <p:sldId id="267" r:id="rId10"/>
    <p:sldId id="261" r:id="rId11"/>
    <p:sldId id="263" r:id="rId12"/>
    <p:sldId id="264" r:id="rId13"/>
    <p:sldId id="265" r:id="rId14"/>
    <p:sldId id="268" r:id="rId15"/>
    <p:sldId id="269" r:id="rId16"/>
    <p:sldId id="270" r:id="rId17"/>
    <p:sldId id="271" r:id="rId18"/>
    <p:sldId id="272" r:id="rId19"/>
    <p:sldId id="273" r:id="rId20"/>
    <p:sldId id="274" r:id="rId21"/>
    <p:sldId id="275" r:id="rId22"/>
    <p:sldId id="276" r:id="rId23"/>
    <p:sldId id="281" r:id="rId24"/>
    <p:sldId id="277" r:id="rId25"/>
    <p:sldId id="278" r:id="rId26"/>
    <p:sldId id="282" r:id="rId27"/>
    <p:sldId id="279" r:id="rId28"/>
    <p:sldId id="283" r:id="rId29"/>
    <p:sldId id="284" r:id="rId30"/>
    <p:sldId id="285" r:id="rId31"/>
    <p:sldId id="286" r:id="rId32"/>
    <p:sldId id="266" r:id="rId33"/>
  </p:sldIdLst>
  <p:sldSz cx="18288000" cy="10287000"/>
  <p:notesSz cx="6858000" cy="9144000"/>
  <p:embeddedFontLst>
    <p:embeddedFont>
      <p:font typeface="Calibri" panose="020F0502020204030204" pitchFamily="34" charset="0"/>
      <p:regular r:id="rId35"/>
      <p:bold r:id="rId36"/>
      <p:italic r:id="rId37"/>
      <p:boldItalic r:id="rId38"/>
    </p:embeddedFont>
    <p:embeddedFont>
      <p:font typeface="Cambria Math" panose="02040503050406030204" pitchFamily="18" charset="0"/>
      <p:regular r:id="rId39"/>
    </p:embeddedFont>
    <p:embeddedFont>
      <p:font typeface="Tahoma" panose="020B0604030504040204" pitchFamily="34" charset="0"/>
      <p:regular r:id="rId40"/>
      <p:bold r:id="rId41"/>
    </p:embeddedFont>
    <p:embeddedFont>
      <p:font typeface="Calibri Light" panose="020F0302020204030204" pitchFamily="34" charset="0"/>
      <p:regular r:id="rId42"/>
      <p:italic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D360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6" d="100"/>
          <a:sy n="46" d="100"/>
        </p:scale>
        <p:origin x="756"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5.fntdata"/><Relationship Id="rId21" Type="http://schemas.openxmlformats.org/officeDocument/2006/relationships/slide" Target="slides/slide18.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2.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1.fntdata"/><Relationship Id="rId43" Type="http://schemas.openxmlformats.org/officeDocument/2006/relationships/font" Target="fonts/font9.fntdata"/><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4.fntdata"/><Relationship Id="rId46"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font" Target="fonts/font7.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45273B-2BA0-4F3B-8314-DA0DEE0D87D7}" type="doc">
      <dgm:prSet loTypeId="urn:microsoft.com/office/officeart/2005/8/layout/arrow6" loCatId="relationship" qsTypeId="urn:microsoft.com/office/officeart/2005/8/quickstyle/simple1" qsCatId="simple" csTypeId="urn:microsoft.com/office/officeart/2005/8/colors/accent1_2" csCatId="accent1" phldr="1"/>
      <dgm:spPr/>
      <dgm:t>
        <a:bodyPr/>
        <a:lstStyle/>
        <a:p>
          <a:endParaRPr lang="en-US"/>
        </a:p>
      </dgm:t>
    </dgm:pt>
    <dgm:pt modelId="{04C3925B-F612-4B8C-B422-63F6D19C4C69}">
      <dgm:prSet phldrT="[Text]" custT="1"/>
      <dgm:spPr/>
      <dgm:t>
        <a:bodyPr/>
        <a:lstStyle/>
        <a:p>
          <a:pPr>
            <a:lnSpc>
              <a:spcPct val="150000"/>
            </a:lnSpc>
          </a:pPr>
          <a:r>
            <a:rPr lang="en-US" sz="4800" b="1" dirty="0" smtClean="0">
              <a:latin typeface="Arial" panose="020B0604020202020204" pitchFamily="34" charset="0"/>
              <a:cs typeface="Arial" panose="020B0604020202020204" pitchFamily="34" charset="0"/>
            </a:rPr>
            <a:t>1. </a:t>
          </a:r>
          <a:r>
            <a:rPr lang="en-US" sz="4800" b="1" dirty="0" err="1" smtClean="0">
              <a:latin typeface="Arial" panose="020B0604020202020204" pitchFamily="34" charset="0"/>
              <a:cs typeface="Arial" panose="020B0604020202020204" pitchFamily="34" charset="0"/>
            </a:rPr>
            <a:t>Biểu</a:t>
          </a:r>
          <a:r>
            <a:rPr lang="en-US" sz="4800" b="1" dirty="0" smtClean="0">
              <a:latin typeface="Arial" panose="020B0604020202020204" pitchFamily="34" charset="0"/>
              <a:cs typeface="Arial" panose="020B0604020202020204" pitchFamily="34" charset="0"/>
            </a:rPr>
            <a:t> </a:t>
          </a:r>
          <a:r>
            <a:rPr lang="en-US" sz="4800" b="1" dirty="0" err="1" smtClean="0">
              <a:latin typeface="Arial" panose="020B0604020202020204" pitchFamily="34" charset="0"/>
              <a:cs typeface="Arial" panose="020B0604020202020204" pitchFamily="34" charset="0"/>
            </a:rPr>
            <a:t>thức</a:t>
          </a:r>
          <a:r>
            <a:rPr lang="en-US" sz="4800" b="1" dirty="0" smtClean="0">
              <a:latin typeface="Arial" panose="020B0604020202020204" pitchFamily="34" charset="0"/>
              <a:cs typeface="Arial" panose="020B0604020202020204" pitchFamily="34" charset="0"/>
            </a:rPr>
            <a:t> </a:t>
          </a:r>
          <a:r>
            <a:rPr lang="en-US" sz="4800" b="1" dirty="0" err="1" smtClean="0">
              <a:latin typeface="Arial" panose="020B0604020202020204" pitchFamily="34" charset="0"/>
              <a:cs typeface="Arial" panose="020B0604020202020204" pitchFamily="34" charset="0"/>
            </a:rPr>
            <a:t>đại</a:t>
          </a:r>
          <a:r>
            <a:rPr lang="en-US" sz="4800" b="1" dirty="0" smtClean="0">
              <a:latin typeface="Arial" panose="020B0604020202020204" pitchFamily="34" charset="0"/>
              <a:cs typeface="Arial" panose="020B0604020202020204" pitchFamily="34" charset="0"/>
            </a:rPr>
            <a:t> </a:t>
          </a:r>
          <a:r>
            <a:rPr lang="en-US" sz="4800" b="1" dirty="0" err="1" smtClean="0">
              <a:latin typeface="Arial" panose="020B0604020202020204" pitchFamily="34" charset="0"/>
              <a:cs typeface="Arial" panose="020B0604020202020204" pitchFamily="34" charset="0"/>
            </a:rPr>
            <a:t>số</a:t>
          </a:r>
          <a:endParaRPr lang="en-US" sz="4800" b="1" dirty="0">
            <a:latin typeface="Arial" panose="020B0604020202020204" pitchFamily="34" charset="0"/>
            <a:cs typeface="Arial" panose="020B0604020202020204" pitchFamily="34" charset="0"/>
          </a:endParaRPr>
        </a:p>
      </dgm:t>
    </dgm:pt>
    <dgm:pt modelId="{51CFD3F7-853A-417E-A289-6CBB725DC55E}" type="parTrans" cxnId="{3C21FCC2-7A9F-476B-9093-71829B3DE67B}">
      <dgm:prSet/>
      <dgm:spPr/>
      <dgm:t>
        <a:bodyPr/>
        <a:lstStyle/>
        <a:p>
          <a:endParaRPr lang="en-US"/>
        </a:p>
      </dgm:t>
    </dgm:pt>
    <dgm:pt modelId="{C56754AB-854B-4B2F-83C0-C4766E24ACEA}" type="sibTrans" cxnId="{3C21FCC2-7A9F-476B-9093-71829B3DE67B}">
      <dgm:prSet/>
      <dgm:spPr/>
      <dgm:t>
        <a:bodyPr/>
        <a:lstStyle/>
        <a:p>
          <a:endParaRPr lang="en-US"/>
        </a:p>
      </dgm:t>
    </dgm:pt>
    <dgm:pt modelId="{D2767F4E-0115-44A0-B829-F3A31796C86A}">
      <dgm:prSet phldrT="[Text]" custT="1"/>
      <dgm:spPr/>
      <dgm:t>
        <a:bodyPr/>
        <a:lstStyle/>
        <a:p>
          <a:pPr>
            <a:lnSpc>
              <a:spcPct val="150000"/>
            </a:lnSpc>
          </a:pPr>
          <a:r>
            <a:rPr lang="en-US" sz="4800" b="1" dirty="0" smtClean="0">
              <a:latin typeface="Arial" panose="020B0604020202020204" pitchFamily="34" charset="0"/>
              <a:cs typeface="Arial" panose="020B0604020202020204" pitchFamily="34" charset="0"/>
            </a:rPr>
            <a:t>2. </a:t>
          </a:r>
          <a:r>
            <a:rPr lang="en-US" sz="4800" b="1" dirty="0" err="1" smtClean="0">
              <a:latin typeface="Arial" panose="020B0604020202020204" pitchFamily="34" charset="0"/>
              <a:cs typeface="Arial" panose="020B0604020202020204" pitchFamily="34" charset="0"/>
            </a:rPr>
            <a:t>Giá</a:t>
          </a:r>
          <a:r>
            <a:rPr lang="en-US" sz="4800" b="1" dirty="0" smtClean="0">
              <a:latin typeface="Arial" panose="020B0604020202020204" pitchFamily="34" charset="0"/>
              <a:cs typeface="Arial" panose="020B0604020202020204" pitchFamily="34" charset="0"/>
            </a:rPr>
            <a:t> </a:t>
          </a:r>
          <a:r>
            <a:rPr lang="en-US" sz="4800" b="1" dirty="0" err="1" smtClean="0">
              <a:latin typeface="Arial" panose="020B0604020202020204" pitchFamily="34" charset="0"/>
              <a:cs typeface="Arial" panose="020B0604020202020204" pitchFamily="34" charset="0"/>
            </a:rPr>
            <a:t>trị</a:t>
          </a:r>
          <a:r>
            <a:rPr lang="en-US" sz="4800" b="1" dirty="0" smtClean="0">
              <a:latin typeface="Arial" panose="020B0604020202020204" pitchFamily="34" charset="0"/>
              <a:cs typeface="Arial" panose="020B0604020202020204" pitchFamily="34" charset="0"/>
            </a:rPr>
            <a:t> </a:t>
          </a:r>
          <a:r>
            <a:rPr lang="en-US" sz="4800" b="1" dirty="0" err="1" smtClean="0">
              <a:latin typeface="Arial" panose="020B0604020202020204" pitchFamily="34" charset="0"/>
              <a:cs typeface="Arial" panose="020B0604020202020204" pitchFamily="34" charset="0"/>
            </a:rPr>
            <a:t>của</a:t>
          </a:r>
          <a:r>
            <a:rPr lang="en-US" sz="4800" b="1" dirty="0" smtClean="0">
              <a:latin typeface="Arial" panose="020B0604020202020204" pitchFamily="34" charset="0"/>
              <a:cs typeface="Arial" panose="020B0604020202020204" pitchFamily="34" charset="0"/>
            </a:rPr>
            <a:t> </a:t>
          </a:r>
          <a:r>
            <a:rPr lang="en-US" sz="4800" b="1" dirty="0" err="1" smtClean="0">
              <a:latin typeface="Arial" panose="020B0604020202020204" pitchFamily="34" charset="0"/>
              <a:cs typeface="Arial" panose="020B0604020202020204" pitchFamily="34" charset="0"/>
            </a:rPr>
            <a:t>biểu</a:t>
          </a:r>
          <a:r>
            <a:rPr lang="en-US" sz="4800" b="1" dirty="0" smtClean="0">
              <a:latin typeface="Arial" panose="020B0604020202020204" pitchFamily="34" charset="0"/>
              <a:cs typeface="Arial" panose="020B0604020202020204" pitchFamily="34" charset="0"/>
            </a:rPr>
            <a:t> </a:t>
          </a:r>
          <a:r>
            <a:rPr lang="en-US" sz="4800" b="1" dirty="0" err="1" smtClean="0">
              <a:latin typeface="Arial" panose="020B0604020202020204" pitchFamily="34" charset="0"/>
              <a:cs typeface="Arial" panose="020B0604020202020204" pitchFamily="34" charset="0"/>
            </a:rPr>
            <a:t>thức</a:t>
          </a:r>
          <a:r>
            <a:rPr lang="en-US" sz="4800" b="1" dirty="0" smtClean="0">
              <a:latin typeface="Arial" panose="020B0604020202020204" pitchFamily="34" charset="0"/>
              <a:cs typeface="Arial" panose="020B0604020202020204" pitchFamily="34" charset="0"/>
            </a:rPr>
            <a:t> </a:t>
          </a:r>
          <a:r>
            <a:rPr lang="en-US" sz="4800" b="1" dirty="0" err="1" smtClean="0">
              <a:latin typeface="Arial" panose="020B0604020202020204" pitchFamily="34" charset="0"/>
              <a:cs typeface="Arial" panose="020B0604020202020204" pitchFamily="34" charset="0"/>
            </a:rPr>
            <a:t>đại</a:t>
          </a:r>
          <a:r>
            <a:rPr lang="en-US" sz="4800" b="1" dirty="0" smtClean="0">
              <a:latin typeface="Arial" panose="020B0604020202020204" pitchFamily="34" charset="0"/>
              <a:cs typeface="Arial" panose="020B0604020202020204" pitchFamily="34" charset="0"/>
            </a:rPr>
            <a:t> </a:t>
          </a:r>
          <a:r>
            <a:rPr lang="en-US" sz="4800" b="1" dirty="0" err="1" smtClean="0">
              <a:latin typeface="Arial" panose="020B0604020202020204" pitchFamily="34" charset="0"/>
              <a:cs typeface="Arial" panose="020B0604020202020204" pitchFamily="34" charset="0"/>
            </a:rPr>
            <a:t>số</a:t>
          </a:r>
          <a:endParaRPr lang="en-US" sz="4800" b="1" dirty="0">
            <a:latin typeface="Arial" panose="020B0604020202020204" pitchFamily="34" charset="0"/>
            <a:cs typeface="Arial" panose="020B0604020202020204" pitchFamily="34" charset="0"/>
          </a:endParaRPr>
        </a:p>
      </dgm:t>
    </dgm:pt>
    <dgm:pt modelId="{8436C0C7-7B17-42C9-BB69-1B2FF20D80F1}" type="parTrans" cxnId="{DEFF3E49-3B67-4D18-B4A0-C3BB3DB976B1}">
      <dgm:prSet/>
      <dgm:spPr/>
      <dgm:t>
        <a:bodyPr/>
        <a:lstStyle/>
        <a:p>
          <a:endParaRPr lang="en-US"/>
        </a:p>
      </dgm:t>
    </dgm:pt>
    <dgm:pt modelId="{C490DD2B-644C-41C5-A4F7-C2D9E3907BBC}" type="sibTrans" cxnId="{DEFF3E49-3B67-4D18-B4A0-C3BB3DB976B1}">
      <dgm:prSet/>
      <dgm:spPr/>
      <dgm:t>
        <a:bodyPr/>
        <a:lstStyle/>
        <a:p>
          <a:endParaRPr lang="en-US"/>
        </a:p>
      </dgm:t>
    </dgm:pt>
    <dgm:pt modelId="{759DB1E6-5080-40D8-8F8D-5783EEB7E729}" type="pres">
      <dgm:prSet presAssocID="{9C45273B-2BA0-4F3B-8314-DA0DEE0D87D7}" presName="compositeShape" presStyleCnt="0">
        <dgm:presLayoutVars>
          <dgm:chMax val="2"/>
          <dgm:dir/>
          <dgm:resizeHandles val="exact"/>
        </dgm:presLayoutVars>
      </dgm:prSet>
      <dgm:spPr/>
      <dgm:t>
        <a:bodyPr/>
        <a:lstStyle/>
        <a:p>
          <a:endParaRPr lang="en-US"/>
        </a:p>
      </dgm:t>
    </dgm:pt>
    <dgm:pt modelId="{782D88A9-053B-4574-958C-BFB41B02A0E1}" type="pres">
      <dgm:prSet presAssocID="{9C45273B-2BA0-4F3B-8314-DA0DEE0D87D7}" presName="ribbon" presStyleLbl="node1" presStyleIdx="0" presStyleCnt="1"/>
      <dgm:spPr>
        <a:solidFill>
          <a:schemeClr val="accent1">
            <a:lumMod val="75000"/>
          </a:schemeClr>
        </a:solidFill>
      </dgm:spPr>
    </dgm:pt>
    <dgm:pt modelId="{22F84DD6-FA9D-4A06-AB44-A6C735DD0C72}" type="pres">
      <dgm:prSet presAssocID="{9C45273B-2BA0-4F3B-8314-DA0DEE0D87D7}" presName="leftArrowText" presStyleLbl="node1" presStyleIdx="0" presStyleCnt="1" custScaleX="79445" custLinFactNeighborX="2768" custLinFactNeighborY="-1204">
        <dgm:presLayoutVars>
          <dgm:chMax val="0"/>
          <dgm:bulletEnabled val="1"/>
        </dgm:presLayoutVars>
      </dgm:prSet>
      <dgm:spPr/>
      <dgm:t>
        <a:bodyPr/>
        <a:lstStyle/>
        <a:p>
          <a:endParaRPr lang="en-US"/>
        </a:p>
      </dgm:t>
    </dgm:pt>
    <dgm:pt modelId="{B6593EEF-F192-4572-8322-C2ACAB1FD4DD}" type="pres">
      <dgm:prSet presAssocID="{9C45273B-2BA0-4F3B-8314-DA0DEE0D87D7}" presName="rightArrowText" presStyleLbl="node1" presStyleIdx="0" presStyleCnt="1">
        <dgm:presLayoutVars>
          <dgm:chMax val="0"/>
          <dgm:bulletEnabled val="1"/>
        </dgm:presLayoutVars>
      </dgm:prSet>
      <dgm:spPr/>
      <dgm:t>
        <a:bodyPr/>
        <a:lstStyle/>
        <a:p>
          <a:endParaRPr lang="en-US"/>
        </a:p>
      </dgm:t>
    </dgm:pt>
  </dgm:ptLst>
  <dgm:cxnLst>
    <dgm:cxn modelId="{DEFF3E49-3B67-4D18-B4A0-C3BB3DB976B1}" srcId="{9C45273B-2BA0-4F3B-8314-DA0DEE0D87D7}" destId="{D2767F4E-0115-44A0-B829-F3A31796C86A}" srcOrd="1" destOrd="0" parTransId="{8436C0C7-7B17-42C9-BB69-1B2FF20D80F1}" sibTransId="{C490DD2B-644C-41C5-A4F7-C2D9E3907BBC}"/>
    <dgm:cxn modelId="{642353EC-8213-4764-A7BA-4AB526FA6EA9}" type="presOf" srcId="{04C3925B-F612-4B8C-B422-63F6D19C4C69}" destId="{22F84DD6-FA9D-4A06-AB44-A6C735DD0C72}" srcOrd="0" destOrd="0" presId="urn:microsoft.com/office/officeart/2005/8/layout/arrow6"/>
    <dgm:cxn modelId="{3C21FCC2-7A9F-476B-9093-71829B3DE67B}" srcId="{9C45273B-2BA0-4F3B-8314-DA0DEE0D87D7}" destId="{04C3925B-F612-4B8C-B422-63F6D19C4C69}" srcOrd="0" destOrd="0" parTransId="{51CFD3F7-853A-417E-A289-6CBB725DC55E}" sibTransId="{C56754AB-854B-4B2F-83C0-C4766E24ACEA}"/>
    <dgm:cxn modelId="{2CF94E05-E588-4620-9E97-C45AB6CB1ED7}" type="presOf" srcId="{D2767F4E-0115-44A0-B829-F3A31796C86A}" destId="{B6593EEF-F192-4572-8322-C2ACAB1FD4DD}" srcOrd="0" destOrd="0" presId="urn:microsoft.com/office/officeart/2005/8/layout/arrow6"/>
    <dgm:cxn modelId="{7EC85069-209B-4DE3-9852-AEC553F0889C}" type="presOf" srcId="{9C45273B-2BA0-4F3B-8314-DA0DEE0D87D7}" destId="{759DB1E6-5080-40D8-8F8D-5783EEB7E729}" srcOrd="0" destOrd="0" presId="urn:microsoft.com/office/officeart/2005/8/layout/arrow6"/>
    <dgm:cxn modelId="{74F77A3D-EE02-40ED-8445-E62FD519CCD5}" type="presParOf" srcId="{759DB1E6-5080-40D8-8F8D-5783EEB7E729}" destId="{782D88A9-053B-4574-958C-BFB41B02A0E1}" srcOrd="0" destOrd="0" presId="urn:microsoft.com/office/officeart/2005/8/layout/arrow6"/>
    <dgm:cxn modelId="{12453983-67D0-44FB-808D-B3509AE91DF4}" type="presParOf" srcId="{759DB1E6-5080-40D8-8F8D-5783EEB7E729}" destId="{22F84DD6-FA9D-4A06-AB44-A6C735DD0C72}" srcOrd="1" destOrd="0" presId="urn:microsoft.com/office/officeart/2005/8/layout/arrow6"/>
    <dgm:cxn modelId="{40181695-B543-461B-8080-EF9AA1B1D000}" type="presParOf" srcId="{759DB1E6-5080-40D8-8F8D-5783EEB7E729}" destId="{B6593EEF-F192-4572-8322-C2ACAB1FD4DD}" srcOrd="2" destOrd="0" presId="urn:microsoft.com/office/officeart/2005/8/layout/arrow6"/>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26A9E3-66BF-49F6-B9D4-A0AAA9BD6B22}" type="datetimeFigureOut">
              <a:rPr lang="en-US" smtClean="0"/>
              <a:t>12/21/2022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7C055B-9AD9-4E2B-9EA0-924C612F0FFE}" type="slidenum">
              <a:rPr lang="en-US" smtClean="0"/>
              <a:t>‹#›</a:t>
            </a:fld>
            <a:endParaRPr lang="en-US"/>
          </a:p>
        </p:txBody>
      </p:sp>
    </p:spTree>
    <p:extLst>
      <p:ext uri="{BB962C8B-B14F-4D97-AF65-F5344CB8AC3E}">
        <p14:creationId xmlns:p14="http://schemas.microsoft.com/office/powerpoint/2010/main" val="21546152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7C055B-9AD9-4E2B-9EA0-924C612F0FFE}" type="slidenum">
              <a:rPr lang="en-US" smtClean="0"/>
              <a:t>19</a:t>
            </a:fld>
            <a:endParaRPr lang="en-US"/>
          </a:p>
        </p:txBody>
      </p:sp>
    </p:spTree>
    <p:extLst>
      <p:ext uri="{BB962C8B-B14F-4D97-AF65-F5344CB8AC3E}">
        <p14:creationId xmlns:p14="http://schemas.microsoft.com/office/powerpoint/2010/main" val="487869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smtClean="0"/>
              <a:t>Để</a:t>
            </a:r>
            <a:r>
              <a:rPr lang="en-US" b="1" dirty="0" smtClean="0"/>
              <a:t> </a:t>
            </a:r>
            <a:r>
              <a:rPr lang="en-US" b="1" dirty="0" err="1" smtClean="0"/>
              <a:t>hiển</a:t>
            </a:r>
            <a:r>
              <a:rPr lang="en-US" b="1" baseline="0" dirty="0" smtClean="0"/>
              <a:t> </a:t>
            </a:r>
            <a:r>
              <a:rPr lang="en-US" b="1" baseline="0" dirty="0" err="1" smtClean="0"/>
              <a:t>thị</a:t>
            </a:r>
            <a:r>
              <a:rPr lang="en-US" b="1" baseline="0" dirty="0" smtClean="0"/>
              <a:t> </a:t>
            </a:r>
            <a:r>
              <a:rPr lang="en-US" b="1" baseline="0" dirty="0" err="1" smtClean="0"/>
              <a:t>đáp</a:t>
            </a:r>
            <a:r>
              <a:rPr lang="en-US" b="1" baseline="0" dirty="0" smtClean="0"/>
              <a:t> </a:t>
            </a:r>
            <a:r>
              <a:rPr lang="en-US" b="1" baseline="0" dirty="0" err="1" smtClean="0"/>
              <a:t>án</a:t>
            </a:r>
            <a:r>
              <a:rPr lang="en-US" b="1" baseline="0" dirty="0" smtClean="0"/>
              <a:t>, </a:t>
            </a:r>
            <a:r>
              <a:rPr lang="en-US" b="1" baseline="0" dirty="0" err="1" smtClean="0"/>
              <a:t>các</a:t>
            </a:r>
            <a:r>
              <a:rPr lang="en-US" b="1" baseline="0" dirty="0" smtClean="0"/>
              <a:t> </a:t>
            </a:r>
            <a:r>
              <a:rPr lang="en-US" b="1" baseline="0" dirty="0" err="1" smtClean="0"/>
              <a:t>thầy</a:t>
            </a:r>
            <a:r>
              <a:rPr lang="en-US" b="1" baseline="0" dirty="0" smtClean="0"/>
              <a:t> </a:t>
            </a:r>
            <a:r>
              <a:rPr lang="en-US" b="1" baseline="0" dirty="0" err="1" smtClean="0"/>
              <a:t>cô</a:t>
            </a:r>
            <a:r>
              <a:rPr lang="en-US" b="1" baseline="0" dirty="0" smtClean="0"/>
              <a:t> </a:t>
            </a:r>
            <a:r>
              <a:rPr lang="en-US" b="1" baseline="0" dirty="0" err="1" smtClean="0"/>
              <a:t>bấm</a:t>
            </a:r>
            <a:r>
              <a:rPr lang="en-US" b="1" baseline="0" dirty="0" smtClean="0"/>
              <a:t> </a:t>
            </a:r>
            <a:r>
              <a:rPr lang="en-US" b="1" baseline="0" smtClean="0"/>
              <a:t>vào</a:t>
            </a:r>
            <a:r>
              <a:rPr lang="en-US" b="1" baseline="0" dirty="0" smtClean="0"/>
              <a:t> </a:t>
            </a:r>
            <a:r>
              <a:rPr lang="en-US" b="1" baseline="0" dirty="0" err="1" smtClean="0"/>
              <a:t>chữ</a:t>
            </a:r>
            <a:r>
              <a:rPr lang="en-US" b="1" baseline="0" dirty="0" smtClean="0"/>
              <a:t> </a:t>
            </a:r>
            <a:r>
              <a:rPr lang="en-US" b="1" baseline="0" dirty="0" err="1" smtClean="0"/>
              <a:t>cái</a:t>
            </a:r>
            <a:r>
              <a:rPr lang="en-US" b="1" baseline="0" dirty="0" smtClean="0"/>
              <a:t> </a:t>
            </a:r>
            <a:r>
              <a:rPr lang="en-US" b="1" baseline="0" dirty="0" err="1" smtClean="0"/>
              <a:t>màu</a:t>
            </a:r>
            <a:r>
              <a:rPr lang="en-US" b="1" baseline="0" dirty="0" smtClean="0"/>
              <a:t> </a:t>
            </a:r>
            <a:r>
              <a:rPr lang="en-US" b="1" baseline="0" dirty="0" err="1" smtClean="0"/>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cs typeface="Arial"/>
                <a:sym typeface="Arial"/>
              </a:rPr>
              <a:pPr>
                <a:buClr>
                  <a:srgbClr val="000000"/>
                </a:buClr>
                <a:buFont typeface="Arial"/>
                <a:buNone/>
              </a:pPr>
              <a:t>21</a:t>
            </a:fld>
            <a:endParaRPr lang="en-US" sz="1400" kern="0">
              <a:solidFill>
                <a:prstClr val="black"/>
              </a:solidFill>
              <a:cs typeface="Arial"/>
              <a:sym typeface="Arial"/>
            </a:endParaRPr>
          </a:p>
        </p:txBody>
      </p:sp>
    </p:spTree>
    <p:extLst>
      <p:ext uri="{BB962C8B-B14F-4D97-AF65-F5344CB8AC3E}">
        <p14:creationId xmlns:p14="http://schemas.microsoft.com/office/powerpoint/2010/main" val="26389428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smtClean="0"/>
              <a:t>Để</a:t>
            </a:r>
            <a:r>
              <a:rPr lang="en-US" b="1" dirty="0" smtClean="0"/>
              <a:t> </a:t>
            </a:r>
            <a:r>
              <a:rPr lang="en-US" b="1" dirty="0" err="1" smtClean="0"/>
              <a:t>hiển</a:t>
            </a:r>
            <a:r>
              <a:rPr lang="en-US" b="1" baseline="0" dirty="0" smtClean="0"/>
              <a:t> </a:t>
            </a:r>
            <a:r>
              <a:rPr lang="en-US" b="1" baseline="0" dirty="0" err="1" smtClean="0"/>
              <a:t>thị</a:t>
            </a:r>
            <a:r>
              <a:rPr lang="en-US" b="1" baseline="0" dirty="0" smtClean="0"/>
              <a:t> </a:t>
            </a:r>
            <a:r>
              <a:rPr lang="en-US" b="1" baseline="0" dirty="0" err="1" smtClean="0"/>
              <a:t>đáp</a:t>
            </a:r>
            <a:r>
              <a:rPr lang="en-US" b="1" baseline="0" dirty="0" smtClean="0"/>
              <a:t> </a:t>
            </a:r>
            <a:r>
              <a:rPr lang="en-US" b="1" baseline="0" dirty="0" err="1" smtClean="0"/>
              <a:t>án</a:t>
            </a:r>
            <a:r>
              <a:rPr lang="en-US" b="1" baseline="0" dirty="0" smtClean="0"/>
              <a:t>, </a:t>
            </a:r>
            <a:r>
              <a:rPr lang="en-US" b="1" baseline="0" dirty="0" err="1" smtClean="0"/>
              <a:t>các</a:t>
            </a:r>
            <a:r>
              <a:rPr lang="en-US" b="1" baseline="0" dirty="0" smtClean="0"/>
              <a:t> </a:t>
            </a:r>
            <a:r>
              <a:rPr lang="en-US" b="1" baseline="0" dirty="0" err="1" smtClean="0"/>
              <a:t>thầy</a:t>
            </a:r>
            <a:r>
              <a:rPr lang="en-US" b="1" baseline="0" dirty="0" smtClean="0"/>
              <a:t> </a:t>
            </a:r>
            <a:r>
              <a:rPr lang="en-US" b="1" baseline="0" dirty="0" err="1" smtClean="0"/>
              <a:t>cô</a:t>
            </a:r>
            <a:r>
              <a:rPr lang="en-US" b="1" baseline="0" dirty="0" smtClean="0"/>
              <a:t> </a:t>
            </a:r>
            <a:r>
              <a:rPr lang="en-US" b="1" baseline="0" dirty="0" err="1" smtClean="0"/>
              <a:t>bấm</a:t>
            </a:r>
            <a:r>
              <a:rPr lang="en-US" b="1" baseline="0" dirty="0" smtClean="0"/>
              <a:t> </a:t>
            </a:r>
            <a:r>
              <a:rPr lang="en-US" b="1" baseline="0" smtClean="0"/>
              <a:t>vào</a:t>
            </a:r>
            <a:r>
              <a:rPr lang="en-US" b="1" baseline="0" dirty="0" smtClean="0"/>
              <a:t> </a:t>
            </a:r>
            <a:r>
              <a:rPr lang="en-US" b="1" baseline="0" dirty="0" err="1" smtClean="0"/>
              <a:t>chữ</a:t>
            </a:r>
            <a:r>
              <a:rPr lang="en-US" b="1" baseline="0" dirty="0" smtClean="0"/>
              <a:t> </a:t>
            </a:r>
            <a:r>
              <a:rPr lang="en-US" b="1" baseline="0" dirty="0" err="1" smtClean="0"/>
              <a:t>cái</a:t>
            </a:r>
            <a:r>
              <a:rPr lang="en-US" b="1" baseline="0" dirty="0" smtClean="0"/>
              <a:t> </a:t>
            </a:r>
            <a:r>
              <a:rPr lang="en-US" b="1" baseline="0" dirty="0" err="1" smtClean="0"/>
              <a:t>màu</a:t>
            </a:r>
            <a:r>
              <a:rPr lang="en-US" b="1" baseline="0" dirty="0" smtClean="0"/>
              <a:t> </a:t>
            </a:r>
            <a:r>
              <a:rPr lang="en-US" b="1" baseline="0" dirty="0" err="1" smtClean="0"/>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cs typeface="Arial"/>
                <a:sym typeface="Arial"/>
              </a:rPr>
              <a:pPr>
                <a:buClr>
                  <a:srgbClr val="000000"/>
                </a:buClr>
                <a:buFont typeface="Arial"/>
                <a:buNone/>
              </a:pPr>
              <a:t>22</a:t>
            </a:fld>
            <a:endParaRPr lang="en-US" sz="1400" kern="0">
              <a:solidFill>
                <a:prstClr val="black"/>
              </a:solidFill>
              <a:cs typeface="Arial"/>
              <a:sym typeface="Arial"/>
            </a:endParaRPr>
          </a:p>
        </p:txBody>
      </p:sp>
    </p:spTree>
    <p:extLst>
      <p:ext uri="{BB962C8B-B14F-4D97-AF65-F5344CB8AC3E}">
        <p14:creationId xmlns:p14="http://schemas.microsoft.com/office/powerpoint/2010/main" val="15647644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smtClean="0"/>
              <a:t>Để</a:t>
            </a:r>
            <a:r>
              <a:rPr lang="en-US" b="1" dirty="0" smtClean="0"/>
              <a:t> </a:t>
            </a:r>
            <a:r>
              <a:rPr lang="en-US" b="1" dirty="0" err="1" smtClean="0"/>
              <a:t>hiển</a:t>
            </a:r>
            <a:r>
              <a:rPr lang="en-US" b="1" baseline="0" dirty="0" smtClean="0"/>
              <a:t> </a:t>
            </a:r>
            <a:r>
              <a:rPr lang="en-US" b="1" baseline="0" dirty="0" err="1" smtClean="0"/>
              <a:t>thị</a:t>
            </a:r>
            <a:r>
              <a:rPr lang="en-US" b="1" baseline="0" dirty="0" smtClean="0"/>
              <a:t> </a:t>
            </a:r>
            <a:r>
              <a:rPr lang="en-US" b="1" baseline="0" dirty="0" err="1" smtClean="0"/>
              <a:t>đáp</a:t>
            </a:r>
            <a:r>
              <a:rPr lang="en-US" b="1" baseline="0" dirty="0" smtClean="0"/>
              <a:t> </a:t>
            </a:r>
            <a:r>
              <a:rPr lang="en-US" b="1" baseline="0" dirty="0" err="1" smtClean="0"/>
              <a:t>án</a:t>
            </a:r>
            <a:r>
              <a:rPr lang="en-US" b="1" baseline="0" dirty="0" smtClean="0"/>
              <a:t>, </a:t>
            </a:r>
            <a:r>
              <a:rPr lang="en-US" b="1" baseline="0" dirty="0" err="1" smtClean="0"/>
              <a:t>các</a:t>
            </a:r>
            <a:r>
              <a:rPr lang="en-US" b="1" baseline="0" dirty="0" smtClean="0"/>
              <a:t> </a:t>
            </a:r>
            <a:r>
              <a:rPr lang="en-US" b="1" baseline="0" dirty="0" err="1" smtClean="0"/>
              <a:t>thầy</a:t>
            </a:r>
            <a:r>
              <a:rPr lang="en-US" b="1" baseline="0" dirty="0" smtClean="0"/>
              <a:t> </a:t>
            </a:r>
            <a:r>
              <a:rPr lang="en-US" b="1" baseline="0" dirty="0" err="1" smtClean="0"/>
              <a:t>cô</a:t>
            </a:r>
            <a:r>
              <a:rPr lang="en-US" b="1" baseline="0" dirty="0" smtClean="0"/>
              <a:t> </a:t>
            </a:r>
            <a:r>
              <a:rPr lang="en-US" b="1" baseline="0" dirty="0" err="1" smtClean="0"/>
              <a:t>bấm</a:t>
            </a:r>
            <a:r>
              <a:rPr lang="en-US" b="1" baseline="0" dirty="0" smtClean="0"/>
              <a:t> </a:t>
            </a:r>
            <a:r>
              <a:rPr lang="en-US" b="1" baseline="0" smtClean="0"/>
              <a:t>vào</a:t>
            </a:r>
            <a:r>
              <a:rPr lang="en-US" b="1" baseline="0" dirty="0" smtClean="0"/>
              <a:t> </a:t>
            </a:r>
            <a:r>
              <a:rPr lang="en-US" b="1" baseline="0" dirty="0" err="1" smtClean="0"/>
              <a:t>chữ</a:t>
            </a:r>
            <a:r>
              <a:rPr lang="en-US" b="1" baseline="0" dirty="0" smtClean="0"/>
              <a:t> </a:t>
            </a:r>
            <a:r>
              <a:rPr lang="en-US" b="1" baseline="0" dirty="0" err="1" smtClean="0"/>
              <a:t>cái</a:t>
            </a:r>
            <a:r>
              <a:rPr lang="en-US" b="1" baseline="0" dirty="0" smtClean="0"/>
              <a:t> </a:t>
            </a:r>
            <a:r>
              <a:rPr lang="en-US" b="1" baseline="0" dirty="0" err="1" smtClean="0"/>
              <a:t>màu</a:t>
            </a:r>
            <a:r>
              <a:rPr lang="en-US" b="1" baseline="0" dirty="0" smtClean="0"/>
              <a:t> </a:t>
            </a:r>
            <a:r>
              <a:rPr lang="en-US" b="1" baseline="0" dirty="0" err="1" smtClean="0"/>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cs typeface="Arial"/>
                <a:sym typeface="Arial"/>
              </a:rPr>
              <a:pPr>
                <a:buClr>
                  <a:srgbClr val="000000"/>
                </a:buClr>
                <a:buFont typeface="Arial"/>
                <a:buNone/>
              </a:pPr>
              <a:t>23</a:t>
            </a:fld>
            <a:endParaRPr lang="en-US" sz="1400" kern="0">
              <a:solidFill>
                <a:prstClr val="black"/>
              </a:solidFill>
              <a:cs typeface="Arial"/>
              <a:sym typeface="Arial"/>
            </a:endParaRPr>
          </a:p>
        </p:txBody>
      </p:sp>
    </p:spTree>
    <p:extLst>
      <p:ext uri="{BB962C8B-B14F-4D97-AF65-F5344CB8AC3E}">
        <p14:creationId xmlns:p14="http://schemas.microsoft.com/office/powerpoint/2010/main" val="15168662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smtClean="0"/>
              <a:t>Để</a:t>
            </a:r>
            <a:r>
              <a:rPr lang="en-US" b="1" dirty="0" smtClean="0"/>
              <a:t> </a:t>
            </a:r>
            <a:r>
              <a:rPr lang="en-US" b="1" dirty="0" err="1" smtClean="0"/>
              <a:t>hiển</a:t>
            </a:r>
            <a:r>
              <a:rPr lang="en-US" b="1" baseline="0" dirty="0" smtClean="0"/>
              <a:t> </a:t>
            </a:r>
            <a:r>
              <a:rPr lang="en-US" b="1" baseline="0" dirty="0" err="1" smtClean="0"/>
              <a:t>thị</a:t>
            </a:r>
            <a:r>
              <a:rPr lang="en-US" b="1" baseline="0" dirty="0" smtClean="0"/>
              <a:t> </a:t>
            </a:r>
            <a:r>
              <a:rPr lang="en-US" b="1" baseline="0" dirty="0" err="1" smtClean="0"/>
              <a:t>đáp</a:t>
            </a:r>
            <a:r>
              <a:rPr lang="en-US" b="1" baseline="0" dirty="0" smtClean="0"/>
              <a:t> </a:t>
            </a:r>
            <a:r>
              <a:rPr lang="en-US" b="1" baseline="0" dirty="0" err="1" smtClean="0"/>
              <a:t>án</a:t>
            </a:r>
            <a:r>
              <a:rPr lang="en-US" b="1" baseline="0" dirty="0" smtClean="0"/>
              <a:t>, </a:t>
            </a:r>
            <a:r>
              <a:rPr lang="en-US" b="1" baseline="0" dirty="0" err="1" smtClean="0"/>
              <a:t>các</a:t>
            </a:r>
            <a:r>
              <a:rPr lang="en-US" b="1" baseline="0" dirty="0" smtClean="0"/>
              <a:t> </a:t>
            </a:r>
            <a:r>
              <a:rPr lang="en-US" b="1" baseline="0" dirty="0" err="1" smtClean="0"/>
              <a:t>thầy</a:t>
            </a:r>
            <a:r>
              <a:rPr lang="en-US" b="1" baseline="0" dirty="0" smtClean="0"/>
              <a:t> </a:t>
            </a:r>
            <a:r>
              <a:rPr lang="en-US" b="1" baseline="0" dirty="0" err="1" smtClean="0"/>
              <a:t>cô</a:t>
            </a:r>
            <a:r>
              <a:rPr lang="en-US" b="1" baseline="0" dirty="0" smtClean="0"/>
              <a:t> </a:t>
            </a:r>
            <a:r>
              <a:rPr lang="en-US" b="1" baseline="0" dirty="0" err="1" smtClean="0"/>
              <a:t>bấm</a:t>
            </a:r>
            <a:r>
              <a:rPr lang="en-US" b="1" baseline="0" dirty="0" smtClean="0"/>
              <a:t> </a:t>
            </a:r>
            <a:r>
              <a:rPr lang="en-US" b="1" baseline="0" smtClean="0"/>
              <a:t>vào</a:t>
            </a:r>
            <a:r>
              <a:rPr lang="en-US" b="1" baseline="0" dirty="0" smtClean="0"/>
              <a:t> </a:t>
            </a:r>
            <a:r>
              <a:rPr lang="en-US" b="1" baseline="0" dirty="0" err="1" smtClean="0"/>
              <a:t>chữ</a:t>
            </a:r>
            <a:r>
              <a:rPr lang="en-US" b="1" baseline="0" dirty="0" smtClean="0"/>
              <a:t> </a:t>
            </a:r>
            <a:r>
              <a:rPr lang="en-US" b="1" baseline="0" dirty="0" err="1" smtClean="0"/>
              <a:t>cái</a:t>
            </a:r>
            <a:r>
              <a:rPr lang="en-US" b="1" baseline="0" dirty="0" smtClean="0"/>
              <a:t> </a:t>
            </a:r>
            <a:r>
              <a:rPr lang="en-US" b="1" baseline="0" dirty="0" err="1" smtClean="0"/>
              <a:t>màu</a:t>
            </a:r>
            <a:r>
              <a:rPr lang="en-US" b="1" baseline="0" dirty="0" smtClean="0"/>
              <a:t> </a:t>
            </a:r>
            <a:r>
              <a:rPr lang="en-US" b="1" baseline="0" dirty="0" err="1" smtClean="0"/>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cs typeface="Arial"/>
                <a:sym typeface="Arial"/>
              </a:rPr>
              <a:pPr>
                <a:buClr>
                  <a:srgbClr val="000000"/>
                </a:buClr>
                <a:buFont typeface="Arial"/>
                <a:buNone/>
              </a:pPr>
              <a:t>24</a:t>
            </a:fld>
            <a:endParaRPr lang="en-US" sz="1400" kern="0">
              <a:solidFill>
                <a:prstClr val="black"/>
              </a:solidFill>
              <a:cs typeface="Arial"/>
              <a:sym typeface="Arial"/>
            </a:endParaRPr>
          </a:p>
        </p:txBody>
      </p:sp>
    </p:spTree>
    <p:extLst>
      <p:ext uri="{BB962C8B-B14F-4D97-AF65-F5344CB8AC3E}">
        <p14:creationId xmlns:p14="http://schemas.microsoft.com/office/powerpoint/2010/main" val="41007040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smtClean="0"/>
              <a:t>Để</a:t>
            </a:r>
            <a:r>
              <a:rPr lang="en-US" b="1" dirty="0" smtClean="0"/>
              <a:t> </a:t>
            </a:r>
            <a:r>
              <a:rPr lang="en-US" b="1" dirty="0" err="1" smtClean="0"/>
              <a:t>hiển</a:t>
            </a:r>
            <a:r>
              <a:rPr lang="en-US" b="1" baseline="0" dirty="0" smtClean="0"/>
              <a:t> </a:t>
            </a:r>
            <a:r>
              <a:rPr lang="en-US" b="1" baseline="0" dirty="0" err="1" smtClean="0"/>
              <a:t>thị</a:t>
            </a:r>
            <a:r>
              <a:rPr lang="en-US" b="1" baseline="0" dirty="0" smtClean="0"/>
              <a:t> </a:t>
            </a:r>
            <a:r>
              <a:rPr lang="en-US" b="1" baseline="0" dirty="0" err="1" smtClean="0"/>
              <a:t>đáp</a:t>
            </a:r>
            <a:r>
              <a:rPr lang="en-US" b="1" baseline="0" dirty="0" smtClean="0"/>
              <a:t> </a:t>
            </a:r>
            <a:r>
              <a:rPr lang="en-US" b="1" baseline="0" dirty="0" err="1" smtClean="0"/>
              <a:t>án</a:t>
            </a:r>
            <a:r>
              <a:rPr lang="en-US" b="1" baseline="0" dirty="0" smtClean="0"/>
              <a:t>, </a:t>
            </a:r>
            <a:r>
              <a:rPr lang="en-US" b="1" baseline="0" dirty="0" err="1" smtClean="0"/>
              <a:t>các</a:t>
            </a:r>
            <a:r>
              <a:rPr lang="en-US" b="1" baseline="0" dirty="0" smtClean="0"/>
              <a:t> </a:t>
            </a:r>
            <a:r>
              <a:rPr lang="en-US" b="1" baseline="0" dirty="0" err="1" smtClean="0"/>
              <a:t>thầy</a:t>
            </a:r>
            <a:r>
              <a:rPr lang="en-US" b="1" baseline="0" dirty="0" smtClean="0"/>
              <a:t> </a:t>
            </a:r>
            <a:r>
              <a:rPr lang="en-US" b="1" baseline="0" dirty="0" err="1" smtClean="0"/>
              <a:t>cô</a:t>
            </a:r>
            <a:r>
              <a:rPr lang="en-US" b="1" baseline="0" dirty="0" smtClean="0"/>
              <a:t> </a:t>
            </a:r>
            <a:r>
              <a:rPr lang="en-US" b="1" baseline="0" dirty="0" err="1" smtClean="0"/>
              <a:t>bấm</a:t>
            </a:r>
            <a:r>
              <a:rPr lang="en-US" b="1" baseline="0" dirty="0" smtClean="0"/>
              <a:t> </a:t>
            </a:r>
            <a:r>
              <a:rPr lang="en-US" b="1" baseline="0" smtClean="0"/>
              <a:t>vào</a:t>
            </a:r>
            <a:r>
              <a:rPr lang="en-US" b="1" baseline="0" dirty="0" smtClean="0"/>
              <a:t> </a:t>
            </a:r>
            <a:r>
              <a:rPr lang="en-US" b="1" baseline="0" dirty="0" err="1" smtClean="0"/>
              <a:t>chữ</a:t>
            </a:r>
            <a:r>
              <a:rPr lang="en-US" b="1" baseline="0" dirty="0" smtClean="0"/>
              <a:t> </a:t>
            </a:r>
            <a:r>
              <a:rPr lang="en-US" b="1" baseline="0" dirty="0" err="1" smtClean="0"/>
              <a:t>cái</a:t>
            </a:r>
            <a:r>
              <a:rPr lang="en-US" b="1" baseline="0" dirty="0" smtClean="0"/>
              <a:t> </a:t>
            </a:r>
            <a:r>
              <a:rPr lang="en-US" b="1" baseline="0" dirty="0" err="1" smtClean="0"/>
              <a:t>màu</a:t>
            </a:r>
            <a:r>
              <a:rPr lang="en-US" b="1" baseline="0" dirty="0" smtClean="0"/>
              <a:t> </a:t>
            </a:r>
            <a:r>
              <a:rPr lang="en-US" b="1" baseline="0" dirty="0" err="1" smtClean="0"/>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cs typeface="Arial"/>
                <a:sym typeface="Arial"/>
              </a:rPr>
              <a:pPr>
                <a:buClr>
                  <a:srgbClr val="000000"/>
                </a:buClr>
                <a:buFont typeface="Arial"/>
                <a:buNone/>
              </a:pPr>
              <a:t>25</a:t>
            </a:fld>
            <a:endParaRPr lang="en-US" sz="1400" kern="0">
              <a:solidFill>
                <a:prstClr val="black"/>
              </a:solidFill>
              <a:cs typeface="Arial"/>
              <a:sym typeface="Arial"/>
            </a:endParaRPr>
          </a:p>
        </p:txBody>
      </p:sp>
    </p:spTree>
    <p:extLst>
      <p:ext uri="{BB962C8B-B14F-4D97-AF65-F5344CB8AC3E}">
        <p14:creationId xmlns:p14="http://schemas.microsoft.com/office/powerpoint/2010/main" val="37716957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7C055B-9AD9-4E2B-9EA0-924C612F0FFE}"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32581210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286000" y="1683546"/>
            <a:ext cx="13716000" cy="3581400"/>
          </a:xfrm>
        </p:spPr>
        <p:txBody>
          <a:bodyPr anchor="b"/>
          <a:lstStyle>
            <a:lvl1pPr algn="ctr">
              <a:defRPr sz="9000"/>
            </a:lvl1pPr>
          </a:lstStyle>
          <a:p>
            <a:r>
              <a:rPr lang="zh-CN" altLang="en-US"/>
              <a:t>单击此处编辑母版标题样式</a:t>
            </a:r>
          </a:p>
        </p:txBody>
      </p:sp>
      <p:sp>
        <p:nvSpPr>
          <p:cNvPr id="3" name="副标题 2"/>
          <p:cNvSpPr>
            <a:spLocks noGrp="1"/>
          </p:cNvSpPr>
          <p:nvPr>
            <p:ph type="subTitle" idx="1" hasCustomPrompt="1"/>
          </p:nvPr>
        </p:nvSpPr>
        <p:spPr>
          <a:xfrm>
            <a:off x="2286000" y="5403058"/>
            <a:ext cx="13716000" cy="2483644"/>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a:t>单击以编辑母版副标题样式</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2022/12/21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8641733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2022/12/21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655859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6" y="2564609"/>
            <a:ext cx="15773400" cy="4279106"/>
          </a:xfrm>
        </p:spPr>
        <p:txBody>
          <a:bodyPr anchor="b"/>
          <a:lstStyle>
            <a:lvl1pPr>
              <a:defRPr sz="9000"/>
            </a:lvl1pPr>
          </a:lstStyle>
          <a:p>
            <a:r>
              <a:rPr lang="zh-CN" altLang="en-US"/>
              <a:t>单击此处编辑母版标题样式</a:t>
            </a:r>
          </a:p>
        </p:txBody>
      </p:sp>
      <p:sp>
        <p:nvSpPr>
          <p:cNvPr id="3" name="文本占位符 2"/>
          <p:cNvSpPr>
            <a:spLocks noGrp="1"/>
          </p:cNvSpPr>
          <p:nvPr>
            <p:ph type="body" idx="1" hasCustomPrompt="1"/>
          </p:nvPr>
        </p:nvSpPr>
        <p:spPr>
          <a:xfrm>
            <a:off x="1247776" y="6884197"/>
            <a:ext cx="15773400" cy="2250282"/>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2022/12/21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081202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1257300" y="2738438"/>
            <a:ext cx="7772400" cy="652700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9258300" y="2738438"/>
            <a:ext cx="7772400" cy="652700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2022/12/21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1905776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89"/>
            <a:ext cx="15773400" cy="1988346"/>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1259685" y="2521746"/>
            <a:ext cx="77366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编辑母版文本样式</a:t>
            </a:r>
          </a:p>
        </p:txBody>
      </p:sp>
      <p:sp>
        <p:nvSpPr>
          <p:cNvPr id="4" name="内容占位符 3"/>
          <p:cNvSpPr>
            <a:spLocks noGrp="1"/>
          </p:cNvSpPr>
          <p:nvPr>
            <p:ph sz="half" idx="2" hasCustomPrompt="1"/>
          </p:nvPr>
        </p:nvSpPr>
        <p:spPr>
          <a:xfrm>
            <a:off x="1259685" y="3757615"/>
            <a:ext cx="7736682" cy="552688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9258301" y="2521746"/>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编辑母版文本样式</a:t>
            </a:r>
          </a:p>
        </p:txBody>
      </p:sp>
      <p:sp>
        <p:nvSpPr>
          <p:cNvPr id="6" name="内容占位符 5"/>
          <p:cNvSpPr>
            <a:spLocks noGrp="1"/>
          </p:cNvSpPr>
          <p:nvPr>
            <p:ph sz="quarter" idx="4" hasCustomPrompt="1"/>
          </p:nvPr>
        </p:nvSpPr>
        <p:spPr>
          <a:xfrm>
            <a:off x="9258301" y="3757615"/>
            <a:ext cx="7774782" cy="552688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2022/12/21</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3189634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2022/12/21</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3179067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2022/12/21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4536166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4" y="685800"/>
            <a:ext cx="5898356" cy="2400300"/>
          </a:xfrm>
        </p:spPr>
        <p:txBody>
          <a:bodyPr anchor="b"/>
          <a:lstStyle>
            <a:lvl1pPr>
              <a:defRPr sz="4800"/>
            </a:lvl1pPr>
          </a:lstStyle>
          <a:p>
            <a:r>
              <a:rPr lang="zh-CN" altLang="en-US"/>
              <a:t>单击此处编辑母版标题样式</a:t>
            </a:r>
          </a:p>
        </p:txBody>
      </p:sp>
      <p:sp>
        <p:nvSpPr>
          <p:cNvPr id="3" name="内容占位符 2"/>
          <p:cNvSpPr>
            <a:spLocks noGrp="1"/>
          </p:cNvSpPr>
          <p:nvPr>
            <p:ph idx="1" hasCustomPrompt="1"/>
          </p:nvPr>
        </p:nvSpPr>
        <p:spPr>
          <a:xfrm>
            <a:off x="7774782" y="1481139"/>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1259684"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编辑母版文本样式</a:t>
            </a:r>
          </a:p>
        </p:txBody>
      </p:sp>
      <p:sp>
        <p:nvSpPr>
          <p:cNvPr id="5" name="日期占位符 4"/>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2022/12/21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2447992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4" y="685800"/>
            <a:ext cx="5898356" cy="2400300"/>
          </a:xfr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39"/>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p:cNvSpPr>
            <a:spLocks noGrp="1"/>
          </p:cNvSpPr>
          <p:nvPr>
            <p:ph type="body" sz="half" idx="2" hasCustomPrompt="1"/>
          </p:nvPr>
        </p:nvSpPr>
        <p:spPr>
          <a:xfrm>
            <a:off x="1259684"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编辑母版文本样式</a:t>
            </a:r>
          </a:p>
        </p:txBody>
      </p:sp>
      <p:sp>
        <p:nvSpPr>
          <p:cNvPr id="5" name="日期占位符 4"/>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2022/12/21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8452884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2022/12/21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4954510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1" y="547689"/>
            <a:ext cx="3943350" cy="871775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1257301" y="547689"/>
            <a:ext cx="11601450" cy="871775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2022/12/21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724559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EA15578-682B-4A01-9638-014C16DE11EE}"/>
              </a:ext>
            </a:extLst>
          </p:cNvPr>
          <p:cNvSpPr>
            <a:spLocks noGrp="1"/>
          </p:cNvSpPr>
          <p:nvPr>
            <p:ph type="ctrTitle"/>
          </p:nvPr>
        </p:nvSpPr>
        <p:spPr>
          <a:xfrm>
            <a:off x="2286000" y="1683546"/>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xmlns="" id="{65AAC1EE-97A3-4603-AA67-B9B86F55FF89}"/>
              </a:ext>
            </a:extLst>
          </p:cNvPr>
          <p:cNvSpPr>
            <a:spLocks noGrp="1"/>
          </p:cNvSpPr>
          <p:nvPr>
            <p:ph type="subTitle" idx="1"/>
          </p:nvPr>
        </p:nvSpPr>
        <p:spPr>
          <a:xfrm>
            <a:off x="2286000" y="5403058"/>
            <a:ext cx="13716000" cy="2483644"/>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xmlns="" id="{9770C8B9-3AC5-46CF-A12A-6DF4288A12B1}"/>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12/21/2022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F98CA0AF-530D-4EBD-B965-8B94F5F1B29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C359C82-3A0F-48FF-926E-5D04481A0D9D}"/>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104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8C6D471-1D4A-4A93-8DC4-6EC44FFF715C}"/>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12/21/2022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A8EF56D3-DE4D-452A-8EDB-00A20AD1784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F3EE1EB-0B3D-4FD7-B6AB-2BD17542B6F9}"/>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91818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AAF01F-173B-42F4-B79E-090D56ACB129}"/>
              </a:ext>
            </a:extLst>
          </p:cNvPr>
          <p:cNvSpPr>
            <a:spLocks noGrp="1"/>
          </p:cNvSpPr>
          <p:nvPr>
            <p:ph type="title"/>
          </p:nvPr>
        </p:nvSpPr>
        <p:spPr>
          <a:xfrm>
            <a:off x="1247776" y="2564609"/>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xmlns="" id="{7FF68C77-CBFA-461F-A51E-325EB95509C8}"/>
              </a:ext>
            </a:extLst>
          </p:cNvPr>
          <p:cNvSpPr>
            <a:spLocks noGrp="1"/>
          </p:cNvSpPr>
          <p:nvPr>
            <p:ph type="body" idx="1"/>
          </p:nvPr>
        </p:nvSpPr>
        <p:spPr>
          <a:xfrm>
            <a:off x="1247776" y="6884197"/>
            <a:ext cx="15773400" cy="2250282"/>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B91E92DB-083F-452B-B9A8-07F35FD158ED}"/>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12/21/2022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30284B60-C1EA-4B69-AA90-8F1E5FB94E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F62BA63-766D-48C7-962C-260FED02AE2A}"/>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05230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0B300A1-412B-4D8E-A682-9491921A938C}"/>
              </a:ext>
            </a:extLst>
          </p:cNvPr>
          <p:cNvSpPr>
            <a:spLocks noGrp="1"/>
          </p:cNvSpPr>
          <p:nvPr>
            <p:ph sz="half" idx="1"/>
          </p:nvPr>
        </p:nvSpPr>
        <p:spPr>
          <a:xfrm>
            <a:off x="1257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12449AE0-B2AB-4AC5-AD17-D5485CF0B2AA}"/>
              </a:ext>
            </a:extLst>
          </p:cNvPr>
          <p:cNvSpPr>
            <a:spLocks noGrp="1"/>
          </p:cNvSpPr>
          <p:nvPr>
            <p:ph sz="half" idx="2"/>
          </p:nvPr>
        </p:nvSpPr>
        <p:spPr>
          <a:xfrm>
            <a:off x="9258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BD4E3E69-8221-46DF-8417-9117474D9337}"/>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12/21/2022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AC0CA87B-A6B0-4084-8ABD-22FC70DE928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059FFCA0-2136-413A-9FC4-8666492A9DFA}"/>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02458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CC1165-B1EA-4947-A1FB-D9CF6BE2F7B1}"/>
              </a:ext>
            </a:extLst>
          </p:cNvPr>
          <p:cNvSpPr>
            <a:spLocks noGrp="1"/>
          </p:cNvSpPr>
          <p:nvPr>
            <p:ph type="title"/>
          </p:nvPr>
        </p:nvSpPr>
        <p:spPr>
          <a:xfrm>
            <a:off x="1259682" y="547689"/>
            <a:ext cx="15773400" cy="1988346"/>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6949C6E-764C-4F36-94CB-FE2A2DF8CB5A}"/>
              </a:ext>
            </a:extLst>
          </p:cNvPr>
          <p:cNvSpPr>
            <a:spLocks noGrp="1"/>
          </p:cNvSpPr>
          <p:nvPr>
            <p:ph type="body" idx="1"/>
          </p:nvPr>
        </p:nvSpPr>
        <p:spPr>
          <a:xfrm>
            <a:off x="1259685" y="2521746"/>
            <a:ext cx="77366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xmlns="" id="{9A9B79E8-DF7C-4EBB-9F3B-6BE1496FD9D6}"/>
              </a:ext>
            </a:extLst>
          </p:cNvPr>
          <p:cNvSpPr>
            <a:spLocks noGrp="1"/>
          </p:cNvSpPr>
          <p:nvPr>
            <p:ph sz="half" idx="2"/>
          </p:nvPr>
        </p:nvSpPr>
        <p:spPr>
          <a:xfrm>
            <a:off x="1259685" y="3757615"/>
            <a:ext cx="77366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A42F9A33-7E46-4A42-A0A4-E18DB17B89B9}"/>
              </a:ext>
            </a:extLst>
          </p:cNvPr>
          <p:cNvSpPr>
            <a:spLocks noGrp="1"/>
          </p:cNvSpPr>
          <p:nvPr>
            <p:ph type="body" sz="quarter" idx="3"/>
          </p:nvPr>
        </p:nvSpPr>
        <p:spPr>
          <a:xfrm>
            <a:off x="9258301" y="2521746"/>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xmlns="" id="{468AAA32-05F2-47FB-B9B2-30397B27C752}"/>
              </a:ext>
            </a:extLst>
          </p:cNvPr>
          <p:cNvSpPr>
            <a:spLocks noGrp="1"/>
          </p:cNvSpPr>
          <p:nvPr>
            <p:ph sz="quarter" idx="4"/>
          </p:nvPr>
        </p:nvSpPr>
        <p:spPr>
          <a:xfrm>
            <a:off x="9258301" y="3757615"/>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D50AE778-A2FD-4AD5-B23E-61A0D2506CB5}"/>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12/21/2022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DAF383F0-95C5-45CA-90E7-CB2237487A13}"/>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F417D151-FD6A-419A-A7B0-CA8BE2A25AE0}"/>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72851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A917F9D-08A6-466A-864D-D2F376CC9B1C}"/>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12/21/2022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4EDF56FB-BF1A-451B-AFCC-8E5E82A91CFB}"/>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F85A4458-ED35-410C-9316-3AE12AF06960}"/>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65834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26121E3-1542-49D2-AFE7-215B078A3D88}"/>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12/21/2022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4DB79D1B-E5A5-4FF6-B1AF-3C1CE82BE966}"/>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ACA32E8B-A5B1-45B5-9A9F-B5EF9E6E9FE5}"/>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8414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34EF36-1426-4285-828F-C8CFBFE984EE}"/>
              </a:ext>
            </a:extLst>
          </p:cNvPr>
          <p:cNvSpPr>
            <a:spLocks noGrp="1"/>
          </p:cNvSpPr>
          <p:nvPr>
            <p:ph type="title"/>
          </p:nvPr>
        </p:nvSpPr>
        <p:spPr>
          <a:xfrm>
            <a:off x="1259684"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xmlns="" id="{AD2C0F19-B360-4B7D-8B84-54564343E2E8}"/>
              </a:ext>
            </a:extLst>
          </p:cNvPr>
          <p:cNvSpPr>
            <a:spLocks noGrp="1"/>
          </p:cNvSpPr>
          <p:nvPr>
            <p:ph idx="1"/>
          </p:nvPr>
        </p:nvSpPr>
        <p:spPr>
          <a:xfrm>
            <a:off x="7774782" y="1481139"/>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1161CC49-77D0-4E31-A9D2-D30F8EDAEAD1}"/>
              </a:ext>
            </a:extLst>
          </p:cNvPr>
          <p:cNvSpPr>
            <a:spLocks noGrp="1"/>
          </p:cNvSpPr>
          <p:nvPr>
            <p:ph type="body" sz="half" idx="2"/>
          </p:nvPr>
        </p:nvSpPr>
        <p:spPr>
          <a:xfrm>
            <a:off x="1259684"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xmlns="" id="{22AB92D8-AB77-44F5-B9DD-F7A3C2F6314E}"/>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12/21/2022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DF0A841E-88D4-4D0A-97C4-E4897B6185E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8454F814-BBE2-4CE3-B3C8-C4A938E78189}"/>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12215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E247E2-3FF2-44B7-B10F-3C06FDF7CF60}"/>
              </a:ext>
            </a:extLst>
          </p:cNvPr>
          <p:cNvSpPr>
            <a:spLocks noGrp="1"/>
          </p:cNvSpPr>
          <p:nvPr>
            <p:ph type="title"/>
          </p:nvPr>
        </p:nvSpPr>
        <p:spPr>
          <a:xfrm>
            <a:off x="1259684"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xmlns="" id="{EC9E9FEF-3FB3-4E4C-A935-958BA93288C4}"/>
              </a:ext>
            </a:extLst>
          </p:cNvPr>
          <p:cNvSpPr>
            <a:spLocks noGrp="1"/>
          </p:cNvSpPr>
          <p:nvPr>
            <p:ph type="pic" idx="1"/>
          </p:nvPr>
        </p:nvSpPr>
        <p:spPr>
          <a:xfrm>
            <a:off x="7774782" y="1481139"/>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xmlns="" id="{19F12C7B-8B90-4958-A986-27D36990BDAA}"/>
              </a:ext>
            </a:extLst>
          </p:cNvPr>
          <p:cNvSpPr>
            <a:spLocks noGrp="1"/>
          </p:cNvSpPr>
          <p:nvPr>
            <p:ph type="body" sz="half" idx="2"/>
          </p:nvPr>
        </p:nvSpPr>
        <p:spPr>
          <a:xfrm>
            <a:off x="1259684"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xmlns="" id="{494EFE80-B253-4A84-BE72-FE1337473454}"/>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12/21/2022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5A70AA07-12BD-4E8C-B324-9F0CBE23C2B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A5AF4ED2-925B-495F-9A04-20C40D1E41A5}"/>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30476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F7DC22C-267E-4ADC-AF05-BEB721900345}"/>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12/21/2022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DAACB2E6-036D-489B-AF95-7F191F40942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986DBCEB-45FD-4CA2-89E1-0743C2C24118}"/>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7479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76BF1447-7437-45B5-955F-F450CFC6FBBF}"/>
              </a:ext>
            </a:extLst>
          </p:cNvPr>
          <p:cNvSpPr>
            <a:spLocks noGrp="1"/>
          </p:cNvSpPr>
          <p:nvPr>
            <p:ph type="title" orient="vert"/>
          </p:nvPr>
        </p:nvSpPr>
        <p:spPr>
          <a:xfrm>
            <a:off x="13087351" y="547689"/>
            <a:ext cx="3943350" cy="871775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2DF0BE9-59DA-4877-8D0D-735633F5CFFB}"/>
              </a:ext>
            </a:extLst>
          </p:cNvPr>
          <p:cNvSpPr>
            <a:spLocks noGrp="1"/>
          </p:cNvSpPr>
          <p:nvPr>
            <p:ph type="body" orient="vert" idx="1"/>
          </p:nvPr>
        </p:nvSpPr>
        <p:spPr>
          <a:xfrm>
            <a:off x="1257301" y="547689"/>
            <a:ext cx="11601450" cy="871775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E9A8181-2D82-4E5A-A55B-C3850F308871}"/>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12/21/2022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E06443D1-9D50-4347-8EF4-C71123BDF44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AA7B7A19-FC92-4734-BBA7-FBC0512D2753}"/>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93898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12/21/2022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12/21/2022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12/21/2022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12/21/2022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257300" y="547689"/>
            <a:ext cx="15773400" cy="198834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latin typeface="Elsie" panose="02000000000000000000" charset="0"/>
                <a:ea typeface="Elsie" panose="02000000000000000000" charset="0"/>
              </a:defRPr>
            </a:lvl1pPr>
          </a:lstStyle>
          <a:p>
            <a:fld id="{723A3EFB-E5A4-4F85-84D0-3F54949E58B5}" type="datetimeFigureOut">
              <a:rPr lang="zh-CN" altLang="en-US" smtClean="0">
                <a:solidFill>
                  <a:prstClr val="black">
                    <a:tint val="75000"/>
                  </a:prstClr>
                </a:solidFill>
                <a:cs typeface="Arial"/>
                <a:sym typeface="Arial"/>
              </a:rPr>
              <a:pPr/>
              <a:t>2022/12/21</a:t>
            </a:fld>
            <a:endParaRPr lang="zh-CN" altLang="en-US">
              <a:solidFill>
                <a:prstClr val="black">
                  <a:tint val="75000"/>
                </a:prstClr>
              </a:solidFill>
              <a:cs typeface="Arial"/>
              <a:sym typeface="Arial"/>
            </a:endParaRPr>
          </a:p>
        </p:txBody>
      </p:sp>
      <p:sp>
        <p:nvSpPr>
          <p:cNvPr id="5" name="页脚占位符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latin typeface="Elsie" panose="02000000000000000000" charset="0"/>
                <a:ea typeface="Elsie" panose="02000000000000000000" charset="0"/>
              </a:defRPr>
            </a:lvl1pPr>
          </a:lstStyle>
          <a:p>
            <a:endParaRPr lang="zh-CN" altLang="en-US">
              <a:solidFill>
                <a:prstClr val="black">
                  <a:tint val="75000"/>
                </a:prstClr>
              </a:solidFill>
              <a:cs typeface="Arial"/>
              <a:sym typeface="Arial"/>
            </a:endParaRPr>
          </a:p>
        </p:txBody>
      </p:sp>
      <p:sp>
        <p:nvSpPr>
          <p:cNvPr id="6" name="灯片编号占位符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latin typeface="Elsie" panose="02000000000000000000" charset="0"/>
                <a:ea typeface="Elsie" panose="02000000000000000000" charset="0"/>
              </a:defRPr>
            </a:lvl1pPr>
          </a:lstStyle>
          <a:p>
            <a:fld id="{7D41E1E3-0430-46C2-B0D3-2490A70B1299}" type="slidenum">
              <a:rPr lang="zh-CN" altLang="en-US" smtClean="0">
                <a:solidFill>
                  <a:prstClr val="black">
                    <a:tint val="75000"/>
                  </a:prstClr>
                </a:solidFill>
                <a:cs typeface="Arial"/>
                <a:sym typeface="Arial"/>
              </a:rPr>
              <a:pPr/>
              <a:t>‹#›</a:t>
            </a:fld>
            <a:endParaRPr lang="zh-CN" altLang="en-US">
              <a:solidFill>
                <a:prstClr val="black">
                  <a:tint val="75000"/>
                </a:prstClr>
              </a:solidFill>
              <a:cs typeface="Arial"/>
              <a:sym typeface="Arial"/>
            </a:endParaRPr>
          </a:p>
        </p:txBody>
      </p:sp>
    </p:spTree>
    <p:extLst>
      <p:ext uri="{BB962C8B-B14F-4D97-AF65-F5344CB8AC3E}">
        <p14:creationId xmlns:p14="http://schemas.microsoft.com/office/powerpoint/2010/main" val="29541631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Elsie" panose="02000000000000000000" charset="0"/>
          <a:ea typeface="Elsie" panose="02000000000000000000" charset="0"/>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Elsie" panose="02000000000000000000" charset="0"/>
          <a:ea typeface="Elsie" panose="02000000000000000000" charset="0"/>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Elsie" panose="02000000000000000000" charset="0"/>
          <a:ea typeface="Elsie" panose="02000000000000000000" charset="0"/>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Elsie" panose="02000000000000000000" charset="0"/>
          <a:ea typeface="Elsie" panose="02000000000000000000" charset="0"/>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Elsie" panose="02000000000000000000" charset="0"/>
          <a:ea typeface="Elsie" panose="02000000000000000000" charset="0"/>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507F965-6FBF-4E4A-99CF-0D8736C95F34}"/>
              </a:ext>
            </a:extLst>
          </p:cNvPr>
          <p:cNvSpPr>
            <a:spLocks noGrp="1"/>
          </p:cNvSpPr>
          <p:nvPr>
            <p:ph type="title"/>
          </p:nvPr>
        </p:nvSpPr>
        <p:spPr>
          <a:xfrm>
            <a:off x="1257300" y="547689"/>
            <a:ext cx="15773400" cy="198834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FF441528-4D68-4198-AA39-08CEF828A993}"/>
              </a:ext>
            </a:extLst>
          </p:cNvPr>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1895987-3F38-4722-83D8-2292FDC38203}"/>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2B8C012C-B1B7-47F6-B168-A941E97A73A9}" type="datetimeFigureOut">
              <a:rPr lang="en-US" smtClean="0">
                <a:solidFill>
                  <a:prstClr val="black">
                    <a:tint val="75000"/>
                  </a:prstClr>
                </a:solidFill>
                <a:cs typeface="Arial"/>
                <a:sym typeface="Arial"/>
              </a:rPr>
              <a:pPr/>
              <a:t>12/21/2022</a:t>
            </a:fld>
            <a:endParaRPr lang="en-US">
              <a:solidFill>
                <a:prstClr val="black">
                  <a:tint val="75000"/>
                </a:prstClr>
              </a:solidFill>
              <a:cs typeface="Arial"/>
              <a:sym typeface="Arial"/>
            </a:endParaRPr>
          </a:p>
        </p:txBody>
      </p:sp>
      <p:sp>
        <p:nvSpPr>
          <p:cNvPr id="5" name="Footer Placeholder 4">
            <a:extLst>
              <a:ext uri="{FF2B5EF4-FFF2-40B4-BE49-F238E27FC236}">
                <a16:creationId xmlns:a16="http://schemas.microsoft.com/office/drawing/2014/main" xmlns="" id="{68B2F808-3920-4A01-9D82-C1D249E0363E}"/>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cs typeface="Arial"/>
              <a:sym typeface="Arial"/>
            </a:endParaRPr>
          </a:p>
        </p:txBody>
      </p:sp>
      <p:sp>
        <p:nvSpPr>
          <p:cNvPr id="6" name="Slide Number Placeholder 5">
            <a:extLst>
              <a:ext uri="{FF2B5EF4-FFF2-40B4-BE49-F238E27FC236}">
                <a16:creationId xmlns:a16="http://schemas.microsoft.com/office/drawing/2014/main" xmlns="" id="{D76A23AC-28FD-47E2-A9E1-1773F854380D}"/>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91EC7793-07B9-4429-92E8-8730EA770269}" type="slidenum">
              <a:rPr lang="en-US" smtClean="0">
                <a:solidFill>
                  <a:prstClr val="black">
                    <a:tint val="75000"/>
                  </a:prstClr>
                </a:solidFill>
                <a:cs typeface="Arial"/>
                <a:sym typeface="Arial"/>
              </a: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6744264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3.png"/><Relationship Id="rId3" Type="http://schemas.openxmlformats.org/officeDocument/2006/relationships/image" Target="../media/image2.svg"/><Relationship Id="rId7" Type="http://schemas.openxmlformats.org/officeDocument/2006/relationships/image" Target="../media/image41.svg"/><Relationship Id="rId12" Type="http://schemas.openxmlformats.org/officeDocument/2006/relationships/image" Target="../media/image4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1.png"/><Relationship Id="rId5" Type="http://schemas.openxmlformats.org/officeDocument/2006/relationships/image" Target="../media/image26.svg"/><Relationship Id="rId10" Type="http://schemas.openxmlformats.org/officeDocument/2006/relationships/image" Target="../media/image40.png"/><Relationship Id="rId4" Type="http://schemas.openxmlformats.org/officeDocument/2006/relationships/image" Target="../media/image21.png"/><Relationship Id="rId9" Type="http://schemas.openxmlformats.org/officeDocument/2006/relationships/image" Target="../media/image53.svg"/></Relationships>
</file>

<file path=ppt/slides/_rels/slide1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svg"/><Relationship Id="rId7"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26.svg"/><Relationship Id="rId10" Type="http://schemas.openxmlformats.org/officeDocument/2006/relationships/image" Target="../media/image46.png"/><Relationship Id="rId4" Type="http://schemas.openxmlformats.org/officeDocument/2006/relationships/image" Target="../media/image21.png"/><Relationship Id="rId9" Type="http://schemas.openxmlformats.org/officeDocument/2006/relationships/image" Target="../media/image55.svg"/></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7" Type="http://schemas.openxmlformats.org/officeDocument/2006/relationships/image" Target="../media/image26.svg"/><Relationship Id="rId12" Type="http://schemas.openxmlformats.org/officeDocument/2006/relationships/image" Target="../media/image4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30.svg"/><Relationship Id="rId5" Type="http://schemas.openxmlformats.org/officeDocument/2006/relationships/image" Target="../media/image2.svg"/><Relationship Id="rId10" Type="http://schemas.openxmlformats.org/officeDocument/2006/relationships/image" Target="../media/image23.png"/><Relationship Id="rId9" Type="http://schemas.openxmlformats.org/officeDocument/2006/relationships/image" Target="../media/image28.svg"/></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8.png"/><Relationship Id="rId3" Type="http://schemas.openxmlformats.org/officeDocument/2006/relationships/image" Target="../media/image2.svg"/><Relationship Id="rId7" Type="http://schemas.openxmlformats.org/officeDocument/2006/relationships/image" Target="../media/image41.svg"/><Relationship Id="rId12"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26.svg"/><Relationship Id="rId10" Type="http://schemas.openxmlformats.org/officeDocument/2006/relationships/image" Target="../media/image41.png"/><Relationship Id="rId4" Type="http://schemas.openxmlformats.org/officeDocument/2006/relationships/image" Target="../media/image21.png"/><Relationship Id="rId9" Type="http://schemas.openxmlformats.org/officeDocument/2006/relationships/image" Target="../media/image53.svg"/></Relationships>
</file>

<file path=ppt/slides/_rels/slide1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svg"/><Relationship Id="rId7" Type="http://schemas.openxmlformats.org/officeDocument/2006/relationships/image" Target="../media/image2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8.svg"/><Relationship Id="rId10" Type="http://schemas.openxmlformats.org/officeDocument/2006/relationships/image" Target="../media/image49.png"/><Relationship Id="rId4" Type="http://schemas.openxmlformats.org/officeDocument/2006/relationships/image" Target="../media/image6.png"/><Relationship Id="rId9" Type="http://schemas.openxmlformats.org/officeDocument/2006/relationships/image" Target="../media/image22.svg"/></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5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s>
</file>

<file path=ppt/slides/_rels/slide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51.png"/><Relationship Id="rId5" Type="http://schemas.openxmlformats.org/officeDocument/2006/relationships/image" Target="../media/image12.svg"/><Relationship Id="rId10" Type="http://schemas.openxmlformats.org/officeDocument/2006/relationships/image" Target="../media/image19.png"/><Relationship Id="rId4" Type="http://schemas.openxmlformats.org/officeDocument/2006/relationships/image" Target="../media/image16.png"/><Relationship Id="rId9" Type="http://schemas.openxmlformats.org/officeDocument/2006/relationships/image" Target="../media/image16.svg"/></Relationships>
</file>

<file path=ppt/slides/_rels/slide17.xml.rels><?xml version="1.0" encoding="UTF-8" standalone="yes"?>
<Relationships xmlns="http://schemas.openxmlformats.org/package/2006/relationships"><Relationship Id="rId8" Type="http://schemas.openxmlformats.org/officeDocument/2006/relationships/image" Target="../media/image35.svg"/><Relationship Id="rId7" Type="http://schemas.openxmlformats.org/officeDocument/2006/relationships/image" Target="../media/image10.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svg"/><Relationship Id="rId11" Type="http://schemas.openxmlformats.org/officeDocument/2006/relationships/image" Target="../media/image54.png"/><Relationship Id="rId5" Type="http://schemas.openxmlformats.org/officeDocument/2006/relationships/image" Target="../media/image1.png"/><Relationship Id="rId10" Type="http://schemas.openxmlformats.org/officeDocument/2006/relationships/image" Target="../media/image53.png"/><Relationship Id="rId4" Type="http://schemas.openxmlformats.org/officeDocument/2006/relationships/image" Target="../media/image33.svg"/><Relationship Id="rId9" Type="http://schemas.openxmlformats.org/officeDocument/2006/relationships/image" Target="../media/image52.png"/></Relationships>
</file>

<file path=ppt/slides/_rels/slide18.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56.png"/><Relationship Id="rId3" Type="http://schemas.openxmlformats.org/officeDocument/2006/relationships/image" Target="../media/image2.svg"/><Relationship Id="rId7" Type="http://schemas.openxmlformats.org/officeDocument/2006/relationships/image" Target="../media/image8.svg"/><Relationship Id="rId12" Type="http://schemas.openxmlformats.org/officeDocument/2006/relationships/image" Target="../media/image5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51.svg"/><Relationship Id="rId5" Type="http://schemas.openxmlformats.org/officeDocument/2006/relationships/image" Target="../media/image39.sv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1.png"/><Relationship Id="rId7" Type="http://schemas.openxmlformats.org/officeDocument/2006/relationships/image" Target="../media/image39.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2.svg"/><Relationship Id="rId10" Type="http://schemas.openxmlformats.org/officeDocument/2006/relationships/image" Target="../media/image58.png"/><Relationship Id="rId9" Type="http://schemas.openxmlformats.org/officeDocument/2006/relationships/image" Target="../media/image30.sv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svg"/><Relationship Id="rId7" Type="http://schemas.openxmlformats.org/officeDocument/2006/relationships/image" Target="../media/image2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8.svg"/><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image" Target="../media/image22.svg"/></Relationships>
</file>

<file path=ppt/slides/_rels/slide20.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60.png"/><Relationship Id="rId5" Type="http://schemas.microsoft.com/office/2007/relationships/media" Target="../media/media3.mp3"/><Relationship Id="rId10" Type="http://schemas.openxmlformats.org/officeDocument/2006/relationships/notesSlide" Target="../notesSlides/notesSlide2.xml"/><Relationship Id="rId4" Type="http://schemas.openxmlformats.org/officeDocument/2006/relationships/audio" Target="../media/media2.mp3"/><Relationship Id="rId9"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60.png"/><Relationship Id="rId5" Type="http://schemas.microsoft.com/office/2007/relationships/media" Target="../media/media3.mp3"/><Relationship Id="rId10" Type="http://schemas.openxmlformats.org/officeDocument/2006/relationships/notesSlide" Target="../notesSlides/notesSlide3.xml"/><Relationship Id="rId4" Type="http://schemas.openxmlformats.org/officeDocument/2006/relationships/audio" Target="../media/media2.mp3"/><Relationship Id="rId9"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63.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6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61.png"/><Relationship Id="rId5" Type="http://schemas.microsoft.com/office/2007/relationships/media" Target="../media/media3.mp3"/><Relationship Id="rId15" Type="http://schemas.openxmlformats.org/officeDocument/2006/relationships/image" Target="../media/image60.png"/><Relationship Id="rId10" Type="http://schemas.openxmlformats.org/officeDocument/2006/relationships/notesSlide" Target="../notesSlides/notesSlide4.xml"/><Relationship Id="rId4" Type="http://schemas.openxmlformats.org/officeDocument/2006/relationships/audio" Target="../media/media2.mp3"/><Relationship Id="rId9" Type="http://schemas.openxmlformats.org/officeDocument/2006/relationships/slideLayout" Target="../slideLayouts/slideLayout23.xml"/><Relationship Id="rId14" Type="http://schemas.openxmlformats.org/officeDocument/2006/relationships/image" Target="../media/image64.png"/></Relationships>
</file>

<file path=ppt/slides/_rels/slide24.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6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65.png"/><Relationship Id="rId5" Type="http://schemas.microsoft.com/office/2007/relationships/media" Target="../media/media3.mp3"/><Relationship Id="rId10" Type="http://schemas.openxmlformats.org/officeDocument/2006/relationships/notesSlide" Target="../notesSlides/notesSlide5.xml"/><Relationship Id="rId4" Type="http://schemas.openxmlformats.org/officeDocument/2006/relationships/audio" Target="../media/media2.mp3"/><Relationship Id="rId9"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68.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6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66.png"/><Relationship Id="rId5" Type="http://schemas.microsoft.com/office/2007/relationships/media" Target="../media/media3.mp3"/><Relationship Id="rId15" Type="http://schemas.openxmlformats.org/officeDocument/2006/relationships/image" Target="../media/image60.png"/><Relationship Id="rId10" Type="http://schemas.openxmlformats.org/officeDocument/2006/relationships/notesSlide" Target="../notesSlides/notesSlide6.xml"/><Relationship Id="rId4" Type="http://schemas.openxmlformats.org/officeDocument/2006/relationships/audio" Target="../media/media2.mp3"/><Relationship Id="rId9" Type="http://schemas.openxmlformats.org/officeDocument/2006/relationships/slideLayout" Target="../slideLayouts/slideLayout23.xml"/><Relationship Id="rId14" Type="http://schemas.openxmlformats.org/officeDocument/2006/relationships/image" Target="../media/image69.png"/></Relationships>
</file>

<file path=ppt/slides/_rels/slide2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svg"/><Relationship Id="rId7" Type="http://schemas.openxmlformats.org/officeDocument/2006/relationships/image" Target="../media/image8.svg"/><Relationship Id="rId12" Type="http://schemas.openxmlformats.org/officeDocument/2006/relationships/image" Target="../media/image7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51.svg"/><Relationship Id="rId5" Type="http://schemas.openxmlformats.org/officeDocument/2006/relationships/image" Target="../media/image39.svg"/><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svg"/><Relationship Id="rId7" Type="http://schemas.openxmlformats.org/officeDocument/2006/relationships/image" Target="../media/image2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8.svg"/><Relationship Id="rId4" Type="http://schemas.openxmlformats.org/officeDocument/2006/relationships/image" Target="../media/image6.png"/><Relationship Id="rId9" Type="http://schemas.openxmlformats.org/officeDocument/2006/relationships/image" Target="../media/image22.svg"/></Relationships>
</file>

<file path=ppt/slides/_rels/slide2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1.png"/><Relationship Id="rId7" Type="http://schemas.openxmlformats.org/officeDocument/2006/relationships/image" Target="../media/image39.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2.svg"/><Relationship Id="rId10" Type="http://schemas.openxmlformats.org/officeDocument/2006/relationships/image" Target="../media/image71.png"/><Relationship Id="rId9" Type="http://schemas.openxmlformats.org/officeDocument/2006/relationships/image" Target="../media/image30.svg"/></Relationships>
</file>

<file path=ppt/slides/_rels/slide2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svg"/><Relationship Id="rId7"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51.svg"/><Relationship Id="rId5" Type="http://schemas.openxmlformats.org/officeDocument/2006/relationships/image" Target="../media/image39.sv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47.svg"/><Relationship Id="rId3" Type="http://schemas.openxmlformats.org/officeDocument/2006/relationships/image" Target="../media/image2.svg"/><Relationship Id="rId7" Type="http://schemas.openxmlformats.org/officeDocument/2006/relationships/image" Target="../media/image41.svg"/><Relationship Id="rId12"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45.svg"/><Relationship Id="rId5" Type="http://schemas.openxmlformats.org/officeDocument/2006/relationships/image" Target="../media/image35.svg"/><Relationship Id="rId10" Type="http://schemas.openxmlformats.org/officeDocument/2006/relationships/image" Target="../media/image13.png"/><Relationship Id="rId4" Type="http://schemas.openxmlformats.org/officeDocument/2006/relationships/image" Target="../media/image10.png"/><Relationship Id="rId9" Type="http://schemas.openxmlformats.org/officeDocument/2006/relationships/image" Target="../media/image43.svg"/><Relationship Id="rId14" Type="http://schemas.openxmlformats.org/officeDocument/2006/relationships/image" Target="../media/image15.png"/></Relationships>
</file>

<file path=ppt/slides/_rels/slide30.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2.svg"/><Relationship Id="rId7" Type="http://schemas.openxmlformats.org/officeDocument/2006/relationships/image" Target="../media/image41.svg"/><Relationship Id="rId12" Type="http://schemas.openxmlformats.org/officeDocument/2006/relationships/image" Target="../media/image7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3.png"/><Relationship Id="rId11" Type="http://schemas.openxmlformats.org/officeDocument/2006/relationships/image" Target="../media/image61.svg"/><Relationship Id="rId5" Type="http://schemas.openxmlformats.org/officeDocument/2006/relationships/image" Target="../media/image57.svg"/><Relationship Id="rId10" Type="http://schemas.openxmlformats.org/officeDocument/2006/relationships/image" Target="../media/image75.png"/><Relationship Id="rId4" Type="http://schemas.openxmlformats.org/officeDocument/2006/relationships/image" Target="../media/image72.png"/><Relationship Id="rId9" Type="http://schemas.openxmlformats.org/officeDocument/2006/relationships/image" Target="../media/image59.sv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diagramColors" Target="../diagrams/colors1.xml"/><Relationship Id="rId3" Type="http://schemas.openxmlformats.org/officeDocument/2006/relationships/image" Target="../media/image2.svg"/><Relationship Id="rId7" Type="http://schemas.openxmlformats.org/officeDocument/2006/relationships/image" Target="../media/image14.svg"/><Relationship Id="rId12" Type="http://schemas.openxmlformats.org/officeDocument/2006/relationships/diagramQuickStyle" Target="../diagrams/quickStyle1.xml"/><Relationship Id="rId2" Type="http://schemas.openxmlformats.org/officeDocument/2006/relationships/image" Target="../media/image1.png"/><Relationship Id="rId16"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diagramLayout" Target="../diagrams/layout1.xml"/><Relationship Id="rId5" Type="http://schemas.openxmlformats.org/officeDocument/2006/relationships/image" Target="../media/image12.svg"/><Relationship Id="rId15" Type="http://schemas.openxmlformats.org/officeDocument/2006/relationships/image" Target="../media/image19.png"/><Relationship Id="rId10" Type="http://schemas.openxmlformats.org/officeDocument/2006/relationships/diagramData" Target="../diagrams/data1.xml"/><Relationship Id="rId4" Type="http://schemas.openxmlformats.org/officeDocument/2006/relationships/image" Target="../media/image16.png"/><Relationship Id="rId9" Type="http://schemas.openxmlformats.org/officeDocument/2006/relationships/image" Target="../media/image16.svg"/><Relationship Id="rId14" Type="http://schemas.microsoft.com/office/2007/relationships/diagramDrawing" Target="../diagrams/drawing1.xml"/></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5.png"/><Relationship Id="rId7" Type="http://schemas.openxmlformats.org/officeDocument/2006/relationships/image" Target="../media/image26.svg"/><Relationship Id="rId12"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30.svg"/><Relationship Id="rId5" Type="http://schemas.openxmlformats.org/officeDocument/2006/relationships/image" Target="../media/image2.svg"/><Relationship Id="rId10" Type="http://schemas.openxmlformats.org/officeDocument/2006/relationships/image" Target="../media/image23.png"/><Relationship Id="rId9" Type="http://schemas.openxmlformats.org/officeDocument/2006/relationships/image" Target="../media/image28.svg"/><Relationship Id="rId14"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35.svg"/><Relationship Id="rId7" Type="http://schemas.openxmlformats.org/officeDocument/2006/relationships/image" Target="../media/image10.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svg"/><Relationship Id="rId5" Type="http://schemas.openxmlformats.org/officeDocument/2006/relationships/image" Target="../media/image1.png"/><Relationship Id="rId10" Type="http://schemas.openxmlformats.org/officeDocument/2006/relationships/image" Target="../media/image29.png"/><Relationship Id="rId4" Type="http://schemas.openxmlformats.org/officeDocument/2006/relationships/image" Target="../media/image33.svg"/><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35.svg"/><Relationship Id="rId7" Type="http://schemas.openxmlformats.org/officeDocument/2006/relationships/image" Target="../media/image10.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svg"/><Relationship Id="rId5" Type="http://schemas.openxmlformats.org/officeDocument/2006/relationships/image" Target="../media/image1.png"/><Relationship Id="rId10" Type="http://schemas.openxmlformats.org/officeDocument/2006/relationships/image" Target="../media/image30.png"/><Relationship Id="rId4" Type="http://schemas.openxmlformats.org/officeDocument/2006/relationships/image" Target="../media/image33.svg"/><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png"/><Relationship Id="rId7" Type="http://schemas.openxmlformats.org/officeDocument/2006/relationships/image" Target="../media/image39.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2.svg"/><Relationship Id="rId10" Type="http://schemas.openxmlformats.org/officeDocument/2006/relationships/image" Target="../media/image32.png"/><Relationship Id="rId9" Type="http://schemas.openxmlformats.org/officeDocument/2006/relationships/image" Target="../media/image30.sv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7.png"/><Relationship Id="rId3" Type="http://schemas.openxmlformats.org/officeDocument/2006/relationships/image" Target="../media/image2.svg"/><Relationship Id="rId7" Type="http://schemas.openxmlformats.org/officeDocument/2006/relationships/image" Target="../media/image8.svg"/><Relationship Id="rId12"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51.svg"/><Relationship Id="rId5" Type="http://schemas.openxmlformats.org/officeDocument/2006/relationships/image" Target="../media/image39.svg"/><Relationship Id="rId10" Type="http://schemas.openxmlformats.org/officeDocument/2006/relationships/image" Target="../media/image35.png"/><Relationship Id="rId4" Type="http://schemas.openxmlformats.org/officeDocument/2006/relationships/image" Target="../media/image31.png"/><Relationship Id="rId9" Type="http://schemas.openxmlformats.org/officeDocument/2006/relationships/image" Target="../media/image49.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sp>
        <p:nvSpPr>
          <p:cNvPr id="2" name="TextBox 2"/>
          <p:cNvSpPr txBox="1"/>
          <p:nvPr/>
        </p:nvSpPr>
        <p:spPr>
          <a:xfrm>
            <a:off x="1565687" y="2597474"/>
            <a:ext cx="15503033" cy="3896067"/>
          </a:xfrm>
          <a:prstGeom prst="rect">
            <a:avLst/>
          </a:prstGeom>
        </p:spPr>
        <p:txBody>
          <a:bodyPr wrap="square" lIns="0" tIns="0" rIns="0" bIns="0" rtlCol="0" anchor="t">
            <a:spAutoFit/>
          </a:bodyPr>
          <a:lstStyle/>
          <a:p>
            <a:pPr algn="ctr">
              <a:lnSpc>
                <a:spcPct val="170000"/>
              </a:lnSpc>
            </a:pPr>
            <a:r>
              <a:rPr lang="en-US" sz="8000" b="1" dirty="0" smtClean="0">
                <a:solidFill>
                  <a:schemeClr val="accent4">
                    <a:lumMod val="50000"/>
                  </a:schemeClr>
                </a:solidFill>
                <a:latin typeface="Arial" panose="020B0604020202020204" pitchFamily="34" charset="0"/>
                <a:cs typeface="Arial" panose="020B0604020202020204" pitchFamily="34" charset="0"/>
              </a:rPr>
              <a:t>CHÀO MỪNG CẢ LỚP </a:t>
            </a:r>
          </a:p>
          <a:p>
            <a:pPr algn="ctr">
              <a:lnSpc>
                <a:spcPct val="170000"/>
              </a:lnSpc>
            </a:pPr>
            <a:r>
              <a:rPr lang="en-US" sz="8000" b="1" dirty="0" smtClean="0">
                <a:solidFill>
                  <a:schemeClr val="accent4">
                    <a:lumMod val="50000"/>
                  </a:schemeClr>
                </a:solidFill>
                <a:latin typeface="Arial" panose="020B0604020202020204" pitchFamily="34" charset="0"/>
                <a:cs typeface="Arial" panose="020B0604020202020204" pitchFamily="34" charset="0"/>
              </a:rPr>
              <a:t>ĐẾN VỚI BÀI HỌC HÔM NAY!</a:t>
            </a:r>
            <a:endParaRPr lang="en-US" sz="8000" b="1" dirty="0">
              <a:solidFill>
                <a:schemeClr val="accent4">
                  <a:lumMod val="50000"/>
                </a:schemeClr>
              </a:solidFill>
              <a:latin typeface="Arial" panose="020B0604020202020204" pitchFamily="34" charset="0"/>
              <a:cs typeface="Arial" panose="020B0604020202020204" pitchFamily="34" charset="0"/>
            </a:endParaRPr>
          </a:p>
        </p:txBody>
      </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266174">
            <a:off x="-4844746" y="-4734955"/>
            <a:ext cx="7846916" cy="7846916"/>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040979">
            <a:off x="1213810" y="6473847"/>
            <a:ext cx="848881" cy="921445"/>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H="1">
            <a:off x="11715814" y="7304668"/>
            <a:ext cx="9407206" cy="7455211"/>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5915595" y="7553897"/>
            <a:ext cx="1343705" cy="1335307"/>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265009">
            <a:off x="15765856" y="1494779"/>
            <a:ext cx="849454" cy="124007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946975">
            <a:off x="14683585" y="7544642"/>
            <a:ext cx="7846916" cy="7846916"/>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4588425">
            <a:off x="12871258" y="-3897876"/>
            <a:ext cx="7795752" cy="7795752"/>
          </a:xfrm>
          <a:prstGeom prst="rect">
            <a:avLst/>
          </a:prstGeom>
        </p:spPr>
      </p:pic>
      <p:pic>
        <p:nvPicPr>
          <p:cNvPr id="14"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040979">
            <a:off x="14163805" y="588221"/>
            <a:ext cx="497336" cy="539850"/>
          </a:xfrm>
          <a:prstGeom prst="rect">
            <a:avLst/>
          </a:prstGeom>
        </p:spPr>
      </p:pic>
      <p:pic>
        <p:nvPicPr>
          <p:cNvPr id="15"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5400000">
            <a:off x="13312224" y="8866424"/>
            <a:ext cx="860774" cy="1339726"/>
          </a:xfrm>
          <a:prstGeom prst="rect">
            <a:avLst/>
          </a:prstGeom>
        </p:spPr>
      </p:pic>
      <p:grpSp>
        <p:nvGrpSpPr>
          <p:cNvPr id="18" name="Group 17"/>
          <p:cNvGrpSpPr/>
          <p:nvPr/>
        </p:nvGrpSpPr>
        <p:grpSpPr>
          <a:xfrm>
            <a:off x="2856189" y="464125"/>
            <a:ext cx="4328529" cy="2652109"/>
            <a:chOff x="1524000" y="495298"/>
            <a:chExt cx="4328529" cy="2652109"/>
          </a:xfrm>
        </p:grpSpPr>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24000" y="495298"/>
              <a:ext cx="4328529" cy="2652109"/>
            </a:xfrm>
            <a:prstGeom prst="rect">
              <a:avLst/>
            </a:prstGeom>
          </p:spPr>
        </p:pic>
        <p:sp>
          <p:nvSpPr>
            <p:cNvPr id="17" name="TextBox 16"/>
            <p:cNvSpPr txBox="1"/>
            <p:nvPr/>
          </p:nvSpPr>
          <p:spPr>
            <a:xfrm>
              <a:off x="1981200" y="1220994"/>
              <a:ext cx="3505200" cy="830997"/>
            </a:xfrm>
            <a:prstGeom prst="rect">
              <a:avLst/>
            </a:prstGeom>
            <a:noFill/>
          </p:spPr>
          <p:txBody>
            <a:bodyPr wrap="square" rtlCol="0">
              <a:spAutoFit/>
            </a:bodyPr>
            <a:lstStyle/>
            <a:p>
              <a:pPr algn="ctr"/>
              <a:r>
                <a:rPr lang="en-US" sz="4800" b="1" dirty="0" err="1" smtClean="0">
                  <a:latin typeface="Arial" panose="020B0604020202020204" pitchFamily="34" charset="0"/>
                  <a:cs typeface="Arial" panose="020B0604020202020204" pitchFamily="34" charset="0"/>
                </a:rPr>
                <a:t>Ghi</a:t>
              </a:r>
              <a:r>
                <a:rPr lang="en-US" sz="4800" b="1" dirty="0" smtClean="0">
                  <a:latin typeface="Arial" panose="020B0604020202020204" pitchFamily="34" charset="0"/>
                  <a:cs typeface="Arial" panose="020B0604020202020204" pitchFamily="34" charset="0"/>
                </a:rPr>
                <a:t> </a:t>
              </a:r>
              <a:r>
                <a:rPr lang="en-US" sz="4800" b="1" dirty="0" err="1" smtClean="0">
                  <a:latin typeface="Arial" panose="020B0604020202020204" pitchFamily="34" charset="0"/>
                  <a:cs typeface="Arial" panose="020B0604020202020204" pitchFamily="34" charset="0"/>
                </a:rPr>
                <a:t>nhớ</a:t>
              </a:r>
              <a:endParaRPr lang="en-US" sz="4800" b="1" dirty="0">
                <a:latin typeface="Arial" panose="020B0604020202020204" pitchFamily="34" charset="0"/>
                <a:cs typeface="Arial" panose="020B0604020202020204" pitchFamily="34" charset="0"/>
              </a:endParaRPr>
            </a:p>
          </p:txBody>
        </p:sp>
      </p:grpSp>
      <p:grpSp>
        <p:nvGrpSpPr>
          <p:cNvPr id="22" name="Group 21"/>
          <p:cNvGrpSpPr/>
          <p:nvPr/>
        </p:nvGrpSpPr>
        <p:grpSpPr>
          <a:xfrm>
            <a:off x="5964347" y="2746514"/>
            <a:ext cx="8461981" cy="5958493"/>
            <a:chOff x="4379609" y="3147407"/>
            <a:chExt cx="8461981" cy="5958493"/>
          </a:xfrm>
        </p:grpSpPr>
        <p:pic>
          <p:nvPicPr>
            <p:cNvPr id="19" name="Picture 1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79609" y="3147407"/>
              <a:ext cx="8461981" cy="5958493"/>
            </a:xfrm>
            <a:prstGeom prst="rect">
              <a:avLst/>
            </a:prstGeom>
          </p:spPr>
        </p:pic>
        <p:sp>
          <p:nvSpPr>
            <p:cNvPr id="21" name="Rectangle 20"/>
            <p:cNvSpPr/>
            <p:nvPr/>
          </p:nvSpPr>
          <p:spPr>
            <a:xfrm>
              <a:off x="5020454" y="5082142"/>
              <a:ext cx="7089220" cy="2123658"/>
            </a:xfrm>
            <a:prstGeom prst="rect">
              <a:avLst/>
            </a:prstGeom>
          </p:spPr>
          <p:txBody>
            <a:bodyPr wrap="square">
              <a:spAutoFit/>
            </a:bodyPr>
            <a:lstStyle/>
            <a:p>
              <a:pPr algn="just">
                <a:lnSpc>
                  <a:spcPct val="150000"/>
                </a:lnSpc>
              </a:pPr>
              <a:r>
                <a:rPr lang="en-US" sz="4400" dirty="0" err="1">
                  <a:latin typeface="Arial" panose="020B0604020202020204" pitchFamily="34" charset="0"/>
                  <a:cs typeface="Arial" panose="020B0604020202020204" pitchFamily="34" charset="0"/>
                </a:rPr>
                <a:t>Một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biểu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đại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thể</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chứa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nhiều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biến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khác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nhau</a:t>
              </a:r>
              <a:r>
                <a:rPr lang="en-US" sz="4400" dirty="0">
                  <a:latin typeface="Arial" panose="020B0604020202020204" pitchFamily="34" charset="0"/>
                  <a:cs typeface="Arial" panose="020B0604020202020204" pitchFamily="34" charset="0"/>
                </a:rPr>
                <a:t>.</a:t>
              </a:r>
            </a:p>
          </p:txBody>
        </p:sp>
      </p:grpSp>
      <p:pic>
        <p:nvPicPr>
          <p:cNvPr id="23" name="Picture 2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43214" y="3555888"/>
            <a:ext cx="6741504" cy="6741504"/>
          </a:xfrm>
          <a:prstGeom prst="rect">
            <a:avLst/>
          </a:prstGeom>
          <a:ln>
            <a:noFill/>
          </a:ln>
          <a:effectLst>
            <a:outerShdw blurRad="190500" algn="tl" rotWithShape="0">
              <a:srgbClr val="000000">
                <a:alpha val="70000"/>
              </a:srgbClr>
            </a:outerShdw>
          </a:effectLst>
        </p:spPr>
      </p:pic>
      <p:pic>
        <p:nvPicPr>
          <p:cNvPr id="24" name="Picture 2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4055353" y="1969642"/>
            <a:ext cx="1404585" cy="155374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anim calcmode="lin" valueType="num">
                                      <p:cBhvr>
                                        <p:cTn id="13" dur="500" fill="hold"/>
                                        <p:tgtEl>
                                          <p:spTgt spid="22"/>
                                        </p:tgtEl>
                                        <p:attrNameLst>
                                          <p:attrName>ppt_x</p:attrName>
                                        </p:attrNameLst>
                                      </p:cBhvr>
                                      <p:tavLst>
                                        <p:tav tm="0">
                                          <p:val>
                                            <p:strVal val="#ppt_x"/>
                                          </p:val>
                                        </p:tav>
                                        <p:tav tm="100000">
                                          <p:val>
                                            <p:strVal val="#ppt_x"/>
                                          </p:val>
                                        </p:tav>
                                      </p:tavLst>
                                    </p:anim>
                                    <p:anim calcmode="lin" valueType="num">
                                      <p:cBhvr>
                                        <p:cTn id="14" dur="5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anim calcmode="lin" valueType="num">
                                      <p:cBhvr>
                                        <p:cTn id="18" dur="500" fill="hold"/>
                                        <p:tgtEl>
                                          <p:spTgt spid="24"/>
                                        </p:tgtEl>
                                        <p:attrNameLst>
                                          <p:attrName>ppt_x</p:attrName>
                                        </p:attrNameLst>
                                      </p:cBhvr>
                                      <p:tavLst>
                                        <p:tav tm="0">
                                          <p:val>
                                            <p:strVal val="#ppt_x"/>
                                          </p:val>
                                        </p:tav>
                                        <p:tav tm="100000">
                                          <p:val>
                                            <p:strVal val="#ppt_x"/>
                                          </p:val>
                                        </p:tav>
                                      </p:tavLst>
                                    </p:anim>
                                    <p:anim calcmode="lin" valueType="num">
                                      <p:cBhvr>
                                        <p:cTn id="19" dur="500" fill="hold"/>
                                        <p:tgtEl>
                                          <p:spTgt spid="2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anim calcmode="lin" valueType="num">
                                      <p:cBhvr>
                                        <p:cTn id="23" dur="500" fill="hold"/>
                                        <p:tgtEl>
                                          <p:spTgt spid="23"/>
                                        </p:tgtEl>
                                        <p:attrNameLst>
                                          <p:attrName>ppt_x</p:attrName>
                                        </p:attrNameLst>
                                      </p:cBhvr>
                                      <p:tavLst>
                                        <p:tav tm="0">
                                          <p:val>
                                            <p:strVal val="#ppt_x"/>
                                          </p:val>
                                        </p:tav>
                                        <p:tav tm="100000">
                                          <p:val>
                                            <p:strVal val="#ppt_x"/>
                                          </p:val>
                                        </p:tav>
                                      </p:tavLst>
                                    </p:anim>
                                    <p:anim calcmode="lin" valueType="num">
                                      <p:cBhvr>
                                        <p:cTn id="24"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946975">
            <a:off x="-4942362" y="-5595905"/>
            <a:ext cx="7846916" cy="7846916"/>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9663292">
            <a:off x="12785743" y="6641437"/>
            <a:ext cx="7795752" cy="7795752"/>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683619" y="266700"/>
            <a:ext cx="1295747" cy="1287648"/>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73054">
            <a:off x="727257" y="8830352"/>
            <a:ext cx="780056" cy="1075939"/>
          </a:xfrm>
          <a:prstGeom prst="rect">
            <a:avLst/>
          </a:prstGeom>
        </p:spPr>
      </p:pic>
      <p:sp>
        <p:nvSpPr>
          <p:cNvPr id="20" name="Rounded Rectangle 19"/>
          <p:cNvSpPr/>
          <p:nvPr/>
        </p:nvSpPr>
        <p:spPr>
          <a:xfrm>
            <a:off x="2116806" y="3172687"/>
            <a:ext cx="3639758" cy="1798228"/>
          </a:xfrm>
          <a:prstGeom prst="roundRect">
            <a:avLst/>
          </a:prstGeom>
          <a:solidFill>
            <a:schemeClr val="accent2">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400" b="1" dirty="0" err="1" smtClean="0">
                <a:latin typeface="Arial" panose="020B0604020202020204" pitchFamily="34" charset="0"/>
                <a:cs typeface="Arial" panose="020B0604020202020204" pitchFamily="34" charset="0"/>
              </a:rPr>
              <a:t>Luyện</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tập</a:t>
            </a:r>
            <a:endParaRPr lang="en-US" sz="4400" b="1" dirty="0">
              <a:latin typeface="Arial" panose="020B0604020202020204" pitchFamily="34" charset="0"/>
              <a:cs typeface="Arial" panose="020B0604020202020204" pitchFamily="34" charset="0"/>
            </a:endParaRPr>
          </a:p>
        </p:txBody>
      </p:sp>
      <p:sp>
        <p:nvSpPr>
          <p:cNvPr id="21" name="Rectangle 20"/>
          <p:cNvSpPr/>
          <p:nvPr/>
        </p:nvSpPr>
        <p:spPr>
          <a:xfrm>
            <a:off x="2172224" y="782759"/>
            <a:ext cx="13665515" cy="1998176"/>
          </a:xfrm>
          <a:prstGeom prst="rect">
            <a:avLst/>
          </a:prstGeom>
        </p:spPr>
        <p:txBody>
          <a:bodyPr wrap="square">
            <a:spAutoFit/>
          </a:bodyPr>
          <a:lstStyle/>
          <a:p>
            <a:pPr algn="just">
              <a:lnSpc>
                <a:spcPct val="150000"/>
              </a:lnSpc>
            </a:pPr>
            <a:r>
              <a:rPr lang="en-US" sz="4400" i="1" dirty="0" err="1">
                <a:solidFill>
                  <a:srgbClr val="002060"/>
                </a:solidFill>
                <a:latin typeface="Arial" panose="020B0604020202020204" pitchFamily="34" charset="0"/>
                <a:cs typeface="Arial" panose="020B0604020202020204" pitchFamily="34" charset="0"/>
              </a:rPr>
              <a:t>Á</a:t>
            </a:r>
            <a:r>
              <a:rPr lang="en-US" sz="4400" i="1" dirty="0" err="1" smtClean="0">
                <a:solidFill>
                  <a:srgbClr val="002060"/>
                </a:solidFill>
                <a:latin typeface="Arial" panose="020B0604020202020204" pitchFamily="34" charset="0"/>
                <a:cs typeface="Arial" panose="020B0604020202020204" pitchFamily="34" charset="0"/>
              </a:rPr>
              <a:t>p</a:t>
            </a:r>
            <a:r>
              <a:rPr lang="en-US" sz="4400" i="1" dirty="0" smtClean="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dụng</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kiến</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hoàn</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thành</a:t>
            </a:r>
            <a:r>
              <a:rPr lang="en-US" sz="4400" i="1" dirty="0">
                <a:solidFill>
                  <a:srgbClr val="002060"/>
                </a:solidFill>
                <a:latin typeface="Arial" panose="020B0604020202020204" pitchFamily="34" charset="0"/>
                <a:cs typeface="Arial" panose="020B0604020202020204" pitchFamily="34" charset="0"/>
              </a:rPr>
              <a:t> </a:t>
            </a:r>
            <a:r>
              <a:rPr lang="en-US" sz="4400" b="1" i="1" dirty="0" err="1">
                <a:solidFill>
                  <a:srgbClr val="002060"/>
                </a:solidFill>
                <a:latin typeface="Arial" panose="020B0604020202020204" pitchFamily="34" charset="0"/>
                <a:cs typeface="Arial" panose="020B0604020202020204" pitchFamily="34" charset="0"/>
              </a:rPr>
              <a:t>Luyện</a:t>
            </a:r>
            <a:r>
              <a:rPr lang="en-US" sz="4400" b="1" i="1" dirty="0">
                <a:solidFill>
                  <a:srgbClr val="002060"/>
                </a:solidFill>
                <a:latin typeface="Arial" panose="020B0604020202020204" pitchFamily="34" charset="0"/>
                <a:cs typeface="Arial" panose="020B0604020202020204" pitchFamily="34" charset="0"/>
              </a:rPr>
              <a:t> </a:t>
            </a:r>
            <a:r>
              <a:rPr lang="en-US" sz="4400" b="1" i="1" dirty="0" err="1">
                <a:solidFill>
                  <a:srgbClr val="002060"/>
                </a:solidFill>
                <a:latin typeface="Arial" panose="020B0604020202020204" pitchFamily="34" charset="0"/>
                <a:cs typeface="Arial" panose="020B0604020202020204" pitchFamily="34" charset="0"/>
              </a:rPr>
              <a:t>tập</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sau</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đó</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trao</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đổi</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cặp</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đôi</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kiểm</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tra</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chéo</a:t>
            </a:r>
            <a:r>
              <a:rPr lang="en-US" sz="4400" i="1" dirty="0">
                <a:solidFill>
                  <a:srgbClr val="002060"/>
                </a:solidFill>
                <a:latin typeface="Arial" panose="020B0604020202020204" pitchFamily="34" charset="0"/>
                <a:cs typeface="Arial" panose="020B0604020202020204" pitchFamily="34" charset="0"/>
              </a:rPr>
              <a:t>.</a:t>
            </a:r>
          </a:p>
        </p:txBody>
      </p:sp>
      <p:sp>
        <p:nvSpPr>
          <p:cNvPr id="22" name="Rectangle 21"/>
          <p:cNvSpPr/>
          <p:nvPr/>
        </p:nvSpPr>
        <p:spPr>
          <a:xfrm>
            <a:off x="6084139" y="3008434"/>
            <a:ext cx="9753600" cy="2123658"/>
          </a:xfrm>
          <a:prstGeom prst="rect">
            <a:avLst/>
          </a:prstGeom>
        </p:spPr>
        <p:txBody>
          <a:bodyPr wrap="square">
            <a:spAutoFit/>
          </a:bodyPr>
          <a:lstStyle/>
          <a:p>
            <a:pPr algn="just">
              <a:lnSpc>
                <a:spcPct val="150000"/>
              </a:lnSpc>
            </a:pPr>
            <a:r>
              <a:rPr lang="en-US" sz="4400" dirty="0" err="1">
                <a:latin typeface="Arial" panose="020B0604020202020204" pitchFamily="34" charset="0"/>
                <a:cs typeface="Arial" panose="020B0604020202020204" pitchFamily="34" charset="0"/>
              </a:rPr>
              <a:t>Hãy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chỉ</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ra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các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biến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mỗi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biểu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đại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sau</a:t>
            </a:r>
            <a:r>
              <a:rPr lang="en-US" sz="4400" dirty="0">
                <a:latin typeface="Arial" panose="020B0604020202020204" pitchFamily="34" charset="0"/>
                <a:cs typeface="Arial" panose="020B0604020202020204" pitchFamily="34" charset="0"/>
              </a:rPr>
              <a:t>:</a:t>
            </a:r>
          </a:p>
        </p:txBody>
      </p:sp>
      <p:sp>
        <p:nvSpPr>
          <p:cNvPr id="23" name="Rectangle 22"/>
          <p:cNvSpPr/>
          <p:nvPr/>
        </p:nvSpPr>
        <p:spPr>
          <a:xfrm>
            <a:off x="2172224" y="5523844"/>
            <a:ext cx="5288449" cy="2277547"/>
          </a:xfrm>
          <a:prstGeom prst="rect">
            <a:avLst/>
          </a:prstGeom>
        </p:spPr>
        <p:txBody>
          <a:bodyPr wrap="square">
            <a:spAutoFit/>
          </a:bodyPr>
          <a:lstStyle/>
          <a:p>
            <a:pPr algn="just">
              <a:lnSpc>
                <a:spcPct val="150000"/>
              </a:lnSpc>
              <a:spcBef>
                <a:spcPts val="600"/>
              </a:spcBef>
              <a:spcAft>
                <a:spcPts val="600"/>
              </a:spcAft>
            </a:pPr>
            <a:r>
              <a:rPr lang="en-US" sz="4400" dirty="0">
                <a:latin typeface="Arial" panose="020B0604020202020204" pitchFamily="34" charset="0"/>
                <a:ea typeface="Calibri" panose="020F0502020204030204" pitchFamily="34" charset="0"/>
                <a:cs typeface="Arial" panose="020B0604020202020204" pitchFamily="34" charset="0"/>
              </a:rPr>
              <a:t>a) </a:t>
            </a:r>
            <a:r>
              <a:rPr lang="en-US" sz="4400" dirty="0" smtClean="0">
                <a:latin typeface="Arial" panose="020B0604020202020204" pitchFamily="34" charset="0"/>
                <a:ea typeface="Calibri" panose="020F0502020204030204" pitchFamily="34" charset="0"/>
                <a:cs typeface="Arial" panose="020B0604020202020204" pitchFamily="34" charset="0"/>
              </a:rPr>
              <a:t>3x</a:t>
            </a:r>
            <a:r>
              <a:rPr lang="en-US" sz="4400" baseline="30000" dirty="0" smtClean="0">
                <a:latin typeface="Arial" panose="020B0604020202020204" pitchFamily="34" charset="0"/>
                <a:ea typeface="Calibri" panose="020F0502020204030204" pitchFamily="34" charset="0"/>
                <a:cs typeface="Arial" panose="020B0604020202020204" pitchFamily="34" charset="0"/>
              </a:rPr>
              <a:t>2 </a:t>
            </a:r>
            <a:r>
              <a:rPr lang="en-US" sz="4400" dirty="0" smtClean="0">
                <a:latin typeface="Arial" panose="020B0604020202020204" pitchFamily="34" charset="0"/>
                <a:ea typeface="Calibri" panose="020F0502020204030204" pitchFamily="34" charset="0"/>
                <a:cs typeface="Arial" panose="020B0604020202020204" pitchFamily="34" charset="0"/>
              </a:rPr>
              <a:t>– 1</a:t>
            </a:r>
            <a:r>
              <a:rPr lang="en-US" sz="4400" dirty="0">
                <a:latin typeface="Arial" panose="020B0604020202020204" pitchFamily="34" charset="0"/>
                <a:ea typeface="Calibri" panose="020F0502020204030204" pitchFamily="34" charset="0"/>
                <a:cs typeface="Arial" panose="020B0604020202020204" pitchFamily="34" charset="0"/>
              </a:rPr>
              <a:t>                 </a:t>
            </a:r>
            <a:endParaRPr lang="en-US" sz="44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4400" dirty="0">
                <a:latin typeface="Arial" panose="020B0604020202020204" pitchFamily="34" charset="0"/>
                <a:ea typeface="Calibri" panose="020F0502020204030204" pitchFamily="34" charset="0"/>
                <a:cs typeface="Arial" panose="020B0604020202020204" pitchFamily="34" charset="0"/>
              </a:rPr>
              <a:t>b) 3a + b </a:t>
            </a:r>
            <a:endParaRPr lang="en-US" sz="4400" dirty="0">
              <a:effectLst/>
              <a:latin typeface="Arial" panose="020B0604020202020204" pitchFamily="34" charset="0"/>
              <a:ea typeface="Calibri" panose="020F0502020204030204" pitchFamily="34" charset="0"/>
              <a:cs typeface="Times New Roman" panose="02020603050405020304" pitchFamily="18" charset="0"/>
            </a:endParaRPr>
          </a:p>
        </p:txBody>
      </p:sp>
      <p:cxnSp>
        <p:nvCxnSpPr>
          <p:cNvPr id="25" name="Straight Arrow Connector 24"/>
          <p:cNvCxnSpPr/>
          <p:nvPr/>
        </p:nvCxnSpPr>
        <p:spPr>
          <a:xfrm>
            <a:off x="5562600" y="6134100"/>
            <a:ext cx="3276600" cy="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5562600" y="7353300"/>
            <a:ext cx="3276600" cy="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9197479" y="5587090"/>
            <a:ext cx="2120219" cy="769441"/>
          </a:xfrm>
          <a:prstGeom prst="rect">
            <a:avLst/>
          </a:prstGeom>
          <a:noFill/>
        </p:spPr>
        <p:txBody>
          <a:bodyPr wrap="square" rtlCol="0">
            <a:spAutoFit/>
          </a:bodyPr>
          <a:lstStyle/>
          <a:p>
            <a:r>
              <a:rPr lang="en-US" sz="4400" dirty="0" err="1" smtClean="0">
                <a:solidFill>
                  <a:srgbClr val="0070C0"/>
                </a:solidFill>
                <a:latin typeface="Arial" panose="020B0604020202020204" pitchFamily="34" charset="0"/>
                <a:cs typeface="Arial" panose="020B0604020202020204" pitchFamily="34" charset="0"/>
              </a:rPr>
              <a:t>biến</a:t>
            </a:r>
            <a:r>
              <a:rPr lang="en-US" sz="4400" dirty="0" smtClean="0">
                <a:solidFill>
                  <a:srgbClr val="0070C0"/>
                </a:solidFill>
                <a:latin typeface="Arial" panose="020B0604020202020204" pitchFamily="34" charset="0"/>
                <a:cs typeface="Arial" panose="020B0604020202020204" pitchFamily="34" charset="0"/>
              </a:rPr>
              <a:t> x</a:t>
            </a:r>
            <a:endParaRPr lang="en-US" sz="4400" dirty="0">
              <a:solidFill>
                <a:srgbClr val="0070C0"/>
              </a:solidFill>
              <a:latin typeface="Arial" panose="020B0604020202020204" pitchFamily="34" charset="0"/>
              <a:cs typeface="Arial" panose="020B0604020202020204" pitchFamily="34" charset="0"/>
            </a:endParaRPr>
          </a:p>
        </p:txBody>
      </p:sp>
      <p:sp>
        <p:nvSpPr>
          <p:cNvPr id="28" name="TextBox 27"/>
          <p:cNvSpPr txBox="1"/>
          <p:nvPr/>
        </p:nvSpPr>
        <p:spPr>
          <a:xfrm>
            <a:off x="9197478" y="6811529"/>
            <a:ext cx="3032098" cy="769441"/>
          </a:xfrm>
          <a:prstGeom prst="rect">
            <a:avLst/>
          </a:prstGeom>
          <a:noFill/>
        </p:spPr>
        <p:txBody>
          <a:bodyPr wrap="square" rtlCol="0">
            <a:spAutoFit/>
          </a:bodyPr>
          <a:lstStyle/>
          <a:p>
            <a:r>
              <a:rPr lang="en-US" sz="4400" dirty="0" err="1" smtClean="0">
                <a:solidFill>
                  <a:srgbClr val="0070C0"/>
                </a:solidFill>
                <a:latin typeface="Arial" panose="020B0604020202020204" pitchFamily="34" charset="0"/>
                <a:cs typeface="Arial" panose="020B0604020202020204" pitchFamily="34" charset="0"/>
              </a:rPr>
              <a:t>biến</a:t>
            </a:r>
            <a:r>
              <a:rPr lang="en-US" sz="4400" dirty="0" smtClean="0">
                <a:solidFill>
                  <a:srgbClr val="0070C0"/>
                </a:solidFill>
                <a:latin typeface="Arial" panose="020B0604020202020204" pitchFamily="34" charset="0"/>
                <a:cs typeface="Arial" panose="020B0604020202020204" pitchFamily="34" charset="0"/>
              </a:rPr>
              <a:t> a </a:t>
            </a:r>
            <a:r>
              <a:rPr lang="en-US" sz="4400" dirty="0" err="1" smtClean="0">
                <a:solidFill>
                  <a:srgbClr val="0070C0"/>
                </a:solidFill>
                <a:latin typeface="Arial" panose="020B0604020202020204" pitchFamily="34" charset="0"/>
                <a:cs typeface="Arial" panose="020B0604020202020204" pitchFamily="34" charset="0"/>
              </a:rPr>
              <a:t>và</a:t>
            </a:r>
            <a:r>
              <a:rPr lang="en-US" sz="4400" dirty="0" smtClean="0">
                <a:solidFill>
                  <a:srgbClr val="0070C0"/>
                </a:solidFill>
                <a:latin typeface="Arial" panose="020B0604020202020204" pitchFamily="34" charset="0"/>
                <a:cs typeface="Arial" panose="020B0604020202020204" pitchFamily="34" charset="0"/>
              </a:rPr>
              <a:t> b</a:t>
            </a:r>
            <a:endParaRPr lang="en-US" sz="4400" dirty="0">
              <a:solidFill>
                <a:srgbClr val="0070C0"/>
              </a:solidFill>
              <a:latin typeface="Arial" panose="020B0604020202020204" pitchFamily="34" charset="0"/>
              <a:cs typeface="Arial" panose="020B0604020202020204" pitchFamily="34" charset="0"/>
            </a:endParaRPr>
          </a:p>
        </p:txBody>
      </p:sp>
      <p:pic>
        <p:nvPicPr>
          <p:cNvPr id="29" name="Picture 28"/>
          <p:cNvPicPr>
            <a:picLocks noChangeAspect="1"/>
          </p:cNvPicPr>
          <p:nvPr/>
        </p:nvPicPr>
        <p:blipFill>
          <a:blip r:embed="rId10"/>
          <a:stretch>
            <a:fillRect/>
          </a:stretch>
        </p:blipFill>
        <p:spPr>
          <a:xfrm>
            <a:off x="12252511" y="6403089"/>
            <a:ext cx="5390789" cy="3893347"/>
          </a:xfrm>
          <a:prstGeom prst="rect">
            <a:avLst/>
          </a:prstGeom>
        </p:spPr>
      </p:pic>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left)">
                                      <p:cBhvr>
                                        <p:cTn id="15" dur="500"/>
                                        <p:tgtEl>
                                          <p:spTgt spid="22"/>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left)">
                                      <p:cBhvr>
                                        <p:cTn id="24" dur="500"/>
                                        <p:tgtEl>
                                          <p:spTgt spid="25"/>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wipe(left)">
                                      <p:cBhvr>
                                        <p:cTn id="33" dur="500"/>
                                        <p:tgtEl>
                                          <p:spTgt spid="26"/>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2" grpId="0"/>
      <p:bldP spid="23" grpId="0"/>
      <p:bldP spid="27" grpId="0"/>
      <p:bldP spid="2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sp>
        <p:nvSpPr>
          <p:cNvPr id="25" name="Rounded Rectangle 24"/>
          <p:cNvSpPr/>
          <p:nvPr/>
        </p:nvSpPr>
        <p:spPr>
          <a:xfrm>
            <a:off x="1461738" y="3238500"/>
            <a:ext cx="15439626" cy="6499709"/>
          </a:xfrm>
          <a:prstGeom prst="roundRect">
            <a:avLst>
              <a:gd name="adj" fmla="val 14684"/>
            </a:avLst>
          </a:prstGeom>
          <a:solidFill>
            <a:schemeClr val="bg1"/>
          </a:solidFill>
          <a:ln w="38100">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266174">
            <a:off x="-5176629" y="-5163056"/>
            <a:ext cx="7846916" cy="7846916"/>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5400000">
            <a:off x="13781061" y="-3227187"/>
            <a:ext cx="7795752" cy="7795752"/>
          </a:xfrm>
          <a:prstGeom prst="rect">
            <a:avLst/>
          </a:prstGeom>
        </p:spPr>
      </p:pic>
      <p:pic>
        <p:nvPicPr>
          <p:cNvPr id="13" name="Picture 1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040979">
            <a:off x="845039" y="8743297"/>
            <a:ext cx="506294" cy="549573"/>
          </a:xfrm>
          <a:prstGeom prst="rect">
            <a:avLst/>
          </a:prstGeom>
        </p:spPr>
      </p:pic>
      <p:pic>
        <p:nvPicPr>
          <p:cNvPr id="14" name="Picture 1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043976">
            <a:off x="17140744" y="3438608"/>
            <a:ext cx="446020" cy="777377"/>
          </a:xfrm>
          <a:prstGeom prst="rect">
            <a:avLst/>
          </a:prstGeom>
        </p:spPr>
      </p:pic>
      <p:grpSp>
        <p:nvGrpSpPr>
          <p:cNvPr id="30" name="Group 29"/>
          <p:cNvGrpSpPr/>
          <p:nvPr/>
        </p:nvGrpSpPr>
        <p:grpSpPr>
          <a:xfrm>
            <a:off x="2445536" y="0"/>
            <a:ext cx="14158928" cy="1943100"/>
            <a:chOff x="2445536" y="0"/>
            <a:chExt cx="14158928" cy="1943100"/>
          </a:xfrm>
        </p:grpSpPr>
        <p:sp>
          <p:nvSpPr>
            <p:cNvPr id="15" name="Round Same Side Corner Rectangle 14"/>
            <p:cNvSpPr/>
            <p:nvPr/>
          </p:nvSpPr>
          <p:spPr>
            <a:xfrm flipV="1">
              <a:off x="4351842" y="0"/>
              <a:ext cx="9973758" cy="1943100"/>
            </a:xfrm>
            <a:prstGeom prst="round2SameRect">
              <a:avLst>
                <a:gd name="adj1" fmla="val 24900"/>
                <a:gd name="adj2" fmla="val 0"/>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TextBox 8"/>
            <p:cNvSpPr txBox="1"/>
            <p:nvPr/>
          </p:nvSpPr>
          <p:spPr>
            <a:xfrm>
              <a:off x="2445536" y="546959"/>
              <a:ext cx="14158928" cy="1000274"/>
            </a:xfrm>
            <a:prstGeom prst="rect">
              <a:avLst/>
            </a:prstGeom>
          </p:spPr>
          <p:txBody>
            <a:bodyPr lIns="0" tIns="0" rIns="0" bIns="0" rtlCol="0" anchor="t">
              <a:spAutoFit/>
            </a:bodyPr>
            <a:lstStyle/>
            <a:p>
              <a:pPr algn="ctr">
                <a:lnSpc>
                  <a:spcPts val="7800"/>
                </a:lnSpc>
              </a:pPr>
              <a:r>
                <a:rPr lang="en-US" sz="4800" b="1" dirty="0" smtClean="0">
                  <a:solidFill>
                    <a:srgbClr val="C00000"/>
                  </a:solidFill>
                  <a:latin typeface="Arial" panose="020B0604020202020204" pitchFamily="34" charset="0"/>
                  <a:cs typeface="Arial" panose="020B0604020202020204" pitchFamily="34" charset="0"/>
                </a:rPr>
                <a:t>2. </a:t>
              </a:r>
              <a:r>
                <a:rPr lang="en-US" sz="4800" b="1" dirty="0" err="1" smtClean="0">
                  <a:solidFill>
                    <a:srgbClr val="C00000"/>
                  </a:solidFill>
                  <a:latin typeface="Arial" panose="020B0604020202020204" pitchFamily="34" charset="0"/>
                  <a:cs typeface="Arial" panose="020B0604020202020204" pitchFamily="34" charset="0"/>
                </a:rPr>
                <a:t>Giá</a:t>
              </a:r>
              <a:r>
                <a:rPr lang="en-US" sz="4800" b="1" dirty="0" smtClean="0">
                  <a:solidFill>
                    <a:srgbClr val="C00000"/>
                  </a:solidFill>
                  <a:latin typeface="Arial" panose="020B0604020202020204" pitchFamily="34" charset="0"/>
                  <a:cs typeface="Arial" panose="020B0604020202020204" pitchFamily="34" charset="0"/>
                </a:rPr>
                <a:t> </a:t>
              </a:r>
              <a:r>
                <a:rPr lang="en-US" sz="4800" b="1" dirty="0" err="1" smtClean="0">
                  <a:solidFill>
                    <a:srgbClr val="C00000"/>
                  </a:solidFill>
                  <a:latin typeface="Arial" panose="020B0604020202020204" pitchFamily="34" charset="0"/>
                  <a:cs typeface="Arial" panose="020B0604020202020204" pitchFamily="34" charset="0"/>
                </a:rPr>
                <a:t>trị</a:t>
              </a:r>
              <a:r>
                <a:rPr lang="en-US" sz="4800" b="1" dirty="0" smtClean="0">
                  <a:solidFill>
                    <a:srgbClr val="C00000"/>
                  </a:solidFill>
                  <a:latin typeface="Arial" panose="020B0604020202020204" pitchFamily="34" charset="0"/>
                  <a:cs typeface="Arial" panose="020B0604020202020204" pitchFamily="34" charset="0"/>
                </a:rPr>
                <a:t> </a:t>
              </a:r>
              <a:r>
                <a:rPr lang="en-US" sz="4800" b="1" dirty="0" err="1" smtClean="0">
                  <a:solidFill>
                    <a:srgbClr val="C00000"/>
                  </a:solidFill>
                  <a:latin typeface="Arial" panose="020B0604020202020204" pitchFamily="34" charset="0"/>
                  <a:cs typeface="Arial" panose="020B0604020202020204" pitchFamily="34" charset="0"/>
                </a:rPr>
                <a:t>của</a:t>
              </a:r>
              <a:r>
                <a:rPr lang="en-US" sz="4800" b="1" dirty="0" smtClean="0">
                  <a:solidFill>
                    <a:srgbClr val="C00000"/>
                  </a:solidFill>
                  <a:latin typeface="Arial" panose="020B0604020202020204" pitchFamily="34" charset="0"/>
                  <a:cs typeface="Arial" panose="020B0604020202020204" pitchFamily="34" charset="0"/>
                </a:rPr>
                <a:t> </a:t>
              </a:r>
              <a:r>
                <a:rPr lang="en-US" sz="4800" b="1" dirty="0" err="1" smtClean="0">
                  <a:solidFill>
                    <a:srgbClr val="C00000"/>
                  </a:solidFill>
                  <a:latin typeface="Arial" panose="020B0604020202020204" pitchFamily="34" charset="0"/>
                  <a:cs typeface="Arial" panose="020B0604020202020204" pitchFamily="34" charset="0"/>
                </a:rPr>
                <a:t>biểu</a:t>
              </a:r>
              <a:r>
                <a:rPr lang="en-US" sz="4800" b="1" dirty="0" smtClean="0">
                  <a:solidFill>
                    <a:srgbClr val="C00000"/>
                  </a:solidFill>
                  <a:latin typeface="Arial" panose="020B0604020202020204" pitchFamily="34" charset="0"/>
                  <a:cs typeface="Arial" panose="020B0604020202020204" pitchFamily="34" charset="0"/>
                </a:rPr>
                <a:t> </a:t>
              </a:r>
              <a:r>
                <a:rPr lang="en-US" sz="4800" b="1" dirty="0" err="1" smtClean="0">
                  <a:solidFill>
                    <a:srgbClr val="C00000"/>
                  </a:solidFill>
                  <a:latin typeface="Arial" panose="020B0604020202020204" pitchFamily="34" charset="0"/>
                  <a:cs typeface="Arial" panose="020B0604020202020204" pitchFamily="34" charset="0"/>
                </a:rPr>
                <a:t>thức</a:t>
              </a:r>
              <a:r>
                <a:rPr lang="en-US" sz="4800" b="1" dirty="0" smtClean="0">
                  <a:solidFill>
                    <a:srgbClr val="C00000"/>
                  </a:solidFill>
                  <a:latin typeface="Arial" panose="020B0604020202020204" pitchFamily="34" charset="0"/>
                  <a:cs typeface="Arial" panose="020B0604020202020204" pitchFamily="34" charset="0"/>
                </a:rPr>
                <a:t> </a:t>
              </a:r>
              <a:r>
                <a:rPr lang="en-US" sz="4800" b="1" dirty="0" err="1" smtClean="0">
                  <a:solidFill>
                    <a:srgbClr val="C00000"/>
                  </a:solidFill>
                  <a:latin typeface="Arial" panose="020B0604020202020204" pitchFamily="34" charset="0"/>
                  <a:cs typeface="Arial" panose="020B0604020202020204" pitchFamily="34" charset="0"/>
                </a:rPr>
                <a:t>đại</a:t>
              </a:r>
              <a:r>
                <a:rPr lang="en-US" sz="4800" b="1" dirty="0" smtClean="0">
                  <a:solidFill>
                    <a:srgbClr val="C00000"/>
                  </a:solidFill>
                  <a:latin typeface="Arial" panose="020B0604020202020204" pitchFamily="34" charset="0"/>
                  <a:cs typeface="Arial" panose="020B0604020202020204" pitchFamily="34" charset="0"/>
                </a:rPr>
                <a:t> </a:t>
              </a:r>
              <a:r>
                <a:rPr lang="en-US" sz="4800" b="1" dirty="0" err="1" smtClean="0">
                  <a:solidFill>
                    <a:srgbClr val="C00000"/>
                  </a:solidFill>
                  <a:latin typeface="Arial" panose="020B0604020202020204" pitchFamily="34" charset="0"/>
                  <a:cs typeface="Arial" panose="020B0604020202020204" pitchFamily="34" charset="0"/>
                </a:rPr>
                <a:t>số</a:t>
              </a:r>
              <a:endParaRPr lang="en-US" sz="4800" b="1" dirty="0">
                <a:solidFill>
                  <a:srgbClr val="C00000"/>
                </a:solidFill>
                <a:latin typeface="Arial" panose="020B0604020202020204" pitchFamily="34" charset="0"/>
                <a:cs typeface="Arial" panose="020B0604020202020204" pitchFamily="34" charset="0"/>
              </a:endParaRPr>
            </a:p>
          </p:txBody>
        </p:sp>
      </p:grpSp>
      <p:sp>
        <p:nvSpPr>
          <p:cNvPr id="22" name="Rounded Rectangle 21"/>
          <p:cNvSpPr/>
          <p:nvPr/>
        </p:nvSpPr>
        <p:spPr>
          <a:xfrm>
            <a:off x="6087601" y="2431418"/>
            <a:ext cx="6265194" cy="1395878"/>
          </a:xfrm>
          <a:prstGeom prst="roundRect">
            <a:avLst/>
          </a:prstGeom>
          <a:solidFill>
            <a:schemeClr val="accent4">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400" b="1" dirty="0" err="1" smtClean="0">
                <a:latin typeface="Arial" panose="020B0604020202020204" pitchFamily="34" charset="0"/>
                <a:cs typeface="Arial" panose="020B0604020202020204" pitchFamily="34" charset="0"/>
              </a:rPr>
              <a:t>Đọc</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hiểu</a:t>
            </a:r>
            <a:r>
              <a:rPr lang="en-US" sz="4400" b="1" dirty="0" smtClean="0">
                <a:latin typeface="Arial" panose="020B0604020202020204" pitchFamily="34" charset="0"/>
                <a:cs typeface="Arial" panose="020B0604020202020204" pitchFamily="34" charset="0"/>
              </a:rPr>
              <a:t> - </a:t>
            </a:r>
            <a:r>
              <a:rPr lang="en-US" sz="4400" b="1" dirty="0" err="1" smtClean="0">
                <a:latin typeface="Arial" panose="020B0604020202020204" pitchFamily="34" charset="0"/>
                <a:cs typeface="Arial" panose="020B0604020202020204" pitchFamily="34" charset="0"/>
              </a:rPr>
              <a:t>Nghe</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hiểu</a:t>
            </a:r>
            <a:endParaRPr lang="en-US" sz="4400" b="1"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351842" y="2431418"/>
            <a:ext cx="1538428" cy="1582174"/>
          </a:xfrm>
          <a:prstGeom prst="rect">
            <a:avLst/>
          </a:prstGeom>
        </p:spPr>
      </p:pic>
      <p:sp>
        <p:nvSpPr>
          <p:cNvPr id="4" name="Rectangle 3"/>
          <p:cNvSpPr/>
          <p:nvPr/>
        </p:nvSpPr>
        <p:spPr>
          <a:xfrm>
            <a:off x="1915783" y="4147585"/>
            <a:ext cx="14654854" cy="3139321"/>
          </a:xfrm>
          <a:prstGeom prst="rect">
            <a:avLst/>
          </a:prstGeom>
        </p:spPr>
        <p:txBody>
          <a:bodyPr wrap="square">
            <a:spAutoFit/>
          </a:bodyPr>
          <a:lstStyle/>
          <a:p>
            <a:pPr algn="just">
              <a:lnSpc>
                <a:spcPct val="150000"/>
              </a:lnSpc>
            </a:pPr>
            <a:r>
              <a:rPr lang="vi-VN" sz="4400" dirty="0">
                <a:latin typeface="Arial" panose="020B0604020202020204" pitchFamily="34" charset="0"/>
                <a:cs typeface="Arial" panose="020B0604020202020204" pitchFamily="34" charset="0"/>
              </a:rPr>
              <a:t>Nếu thay p = 5 và q = 7 vào biểu thức A = 3p – q rồi thực hiện phép tính, ta được:</a:t>
            </a:r>
          </a:p>
          <a:p>
            <a:pPr algn="ctr">
              <a:lnSpc>
                <a:spcPct val="150000"/>
              </a:lnSpc>
            </a:pPr>
            <a:r>
              <a:rPr lang="en-US" sz="4400" dirty="0" smtClean="0">
                <a:latin typeface="Arial" panose="020B0604020202020204" pitchFamily="34" charset="0"/>
                <a:cs typeface="Arial" panose="020B0604020202020204" pitchFamily="34" charset="0"/>
              </a:rPr>
              <a:t>A = </a:t>
            </a:r>
            <a:r>
              <a:rPr lang="vi-VN" sz="4400" dirty="0" smtClean="0">
                <a:latin typeface="Arial" panose="020B0604020202020204" pitchFamily="34" charset="0"/>
                <a:cs typeface="Arial" panose="020B0604020202020204" pitchFamily="34" charset="0"/>
              </a:rPr>
              <a:t>3.</a:t>
            </a:r>
            <a:r>
              <a:rPr lang="en-US" sz="4400" dirty="0" smtClean="0">
                <a:latin typeface="Arial" panose="020B0604020202020204" pitchFamily="34" charset="0"/>
                <a:cs typeface="Arial" panose="020B0604020202020204" pitchFamily="34" charset="0"/>
              </a:rPr>
              <a:t> </a:t>
            </a:r>
            <a:r>
              <a:rPr lang="vi-VN" sz="4400" dirty="0" smtClean="0">
                <a:latin typeface="Arial" panose="020B0604020202020204" pitchFamily="34" charset="0"/>
                <a:cs typeface="Arial" panose="020B0604020202020204" pitchFamily="34" charset="0"/>
              </a:rPr>
              <a:t>5 </a:t>
            </a:r>
            <a:r>
              <a:rPr lang="vi-VN" sz="4400" dirty="0">
                <a:latin typeface="Arial" panose="020B0604020202020204" pitchFamily="34" charset="0"/>
                <a:cs typeface="Arial" panose="020B0604020202020204" pitchFamily="34" charset="0"/>
              </a:rPr>
              <a:t>– 7 = 8</a:t>
            </a:r>
          </a:p>
        </p:txBody>
      </p:sp>
      <p:sp>
        <p:nvSpPr>
          <p:cNvPr id="5" name="Rectangle 4"/>
          <p:cNvSpPr/>
          <p:nvPr/>
        </p:nvSpPr>
        <p:spPr>
          <a:xfrm>
            <a:off x="1901928" y="7286906"/>
            <a:ext cx="14845875" cy="2123658"/>
          </a:xfrm>
          <a:prstGeom prst="rect">
            <a:avLst/>
          </a:prstGeom>
        </p:spPr>
        <p:txBody>
          <a:bodyPr wrap="square">
            <a:spAutoFit/>
          </a:bodyPr>
          <a:lstStyle/>
          <a:p>
            <a:pPr algn="just">
              <a:lnSpc>
                <a:spcPct val="150000"/>
              </a:lnSpc>
            </a:pPr>
            <a:r>
              <a:rPr lang="en-US" sz="4400" dirty="0" err="1">
                <a:latin typeface="Arial" panose="020B0604020202020204" pitchFamily="34" charset="0"/>
                <a:cs typeface="Arial" panose="020B0604020202020204" pitchFamily="34" charset="0"/>
              </a:rPr>
              <a:t>Khi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đó</a:t>
            </a:r>
            <a:r>
              <a:rPr lang="en-US" sz="4400" dirty="0">
                <a:latin typeface="Arial" panose="020B0604020202020204" pitchFamily="34" charset="0"/>
                <a:cs typeface="Arial" panose="020B0604020202020204" pitchFamily="34" charset="0"/>
              </a:rPr>
              <a:t>, ta </a:t>
            </a:r>
            <a:r>
              <a:rPr lang="en-US" sz="4400" dirty="0" err="1">
                <a:latin typeface="Arial" panose="020B0604020202020204" pitchFamily="34" charset="0"/>
                <a:cs typeface="Arial" panose="020B0604020202020204" pitchFamily="34" charset="0"/>
              </a:rPr>
              <a:t>nói</a:t>
            </a:r>
            <a:r>
              <a:rPr lang="en-US" sz="4400" dirty="0">
                <a:latin typeface="Arial" panose="020B0604020202020204" pitchFamily="34" charset="0"/>
                <a:cs typeface="Arial" panose="020B0604020202020204" pitchFamily="34" charset="0"/>
              </a:rPr>
              <a:t>: 8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a:t>
            </a:r>
            <a:r>
              <a:rPr lang="en-US" sz="4400" dirty="0" err="1">
                <a:solidFill>
                  <a:srgbClr val="0070C0"/>
                </a:solidFill>
                <a:latin typeface="Arial" panose="020B0604020202020204" pitchFamily="34" charset="0"/>
                <a:cs typeface="Arial" panose="020B0604020202020204" pitchFamily="34" charset="0"/>
              </a:rPr>
              <a:t>giá</a:t>
            </a:r>
            <a:r>
              <a:rPr lang="en-US" sz="4400" dirty="0">
                <a:solidFill>
                  <a:srgbClr val="0070C0"/>
                </a:solidFill>
                <a:latin typeface="Arial" panose="020B0604020202020204" pitchFamily="34" charset="0"/>
                <a:cs typeface="Arial" panose="020B0604020202020204" pitchFamily="34" charset="0"/>
              </a:rPr>
              <a:t> </a:t>
            </a:r>
            <a:r>
              <a:rPr lang="en-US" sz="4400" dirty="0" err="1">
                <a:solidFill>
                  <a:srgbClr val="0070C0"/>
                </a:solidFill>
                <a:latin typeface="Arial" panose="020B0604020202020204" pitchFamily="34" charset="0"/>
                <a:cs typeface="Arial" panose="020B0604020202020204" pitchFamily="34" charset="0"/>
              </a:rPr>
              <a:t>trị</a:t>
            </a:r>
            <a:r>
              <a:rPr lang="en-US" sz="4400" dirty="0">
                <a:solidFill>
                  <a:srgbClr val="0070C0"/>
                </a:solidFill>
                <a:latin typeface="Arial" panose="020B0604020202020204" pitchFamily="34" charset="0"/>
                <a:cs typeface="Arial" panose="020B0604020202020204" pitchFamily="34" charset="0"/>
              </a:rPr>
              <a:t> </a:t>
            </a:r>
            <a:r>
              <a:rPr lang="en-US" sz="4400" dirty="0" err="1">
                <a:solidFill>
                  <a:srgbClr val="0070C0"/>
                </a:solidFill>
                <a:latin typeface="Arial" panose="020B0604020202020204" pitchFamily="34" charset="0"/>
                <a:cs typeface="Arial" panose="020B0604020202020204" pitchFamily="34" charset="0"/>
              </a:rPr>
              <a:t>của</a:t>
            </a:r>
            <a:r>
              <a:rPr lang="en-US" sz="4400" dirty="0">
                <a:solidFill>
                  <a:srgbClr val="0070C0"/>
                </a:solidFill>
                <a:latin typeface="Arial" panose="020B0604020202020204" pitchFamily="34" charset="0"/>
                <a:cs typeface="Arial" panose="020B0604020202020204" pitchFamily="34" charset="0"/>
              </a:rPr>
              <a:t> </a:t>
            </a:r>
            <a:r>
              <a:rPr lang="en-US" sz="4400" dirty="0" err="1">
                <a:solidFill>
                  <a:srgbClr val="0070C0"/>
                </a:solidFill>
                <a:latin typeface="Arial" panose="020B0604020202020204" pitchFamily="34" charset="0"/>
                <a:cs typeface="Arial" panose="020B0604020202020204" pitchFamily="34" charset="0"/>
              </a:rPr>
              <a:t>biểu</a:t>
            </a:r>
            <a:r>
              <a:rPr lang="en-US" sz="4400" dirty="0">
                <a:solidFill>
                  <a:srgbClr val="0070C0"/>
                </a:solidFill>
                <a:latin typeface="Arial" panose="020B0604020202020204" pitchFamily="34" charset="0"/>
                <a:cs typeface="Arial" panose="020B0604020202020204" pitchFamily="34" charset="0"/>
              </a:rPr>
              <a:t> </a:t>
            </a:r>
            <a:r>
              <a:rPr lang="en-US" sz="4400" dirty="0" err="1">
                <a:solidFill>
                  <a:srgbClr val="0070C0"/>
                </a:solidFill>
                <a:latin typeface="Arial" panose="020B0604020202020204" pitchFamily="34" charset="0"/>
                <a:cs typeface="Arial" panose="020B0604020202020204" pitchFamily="34" charset="0"/>
              </a:rPr>
              <a:t>thức</a:t>
            </a:r>
            <a:r>
              <a:rPr lang="en-US" sz="4400" dirty="0">
                <a:solidFill>
                  <a:srgbClr val="0070C0"/>
                </a:solidFill>
                <a:latin typeface="Arial" panose="020B0604020202020204" pitchFamily="34" charset="0"/>
                <a:cs typeface="Arial" panose="020B0604020202020204" pitchFamily="34" charset="0"/>
              </a:rPr>
              <a:t> </a:t>
            </a:r>
            <a:r>
              <a:rPr lang="en-US" sz="4400" dirty="0">
                <a:latin typeface="Arial" panose="020B0604020202020204" pitchFamily="34" charset="0"/>
                <a:cs typeface="Arial" panose="020B0604020202020204" pitchFamily="34" charset="0"/>
              </a:rPr>
              <a:t>A </a:t>
            </a:r>
            <a:r>
              <a:rPr lang="en-US" sz="4400" dirty="0" err="1">
                <a:latin typeface="Arial" panose="020B0604020202020204" pitchFamily="34" charset="0"/>
                <a:cs typeface="Arial" panose="020B0604020202020204" pitchFamily="34" charset="0"/>
              </a:rPr>
              <a:t>tại</a:t>
            </a:r>
            <a:r>
              <a:rPr lang="en-US" sz="4400" dirty="0">
                <a:latin typeface="Arial" panose="020B0604020202020204" pitchFamily="34" charset="0"/>
                <a:cs typeface="Arial" panose="020B0604020202020204" pitchFamily="34" charset="0"/>
              </a:rPr>
              <a:t> p =  5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q = 7 hay </a:t>
            </a:r>
            <a:r>
              <a:rPr lang="en-US" sz="4400" dirty="0" err="1">
                <a:latin typeface="Arial" panose="020B0604020202020204" pitchFamily="34" charset="0"/>
                <a:cs typeface="Arial" panose="020B0604020202020204" pitchFamily="34" charset="0"/>
              </a:rPr>
              <a:t>khi</a:t>
            </a:r>
            <a:r>
              <a:rPr lang="en-US" sz="4400" dirty="0">
                <a:latin typeface="Arial" panose="020B0604020202020204" pitchFamily="34" charset="0"/>
                <a:cs typeface="Arial" panose="020B0604020202020204" pitchFamily="34" charset="0"/>
              </a:rPr>
              <a:t> p = 5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q = 7 </a:t>
            </a:r>
            <a:r>
              <a:rPr lang="en-US" sz="4400" dirty="0" err="1">
                <a:latin typeface="Arial" panose="020B0604020202020204" pitchFamily="34" charset="0"/>
                <a:cs typeface="Arial" panose="020B0604020202020204" pitchFamily="34" charset="0"/>
              </a:rPr>
              <a:t>thì</a:t>
            </a:r>
            <a:r>
              <a:rPr lang="en-US" sz="4400" dirty="0">
                <a:latin typeface="Arial" panose="020B0604020202020204" pitchFamily="34" charset="0"/>
                <a:cs typeface="Arial" panose="020B0604020202020204" pitchFamily="34" charset="0"/>
              </a:rPr>
              <a:t> </a:t>
            </a:r>
            <a:r>
              <a:rPr lang="en-US" sz="4400" dirty="0" err="1">
                <a:solidFill>
                  <a:srgbClr val="0070C0"/>
                </a:solidFill>
                <a:latin typeface="Arial" panose="020B0604020202020204" pitchFamily="34" charset="0"/>
                <a:cs typeface="Arial" panose="020B0604020202020204" pitchFamily="34" charset="0"/>
              </a:rPr>
              <a:t>giá</a:t>
            </a:r>
            <a:r>
              <a:rPr lang="en-US" sz="4400" dirty="0">
                <a:solidFill>
                  <a:srgbClr val="0070C0"/>
                </a:solidFill>
                <a:latin typeface="Arial" panose="020B0604020202020204" pitchFamily="34" charset="0"/>
                <a:cs typeface="Arial" panose="020B0604020202020204" pitchFamily="34" charset="0"/>
              </a:rPr>
              <a:t> </a:t>
            </a:r>
            <a:r>
              <a:rPr lang="en-US" sz="4400" dirty="0" err="1">
                <a:solidFill>
                  <a:srgbClr val="0070C0"/>
                </a:solidFill>
                <a:latin typeface="Arial" panose="020B0604020202020204" pitchFamily="34" charset="0"/>
                <a:cs typeface="Arial" panose="020B0604020202020204" pitchFamily="34" charset="0"/>
              </a:rPr>
              <a:t>trị</a:t>
            </a:r>
            <a:r>
              <a:rPr lang="en-US" sz="4400" dirty="0">
                <a:solidFill>
                  <a:srgbClr val="0070C0"/>
                </a:solidFill>
                <a:latin typeface="Arial" panose="020B0604020202020204" pitchFamily="34" charset="0"/>
                <a:cs typeface="Arial" panose="020B0604020202020204" pitchFamily="34" charset="0"/>
              </a:rPr>
              <a:t> </a:t>
            </a:r>
            <a:r>
              <a:rPr lang="en-US" sz="4400" dirty="0" err="1">
                <a:solidFill>
                  <a:srgbClr val="0070C0"/>
                </a:solidFill>
                <a:latin typeface="Arial" panose="020B0604020202020204" pitchFamily="34" charset="0"/>
                <a:cs typeface="Arial" panose="020B0604020202020204" pitchFamily="34" charset="0"/>
              </a:rPr>
              <a:t>của</a:t>
            </a:r>
            <a:r>
              <a:rPr lang="en-US" sz="4400" dirty="0">
                <a:solidFill>
                  <a:srgbClr val="0070C0"/>
                </a:solidFill>
                <a:latin typeface="Arial" panose="020B0604020202020204" pitchFamily="34" charset="0"/>
                <a:cs typeface="Arial" panose="020B0604020202020204" pitchFamily="34" charset="0"/>
              </a:rPr>
              <a:t> </a:t>
            </a:r>
            <a:r>
              <a:rPr lang="en-US" sz="4400" dirty="0" err="1">
                <a:solidFill>
                  <a:srgbClr val="0070C0"/>
                </a:solidFill>
                <a:latin typeface="Arial" panose="020B0604020202020204" pitchFamily="34" charset="0"/>
                <a:cs typeface="Arial" panose="020B0604020202020204" pitchFamily="34" charset="0"/>
              </a:rPr>
              <a:t>biểu</a:t>
            </a:r>
            <a:r>
              <a:rPr lang="en-US" sz="4400" dirty="0">
                <a:solidFill>
                  <a:srgbClr val="0070C0"/>
                </a:solidFill>
                <a:latin typeface="Arial" panose="020B0604020202020204" pitchFamily="34" charset="0"/>
                <a:cs typeface="Arial" panose="020B0604020202020204" pitchFamily="34" charset="0"/>
              </a:rPr>
              <a:t> </a:t>
            </a:r>
            <a:r>
              <a:rPr lang="en-US" sz="4400" dirty="0" err="1">
                <a:solidFill>
                  <a:srgbClr val="0070C0"/>
                </a:solidFill>
                <a:latin typeface="Arial" panose="020B0604020202020204" pitchFamily="34" charset="0"/>
                <a:cs typeface="Arial" panose="020B0604020202020204" pitchFamily="34" charset="0"/>
              </a:rPr>
              <a:t>thức</a:t>
            </a:r>
            <a:r>
              <a:rPr lang="en-US" sz="4400" dirty="0">
                <a:solidFill>
                  <a:srgbClr val="0070C0"/>
                </a:solidFill>
                <a:latin typeface="Arial" panose="020B0604020202020204" pitchFamily="34" charset="0"/>
                <a:cs typeface="Arial" panose="020B0604020202020204" pitchFamily="34" charset="0"/>
              </a:rPr>
              <a:t> </a:t>
            </a:r>
            <a:r>
              <a:rPr lang="en-US" sz="4400" dirty="0">
                <a:latin typeface="Arial" panose="020B0604020202020204" pitchFamily="34" charset="0"/>
                <a:cs typeface="Arial" panose="020B0604020202020204" pitchFamily="34" charset="0"/>
              </a:rPr>
              <a:t>A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8.</a:t>
            </a:r>
          </a:p>
        </p:txBody>
      </p:sp>
    </p:spTree>
    <p:extLst>
      <p:ext uri="{BB962C8B-B14F-4D97-AF65-F5344CB8AC3E}">
        <p14:creationId xmlns:p14="http://schemas.microsoft.com/office/powerpoint/2010/main" val="167518305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anim calcmode="lin" valueType="num">
                                      <p:cBhvr>
                                        <p:cTn id="21" dur="500" fill="hold"/>
                                        <p:tgtEl>
                                          <p:spTgt spid="25"/>
                                        </p:tgtEl>
                                        <p:attrNameLst>
                                          <p:attrName>ppt_x</p:attrName>
                                        </p:attrNameLst>
                                      </p:cBhvr>
                                      <p:tavLst>
                                        <p:tav tm="0">
                                          <p:val>
                                            <p:strVal val="#ppt_x"/>
                                          </p:val>
                                        </p:tav>
                                        <p:tav tm="100000">
                                          <p:val>
                                            <p:strVal val="#ppt_x"/>
                                          </p:val>
                                        </p:tav>
                                      </p:tavLst>
                                    </p:anim>
                                    <p:anim calcmode="lin" valueType="num">
                                      <p:cBhvr>
                                        <p:cTn id="22" dur="500" fill="hold"/>
                                        <p:tgtEl>
                                          <p:spTgt spid="25"/>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anim calcmode="lin" valueType="num">
                                      <p:cBhvr>
                                        <p:cTn id="26" dur="500" fill="hold"/>
                                        <p:tgtEl>
                                          <p:spTgt spid="4"/>
                                        </p:tgtEl>
                                        <p:attrNameLst>
                                          <p:attrName>ppt_x</p:attrName>
                                        </p:attrNameLst>
                                      </p:cBhvr>
                                      <p:tavLst>
                                        <p:tav tm="0">
                                          <p:val>
                                            <p:strVal val="#ppt_x"/>
                                          </p:val>
                                        </p:tav>
                                        <p:tav tm="100000">
                                          <p:val>
                                            <p:strVal val="#ppt_x"/>
                                          </p:val>
                                        </p:tav>
                                      </p:tavLst>
                                    </p:anim>
                                    <p:anim calcmode="lin" valueType="num">
                                      <p:cBhvr>
                                        <p:cTn id="27"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left)">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2" grpId="0" animBg="1"/>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946975">
            <a:off x="14683585" y="7544642"/>
            <a:ext cx="7846916" cy="7846916"/>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4588425">
            <a:off x="12871258" y="-3897876"/>
            <a:ext cx="7795752" cy="7795752"/>
          </a:xfrm>
          <a:prstGeom prst="rect">
            <a:avLst/>
          </a:prstGeom>
        </p:spPr>
      </p:pic>
      <p:pic>
        <p:nvPicPr>
          <p:cNvPr id="14"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040979">
            <a:off x="14163805" y="588221"/>
            <a:ext cx="497336" cy="539850"/>
          </a:xfrm>
          <a:prstGeom prst="rect">
            <a:avLst/>
          </a:prstGeom>
        </p:spPr>
      </p:pic>
      <p:pic>
        <p:nvPicPr>
          <p:cNvPr id="15"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5400000">
            <a:off x="13312224" y="8866424"/>
            <a:ext cx="860774" cy="1339726"/>
          </a:xfrm>
          <a:prstGeom prst="rect">
            <a:avLst/>
          </a:prstGeom>
        </p:spPr>
      </p:pic>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24390" y="1369337"/>
            <a:ext cx="12112267" cy="8528837"/>
          </a:xfrm>
          <a:prstGeom prst="rect">
            <a:avLst/>
          </a:prstGeom>
        </p:spPr>
      </p:pic>
      <p:pic>
        <p:nvPicPr>
          <p:cNvPr id="24" name="Picture 2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47489" y="3147694"/>
            <a:ext cx="1404585" cy="1553744"/>
          </a:xfrm>
          <a:prstGeom prst="rect">
            <a:avLst/>
          </a:prstGeom>
        </p:spPr>
      </p:pic>
      <p:grpSp>
        <p:nvGrpSpPr>
          <p:cNvPr id="18" name="Group 17"/>
          <p:cNvGrpSpPr/>
          <p:nvPr/>
        </p:nvGrpSpPr>
        <p:grpSpPr>
          <a:xfrm>
            <a:off x="1447800" y="302977"/>
            <a:ext cx="4157191" cy="2097323"/>
            <a:chOff x="1660702" y="495298"/>
            <a:chExt cx="4157191" cy="2473464"/>
          </a:xfrm>
        </p:grpSpPr>
        <p:pic>
          <p:nvPicPr>
            <p:cNvPr id="16" name="Picture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60702" y="495298"/>
              <a:ext cx="4157191" cy="2473464"/>
            </a:xfrm>
            <a:prstGeom prst="rect">
              <a:avLst/>
            </a:prstGeom>
          </p:spPr>
        </p:pic>
        <p:sp>
          <p:nvSpPr>
            <p:cNvPr id="17" name="TextBox 16"/>
            <p:cNvSpPr txBox="1"/>
            <p:nvPr/>
          </p:nvSpPr>
          <p:spPr>
            <a:xfrm>
              <a:off x="1935664" y="1145369"/>
              <a:ext cx="3505200" cy="907435"/>
            </a:xfrm>
            <a:prstGeom prst="rect">
              <a:avLst/>
            </a:prstGeom>
            <a:noFill/>
          </p:spPr>
          <p:txBody>
            <a:bodyPr wrap="square" rtlCol="0">
              <a:spAutoFit/>
            </a:bodyPr>
            <a:lstStyle/>
            <a:p>
              <a:pPr algn="ctr"/>
              <a:r>
                <a:rPr lang="en-US" sz="4400" b="1" dirty="0" smtClean="0">
                  <a:latin typeface="Arial" panose="020B0604020202020204" pitchFamily="34" charset="0"/>
                  <a:cs typeface="Arial" panose="020B0604020202020204" pitchFamily="34" charset="0"/>
                </a:rPr>
                <a:t>KẾT LUẬN</a:t>
              </a:r>
              <a:endParaRPr lang="en-US" sz="4400" b="1" dirty="0">
                <a:latin typeface="Arial" panose="020B0604020202020204" pitchFamily="34" charset="0"/>
                <a:cs typeface="Arial" panose="020B0604020202020204" pitchFamily="34" charset="0"/>
              </a:endParaRPr>
            </a:p>
          </p:txBody>
        </p:sp>
      </p:grpSp>
      <p:sp>
        <p:nvSpPr>
          <p:cNvPr id="2" name="Rectangle 1"/>
          <p:cNvSpPr/>
          <p:nvPr/>
        </p:nvSpPr>
        <p:spPr>
          <a:xfrm>
            <a:off x="4030578" y="3733378"/>
            <a:ext cx="9461618" cy="5170646"/>
          </a:xfrm>
          <a:prstGeom prst="rect">
            <a:avLst/>
          </a:prstGeom>
        </p:spPr>
        <p:txBody>
          <a:bodyPr wrap="square">
            <a:spAutoFit/>
          </a:bodyPr>
          <a:lstStyle/>
          <a:p>
            <a:pPr algn="just">
              <a:lnSpc>
                <a:spcPct val="150000"/>
              </a:lnSpc>
            </a:pPr>
            <a:r>
              <a:rPr lang="vi-VN" sz="4400" dirty="0">
                <a:latin typeface="Arial" panose="020B0604020202020204" pitchFamily="34" charset="0"/>
                <a:cs typeface="Arial" panose="020B0604020202020204" pitchFamily="34" charset="0"/>
              </a:rPr>
              <a:t>Muốn tính giá trị của một biểu thức đại số tại những giá trị cho trước của các biến, ta thay giá trị đã cho của mỗi biến vào biểu thức rồi thực hiện các phép tính.</a:t>
            </a:r>
            <a:endParaRPr lang="en-US" sz="44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13"/>
          <a:stretch>
            <a:fillRect/>
          </a:stretch>
        </p:blipFill>
        <p:spPr>
          <a:xfrm>
            <a:off x="14976667" y="4701438"/>
            <a:ext cx="3584934" cy="7826757"/>
          </a:xfrm>
          <a:prstGeom prst="rect">
            <a:avLst/>
          </a:prstGeom>
        </p:spPr>
      </p:pic>
    </p:spTree>
    <p:extLst>
      <p:ext uri="{BB962C8B-B14F-4D97-AF65-F5344CB8AC3E}">
        <p14:creationId xmlns:p14="http://schemas.microsoft.com/office/powerpoint/2010/main" val="18163078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266174">
            <a:off x="14788035" y="-5075125"/>
            <a:ext cx="7192518" cy="7192518"/>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9924945" flipH="1">
            <a:off x="-3939312" y="-4409299"/>
            <a:ext cx="9407206" cy="7455211"/>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161020">
            <a:off x="1412124" y="836060"/>
            <a:ext cx="1290550" cy="832991"/>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040979">
            <a:off x="17026804" y="1123296"/>
            <a:ext cx="506294" cy="549573"/>
          </a:xfrm>
          <a:prstGeom prst="rect">
            <a:avLst/>
          </a:prstGeom>
        </p:spPr>
      </p:pic>
      <p:sp>
        <p:nvSpPr>
          <p:cNvPr id="2" name="Rectangle 1"/>
          <p:cNvSpPr/>
          <p:nvPr/>
        </p:nvSpPr>
        <p:spPr>
          <a:xfrm>
            <a:off x="3810000" y="303183"/>
            <a:ext cx="10423447" cy="1824923"/>
          </a:xfrm>
          <a:prstGeom prst="rect">
            <a:avLst/>
          </a:prstGeom>
        </p:spPr>
        <p:txBody>
          <a:bodyPr wrap="square">
            <a:spAutoFit/>
          </a:bodyPr>
          <a:lstStyle/>
          <a:p>
            <a:pPr algn="ctr">
              <a:lnSpc>
                <a:spcPct val="150000"/>
              </a:lnSpc>
            </a:pPr>
            <a:r>
              <a:rPr lang="en-US" sz="4000" i="1" dirty="0">
                <a:solidFill>
                  <a:srgbClr val="002060"/>
                </a:solidFill>
                <a:latin typeface="Arial" panose="020B0604020202020204" pitchFamily="34" charset="0"/>
                <a:cs typeface="Arial" panose="020B0604020202020204" pitchFamily="34" charset="0"/>
              </a:rPr>
              <a:t>HS </a:t>
            </a:r>
            <a:r>
              <a:rPr lang="en-US" sz="4000" i="1" dirty="0" err="1">
                <a:solidFill>
                  <a:srgbClr val="002060"/>
                </a:solidFill>
                <a:latin typeface="Arial" panose="020B0604020202020204" pitchFamily="34" charset="0"/>
                <a:cs typeface="Arial" panose="020B0604020202020204" pitchFamily="34" charset="0"/>
              </a:rPr>
              <a:t>đọc</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hiểu</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trao</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đổi</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nhóm</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đôi</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và</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thực</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hiện</a:t>
            </a:r>
            <a:r>
              <a:rPr lang="en-US" sz="4000" i="1" dirty="0">
                <a:solidFill>
                  <a:srgbClr val="002060"/>
                </a:solidFill>
                <a:latin typeface="Arial" panose="020B0604020202020204" pitchFamily="34" charset="0"/>
                <a:cs typeface="Arial" panose="020B0604020202020204" pitchFamily="34" charset="0"/>
              </a:rPr>
              <a:t> </a:t>
            </a:r>
            <a:r>
              <a:rPr lang="en-US" sz="4000" b="1" i="1" dirty="0" err="1">
                <a:solidFill>
                  <a:srgbClr val="002060"/>
                </a:solidFill>
                <a:latin typeface="Arial" panose="020B0604020202020204" pitchFamily="34" charset="0"/>
                <a:cs typeface="Arial" panose="020B0604020202020204" pitchFamily="34" charset="0"/>
              </a:rPr>
              <a:t>Ví</a:t>
            </a:r>
            <a:r>
              <a:rPr lang="en-US" sz="4000" b="1" i="1" dirty="0">
                <a:solidFill>
                  <a:srgbClr val="002060"/>
                </a:solidFill>
                <a:latin typeface="Arial" panose="020B0604020202020204" pitchFamily="34" charset="0"/>
                <a:cs typeface="Arial" panose="020B0604020202020204" pitchFamily="34" charset="0"/>
              </a:rPr>
              <a:t> </a:t>
            </a:r>
            <a:r>
              <a:rPr lang="en-US" sz="4000" b="1" i="1" dirty="0" err="1">
                <a:solidFill>
                  <a:srgbClr val="002060"/>
                </a:solidFill>
                <a:latin typeface="Arial" panose="020B0604020202020204" pitchFamily="34" charset="0"/>
                <a:cs typeface="Arial" panose="020B0604020202020204" pitchFamily="34" charset="0"/>
              </a:rPr>
              <a:t>dụ</a:t>
            </a:r>
            <a:r>
              <a:rPr lang="en-US" sz="4000" b="1"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vào</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vở</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cá</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nhân</a:t>
            </a:r>
            <a:r>
              <a:rPr lang="en-US" sz="4000" i="1" dirty="0">
                <a:solidFill>
                  <a:srgbClr val="002060"/>
                </a:solidFill>
                <a:latin typeface="Arial" panose="020B0604020202020204" pitchFamily="34" charset="0"/>
                <a:cs typeface="Arial" panose="020B0604020202020204" pitchFamily="34" charset="0"/>
              </a:rPr>
              <a:t>.</a:t>
            </a:r>
          </a:p>
        </p:txBody>
      </p:sp>
      <p:sp>
        <p:nvSpPr>
          <p:cNvPr id="15" name="Rounded Rectangle 14"/>
          <p:cNvSpPr/>
          <p:nvPr/>
        </p:nvSpPr>
        <p:spPr>
          <a:xfrm>
            <a:off x="722727" y="2620255"/>
            <a:ext cx="2286000" cy="1165330"/>
          </a:xfrm>
          <a:prstGeom prst="roundRect">
            <a:avLst/>
          </a:prstGeom>
          <a:solidFill>
            <a:schemeClr val="accent5">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000" b="1" dirty="0" err="1" smtClean="0">
                <a:latin typeface="Arial" panose="020B0604020202020204" pitchFamily="34" charset="0"/>
                <a:cs typeface="Arial" panose="020B0604020202020204" pitchFamily="34" charset="0"/>
              </a:rPr>
              <a:t>Ví</a:t>
            </a:r>
            <a:r>
              <a:rPr lang="en-US" sz="4000" b="1" dirty="0" smtClean="0">
                <a:latin typeface="Arial" panose="020B0604020202020204" pitchFamily="34" charset="0"/>
                <a:cs typeface="Arial" panose="020B0604020202020204" pitchFamily="34" charset="0"/>
              </a:rPr>
              <a:t> </a:t>
            </a:r>
            <a:r>
              <a:rPr lang="en-US" sz="4000" b="1" dirty="0" err="1" smtClean="0">
                <a:latin typeface="Arial" panose="020B0604020202020204" pitchFamily="34" charset="0"/>
                <a:cs typeface="Arial" panose="020B0604020202020204" pitchFamily="34" charset="0"/>
              </a:rPr>
              <a:t>dụ</a:t>
            </a:r>
            <a:endParaRPr lang="en-US" sz="4000" b="1" dirty="0">
              <a:latin typeface="Arial" panose="020B0604020202020204" pitchFamily="34" charset="0"/>
              <a:cs typeface="Arial" panose="020B0604020202020204" pitchFamily="34" charset="0"/>
            </a:endParaRPr>
          </a:p>
        </p:txBody>
      </p:sp>
      <p:sp>
        <p:nvSpPr>
          <p:cNvPr id="3" name="Rectangle 2"/>
          <p:cNvSpPr/>
          <p:nvPr/>
        </p:nvSpPr>
        <p:spPr>
          <a:xfrm>
            <a:off x="722727" y="4218621"/>
            <a:ext cx="10460182" cy="5632311"/>
          </a:xfrm>
          <a:prstGeom prst="rect">
            <a:avLst/>
          </a:prstGeom>
        </p:spPr>
        <p:txBody>
          <a:bodyPr wrap="square">
            <a:spAutoFit/>
          </a:bodyPr>
          <a:lstStyle/>
          <a:p>
            <a:pPr algn="just">
              <a:lnSpc>
                <a:spcPct val="150000"/>
              </a:lnSpc>
            </a:pPr>
            <a:r>
              <a:rPr lang="en-US" sz="4000" dirty="0" smtClean="0">
                <a:latin typeface="Arial" panose="020B0604020202020204" pitchFamily="34" charset="0"/>
                <a:cs typeface="Arial" panose="020B0604020202020204" pitchFamily="34" charset="0"/>
              </a:rPr>
              <a:t>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tổng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tiền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nếu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cam </a:t>
            </a:r>
            <a:r>
              <a:rPr lang="en-US" sz="4000" dirty="0" err="1">
                <a:latin typeface="Arial" panose="020B0604020202020204" pitchFamily="34" charset="0"/>
                <a:cs typeface="Arial" panose="020B0604020202020204" pitchFamily="34" charset="0"/>
              </a:rPr>
              <a:t>bác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mua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x </a:t>
            </a:r>
            <a:r>
              <a:rPr lang="en-US" sz="4000" dirty="0" err="1">
                <a:latin typeface="Arial" panose="020B0604020202020204" pitchFamily="34" charset="0"/>
                <a:cs typeface="Arial" panose="020B0604020202020204" pitchFamily="34" charset="0"/>
              </a:rPr>
              <a:t>kilogam</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Giả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cam </a:t>
            </a:r>
            <a:r>
              <a:rPr lang="en-US" sz="4000" dirty="0" err="1">
                <a:latin typeface="Arial" panose="020B0604020202020204" pitchFamily="34" charset="0"/>
                <a:cs typeface="Arial" panose="020B0604020202020204" pitchFamily="34" charset="0"/>
              </a:rPr>
              <a:t>bác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mua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2,5 </a:t>
            </a:r>
            <a:r>
              <a:rPr lang="en-US" sz="4000" dirty="0" err="1">
                <a:latin typeface="Arial" panose="020B0604020202020204" pitchFamily="34" charset="0"/>
                <a:cs typeface="Arial" panose="020B0604020202020204" pitchFamily="34" charset="0"/>
              </a:rPr>
              <a:t>kilogam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dụng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câu</a:t>
            </a:r>
            <a:r>
              <a:rPr lang="en-US" sz="4000" dirty="0">
                <a:latin typeface="Arial" panose="020B0604020202020204" pitchFamily="34" charset="0"/>
                <a:cs typeface="Arial" panose="020B0604020202020204" pitchFamily="34" charset="0"/>
              </a:rPr>
              <a:t>  a,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nhiêu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tiền</a:t>
            </a:r>
            <a:r>
              <a:rPr lang="en-US" sz="4000" dirty="0">
                <a:latin typeface="Arial" panose="020B0604020202020204" pitchFamily="34" charset="0"/>
                <a:cs typeface="Arial" panose="020B0604020202020204" pitchFamily="34" charset="0"/>
              </a:rPr>
              <a:t>.</a:t>
            </a:r>
          </a:p>
        </p:txBody>
      </p:sp>
      <p:sp>
        <p:nvSpPr>
          <p:cNvPr id="4" name="Rectangle 3"/>
          <p:cNvSpPr/>
          <p:nvPr/>
        </p:nvSpPr>
        <p:spPr>
          <a:xfrm>
            <a:off x="3276600" y="2346810"/>
            <a:ext cx="14628421" cy="1938992"/>
          </a:xfrm>
          <a:prstGeom prst="rect">
            <a:avLst/>
          </a:prstGeom>
        </p:spPr>
        <p:txBody>
          <a:bodyPr wrap="square">
            <a:spAutoFit/>
          </a:bodyPr>
          <a:lstStyle/>
          <a:p>
            <a:pPr algn="just">
              <a:lnSpc>
                <a:spcPct val="150000"/>
              </a:lnSpc>
              <a:spcBef>
                <a:spcPts val="600"/>
              </a:spcBef>
              <a:spcAft>
                <a:spcPts val="600"/>
              </a:spcAft>
            </a:pPr>
            <a:r>
              <a:rPr lang="nl-NL" sz="4000" dirty="0">
                <a:latin typeface="Arial" panose="020B0604020202020204" pitchFamily="34" charset="0"/>
                <a:ea typeface="Calibri" panose="020F0502020204030204" pitchFamily="34" charset="0"/>
                <a:cs typeface="Arial" panose="020B0604020202020204" pitchFamily="34" charset="0"/>
              </a:rPr>
              <a:t>Bác Hoà mua một túi rau và một số cam. Biết rằng mỗi kilogam cam có giá 40 nghìn đồng và mỗi túi rau có giá 15 nghìn đồng</a:t>
            </a:r>
            <a:r>
              <a:rPr lang="nl-NL" sz="4000" dirty="0" smtClean="0">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444154" y="4634863"/>
            <a:ext cx="6752195" cy="5216070"/>
          </a:xfrm>
          <a:prstGeom prst="rect">
            <a:avLst/>
          </a:prstGeom>
        </p:spPr>
      </p:pic>
    </p:spTree>
    <p:extLst>
      <p:ext uri="{BB962C8B-B14F-4D97-AF65-F5344CB8AC3E}">
        <p14:creationId xmlns:p14="http://schemas.microsoft.com/office/powerpoint/2010/main" val="1521361955"/>
      </p:ext>
    </p:extLst>
  </p:cSld>
  <p:clrMapOvr>
    <a:masterClrMapping/>
  </p:clrMapOvr>
  <p:transition spd="slow">
    <p:strip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anim calcmode="lin" valueType="num">
                                      <p:cBhvr>
                                        <p:cTn id="28" dur="500" fill="hold"/>
                                        <p:tgtEl>
                                          <p:spTgt spid="5"/>
                                        </p:tgtEl>
                                        <p:attrNameLst>
                                          <p:attrName>ppt_x</p:attrName>
                                        </p:attrNameLst>
                                      </p:cBhvr>
                                      <p:tavLst>
                                        <p:tav tm="0">
                                          <p:val>
                                            <p:strVal val="#ppt_x"/>
                                          </p:val>
                                        </p:tav>
                                        <p:tav tm="100000">
                                          <p:val>
                                            <p:strVal val="#ppt_x"/>
                                          </p:val>
                                        </p:tav>
                                      </p:tavLst>
                                    </p:anim>
                                    <p:anim calcmode="lin" valueType="num">
                                      <p:cBhvr>
                                        <p:cTn id="2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animBg="1"/>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266174">
            <a:off x="-4844746" y="-4734955"/>
            <a:ext cx="7846916" cy="7846916"/>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040979">
            <a:off x="566111" y="9016636"/>
            <a:ext cx="848881" cy="921445"/>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H="1">
            <a:off x="11715814" y="7304668"/>
            <a:ext cx="9407206" cy="7455211"/>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267691" y="207639"/>
            <a:ext cx="1343705" cy="1335307"/>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265009">
            <a:off x="17224442" y="194218"/>
            <a:ext cx="849454" cy="1240079"/>
          </a:xfrm>
          <a:prstGeom prst="rect">
            <a:avLst/>
          </a:prstGeom>
        </p:spPr>
      </p:pic>
      <p:sp>
        <p:nvSpPr>
          <p:cNvPr id="10" name="Oval Callout 9"/>
          <p:cNvSpPr/>
          <p:nvPr/>
        </p:nvSpPr>
        <p:spPr>
          <a:xfrm>
            <a:off x="8077200" y="571500"/>
            <a:ext cx="2050401" cy="1476334"/>
          </a:xfrm>
          <a:prstGeom prst="wedgeEllipseCallout">
            <a:avLst>
              <a:gd name="adj1" fmla="val 32886"/>
              <a:gd name="adj2" fmla="val 6522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400" b="1" dirty="0" err="1" smtClean="0">
                <a:solidFill>
                  <a:srgbClr val="C00000"/>
                </a:solidFill>
                <a:latin typeface="Arial" panose="020B0604020202020204" pitchFamily="34" charset="0"/>
                <a:cs typeface="Arial" panose="020B0604020202020204" pitchFamily="34" charset="0"/>
              </a:rPr>
              <a:t>Giải</a:t>
            </a:r>
            <a:endParaRPr lang="en-US" sz="4400" b="1" dirty="0">
              <a:solidFill>
                <a:srgbClr val="C00000"/>
              </a:solidFill>
              <a:latin typeface="Arial" panose="020B0604020202020204" pitchFamily="34" charset="0"/>
              <a:cs typeface="Arial" panose="020B0604020202020204" pitchFamily="34" charset="0"/>
            </a:endParaRPr>
          </a:p>
        </p:txBody>
      </p:sp>
      <p:sp>
        <p:nvSpPr>
          <p:cNvPr id="3" name="Rectangle 2"/>
          <p:cNvSpPr/>
          <p:nvPr/>
        </p:nvSpPr>
        <p:spPr>
          <a:xfrm>
            <a:off x="1295400" y="2415343"/>
            <a:ext cx="16192500" cy="3970318"/>
          </a:xfrm>
          <a:prstGeom prst="rect">
            <a:avLst/>
          </a:prstGeom>
        </p:spPr>
        <p:txBody>
          <a:bodyPr wrap="square">
            <a:spAutoFit/>
          </a:bodyPr>
          <a:lstStyle/>
          <a:p>
            <a:pPr marL="742950" indent="-742950" algn="just">
              <a:lnSpc>
                <a:spcPct val="150000"/>
              </a:lnSpc>
              <a:buFont typeface="+mj-lt"/>
              <a:buAutoNum type="alphaLcParenR"/>
            </a:pPr>
            <a:r>
              <a:rPr lang="en-US" sz="4200" dirty="0" err="1" smtClean="0">
                <a:latin typeface="Arial" panose="020B0604020202020204" pitchFamily="34" charset="0"/>
                <a:cs typeface="Arial" panose="020B0604020202020204" pitchFamily="34" charset="0"/>
              </a:rPr>
              <a:t>Số</a:t>
            </a:r>
            <a:r>
              <a:rPr lang="en-US" sz="4200" dirty="0" smtClean="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tiền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bác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Hoà</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phải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trả</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cho</a:t>
            </a:r>
            <a:r>
              <a:rPr lang="en-US" sz="4200" dirty="0">
                <a:latin typeface="Arial" panose="020B0604020202020204" pitchFamily="34" charset="0"/>
                <a:cs typeface="Arial" panose="020B0604020202020204" pitchFamily="34" charset="0"/>
              </a:rPr>
              <a:t> x </a:t>
            </a:r>
            <a:r>
              <a:rPr lang="en-US" sz="4200" dirty="0" err="1">
                <a:latin typeface="Arial" panose="020B0604020202020204" pitchFamily="34" charset="0"/>
                <a:cs typeface="Arial" panose="020B0604020202020204" pitchFamily="34" charset="0"/>
              </a:rPr>
              <a:t>kilogam</a:t>
            </a:r>
            <a:r>
              <a:rPr lang="en-US" sz="4200" dirty="0">
                <a:latin typeface="Arial" panose="020B0604020202020204" pitchFamily="34" charset="0"/>
                <a:cs typeface="Arial" panose="020B0604020202020204" pitchFamily="34" charset="0"/>
              </a:rPr>
              <a:t> cam </a:t>
            </a:r>
            <a:r>
              <a:rPr lang="en-US" sz="4200" dirty="0" err="1">
                <a:latin typeface="Arial" panose="020B0604020202020204" pitchFamily="34" charset="0"/>
                <a:cs typeface="Arial" panose="020B0604020202020204" pitchFamily="34" charset="0"/>
              </a:rPr>
              <a:t>là</a:t>
            </a:r>
            <a:r>
              <a:rPr lang="en-US" sz="4200" dirty="0">
                <a:latin typeface="Arial" panose="020B0604020202020204" pitchFamily="34" charset="0"/>
                <a:cs typeface="Arial" panose="020B0604020202020204" pitchFamily="34" charset="0"/>
              </a:rPr>
              <a:t> 40x (</a:t>
            </a:r>
            <a:r>
              <a:rPr lang="en-US" sz="4200" dirty="0" err="1">
                <a:latin typeface="Arial" panose="020B0604020202020204" pitchFamily="34" charset="0"/>
                <a:cs typeface="Arial" panose="020B0604020202020204" pitchFamily="34" charset="0"/>
              </a:rPr>
              <a:t>nghìn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đồng</a:t>
            </a:r>
            <a:r>
              <a:rPr lang="en-US" sz="4200" dirty="0">
                <a:latin typeface="Arial" panose="020B0604020202020204" pitchFamily="34" charset="0"/>
                <a:cs typeface="Arial" panose="020B0604020202020204" pitchFamily="34" charset="0"/>
              </a:rPr>
              <a:t>)</a:t>
            </a:r>
          </a:p>
          <a:p>
            <a:pPr algn="just">
              <a:lnSpc>
                <a:spcPct val="150000"/>
              </a:lnSpc>
            </a:pPr>
            <a:r>
              <a:rPr lang="en-US" sz="4200" dirty="0" err="1">
                <a:latin typeface="Arial" panose="020B0604020202020204" pitchFamily="34" charset="0"/>
                <a:cs typeface="Arial" panose="020B0604020202020204" pitchFamily="34" charset="0"/>
              </a:rPr>
              <a:t>Tiền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rau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là</a:t>
            </a:r>
            <a:r>
              <a:rPr lang="en-US" sz="4200" dirty="0">
                <a:latin typeface="Arial" panose="020B0604020202020204" pitchFamily="34" charset="0"/>
                <a:cs typeface="Arial" panose="020B0604020202020204" pitchFamily="34" charset="0"/>
              </a:rPr>
              <a:t> 15 </a:t>
            </a:r>
            <a:r>
              <a:rPr lang="en-US" sz="4200" dirty="0" err="1">
                <a:latin typeface="Arial" panose="020B0604020202020204" pitchFamily="34" charset="0"/>
                <a:cs typeface="Arial" panose="020B0604020202020204" pitchFamily="34" charset="0"/>
              </a:rPr>
              <a:t>nghìn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đồng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Vậy</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biểu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thức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biểu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thị</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tổng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số</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tiền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bác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Hoà</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phải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trả</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là</a:t>
            </a:r>
            <a:r>
              <a:rPr lang="en-US" sz="4200" dirty="0">
                <a:latin typeface="Arial" panose="020B0604020202020204" pitchFamily="34" charset="0"/>
                <a:cs typeface="Arial" panose="020B0604020202020204" pitchFamily="34" charset="0"/>
              </a:rPr>
              <a:t>:</a:t>
            </a:r>
          </a:p>
          <a:p>
            <a:pPr algn="ctr">
              <a:lnSpc>
                <a:spcPct val="150000"/>
              </a:lnSpc>
            </a:pPr>
            <a:r>
              <a:rPr lang="en-US" sz="4200" dirty="0">
                <a:latin typeface="Arial" panose="020B0604020202020204" pitchFamily="34" charset="0"/>
                <a:cs typeface="Arial" panose="020B0604020202020204" pitchFamily="34" charset="0"/>
              </a:rPr>
              <a:t>40x + 15 (</a:t>
            </a:r>
            <a:r>
              <a:rPr lang="en-US" sz="4200" dirty="0" err="1">
                <a:latin typeface="Arial" panose="020B0604020202020204" pitchFamily="34" charset="0"/>
                <a:cs typeface="Arial" panose="020B0604020202020204" pitchFamily="34" charset="0"/>
              </a:rPr>
              <a:t>nghìn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đồng</a:t>
            </a:r>
            <a:r>
              <a:rPr lang="en-US" sz="4200" dirty="0">
                <a:latin typeface="Arial" panose="020B0604020202020204" pitchFamily="34" charset="0"/>
                <a:cs typeface="Arial" panose="020B0604020202020204" pitchFamily="34" charset="0"/>
              </a:rPr>
              <a:t>)</a:t>
            </a:r>
          </a:p>
        </p:txBody>
      </p:sp>
      <p:sp>
        <p:nvSpPr>
          <p:cNvPr id="4" name="Rectangle 3"/>
          <p:cNvSpPr/>
          <p:nvPr/>
        </p:nvSpPr>
        <p:spPr>
          <a:xfrm>
            <a:off x="1295400" y="6233038"/>
            <a:ext cx="16369145" cy="3308598"/>
          </a:xfrm>
          <a:prstGeom prst="rect">
            <a:avLst/>
          </a:prstGeom>
        </p:spPr>
        <p:txBody>
          <a:bodyPr wrap="square">
            <a:spAutoFit/>
          </a:bodyPr>
          <a:lstStyle/>
          <a:p>
            <a:pPr algn="just">
              <a:lnSpc>
                <a:spcPct val="150000"/>
              </a:lnSpc>
              <a:spcBef>
                <a:spcPts val="600"/>
              </a:spcBef>
              <a:spcAft>
                <a:spcPts val="600"/>
              </a:spcAft>
            </a:pPr>
            <a:r>
              <a:rPr lang="nl-NL" sz="4200" dirty="0">
                <a:latin typeface="Arial" panose="020B0604020202020204" pitchFamily="34" charset="0"/>
                <a:ea typeface="Calibri" panose="020F0502020204030204" pitchFamily="34" charset="0"/>
                <a:cs typeface="Arial" panose="020B0604020202020204" pitchFamily="34" charset="0"/>
              </a:rPr>
              <a:t>b) Thay x = 2,5 vào biểu thức 40x + 15, ta được:</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ctr">
              <a:lnSpc>
                <a:spcPct val="150000"/>
              </a:lnSpc>
              <a:spcBef>
                <a:spcPts val="600"/>
              </a:spcBef>
              <a:spcAft>
                <a:spcPts val="600"/>
              </a:spcAft>
            </a:pPr>
            <a:r>
              <a:rPr lang="nl-NL" sz="4200" dirty="0">
                <a:latin typeface="Arial" panose="020B0604020202020204" pitchFamily="34" charset="0"/>
                <a:ea typeface="Calibri" panose="020F0502020204030204" pitchFamily="34" charset="0"/>
                <a:cs typeface="Arial" panose="020B0604020202020204" pitchFamily="34" charset="0"/>
              </a:rPr>
              <a:t>40</a:t>
            </a:r>
            <a:r>
              <a:rPr lang="nl-NL" sz="4200" dirty="0" smtClean="0">
                <a:latin typeface="Arial" panose="020B0604020202020204" pitchFamily="34" charset="0"/>
                <a:ea typeface="Calibri" panose="020F0502020204030204" pitchFamily="34" charset="0"/>
                <a:cs typeface="Arial" panose="020B0604020202020204" pitchFamily="34" charset="0"/>
              </a:rPr>
              <a:t>. 2,5 </a:t>
            </a:r>
            <a:r>
              <a:rPr lang="nl-NL" sz="4200" dirty="0">
                <a:latin typeface="Arial" panose="020B0604020202020204" pitchFamily="34" charset="0"/>
                <a:ea typeface="Calibri" panose="020F0502020204030204" pitchFamily="34" charset="0"/>
                <a:cs typeface="Arial" panose="020B0604020202020204" pitchFamily="34" charset="0"/>
              </a:rPr>
              <a:t>+ 1,5 = 115 (nghìn đồng)</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nl-NL" sz="4200" dirty="0">
                <a:latin typeface="Arial" panose="020B0604020202020204" pitchFamily="34" charset="0"/>
                <a:ea typeface="Calibri" panose="020F0502020204030204" pitchFamily="34" charset="0"/>
                <a:cs typeface="Arial" panose="020B0604020202020204" pitchFamily="34" charset="0"/>
              </a:rPr>
              <a:t>Vậy bác Hoà phải trả tất cả 115 nghìn đồng.</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11" name="Picture 1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3755872" y="5677988"/>
            <a:ext cx="3429008" cy="3429008"/>
          </a:xfrm>
          <a:prstGeom prst="rect">
            <a:avLst/>
          </a:prstGeom>
        </p:spPr>
      </p:pic>
    </p:spTree>
    <p:extLst>
      <p:ext uri="{BB962C8B-B14F-4D97-AF65-F5344CB8AC3E}">
        <p14:creationId xmlns:p14="http://schemas.microsoft.com/office/powerpoint/2010/main" val="797968612"/>
      </p:ext>
    </p:extLst>
  </p:cSld>
  <p:clrMapOvr>
    <a:masterClrMapping/>
  </p:clrMapOvr>
  <p:transition spd="med">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266174">
            <a:off x="-3644407" y="8252885"/>
            <a:ext cx="7846916" cy="7846916"/>
          </a:xfrm>
          <a:prstGeom prst="rect">
            <a:avLst/>
          </a:prstGeom>
        </p:spPr>
      </p:pic>
      <p:grpSp>
        <p:nvGrpSpPr>
          <p:cNvPr id="8" name="Group 8"/>
          <p:cNvGrpSpPr/>
          <p:nvPr/>
        </p:nvGrpSpPr>
        <p:grpSpPr>
          <a:xfrm>
            <a:off x="609600" y="495300"/>
            <a:ext cx="674871" cy="674871"/>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19FC2"/>
            </a:solidFill>
          </p:spPr>
        </p:sp>
      </p:grpSp>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916400" y="3771900"/>
            <a:ext cx="860774" cy="1339726"/>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62160" flipH="1">
            <a:off x="10785974" y="-6254091"/>
            <a:ext cx="9407206" cy="7455211"/>
          </a:xfrm>
          <a:prstGeom prst="rect">
            <a:avLst/>
          </a:prstGeom>
        </p:spPr>
      </p:pic>
      <p:pic>
        <p:nvPicPr>
          <p:cNvPr id="15" name="Picture 14"/>
          <p:cNvPicPr>
            <a:picLocks noChangeAspect="1"/>
          </p:cNvPicPr>
          <p:nvPr/>
        </p:nvPicPr>
        <p:blipFill>
          <a:blip r:embed="rId10"/>
          <a:stretch>
            <a:fillRect/>
          </a:stretch>
        </p:blipFill>
        <p:spPr>
          <a:xfrm>
            <a:off x="6172200" y="1900658"/>
            <a:ext cx="1797479" cy="1289068"/>
          </a:xfrm>
          <a:prstGeom prst="rect">
            <a:avLst/>
          </a:prstGeom>
        </p:spPr>
      </p:pic>
      <p:sp>
        <p:nvSpPr>
          <p:cNvPr id="17" name="Rounded Rectangle 16"/>
          <p:cNvSpPr/>
          <p:nvPr/>
        </p:nvSpPr>
        <p:spPr>
          <a:xfrm>
            <a:off x="1932709" y="1900658"/>
            <a:ext cx="3657600" cy="1234054"/>
          </a:xfrm>
          <a:prstGeom prst="roundRect">
            <a:avLst/>
          </a:prstGeom>
          <a:solidFill>
            <a:schemeClr val="accent2">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200" b="1" dirty="0" err="1" smtClean="0">
                <a:latin typeface="Arial" panose="020B0604020202020204" pitchFamily="34" charset="0"/>
                <a:cs typeface="Arial" panose="020B0604020202020204" pitchFamily="34" charset="0"/>
              </a:rPr>
              <a:t>Vận</a:t>
            </a:r>
            <a:r>
              <a:rPr lang="en-US" sz="4200" b="1" dirty="0" smtClean="0">
                <a:latin typeface="Arial" panose="020B0604020202020204" pitchFamily="34" charset="0"/>
                <a:cs typeface="Arial" panose="020B0604020202020204" pitchFamily="34" charset="0"/>
              </a:rPr>
              <a:t> </a:t>
            </a:r>
            <a:r>
              <a:rPr lang="en-US" sz="4200" b="1" dirty="0" err="1" smtClean="0">
                <a:latin typeface="Arial" panose="020B0604020202020204" pitchFamily="34" charset="0"/>
                <a:cs typeface="Arial" panose="020B0604020202020204" pitchFamily="34" charset="0"/>
              </a:rPr>
              <a:t>dụng</a:t>
            </a:r>
            <a:endParaRPr lang="en-US" sz="4200" b="1" dirty="0">
              <a:latin typeface="Arial" panose="020B0604020202020204" pitchFamily="34" charset="0"/>
              <a:cs typeface="Arial" panose="020B0604020202020204" pitchFamily="34" charset="0"/>
            </a:endParaRPr>
          </a:p>
        </p:txBody>
      </p:sp>
      <p:sp>
        <p:nvSpPr>
          <p:cNvPr id="2" name="Rectangle 1"/>
          <p:cNvSpPr/>
          <p:nvPr/>
        </p:nvSpPr>
        <p:spPr>
          <a:xfrm>
            <a:off x="1932709" y="3276076"/>
            <a:ext cx="14173200" cy="5909310"/>
          </a:xfrm>
          <a:prstGeom prst="rect">
            <a:avLst/>
          </a:prstGeom>
        </p:spPr>
        <p:txBody>
          <a:bodyPr wrap="square">
            <a:spAutoFit/>
          </a:bodyPr>
          <a:lstStyle/>
          <a:p>
            <a:pPr algn="just">
              <a:lnSpc>
                <a:spcPct val="150000"/>
              </a:lnSpc>
            </a:pPr>
            <a:r>
              <a:rPr lang="vi-VN" sz="4200" dirty="0">
                <a:latin typeface="Arial" panose="020B0604020202020204" pitchFamily="34" charset="0"/>
                <a:cs typeface="Arial" panose="020B0604020202020204" pitchFamily="34" charset="0"/>
              </a:rPr>
              <a:t>Một người đi ô tô với vận tốc 40 km/h trong x giờ, sau đó tiếp tục đi bộ với vận tốc 5 km/h trong y giờ.</a:t>
            </a:r>
          </a:p>
          <a:p>
            <a:pPr algn="just">
              <a:lnSpc>
                <a:spcPct val="150000"/>
              </a:lnSpc>
            </a:pPr>
            <a:r>
              <a:rPr lang="vi-VN" sz="4200" dirty="0">
                <a:latin typeface="Arial" panose="020B0604020202020204" pitchFamily="34" charset="0"/>
                <a:cs typeface="Arial" panose="020B0604020202020204" pitchFamily="34" charset="0"/>
              </a:rPr>
              <a:t>a) Hãy viết biểu thức biểu thị tổng quãng đường người đó đi được.</a:t>
            </a:r>
          </a:p>
          <a:p>
            <a:pPr algn="just">
              <a:lnSpc>
                <a:spcPct val="150000"/>
              </a:lnSpc>
            </a:pPr>
            <a:r>
              <a:rPr lang="vi-VN" sz="4200" dirty="0">
                <a:latin typeface="Arial" panose="020B0604020202020204" pitchFamily="34" charset="0"/>
                <a:cs typeface="Arial" panose="020B0604020202020204" pitchFamily="34" charset="0"/>
              </a:rPr>
              <a:t>b) Tính giá trị của biểu thức trong câu a khi x = 2,5 (giờ) và y = 0,5 (giờ).</a:t>
            </a:r>
          </a:p>
        </p:txBody>
      </p:sp>
      <p:sp>
        <p:nvSpPr>
          <p:cNvPr id="3" name="Rectangle 2"/>
          <p:cNvSpPr/>
          <p:nvPr/>
        </p:nvSpPr>
        <p:spPr>
          <a:xfrm>
            <a:off x="1932709" y="832735"/>
            <a:ext cx="14983691" cy="738664"/>
          </a:xfrm>
          <a:prstGeom prst="rect">
            <a:avLst/>
          </a:prstGeom>
        </p:spPr>
        <p:txBody>
          <a:bodyPr wrap="square">
            <a:spAutoFit/>
          </a:bodyPr>
          <a:lstStyle/>
          <a:p>
            <a:r>
              <a:rPr lang="en-US" sz="4200" i="1" dirty="0" err="1" smtClean="0">
                <a:solidFill>
                  <a:srgbClr val="002060"/>
                </a:solidFill>
                <a:latin typeface="Arial" panose="020B0604020202020204" pitchFamily="34" charset="0"/>
                <a:cs typeface="Arial" panose="020B0604020202020204" pitchFamily="34" charset="0"/>
              </a:rPr>
              <a:t>Hoàn</a:t>
            </a:r>
            <a:r>
              <a:rPr lang="en-US" sz="4200" i="1" dirty="0" smtClean="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thành</a:t>
            </a:r>
            <a:r>
              <a:rPr lang="en-US" sz="4200" i="1"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Vận</a:t>
            </a:r>
            <a:r>
              <a:rPr lang="en-US" sz="4200" b="1" i="1"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dụng</a:t>
            </a:r>
            <a:r>
              <a:rPr lang="en-US" sz="4200" b="1"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vào</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vở</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sau</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đó</a:t>
            </a:r>
            <a:r>
              <a:rPr lang="en-US" sz="4200" i="1" dirty="0">
                <a:solidFill>
                  <a:srgbClr val="002060"/>
                </a:solidFill>
                <a:latin typeface="Arial" panose="020B0604020202020204" pitchFamily="34" charset="0"/>
                <a:cs typeface="Arial" panose="020B0604020202020204" pitchFamily="34" charset="0"/>
              </a:rPr>
              <a:t> </a:t>
            </a:r>
            <a:r>
              <a:rPr lang="en-US" sz="4200" i="1" dirty="0" err="1" smtClean="0">
                <a:solidFill>
                  <a:srgbClr val="002060"/>
                </a:solidFill>
                <a:latin typeface="Arial" panose="020B0604020202020204" pitchFamily="34" charset="0"/>
                <a:cs typeface="Arial" panose="020B0604020202020204" pitchFamily="34" charset="0"/>
              </a:rPr>
              <a:t>kiểm</a:t>
            </a:r>
            <a:r>
              <a:rPr lang="en-US" sz="4200" i="1" dirty="0" smtClean="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tra</a:t>
            </a:r>
            <a:r>
              <a:rPr lang="en-US" sz="4200" i="1" dirty="0">
                <a:solidFill>
                  <a:srgbClr val="002060"/>
                </a:solidFill>
                <a:latin typeface="Arial" panose="020B0604020202020204" pitchFamily="34" charset="0"/>
                <a:cs typeface="Arial" panose="020B0604020202020204" pitchFamily="34" charset="0"/>
              </a:rPr>
              <a:t> </a:t>
            </a:r>
            <a:r>
              <a:rPr lang="en-US" sz="4200" i="1" dirty="0" err="1" smtClean="0">
                <a:solidFill>
                  <a:srgbClr val="002060"/>
                </a:solidFill>
                <a:latin typeface="Arial" panose="020B0604020202020204" pitchFamily="34" charset="0"/>
                <a:cs typeface="Arial" panose="020B0604020202020204" pitchFamily="34" charset="0"/>
              </a:rPr>
              <a:t>chéo</a:t>
            </a:r>
            <a:r>
              <a:rPr lang="en-US" sz="4200" i="1" dirty="0" smtClean="0">
                <a:solidFill>
                  <a:srgbClr val="002060"/>
                </a:solidFill>
                <a:latin typeface="Arial" panose="020B0604020202020204" pitchFamily="34" charset="0"/>
                <a:cs typeface="Arial" panose="020B0604020202020204" pitchFamily="34" charset="0"/>
              </a:rPr>
              <a:t> </a:t>
            </a:r>
            <a:r>
              <a:rPr lang="en-US" sz="4200" i="1" dirty="0" err="1" smtClean="0">
                <a:solidFill>
                  <a:srgbClr val="002060"/>
                </a:solidFill>
                <a:latin typeface="Arial" panose="020B0604020202020204" pitchFamily="34" charset="0"/>
                <a:cs typeface="Arial" panose="020B0604020202020204" pitchFamily="34" charset="0"/>
              </a:rPr>
              <a:t>với</a:t>
            </a:r>
            <a:r>
              <a:rPr lang="en-US" sz="4200" i="1" dirty="0" smtClean="0">
                <a:solidFill>
                  <a:srgbClr val="002060"/>
                </a:solidFill>
                <a:latin typeface="Arial" panose="020B0604020202020204" pitchFamily="34" charset="0"/>
                <a:cs typeface="Arial" panose="020B0604020202020204" pitchFamily="34" charset="0"/>
              </a:rPr>
              <a:t> </a:t>
            </a:r>
            <a:r>
              <a:rPr lang="en-US" sz="4200" i="1" dirty="0" err="1" smtClean="0">
                <a:solidFill>
                  <a:srgbClr val="002060"/>
                </a:solidFill>
                <a:latin typeface="Arial" panose="020B0604020202020204" pitchFamily="34" charset="0"/>
                <a:cs typeface="Arial" panose="020B0604020202020204" pitchFamily="34" charset="0"/>
              </a:rPr>
              <a:t>bạn</a:t>
            </a:r>
            <a:r>
              <a:rPr lang="en-US" sz="4200" i="1" dirty="0" smtClean="0">
                <a:solidFill>
                  <a:srgbClr val="002060"/>
                </a:solidFill>
                <a:latin typeface="Arial" panose="020B0604020202020204" pitchFamily="34" charset="0"/>
                <a:cs typeface="Arial" panose="020B0604020202020204" pitchFamily="34" charset="0"/>
              </a:rPr>
              <a:t>.</a:t>
            </a:r>
            <a:endParaRPr lang="en-US" sz="4200" i="1" dirty="0">
              <a:solidFill>
                <a:srgbClr val="002060"/>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11"/>
          <a:stretch>
            <a:fillRect/>
          </a:stretch>
        </p:blipFill>
        <p:spPr>
          <a:xfrm>
            <a:off x="13319353" y="8530063"/>
            <a:ext cx="3603974" cy="1756937"/>
          </a:xfrm>
          <a:prstGeom prst="rect">
            <a:avLst/>
          </a:prstGeom>
        </p:spPr>
      </p:pic>
    </p:spTree>
    <p:extLst>
      <p:ext uri="{BB962C8B-B14F-4D97-AF65-F5344CB8AC3E}">
        <p14:creationId xmlns:p14="http://schemas.microsoft.com/office/powerpoint/2010/main" val="217198376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5"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linds(vertical)">
                                      <p:cBhvr>
                                        <p:cTn id="21" dur="500"/>
                                        <p:tgtEl>
                                          <p:spTgt spid="2"/>
                                        </p:tgtEl>
                                      </p:cBhvr>
                                    </p:animEffect>
                                  </p:childTnLst>
                                </p:cTn>
                              </p:par>
                              <p:par>
                                <p:cTn id="22" presetID="10"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2624342">
            <a:off x="15447957" y="982481"/>
            <a:ext cx="1074038" cy="812241"/>
          </a:xfrm>
          <a:prstGeom prst="rect">
            <a:avLst/>
          </a:prstGeom>
        </p:spPr>
      </p:pic>
      <p:pic>
        <p:nvPicPr>
          <p:cNvPr id="12" name="Picture 1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266174">
            <a:off x="13644771" y="-5650573"/>
            <a:ext cx="7846916" cy="7846916"/>
          </a:xfrm>
          <a:prstGeom prst="rect">
            <a:avLst/>
          </a:prstGeom>
        </p:spPr>
      </p:pic>
      <p:pic>
        <p:nvPicPr>
          <p:cNvPr id="13" name="Picture 13"/>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10476626" flipH="1">
            <a:off x="-2692182" y="6711584"/>
            <a:ext cx="7795752" cy="7795752"/>
          </a:xfrm>
          <a:prstGeom prst="rect">
            <a:avLst/>
          </a:prstGeom>
        </p:spPr>
      </p:pic>
      <p:sp>
        <p:nvSpPr>
          <p:cNvPr id="25" name="Oval Callout 24"/>
          <p:cNvSpPr/>
          <p:nvPr/>
        </p:nvSpPr>
        <p:spPr>
          <a:xfrm>
            <a:off x="7620000" y="928429"/>
            <a:ext cx="2050401" cy="1476334"/>
          </a:xfrm>
          <a:prstGeom prst="wedgeEllipseCallout">
            <a:avLst>
              <a:gd name="adj1" fmla="val 32886"/>
              <a:gd name="adj2" fmla="val 6522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400" b="1" dirty="0" err="1" smtClean="0">
                <a:solidFill>
                  <a:srgbClr val="C00000"/>
                </a:solidFill>
                <a:latin typeface="Arial" panose="020B0604020202020204" pitchFamily="34" charset="0"/>
                <a:cs typeface="Arial" panose="020B0604020202020204" pitchFamily="34" charset="0"/>
              </a:rPr>
              <a:t>Giải</a:t>
            </a:r>
            <a:endParaRPr lang="en-US" sz="4400" b="1" dirty="0">
              <a:solidFill>
                <a:srgbClr val="C00000"/>
              </a:solidFill>
              <a:latin typeface="Arial" panose="020B0604020202020204" pitchFamily="34" charset="0"/>
              <a:cs typeface="Arial" panose="020B0604020202020204" pitchFamily="34" charset="0"/>
            </a:endParaRPr>
          </a:p>
        </p:txBody>
      </p:sp>
      <p:sp>
        <p:nvSpPr>
          <p:cNvPr id="2" name="Rectangle 1"/>
          <p:cNvSpPr/>
          <p:nvPr/>
        </p:nvSpPr>
        <p:spPr>
          <a:xfrm>
            <a:off x="1205694" y="2756221"/>
            <a:ext cx="15899118" cy="2394502"/>
          </a:xfrm>
          <a:prstGeom prst="rect">
            <a:avLst/>
          </a:prstGeom>
        </p:spPr>
        <p:txBody>
          <a:bodyPr wrap="square">
            <a:spAutoFit/>
          </a:bodyPr>
          <a:lstStyle/>
          <a:p>
            <a:pPr marL="742950" indent="-742950" algn="just">
              <a:lnSpc>
                <a:spcPct val="170000"/>
              </a:lnSpc>
              <a:buAutoNum type="alphaLcParenR"/>
            </a:pPr>
            <a:r>
              <a:rPr lang="vi-VN" sz="4400" dirty="0" smtClean="0">
                <a:latin typeface="Arial" panose="020B0604020202020204" pitchFamily="34" charset="0"/>
                <a:cs typeface="Arial" panose="020B0604020202020204" pitchFamily="34" charset="0"/>
              </a:rPr>
              <a:t>Biểu </a:t>
            </a:r>
            <a:r>
              <a:rPr lang="vi-VN" sz="4400" dirty="0">
                <a:latin typeface="Arial" panose="020B0604020202020204" pitchFamily="34" charset="0"/>
                <a:cs typeface="Arial" panose="020B0604020202020204" pitchFamily="34" charset="0"/>
              </a:rPr>
              <a:t>thức biểu thị tổng quãng đường người đó đi được: </a:t>
            </a:r>
            <a:endParaRPr lang="en-US" sz="4400" dirty="0" smtClean="0">
              <a:latin typeface="Arial" panose="020B0604020202020204" pitchFamily="34" charset="0"/>
              <a:cs typeface="Arial" panose="020B0604020202020204" pitchFamily="34" charset="0"/>
            </a:endParaRPr>
          </a:p>
          <a:p>
            <a:pPr algn="ctr">
              <a:lnSpc>
                <a:spcPct val="170000"/>
              </a:lnSpc>
            </a:pPr>
            <a:r>
              <a:rPr lang="vi-VN" sz="4400" dirty="0" smtClean="0">
                <a:latin typeface="Arial" panose="020B0604020202020204" pitchFamily="34" charset="0"/>
                <a:cs typeface="Arial" panose="020B0604020202020204" pitchFamily="34" charset="0"/>
              </a:rPr>
              <a:t>S</a:t>
            </a:r>
            <a:r>
              <a:rPr lang="en-US" sz="4400" dirty="0" smtClean="0">
                <a:latin typeface="Arial" panose="020B0604020202020204" pitchFamily="34" charset="0"/>
                <a:cs typeface="Arial" panose="020B0604020202020204" pitchFamily="34" charset="0"/>
              </a:rPr>
              <a:t> </a:t>
            </a:r>
            <a:r>
              <a:rPr lang="vi-VN" sz="4400" dirty="0" smtClean="0">
                <a:latin typeface="Arial" panose="020B0604020202020204" pitchFamily="34" charset="0"/>
                <a:cs typeface="Arial" panose="020B0604020202020204" pitchFamily="34" charset="0"/>
              </a:rPr>
              <a:t>=</a:t>
            </a:r>
            <a:r>
              <a:rPr lang="en-US" sz="4400" dirty="0" smtClean="0">
                <a:latin typeface="Arial" panose="020B0604020202020204" pitchFamily="34" charset="0"/>
                <a:cs typeface="Arial" panose="020B0604020202020204" pitchFamily="34" charset="0"/>
              </a:rPr>
              <a:t> </a:t>
            </a:r>
            <a:r>
              <a:rPr lang="vi-VN" sz="4400" dirty="0" smtClean="0">
                <a:latin typeface="Arial" panose="020B0604020202020204" pitchFamily="34" charset="0"/>
                <a:cs typeface="Arial" panose="020B0604020202020204" pitchFamily="34" charset="0"/>
              </a:rPr>
              <a:t>40x</a:t>
            </a:r>
            <a:r>
              <a:rPr lang="en-US" sz="4400" dirty="0" smtClean="0">
                <a:latin typeface="Arial" panose="020B0604020202020204" pitchFamily="34" charset="0"/>
                <a:cs typeface="Arial" panose="020B0604020202020204" pitchFamily="34" charset="0"/>
              </a:rPr>
              <a:t> </a:t>
            </a:r>
            <a:r>
              <a:rPr lang="vi-VN" sz="4400" dirty="0" smtClean="0">
                <a:latin typeface="Arial" panose="020B0604020202020204" pitchFamily="34" charset="0"/>
                <a:cs typeface="Arial" panose="020B0604020202020204" pitchFamily="34" charset="0"/>
              </a:rPr>
              <a:t>+</a:t>
            </a:r>
            <a:r>
              <a:rPr lang="en-US" sz="4400" dirty="0" smtClean="0">
                <a:latin typeface="Arial" panose="020B0604020202020204" pitchFamily="34" charset="0"/>
                <a:cs typeface="Arial" panose="020B0604020202020204" pitchFamily="34" charset="0"/>
              </a:rPr>
              <a:t> </a:t>
            </a:r>
            <a:r>
              <a:rPr lang="vi-VN" sz="4400" dirty="0" smtClean="0">
                <a:latin typeface="Arial" panose="020B0604020202020204" pitchFamily="34" charset="0"/>
                <a:cs typeface="Arial" panose="020B0604020202020204" pitchFamily="34" charset="0"/>
              </a:rPr>
              <a:t>5y</a:t>
            </a:r>
            <a:endParaRPr lang="vi-VN" sz="4400" dirty="0">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9"/>
          <a:stretch>
            <a:fillRect/>
          </a:stretch>
        </p:blipFill>
        <p:spPr>
          <a:xfrm>
            <a:off x="12344400" y="7613542"/>
            <a:ext cx="5486400" cy="2673458"/>
          </a:xfrm>
          <a:prstGeom prst="rect">
            <a:avLst/>
          </a:prstGeom>
        </p:spPr>
      </p:pic>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00200" y="305754"/>
            <a:ext cx="2243912" cy="2165693"/>
          </a:xfrm>
          <a:prstGeom prst="rect">
            <a:avLst/>
          </a:prstGeom>
        </p:spPr>
      </p:pic>
      <p:pic>
        <p:nvPicPr>
          <p:cNvPr id="4" name="Picture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4159" y="1363348"/>
            <a:ext cx="1043070" cy="1186826"/>
          </a:xfrm>
          <a:prstGeom prst="rect">
            <a:avLst/>
          </a:prstGeom>
        </p:spPr>
      </p:pic>
      <p:sp>
        <p:nvSpPr>
          <p:cNvPr id="5" name="Rectangle 4"/>
          <p:cNvSpPr/>
          <p:nvPr/>
        </p:nvSpPr>
        <p:spPr>
          <a:xfrm>
            <a:off x="1205694" y="5470712"/>
            <a:ext cx="15864482" cy="2394502"/>
          </a:xfrm>
          <a:prstGeom prst="rect">
            <a:avLst/>
          </a:prstGeom>
        </p:spPr>
        <p:txBody>
          <a:bodyPr wrap="square">
            <a:spAutoFit/>
          </a:bodyPr>
          <a:lstStyle/>
          <a:p>
            <a:pPr lvl="0" algn="just">
              <a:lnSpc>
                <a:spcPct val="170000"/>
              </a:lnSpc>
            </a:pPr>
            <a:r>
              <a:rPr lang="vi-VN" sz="4400" dirty="0">
                <a:solidFill>
                  <a:prstClr val="black"/>
                </a:solidFill>
                <a:cs typeface="Arial" panose="020B0604020202020204" pitchFamily="34" charset="0"/>
              </a:rPr>
              <a:t>b) Thay x</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2,5 (giờ) và y</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0,5 (giờ) vào biểu thức S, ta được:</a:t>
            </a:r>
          </a:p>
          <a:p>
            <a:pPr lvl="0" algn="ctr">
              <a:lnSpc>
                <a:spcPct val="170000"/>
              </a:lnSpc>
            </a:pPr>
            <a:r>
              <a:rPr lang="vi-VN" sz="4400" dirty="0">
                <a:solidFill>
                  <a:prstClr val="black"/>
                </a:solidFill>
                <a:cs typeface="Arial" panose="020B0604020202020204" pitchFamily="34" charset="0"/>
              </a:rPr>
              <a:t>S</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40.</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2,5</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5.</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0,5</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102,5 (km)</a:t>
            </a:r>
          </a:p>
        </p:txBody>
      </p:sp>
    </p:spTree>
    <p:extLst>
      <p:ext uri="{BB962C8B-B14F-4D97-AF65-F5344CB8AC3E}">
        <p14:creationId xmlns:p14="http://schemas.microsoft.com/office/powerpoint/2010/main" val="2327726788"/>
      </p:ext>
    </p:extLst>
  </p:cSld>
  <p:clrMapOvr>
    <a:masterClrMapping/>
  </p:clrMapOvr>
  <p:transition spd="med">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2" dur="500"/>
                                        <p:tgtEl>
                                          <p:spTgt spid="2">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5"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266174">
            <a:off x="-5109365" y="-3923458"/>
            <a:ext cx="7846916" cy="7846916"/>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8577974">
            <a:off x="14947708" y="-3331812"/>
            <a:ext cx="7795752" cy="7795752"/>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301571" y="4758918"/>
            <a:ext cx="1500511" cy="1491133"/>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5468600" y="9193667"/>
            <a:ext cx="631420" cy="870924"/>
          </a:xfrm>
          <a:prstGeom prst="rect">
            <a:avLst/>
          </a:prstGeom>
        </p:spPr>
      </p:pic>
      <p:sp>
        <p:nvSpPr>
          <p:cNvPr id="17" name="TextBox 8"/>
          <p:cNvSpPr txBox="1"/>
          <p:nvPr/>
        </p:nvSpPr>
        <p:spPr>
          <a:xfrm>
            <a:off x="5029200" y="925835"/>
            <a:ext cx="8115300" cy="1096710"/>
          </a:xfrm>
          <a:prstGeom prst="rect">
            <a:avLst/>
          </a:prstGeom>
        </p:spPr>
        <p:txBody>
          <a:bodyPr lIns="0" tIns="0" rIns="0" bIns="0" rtlCol="0" anchor="t">
            <a:spAutoFit/>
          </a:bodyPr>
          <a:lstStyle/>
          <a:p>
            <a:pPr algn="ctr">
              <a:lnSpc>
                <a:spcPts val="9360"/>
              </a:lnSpc>
            </a:pPr>
            <a:r>
              <a:rPr lang="en-US" sz="6600" b="1" dirty="0" smtClean="0">
                <a:solidFill>
                  <a:srgbClr val="CD360D"/>
                </a:solidFill>
                <a:latin typeface="Arial" panose="020B0604020202020204" pitchFamily="34" charset="0"/>
                <a:cs typeface="Arial" panose="020B0604020202020204" pitchFamily="34" charset="0"/>
              </a:rPr>
              <a:t>LUYỆN TẬP</a:t>
            </a:r>
            <a:endParaRPr lang="en-US" sz="6600" b="1" dirty="0">
              <a:solidFill>
                <a:srgbClr val="CD360D"/>
              </a:solidFill>
              <a:latin typeface="Arial" panose="020B0604020202020204" pitchFamily="34" charset="0"/>
              <a:cs typeface="Arial" panose="020B0604020202020204" pitchFamily="34" charset="0"/>
            </a:endParaRPr>
          </a:p>
        </p:txBody>
      </p:sp>
      <p:sp>
        <p:nvSpPr>
          <p:cNvPr id="2" name="Rectangle 1"/>
          <p:cNvSpPr/>
          <p:nvPr/>
        </p:nvSpPr>
        <p:spPr>
          <a:xfrm>
            <a:off x="2107864" y="2274488"/>
            <a:ext cx="12801600" cy="3139321"/>
          </a:xfrm>
          <a:prstGeom prst="rect">
            <a:avLst/>
          </a:prstGeom>
        </p:spPr>
        <p:txBody>
          <a:bodyPr wrap="square">
            <a:spAutoFit/>
          </a:bodyPr>
          <a:lstStyle/>
          <a:p>
            <a:pPr algn="just">
              <a:lnSpc>
                <a:spcPct val="150000"/>
              </a:lnSpc>
            </a:pPr>
            <a:r>
              <a:rPr lang="en-US" sz="4400" b="1" dirty="0" err="1">
                <a:solidFill>
                  <a:schemeClr val="accent4">
                    <a:lumMod val="50000"/>
                  </a:schemeClr>
                </a:solidFill>
                <a:latin typeface="Arial" panose="020B0604020202020204" pitchFamily="34" charset="0"/>
                <a:cs typeface="Arial" panose="020B0604020202020204" pitchFamily="34" charset="0"/>
              </a:rPr>
              <a:t>Bài</a:t>
            </a:r>
            <a:r>
              <a:rPr lang="en-US" sz="4400" b="1" dirty="0">
                <a:solidFill>
                  <a:schemeClr val="accent4">
                    <a:lumMod val="50000"/>
                  </a:schemeClr>
                </a:solidFill>
                <a:latin typeface="Arial" panose="020B0604020202020204" pitchFamily="34" charset="0"/>
                <a:cs typeface="Arial" panose="020B0604020202020204" pitchFamily="34" charset="0"/>
              </a:rPr>
              <a:t> </a:t>
            </a:r>
            <a:r>
              <a:rPr lang="en-US" sz="4400" b="1" dirty="0" smtClean="0">
                <a:solidFill>
                  <a:schemeClr val="accent4">
                    <a:lumMod val="50000"/>
                  </a:schemeClr>
                </a:solidFill>
                <a:latin typeface="Arial" panose="020B0604020202020204" pitchFamily="34" charset="0"/>
                <a:cs typeface="Arial" panose="020B0604020202020204" pitchFamily="34" charset="0"/>
              </a:rPr>
              <a:t>7.1 (SGK - tr24). </a:t>
            </a:r>
            <a:r>
              <a:rPr lang="en-US" sz="4400" dirty="0" err="1">
                <a:latin typeface="Arial" panose="020B0604020202020204" pitchFamily="34" charset="0"/>
                <a:cs typeface="Arial" panose="020B0604020202020204" pitchFamily="34" charset="0"/>
              </a:rPr>
              <a:t>Viết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biểu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đại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biểu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thị</a:t>
            </a:r>
            <a:r>
              <a:rPr lang="en-US" sz="4400" dirty="0">
                <a:latin typeface="Arial" panose="020B0604020202020204" pitchFamily="34" charset="0"/>
                <a:cs typeface="Arial" panose="020B0604020202020204" pitchFamily="34" charset="0"/>
              </a:rPr>
              <a:t>:</a:t>
            </a:r>
          </a:p>
          <a:p>
            <a:pPr algn="just">
              <a:lnSpc>
                <a:spcPct val="150000"/>
              </a:lnSpc>
            </a:pPr>
            <a:r>
              <a:rPr lang="en-US" sz="4400" dirty="0">
                <a:latin typeface="Arial" panose="020B0604020202020204" pitchFamily="34" charset="0"/>
                <a:cs typeface="Arial" panose="020B0604020202020204" pitchFamily="34" charset="0"/>
              </a:rPr>
              <a:t>a) </a:t>
            </a:r>
            <a:r>
              <a:rPr lang="en-US" sz="4400" dirty="0" err="1">
                <a:latin typeface="Arial" panose="020B0604020202020204" pitchFamily="34" charset="0"/>
                <a:cs typeface="Arial" panose="020B0604020202020204" pitchFamily="34" charset="0"/>
              </a:rPr>
              <a:t>Nửa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tổng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x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y. </a:t>
            </a:r>
          </a:p>
          <a:p>
            <a:pPr algn="just">
              <a:lnSpc>
                <a:spcPct val="150000"/>
              </a:lnSpc>
            </a:pPr>
            <a:r>
              <a:rPr lang="en-US" sz="4400" dirty="0">
                <a:latin typeface="Arial" panose="020B0604020202020204" pitchFamily="34" charset="0"/>
                <a:cs typeface="Arial" panose="020B0604020202020204" pitchFamily="34" charset="0"/>
              </a:rPr>
              <a:t>b) </a:t>
            </a:r>
            <a:r>
              <a:rPr lang="en-US" sz="4400" dirty="0" err="1">
                <a:latin typeface="Arial" panose="020B0604020202020204" pitchFamily="34" charset="0"/>
                <a:cs typeface="Arial" panose="020B0604020202020204" pitchFamily="34" charset="0"/>
              </a:rPr>
              <a:t>Tổng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x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y </a:t>
            </a:r>
            <a:r>
              <a:rPr lang="en-US" sz="4400" dirty="0" err="1">
                <a:latin typeface="Arial" panose="020B0604020202020204" pitchFamily="34" charset="0"/>
                <a:cs typeface="Arial" panose="020B0604020202020204" pitchFamily="34" charset="0"/>
              </a:rPr>
              <a:t>nhân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với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tích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x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y.</a:t>
            </a:r>
          </a:p>
        </p:txBody>
      </p:sp>
      <p:sp>
        <p:nvSpPr>
          <p:cNvPr id="3" name="TextBox 2"/>
          <p:cNvSpPr txBox="1"/>
          <p:nvPr/>
        </p:nvSpPr>
        <p:spPr>
          <a:xfrm>
            <a:off x="7369532" y="5847343"/>
            <a:ext cx="3124200" cy="769441"/>
          </a:xfrm>
          <a:prstGeom prst="rect">
            <a:avLst/>
          </a:prstGeom>
          <a:noFill/>
        </p:spPr>
        <p:txBody>
          <a:bodyPr wrap="square" rtlCol="0">
            <a:spAutoFit/>
          </a:bodyPr>
          <a:lstStyle/>
          <a:p>
            <a:pPr algn="ctr"/>
            <a:r>
              <a:rPr lang="en-US" sz="4400" b="1" u="sng" dirty="0" err="1" smtClean="0">
                <a:solidFill>
                  <a:srgbClr val="0070C0"/>
                </a:solidFill>
                <a:latin typeface="Arial" panose="020B0604020202020204" pitchFamily="34" charset="0"/>
                <a:cs typeface="Arial" panose="020B0604020202020204" pitchFamily="34" charset="0"/>
              </a:rPr>
              <a:t>Kết</a:t>
            </a:r>
            <a:r>
              <a:rPr lang="en-US" sz="4400" b="1" u="sng" dirty="0" smtClean="0">
                <a:solidFill>
                  <a:srgbClr val="0070C0"/>
                </a:solidFill>
                <a:latin typeface="Arial" panose="020B0604020202020204" pitchFamily="34" charset="0"/>
                <a:cs typeface="Arial" panose="020B0604020202020204" pitchFamily="34" charset="0"/>
              </a:rPr>
              <a:t> </a:t>
            </a:r>
            <a:r>
              <a:rPr lang="en-US" sz="4400" b="1" u="sng" dirty="0" err="1" smtClean="0">
                <a:solidFill>
                  <a:srgbClr val="0070C0"/>
                </a:solidFill>
                <a:latin typeface="Arial" panose="020B0604020202020204" pitchFamily="34" charset="0"/>
                <a:cs typeface="Arial" panose="020B0604020202020204" pitchFamily="34" charset="0"/>
              </a:rPr>
              <a:t>quả</a:t>
            </a:r>
            <a:endParaRPr lang="en-US" sz="4400" b="1" u="sng" dirty="0">
              <a:solidFill>
                <a:srgbClr val="0070C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8" name="Rectangle 17"/>
              <p:cNvSpPr/>
              <p:nvPr/>
            </p:nvSpPr>
            <p:spPr>
              <a:xfrm>
                <a:off x="7369532" y="6623092"/>
                <a:ext cx="4517668" cy="2570575"/>
              </a:xfrm>
              <a:prstGeom prst="rect">
                <a:avLst/>
              </a:prstGeom>
            </p:spPr>
            <p:txBody>
              <a:bodyPr wrap="square">
                <a:spAutoFit/>
              </a:bodyPr>
              <a:lstStyle/>
              <a:p>
                <a:pPr algn="just">
                  <a:lnSpc>
                    <a:spcPct val="150000"/>
                  </a:lnSpc>
                  <a:spcBef>
                    <a:spcPts val="600"/>
                  </a:spcBef>
                  <a:spcAft>
                    <a:spcPts val="600"/>
                  </a:spcAft>
                </a:pPr>
                <a:r>
                  <a:rPr lang="en-US" sz="44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f>
                      <m:fPr>
                        <m:ctrlP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den>
                    </m:f>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𝑦</m:t>
                    </m:r>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oMath>
                </a14:m>
                <a:endParaRPr lang="en-US" sz="4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4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𝑦</m:t>
                    </m:r>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𝑥𝑦</m:t>
                    </m:r>
                  </m:oMath>
                </a14:m>
                <a:endParaRPr lang="en-US" sz="4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7369532" y="6623092"/>
                <a:ext cx="4517668" cy="2570575"/>
              </a:xfrm>
              <a:prstGeom prst="rect">
                <a:avLst/>
              </a:prstGeom>
              <a:blipFill rotWithShape="0">
                <a:blip r:embed="rId12"/>
                <a:stretch>
                  <a:fillRect l="-5533" b="-10190"/>
                </a:stretch>
              </a:blipFill>
            </p:spPr>
            <p:txBody>
              <a:bodyPr/>
              <a:lstStyle/>
              <a:p>
                <a:r>
                  <a:rPr lang="en-US">
                    <a:noFill/>
                  </a:rPr>
                  <a:t> </a:t>
                </a:r>
              </a:p>
            </p:txBody>
          </p:sp>
        </mc:Fallback>
      </mc:AlternateContent>
      <p:pic>
        <p:nvPicPr>
          <p:cNvPr id="19" name="Picture 18"/>
          <p:cNvPicPr>
            <a:picLocks noChangeAspect="1"/>
          </p:cNvPicPr>
          <p:nvPr/>
        </p:nvPicPr>
        <p:blipFill>
          <a:blip r:embed="rId13"/>
          <a:stretch>
            <a:fillRect/>
          </a:stretch>
        </p:blipFill>
        <p:spPr>
          <a:xfrm flipH="1">
            <a:off x="1241198" y="6025298"/>
            <a:ext cx="4337634" cy="4254217"/>
          </a:xfrm>
          <a:prstGeom prst="rect">
            <a:avLst/>
          </a:prstGeom>
        </p:spPr>
      </p:pic>
    </p:spTree>
    <p:extLst>
      <p:ext uri="{BB962C8B-B14F-4D97-AF65-F5344CB8AC3E}">
        <p14:creationId xmlns:p14="http://schemas.microsoft.com/office/powerpoint/2010/main" val="883800265"/>
      </p:ext>
    </p:extLst>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8">
                                            <p:txEl>
                                              <p:pRg st="0" end="0"/>
                                            </p:txEl>
                                          </p:spTgt>
                                        </p:tgtEl>
                                        <p:attrNameLst>
                                          <p:attrName>style.visibility</p:attrName>
                                        </p:attrNameLst>
                                      </p:cBhvr>
                                      <p:to>
                                        <p:strVal val="visible"/>
                                      </p:to>
                                    </p:set>
                                    <p:animEffect transition="in" filter="randombar(horizontal)">
                                      <p:cBhvr>
                                        <p:cTn id="20" dur="500"/>
                                        <p:tgtEl>
                                          <p:spTgt spid="1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8">
                                            <p:txEl>
                                              <p:pRg st="1" end="1"/>
                                            </p:txEl>
                                          </p:spTgt>
                                        </p:tgtEl>
                                        <p:attrNameLst>
                                          <p:attrName>style.visibility</p:attrName>
                                        </p:attrNameLst>
                                      </p:cBhvr>
                                      <p:to>
                                        <p:strVal val="visible"/>
                                      </p:to>
                                    </p:set>
                                    <p:animEffect transition="in" filter="randombar(horizontal)">
                                      <p:cBhvr>
                                        <p:cTn id="25" dur="5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266174">
            <a:off x="-4523762" y="8313077"/>
            <a:ext cx="7846916" cy="7846916"/>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0476626">
            <a:off x="13366558" y="-5459976"/>
            <a:ext cx="7795752" cy="7795752"/>
          </a:xfrm>
          <a:prstGeom prst="rect">
            <a:avLst/>
          </a:prstGeom>
        </p:spPr>
      </p:pic>
      <p:grpSp>
        <p:nvGrpSpPr>
          <p:cNvPr id="12" name="Group 12"/>
          <p:cNvGrpSpPr/>
          <p:nvPr/>
        </p:nvGrpSpPr>
        <p:grpSpPr>
          <a:xfrm>
            <a:off x="572206" y="4465216"/>
            <a:ext cx="605452" cy="605452"/>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2BE9E"/>
            </a:solidFill>
          </p:spPr>
        </p:sp>
      </p:grpSp>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1049980" flipH="1">
            <a:off x="-144747" y="443756"/>
            <a:ext cx="633099" cy="1103441"/>
          </a:xfrm>
          <a:prstGeom prst="rect">
            <a:avLst/>
          </a:prstGeom>
        </p:spPr>
      </p:pic>
      <p:sp>
        <p:nvSpPr>
          <p:cNvPr id="2" name="Rectangle 1"/>
          <p:cNvSpPr/>
          <p:nvPr/>
        </p:nvSpPr>
        <p:spPr>
          <a:xfrm>
            <a:off x="1738745" y="389981"/>
            <a:ext cx="11811000" cy="3970318"/>
          </a:xfrm>
          <a:prstGeom prst="rect">
            <a:avLst/>
          </a:prstGeom>
        </p:spPr>
        <p:txBody>
          <a:bodyPr wrap="square">
            <a:spAutoFit/>
          </a:bodyPr>
          <a:lstStyle/>
          <a:p>
            <a:pPr algn="just">
              <a:lnSpc>
                <a:spcPct val="150000"/>
              </a:lnSpc>
            </a:pPr>
            <a:r>
              <a:rPr lang="en-US" sz="4200" b="1" dirty="0" err="1">
                <a:solidFill>
                  <a:srgbClr val="002060"/>
                </a:solidFill>
                <a:latin typeface="Arial" panose="020B0604020202020204" pitchFamily="34" charset="0"/>
                <a:cs typeface="Arial" panose="020B0604020202020204" pitchFamily="34" charset="0"/>
              </a:rPr>
              <a:t>Bài</a:t>
            </a:r>
            <a:r>
              <a:rPr lang="en-US" sz="4200" b="1" dirty="0">
                <a:solidFill>
                  <a:srgbClr val="002060"/>
                </a:solidFill>
                <a:latin typeface="Arial" panose="020B0604020202020204" pitchFamily="34" charset="0"/>
                <a:cs typeface="Arial" panose="020B0604020202020204" pitchFamily="34" charset="0"/>
              </a:rPr>
              <a:t> </a:t>
            </a:r>
            <a:r>
              <a:rPr lang="en-US" sz="4200" b="1" dirty="0" smtClean="0">
                <a:solidFill>
                  <a:srgbClr val="002060"/>
                </a:solidFill>
                <a:latin typeface="Arial" panose="020B0604020202020204" pitchFamily="34" charset="0"/>
                <a:cs typeface="Arial" panose="020B0604020202020204" pitchFamily="34" charset="0"/>
              </a:rPr>
              <a:t>7.3 (SGK - tr24). </a:t>
            </a:r>
            <a:r>
              <a:rPr lang="en-US" sz="4200" dirty="0" err="1">
                <a:latin typeface="Arial" panose="020B0604020202020204" pitchFamily="34" charset="0"/>
                <a:cs typeface="Arial" panose="020B0604020202020204" pitchFamily="34" charset="0"/>
              </a:rPr>
              <a:t>Tính</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giá</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trị</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của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biểu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thức</a:t>
            </a:r>
            <a:r>
              <a:rPr lang="en-US" sz="4200" dirty="0">
                <a:latin typeface="Arial" panose="020B0604020202020204" pitchFamily="34" charset="0"/>
                <a:cs typeface="Arial" panose="020B0604020202020204" pitchFamily="34" charset="0"/>
              </a:rPr>
              <a:t>:</a:t>
            </a:r>
          </a:p>
          <a:p>
            <a:pPr algn="just">
              <a:lnSpc>
                <a:spcPct val="150000"/>
              </a:lnSpc>
            </a:pPr>
            <a:r>
              <a:rPr lang="en-US" sz="4200" dirty="0">
                <a:latin typeface="Arial" panose="020B0604020202020204" pitchFamily="34" charset="0"/>
                <a:cs typeface="Arial" panose="020B0604020202020204" pitchFamily="34" charset="0"/>
              </a:rPr>
              <a:t>a) </a:t>
            </a:r>
            <a:r>
              <a:rPr lang="en-US" sz="4200" dirty="0" smtClean="0">
                <a:latin typeface="Arial" panose="020B0604020202020204" pitchFamily="34" charset="0"/>
                <a:cs typeface="Arial" panose="020B0604020202020204" pitchFamily="34" charset="0"/>
              </a:rPr>
              <a:t>4x + 3 </a:t>
            </a:r>
            <a:r>
              <a:rPr lang="en-US" sz="4200" dirty="0" err="1">
                <a:latin typeface="Arial" panose="020B0604020202020204" pitchFamily="34" charset="0"/>
                <a:cs typeface="Arial" panose="020B0604020202020204" pitchFamily="34" charset="0"/>
              </a:rPr>
              <a:t>tại</a:t>
            </a:r>
            <a:r>
              <a:rPr lang="en-US" sz="4200" dirty="0">
                <a:latin typeface="Arial" panose="020B0604020202020204" pitchFamily="34" charset="0"/>
                <a:cs typeface="Arial" panose="020B0604020202020204" pitchFamily="34" charset="0"/>
              </a:rPr>
              <a:t> x </a:t>
            </a:r>
            <a:r>
              <a:rPr lang="en-US" sz="4200" dirty="0" smtClean="0">
                <a:latin typeface="Arial" panose="020B0604020202020204" pitchFamily="34" charset="0"/>
                <a:cs typeface="Arial" panose="020B0604020202020204" pitchFamily="34" charset="0"/>
              </a:rPr>
              <a:t>= 5,8</a:t>
            </a:r>
            <a:r>
              <a:rPr lang="en-US" sz="4200" dirty="0">
                <a:latin typeface="Arial" panose="020B0604020202020204" pitchFamily="34" charset="0"/>
                <a:cs typeface="Arial" panose="020B0604020202020204" pitchFamily="34" charset="0"/>
              </a:rPr>
              <a:t>.</a:t>
            </a:r>
          </a:p>
          <a:p>
            <a:pPr algn="just">
              <a:lnSpc>
                <a:spcPct val="150000"/>
              </a:lnSpc>
            </a:pPr>
            <a:r>
              <a:rPr lang="en-US" sz="4200" dirty="0">
                <a:latin typeface="Arial" panose="020B0604020202020204" pitchFamily="34" charset="0"/>
                <a:cs typeface="Arial" panose="020B0604020202020204" pitchFamily="34" charset="0"/>
              </a:rPr>
              <a:t>b) y2 − </a:t>
            </a:r>
            <a:r>
              <a:rPr lang="en-US" sz="4200" dirty="0" smtClean="0">
                <a:latin typeface="Arial" panose="020B0604020202020204" pitchFamily="34" charset="0"/>
                <a:cs typeface="Arial" panose="020B0604020202020204" pitchFamily="34" charset="0"/>
              </a:rPr>
              <a:t>2y + 1 </a:t>
            </a:r>
            <a:r>
              <a:rPr lang="en-US" sz="4200" dirty="0" err="1">
                <a:latin typeface="Arial" panose="020B0604020202020204" pitchFamily="34" charset="0"/>
                <a:cs typeface="Arial" panose="020B0604020202020204" pitchFamily="34" charset="0"/>
              </a:rPr>
              <a:t>tại</a:t>
            </a:r>
            <a:r>
              <a:rPr lang="en-US" sz="4200" dirty="0">
                <a:latin typeface="Arial" panose="020B0604020202020204" pitchFamily="34" charset="0"/>
                <a:cs typeface="Arial" panose="020B0604020202020204" pitchFamily="34" charset="0"/>
              </a:rPr>
              <a:t> y = 2.</a:t>
            </a:r>
          </a:p>
          <a:p>
            <a:pPr algn="just">
              <a:lnSpc>
                <a:spcPct val="150000"/>
              </a:lnSpc>
            </a:pPr>
            <a:r>
              <a:rPr lang="en-US" sz="4200" dirty="0">
                <a:latin typeface="Arial" panose="020B0604020202020204" pitchFamily="34" charset="0"/>
                <a:cs typeface="Arial" panose="020B0604020202020204" pitchFamily="34" charset="0"/>
              </a:rPr>
              <a:t>c) (</a:t>
            </a:r>
            <a:r>
              <a:rPr lang="en-US" sz="4200" dirty="0" smtClean="0">
                <a:latin typeface="Arial" panose="020B0604020202020204" pitchFamily="34" charset="0"/>
                <a:cs typeface="Arial" panose="020B0604020202020204" pitchFamily="34" charset="0"/>
              </a:rPr>
              <a:t>2m + n</a:t>
            </a:r>
            <a:r>
              <a:rPr lang="en-US" sz="4200" dirty="0">
                <a:latin typeface="Arial" panose="020B0604020202020204" pitchFamily="34" charset="0"/>
                <a:cs typeface="Arial" panose="020B0604020202020204" pitchFamily="34" charset="0"/>
              </a:rPr>
              <a:t>)(</a:t>
            </a:r>
            <a:r>
              <a:rPr lang="en-US" sz="4200" dirty="0" smtClean="0">
                <a:latin typeface="Arial" panose="020B0604020202020204" pitchFamily="34" charset="0"/>
                <a:cs typeface="Arial" panose="020B0604020202020204" pitchFamily="34" charset="0"/>
              </a:rPr>
              <a:t>m – 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tại</a:t>
            </a:r>
            <a:r>
              <a:rPr lang="en-US" sz="4200" dirty="0">
                <a:latin typeface="Arial" panose="020B0604020202020204" pitchFamily="34" charset="0"/>
                <a:cs typeface="Arial" panose="020B0604020202020204" pitchFamily="34" charset="0"/>
              </a:rPr>
              <a:t> </a:t>
            </a:r>
            <a:r>
              <a:rPr lang="en-US" sz="4200" dirty="0" smtClean="0">
                <a:latin typeface="Arial" panose="020B0604020202020204" pitchFamily="34" charset="0"/>
                <a:cs typeface="Arial" panose="020B0604020202020204" pitchFamily="34" charset="0"/>
              </a:rPr>
              <a:t>m = 5,4 </a:t>
            </a:r>
            <a:r>
              <a:rPr lang="en-US" sz="4200" dirty="0" err="1">
                <a:latin typeface="Arial" panose="020B0604020202020204" pitchFamily="34" charset="0"/>
                <a:cs typeface="Arial" panose="020B0604020202020204" pitchFamily="34" charset="0"/>
              </a:rPr>
              <a:t>và</a:t>
            </a:r>
            <a:r>
              <a:rPr lang="en-US" sz="4200" dirty="0">
                <a:latin typeface="Arial" panose="020B0604020202020204" pitchFamily="34" charset="0"/>
                <a:cs typeface="Arial" panose="020B0604020202020204" pitchFamily="34" charset="0"/>
              </a:rPr>
              <a:t> </a:t>
            </a:r>
            <a:r>
              <a:rPr lang="en-US" sz="4200" dirty="0" smtClean="0">
                <a:latin typeface="Arial" panose="020B0604020202020204" pitchFamily="34" charset="0"/>
                <a:cs typeface="Arial" panose="020B0604020202020204" pitchFamily="34" charset="0"/>
              </a:rPr>
              <a:t>n = 3,2</a:t>
            </a:r>
            <a:r>
              <a:rPr lang="en-US" sz="4200" dirty="0">
                <a:latin typeface="Arial" panose="020B0604020202020204" pitchFamily="34" charset="0"/>
                <a:cs typeface="Arial" panose="020B0604020202020204" pitchFamily="34" charset="0"/>
              </a:rPr>
              <a:t>.</a:t>
            </a:r>
          </a:p>
        </p:txBody>
      </p:sp>
      <p:sp>
        <p:nvSpPr>
          <p:cNvPr id="19" name="Oval Callout 18"/>
          <p:cNvSpPr/>
          <p:nvPr/>
        </p:nvSpPr>
        <p:spPr>
          <a:xfrm>
            <a:off x="8077200" y="4386207"/>
            <a:ext cx="2050401" cy="1177728"/>
          </a:xfrm>
          <a:prstGeom prst="wedgeEllipseCallout">
            <a:avLst>
              <a:gd name="adj1" fmla="val 32886"/>
              <a:gd name="adj2" fmla="val 6522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200" b="1" dirty="0" err="1" smtClean="0">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p:sp>
        <p:nvSpPr>
          <p:cNvPr id="5" name="Rectangle 4"/>
          <p:cNvSpPr/>
          <p:nvPr/>
        </p:nvSpPr>
        <p:spPr>
          <a:xfrm>
            <a:off x="1738745" y="5550739"/>
            <a:ext cx="15316200" cy="2137765"/>
          </a:xfrm>
          <a:prstGeom prst="rect">
            <a:avLst/>
          </a:prstGeom>
        </p:spPr>
        <p:txBody>
          <a:bodyPr wrap="square">
            <a:spAutoFit/>
          </a:bodyPr>
          <a:lstStyle/>
          <a:p>
            <a:pPr>
              <a:lnSpc>
                <a:spcPct val="170000"/>
              </a:lnSpc>
            </a:pPr>
            <a:r>
              <a:rPr lang="vi-VN" sz="4200" dirty="0">
                <a:latin typeface="Arial" panose="020B0604020202020204" pitchFamily="34" charset="0"/>
                <a:cs typeface="Arial" panose="020B0604020202020204" pitchFamily="34" charset="0"/>
              </a:rPr>
              <a:t>a) Thay </a:t>
            </a:r>
            <a:r>
              <a:rPr lang="vi-VN" sz="4200" dirty="0" smtClean="0">
                <a:latin typeface="Arial" panose="020B0604020202020204" pitchFamily="34" charset="0"/>
                <a:cs typeface="Arial" panose="020B0604020202020204" pitchFamily="34" charset="0"/>
              </a:rPr>
              <a:t>x</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5,8 </a:t>
            </a:r>
            <a:r>
              <a:rPr lang="vi-VN" sz="4200" dirty="0">
                <a:latin typeface="Arial" panose="020B0604020202020204" pitchFamily="34" charset="0"/>
                <a:cs typeface="Arial" panose="020B0604020202020204" pitchFamily="34" charset="0"/>
              </a:rPr>
              <a:t>vào biểu thức </a:t>
            </a:r>
            <a:r>
              <a:rPr lang="vi-VN" sz="4200" dirty="0" smtClean="0">
                <a:latin typeface="Arial" panose="020B0604020202020204" pitchFamily="34" charset="0"/>
                <a:cs typeface="Arial" panose="020B0604020202020204" pitchFamily="34" charset="0"/>
              </a:rPr>
              <a:t>4x</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3</a:t>
            </a:r>
            <a:r>
              <a:rPr lang="vi-VN" sz="4200" dirty="0">
                <a:latin typeface="Arial" panose="020B0604020202020204" pitchFamily="34" charset="0"/>
                <a:cs typeface="Arial" panose="020B0604020202020204" pitchFamily="34" charset="0"/>
              </a:rPr>
              <a:t>, ta được: 4</a:t>
            </a:r>
            <a:r>
              <a:rPr lang="vi-VN" sz="4200" dirty="0" smtClean="0">
                <a:latin typeface="Arial" panose="020B0604020202020204" pitchFamily="34" charset="0"/>
                <a:cs typeface="Arial" panose="020B0604020202020204" pitchFamily="34" charset="0"/>
              </a:rPr>
              <a:t>.</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5,8</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3</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26,2</a:t>
            </a:r>
          </a:p>
          <a:p>
            <a:pPr>
              <a:lnSpc>
                <a:spcPct val="170000"/>
              </a:lnSpc>
            </a:pPr>
            <a:r>
              <a:rPr lang="vi-VN" sz="4200" dirty="0">
                <a:latin typeface="Arial" panose="020B0604020202020204" pitchFamily="34" charset="0"/>
                <a:cs typeface="Arial" panose="020B0604020202020204" pitchFamily="34" charset="0"/>
              </a:rPr>
              <a:t>b) Thay </a:t>
            </a:r>
            <a:r>
              <a:rPr lang="vi-VN" sz="4200" dirty="0" smtClean="0">
                <a:latin typeface="Arial" panose="020B0604020202020204" pitchFamily="34" charset="0"/>
                <a:cs typeface="Arial" panose="020B0604020202020204" pitchFamily="34" charset="0"/>
              </a:rPr>
              <a:t>y</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2 </a:t>
            </a:r>
            <a:r>
              <a:rPr lang="vi-VN" sz="4200" dirty="0">
                <a:latin typeface="Arial" panose="020B0604020202020204" pitchFamily="34" charset="0"/>
                <a:cs typeface="Arial" panose="020B0604020202020204" pitchFamily="34" charset="0"/>
              </a:rPr>
              <a:t>vào biểu thức </a:t>
            </a:r>
            <a:r>
              <a:rPr lang="vi-VN" sz="4200" dirty="0" smtClean="0">
                <a:latin typeface="Arial" panose="020B0604020202020204" pitchFamily="34" charset="0"/>
                <a:cs typeface="Arial" panose="020B0604020202020204" pitchFamily="34" charset="0"/>
              </a:rPr>
              <a:t>y</a:t>
            </a:r>
            <a:r>
              <a:rPr lang="en-US" sz="4200" baseline="30000" dirty="0">
                <a:latin typeface="Arial" panose="020B0604020202020204" pitchFamily="34" charset="0"/>
                <a:cs typeface="Arial" panose="020B0604020202020204" pitchFamily="34" charset="0"/>
              </a:rPr>
              <a:t>2</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2y</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1</a:t>
            </a:r>
            <a:r>
              <a:rPr lang="vi-VN" sz="4200" dirty="0">
                <a:latin typeface="Arial" panose="020B0604020202020204" pitchFamily="34" charset="0"/>
                <a:cs typeface="Arial" panose="020B0604020202020204" pitchFamily="34" charset="0"/>
              </a:rPr>
              <a:t>, ta được: </a:t>
            </a:r>
            <a:r>
              <a:rPr lang="vi-VN" sz="4200" dirty="0" smtClean="0">
                <a:latin typeface="Arial" panose="020B0604020202020204" pitchFamily="34" charset="0"/>
                <a:cs typeface="Arial" panose="020B0604020202020204" pitchFamily="34" charset="0"/>
              </a:rPr>
              <a:t>2</a:t>
            </a:r>
            <a:r>
              <a:rPr lang="en-US" sz="4200" baseline="30000" dirty="0" smtClean="0">
                <a:latin typeface="Arial" panose="020B0604020202020204" pitchFamily="34" charset="0"/>
                <a:cs typeface="Arial" panose="020B0604020202020204" pitchFamily="34" charset="0"/>
              </a:rPr>
              <a:t>2</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2.2</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1</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1</a:t>
            </a:r>
            <a:endParaRPr lang="vi-VN" sz="4200" dirty="0">
              <a:latin typeface="Arial" panose="020B0604020202020204" pitchFamily="34" charset="0"/>
              <a:cs typeface="Arial" panose="020B0604020202020204" pitchFamily="34" charset="0"/>
            </a:endParaRPr>
          </a:p>
        </p:txBody>
      </p:sp>
      <p:sp>
        <p:nvSpPr>
          <p:cNvPr id="21" name="Rectangle 20"/>
          <p:cNvSpPr/>
          <p:nvPr/>
        </p:nvSpPr>
        <p:spPr>
          <a:xfrm>
            <a:off x="1759527" y="7648795"/>
            <a:ext cx="15978877" cy="2289858"/>
          </a:xfrm>
          <a:prstGeom prst="rect">
            <a:avLst/>
          </a:prstGeom>
        </p:spPr>
        <p:txBody>
          <a:bodyPr wrap="square">
            <a:spAutoFit/>
          </a:bodyPr>
          <a:lstStyle/>
          <a:p>
            <a:pPr algn="just">
              <a:lnSpc>
                <a:spcPct val="170000"/>
              </a:lnSpc>
            </a:pPr>
            <a:r>
              <a:rPr lang="vi-VN" sz="4200" dirty="0">
                <a:latin typeface="Arial" panose="020B0604020202020204" pitchFamily="34" charset="0"/>
                <a:cs typeface="Arial" panose="020B0604020202020204" pitchFamily="34" charset="0"/>
              </a:rPr>
              <a:t>c) Thay </a:t>
            </a:r>
            <a:r>
              <a:rPr lang="vi-VN" sz="4200" dirty="0" smtClean="0">
                <a:latin typeface="Arial" panose="020B0604020202020204" pitchFamily="34" charset="0"/>
                <a:cs typeface="Arial" panose="020B0604020202020204" pitchFamily="34" charset="0"/>
              </a:rPr>
              <a:t>m</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5,4 </a:t>
            </a:r>
            <a:r>
              <a:rPr lang="vi-VN" sz="4200" dirty="0">
                <a:latin typeface="Arial" panose="020B0604020202020204" pitchFamily="34" charset="0"/>
                <a:cs typeface="Arial" panose="020B0604020202020204" pitchFamily="34" charset="0"/>
              </a:rPr>
              <a:t>và </a:t>
            </a:r>
            <a:r>
              <a:rPr lang="en-US" sz="4200" dirty="0" smtClean="0">
                <a:latin typeface="Arial" panose="020B0604020202020204" pitchFamily="34" charset="0"/>
                <a:cs typeface="Arial" panose="020B0604020202020204" pitchFamily="34" charset="0"/>
              </a:rPr>
              <a:t>n = 3,2</a:t>
            </a:r>
            <a:r>
              <a:rPr lang="vi-VN" sz="4200" dirty="0" smtClean="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vào biểu thức (</a:t>
            </a:r>
            <a:r>
              <a:rPr lang="vi-VN" sz="4200" dirty="0" smtClean="0">
                <a:latin typeface="Arial" panose="020B0604020202020204" pitchFamily="34" charset="0"/>
                <a:cs typeface="Arial" panose="020B0604020202020204" pitchFamily="34" charset="0"/>
              </a:rPr>
              <a:t>2m</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n</a:t>
            </a:r>
            <a:r>
              <a:rPr lang="vi-VN" sz="4200" dirty="0">
                <a:latin typeface="Arial" panose="020B0604020202020204" pitchFamily="34" charset="0"/>
                <a:cs typeface="Arial" panose="020B0604020202020204" pitchFamily="34" charset="0"/>
              </a:rPr>
              <a:t>)(</a:t>
            </a:r>
            <a:r>
              <a:rPr lang="vi-VN" sz="4200" dirty="0" smtClean="0">
                <a:latin typeface="Arial" panose="020B0604020202020204" pitchFamily="34" charset="0"/>
                <a:cs typeface="Arial" panose="020B0604020202020204" pitchFamily="34" charset="0"/>
              </a:rPr>
              <a:t>m</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n</a:t>
            </a:r>
            <a:r>
              <a:rPr lang="vi-VN" sz="4200" dirty="0">
                <a:latin typeface="Arial" panose="020B0604020202020204" pitchFamily="34" charset="0"/>
                <a:cs typeface="Arial" panose="020B0604020202020204" pitchFamily="34" charset="0"/>
              </a:rPr>
              <a:t>), ta được:</a:t>
            </a:r>
          </a:p>
          <a:p>
            <a:pPr algn="ctr">
              <a:lnSpc>
                <a:spcPct val="170000"/>
              </a:lnSpc>
            </a:pPr>
            <a:r>
              <a:rPr lang="vi-VN" sz="4200" dirty="0">
                <a:latin typeface="Arial" panose="020B0604020202020204" pitchFamily="34" charset="0"/>
                <a:cs typeface="Arial" panose="020B0604020202020204" pitchFamily="34" charset="0"/>
              </a:rPr>
              <a:t>(2</a:t>
            </a:r>
            <a:r>
              <a:rPr lang="vi-VN" sz="4200" dirty="0" smtClean="0">
                <a:latin typeface="Arial" panose="020B0604020202020204" pitchFamily="34" charset="0"/>
                <a:cs typeface="Arial" panose="020B0604020202020204" pitchFamily="34" charset="0"/>
              </a:rPr>
              <a:t>.</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5,4</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3,2).</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(5,4</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3,2)</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30,8</a:t>
            </a:r>
            <a:endParaRPr lang="vi-VN" sz="420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10"/>
          <a:stretch>
            <a:fillRect/>
          </a:stretch>
        </p:blipFill>
        <p:spPr>
          <a:xfrm>
            <a:off x="14207861" y="2029946"/>
            <a:ext cx="3322608" cy="2938527"/>
          </a:xfrm>
          <a:prstGeom prst="rect">
            <a:avLst/>
          </a:prstGeom>
        </p:spPr>
      </p:pic>
    </p:spTree>
    <p:extLst>
      <p:ext uri="{BB962C8B-B14F-4D97-AF65-F5344CB8AC3E}">
        <p14:creationId xmlns:p14="http://schemas.microsoft.com/office/powerpoint/2010/main" val="4848248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fltVal val="0"/>
                                          </p:val>
                                        </p:tav>
                                        <p:tav tm="100000">
                                          <p:val>
                                            <p:strVal val="#ppt_w"/>
                                          </p:val>
                                        </p:tav>
                                      </p:tavLst>
                                    </p:anim>
                                    <p:anim calcmode="lin" valueType="num">
                                      <p:cBhvr>
                                        <p:cTn id="15" dur="500" fill="hold"/>
                                        <p:tgtEl>
                                          <p:spTgt spid="19"/>
                                        </p:tgtEl>
                                        <p:attrNameLst>
                                          <p:attrName>ppt_h</p:attrName>
                                        </p:attrNameLst>
                                      </p:cBhvr>
                                      <p:tavLst>
                                        <p:tav tm="0">
                                          <p:val>
                                            <p:fltVal val="0"/>
                                          </p:val>
                                        </p:tav>
                                        <p:tav tm="100000">
                                          <p:val>
                                            <p:strVal val="#ppt_h"/>
                                          </p:val>
                                        </p:tav>
                                      </p:tavLst>
                                    </p:anim>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barn(inVertical)">
                                      <p:cBhvr>
                                        <p:cTn id="21" dur="500"/>
                                        <p:tgtEl>
                                          <p:spTgt spid="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5">
                                            <p:txEl>
                                              <p:pRg st="1" end="1"/>
                                            </p:txEl>
                                          </p:spTgt>
                                        </p:tgtEl>
                                        <p:attrNameLst>
                                          <p:attrName>style.visibility</p:attrName>
                                        </p:attrNameLst>
                                      </p:cBhvr>
                                      <p:to>
                                        <p:strVal val="visible"/>
                                      </p:to>
                                    </p:set>
                                    <p:animEffect transition="in" filter="wipe(left)">
                                      <p:cBhvr>
                                        <p:cTn id="26" dur="500"/>
                                        <p:tgtEl>
                                          <p:spTgt spid="5">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1">
                                            <p:txEl>
                                              <p:pRg st="0" end="0"/>
                                            </p:txEl>
                                          </p:spTgt>
                                        </p:tgtEl>
                                        <p:attrNameLst>
                                          <p:attrName>style.visibility</p:attrName>
                                        </p:attrNameLst>
                                      </p:cBhvr>
                                      <p:to>
                                        <p:strVal val="visible"/>
                                      </p:to>
                                    </p:set>
                                    <p:animEffect transition="in" filter="fade">
                                      <p:cBhvr>
                                        <p:cTn id="31" dur="500"/>
                                        <p:tgtEl>
                                          <p:spTgt spid="21">
                                            <p:txEl>
                                              <p:pRg st="0" end="0"/>
                                            </p:txEl>
                                          </p:spTgt>
                                        </p:tgtEl>
                                      </p:cBhvr>
                                    </p:animEffect>
                                    <p:anim calcmode="lin" valueType="num">
                                      <p:cBhvr>
                                        <p:cTn id="32"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33" dur="500" fill="hold"/>
                                        <p:tgtEl>
                                          <p:spTgt spid="21">
                                            <p:txEl>
                                              <p:pRg st="0" end="0"/>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1">
                                            <p:txEl>
                                              <p:pRg st="1" end="1"/>
                                            </p:txEl>
                                          </p:spTgt>
                                        </p:tgtEl>
                                        <p:attrNameLst>
                                          <p:attrName>style.visibility</p:attrName>
                                        </p:attrNameLst>
                                      </p:cBhvr>
                                      <p:to>
                                        <p:strVal val="visible"/>
                                      </p:to>
                                    </p:set>
                                    <p:animEffect transition="in" filter="fade">
                                      <p:cBhvr>
                                        <p:cTn id="36" dur="500"/>
                                        <p:tgtEl>
                                          <p:spTgt spid="21">
                                            <p:txEl>
                                              <p:pRg st="1" end="1"/>
                                            </p:txEl>
                                          </p:spTgt>
                                        </p:tgtEl>
                                      </p:cBhvr>
                                    </p:animEffect>
                                    <p:anim calcmode="lin" valueType="num">
                                      <p:cBhvr>
                                        <p:cTn id="37" dur="500" fill="hold"/>
                                        <p:tgtEl>
                                          <p:spTgt spid="21">
                                            <p:txEl>
                                              <p:pRg st="1" end="1"/>
                                            </p:txEl>
                                          </p:spTgt>
                                        </p:tgtEl>
                                        <p:attrNameLst>
                                          <p:attrName>ppt_x</p:attrName>
                                        </p:attrNameLst>
                                      </p:cBhvr>
                                      <p:tavLst>
                                        <p:tav tm="0">
                                          <p:val>
                                            <p:strVal val="#ppt_x"/>
                                          </p:val>
                                        </p:tav>
                                        <p:tav tm="100000">
                                          <p:val>
                                            <p:strVal val="#ppt_x"/>
                                          </p:val>
                                        </p:tav>
                                      </p:tavLst>
                                    </p:anim>
                                    <p:anim calcmode="lin" valueType="num">
                                      <p:cBhvr>
                                        <p:cTn id="38" dur="500" fill="hold"/>
                                        <p:tgtEl>
                                          <p:spTgt spid="21">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sp>
        <p:nvSpPr>
          <p:cNvPr id="8" name="TextBox 8"/>
          <p:cNvSpPr txBox="1"/>
          <p:nvPr/>
        </p:nvSpPr>
        <p:spPr>
          <a:xfrm>
            <a:off x="5039129" y="985873"/>
            <a:ext cx="8115300" cy="1096710"/>
          </a:xfrm>
          <a:prstGeom prst="rect">
            <a:avLst/>
          </a:prstGeom>
        </p:spPr>
        <p:txBody>
          <a:bodyPr lIns="0" tIns="0" rIns="0" bIns="0" rtlCol="0" anchor="t">
            <a:spAutoFit/>
          </a:bodyPr>
          <a:lstStyle/>
          <a:p>
            <a:pPr algn="ctr">
              <a:lnSpc>
                <a:spcPts val="9360"/>
              </a:lnSpc>
            </a:pPr>
            <a:r>
              <a:rPr lang="en-US" sz="6600" b="1" dirty="0" smtClean="0">
                <a:solidFill>
                  <a:srgbClr val="CD360D"/>
                </a:solidFill>
                <a:latin typeface="Arial" panose="020B0604020202020204" pitchFamily="34" charset="0"/>
                <a:cs typeface="Arial" panose="020B0604020202020204" pitchFamily="34" charset="0"/>
              </a:rPr>
              <a:t>KHỞI ĐỘNG</a:t>
            </a:r>
            <a:endParaRPr lang="en-US" sz="6600" b="1" dirty="0">
              <a:solidFill>
                <a:srgbClr val="CD360D"/>
              </a:solidFill>
              <a:latin typeface="Arial" panose="020B0604020202020204" pitchFamily="34" charset="0"/>
              <a:cs typeface="Arial" panose="020B0604020202020204" pitchFamily="34" charset="0"/>
            </a:endParaRPr>
          </a:p>
        </p:txBody>
      </p:sp>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266174">
            <a:off x="14519075" y="-4943275"/>
            <a:ext cx="7846916" cy="7846916"/>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9924945" flipH="1">
            <a:off x="-3939312" y="-4409299"/>
            <a:ext cx="9407206" cy="7455211"/>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161020">
            <a:off x="3647028" y="1117732"/>
            <a:ext cx="1290550" cy="832991"/>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040979">
            <a:off x="13070819" y="1361134"/>
            <a:ext cx="506294" cy="549573"/>
          </a:xfrm>
          <a:prstGeom prst="rect">
            <a:avLst/>
          </a:prstGeom>
        </p:spPr>
      </p:pic>
      <p:sp>
        <p:nvSpPr>
          <p:cNvPr id="13" name="Rectangle 12"/>
          <p:cNvSpPr/>
          <p:nvPr/>
        </p:nvSpPr>
        <p:spPr>
          <a:xfrm>
            <a:off x="1057678" y="2557998"/>
            <a:ext cx="16078201" cy="1911549"/>
          </a:xfrm>
          <a:prstGeom prst="rect">
            <a:avLst/>
          </a:prstGeom>
        </p:spPr>
        <p:txBody>
          <a:bodyPr wrap="square">
            <a:spAutoFit/>
          </a:bodyPr>
          <a:lstStyle/>
          <a:p>
            <a:pPr algn="just">
              <a:lnSpc>
                <a:spcPct val="150000"/>
              </a:lnSpc>
            </a:pPr>
            <a:r>
              <a:rPr lang="vi-VN" sz="4200" dirty="0">
                <a:latin typeface="Arial" panose="020B0604020202020204" pitchFamily="34" charset="0"/>
                <a:cs typeface="Arial" panose="020B0604020202020204" pitchFamily="34" charset="0"/>
              </a:rPr>
              <a:t>Giả sử một ô tô đi với vận tốc không đổi 50 km/h. Khi đó, biểu thức biểu thị quãng đường ô tô đi được trong t (giờ) là </a:t>
            </a:r>
            <a:r>
              <a:rPr lang="vi-VN" sz="4200" i="1" dirty="0" smtClean="0">
                <a:latin typeface="Arial" panose="020B0604020202020204" pitchFamily="34" charset="0"/>
                <a:cs typeface="Arial" panose="020B0604020202020204" pitchFamily="34" charset="0"/>
              </a:rPr>
              <a:t>50.t</a:t>
            </a:r>
            <a:r>
              <a:rPr lang="en-US" sz="4200" i="1"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(km).</a:t>
            </a:r>
            <a:endParaRPr lang="vi-VN" sz="4200" dirty="0">
              <a:latin typeface="Arial" panose="020B0604020202020204" pitchFamily="34" charset="0"/>
              <a:cs typeface="Arial" panose="020B0604020202020204" pitchFamily="34" charset="0"/>
            </a:endParaRPr>
          </a:p>
        </p:txBody>
      </p:sp>
      <p:sp>
        <p:nvSpPr>
          <p:cNvPr id="14" name="Rectangle 13"/>
          <p:cNvSpPr/>
          <p:nvPr/>
        </p:nvSpPr>
        <p:spPr>
          <a:xfrm>
            <a:off x="1078460" y="4712855"/>
            <a:ext cx="9741940" cy="4939814"/>
          </a:xfrm>
          <a:prstGeom prst="rect">
            <a:avLst/>
          </a:prstGeom>
        </p:spPr>
        <p:txBody>
          <a:bodyPr wrap="square">
            <a:spAutoFit/>
          </a:bodyPr>
          <a:lstStyle/>
          <a:p>
            <a:pPr lvl="0" algn="just">
              <a:lnSpc>
                <a:spcPct val="150000"/>
              </a:lnSpc>
            </a:pPr>
            <a:r>
              <a:rPr lang="vi-VN" sz="4200" dirty="0">
                <a:solidFill>
                  <a:prstClr val="black"/>
                </a:solidFill>
                <a:cs typeface="Arial" panose="020B0604020202020204" pitchFamily="34" charset="0"/>
              </a:rPr>
              <a:t>Ta có thể tính quãng đường ô tô đi được trong thời gian tùy ý bằng cách thay t bởi </a:t>
            </a:r>
            <a:r>
              <a:rPr lang="vi-VN" sz="4200" dirty="0" smtClean="0">
                <a:solidFill>
                  <a:prstClr val="black"/>
                </a:solidFill>
                <a:cs typeface="Arial" panose="020B0604020202020204" pitchFamily="34" charset="0"/>
              </a:rPr>
              <a:t>một </a:t>
            </a:r>
            <a:r>
              <a:rPr lang="vi-VN" sz="4200" dirty="0">
                <a:solidFill>
                  <a:prstClr val="black"/>
                </a:solidFill>
                <a:cs typeface="Arial" panose="020B0604020202020204" pitchFamily="34" charset="0"/>
              </a:rPr>
              <a:t>số thích hợp. Chẳng hạn, nếu t = </a:t>
            </a:r>
            <a:r>
              <a:rPr lang="vi-VN" sz="4200" dirty="0" smtClean="0">
                <a:solidFill>
                  <a:prstClr val="black"/>
                </a:solidFill>
                <a:cs typeface="Arial" panose="020B0604020202020204" pitchFamily="34" charset="0"/>
              </a:rPr>
              <a:t>2 </a:t>
            </a:r>
            <a:r>
              <a:rPr lang="vi-VN" sz="4200" dirty="0">
                <a:solidFill>
                  <a:prstClr val="black"/>
                </a:solidFill>
                <a:cs typeface="Arial" panose="020B0604020202020204" pitchFamily="34" charset="0"/>
              </a:rPr>
              <a:t>giờ thì quãng đường ô tô đi được là 50 </a:t>
            </a:r>
            <a:r>
              <a:rPr lang="vi-VN" sz="4200" dirty="0" smtClean="0">
                <a:solidFill>
                  <a:prstClr val="black"/>
                </a:solidFill>
                <a:cs typeface="Arial" panose="020B0604020202020204" pitchFamily="34" charset="0"/>
              </a:rPr>
              <a:t>.2 </a:t>
            </a:r>
            <a:r>
              <a:rPr lang="vi-VN" sz="4200" dirty="0">
                <a:solidFill>
                  <a:prstClr val="black"/>
                </a:solidFill>
                <a:cs typeface="Arial" panose="020B0604020202020204" pitchFamily="34" charset="0"/>
              </a:rPr>
              <a:t>= 100 (km).</a:t>
            </a:r>
          </a:p>
        </p:txBody>
      </p:sp>
      <p:pic>
        <p:nvPicPr>
          <p:cNvPr id="16" name="Picture 15"/>
          <p:cNvPicPr>
            <a:picLocks noChangeAspect="1"/>
          </p:cNvPicPr>
          <p:nvPr/>
        </p:nvPicPr>
        <p:blipFill rotWithShape="1">
          <a:blip r:embed="rId10">
            <a:clrChange>
              <a:clrFrom>
                <a:srgbClr val="FFFFFF"/>
              </a:clrFrom>
              <a:clrTo>
                <a:srgbClr val="FFFFFF">
                  <a:alpha val="0"/>
                </a:srgbClr>
              </a:clrTo>
            </a:clrChange>
          </a:blip>
          <a:srcRect t="6676"/>
          <a:stretch/>
        </p:blipFill>
        <p:spPr>
          <a:xfrm flipH="1">
            <a:off x="11430000" y="4484668"/>
            <a:ext cx="5876521" cy="4982658"/>
          </a:xfrm>
          <a:prstGeom prst="rect">
            <a:avLst/>
          </a:prstGeom>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anim calcmode="lin" valueType="num">
                                      <p:cBhvr>
                                        <p:cTn id="16" dur="500" fill="hold"/>
                                        <p:tgtEl>
                                          <p:spTgt spid="14"/>
                                        </p:tgtEl>
                                        <p:attrNameLst>
                                          <p:attrName>ppt_x</p:attrName>
                                        </p:attrNameLst>
                                      </p:cBhvr>
                                      <p:tavLst>
                                        <p:tav tm="0">
                                          <p:val>
                                            <p:strVal val="#ppt_x"/>
                                          </p:val>
                                        </p:tav>
                                        <p:tav tm="100000">
                                          <p:val>
                                            <p:strVal val="#ppt_x"/>
                                          </p:val>
                                        </p:tav>
                                      </p:tavLst>
                                    </p:anim>
                                    <p:anim calcmode="lin" valueType="num">
                                      <p:cBhvr>
                                        <p:cTn id="17"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9718"/>
            <a:ext cx="18288000" cy="10972800"/>
          </a:xfrm>
          <a:prstGeom prst="rect">
            <a:avLst/>
          </a:prstGeom>
        </p:spPr>
      </p:pic>
    </p:spTree>
    <p:extLst>
      <p:ext uri="{BB962C8B-B14F-4D97-AF65-F5344CB8AC3E}">
        <p14:creationId xmlns:p14="http://schemas.microsoft.com/office/powerpoint/2010/main" val="2391657853"/>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16358" y="7464399"/>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4790992"/>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0" y="2001987"/>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989854" y="918329"/>
            <a:ext cx="16308286" cy="216731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1471970" y="1004846"/>
            <a:ext cx="16214240" cy="1938992"/>
          </a:xfrm>
          <a:prstGeom prst="rect">
            <a:avLst/>
          </a:prstGeom>
          <a:noFill/>
        </p:spPr>
        <p:txBody>
          <a:bodyPr wrap="square" rtlCol="0">
            <a:spAutoFit/>
          </a:bodyPr>
          <a:lstStyle/>
          <a:p>
            <a:pPr>
              <a:lnSpc>
                <a:spcPct val="150000"/>
              </a:lnSpc>
            </a:pPr>
            <a:r>
              <a:rPr lang="en-US" sz="4000" b="1" dirty="0" err="1" smtClean="0">
                <a:solidFill>
                  <a:schemeClr val="bg1"/>
                </a:solidFill>
                <a:latin typeface="Arial" panose="020B0604020202020204" pitchFamily="34" charset="0"/>
                <a:cs typeface="Arial" panose="020B0604020202020204" pitchFamily="34" charset="0"/>
                <a:sym typeface="Arial"/>
              </a:rPr>
              <a:t>Câu</a:t>
            </a:r>
            <a:r>
              <a:rPr lang="en-US" sz="4000" b="1" dirty="0" smtClean="0">
                <a:solidFill>
                  <a:schemeClr val="bg1"/>
                </a:solidFill>
                <a:latin typeface="Arial" panose="020B0604020202020204" pitchFamily="34" charset="0"/>
                <a:cs typeface="Arial" panose="020B0604020202020204" pitchFamily="34" charset="0"/>
                <a:sym typeface="Arial"/>
              </a:rPr>
              <a:t> 1</a:t>
            </a:r>
            <a:r>
              <a:rPr lang="en-US" sz="4000" b="1" dirty="0">
                <a:solidFill>
                  <a:schemeClr val="bg1"/>
                </a:solidFill>
                <a:latin typeface="Arial" panose="020B0604020202020204" pitchFamily="34" charset="0"/>
                <a:cs typeface="Arial" panose="020B0604020202020204" pitchFamily="34" charset="0"/>
                <a:sym typeface="Arial"/>
              </a:rPr>
              <a:t>: </a:t>
            </a:r>
            <a:r>
              <a:rPr lang="en-US" sz="4000" dirty="0">
                <a:solidFill>
                  <a:schemeClr val="bg1"/>
                </a:solidFill>
                <a:latin typeface="Arial" panose="020B0604020202020204" pitchFamily="34" charset="0"/>
                <a:cs typeface="Arial" panose="020B0604020202020204" pitchFamily="34" charset="0"/>
                <a:sym typeface="Arial"/>
              </a:rPr>
              <a:t>Cho </a:t>
            </a:r>
            <a:r>
              <a:rPr lang="en-US" sz="4000" dirty="0" err="1">
                <a:solidFill>
                  <a:schemeClr val="bg1"/>
                </a:solidFill>
                <a:latin typeface="Arial" panose="020B0604020202020204" pitchFamily="34" charset="0"/>
                <a:cs typeface="Arial" panose="020B0604020202020204" pitchFamily="34" charset="0"/>
                <a:sym typeface="Arial"/>
              </a:rPr>
              <a:t>a,b</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là</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các</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hằng</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số</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Tìm</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các</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biến</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trong</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biểu</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thức</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đại</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số</a:t>
            </a:r>
            <a:endParaRPr lang="en-US" sz="4000" dirty="0">
              <a:solidFill>
                <a:schemeClr val="bg1"/>
              </a:solidFill>
              <a:latin typeface="Arial" panose="020B0604020202020204" pitchFamily="34" charset="0"/>
              <a:cs typeface="Arial" panose="020B0604020202020204" pitchFamily="34" charset="0"/>
              <a:sym typeface="Arial"/>
            </a:endParaRPr>
          </a:p>
          <a:p>
            <a:pPr algn="ctr">
              <a:lnSpc>
                <a:spcPct val="150000"/>
              </a:lnSpc>
            </a:pPr>
            <a:r>
              <a:rPr lang="en-US" sz="4000" dirty="0" smtClean="0">
                <a:solidFill>
                  <a:schemeClr val="bg1"/>
                </a:solidFill>
                <a:latin typeface="Arial" panose="020B0604020202020204" pitchFamily="34" charset="0"/>
                <a:cs typeface="Arial" panose="020B0604020202020204" pitchFamily="34" charset="0"/>
                <a:sym typeface="Arial"/>
              </a:rPr>
              <a:t>x</a:t>
            </a:r>
            <a:r>
              <a:rPr lang="en-US" sz="4000" baseline="30000" dirty="0" smtClean="0">
                <a:solidFill>
                  <a:schemeClr val="bg1"/>
                </a:solidFill>
                <a:latin typeface="Arial" panose="020B0604020202020204" pitchFamily="34" charset="0"/>
                <a:cs typeface="Arial" panose="020B0604020202020204" pitchFamily="34" charset="0"/>
                <a:sym typeface="Arial"/>
              </a:rPr>
              <a:t>2</a:t>
            </a:r>
            <a:r>
              <a:rPr lang="en-US" sz="4000" dirty="0" smtClean="0">
                <a:solidFill>
                  <a:schemeClr val="bg1"/>
                </a:solidFill>
                <a:latin typeface="Arial" panose="020B0604020202020204" pitchFamily="34" charset="0"/>
                <a:cs typeface="Arial" panose="020B0604020202020204" pitchFamily="34" charset="0"/>
                <a:sym typeface="Arial"/>
              </a:rPr>
              <a:t> .(a</a:t>
            </a:r>
            <a:r>
              <a:rPr lang="en-US" sz="4000" baseline="30000" dirty="0" smtClean="0">
                <a:solidFill>
                  <a:schemeClr val="bg1"/>
                </a:solidFill>
                <a:latin typeface="Arial" panose="020B0604020202020204" pitchFamily="34" charset="0"/>
                <a:cs typeface="Arial" panose="020B0604020202020204" pitchFamily="34" charset="0"/>
                <a:sym typeface="Arial"/>
              </a:rPr>
              <a:t>2</a:t>
            </a:r>
            <a:r>
              <a:rPr lang="en-US" sz="4000" dirty="0" smtClean="0">
                <a:solidFill>
                  <a:schemeClr val="bg1"/>
                </a:solidFill>
                <a:latin typeface="Arial" panose="020B0604020202020204" pitchFamily="34" charset="0"/>
                <a:cs typeface="Arial" panose="020B0604020202020204" pitchFamily="34" charset="0"/>
                <a:sym typeface="Arial"/>
              </a:rPr>
              <a:t> - </a:t>
            </a:r>
            <a:r>
              <a:rPr lang="en-US" sz="4000" dirty="0" err="1" smtClean="0">
                <a:solidFill>
                  <a:schemeClr val="bg1"/>
                </a:solidFill>
                <a:latin typeface="Arial" panose="020B0604020202020204" pitchFamily="34" charset="0"/>
                <a:cs typeface="Arial" panose="020B0604020202020204" pitchFamily="34" charset="0"/>
                <a:sym typeface="Arial"/>
              </a:rPr>
              <a:t>ab</a:t>
            </a:r>
            <a:r>
              <a:rPr lang="en-US" sz="4000" dirty="0" smtClean="0">
                <a:solidFill>
                  <a:schemeClr val="bg1"/>
                </a:solidFill>
                <a:latin typeface="Arial" panose="020B0604020202020204" pitchFamily="34" charset="0"/>
                <a:cs typeface="Arial" panose="020B0604020202020204" pitchFamily="34" charset="0"/>
                <a:sym typeface="Arial"/>
              </a:rPr>
              <a:t> + b</a:t>
            </a:r>
            <a:r>
              <a:rPr lang="en-US" sz="4000" baseline="30000" dirty="0" smtClean="0">
                <a:solidFill>
                  <a:schemeClr val="bg1"/>
                </a:solidFill>
                <a:latin typeface="Arial" panose="020B0604020202020204" pitchFamily="34" charset="0"/>
                <a:cs typeface="Arial" panose="020B0604020202020204" pitchFamily="34" charset="0"/>
                <a:sym typeface="Arial"/>
              </a:rPr>
              <a:t>2</a:t>
            </a:r>
            <a:r>
              <a:rPr lang="en-US" sz="4000" dirty="0" smtClean="0">
                <a:solidFill>
                  <a:schemeClr val="bg1"/>
                </a:solidFill>
                <a:latin typeface="Arial" panose="020B0604020202020204" pitchFamily="34" charset="0"/>
                <a:cs typeface="Arial" panose="020B0604020202020204" pitchFamily="34" charset="0"/>
                <a:sym typeface="Arial"/>
              </a:rPr>
              <a:t>) + y. x(a</a:t>
            </a:r>
            <a:r>
              <a:rPr lang="en-US" sz="4000" baseline="30000" dirty="0" smtClean="0">
                <a:solidFill>
                  <a:schemeClr val="bg1"/>
                </a:solidFill>
                <a:latin typeface="Arial" panose="020B0604020202020204" pitchFamily="34" charset="0"/>
                <a:cs typeface="Arial" panose="020B0604020202020204" pitchFamily="34" charset="0"/>
                <a:sym typeface="Arial"/>
              </a:rPr>
              <a:t>2</a:t>
            </a:r>
            <a:r>
              <a:rPr lang="en-US" sz="4000" dirty="0" smtClean="0">
                <a:solidFill>
                  <a:schemeClr val="bg1"/>
                </a:solidFill>
                <a:latin typeface="Arial" panose="020B0604020202020204" pitchFamily="34" charset="0"/>
                <a:cs typeface="Arial" panose="020B0604020202020204" pitchFamily="34" charset="0"/>
                <a:sym typeface="Arial"/>
              </a:rPr>
              <a:t> - </a:t>
            </a:r>
            <a:r>
              <a:rPr lang="en-US" sz="4000" dirty="0" err="1" smtClean="0">
                <a:solidFill>
                  <a:schemeClr val="bg1"/>
                </a:solidFill>
                <a:latin typeface="Arial" panose="020B0604020202020204" pitchFamily="34" charset="0"/>
                <a:cs typeface="Arial" panose="020B0604020202020204" pitchFamily="34" charset="0"/>
                <a:sym typeface="Arial"/>
              </a:rPr>
              <a:t>ab</a:t>
            </a:r>
            <a:r>
              <a:rPr lang="en-US" sz="4000" dirty="0" smtClean="0">
                <a:solidFill>
                  <a:schemeClr val="bg1"/>
                </a:solidFill>
                <a:latin typeface="Arial" panose="020B0604020202020204" pitchFamily="34" charset="0"/>
                <a:cs typeface="Arial" panose="020B0604020202020204" pitchFamily="34" charset="0"/>
                <a:sym typeface="Arial"/>
              </a:rPr>
              <a:t> + b</a:t>
            </a:r>
            <a:r>
              <a:rPr lang="en-US" sz="4000" baseline="30000" dirty="0">
                <a:solidFill>
                  <a:schemeClr val="bg1"/>
                </a:solidFill>
                <a:latin typeface="Arial" panose="020B0604020202020204" pitchFamily="34" charset="0"/>
                <a:cs typeface="Arial" panose="020B0604020202020204" pitchFamily="34" charset="0"/>
                <a:sym typeface="Arial"/>
              </a:rPr>
              <a:t>2</a:t>
            </a:r>
            <a:r>
              <a:rPr lang="en-US" sz="4000" dirty="0" smtClean="0">
                <a:solidFill>
                  <a:schemeClr val="bg1"/>
                </a:solidFill>
                <a:latin typeface="Arial" panose="020B0604020202020204" pitchFamily="34" charset="0"/>
                <a:cs typeface="Arial" panose="020B0604020202020204" pitchFamily="34" charset="0"/>
                <a:sym typeface="Arial"/>
              </a:rPr>
              <a:t>) + y</a:t>
            </a:r>
            <a:endParaRPr lang="en-US" sz="4000" dirty="0">
              <a:solidFill>
                <a:schemeClr val="bg1"/>
              </a:solidFill>
              <a:latin typeface="Arial" panose="020B0604020202020204" pitchFamily="34" charset="0"/>
              <a:cs typeface="Arial" panose="020B0604020202020204" pitchFamily="34" charset="0"/>
              <a:sym typeface="Arial"/>
            </a:endParaRPr>
          </a:p>
        </p:txBody>
      </p:sp>
      <p:sp>
        <p:nvSpPr>
          <p:cNvPr id="15" name="bang b">
            <a:extLst>
              <a:ext uri="{FF2B5EF4-FFF2-40B4-BE49-F238E27FC236}">
                <a16:creationId xmlns:a16="http://schemas.microsoft.com/office/drawing/2014/main" xmlns="" id="{D0E6AFB4-275F-4728-9A13-27E00F9EA3A2}"/>
              </a:ext>
            </a:extLst>
          </p:cNvPr>
          <p:cNvSpPr/>
          <p:nvPr/>
        </p:nvSpPr>
        <p:spPr>
          <a:xfrm flipH="1">
            <a:off x="889823" y="6539313"/>
            <a:ext cx="8254175"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16" name="bang c">
            <a:extLst>
              <a:ext uri="{FF2B5EF4-FFF2-40B4-BE49-F238E27FC236}">
                <a16:creationId xmlns:a16="http://schemas.microsoft.com/office/drawing/2014/main" xmlns="" id="{CA2E0476-BE10-4768-BE1B-A9C0072703C2}"/>
              </a:ext>
            </a:extLst>
          </p:cNvPr>
          <p:cNvSpPr/>
          <p:nvPr/>
        </p:nvSpPr>
        <p:spPr>
          <a:xfrm flipH="1">
            <a:off x="829985" y="3875322"/>
            <a:ext cx="8254175" cy="180720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5" name="cau hoi b">
            <a:extLst>
              <a:ext uri="{FF2B5EF4-FFF2-40B4-BE49-F238E27FC236}">
                <a16:creationId xmlns:a16="http://schemas.microsoft.com/office/drawing/2014/main" xmlns="" id="{9897B1B9-EB78-41AF-AC33-1E8F7714B11F}"/>
              </a:ext>
            </a:extLst>
          </p:cNvPr>
          <p:cNvSpPr txBox="1"/>
          <p:nvPr/>
        </p:nvSpPr>
        <p:spPr>
          <a:xfrm>
            <a:off x="968039" y="6987351"/>
            <a:ext cx="7922345" cy="845103"/>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C. </a:t>
            </a:r>
            <a:r>
              <a:rPr lang="en-US" sz="4200" dirty="0" smtClean="0">
                <a:solidFill>
                  <a:schemeClr val="bg1"/>
                </a:solidFill>
                <a:latin typeface="Arial" panose="020B0604020202020204" pitchFamily="34" charset="0"/>
                <a:ea typeface="Tahoma" panose="020B0604030504040204" pitchFamily="34" charset="0"/>
                <a:cs typeface="Arial" panose="020B0604020202020204" pitchFamily="34" charset="0"/>
                <a:sym typeface="Arial"/>
              </a:rPr>
              <a:t>x; y</a:t>
            </a:r>
            <a:endPar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27" name="cau hoi c">
            <a:extLst>
              <a:ext uri="{FF2B5EF4-FFF2-40B4-BE49-F238E27FC236}">
                <a16:creationId xmlns:a16="http://schemas.microsoft.com/office/drawing/2014/main" xmlns="" id="{D96707EC-5A82-4050-B897-6DBAB63AC957}"/>
              </a:ext>
            </a:extLst>
          </p:cNvPr>
          <p:cNvSpPr txBox="1"/>
          <p:nvPr/>
        </p:nvSpPr>
        <p:spPr>
          <a:xfrm>
            <a:off x="968039" y="4300343"/>
            <a:ext cx="8042986" cy="845103"/>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A. </a:t>
            </a:r>
            <a:r>
              <a:rPr lang="en-US" sz="4200" dirty="0" smtClean="0">
                <a:solidFill>
                  <a:schemeClr val="bg1"/>
                </a:solidFill>
                <a:latin typeface="Arial" panose="020B0604020202020204" pitchFamily="34" charset="0"/>
                <a:ea typeface="Tahoma" panose="020B0604030504040204" pitchFamily="34" charset="0"/>
                <a:cs typeface="Arial" panose="020B0604020202020204" pitchFamily="34" charset="0"/>
                <a:sym typeface="Arial"/>
              </a:rPr>
              <a:t>a; b </a:t>
            </a:r>
            <a:endPar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31" name="bang a">
            <a:extLst>
              <a:ext uri="{FF2B5EF4-FFF2-40B4-BE49-F238E27FC236}">
                <a16:creationId xmlns:a16="http://schemas.microsoft.com/office/drawing/2014/main" xmlns="" id="{8DD63B39-09F3-4F04-83CD-408FC7619A90}"/>
              </a:ext>
            </a:extLst>
          </p:cNvPr>
          <p:cNvSpPr/>
          <p:nvPr/>
        </p:nvSpPr>
        <p:spPr>
          <a:xfrm flipH="1">
            <a:off x="9084159" y="3885796"/>
            <a:ext cx="8518040"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2" name="bang d">
            <a:extLst>
              <a:ext uri="{FF2B5EF4-FFF2-40B4-BE49-F238E27FC236}">
                <a16:creationId xmlns:a16="http://schemas.microsoft.com/office/drawing/2014/main" xmlns="" id="{A6F11D1C-4D08-4BAF-9A3D-4AC673B9036B}"/>
              </a:ext>
            </a:extLst>
          </p:cNvPr>
          <p:cNvSpPr/>
          <p:nvPr/>
        </p:nvSpPr>
        <p:spPr>
          <a:xfrm flipH="1">
            <a:off x="9143997" y="6525696"/>
            <a:ext cx="8518040" cy="18501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3" name="cau hoi a">
            <a:extLst>
              <a:ext uri="{FF2B5EF4-FFF2-40B4-BE49-F238E27FC236}">
                <a16:creationId xmlns:a16="http://schemas.microsoft.com/office/drawing/2014/main" xmlns="" id="{9B5DABB8-849A-4D2D-930C-9CA07BFC5BDE}"/>
              </a:ext>
            </a:extLst>
          </p:cNvPr>
          <p:cNvSpPr txBox="1"/>
          <p:nvPr/>
        </p:nvSpPr>
        <p:spPr>
          <a:xfrm>
            <a:off x="9230428" y="4286726"/>
            <a:ext cx="7791605" cy="845103"/>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B</a:t>
            </a:r>
            <a:r>
              <a:rPr lang="en-US" sz="4200" dirty="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en-US" sz="4200" dirty="0" smtClean="0">
                <a:solidFill>
                  <a:schemeClr val="bg1"/>
                </a:solidFill>
                <a:latin typeface="Arial" panose="020B0604020202020204" pitchFamily="34" charset="0"/>
                <a:ea typeface="Tahoma" panose="020B0604030504040204" pitchFamily="34" charset="0"/>
                <a:cs typeface="Arial" panose="020B0604020202020204" pitchFamily="34" charset="0"/>
                <a:sym typeface="Arial"/>
              </a:rPr>
              <a:t>a; b; x; y</a:t>
            </a:r>
            <a:endPar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34" name="cau hoi d">
            <a:extLst>
              <a:ext uri="{FF2B5EF4-FFF2-40B4-BE49-F238E27FC236}">
                <a16:creationId xmlns:a16="http://schemas.microsoft.com/office/drawing/2014/main" xmlns="" id="{42A746A3-96B8-42A5-8EFA-A104DB6B2F69}"/>
              </a:ext>
            </a:extLst>
          </p:cNvPr>
          <p:cNvSpPr txBox="1"/>
          <p:nvPr/>
        </p:nvSpPr>
        <p:spPr>
          <a:xfrm>
            <a:off x="9230428" y="6950685"/>
            <a:ext cx="7304972" cy="845103"/>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D. </a:t>
            </a:r>
            <a:r>
              <a:rPr lang="en-US" sz="4200" dirty="0" smtClean="0">
                <a:solidFill>
                  <a:schemeClr val="bg1"/>
                </a:solidFill>
                <a:latin typeface="Arial" panose="020B0604020202020204" pitchFamily="34" charset="0"/>
                <a:ea typeface="Tahoma" panose="020B0604030504040204" pitchFamily="34" charset="0"/>
                <a:cs typeface="Arial" panose="020B0604020202020204" pitchFamily="34" charset="0"/>
                <a:sym typeface="Arial"/>
              </a:rPr>
              <a:t>a; b; x</a:t>
            </a:r>
            <a:endPar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288002" y="1295791"/>
            <a:ext cx="731046" cy="731046"/>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288002" y="2218041"/>
            <a:ext cx="731046" cy="731046"/>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304358" y="3111235"/>
            <a:ext cx="731046" cy="731046"/>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304358" y="3945619"/>
            <a:ext cx="731046" cy="731046"/>
          </a:xfrm>
          <a:prstGeom prst="rect">
            <a:avLst/>
          </a:prstGeom>
        </p:spPr>
      </p:pic>
    </p:spTree>
    <p:extLst>
      <p:ext uri="{BB962C8B-B14F-4D97-AF65-F5344CB8AC3E}">
        <p14:creationId xmlns:p14="http://schemas.microsoft.com/office/powerpoint/2010/main" val="1359133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16358" y="7464399"/>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4790992"/>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0" y="2001987"/>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930017" y="918329"/>
            <a:ext cx="16308286" cy="216731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1551913" y="1032490"/>
            <a:ext cx="15216890" cy="1824923"/>
          </a:xfrm>
          <a:prstGeom prst="rect">
            <a:avLst/>
          </a:prstGeom>
          <a:noFill/>
        </p:spPr>
        <p:txBody>
          <a:bodyPr wrap="square" rtlCol="0">
            <a:spAutoFit/>
          </a:bodyPr>
          <a:lstStyle/>
          <a:p>
            <a:pPr algn="ctr">
              <a:lnSpc>
                <a:spcPct val="150000"/>
              </a:lnSpc>
              <a:defRPr/>
            </a:pPr>
            <a:r>
              <a:rPr lang="en-US" sz="4000" b="1" dirty="0" err="1">
                <a:solidFill>
                  <a:schemeClr val="bg1"/>
                </a:solidFill>
                <a:latin typeface="Arial" panose="020B0604020202020204" pitchFamily="34" charset="0"/>
                <a:cs typeface="Arial" panose="020B0604020202020204" pitchFamily="34" charset="0"/>
                <a:sym typeface="Arial"/>
              </a:rPr>
              <a:t>Câu</a:t>
            </a:r>
            <a:r>
              <a:rPr lang="en-US" sz="4000" b="1" dirty="0">
                <a:solidFill>
                  <a:schemeClr val="bg1"/>
                </a:solidFill>
                <a:latin typeface="Arial" panose="020B0604020202020204" pitchFamily="34" charset="0"/>
                <a:cs typeface="Arial" panose="020B0604020202020204" pitchFamily="34" charset="0"/>
                <a:sym typeface="Arial"/>
              </a:rPr>
              <a:t> </a:t>
            </a:r>
            <a:r>
              <a:rPr lang="en-US" sz="4000" b="1" dirty="0" smtClean="0">
                <a:solidFill>
                  <a:schemeClr val="bg1"/>
                </a:solidFill>
                <a:latin typeface="Arial" panose="020B0604020202020204" pitchFamily="34" charset="0"/>
                <a:cs typeface="Arial" panose="020B0604020202020204" pitchFamily="34" charset="0"/>
                <a:sym typeface="Arial"/>
              </a:rPr>
              <a:t>2: </a:t>
            </a:r>
            <a:r>
              <a:rPr lang="fr-FR" sz="4000" dirty="0">
                <a:solidFill>
                  <a:schemeClr val="bg1"/>
                </a:solidFill>
                <a:latin typeface="Arial" panose="020B0604020202020204" pitchFamily="34" charset="0"/>
                <a:cs typeface="Arial" panose="020B0604020202020204" pitchFamily="34" charset="0"/>
              </a:rPr>
              <a:t>Nam mua 10 </a:t>
            </a:r>
            <a:r>
              <a:rPr lang="fr-FR" sz="4000" dirty="0" err="1">
                <a:solidFill>
                  <a:schemeClr val="bg1"/>
                </a:solidFill>
                <a:latin typeface="Arial" panose="020B0604020202020204" pitchFamily="34" charset="0"/>
                <a:cs typeface="Arial" panose="020B0604020202020204" pitchFamily="34" charset="0"/>
              </a:rPr>
              <a:t>quyển</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vở</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mỗi</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quyển</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giá</a:t>
            </a:r>
            <a:r>
              <a:rPr lang="fr-FR" sz="4000" dirty="0">
                <a:solidFill>
                  <a:schemeClr val="bg1"/>
                </a:solidFill>
                <a:latin typeface="Arial" panose="020B0604020202020204" pitchFamily="34" charset="0"/>
                <a:cs typeface="Arial" panose="020B0604020202020204" pitchFamily="34" charset="0"/>
              </a:rPr>
              <a:t> x </a:t>
            </a:r>
            <a:r>
              <a:rPr lang="fr-FR" sz="4000" dirty="0" err="1">
                <a:solidFill>
                  <a:schemeClr val="bg1"/>
                </a:solidFill>
                <a:latin typeface="Arial" panose="020B0604020202020204" pitchFamily="34" charset="0"/>
                <a:cs typeface="Arial" panose="020B0604020202020204" pitchFamily="34" charset="0"/>
              </a:rPr>
              <a:t>đồng</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và</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hai</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bút</a:t>
            </a:r>
            <a:r>
              <a:rPr lang="fr-FR" sz="4000" dirty="0">
                <a:solidFill>
                  <a:schemeClr val="bg1"/>
                </a:solidFill>
                <a:latin typeface="Arial" panose="020B0604020202020204" pitchFamily="34" charset="0"/>
                <a:cs typeface="Arial" panose="020B0604020202020204" pitchFamily="34" charset="0"/>
              </a:rPr>
              <a:t> bi, </a:t>
            </a:r>
            <a:r>
              <a:rPr lang="fr-FR" sz="4000" dirty="0" err="1">
                <a:solidFill>
                  <a:schemeClr val="bg1"/>
                </a:solidFill>
                <a:latin typeface="Arial" panose="020B0604020202020204" pitchFamily="34" charset="0"/>
                <a:cs typeface="Arial" panose="020B0604020202020204" pitchFamily="34" charset="0"/>
              </a:rPr>
              <a:t>mỗi</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chiếc</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giá</a:t>
            </a:r>
            <a:r>
              <a:rPr lang="fr-FR" sz="4000" dirty="0">
                <a:solidFill>
                  <a:schemeClr val="bg1"/>
                </a:solidFill>
                <a:latin typeface="Arial" panose="020B0604020202020204" pitchFamily="34" charset="0"/>
                <a:cs typeface="Arial" panose="020B0604020202020204" pitchFamily="34" charset="0"/>
              </a:rPr>
              <a:t> y </a:t>
            </a:r>
            <a:r>
              <a:rPr lang="fr-FR" sz="4000" dirty="0" err="1">
                <a:solidFill>
                  <a:schemeClr val="bg1"/>
                </a:solidFill>
                <a:latin typeface="Arial" panose="020B0604020202020204" pitchFamily="34" charset="0"/>
                <a:cs typeface="Arial" panose="020B0604020202020204" pitchFamily="34" charset="0"/>
              </a:rPr>
              <a:t>đồng</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Biểu</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thức</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biểu</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thị</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số</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tiền</a:t>
            </a:r>
            <a:r>
              <a:rPr lang="fr-FR" sz="4000" dirty="0">
                <a:solidFill>
                  <a:schemeClr val="bg1"/>
                </a:solidFill>
                <a:latin typeface="Arial" panose="020B0604020202020204" pitchFamily="34" charset="0"/>
                <a:cs typeface="Arial" panose="020B0604020202020204" pitchFamily="34" charset="0"/>
              </a:rPr>
              <a:t> Nam </a:t>
            </a:r>
            <a:r>
              <a:rPr lang="fr-FR" sz="4000" dirty="0" err="1">
                <a:solidFill>
                  <a:schemeClr val="bg1"/>
                </a:solidFill>
                <a:latin typeface="Arial" panose="020B0604020202020204" pitchFamily="34" charset="0"/>
                <a:cs typeface="Arial" panose="020B0604020202020204" pitchFamily="34" charset="0"/>
              </a:rPr>
              <a:t>phải</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trả</a:t>
            </a:r>
            <a:r>
              <a:rPr lang="fr-FR" sz="4000" dirty="0">
                <a:solidFill>
                  <a:schemeClr val="bg1"/>
                </a:solidFill>
                <a:latin typeface="Arial" panose="020B0604020202020204" pitchFamily="34" charset="0"/>
                <a:cs typeface="Arial" panose="020B0604020202020204" pitchFamily="34" charset="0"/>
              </a:rPr>
              <a:t> </a:t>
            </a:r>
            <a:r>
              <a:rPr lang="fr-FR" sz="4000" dirty="0" smtClean="0">
                <a:solidFill>
                  <a:schemeClr val="bg1"/>
                </a:solidFill>
                <a:latin typeface="Arial" panose="020B0604020202020204" pitchFamily="34" charset="0"/>
                <a:cs typeface="Arial" panose="020B0604020202020204" pitchFamily="34" charset="0"/>
              </a:rPr>
              <a:t>là</a:t>
            </a:r>
            <a:endParaRPr lang="en-US" sz="4000" dirty="0">
              <a:solidFill>
                <a:schemeClr val="bg1"/>
              </a:solidFill>
              <a:latin typeface="Arial" panose="020B0604020202020204" pitchFamily="34" charset="0"/>
              <a:cs typeface="Arial" panose="020B0604020202020204" pitchFamily="34" charset="0"/>
            </a:endParaRPr>
          </a:p>
        </p:txBody>
      </p:sp>
      <p:sp>
        <p:nvSpPr>
          <p:cNvPr id="15" name="bang b">
            <a:extLst>
              <a:ext uri="{FF2B5EF4-FFF2-40B4-BE49-F238E27FC236}">
                <a16:creationId xmlns:a16="http://schemas.microsoft.com/office/drawing/2014/main" xmlns="" id="{D0E6AFB4-275F-4728-9A13-27E00F9EA3A2}"/>
              </a:ext>
            </a:extLst>
          </p:cNvPr>
          <p:cNvSpPr/>
          <p:nvPr/>
        </p:nvSpPr>
        <p:spPr>
          <a:xfrm flipH="1">
            <a:off x="9084160" y="6601545"/>
            <a:ext cx="8254175"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16" name="bang c">
            <a:extLst>
              <a:ext uri="{FF2B5EF4-FFF2-40B4-BE49-F238E27FC236}">
                <a16:creationId xmlns:a16="http://schemas.microsoft.com/office/drawing/2014/main" xmlns="" id="{CA2E0476-BE10-4768-BE1B-A9C0072703C2}"/>
              </a:ext>
            </a:extLst>
          </p:cNvPr>
          <p:cNvSpPr/>
          <p:nvPr/>
        </p:nvSpPr>
        <p:spPr>
          <a:xfrm flipH="1">
            <a:off x="829985" y="3875322"/>
            <a:ext cx="8254175" cy="180720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5" name="cau hoi b">
            <a:extLst>
              <a:ext uri="{FF2B5EF4-FFF2-40B4-BE49-F238E27FC236}">
                <a16:creationId xmlns:a16="http://schemas.microsoft.com/office/drawing/2014/main" xmlns="" id="{9897B1B9-EB78-41AF-AC33-1E8F7714B11F}"/>
              </a:ext>
            </a:extLst>
          </p:cNvPr>
          <p:cNvSpPr txBox="1"/>
          <p:nvPr/>
        </p:nvSpPr>
        <p:spPr>
          <a:xfrm>
            <a:off x="9312568" y="7002868"/>
            <a:ext cx="7797358" cy="845103"/>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D</a:t>
            </a:r>
            <a:r>
              <a:rPr lang="en-US" sz="4200" dirty="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fr-FR" sz="4200" dirty="0">
                <a:solidFill>
                  <a:schemeClr val="bg1"/>
                </a:solidFill>
                <a:latin typeface="Arial" panose="020B0604020202020204" pitchFamily="34" charset="0"/>
                <a:cs typeface="Arial" panose="020B0604020202020204" pitchFamily="34" charset="0"/>
              </a:rPr>
              <a:t>10x + 2y (</a:t>
            </a:r>
            <a:r>
              <a:rPr lang="fr-FR" sz="4200" dirty="0" err="1">
                <a:solidFill>
                  <a:schemeClr val="bg1"/>
                </a:solidFill>
                <a:latin typeface="Arial" panose="020B0604020202020204" pitchFamily="34" charset="0"/>
                <a:cs typeface="Arial" panose="020B0604020202020204" pitchFamily="34" charset="0"/>
              </a:rPr>
              <a:t>đồng</a:t>
            </a:r>
            <a:r>
              <a:rPr lang="fr-FR" sz="4200" dirty="0" smtClean="0">
                <a:solidFill>
                  <a:schemeClr val="bg1"/>
                </a:solidFill>
                <a:latin typeface="Arial" panose="020B0604020202020204" pitchFamily="34" charset="0"/>
                <a:cs typeface="Arial" panose="020B0604020202020204" pitchFamily="34" charset="0"/>
              </a:rPr>
              <a:t>)</a:t>
            </a:r>
            <a:endParaRPr lang="en-US" sz="4200" dirty="0">
              <a:solidFill>
                <a:schemeClr val="bg1"/>
              </a:solidFill>
              <a:latin typeface="Arial" panose="020B0604020202020204" pitchFamily="34" charset="0"/>
              <a:cs typeface="Arial" panose="020B0604020202020204" pitchFamily="34" charset="0"/>
            </a:endParaRPr>
          </a:p>
        </p:txBody>
      </p:sp>
      <p:sp>
        <p:nvSpPr>
          <p:cNvPr id="27" name="cau hoi c">
            <a:extLst>
              <a:ext uri="{FF2B5EF4-FFF2-40B4-BE49-F238E27FC236}">
                <a16:creationId xmlns:a16="http://schemas.microsoft.com/office/drawing/2014/main" xmlns="" id="{D96707EC-5A82-4050-B897-6DBAB63AC957}"/>
              </a:ext>
            </a:extLst>
          </p:cNvPr>
          <p:cNvSpPr txBox="1"/>
          <p:nvPr/>
        </p:nvSpPr>
        <p:spPr>
          <a:xfrm>
            <a:off x="948617" y="4277377"/>
            <a:ext cx="7844642" cy="845103"/>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A. </a:t>
            </a:r>
            <a:r>
              <a:rPr lang="fr-FR" sz="4200" dirty="0">
                <a:solidFill>
                  <a:schemeClr val="bg1"/>
                </a:solidFill>
                <a:latin typeface="Arial" panose="020B0604020202020204" pitchFamily="34" charset="0"/>
                <a:cs typeface="Arial" panose="020B0604020202020204" pitchFamily="34" charset="0"/>
              </a:rPr>
              <a:t>2x - 10y (</a:t>
            </a:r>
            <a:r>
              <a:rPr lang="fr-FR" sz="4200" dirty="0" err="1">
                <a:solidFill>
                  <a:schemeClr val="bg1"/>
                </a:solidFill>
                <a:latin typeface="Arial" panose="020B0604020202020204" pitchFamily="34" charset="0"/>
                <a:cs typeface="Arial" panose="020B0604020202020204" pitchFamily="34" charset="0"/>
              </a:rPr>
              <a:t>đồng</a:t>
            </a:r>
            <a:r>
              <a:rPr lang="fr-FR" sz="4200" dirty="0" smtClean="0">
                <a:solidFill>
                  <a:schemeClr val="bg1"/>
                </a:solidFill>
                <a:latin typeface="Arial" panose="020B0604020202020204" pitchFamily="34" charset="0"/>
                <a:cs typeface="Arial" panose="020B0604020202020204" pitchFamily="34" charset="0"/>
              </a:rPr>
              <a:t>)</a:t>
            </a:r>
            <a:endParaRPr lang="en-US" sz="4200" dirty="0">
              <a:solidFill>
                <a:schemeClr val="bg1"/>
              </a:solidFill>
              <a:latin typeface="Arial" panose="020B0604020202020204" pitchFamily="34" charset="0"/>
              <a:cs typeface="Arial" panose="020B0604020202020204" pitchFamily="34" charset="0"/>
            </a:endParaRPr>
          </a:p>
        </p:txBody>
      </p:sp>
      <p:sp>
        <p:nvSpPr>
          <p:cNvPr id="31" name="bang a">
            <a:extLst>
              <a:ext uri="{FF2B5EF4-FFF2-40B4-BE49-F238E27FC236}">
                <a16:creationId xmlns:a16="http://schemas.microsoft.com/office/drawing/2014/main" xmlns="" id="{8DD63B39-09F3-4F04-83CD-408FC7619A90}"/>
              </a:ext>
            </a:extLst>
          </p:cNvPr>
          <p:cNvSpPr/>
          <p:nvPr/>
        </p:nvSpPr>
        <p:spPr>
          <a:xfrm flipH="1">
            <a:off x="9084160" y="3885796"/>
            <a:ext cx="8254175"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2" name="bang d">
            <a:extLst>
              <a:ext uri="{FF2B5EF4-FFF2-40B4-BE49-F238E27FC236}">
                <a16:creationId xmlns:a16="http://schemas.microsoft.com/office/drawing/2014/main" xmlns="" id="{A6F11D1C-4D08-4BAF-9A3D-4AC673B9036B}"/>
              </a:ext>
            </a:extLst>
          </p:cNvPr>
          <p:cNvSpPr/>
          <p:nvPr/>
        </p:nvSpPr>
        <p:spPr>
          <a:xfrm flipH="1">
            <a:off x="829985" y="6587724"/>
            <a:ext cx="8254175" cy="18501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3" name="cau hoi a">
            <a:extLst>
              <a:ext uri="{FF2B5EF4-FFF2-40B4-BE49-F238E27FC236}">
                <a16:creationId xmlns:a16="http://schemas.microsoft.com/office/drawing/2014/main" xmlns="" id="{9B5DABB8-849A-4D2D-930C-9CA07BFC5BDE}"/>
              </a:ext>
            </a:extLst>
          </p:cNvPr>
          <p:cNvSpPr txBox="1"/>
          <p:nvPr/>
        </p:nvSpPr>
        <p:spPr>
          <a:xfrm>
            <a:off x="9255829" y="4315860"/>
            <a:ext cx="7791605" cy="845103"/>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B</a:t>
            </a:r>
            <a:r>
              <a:rPr lang="en-US" sz="4200" dirty="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fr-FR" sz="4200" dirty="0">
                <a:solidFill>
                  <a:schemeClr val="bg1"/>
                </a:solidFill>
                <a:latin typeface="Arial" panose="020B0604020202020204" pitchFamily="34" charset="0"/>
                <a:cs typeface="Arial" panose="020B0604020202020204" pitchFamily="34" charset="0"/>
              </a:rPr>
              <a:t>10x - 2y (</a:t>
            </a:r>
            <a:r>
              <a:rPr lang="fr-FR" sz="4200" dirty="0" err="1">
                <a:solidFill>
                  <a:schemeClr val="bg1"/>
                </a:solidFill>
                <a:latin typeface="Arial" panose="020B0604020202020204" pitchFamily="34" charset="0"/>
                <a:cs typeface="Arial" panose="020B0604020202020204" pitchFamily="34" charset="0"/>
              </a:rPr>
              <a:t>đồng</a:t>
            </a:r>
            <a:r>
              <a:rPr lang="fr-FR" sz="4200" dirty="0" smtClean="0">
                <a:solidFill>
                  <a:schemeClr val="bg1"/>
                </a:solidFill>
                <a:latin typeface="Arial" panose="020B0604020202020204" pitchFamily="34" charset="0"/>
                <a:cs typeface="Arial" panose="020B0604020202020204" pitchFamily="34" charset="0"/>
              </a:rPr>
              <a:t>)</a:t>
            </a:r>
            <a:endParaRPr lang="en-US" sz="4200" dirty="0">
              <a:solidFill>
                <a:schemeClr val="bg1"/>
              </a:solidFill>
              <a:latin typeface="Arial" panose="020B0604020202020204" pitchFamily="34" charset="0"/>
              <a:cs typeface="Arial" panose="020B0604020202020204" pitchFamily="34" charset="0"/>
            </a:endParaRPr>
          </a:p>
        </p:txBody>
      </p:sp>
      <p:sp>
        <p:nvSpPr>
          <p:cNvPr id="34" name="cau hoi d">
            <a:extLst>
              <a:ext uri="{FF2B5EF4-FFF2-40B4-BE49-F238E27FC236}">
                <a16:creationId xmlns:a16="http://schemas.microsoft.com/office/drawing/2014/main" xmlns="" id="{42A746A3-96B8-42A5-8EFA-A104DB6B2F69}"/>
              </a:ext>
            </a:extLst>
          </p:cNvPr>
          <p:cNvSpPr txBox="1"/>
          <p:nvPr/>
        </p:nvSpPr>
        <p:spPr>
          <a:xfrm>
            <a:off x="960209" y="7023646"/>
            <a:ext cx="7360105" cy="845103"/>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C. </a:t>
            </a:r>
            <a:r>
              <a:rPr lang="fr-FR" sz="4200" dirty="0">
                <a:solidFill>
                  <a:schemeClr val="bg1"/>
                </a:solidFill>
                <a:latin typeface="Arial" panose="020B0604020202020204" pitchFamily="34" charset="0"/>
                <a:cs typeface="Arial" panose="020B0604020202020204" pitchFamily="34" charset="0"/>
              </a:rPr>
              <a:t>2x + 10y (</a:t>
            </a:r>
            <a:r>
              <a:rPr lang="fr-FR" sz="4200" dirty="0" err="1">
                <a:solidFill>
                  <a:schemeClr val="bg1"/>
                </a:solidFill>
                <a:latin typeface="Arial" panose="020B0604020202020204" pitchFamily="34" charset="0"/>
                <a:cs typeface="Arial" panose="020B0604020202020204" pitchFamily="34" charset="0"/>
              </a:rPr>
              <a:t>đồng</a:t>
            </a:r>
            <a:r>
              <a:rPr lang="fr-FR" sz="4200" dirty="0" smtClean="0">
                <a:solidFill>
                  <a:schemeClr val="bg1"/>
                </a:solidFill>
                <a:latin typeface="Arial" panose="020B0604020202020204" pitchFamily="34" charset="0"/>
                <a:cs typeface="Arial" panose="020B0604020202020204" pitchFamily="34" charset="0"/>
              </a:rPr>
              <a:t>)</a:t>
            </a:r>
            <a:endParaRPr lang="en-US" sz="4200" dirty="0">
              <a:solidFill>
                <a:schemeClr val="bg1"/>
              </a:solidFill>
              <a:latin typeface="Arial" panose="020B060402020202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288002" y="1295791"/>
            <a:ext cx="731046" cy="731046"/>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288002" y="2218041"/>
            <a:ext cx="731046" cy="731046"/>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304358" y="3111235"/>
            <a:ext cx="731046" cy="731046"/>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304358" y="3945619"/>
            <a:ext cx="731046" cy="731046"/>
          </a:xfrm>
          <a:prstGeom prst="rect">
            <a:avLst/>
          </a:prstGeom>
        </p:spPr>
      </p:pic>
    </p:spTree>
    <p:extLst>
      <p:ext uri="{BB962C8B-B14F-4D97-AF65-F5344CB8AC3E}">
        <p14:creationId xmlns:p14="http://schemas.microsoft.com/office/powerpoint/2010/main" val="3452988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95861" y="834390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flipV="1">
            <a:off x="-37334" y="6028076"/>
            <a:ext cx="18325334" cy="25736"/>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0" y="2725902"/>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930017" y="918329"/>
            <a:ext cx="16308286" cy="361514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1146260" y="1159467"/>
            <a:ext cx="15920807" cy="3228576"/>
          </a:xfrm>
          <a:prstGeom prst="rect">
            <a:avLst/>
          </a:prstGeom>
          <a:noFill/>
        </p:spPr>
        <p:txBody>
          <a:bodyPr wrap="square" rtlCol="0">
            <a:spAutoFit/>
          </a:bodyPr>
          <a:lstStyle/>
          <a:p>
            <a:pPr algn="ctr">
              <a:lnSpc>
                <a:spcPct val="130000"/>
              </a:lnSpc>
              <a:defRPr/>
            </a:pPr>
            <a:r>
              <a:rPr lang="en-US" sz="4000" b="1" dirty="0" err="1">
                <a:solidFill>
                  <a:schemeClr val="bg1"/>
                </a:solidFill>
                <a:latin typeface="Arial" panose="020B0604020202020204" pitchFamily="34" charset="0"/>
                <a:cs typeface="Arial" panose="020B0604020202020204" pitchFamily="34" charset="0"/>
                <a:sym typeface="Arial"/>
              </a:rPr>
              <a:t>Câu</a:t>
            </a:r>
            <a:r>
              <a:rPr lang="en-US" sz="4000" b="1" dirty="0">
                <a:solidFill>
                  <a:schemeClr val="bg1"/>
                </a:solidFill>
                <a:latin typeface="Arial" panose="020B0604020202020204" pitchFamily="34" charset="0"/>
                <a:cs typeface="Arial" panose="020B0604020202020204" pitchFamily="34" charset="0"/>
                <a:sym typeface="Arial"/>
              </a:rPr>
              <a:t> </a:t>
            </a:r>
            <a:r>
              <a:rPr lang="en-US" sz="4000" b="1" dirty="0" smtClean="0">
                <a:solidFill>
                  <a:schemeClr val="bg1"/>
                </a:solidFill>
                <a:latin typeface="Arial" panose="020B0604020202020204" pitchFamily="34" charset="0"/>
                <a:cs typeface="Arial" panose="020B0604020202020204" pitchFamily="34" charset="0"/>
                <a:sym typeface="Arial"/>
              </a:rPr>
              <a:t>3: </a:t>
            </a:r>
            <a:r>
              <a:rPr lang="fr-FR" sz="4000" dirty="0" err="1">
                <a:solidFill>
                  <a:schemeClr val="bg1"/>
                </a:solidFill>
                <a:latin typeface="Arial" panose="020B0604020202020204" pitchFamily="34" charset="0"/>
                <a:cs typeface="Arial" panose="020B0604020202020204" pitchFamily="34" charset="0"/>
              </a:rPr>
              <a:t>Một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bể</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đang</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chứa</a:t>
            </a:r>
            <a:r>
              <a:rPr lang="fr-FR" sz="4000" dirty="0">
                <a:solidFill>
                  <a:schemeClr val="bg1"/>
                </a:solidFill>
                <a:latin typeface="Arial" panose="020B0604020202020204" pitchFamily="34" charset="0"/>
                <a:cs typeface="Arial" panose="020B0604020202020204" pitchFamily="34" charset="0"/>
              </a:rPr>
              <a:t> 480 </a:t>
            </a:r>
            <a:r>
              <a:rPr lang="fr-FR" sz="4000" dirty="0" err="1">
                <a:solidFill>
                  <a:schemeClr val="bg1"/>
                </a:solidFill>
                <a:latin typeface="Arial" panose="020B0604020202020204" pitchFamily="34" charset="0"/>
                <a:cs typeface="Arial" panose="020B0604020202020204" pitchFamily="34" charset="0"/>
              </a:rPr>
              <a:t>lít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nước</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có</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một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vòi</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chảy</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được</a:t>
            </a:r>
            <a:r>
              <a:rPr lang="fr-FR" sz="4000" dirty="0">
                <a:solidFill>
                  <a:schemeClr val="bg1"/>
                </a:solidFill>
                <a:latin typeface="Arial" panose="020B0604020202020204" pitchFamily="34" charset="0"/>
                <a:cs typeface="Arial" panose="020B0604020202020204" pitchFamily="34" charset="0"/>
              </a:rPr>
              <a:t>  x </a:t>
            </a:r>
            <a:r>
              <a:rPr lang="fr-FR" sz="4000" dirty="0" err="1">
                <a:solidFill>
                  <a:schemeClr val="bg1"/>
                </a:solidFill>
                <a:latin typeface="Arial" panose="020B0604020202020204" pitchFamily="34" charset="0"/>
                <a:cs typeface="Arial" panose="020B0604020202020204" pitchFamily="34" charset="0"/>
              </a:rPr>
              <a:t>lít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Cùng</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lúc</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đó</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một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vòi</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khác</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chảy</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từ</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bể</a:t>
            </a:r>
            <a:r>
              <a:rPr lang="fr-FR" sz="4000" dirty="0">
                <a:solidFill>
                  <a:schemeClr val="bg1"/>
                </a:solidFill>
                <a:latin typeface="Arial" panose="020B0604020202020204" pitchFamily="34" charset="0"/>
                <a:cs typeface="Arial" panose="020B0604020202020204" pitchFamily="34" charset="0"/>
              </a:rPr>
              <a:t> ra. </a:t>
            </a:r>
            <a:r>
              <a:rPr lang="fr-FR" sz="4000" dirty="0" err="1">
                <a:solidFill>
                  <a:schemeClr val="bg1"/>
                </a:solidFill>
                <a:latin typeface="Arial" panose="020B0604020202020204" pitchFamily="34" charset="0"/>
                <a:cs typeface="Arial" panose="020B0604020202020204" pitchFamily="34" charset="0"/>
              </a:rPr>
              <a:t>Một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phút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lượng</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nước</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chảy</a:t>
            </a:r>
            <a:r>
              <a:rPr lang="fr-FR" sz="4000" dirty="0">
                <a:solidFill>
                  <a:schemeClr val="bg1"/>
                </a:solidFill>
                <a:latin typeface="Arial" panose="020B0604020202020204" pitchFamily="34" charset="0"/>
                <a:cs typeface="Arial" panose="020B0604020202020204" pitchFamily="34" charset="0"/>
              </a:rPr>
              <a:t> ra </a:t>
            </a:r>
            <a:r>
              <a:rPr lang="fr-FR" sz="4000" dirty="0" err="1">
                <a:solidFill>
                  <a:schemeClr val="bg1"/>
                </a:solidFill>
                <a:latin typeface="Arial" panose="020B0604020202020204" pitchFamily="34" charset="0"/>
                <a:cs typeface="Arial" panose="020B0604020202020204" pitchFamily="34" charset="0"/>
              </a:rPr>
              <a:t>bằng</a:t>
            </a:r>
            <a:r>
              <a:rPr lang="fr-FR" sz="4000" dirty="0">
                <a:solidFill>
                  <a:schemeClr val="bg1"/>
                </a:solidFill>
                <a:latin typeface="Arial" panose="020B0604020202020204" pitchFamily="34" charset="0"/>
                <a:cs typeface="Arial" panose="020B0604020202020204" pitchFamily="34" charset="0"/>
              </a:rPr>
              <a:t> 1/4 </a:t>
            </a:r>
            <a:r>
              <a:rPr lang="fr-FR" sz="4000" dirty="0" err="1">
                <a:solidFill>
                  <a:schemeClr val="bg1"/>
                </a:solidFill>
                <a:latin typeface="Arial" panose="020B0604020202020204" pitchFamily="34" charset="0"/>
                <a:cs typeface="Arial" panose="020B0604020202020204" pitchFamily="34" charset="0"/>
              </a:rPr>
              <a:t>lượng</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nước</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chảy</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vào</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Hãy</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biểu</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thị</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lượng</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nước</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trong</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bể</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sau</a:t>
            </a:r>
            <a:r>
              <a:rPr lang="fr-FR" sz="4000" dirty="0">
                <a:solidFill>
                  <a:schemeClr val="bg1"/>
                </a:solidFill>
                <a:latin typeface="Arial" panose="020B0604020202020204" pitchFamily="34" charset="0"/>
                <a:cs typeface="Arial" panose="020B0604020202020204" pitchFamily="34" charset="0"/>
              </a:rPr>
              <a:t> khi </a:t>
            </a:r>
            <a:r>
              <a:rPr lang="fr-FR" sz="4000" dirty="0" err="1">
                <a:solidFill>
                  <a:schemeClr val="bg1"/>
                </a:solidFill>
                <a:latin typeface="Arial" panose="020B0604020202020204" pitchFamily="34" charset="0"/>
                <a:cs typeface="Arial" panose="020B0604020202020204" pitchFamily="34" charset="0"/>
              </a:rPr>
              <a:t>đồng</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thời</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mở</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cả</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hai</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vòi</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trên</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sau</a:t>
            </a:r>
            <a:r>
              <a:rPr lang="fr-FR" sz="4000" dirty="0">
                <a:solidFill>
                  <a:schemeClr val="bg1"/>
                </a:solidFill>
                <a:latin typeface="Arial" panose="020B0604020202020204" pitchFamily="34" charset="0"/>
                <a:cs typeface="Arial" panose="020B0604020202020204" pitchFamily="34" charset="0"/>
              </a:rPr>
              <a:t> a </a:t>
            </a:r>
            <a:r>
              <a:rPr lang="fr-FR" sz="4000" dirty="0" err="1" smtClean="0">
                <a:solidFill>
                  <a:schemeClr val="bg1"/>
                </a:solidFill>
                <a:latin typeface="Arial" panose="020B0604020202020204" pitchFamily="34" charset="0"/>
                <a:cs typeface="Arial" panose="020B0604020202020204" pitchFamily="34" charset="0"/>
              </a:rPr>
              <a:t>phút</a:t>
            </a:r>
            <a:endParaRPr lang="en-US" sz="4000" dirty="0">
              <a:solidFill>
                <a:schemeClr val="bg1"/>
              </a:solidFill>
              <a:latin typeface="Arial" panose="020B0604020202020204" pitchFamily="34" charset="0"/>
              <a:cs typeface="Arial" panose="020B0604020202020204" pitchFamily="34" charset="0"/>
            </a:endParaRPr>
          </a:p>
        </p:txBody>
      </p:sp>
      <p:sp>
        <p:nvSpPr>
          <p:cNvPr id="15" name="bang b">
            <a:extLst>
              <a:ext uri="{FF2B5EF4-FFF2-40B4-BE49-F238E27FC236}">
                <a16:creationId xmlns:a16="http://schemas.microsoft.com/office/drawing/2014/main" xmlns="" id="{D0E6AFB4-275F-4728-9A13-27E00F9EA3A2}"/>
              </a:ext>
            </a:extLst>
          </p:cNvPr>
          <p:cNvSpPr/>
          <p:nvPr/>
        </p:nvSpPr>
        <p:spPr>
          <a:xfrm flipH="1">
            <a:off x="792649" y="5132506"/>
            <a:ext cx="8254175"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16" name="bang c">
            <a:extLst>
              <a:ext uri="{FF2B5EF4-FFF2-40B4-BE49-F238E27FC236}">
                <a16:creationId xmlns:a16="http://schemas.microsoft.com/office/drawing/2014/main" xmlns="" id="{CA2E0476-BE10-4768-BE1B-A9C0072703C2}"/>
              </a:ext>
            </a:extLst>
          </p:cNvPr>
          <p:cNvSpPr/>
          <p:nvPr/>
        </p:nvSpPr>
        <p:spPr>
          <a:xfrm flipH="1">
            <a:off x="792649" y="7496541"/>
            <a:ext cx="8254175" cy="175900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mc:AlternateContent xmlns:mc="http://schemas.openxmlformats.org/markup-compatibility/2006" xmlns:a14="http://schemas.microsoft.com/office/drawing/2010/main">
        <mc:Choice Requires="a14">
          <p:sp>
            <p:nvSpPr>
              <p:cNvPr id="25" name="cau hoi b">
                <a:extLst>
                  <a:ext uri="{FF2B5EF4-FFF2-40B4-BE49-F238E27FC236}">
                    <a16:creationId xmlns:a16="http://schemas.microsoft.com/office/drawing/2014/main" xmlns="" id="{9897B1B9-EB78-41AF-AC33-1E8F7714B11F}"/>
                  </a:ext>
                </a:extLst>
              </p:cNvPr>
              <p:cNvSpPr txBox="1"/>
              <p:nvPr/>
            </p:nvSpPr>
            <p:spPr>
              <a:xfrm>
                <a:off x="930017" y="5305935"/>
                <a:ext cx="7922345" cy="1177951"/>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0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A</a:t>
                </a:r>
                <a:r>
                  <a:rPr lang="en-US" sz="4000" dirty="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14:m>
                  <m:oMath xmlns:m="http://schemas.openxmlformats.org/officeDocument/2006/math">
                    <m:r>
                      <a:rPr lang="en-US" sz="4000" i="1" smtClean="0">
                        <a:solidFill>
                          <a:schemeClr val="bg1"/>
                        </a:solidFill>
                        <a:latin typeface="Cambria Math" panose="02040503050406030204" pitchFamily="18" charset="0"/>
                      </a:rPr>
                      <m:t>480+</m:t>
                    </m:r>
                    <m:f>
                      <m:fPr>
                        <m:ctrlPr>
                          <a:rPr lang="en-US" sz="4000" i="1">
                            <a:solidFill>
                              <a:schemeClr val="bg1"/>
                            </a:solidFill>
                            <a:latin typeface="Cambria Math" panose="02040503050406030204" pitchFamily="18" charset="0"/>
                          </a:rPr>
                        </m:ctrlPr>
                      </m:fPr>
                      <m:num>
                        <m:r>
                          <a:rPr lang="en-US" sz="4000" i="1">
                            <a:solidFill>
                              <a:schemeClr val="bg1"/>
                            </a:solidFill>
                            <a:latin typeface="Cambria Math" panose="02040503050406030204" pitchFamily="18" charset="0"/>
                          </a:rPr>
                          <m:t>3</m:t>
                        </m:r>
                      </m:num>
                      <m:den>
                        <m:r>
                          <a:rPr lang="en-US" sz="4000" i="1">
                            <a:solidFill>
                              <a:schemeClr val="bg1"/>
                            </a:solidFill>
                            <a:latin typeface="Cambria Math" panose="02040503050406030204" pitchFamily="18" charset="0"/>
                          </a:rPr>
                          <m:t>4</m:t>
                        </m:r>
                      </m:den>
                    </m:f>
                    <m:r>
                      <a:rPr lang="en-US" sz="4000" i="1">
                        <a:solidFill>
                          <a:schemeClr val="bg1"/>
                        </a:solidFill>
                        <a:latin typeface="Cambria Math" panose="02040503050406030204" pitchFamily="18" charset="0"/>
                      </a:rPr>
                      <m:t>𝑎𝑥</m:t>
                    </m:r>
                  </m:oMath>
                </a14:m>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lít</a:t>
                </a:r>
                <a:r>
                  <a:rPr lang="en-US" sz="4000" dirty="0" smtClean="0">
                    <a:solidFill>
                      <a:schemeClr val="bg1"/>
                    </a:solidFill>
                    <a:latin typeface="Arial" panose="020B0604020202020204" pitchFamily="34" charset="0"/>
                    <a:cs typeface="Arial" panose="020B0604020202020204" pitchFamily="34" charset="0"/>
                  </a:rPr>
                  <a:t>)</a:t>
                </a:r>
                <a:endParaRPr lang="en-US" sz="4000" dirty="0">
                  <a:solidFill>
                    <a:schemeClr val="bg1"/>
                  </a:solidFill>
                  <a:latin typeface="Arial" panose="020B0604020202020204" pitchFamily="34" charset="0"/>
                  <a:cs typeface="Arial" panose="020B0604020202020204" pitchFamily="34" charset="0"/>
                </a:endParaRPr>
              </a:p>
            </p:txBody>
          </p:sp>
        </mc:Choice>
        <mc:Fallback xmlns="">
          <p:sp>
            <p:nvSpPr>
              <p:cNvPr id="25" name="cau hoi b">
                <a:extLst>
                  <a:ext uri="{FF2B5EF4-FFF2-40B4-BE49-F238E27FC236}">
                    <a16:creationId xmlns=""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930017" y="5305935"/>
                <a:ext cx="7922345" cy="1177951"/>
              </a:xfrm>
              <a:prstGeom prst="rect">
                <a:avLst/>
              </a:prstGeom>
              <a:blipFill rotWithShape="0">
                <a:blip r:embed="rId11"/>
                <a:stretch>
                  <a:fillRect l="-2463" b="-87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cau hoi c">
                <a:extLst>
                  <a:ext uri="{FF2B5EF4-FFF2-40B4-BE49-F238E27FC236}">
                    <a16:creationId xmlns:a16="http://schemas.microsoft.com/office/drawing/2014/main" xmlns="" id="{D96707EC-5A82-4050-B897-6DBAB63AC957}"/>
                  </a:ext>
                </a:extLst>
              </p:cNvPr>
              <p:cNvSpPr txBox="1"/>
              <p:nvPr/>
            </p:nvSpPr>
            <p:spPr>
              <a:xfrm>
                <a:off x="893539" y="7690216"/>
                <a:ext cx="8013626" cy="1158715"/>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000" dirty="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C. </a:t>
                </a:r>
                <a14:m>
                  <m:oMath xmlns:m="http://schemas.openxmlformats.org/officeDocument/2006/math">
                    <m:r>
                      <a:rPr lang="en-US" sz="4000" i="1">
                        <a:solidFill>
                          <a:schemeClr val="bg1"/>
                        </a:solidFill>
                        <a:latin typeface="Cambria Math" panose="02040503050406030204" pitchFamily="18" charset="0"/>
                      </a:rPr>
                      <m:t>480</m:t>
                    </m:r>
                    <m:r>
                      <a:rPr lang="en-US" sz="4000" b="0" i="1" smtClean="0">
                        <a:solidFill>
                          <a:schemeClr val="bg1"/>
                        </a:solidFill>
                        <a:latin typeface="Cambria Math" panose="02040503050406030204" pitchFamily="18" charset="0"/>
                      </a:rPr>
                      <m:t>−</m:t>
                    </m:r>
                    <m:f>
                      <m:fPr>
                        <m:ctrlPr>
                          <a:rPr lang="en-US" sz="4000" i="1">
                            <a:solidFill>
                              <a:schemeClr val="bg1"/>
                            </a:solidFill>
                            <a:latin typeface="Cambria Math" panose="02040503050406030204" pitchFamily="18" charset="0"/>
                          </a:rPr>
                        </m:ctrlPr>
                      </m:fPr>
                      <m:num>
                        <m:r>
                          <a:rPr lang="en-US" sz="4000" i="1">
                            <a:solidFill>
                              <a:schemeClr val="bg1"/>
                            </a:solidFill>
                            <a:latin typeface="Cambria Math" panose="02040503050406030204" pitchFamily="18" charset="0"/>
                          </a:rPr>
                          <m:t>3</m:t>
                        </m:r>
                      </m:num>
                      <m:den>
                        <m:r>
                          <a:rPr lang="en-US" sz="4000" i="1">
                            <a:solidFill>
                              <a:schemeClr val="bg1"/>
                            </a:solidFill>
                            <a:latin typeface="Cambria Math" panose="02040503050406030204" pitchFamily="18" charset="0"/>
                          </a:rPr>
                          <m:t>4</m:t>
                        </m:r>
                      </m:den>
                    </m:f>
                    <m:r>
                      <a:rPr lang="en-US" sz="4000" i="1">
                        <a:solidFill>
                          <a:schemeClr val="bg1"/>
                        </a:solidFill>
                        <a:latin typeface="Cambria Math" panose="02040503050406030204" pitchFamily="18" charset="0"/>
                      </a:rPr>
                      <m:t>𝑎𝑥</m:t>
                    </m:r>
                  </m:oMath>
                </a14:m>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lít</a:t>
                </a:r>
                <a:r>
                  <a:rPr lang="en-US" sz="4000" dirty="0" smtClean="0">
                    <a:solidFill>
                      <a:schemeClr val="bg1"/>
                    </a:solidFill>
                    <a:latin typeface="Arial" panose="020B0604020202020204" pitchFamily="34" charset="0"/>
                    <a:cs typeface="Arial" panose="020B0604020202020204" pitchFamily="34" charset="0"/>
                  </a:rPr>
                  <a:t>)</a:t>
                </a:r>
                <a:endParaRPr lang="en-US" sz="4000" dirty="0">
                  <a:solidFill>
                    <a:schemeClr val="bg1"/>
                  </a:solidFill>
                  <a:latin typeface="Arial" panose="020B0604020202020204" pitchFamily="34" charset="0"/>
                  <a:cs typeface="Arial" panose="020B0604020202020204" pitchFamily="34" charset="0"/>
                </a:endParaRPr>
              </a:p>
            </p:txBody>
          </p:sp>
        </mc:Choice>
        <mc:Fallback xmlns="">
          <p:sp>
            <p:nvSpPr>
              <p:cNvPr id="27" name="cau hoi c">
                <a:extLst>
                  <a:ext uri="{FF2B5EF4-FFF2-40B4-BE49-F238E27FC236}">
                    <a16:creationId xmlns=""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893539" y="7690216"/>
                <a:ext cx="8013626" cy="1158715"/>
              </a:xfrm>
              <a:prstGeom prst="rect">
                <a:avLst/>
              </a:prstGeom>
              <a:blipFill rotWithShape="0">
                <a:blip r:embed="rId12"/>
                <a:stretch>
                  <a:fillRect l="-2435" b="-9474"/>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xmlns="" id="{8DD63B39-09F3-4F04-83CD-408FC7619A90}"/>
              </a:ext>
            </a:extLst>
          </p:cNvPr>
          <p:cNvSpPr/>
          <p:nvPr/>
        </p:nvSpPr>
        <p:spPr>
          <a:xfrm flipH="1">
            <a:off x="9046824" y="5141354"/>
            <a:ext cx="8254175"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2" name="bang d">
            <a:extLst>
              <a:ext uri="{FF2B5EF4-FFF2-40B4-BE49-F238E27FC236}">
                <a16:creationId xmlns:a16="http://schemas.microsoft.com/office/drawing/2014/main" xmlns="" id="{A6F11D1C-4D08-4BAF-9A3D-4AC673B9036B}"/>
              </a:ext>
            </a:extLst>
          </p:cNvPr>
          <p:cNvSpPr/>
          <p:nvPr/>
        </p:nvSpPr>
        <p:spPr>
          <a:xfrm flipH="1">
            <a:off x="9106664" y="7496541"/>
            <a:ext cx="8254175" cy="175900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mc:AlternateContent xmlns:mc="http://schemas.openxmlformats.org/markup-compatibility/2006" xmlns:a14="http://schemas.microsoft.com/office/drawing/2010/main">
        <mc:Choice Requires="a14">
          <p:sp>
            <p:nvSpPr>
              <p:cNvPr id="33" name="cau hoi a">
                <a:extLst>
                  <a:ext uri="{FF2B5EF4-FFF2-40B4-BE49-F238E27FC236}">
                    <a16:creationId xmlns:a16="http://schemas.microsoft.com/office/drawing/2014/main" xmlns="" id="{9B5DABB8-849A-4D2D-930C-9CA07BFC5BDE}"/>
                  </a:ext>
                </a:extLst>
              </p:cNvPr>
              <p:cNvSpPr txBox="1"/>
              <p:nvPr/>
            </p:nvSpPr>
            <p:spPr>
              <a:xfrm>
                <a:off x="9239861" y="5365502"/>
                <a:ext cx="7791605" cy="1177951"/>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0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B</a:t>
                </a:r>
                <a:r>
                  <a:rPr lang="en-US" sz="4000" dirty="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14:m>
                  <m:oMath xmlns:m="http://schemas.openxmlformats.org/officeDocument/2006/math">
                    <m:f>
                      <m:fPr>
                        <m:ctrlPr>
                          <a:rPr lang="en-US" sz="4000" i="1" smtClean="0">
                            <a:solidFill>
                              <a:schemeClr val="bg1"/>
                            </a:solidFill>
                            <a:latin typeface="Cambria Math" panose="02040503050406030204" pitchFamily="18" charset="0"/>
                          </a:rPr>
                        </m:ctrlPr>
                      </m:fPr>
                      <m:num>
                        <m:r>
                          <a:rPr lang="en-US" sz="4000" i="1">
                            <a:solidFill>
                              <a:schemeClr val="bg1"/>
                            </a:solidFill>
                            <a:latin typeface="Cambria Math" panose="02040503050406030204" pitchFamily="18" charset="0"/>
                          </a:rPr>
                          <m:t>3</m:t>
                        </m:r>
                      </m:num>
                      <m:den>
                        <m:r>
                          <a:rPr lang="en-US" sz="4000" i="1">
                            <a:solidFill>
                              <a:schemeClr val="bg1"/>
                            </a:solidFill>
                            <a:latin typeface="Cambria Math" panose="02040503050406030204" pitchFamily="18" charset="0"/>
                          </a:rPr>
                          <m:t>4</m:t>
                        </m:r>
                      </m:den>
                    </m:f>
                    <m:r>
                      <a:rPr lang="en-US" sz="4000" i="1">
                        <a:solidFill>
                          <a:schemeClr val="bg1"/>
                        </a:solidFill>
                        <a:latin typeface="Cambria Math" panose="02040503050406030204" pitchFamily="18" charset="0"/>
                      </a:rPr>
                      <m:t>𝑎𝑥</m:t>
                    </m:r>
                  </m:oMath>
                </a14:m>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lít</a:t>
                </a:r>
                <a:r>
                  <a:rPr lang="en-US" sz="4000" dirty="0">
                    <a:solidFill>
                      <a:schemeClr val="bg1"/>
                    </a:solidFill>
                    <a:latin typeface="Arial" panose="020B0604020202020204" pitchFamily="34" charset="0"/>
                    <a:cs typeface="Arial" panose="020B0604020202020204" pitchFamily="34" charset="0"/>
                  </a:rPr>
                  <a:t>)</a:t>
                </a:r>
                <a:endParaRPr lang="en-US" sz="4000" dirty="0">
                  <a:solidFill>
                    <a:schemeClr val="bg1"/>
                  </a:solidFill>
                  <a:latin typeface="Arial" panose="020B0604020202020204" pitchFamily="34" charset="0"/>
                  <a:ea typeface="Tahoma" panose="020B0604030504040204" pitchFamily="34" charset="0"/>
                  <a:cs typeface="Arial" panose="020B0604020202020204" pitchFamily="34" charset="0"/>
                  <a:sym typeface="Arial"/>
                </a:endParaRPr>
              </a:p>
            </p:txBody>
          </p:sp>
        </mc:Choice>
        <mc:Fallback xmlns="">
          <p:sp>
            <p:nvSpPr>
              <p:cNvPr id="33" name="cau hoi a">
                <a:extLst>
                  <a:ext uri="{FF2B5EF4-FFF2-40B4-BE49-F238E27FC236}">
                    <a16:creationId xmlns=""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9239861" y="5365502"/>
                <a:ext cx="7791605" cy="1177951"/>
              </a:xfrm>
              <a:prstGeom prst="rect">
                <a:avLst/>
              </a:prstGeom>
              <a:blipFill rotWithShape="0">
                <a:blip r:embed="rId13"/>
                <a:stretch>
                  <a:fillRect l="-2504" b="-93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cau hoi d">
                <a:extLst>
                  <a:ext uri="{FF2B5EF4-FFF2-40B4-BE49-F238E27FC236}">
                    <a16:creationId xmlns:a16="http://schemas.microsoft.com/office/drawing/2014/main" xmlns="" id="{42A746A3-96B8-42A5-8EFA-A104DB6B2F69}"/>
                  </a:ext>
                </a:extLst>
              </p:cNvPr>
              <p:cNvSpPr txBox="1"/>
              <p:nvPr/>
            </p:nvSpPr>
            <p:spPr>
              <a:xfrm>
                <a:off x="9273028" y="7897624"/>
                <a:ext cx="7652812" cy="823944"/>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0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D. </a:t>
                </a:r>
                <a14:m>
                  <m:oMath xmlns:m="http://schemas.openxmlformats.org/officeDocument/2006/math">
                    <m:r>
                      <a:rPr lang="en-US" sz="4000" i="1" smtClean="0">
                        <a:solidFill>
                          <a:schemeClr val="bg1"/>
                        </a:solidFill>
                        <a:latin typeface="Cambria Math" panose="02040503050406030204" pitchFamily="18" charset="0"/>
                      </a:rPr>
                      <m:t>480+</m:t>
                    </m:r>
                    <m:r>
                      <a:rPr lang="en-US" sz="4000" i="1" smtClean="0">
                        <a:solidFill>
                          <a:schemeClr val="bg1"/>
                        </a:solidFill>
                        <a:latin typeface="Cambria Math" panose="02040503050406030204" pitchFamily="18" charset="0"/>
                      </a:rPr>
                      <m:t>𝑎𝑥</m:t>
                    </m:r>
                  </m:oMath>
                </a14:m>
                <a:r>
                  <a:rPr lang="en-US" sz="4000" dirty="0">
                    <a:solidFill>
                      <a:schemeClr val="bg1"/>
                    </a:solidFill>
                    <a:latin typeface="Arial" panose="020B0604020202020204" pitchFamily="34" charset="0"/>
                    <a:cs typeface="Arial" panose="020B0604020202020204" pitchFamily="34" charset="0"/>
                  </a:rPr>
                  <a:t>(</a:t>
                </a:r>
                <a:r>
                  <a:rPr lang="en-US" sz="4000" dirty="0" err="1">
                    <a:solidFill>
                      <a:schemeClr val="bg1"/>
                    </a:solidFill>
                    <a:latin typeface="Arial" panose="020B0604020202020204" pitchFamily="34" charset="0"/>
                    <a:cs typeface="Arial" panose="020B0604020202020204" pitchFamily="34" charset="0"/>
                  </a:rPr>
                  <a:t>lít</a:t>
                </a:r>
                <a:r>
                  <a:rPr lang="en-US" sz="4000" dirty="0">
                    <a:solidFill>
                      <a:schemeClr val="bg1"/>
                    </a:solidFill>
                    <a:latin typeface="Arial" panose="020B0604020202020204" pitchFamily="34" charset="0"/>
                    <a:cs typeface="Arial" panose="020B0604020202020204" pitchFamily="34" charset="0"/>
                  </a:rPr>
                  <a:t>)</a:t>
                </a:r>
                <a:endParaRPr lang="en-US" sz="4000" dirty="0">
                  <a:solidFill>
                    <a:schemeClr val="bg1"/>
                  </a:solidFill>
                  <a:latin typeface="Arial" panose="020B0604020202020204" pitchFamily="34" charset="0"/>
                  <a:ea typeface="Tahoma" panose="020B0604030504040204" pitchFamily="34" charset="0"/>
                  <a:cs typeface="Arial" panose="020B0604020202020204" pitchFamily="34" charset="0"/>
                  <a:sym typeface="Arial"/>
                </a:endParaRPr>
              </a:p>
            </p:txBody>
          </p:sp>
        </mc:Choice>
        <mc:Fallback xmlns="">
          <p:sp>
            <p:nvSpPr>
              <p:cNvPr id="34" name="cau hoi d">
                <a:extLst>
                  <a:ext uri="{FF2B5EF4-FFF2-40B4-BE49-F238E27FC236}">
                    <a16:creationId xmlns=""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9273028" y="7897624"/>
                <a:ext cx="7652812" cy="823944"/>
              </a:xfrm>
              <a:prstGeom prst="rect">
                <a:avLst/>
              </a:prstGeom>
              <a:blipFill rotWithShape="0">
                <a:blip r:embed="rId14"/>
                <a:stretch>
                  <a:fillRect l="-2548" t="-741" b="-29630"/>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8288002" y="1295791"/>
            <a:ext cx="731046" cy="731046"/>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8288002" y="2218041"/>
            <a:ext cx="731046" cy="731046"/>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18304358" y="3111235"/>
            <a:ext cx="731046" cy="731046"/>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18304358" y="3945619"/>
            <a:ext cx="731046" cy="731046"/>
          </a:xfrm>
          <a:prstGeom prst="rect">
            <a:avLst/>
          </a:prstGeom>
        </p:spPr>
      </p:pic>
    </p:spTree>
    <p:extLst>
      <p:ext uri="{BB962C8B-B14F-4D97-AF65-F5344CB8AC3E}">
        <p14:creationId xmlns:p14="http://schemas.microsoft.com/office/powerpoint/2010/main" val="3762275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16358" y="7464399"/>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4790992"/>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0" y="2001987"/>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930017" y="918329"/>
            <a:ext cx="16308286" cy="216731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1551913" y="1295791"/>
            <a:ext cx="15059687" cy="1107996"/>
          </a:xfrm>
          <a:prstGeom prst="rect">
            <a:avLst/>
          </a:prstGeom>
          <a:noFill/>
        </p:spPr>
        <p:txBody>
          <a:bodyPr wrap="square" rtlCol="0">
            <a:spAutoFit/>
          </a:bodyPr>
          <a:lstStyle/>
          <a:p>
            <a:pPr algn="ctr">
              <a:lnSpc>
                <a:spcPct val="150000"/>
              </a:lnSpc>
              <a:defRPr/>
            </a:pPr>
            <a:r>
              <a:rPr lang="en-US" sz="4400" b="1" dirty="0" err="1">
                <a:solidFill>
                  <a:schemeClr val="bg1"/>
                </a:solidFill>
                <a:latin typeface="Arial" panose="020B0604020202020204" pitchFamily="34" charset="0"/>
                <a:cs typeface="Arial" panose="020B0604020202020204" pitchFamily="34" charset="0"/>
                <a:sym typeface="Arial"/>
              </a:rPr>
              <a:t>Câu</a:t>
            </a:r>
            <a:r>
              <a:rPr lang="en-US" sz="4400" b="1" dirty="0">
                <a:solidFill>
                  <a:schemeClr val="bg1"/>
                </a:solidFill>
                <a:latin typeface="Arial" panose="020B0604020202020204" pitchFamily="34" charset="0"/>
                <a:cs typeface="Arial" panose="020B0604020202020204" pitchFamily="34" charset="0"/>
                <a:sym typeface="Arial"/>
              </a:rPr>
              <a:t> 4</a:t>
            </a:r>
            <a:r>
              <a:rPr lang="en-US" sz="4400" b="1" dirty="0" smtClean="0">
                <a:solidFill>
                  <a:schemeClr val="bg1"/>
                </a:solidFill>
                <a:latin typeface="Arial" panose="020B0604020202020204" pitchFamily="34" charset="0"/>
                <a:cs typeface="Arial" panose="020B0604020202020204" pitchFamily="34" charset="0"/>
                <a:sym typeface="Arial"/>
              </a:rPr>
              <a:t>: </a:t>
            </a:r>
            <a:r>
              <a:rPr lang="en-US" sz="4400" dirty="0" err="1">
                <a:solidFill>
                  <a:schemeClr val="bg1"/>
                </a:solidFill>
                <a:latin typeface="Arial" panose="020B0604020202020204" pitchFamily="34" charset="0"/>
                <a:cs typeface="Arial" panose="020B0604020202020204" pitchFamily="34" charset="0"/>
              </a:rPr>
              <a:t>Biểu</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thức</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nào</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sau</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đây</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là</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biểu</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thức</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đại</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số</a:t>
            </a:r>
            <a:r>
              <a:rPr lang="en-US" sz="4400" dirty="0" smtClean="0">
                <a:solidFill>
                  <a:schemeClr val="bg1"/>
                </a:solidFill>
                <a:latin typeface="Arial" panose="020B0604020202020204" pitchFamily="34" charset="0"/>
                <a:cs typeface="Arial" panose="020B0604020202020204" pitchFamily="34" charset="0"/>
              </a:rPr>
              <a:t>:</a:t>
            </a:r>
            <a:endParaRPr lang="en-US" sz="4400" dirty="0">
              <a:solidFill>
                <a:schemeClr val="bg1"/>
              </a:solidFill>
              <a:latin typeface="Arial" panose="020B0604020202020204" pitchFamily="34" charset="0"/>
              <a:cs typeface="Arial" panose="020B0604020202020204" pitchFamily="34" charset="0"/>
            </a:endParaRPr>
          </a:p>
        </p:txBody>
      </p:sp>
      <p:sp>
        <p:nvSpPr>
          <p:cNvPr id="15" name="bang b">
            <a:extLst>
              <a:ext uri="{FF2B5EF4-FFF2-40B4-BE49-F238E27FC236}">
                <a16:creationId xmlns:a16="http://schemas.microsoft.com/office/drawing/2014/main" xmlns="" id="{D0E6AFB4-275F-4728-9A13-27E00F9EA3A2}"/>
              </a:ext>
            </a:extLst>
          </p:cNvPr>
          <p:cNvSpPr/>
          <p:nvPr/>
        </p:nvSpPr>
        <p:spPr>
          <a:xfrm flipH="1">
            <a:off x="9084160" y="6601545"/>
            <a:ext cx="8254175"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16" name="bang c">
            <a:extLst>
              <a:ext uri="{FF2B5EF4-FFF2-40B4-BE49-F238E27FC236}">
                <a16:creationId xmlns:a16="http://schemas.microsoft.com/office/drawing/2014/main" xmlns="" id="{CA2E0476-BE10-4768-BE1B-A9C0072703C2}"/>
              </a:ext>
            </a:extLst>
          </p:cNvPr>
          <p:cNvSpPr/>
          <p:nvPr/>
        </p:nvSpPr>
        <p:spPr>
          <a:xfrm flipH="1">
            <a:off x="829985" y="3875322"/>
            <a:ext cx="8254175" cy="180720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5" name="cau hoi b">
            <a:extLst>
              <a:ext uri="{FF2B5EF4-FFF2-40B4-BE49-F238E27FC236}">
                <a16:creationId xmlns:a16="http://schemas.microsoft.com/office/drawing/2014/main" xmlns="" id="{9897B1B9-EB78-41AF-AC33-1E8F7714B11F}"/>
              </a:ext>
            </a:extLst>
          </p:cNvPr>
          <p:cNvSpPr txBox="1"/>
          <p:nvPr/>
        </p:nvSpPr>
        <p:spPr>
          <a:xfrm>
            <a:off x="9312568" y="7002868"/>
            <a:ext cx="7797358" cy="845103"/>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D</a:t>
            </a:r>
            <a:r>
              <a:rPr lang="en-US" sz="4200" dirty="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en-US" sz="4200" dirty="0" err="1" smtClean="0">
                <a:solidFill>
                  <a:schemeClr val="bg1"/>
                </a:solidFill>
                <a:latin typeface="Arial" panose="020B0604020202020204" pitchFamily="34" charset="0"/>
                <a:ea typeface="Tahoma" panose="020B0604030504040204" pitchFamily="34" charset="0"/>
                <a:cs typeface="Arial" panose="020B0604020202020204" pitchFamily="34" charset="0"/>
                <a:sym typeface="Arial"/>
              </a:rPr>
              <a:t>Tất</a:t>
            </a:r>
            <a:r>
              <a:rPr lang="en-US" sz="4200" dirty="0" smtClean="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r>
              <a:rPr lang="en-US" sz="4200" dirty="0" err="1" smtClean="0">
                <a:solidFill>
                  <a:schemeClr val="bg1"/>
                </a:solidFill>
                <a:latin typeface="Arial" panose="020B0604020202020204" pitchFamily="34" charset="0"/>
                <a:ea typeface="Tahoma" panose="020B0604030504040204" pitchFamily="34" charset="0"/>
                <a:cs typeface="Arial" panose="020B0604020202020204" pitchFamily="34" charset="0"/>
                <a:sym typeface="Arial"/>
              </a:rPr>
              <a:t>cả</a:t>
            </a:r>
            <a:r>
              <a:rPr lang="en-US" sz="4200" dirty="0" smtClean="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r>
              <a:rPr lang="en-US" sz="4200" dirty="0" err="1" smtClean="0">
                <a:solidFill>
                  <a:schemeClr val="bg1"/>
                </a:solidFill>
                <a:latin typeface="Arial" panose="020B0604020202020204" pitchFamily="34" charset="0"/>
                <a:ea typeface="Tahoma" panose="020B0604030504040204" pitchFamily="34" charset="0"/>
                <a:cs typeface="Arial" panose="020B0604020202020204" pitchFamily="34" charset="0"/>
                <a:sym typeface="Arial"/>
              </a:rPr>
              <a:t>đáp</a:t>
            </a:r>
            <a:r>
              <a:rPr lang="en-US" sz="4200" dirty="0" smtClean="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r>
              <a:rPr lang="en-US" sz="4200" dirty="0" err="1" smtClean="0">
                <a:solidFill>
                  <a:schemeClr val="bg1"/>
                </a:solidFill>
                <a:latin typeface="Arial" panose="020B0604020202020204" pitchFamily="34" charset="0"/>
                <a:ea typeface="Tahoma" panose="020B0604030504040204" pitchFamily="34" charset="0"/>
                <a:cs typeface="Arial" panose="020B0604020202020204" pitchFamily="34" charset="0"/>
                <a:sym typeface="Arial"/>
              </a:rPr>
              <a:t>án</a:t>
            </a:r>
            <a:r>
              <a:rPr lang="en-US" sz="4200" dirty="0" smtClean="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r>
              <a:rPr lang="en-US" sz="4200" dirty="0" err="1" smtClean="0">
                <a:solidFill>
                  <a:schemeClr val="bg1"/>
                </a:solidFill>
                <a:latin typeface="Arial" panose="020B0604020202020204" pitchFamily="34" charset="0"/>
                <a:ea typeface="Tahoma" panose="020B0604030504040204" pitchFamily="34" charset="0"/>
                <a:cs typeface="Arial" panose="020B0604020202020204" pitchFamily="34" charset="0"/>
                <a:sym typeface="Arial"/>
              </a:rPr>
              <a:t>trên</a:t>
            </a:r>
            <a:endParaRPr lang="en-US" sz="4200" dirty="0">
              <a:solidFill>
                <a:schemeClr val="bg1"/>
              </a:solidFill>
              <a:latin typeface="Arial" panose="020B0604020202020204" pitchFamily="34" charset="0"/>
              <a:cs typeface="Arial" panose="020B0604020202020204" pitchFamily="34" charset="0"/>
            </a:endParaRPr>
          </a:p>
        </p:txBody>
      </p:sp>
      <p:sp>
        <p:nvSpPr>
          <p:cNvPr id="27" name="cau hoi c">
            <a:extLst>
              <a:ext uri="{FF2B5EF4-FFF2-40B4-BE49-F238E27FC236}">
                <a16:creationId xmlns:a16="http://schemas.microsoft.com/office/drawing/2014/main" xmlns="" id="{D96707EC-5A82-4050-B897-6DBAB63AC957}"/>
              </a:ext>
            </a:extLst>
          </p:cNvPr>
          <p:cNvSpPr txBox="1"/>
          <p:nvPr/>
        </p:nvSpPr>
        <p:spPr>
          <a:xfrm>
            <a:off x="948617" y="4277377"/>
            <a:ext cx="7844642" cy="845103"/>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A. </a:t>
            </a:r>
            <a:r>
              <a:rPr lang="en-US" sz="4200" dirty="0" smtClean="0">
                <a:solidFill>
                  <a:schemeClr val="bg1"/>
                </a:solidFill>
                <a:latin typeface="Arial" panose="020B0604020202020204" pitchFamily="34" charset="0"/>
                <a:ea typeface="Tahoma" panose="020B0604030504040204" pitchFamily="34" charset="0"/>
                <a:cs typeface="Arial" panose="020B0604020202020204" pitchFamily="34" charset="0"/>
                <a:sym typeface="Arial"/>
              </a:rPr>
              <a:t>a + b</a:t>
            </a:r>
            <a:endParaRPr lang="en-US" sz="4200" dirty="0">
              <a:solidFill>
                <a:schemeClr val="bg1"/>
              </a:solidFill>
              <a:latin typeface="Arial" panose="020B0604020202020204" pitchFamily="34" charset="0"/>
              <a:cs typeface="Arial" panose="020B0604020202020204" pitchFamily="34" charset="0"/>
            </a:endParaRPr>
          </a:p>
        </p:txBody>
      </p:sp>
      <p:sp>
        <p:nvSpPr>
          <p:cNvPr id="31" name="bang a">
            <a:extLst>
              <a:ext uri="{FF2B5EF4-FFF2-40B4-BE49-F238E27FC236}">
                <a16:creationId xmlns:a16="http://schemas.microsoft.com/office/drawing/2014/main" xmlns="" id="{8DD63B39-09F3-4F04-83CD-408FC7619A90}"/>
              </a:ext>
            </a:extLst>
          </p:cNvPr>
          <p:cNvSpPr/>
          <p:nvPr/>
        </p:nvSpPr>
        <p:spPr>
          <a:xfrm flipH="1">
            <a:off x="9084160" y="3885796"/>
            <a:ext cx="8254175"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2" name="bang d">
            <a:extLst>
              <a:ext uri="{FF2B5EF4-FFF2-40B4-BE49-F238E27FC236}">
                <a16:creationId xmlns:a16="http://schemas.microsoft.com/office/drawing/2014/main" xmlns="" id="{A6F11D1C-4D08-4BAF-9A3D-4AC673B9036B}"/>
              </a:ext>
            </a:extLst>
          </p:cNvPr>
          <p:cNvSpPr/>
          <p:nvPr/>
        </p:nvSpPr>
        <p:spPr>
          <a:xfrm flipH="1">
            <a:off x="829985" y="6587724"/>
            <a:ext cx="8254175" cy="18501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mc:AlternateContent xmlns:mc="http://schemas.openxmlformats.org/markup-compatibility/2006" xmlns:a14="http://schemas.microsoft.com/office/drawing/2010/main">
        <mc:Choice Requires="a14">
          <p:sp>
            <p:nvSpPr>
              <p:cNvPr id="33" name="cau hoi a">
                <a:extLst>
                  <a:ext uri="{FF2B5EF4-FFF2-40B4-BE49-F238E27FC236}">
                    <a16:creationId xmlns:a16="http://schemas.microsoft.com/office/drawing/2014/main" xmlns="" id="{9B5DABB8-849A-4D2D-930C-9CA07BFC5BDE}"/>
                  </a:ext>
                </a:extLst>
              </p:cNvPr>
              <p:cNvSpPr txBox="1"/>
              <p:nvPr/>
            </p:nvSpPr>
            <p:spPr>
              <a:xfrm>
                <a:off x="9315444" y="3947991"/>
                <a:ext cx="7791605" cy="1399294"/>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B</a:t>
                </a:r>
                <a:r>
                  <a:rPr lang="en-US" sz="4200" dirty="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14:m>
                  <m:oMath xmlns:m="http://schemas.openxmlformats.org/officeDocument/2006/math">
                    <m:f>
                      <m:fPr>
                        <m:ctrlPr>
                          <a:rPr lang="en-US" sz="4800" i="1" smtClean="0">
                            <a:solidFill>
                              <a:schemeClr val="bg1"/>
                            </a:solidFill>
                            <a:latin typeface="Cambria Math" panose="02040503050406030204" pitchFamily="18" charset="0"/>
                          </a:rPr>
                        </m:ctrlPr>
                      </m:fPr>
                      <m:num>
                        <m:r>
                          <a:rPr lang="en-US" sz="4800" i="0">
                            <a:solidFill>
                              <a:schemeClr val="bg1"/>
                            </a:solidFill>
                            <a:latin typeface="Cambria Math" panose="02040503050406030204" pitchFamily="18" charset="0"/>
                          </a:rPr>
                          <m:t>2+3</m:t>
                        </m:r>
                        <m:r>
                          <m:rPr>
                            <m:sty m:val="p"/>
                          </m:rPr>
                          <a:rPr lang="en-US" sz="4800" i="0">
                            <a:solidFill>
                              <a:schemeClr val="bg1"/>
                            </a:solidFill>
                            <a:latin typeface="Cambria Math" panose="02040503050406030204" pitchFamily="18" charset="0"/>
                          </a:rPr>
                          <m:t>y</m:t>
                        </m:r>
                      </m:num>
                      <m:den>
                        <m:r>
                          <a:rPr lang="en-US" sz="4800" i="0">
                            <a:solidFill>
                              <a:schemeClr val="bg1"/>
                            </a:solidFill>
                            <a:latin typeface="Cambria Math" panose="02040503050406030204" pitchFamily="18" charset="0"/>
                          </a:rPr>
                          <m:t>3</m:t>
                        </m:r>
                      </m:den>
                    </m:f>
                  </m:oMath>
                </a14:m>
                <a:endParaRPr lang="en-US" sz="4400" dirty="0">
                  <a:solidFill>
                    <a:schemeClr val="bg1"/>
                  </a:solidFill>
                  <a:latin typeface="Arial" panose="020B0604020202020204" pitchFamily="34" charset="0"/>
                  <a:cs typeface="Arial" panose="020B0604020202020204" pitchFamily="34" charset="0"/>
                </a:endParaRPr>
              </a:p>
            </p:txBody>
          </p:sp>
        </mc:Choice>
        <mc:Fallback xmlns="">
          <p:sp>
            <p:nvSpPr>
              <p:cNvPr id="33" name="cau hoi a">
                <a:extLst>
                  <a:ext uri="{FF2B5EF4-FFF2-40B4-BE49-F238E27FC236}">
                    <a16:creationId xmlns=""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9315444" y="3947991"/>
                <a:ext cx="7791605" cy="1399294"/>
              </a:xfrm>
              <a:prstGeom prst="rect">
                <a:avLst/>
              </a:prstGeom>
              <a:blipFill rotWithShape="0">
                <a:blip r:embed="rId11"/>
                <a:stretch>
                  <a:fillRect l="-2660" b="-5677"/>
                </a:stretch>
              </a:blipFill>
            </p:spPr>
            <p:txBody>
              <a:bodyPr/>
              <a:lstStyle/>
              <a:p>
                <a:r>
                  <a:rPr lang="en-US">
                    <a:noFill/>
                  </a:rPr>
                  <a:t> </a:t>
                </a:r>
              </a:p>
            </p:txBody>
          </p:sp>
        </mc:Fallback>
      </mc:AlternateContent>
      <p:sp>
        <p:nvSpPr>
          <p:cNvPr id="34" name="cau hoi d">
            <a:extLst>
              <a:ext uri="{FF2B5EF4-FFF2-40B4-BE49-F238E27FC236}">
                <a16:creationId xmlns:a16="http://schemas.microsoft.com/office/drawing/2014/main" xmlns="" id="{42A746A3-96B8-42A5-8EFA-A104DB6B2F69}"/>
              </a:ext>
            </a:extLst>
          </p:cNvPr>
          <p:cNvSpPr txBox="1"/>
          <p:nvPr/>
        </p:nvSpPr>
        <p:spPr>
          <a:xfrm>
            <a:off x="960209" y="7023646"/>
            <a:ext cx="7360105" cy="860557"/>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C</a:t>
            </a: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en-US" sz="4200" dirty="0" smtClean="0">
                <a:solidFill>
                  <a:schemeClr val="bg1"/>
                </a:solidFill>
                <a:latin typeface="Arial" panose="020B0604020202020204" pitchFamily="34" charset="0"/>
                <a:ea typeface="Tahoma" panose="020B0604030504040204" pitchFamily="34" charset="0"/>
                <a:cs typeface="Arial" panose="020B0604020202020204" pitchFamily="34" charset="0"/>
                <a:sym typeface="Arial"/>
              </a:rPr>
              <a:t>x</a:t>
            </a:r>
            <a:r>
              <a:rPr lang="en-US" sz="4200" baseline="30000" dirty="0" smtClean="0">
                <a:solidFill>
                  <a:schemeClr val="bg1"/>
                </a:solidFill>
                <a:latin typeface="Arial" panose="020B0604020202020204" pitchFamily="34" charset="0"/>
                <a:ea typeface="Tahoma" panose="020B0604030504040204" pitchFamily="34" charset="0"/>
                <a:cs typeface="Arial" panose="020B0604020202020204" pitchFamily="34" charset="0"/>
                <a:sym typeface="Arial"/>
              </a:rPr>
              <a:t>2</a:t>
            </a:r>
            <a:r>
              <a:rPr lang="en-US" sz="4200" dirty="0" smtClean="0">
                <a:solidFill>
                  <a:schemeClr val="bg1"/>
                </a:solidFill>
                <a:latin typeface="Arial" panose="020B0604020202020204" pitchFamily="34" charset="0"/>
                <a:ea typeface="Tahoma" panose="020B0604030504040204" pitchFamily="34" charset="0"/>
                <a:cs typeface="Arial" panose="020B0604020202020204" pitchFamily="34" charset="0"/>
                <a:sym typeface="Arial"/>
              </a:rPr>
              <a:t> + 3y</a:t>
            </a:r>
            <a:r>
              <a:rPr lang="en-US" sz="4200" baseline="30000" dirty="0" smtClean="0">
                <a:solidFill>
                  <a:schemeClr val="bg1"/>
                </a:solidFill>
                <a:latin typeface="Arial" panose="020B0604020202020204" pitchFamily="34" charset="0"/>
                <a:ea typeface="Tahoma" panose="020B0604030504040204" pitchFamily="34" charset="0"/>
                <a:cs typeface="Arial" panose="020B0604020202020204" pitchFamily="34" charset="0"/>
                <a:sym typeface="Arial"/>
              </a:rPr>
              <a:t>2</a:t>
            </a:r>
            <a:r>
              <a:rPr lang="en-US" sz="4200" dirty="0" smtClean="0">
                <a:solidFill>
                  <a:schemeClr val="bg1"/>
                </a:solidFill>
                <a:latin typeface="Arial" panose="020B0604020202020204" pitchFamily="34" charset="0"/>
                <a:ea typeface="Tahoma" panose="020B0604030504040204" pitchFamily="34" charset="0"/>
                <a:cs typeface="Arial" panose="020B0604020202020204" pitchFamily="34" charset="0"/>
                <a:sym typeface="Arial"/>
              </a:rPr>
              <a:t> - </a:t>
            </a:r>
            <a:r>
              <a:rPr lang="en-US" sz="4200" dirty="0" err="1" smtClean="0">
                <a:solidFill>
                  <a:schemeClr val="bg1"/>
                </a:solidFill>
                <a:latin typeface="Arial" panose="020B0604020202020204" pitchFamily="34" charset="0"/>
                <a:ea typeface="Tahoma" panose="020B0604030504040204" pitchFamily="34" charset="0"/>
                <a:cs typeface="Arial" panose="020B0604020202020204" pitchFamily="34" charset="0"/>
                <a:sym typeface="Arial"/>
              </a:rPr>
              <a:t>xy</a:t>
            </a:r>
            <a:r>
              <a:rPr lang="en-US" sz="4200" dirty="0" smtClean="0">
                <a:solidFill>
                  <a:schemeClr val="bg1"/>
                </a:solidFill>
                <a:latin typeface="Arial" panose="020B0604020202020204" pitchFamily="34" charset="0"/>
                <a:ea typeface="Tahoma" panose="020B0604030504040204" pitchFamily="34" charset="0"/>
                <a:cs typeface="Arial" panose="020B0604020202020204" pitchFamily="34" charset="0"/>
                <a:sym typeface="Arial"/>
              </a:rPr>
              <a:t> + 1 </a:t>
            </a:r>
            <a:endParaRPr lang="en-US" sz="4400" dirty="0">
              <a:solidFill>
                <a:schemeClr val="bg1"/>
              </a:solidFill>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288002" y="1295791"/>
            <a:ext cx="731046" cy="731046"/>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8288002" y="2218041"/>
            <a:ext cx="731046" cy="731046"/>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8304358" y="3111235"/>
            <a:ext cx="731046" cy="731046"/>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8304358" y="3945619"/>
            <a:ext cx="731046" cy="731046"/>
          </a:xfrm>
          <a:prstGeom prst="rect">
            <a:avLst/>
          </a:prstGeom>
        </p:spPr>
      </p:pic>
    </p:spTree>
    <p:extLst>
      <p:ext uri="{BB962C8B-B14F-4D97-AF65-F5344CB8AC3E}">
        <p14:creationId xmlns:p14="http://schemas.microsoft.com/office/powerpoint/2010/main" val="2585155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16358" y="7464399"/>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4790992"/>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0" y="2001987"/>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989854" y="940305"/>
            <a:ext cx="16308286" cy="216731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1745702" y="985727"/>
            <a:ext cx="14829312" cy="2018694"/>
          </a:xfrm>
          <a:prstGeom prst="rect">
            <a:avLst/>
          </a:prstGeom>
          <a:noFill/>
        </p:spPr>
        <p:txBody>
          <a:bodyPr wrap="square" rtlCol="0">
            <a:spAutoFit/>
          </a:bodyPr>
          <a:lstStyle/>
          <a:p>
            <a:pPr algn="ctr">
              <a:lnSpc>
                <a:spcPct val="150000"/>
              </a:lnSpc>
              <a:defRPr/>
            </a:pPr>
            <a:r>
              <a:rPr lang="en-US" sz="4400" b="1" dirty="0" err="1">
                <a:solidFill>
                  <a:schemeClr val="bg1"/>
                </a:solidFill>
                <a:latin typeface="Arial" panose="020B0604020202020204" pitchFamily="34" charset="0"/>
                <a:cs typeface="Arial" panose="020B0604020202020204" pitchFamily="34" charset="0"/>
                <a:sym typeface="Arial"/>
              </a:rPr>
              <a:t>Câu</a:t>
            </a:r>
            <a:r>
              <a:rPr lang="en-US" sz="4400" b="1" dirty="0">
                <a:solidFill>
                  <a:schemeClr val="bg1"/>
                </a:solidFill>
                <a:latin typeface="Arial" panose="020B0604020202020204" pitchFamily="34" charset="0"/>
                <a:cs typeface="Arial" panose="020B0604020202020204" pitchFamily="34" charset="0"/>
                <a:sym typeface="Arial"/>
              </a:rPr>
              <a:t> 5</a:t>
            </a:r>
            <a:r>
              <a:rPr lang="en-US" sz="4400" b="1" dirty="0" smtClean="0">
                <a:solidFill>
                  <a:schemeClr val="bg1"/>
                </a:solidFill>
                <a:latin typeface="Arial" panose="020B0604020202020204" pitchFamily="34" charset="0"/>
                <a:cs typeface="Arial" panose="020B0604020202020204" pitchFamily="34" charset="0"/>
                <a:sym typeface="Arial"/>
              </a:rPr>
              <a:t>: </a:t>
            </a:r>
            <a:r>
              <a:rPr lang="en-US" sz="4400" dirty="0" err="1">
                <a:solidFill>
                  <a:schemeClr val="bg1"/>
                </a:solidFill>
                <a:latin typeface="Arial" panose="020B0604020202020204" pitchFamily="34" charset="0"/>
                <a:cs typeface="Arial" panose="020B0604020202020204" pitchFamily="34" charset="0"/>
              </a:rPr>
              <a:t>Lập</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biểu</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thức</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đại</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số</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để</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tính</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Diện</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tích</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hình</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thang</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có</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đáy</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lớn</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là</a:t>
            </a:r>
            <a:r>
              <a:rPr lang="en-US" sz="4400" dirty="0">
                <a:solidFill>
                  <a:schemeClr val="bg1"/>
                </a:solidFill>
                <a:latin typeface="Arial" panose="020B0604020202020204" pitchFamily="34" charset="0"/>
                <a:cs typeface="Arial" panose="020B0604020202020204" pitchFamily="34" charset="0"/>
              </a:rPr>
              <a:t> a (cm), </a:t>
            </a:r>
            <a:r>
              <a:rPr lang="en-US" sz="4400" dirty="0" err="1">
                <a:solidFill>
                  <a:schemeClr val="bg1"/>
                </a:solidFill>
                <a:latin typeface="Arial" panose="020B0604020202020204" pitchFamily="34" charset="0"/>
                <a:cs typeface="Arial" panose="020B0604020202020204" pitchFamily="34" charset="0"/>
              </a:rPr>
              <a:t>đáy</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nhỏ</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là</a:t>
            </a:r>
            <a:r>
              <a:rPr lang="en-US" sz="4400" dirty="0">
                <a:solidFill>
                  <a:schemeClr val="bg1"/>
                </a:solidFill>
                <a:latin typeface="Arial" panose="020B0604020202020204" pitchFamily="34" charset="0"/>
                <a:cs typeface="Arial" panose="020B0604020202020204" pitchFamily="34" charset="0"/>
              </a:rPr>
              <a:t> b (cm), </a:t>
            </a:r>
            <a:r>
              <a:rPr lang="en-US" sz="4400" dirty="0" err="1">
                <a:solidFill>
                  <a:schemeClr val="bg1"/>
                </a:solidFill>
                <a:latin typeface="Arial" panose="020B0604020202020204" pitchFamily="34" charset="0"/>
                <a:cs typeface="Arial" panose="020B0604020202020204" pitchFamily="34" charset="0"/>
              </a:rPr>
              <a:t>chiều</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cao</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là</a:t>
            </a:r>
            <a:r>
              <a:rPr lang="en-US" sz="4400" dirty="0">
                <a:solidFill>
                  <a:schemeClr val="bg1"/>
                </a:solidFill>
                <a:latin typeface="Arial" panose="020B0604020202020204" pitchFamily="34" charset="0"/>
                <a:cs typeface="Arial" panose="020B0604020202020204" pitchFamily="34" charset="0"/>
              </a:rPr>
              <a:t> h (cm</a:t>
            </a:r>
            <a:r>
              <a:rPr lang="en-US" sz="4400" dirty="0" smtClean="0">
                <a:solidFill>
                  <a:schemeClr val="bg1"/>
                </a:solidFill>
                <a:latin typeface="Arial" panose="020B0604020202020204" pitchFamily="34" charset="0"/>
                <a:cs typeface="Arial" panose="020B0604020202020204" pitchFamily="34" charset="0"/>
              </a:rPr>
              <a:t>)</a:t>
            </a:r>
            <a:endParaRPr lang="en-US" sz="4400" dirty="0">
              <a:solidFill>
                <a:schemeClr val="bg1"/>
              </a:solidFill>
              <a:latin typeface="Arial" panose="020B0604020202020204" pitchFamily="34" charset="0"/>
              <a:cs typeface="Arial" panose="020B0604020202020204" pitchFamily="34" charset="0"/>
            </a:endParaRPr>
          </a:p>
        </p:txBody>
      </p:sp>
      <p:sp>
        <p:nvSpPr>
          <p:cNvPr id="15" name="bang b">
            <a:extLst>
              <a:ext uri="{FF2B5EF4-FFF2-40B4-BE49-F238E27FC236}">
                <a16:creationId xmlns:a16="http://schemas.microsoft.com/office/drawing/2014/main" xmlns="" id="{D0E6AFB4-275F-4728-9A13-27E00F9EA3A2}"/>
              </a:ext>
            </a:extLst>
          </p:cNvPr>
          <p:cNvSpPr/>
          <p:nvPr/>
        </p:nvSpPr>
        <p:spPr>
          <a:xfrm flipH="1">
            <a:off x="8991154" y="3905219"/>
            <a:ext cx="8306986"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16" name="bang c">
            <a:extLst>
              <a:ext uri="{FF2B5EF4-FFF2-40B4-BE49-F238E27FC236}">
                <a16:creationId xmlns:a16="http://schemas.microsoft.com/office/drawing/2014/main" xmlns="" id="{CA2E0476-BE10-4768-BE1B-A9C0072703C2}"/>
              </a:ext>
            </a:extLst>
          </p:cNvPr>
          <p:cNvSpPr/>
          <p:nvPr/>
        </p:nvSpPr>
        <p:spPr>
          <a:xfrm flipH="1">
            <a:off x="829983" y="6584898"/>
            <a:ext cx="8254175" cy="175900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mc:AlternateContent xmlns:mc="http://schemas.openxmlformats.org/markup-compatibility/2006" xmlns:a14="http://schemas.microsoft.com/office/drawing/2010/main">
        <mc:Choice Requires="a14">
          <p:sp>
            <p:nvSpPr>
              <p:cNvPr id="25" name="cau hoi b">
                <a:extLst>
                  <a:ext uri="{FF2B5EF4-FFF2-40B4-BE49-F238E27FC236}">
                    <a16:creationId xmlns:a16="http://schemas.microsoft.com/office/drawing/2014/main" xmlns="" id="{9897B1B9-EB78-41AF-AC33-1E8F7714B11F}"/>
                  </a:ext>
                </a:extLst>
              </p:cNvPr>
              <p:cNvSpPr txBox="1"/>
              <p:nvPr/>
            </p:nvSpPr>
            <p:spPr>
              <a:xfrm>
                <a:off x="9312608" y="3960569"/>
                <a:ext cx="7451392" cy="1399357"/>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000" dirty="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B. </a:t>
                </a:r>
                <a14:m>
                  <m:oMath xmlns:m="http://schemas.openxmlformats.org/officeDocument/2006/math">
                    <m:f>
                      <m:fPr>
                        <m:ctrlPr>
                          <a:rPr lang="en-US" sz="4400" i="1">
                            <a:solidFill>
                              <a:schemeClr val="bg1"/>
                            </a:solidFill>
                            <a:latin typeface="Cambria Math" panose="02040503050406030204" pitchFamily="18" charset="0"/>
                          </a:rPr>
                        </m:ctrlPr>
                      </m:fPr>
                      <m:num>
                        <m:d>
                          <m:dPr>
                            <m:ctrlPr>
                              <a:rPr lang="en-US" sz="4400" i="1">
                                <a:solidFill>
                                  <a:schemeClr val="bg1"/>
                                </a:solidFill>
                                <a:latin typeface="Cambria Math" panose="02040503050406030204" pitchFamily="18" charset="0"/>
                              </a:rPr>
                            </m:ctrlPr>
                          </m:dPr>
                          <m:e>
                            <m:r>
                              <a:rPr lang="en-US" sz="4400" i="1">
                                <a:solidFill>
                                  <a:schemeClr val="bg1"/>
                                </a:solidFill>
                                <a:latin typeface="Cambria Math" panose="02040503050406030204" pitchFamily="18" charset="0"/>
                              </a:rPr>
                              <m:t>𝑎</m:t>
                            </m:r>
                            <m:r>
                              <a:rPr lang="en-US" sz="4400" i="1">
                                <a:solidFill>
                                  <a:schemeClr val="bg1"/>
                                </a:solidFill>
                                <a:latin typeface="Cambria Math" panose="02040503050406030204" pitchFamily="18" charset="0"/>
                              </a:rPr>
                              <m:t>+</m:t>
                            </m:r>
                            <m:r>
                              <a:rPr lang="en-US" sz="4400" i="1">
                                <a:solidFill>
                                  <a:schemeClr val="bg1"/>
                                </a:solidFill>
                                <a:latin typeface="Cambria Math" panose="02040503050406030204" pitchFamily="18" charset="0"/>
                              </a:rPr>
                              <m:t>𝑏</m:t>
                            </m:r>
                          </m:e>
                        </m:d>
                        <m:r>
                          <a:rPr lang="en-US" sz="4400" i="1">
                            <a:solidFill>
                              <a:schemeClr val="bg1"/>
                            </a:solidFill>
                            <a:latin typeface="Cambria Math" panose="02040503050406030204" pitchFamily="18" charset="0"/>
                          </a:rPr>
                          <m:t>.</m:t>
                        </m:r>
                        <m:r>
                          <a:rPr lang="en-US" sz="4400" i="1">
                            <a:solidFill>
                              <a:schemeClr val="bg1"/>
                            </a:solidFill>
                            <a:latin typeface="Cambria Math" panose="02040503050406030204" pitchFamily="18" charset="0"/>
                          </a:rPr>
                          <m:t>h</m:t>
                        </m:r>
                      </m:num>
                      <m:den>
                        <m:r>
                          <a:rPr lang="en-US" sz="4400" i="1">
                            <a:solidFill>
                              <a:schemeClr val="bg1"/>
                            </a:solidFill>
                            <a:latin typeface="Cambria Math" panose="02040503050406030204" pitchFamily="18" charset="0"/>
                          </a:rPr>
                          <m:t>2</m:t>
                        </m:r>
                      </m:den>
                    </m:f>
                  </m:oMath>
                </a14:m>
                <a:r>
                  <a:rPr lang="en-US" sz="4000" dirty="0">
                    <a:solidFill>
                      <a:schemeClr val="bg1"/>
                    </a:solidFill>
                    <a:latin typeface="Arial" panose="020B0604020202020204" pitchFamily="34" charset="0"/>
                    <a:cs typeface="Arial" panose="020B0604020202020204" pitchFamily="34" charset="0"/>
                  </a:rPr>
                  <a:t> (cm</a:t>
                </a:r>
                <a:r>
                  <a:rPr lang="en-US" sz="4000" baseline="30000" dirty="0">
                    <a:solidFill>
                      <a:schemeClr val="bg1"/>
                    </a:solidFill>
                    <a:latin typeface="Arial" panose="020B0604020202020204" pitchFamily="34" charset="0"/>
                    <a:cs typeface="Arial" panose="020B0604020202020204" pitchFamily="34" charset="0"/>
                  </a:rPr>
                  <a:t>2</a:t>
                </a:r>
                <a:r>
                  <a:rPr lang="en-US" sz="4000" dirty="0">
                    <a:solidFill>
                      <a:schemeClr val="bg1"/>
                    </a:solidFill>
                    <a:latin typeface="Arial" panose="020B0604020202020204" pitchFamily="34" charset="0"/>
                    <a:cs typeface="Arial" panose="020B0604020202020204" pitchFamily="34" charset="0"/>
                  </a:rPr>
                  <a:t>)</a:t>
                </a:r>
                <a:endParaRPr lang="en-US" sz="4000" dirty="0">
                  <a:solidFill>
                    <a:schemeClr val="bg1"/>
                  </a:solidFill>
                  <a:latin typeface="Arial" panose="020B0604020202020204" pitchFamily="34" charset="0"/>
                  <a:ea typeface="Tahoma" panose="020B0604030504040204" pitchFamily="34" charset="0"/>
                  <a:cs typeface="Arial" panose="020B0604020202020204" pitchFamily="34" charset="0"/>
                  <a:sym typeface="Arial"/>
                </a:endParaRPr>
              </a:p>
            </p:txBody>
          </p:sp>
        </mc:Choice>
        <mc:Fallback xmlns="">
          <p:sp>
            <p:nvSpPr>
              <p:cNvPr id="25" name="cau hoi b">
                <a:extLst>
                  <a:ext uri="{FF2B5EF4-FFF2-40B4-BE49-F238E27FC236}">
                    <a16:creationId xmlns=""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9312608" y="3960569"/>
                <a:ext cx="7451392" cy="1399357"/>
              </a:xfrm>
              <a:prstGeom prst="rect">
                <a:avLst/>
              </a:prstGeom>
              <a:blipFill rotWithShape="0">
                <a:blip r:embed="rId11"/>
                <a:stretch>
                  <a:fillRect l="-2619" b="-8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cau hoi c">
                <a:extLst>
                  <a:ext uri="{FF2B5EF4-FFF2-40B4-BE49-F238E27FC236}">
                    <a16:creationId xmlns:a16="http://schemas.microsoft.com/office/drawing/2014/main" xmlns="" id="{D96707EC-5A82-4050-B897-6DBAB63AC957}"/>
                  </a:ext>
                </a:extLst>
              </p:cNvPr>
              <p:cNvSpPr txBox="1"/>
              <p:nvPr/>
            </p:nvSpPr>
            <p:spPr>
              <a:xfrm>
                <a:off x="1104153" y="6657618"/>
                <a:ext cx="7185135" cy="1323952"/>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0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C</a:t>
                </a:r>
                <a:r>
                  <a:rPr lang="en-US" sz="4000" dirty="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14:m>
                  <m:oMath xmlns:m="http://schemas.openxmlformats.org/officeDocument/2006/math">
                    <m:f>
                      <m:fPr>
                        <m:ctrlPr>
                          <a:rPr lang="en-US" sz="4400" i="1" smtClean="0">
                            <a:solidFill>
                              <a:schemeClr val="bg1"/>
                            </a:solidFill>
                            <a:latin typeface="Cambria Math" panose="02040503050406030204" pitchFamily="18" charset="0"/>
                          </a:rPr>
                        </m:ctrlPr>
                      </m:fPr>
                      <m:num>
                        <m:d>
                          <m:dPr>
                            <m:ctrlPr>
                              <a:rPr lang="en-US" sz="4400" i="1">
                                <a:solidFill>
                                  <a:schemeClr val="bg1"/>
                                </a:solidFill>
                                <a:latin typeface="Cambria Math" panose="02040503050406030204" pitchFamily="18" charset="0"/>
                              </a:rPr>
                            </m:ctrlPr>
                          </m:dPr>
                          <m:e>
                            <m:r>
                              <a:rPr lang="en-US" sz="4400" i="1">
                                <a:solidFill>
                                  <a:schemeClr val="bg1"/>
                                </a:solidFill>
                                <a:latin typeface="Cambria Math" panose="02040503050406030204" pitchFamily="18" charset="0"/>
                              </a:rPr>
                              <m:t>𝑎</m:t>
                            </m:r>
                            <m:r>
                              <a:rPr lang="en-US" sz="4400" i="1">
                                <a:solidFill>
                                  <a:schemeClr val="bg1"/>
                                </a:solidFill>
                                <a:latin typeface="Cambria Math" panose="02040503050406030204" pitchFamily="18" charset="0"/>
                              </a:rPr>
                              <m:t>−</m:t>
                            </m:r>
                            <m:r>
                              <a:rPr lang="en-US" sz="4400" i="1">
                                <a:solidFill>
                                  <a:schemeClr val="bg1"/>
                                </a:solidFill>
                                <a:latin typeface="Cambria Math" panose="02040503050406030204" pitchFamily="18" charset="0"/>
                              </a:rPr>
                              <m:t>h</m:t>
                            </m:r>
                          </m:e>
                        </m:d>
                        <m:r>
                          <a:rPr lang="en-US" sz="4400" i="1">
                            <a:solidFill>
                              <a:schemeClr val="bg1"/>
                            </a:solidFill>
                            <a:latin typeface="Cambria Math" panose="02040503050406030204" pitchFamily="18" charset="0"/>
                          </a:rPr>
                          <m:t>.</m:t>
                        </m:r>
                        <m:r>
                          <a:rPr lang="en-US" sz="4400" i="1">
                            <a:solidFill>
                              <a:schemeClr val="bg1"/>
                            </a:solidFill>
                            <a:latin typeface="Cambria Math" panose="02040503050406030204" pitchFamily="18" charset="0"/>
                          </a:rPr>
                          <m:t>𝑏</m:t>
                        </m:r>
                      </m:num>
                      <m:den>
                        <m:r>
                          <a:rPr lang="en-US" sz="4400" i="1">
                            <a:solidFill>
                              <a:schemeClr val="bg1"/>
                            </a:solidFill>
                            <a:latin typeface="Cambria Math" panose="02040503050406030204" pitchFamily="18" charset="0"/>
                          </a:rPr>
                          <m:t>2</m:t>
                        </m:r>
                      </m:den>
                    </m:f>
                  </m:oMath>
                </a14:m>
                <a:r>
                  <a:rPr lang="en-US" sz="4000" dirty="0">
                    <a:solidFill>
                      <a:schemeClr val="bg1"/>
                    </a:solidFill>
                    <a:latin typeface="Arial" panose="020B0604020202020204" pitchFamily="34" charset="0"/>
                    <a:cs typeface="Arial" panose="020B0604020202020204" pitchFamily="34" charset="0"/>
                  </a:rPr>
                  <a:t> (</a:t>
                </a:r>
                <a:r>
                  <a:rPr lang="en-US" sz="4000" dirty="0" smtClean="0">
                    <a:solidFill>
                      <a:schemeClr val="bg1"/>
                    </a:solidFill>
                    <a:latin typeface="Arial" panose="020B0604020202020204" pitchFamily="34" charset="0"/>
                    <a:cs typeface="Arial" panose="020B0604020202020204" pitchFamily="34" charset="0"/>
                  </a:rPr>
                  <a:t>cm</a:t>
                </a:r>
                <a:r>
                  <a:rPr lang="en-US" sz="4000" baseline="30000" dirty="0" smtClean="0">
                    <a:solidFill>
                      <a:schemeClr val="bg1"/>
                    </a:solidFill>
                    <a:latin typeface="Arial" panose="020B0604020202020204" pitchFamily="34" charset="0"/>
                    <a:cs typeface="Arial" panose="020B0604020202020204" pitchFamily="34" charset="0"/>
                  </a:rPr>
                  <a:t>2</a:t>
                </a:r>
                <a:r>
                  <a:rPr lang="en-US" sz="4000" dirty="0">
                    <a:solidFill>
                      <a:schemeClr val="bg1"/>
                    </a:solidFill>
                    <a:latin typeface="Arial" panose="020B0604020202020204" pitchFamily="34" charset="0"/>
                    <a:cs typeface="Arial" panose="020B0604020202020204" pitchFamily="34" charset="0"/>
                  </a:rPr>
                  <a:t>)</a:t>
                </a:r>
                <a:r>
                  <a:rPr lang="en-US" sz="4000" dirty="0" smtClean="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endParaRPr lang="en-US" sz="4000" dirty="0">
                  <a:solidFill>
                    <a:schemeClr val="bg1"/>
                  </a:solidFill>
                  <a:latin typeface="Arial" panose="020B0604020202020204" pitchFamily="34" charset="0"/>
                  <a:cs typeface="Arial" panose="020B0604020202020204" pitchFamily="34" charset="0"/>
                </a:endParaRPr>
              </a:p>
            </p:txBody>
          </p:sp>
        </mc:Choice>
        <mc:Fallback xmlns="">
          <p:sp>
            <p:nvSpPr>
              <p:cNvPr id="27" name="cau hoi c">
                <a:extLst>
                  <a:ext uri="{FF2B5EF4-FFF2-40B4-BE49-F238E27FC236}">
                    <a16:creationId xmlns=""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1104153" y="6657618"/>
                <a:ext cx="7185135" cy="1323952"/>
              </a:xfrm>
              <a:prstGeom prst="rect">
                <a:avLst/>
              </a:prstGeom>
              <a:blipFill rotWithShape="0">
                <a:blip r:embed="rId12"/>
                <a:stretch>
                  <a:fillRect l="-2714" b="-6452"/>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xmlns="" id="{8DD63B39-09F3-4F04-83CD-408FC7619A90}"/>
              </a:ext>
            </a:extLst>
          </p:cNvPr>
          <p:cNvSpPr/>
          <p:nvPr/>
        </p:nvSpPr>
        <p:spPr>
          <a:xfrm flipH="1">
            <a:off x="736980" y="3899088"/>
            <a:ext cx="8254175"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2" name="bang d">
            <a:extLst>
              <a:ext uri="{FF2B5EF4-FFF2-40B4-BE49-F238E27FC236}">
                <a16:creationId xmlns:a16="http://schemas.microsoft.com/office/drawing/2014/main" xmlns="" id="{A6F11D1C-4D08-4BAF-9A3D-4AC673B9036B}"/>
              </a:ext>
            </a:extLst>
          </p:cNvPr>
          <p:cNvSpPr/>
          <p:nvPr/>
        </p:nvSpPr>
        <p:spPr>
          <a:xfrm flipH="1">
            <a:off x="9119007" y="6584898"/>
            <a:ext cx="8382003" cy="175900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mc:AlternateContent xmlns:mc="http://schemas.openxmlformats.org/markup-compatibility/2006" xmlns:a14="http://schemas.microsoft.com/office/drawing/2010/main">
        <mc:Choice Requires="a14">
          <p:sp>
            <p:nvSpPr>
              <p:cNvPr id="33" name="cau hoi a">
                <a:extLst>
                  <a:ext uri="{FF2B5EF4-FFF2-40B4-BE49-F238E27FC236}">
                    <a16:creationId xmlns:a16="http://schemas.microsoft.com/office/drawing/2014/main" xmlns="" id="{9B5DABB8-849A-4D2D-930C-9CA07BFC5BDE}"/>
                  </a:ext>
                </a:extLst>
              </p:cNvPr>
              <p:cNvSpPr txBox="1"/>
              <p:nvPr/>
            </p:nvSpPr>
            <p:spPr>
              <a:xfrm>
                <a:off x="1104153" y="3987121"/>
                <a:ext cx="7299434" cy="1323952"/>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000" dirty="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A. </a:t>
                </a:r>
                <a14:m>
                  <m:oMath xmlns:m="http://schemas.openxmlformats.org/officeDocument/2006/math">
                    <m:f>
                      <m:fPr>
                        <m:ctrlPr>
                          <a:rPr lang="en-US" sz="4400" i="1" smtClean="0">
                            <a:solidFill>
                              <a:schemeClr val="bg1"/>
                            </a:solidFill>
                            <a:latin typeface="Cambria Math" panose="02040503050406030204" pitchFamily="18" charset="0"/>
                          </a:rPr>
                        </m:ctrlPr>
                      </m:fPr>
                      <m:num>
                        <m:d>
                          <m:dPr>
                            <m:ctrlPr>
                              <a:rPr lang="en-US" sz="4400" i="1">
                                <a:solidFill>
                                  <a:schemeClr val="bg1"/>
                                </a:solidFill>
                                <a:latin typeface="Cambria Math" panose="02040503050406030204" pitchFamily="18" charset="0"/>
                              </a:rPr>
                            </m:ctrlPr>
                          </m:dPr>
                          <m:e>
                            <m:r>
                              <a:rPr lang="en-US" sz="4400" i="1">
                                <a:solidFill>
                                  <a:schemeClr val="bg1"/>
                                </a:solidFill>
                                <a:latin typeface="Cambria Math" panose="02040503050406030204" pitchFamily="18" charset="0"/>
                              </a:rPr>
                              <m:t>𝑎</m:t>
                            </m:r>
                            <m:r>
                              <a:rPr lang="en-US" sz="4400" i="1">
                                <a:solidFill>
                                  <a:schemeClr val="bg1"/>
                                </a:solidFill>
                                <a:latin typeface="Cambria Math" panose="02040503050406030204" pitchFamily="18" charset="0"/>
                              </a:rPr>
                              <m:t>+</m:t>
                            </m:r>
                            <m:r>
                              <a:rPr lang="en-US" sz="4400" i="1">
                                <a:solidFill>
                                  <a:schemeClr val="bg1"/>
                                </a:solidFill>
                                <a:latin typeface="Cambria Math" panose="02040503050406030204" pitchFamily="18" charset="0"/>
                              </a:rPr>
                              <m:t>h</m:t>
                            </m:r>
                          </m:e>
                        </m:d>
                        <m:r>
                          <a:rPr lang="en-US" sz="4400" i="1">
                            <a:solidFill>
                              <a:schemeClr val="bg1"/>
                            </a:solidFill>
                            <a:latin typeface="Cambria Math" panose="02040503050406030204" pitchFamily="18" charset="0"/>
                          </a:rPr>
                          <m:t>.</m:t>
                        </m:r>
                        <m:r>
                          <a:rPr lang="en-US" sz="4400" i="1">
                            <a:solidFill>
                              <a:schemeClr val="bg1"/>
                            </a:solidFill>
                            <a:latin typeface="Cambria Math" panose="02040503050406030204" pitchFamily="18" charset="0"/>
                          </a:rPr>
                          <m:t>𝑏</m:t>
                        </m:r>
                      </m:num>
                      <m:den>
                        <m:r>
                          <a:rPr lang="en-US" sz="4400" i="1">
                            <a:solidFill>
                              <a:schemeClr val="bg1"/>
                            </a:solidFill>
                            <a:latin typeface="Cambria Math" panose="02040503050406030204" pitchFamily="18" charset="0"/>
                          </a:rPr>
                          <m:t>2</m:t>
                        </m:r>
                      </m:den>
                    </m:f>
                  </m:oMath>
                </a14:m>
                <a:r>
                  <a:rPr lang="en-US" sz="4000" dirty="0">
                    <a:solidFill>
                      <a:schemeClr val="bg1"/>
                    </a:solidFill>
                    <a:latin typeface="Arial" panose="020B0604020202020204" pitchFamily="34" charset="0"/>
                    <a:cs typeface="Arial" panose="020B0604020202020204" pitchFamily="34" charset="0"/>
                  </a:rPr>
                  <a:t> (cm</a:t>
                </a:r>
                <a:r>
                  <a:rPr lang="en-US" sz="4000" baseline="30000" dirty="0">
                    <a:solidFill>
                      <a:schemeClr val="bg1"/>
                    </a:solidFill>
                    <a:latin typeface="Arial" panose="020B0604020202020204" pitchFamily="34" charset="0"/>
                    <a:cs typeface="Arial" panose="020B0604020202020204" pitchFamily="34" charset="0"/>
                  </a:rPr>
                  <a:t>2</a:t>
                </a:r>
                <a:r>
                  <a:rPr lang="en-US" sz="4000" dirty="0" smtClean="0">
                    <a:solidFill>
                      <a:schemeClr val="bg1"/>
                    </a:solidFill>
                    <a:latin typeface="Arial" panose="020B0604020202020204" pitchFamily="34" charset="0"/>
                    <a:cs typeface="Arial" panose="020B0604020202020204" pitchFamily="34" charset="0"/>
                  </a:rPr>
                  <a:t>)</a:t>
                </a:r>
                <a:endParaRPr lang="en-US" sz="4000" dirty="0">
                  <a:solidFill>
                    <a:schemeClr val="bg1"/>
                  </a:solidFill>
                  <a:latin typeface="Arial" panose="020B0604020202020204" pitchFamily="34" charset="0"/>
                  <a:cs typeface="Arial" panose="020B0604020202020204" pitchFamily="34" charset="0"/>
                </a:endParaRPr>
              </a:p>
            </p:txBody>
          </p:sp>
        </mc:Choice>
        <mc:Fallback xmlns="">
          <p:sp>
            <p:nvSpPr>
              <p:cNvPr id="33" name="cau hoi a">
                <a:extLst>
                  <a:ext uri="{FF2B5EF4-FFF2-40B4-BE49-F238E27FC236}">
                    <a16:creationId xmlns=""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1104153" y="3987121"/>
                <a:ext cx="7299434" cy="1323952"/>
              </a:xfrm>
              <a:prstGeom prst="rect">
                <a:avLst/>
              </a:prstGeom>
              <a:blipFill rotWithShape="0">
                <a:blip r:embed="rId13"/>
                <a:stretch>
                  <a:fillRect l="-2671" b="-64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cau hoi d">
                <a:extLst>
                  <a:ext uri="{FF2B5EF4-FFF2-40B4-BE49-F238E27FC236}">
                    <a16:creationId xmlns:a16="http://schemas.microsoft.com/office/drawing/2014/main" xmlns="" id="{42A746A3-96B8-42A5-8EFA-A104DB6B2F69}"/>
                  </a:ext>
                </a:extLst>
              </p:cNvPr>
              <p:cNvSpPr txBox="1"/>
              <p:nvPr/>
            </p:nvSpPr>
            <p:spPr>
              <a:xfrm>
                <a:off x="9312608" y="6651129"/>
                <a:ext cx="7593632" cy="1403526"/>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0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D</a:t>
                </a:r>
                <a:r>
                  <a:rPr lang="en-US" sz="4000" dirty="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14:m>
                  <m:oMath xmlns:m="http://schemas.openxmlformats.org/officeDocument/2006/math">
                    <m:f>
                      <m:fPr>
                        <m:ctrlPr>
                          <a:rPr lang="en-US" sz="4400" i="1" smtClean="0">
                            <a:solidFill>
                              <a:schemeClr val="bg1"/>
                            </a:solidFill>
                            <a:latin typeface="Cambria Math" panose="02040503050406030204" pitchFamily="18" charset="0"/>
                          </a:rPr>
                        </m:ctrlPr>
                      </m:fPr>
                      <m:num>
                        <m:d>
                          <m:dPr>
                            <m:ctrlPr>
                              <a:rPr lang="en-US" sz="4400" i="1">
                                <a:solidFill>
                                  <a:schemeClr val="bg1"/>
                                </a:solidFill>
                                <a:latin typeface="Cambria Math" panose="02040503050406030204" pitchFamily="18" charset="0"/>
                              </a:rPr>
                            </m:ctrlPr>
                          </m:dPr>
                          <m:e>
                            <m:r>
                              <a:rPr lang="en-US" sz="4400" i="1">
                                <a:solidFill>
                                  <a:schemeClr val="bg1"/>
                                </a:solidFill>
                                <a:latin typeface="Cambria Math" panose="02040503050406030204" pitchFamily="18" charset="0"/>
                              </a:rPr>
                              <m:t>𝑎</m:t>
                            </m:r>
                            <m:r>
                              <a:rPr lang="en-US" sz="4400" i="1">
                                <a:solidFill>
                                  <a:schemeClr val="bg1"/>
                                </a:solidFill>
                                <a:latin typeface="Cambria Math" panose="02040503050406030204" pitchFamily="18" charset="0"/>
                              </a:rPr>
                              <m:t>+</m:t>
                            </m:r>
                            <m:r>
                              <a:rPr lang="en-US" sz="4400" i="1">
                                <a:solidFill>
                                  <a:schemeClr val="bg1"/>
                                </a:solidFill>
                                <a:latin typeface="Cambria Math" panose="02040503050406030204" pitchFamily="18" charset="0"/>
                              </a:rPr>
                              <m:t>𝑏</m:t>
                            </m:r>
                          </m:e>
                        </m:d>
                      </m:num>
                      <m:den>
                        <m:r>
                          <a:rPr lang="en-US" sz="4400" i="1">
                            <a:solidFill>
                              <a:schemeClr val="bg1"/>
                            </a:solidFill>
                            <a:latin typeface="Cambria Math" panose="02040503050406030204" pitchFamily="18" charset="0"/>
                          </a:rPr>
                          <m:t>2</m:t>
                        </m:r>
                        <m:r>
                          <a:rPr lang="en-US" sz="4400" i="1">
                            <a:solidFill>
                              <a:schemeClr val="bg1"/>
                            </a:solidFill>
                            <a:latin typeface="Cambria Math" panose="02040503050406030204" pitchFamily="18" charset="0"/>
                          </a:rPr>
                          <m:t>h</m:t>
                        </m:r>
                      </m:den>
                    </m:f>
                  </m:oMath>
                </a14:m>
                <a:r>
                  <a:rPr lang="en-US" sz="4000" dirty="0">
                    <a:solidFill>
                      <a:schemeClr val="bg1"/>
                    </a:solidFill>
                    <a:latin typeface="Arial" panose="020B0604020202020204" pitchFamily="34" charset="0"/>
                    <a:cs typeface="Arial" panose="020B0604020202020204" pitchFamily="34" charset="0"/>
                  </a:rPr>
                  <a:t> (cm</a:t>
                </a:r>
                <a:r>
                  <a:rPr lang="en-US" sz="4000" baseline="30000" dirty="0">
                    <a:solidFill>
                      <a:schemeClr val="bg1"/>
                    </a:solidFill>
                    <a:latin typeface="Arial" panose="020B0604020202020204" pitchFamily="34" charset="0"/>
                    <a:cs typeface="Arial" panose="020B0604020202020204" pitchFamily="34" charset="0"/>
                  </a:rPr>
                  <a:t>2</a:t>
                </a:r>
                <a:r>
                  <a:rPr lang="en-US" sz="4000" dirty="0" smtClean="0">
                    <a:solidFill>
                      <a:schemeClr val="bg1"/>
                    </a:solidFill>
                    <a:latin typeface="Arial" panose="020B0604020202020204" pitchFamily="34" charset="0"/>
                    <a:cs typeface="Arial" panose="020B0604020202020204" pitchFamily="34" charset="0"/>
                  </a:rPr>
                  <a:t>)</a:t>
                </a:r>
                <a:r>
                  <a:rPr lang="en-US" sz="4000" dirty="0" smtClean="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endParaRPr lang="en-US" sz="4000" dirty="0">
                  <a:solidFill>
                    <a:schemeClr val="bg1"/>
                  </a:solidFill>
                  <a:latin typeface="Arial" panose="020B0604020202020204" pitchFamily="34" charset="0"/>
                  <a:cs typeface="Arial" panose="020B0604020202020204" pitchFamily="34" charset="0"/>
                </a:endParaRPr>
              </a:p>
            </p:txBody>
          </p:sp>
        </mc:Choice>
        <mc:Fallback xmlns="">
          <p:sp>
            <p:nvSpPr>
              <p:cNvPr id="34" name="cau hoi d">
                <a:extLst>
                  <a:ext uri="{FF2B5EF4-FFF2-40B4-BE49-F238E27FC236}">
                    <a16:creationId xmlns=""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9312608" y="6651129"/>
                <a:ext cx="7593632" cy="1403526"/>
              </a:xfrm>
              <a:prstGeom prst="rect">
                <a:avLst/>
              </a:prstGeom>
              <a:blipFill rotWithShape="0">
                <a:blip r:embed="rId14"/>
                <a:stretch>
                  <a:fillRect l="-2570" b="-435"/>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8288002" y="1295791"/>
            <a:ext cx="731046" cy="731046"/>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8288002" y="2218041"/>
            <a:ext cx="731046" cy="731046"/>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18304358" y="3111235"/>
            <a:ext cx="731046" cy="731046"/>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18304358" y="3945619"/>
            <a:ext cx="731046" cy="731046"/>
          </a:xfrm>
          <a:prstGeom prst="rect">
            <a:avLst/>
          </a:prstGeom>
        </p:spPr>
      </p:pic>
    </p:spTree>
    <p:extLst>
      <p:ext uri="{BB962C8B-B14F-4D97-AF65-F5344CB8AC3E}">
        <p14:creationId xmlns:p14="http://schemas.microsoft.com/office/powerpoint/2010/main" val="3147005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266174">
            <a:off x="-5109365" y="-3923458"/>
            <a:ext cx="7846916" cy="7846916"/>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0418761">
            <a:off x="13517300" y="5891244"/>
            <a:ext cx="7795752" cy="7795752"/>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301571" y="4758918"/>
            <a:ext cx="1500511" cy="1491133"/>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785178" y="8510943"/>
            <a:ext cx="631420" cy="870924"/>
          </a:xfrm>
          <a:prstGeom prst="rect">
            <a:avLst/>
          </a:prstGeom>
        </p:spPr>
      </p:pic>
      <p:sp>
        <p:nvSpPr>
          <p:cNvPr id="17" name="TextBox 8"/>
          <p:cNvSpPr txBox="1"/>
          <p:nvPr/>
        </p:nvSpPr>
        <p:spPr>
          <a:xfrm>
            <a:off x="5181599" y="656278"/>
            <a:ext cx="8115300" cy="1096710"/>
          </a:xfrm>
          <a:prstGeom prst="rect">
            <a:avLst/>
          </a:prstGeom>
        </p:spPr>
        <p:txBody>
          <a:bodyPr lIns="0" tIns="0" rIns="0" bIns="0" rtlCol="0" anchor="t">
            <a:spAutoFit/>
          </a:bodyPr>
          <a:lstStyle/>
          <a:p>
            <a:pPr algn="ctr">
              <a:lnSpc>
                <a:spcPts val="9360"/>
              </a:lnSpc>
            </a:pPr>
            <a:r>
              <a:rPr lang="en-US" sz="6600" b="1" dirty="0" smtClean="0">
                <a:solidFill>
                  <a:schemeClr val="accent3">
                    <a:lumMod val="50000"/>
                  </a:schemeClr>
                </a:solidFill>
                <a:latin typeface="Arial" panose="020B0604020202020204" pitchFamily="34" charset="0"/>
                <a:cs typeface="Arial" panose="020B0604020202020204" pitchFamily="34" charset="0"/>
              </a:rPr>
              <a:t>VẬN DỤNG</a:t>
            </a:r>
            <a:endParaRPr lang="en-US" sz="6600" b="1" dirty="0">
              <a:solidFill>
                <a:schemeClr val="accent3">
                  <a:lumMod val="50000"/>
                </a:schemeClr>
              </a:solidFill>
              <a:latin typeface="Arial" panose="020B0604020202020204" pitchFamily="34" charset="0"/>
              <a:cs typeface="Arial" panose="020B0604020202020204" pitchFamily="34" charset="0"/>
            </a:endParaRPr>
          </a:p>
        </p:txBody>
      </p:sp>
      <p:sp>
        <p:nvSpPr>
          <p:cNvPr id="2" name="Rectangle 1"/>
          <p:cNvSpPr/>
          <p:nvPr/>
        </p:nvSpPr>
        <p:spPr>
          <a:xfrm>
            <a:off x="1981200" y="2145948"/>
            <a:ext cx="15189536" cy="3139321"/>
          </a:xfrm>
          <a:prstGeom prst="rect">
            <a:avLst/>
          </a:prstGeom>
        </p:spPr>
        <p:txBody>
          <a:bodyPr wrap="square">
            <a:spAutoFit/>
          </a:bodyPr>
          <a:lstStyle/>
          <a:p>
            <a:pPr algn="just">
              <a:lnSpc>
                <a:spcPct val="150000"/>
              </a:lnSpc>
            </a:pPr>
            <a:r>
              <a:rPr lang="en-US" sz="4400" b="1" dirty="0" err="1">
                <a:solidFill>
                  <a:schemeClr val="accent6">
                    <a:lumMod val="75000"/>
                  </a:schemeClr>
                </a:solidFill>
                <a:latin typeface="Arial" panose="020B0604020202020204" pitchFamily="34" charset="0"/>
                <a:cs typeface="Arial" panose="020B0604020202020204" pitchFamily="34" charset="0"/>
              </a:rPr>
              <a:t>Bài</a:t>
            </a:r>
            <a:r>
              <a:rPr lang="en-US" sz="4400" b="1" dirty="0">
                <a:solidFill>
                  <a:schemeClr val="accent6">
                    <a:lumMod val="75000"/>
                  </a:schemeClr>
                </a:solidFill>
                <a:latin typeface="Arial" panose="020B0604020202020204" pitchFamily="34" charset="0"/>
                <a:cs typeface="Arial" panose="020B0604020202020204" pitchFamily="34" charset="0"/>
              </a:rPr>
              <a:t> </a:t>
            </a:r>
            <a:r>
              <a:rPr lang="en-US" sz="4400" b="1" dirty="0" smtClean="0">
                <a:solidFill>
                  <a:schemeClr val="accent6">
                    <a:lumMod val="75000"/>
                  </a:schemeClr>
                </a:solidFill>
                <a:latin typeface="Arial" panose="020B0604020202020204" pitchFamily="34" charset="0"/>
                <a:cs typeface="Arial" panose="020B0604020202020204" pitchFamily="34" charset="0"/>
              </a:rPr>
              <a:t>7.2 (SGK - tr24). </a:t>
            </a:r>
            <a:r>
              <a:rPr lang="en-US" sz="4400" dirty="0" err="1">
                <a:latin typeface="Arial" panose="020B0604020202020204" pitchFamily="34" charset="0"/>
                <a:cs typeface="Arial" panose="020B0604020202020204" pitchFamily="34" charset="0"/>
              </a:rPr>
              <a:t>Viết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biểu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đại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biểu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thị</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diện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tích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hình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thang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hai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đáy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a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b, </a:t>
            </a:r>
            <a:r>
              <a:rPr lang="en-US" sz="4400" dirty="0" err="1">
                <a:latin typeface="Arial" panose="020B0604020202020204" pitchFamily="34" charset="0"/>
                <a:cs typeface="Arial" panose="020B0604020202020204" pitchFamily="34" charset="0"/>
              </a:rPr>
              <a:t>chiều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cao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h (a, b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h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cùng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đơn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vị</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đo</a:t>
            </a:r>
            <a:r>
              <a:rPr lang="en-US" sz="4400" dirty="0" smtClean="0">
                <a:latin typeface="Arial" panose="020B0604020202020204" pitchFamily="34" charset="0"/>
                <a:cs typeface="Arial" panose="020B0604020202020204" pitchFamily="34" charset="0"/>
              </a:rPr>
              <a:t>).</a:t>
            </a:r>
            <a:endParaRPr lang="en-US" sz="4400" dirty="0">
              <a:latin typeface="Arial" panose="020B0604020202020204" pitchFamily="34" charset="0"/>
              <a:cs typeface="Arial" panose="020B0604020202020204" pitchFamily="34" charset="0"/>
            </a:endParaRPr>
          </a:p>
        </p:txBody>
      </p:sp>
      <p:sp>
        <p:nvSpPr>
          <p:cNvPr id="10" name="Oval Callout 9"/>
          <p:cNvSpPr/>
          <p:nvPr/>
        </p:nvSpPr>
        <p:spPr>
          <a:xfrm>
            <a:off x="8214049" y="4959358"/>
            <a:ext cx="2050401" cy="1290693"/>
          </a:xfrm>
          <a:prstGeom prst="wedgeEllipseCallout">
            <a:avLst>
              <a:gd name="adj1" fmla="val 32886"/>
              <a:gd name="adj2" fmla="val 6522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200" b="1" dirty="0" err="1" smtClean="0">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7" name="Rectangle 6"/>
              <p:cNvSpPr/>
              <p:nvPr/>
            </p:nvSpPr>
            <p:spPr>
              <a:xfrm>
                <a:off x="3748535" y="6785330"/>
                <a:ext cx="11654865" cy="2774414"/>
              </a:xfrm>
              <a:prstGeom prst="rect">
                <a:avLst/>
              </a:prstGeom>
            </p:spPr>
            <p:txBody>
              <a:bodyPr wrap="square">
                <a:spAutoFit/>
              </a:bodyPr>
              <a:lstStyle/>
              <a:p>
                <a:pPr algn="just">
                  <a:lnSpc>
                    <a:spcPct val="130000"/>
                  </a:lnSpc>
                  <a:spcBef>
                    <a:spcPts val="600"/>
                  </a:spcBef>
                  <a:spcAft>
                    <a:spcPts val="600"/>
                  </a:spcAft>
                </a:pPr>
                <a:r>
                  <a:rPr lang="en-US" sz="4400" dirty="0" smtClean="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Biểu</a:t>
                </a:r>
                <a:r>
                  <a:rPr lang="en-US" sz="4400"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thức</a:t>
                </a:r>
                <a:r>
                  <a:rPr lang="en-US" sz="4400"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biểu</a:t>
                </a:r>
                <a:r>
                  <a:rPr lang="en-US" sz="4400"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thị</a:t>
                </a:r>
                <a:r>
                  <a:rPr lang="en-US" sz="4400"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diện</a:t>
                </a:r>
                <a:r>
                  <a:rPr lang="en-US" sz="4400"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tích</a:t>
                </a:r>
                <a:r>
                  <a:rPr lang="en-US" sz="4400"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của</a:t>
                </a:r>
                <a:r>
                  <a:rPr lang="en-US" sz="4400"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hình</a:t>
                </a:r>
                <a:r>
                  <a:rPr lang="en-US" sz="4400"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thang</a:t>
                </a:r>
                <a:r>
                  <a:rPr lang="en-US" sz="4400"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a:t>
                </a:r>
                <a:endParaRPr lang="en-US" sz="440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t>𝑆</m:t>
                      </m:r>
                      <m: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t>2</m:t>
                          </m:r>
                        </m:den>
                      </m:f>
                      <m: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t>h</m:t>
                      </m:r>
                      <m: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t>(</m:t>
                      </m:r>
                      <m: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t>𝑎</m:t>
                      </m:r>
                      <m: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t>+</m:t>
                      </m:r>
                      <m: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t>𝑏</m:t>
                      </m:r>
                      <m: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n-US" sz="440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3748535" y="6785330"/>
                <a:ext cx="11654865" cy="2774414"/>
              </a:xfrm>
              <a:prstGeom prst="rect">
                <a:avLst/>
              </a:prstGeom>
              <a:blipFill rotWithShape="0">
                <a:blip r:embed="rId12"/>
                <a:stretch>
                  <a:fillRect l="-2144" t="-659"/>
                </a:stretch>
              </a:blipFill>
            </p:spPr>
            <p:txBody>
              <a:bodyPr/>
              <a:lstStyle/>
              <a:p>
                <a:r>
                  <a:rPr lang="en-US">
                    <a:noFill/>
                  </a:rPr>
                  <a:t> </a:t>
                </a:r>
              </a:p>
            </p:txBody>
          </p:sp>
        </mc:Fallback>
      </mc:AlternateContent>
    </p:spTree>
    <p:extLst>
      <p:ext uri="{BB962C8B-B14F-4D97-AF65-F5344CB8AC3E}">
        <p14:creationId xmlns:p14="http://schemas.microsoft.com/office/powerpoint/2010/main" val="3562454074"/>
      </p:ext>
    </p:extLst>
  </p:cSld>
  <p:clrMapOvr>
    <a:masterClrMapping/>
  </p:clrMapOvr>
  <mc:AlternateContent xmlns:mc="http://schemas.openxmlformats.org/markup-compatibility/2006" xmlns:p14="http://schemas.microsoft.com/office/powerpoint/2010/main">
    <mc:Choice Requires="p14">
      <p:transition spd="med">
        <p14:wheelReverse spokes="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50" presetClass="entr" presetSubtype="0" decel="10000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strVal val="#ppt_w+.3"/>
                                          </p:val>
                                        </p:tav>
                                        <p:tav tm="100000">
                                          <p:val>
                                            <p:strVal val="#ppt_w"/>
                                          </p:val>
                                        </p:tav>
                                      </p:tavLst>
                                    </p:anim>
                                    <p:anim calcmode="lin" valueType="num">
                                      <p:cBhvr>
                                        <p:cTn id="18" dur="500" fill="hold"/>
                                        <p:tgtEl>
                                          <p:spTgt spid="7"/>
                                        </p:tgtEl>
                                        <p:attrNameLst>
                                          <p:attrName>ppt_h</p:attrName>
                                        </p:attrNameLst>
                                      </p:cBhvr>
                                      <p:tavLst>
                                        <p:tav tm="0">
                                          <p:val>
                                            <p:strVal val="#ppt_h"/>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266174">
            <a:off x="15525627" y="7638927"/>
            <a:ext cx="7846916" cy="7846916"/>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9924945" flipH="1">
            <a:off x="-4475003" y="-4391981"/>
            <a:ext cx="9407206" cy="7455211"/>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161020">
            <a:off x="330152" y="3086915"/>
            <a:ext cx="1290550" cy="832991"/>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040979">
            <a:off x="15731405" y="1199496"/>
            <a:ext cx="506294" cy="549573"/>
          </a:xfrm>
          <a:prstGeom prst="rect">
            <a:avLst/>
          </a:prstGeom>
        </p:spPr>
      </p:pic>
      <p:sp>
        <p:nvSpPr>
          <p:cNvPr id="2" name="Rectangle 1"/>
          <p:cNvSpPr/>
          <p:nvPr/>
        </p:nvSpPr>
        <p:spPr>
          <a:xfrm>
            <a:off x="1905000" y="1073727"/>
            <a:ext cx="15087600" cy="8402300"/>
          </a:xfrm>
          <a:prstGeom prst="rect">
            <a:avLst/>
          </a:prstGeom>
        </p:spPr>
        <p:txBody>
          <a:bodyPr wrap="square">
            <a:spAutoFit/>
          </a:bodyPr>
          <a:lstStyle/>
          <a:p>
            <a:pPr algn="just">
              <a:lnSpc>
                <a:spcPct val="150000"/>
              </a:lnSpc>
            </a:pPr>
            <a:r>
              <a:rPr lang="vi-VN" sz="4000" b="1" dirty="0">
                <a:solidFill>
                  <a:srgbClr val="C00000"/>
                </a:solidFill>
                <a:latin typeface="Arial" panose="020B0604020202020204" pitchFamily="34" charset="0"/>
                <a:cs typeface="Arial" panose="020B0604020202020204" pitchFamily="34" charset="0"/>
              </a:rPr>
              <a:t>Bài </a:t>
            </a:r>
            <a:r>
              <a:rPr lang="vi-VN" sz="4000" b="1" dirty="0" smtClean="0">
                <a:solidFill>
                  <a:srgbClr val="C00000"/>
                </a:solidFill>
                <a:latin typeface="Arial" panose="020B0604020202020204" pitchFamily="34" charset="0"/>
                <a:cs typeface="Arial" panose="020B0604020202020204" pitchFamily="34" charset="0"/>
              </a:rPr>
              <a:t>7.4</a:t>
            </a:r>
            <a:r>
              <a:rPr lang="en-US" sz="4000" b="1" dirty="0" smtClean="0">
                <a:solidFill>
                  <a:srgbClr val="C00000"/>
                </a:solidFill>
                <a:latin typeface="Arial" panose="020B0604020202020204" pitchFamily="34" charset="0"/>
                <a:cs typeface="Arial" panose="020B0604020202020204" pitchFamily="34" charset="0"/>
              </a:rPr>
              <a:t> (SGK - tr24)</a:t>
            </a:r>
            <a:r>
              <a:rPr lang="vi-VN" sz="4000" b="1" dirty="0" smtClean="0">
                <a:solidFill>
                  <a:srgbClr val="C00000"/>
                </a:solidFill>
                <a:latin typeface="Arial" panose="020B0604020202020204" pitchFamily="34" charset="0"/>
                <a:cs typeface="Arial" panose="020B0604020202020204" pitchFamily="34" charset="0"/>
              </a:rPr>
              <a:t> </a:t>
            </a:r>
            <a:endParaRPr lang="vi-VN" sz="4000" b="1" dirty="0">
              <a:solidFill>
                <a:srgbClr val="C00000"/>
              </a:solidFill>
              <a:latin typeface="Arial" panose="020B0604020202020204" pitchFamily="34" charset="0"/>
              <a:cs typeface="Arial" panose="020B0604020202020204" pitchFamily="34" charset="0"/>
            </a:endParaRPr>
          </a:p>
          <a:p>
            <a:pPr algn="just">
              <a:lnSpc>
                <a:spcPct val="150000"/>
              </a:lnSpc>
            </a:pPr>
            <a:r>
              <a:rPr lang="vi-VN" sz="4000" dirty="0">
                <a:latin typeface="Arial" panose="020B0604020202020204" pitchFamily="34" charset="0"/>
                <a:cs typeface="Arial" panose="020B0604020202020204" pitchFamily="34" charset="0"/>
              </a:rPr>
              <a:t>Một bác nông dân sử dụng hai chiếc máy bơm để tưới nước cho vườn cây. Máy bơm thứ nhất mỗi giờ bơm được </a:t>
            </a:r>
            <a:r>
              <a:rPr lang="vi-VN" sz="4000" dirty="0" smtClean="0">
                <a:latin typeface="Arial" panose="020B0604020202020204" pitchFamily="34" charset="0"/>
                <a:cs typeface="Arial" panose="020B0604020202020204" pitchFamily="34" charset="0"/>
              </a:rPr>
              <a:t>5m</a:t>
            </a:r>
            <a:r>
              <a:rPr lang="en-US" sz="4000" baseline="30000" dirty="0">
                <a:latin typeface="Arial" panose="020B0604020202020204" pitchFamily="34" charset="0"/>
                <a:cs typeface="Arial" panose="020B0604020202020204" pitchFamily="34" charset="0"/>
              </a:rPr>
              <a:t>3</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nước. Máy bơm thứ hai mỗi giờ bơm được </a:t>
            </a:r>
            <a:r>
              <a:rPr lang="vi-VN" sz="4000" dirty="0" smtClean="0">
                <a:latin typeface="Arial" panose="020B0604020202020204" pitchFamily="34" charset="0"/>
                <a:cs typeface="Arial" panose="020B0604020202020204" pitchFamily="34" charset="0"/>
              </a:rPr>
              <a:t>3,5m</a:t>
            </a:r>
            <a:r>
              <a:rPr lang="en-US" sz="4000" baseline="30000" dirty="0" smtClean="0">
                <a:latin typeface="Arial" panose="020B0604020202020204" pitchFamily="34" charset="0"/>
                <a:cs typeface="Arial" panose="020B0604020202020204" pitchFamily="34" charset="0"/>
              </a:rPr>
              <a:t>3</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nước.</a:t>
            </a:r>
          </a:p>
          <a:p>
            <a:pPr algn="just">
              <a:lnSpc>
                <a:spcPct val="150000"/>
              </a:lnSpc>
            </a:pPr>
            <a:r>
              <a:rPr lang="vi-VN" sz="4000" dirty="0">
                <a:latin typeface="Arial" panose="020B0604020202020204" pitchFamily="34" charset="0"/>
                <a:cs typeface="Arial" panose="020B0604020202020204" pitchFamily="34" charset="0"/>
              </a:rPr>
              <a:t>a) Viết biểu thức đại số biểu thị lượng nước bơm được của hai máy, nếu máy bơm thứ nhất chạy trong x giờ và máy bơm thứ hai chạy trong y giờ.</a:t>
            </a:r>
          </a:p>
          <a:p>
            <a:pPr algn="just">
              <a:lnSpc>
                <a:spcPct val="150000"/>
              </a:lnSpc>
            </a:pPr>
            <a:r>
              <a:rPr lang="vi-VN" sz="4000" dirty="0">
                <a:latin typeface="Arial" panose="020B0604020202020204" pitchFamily="34" charset="0"/>
                <a:cs typeface="Arial" panose="020B0604020202020204" pitchFamily="34" charset="0"/>
              </a:rPr>
              <a:t>b) Sử dụng kết quả câu a, tính lượng nước bơm được của cả hai máy khi </a:t>
            </a:r>
            <a:r>
              <a:rPr lang="vi-VN" sz="4000" dirty="0" smtClean="0">
                <a:latin typeface="Arial" panose="020B0604020202020204" pitchFamily="34" charset="0"/>
                <a:cs typeface="Arial" panose="020B0604020202020204" pitchFamily="34" charset="0"/>
              </a:rPr>
              <a:t>x</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2 </a:t>
            </a:r>
            <a:r>
              <a:rPr lang="vi-VN" sz="4000" dirty="0">
                <a:latin typeface="Arial" panose="020B0604020202020204" pitchFamily="34" charset="0"/>
                <a:cs typeface="Arial" panose="020B0604020202020204" pitchFamily="34" charset="0"/>
              </a:rPr>
              <a:t>(giờ), </a:t>
            </a:r>
            <a:r>
              <a:rPr lang="vi-VN" sz="4000" dirty="0" smtClean="0">
                <a:latin typeface="Arial" panose="020B0604020202020204" pitchFamily="34" charset="0"/>
                <a:cs typeface="Arial" panose="020B0604020202020204" pitchFamily="34" charset="0"/>
              </a:rPr>
              <a:t>y</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3 </a:t>
            </a:r>
            <a:r>
              <a:rPr lang="vi-VN" sz="4000" dirty="0">
                <a:latin typeface="Arial" panose="020B0604020202020204" pitchFamily="34" charset="0"/>
                <a:cs typeface="Arial" panose="020B0604020202020204" pitchFamily="34" charset="0"/>
              </a:rPr>
              <a:t>(giờ).</a:t>
            </a:r>
          </a:p>
        </p:txBody>
      </p:sp>
    </p:spTree>
    <p:extLst>
      <p:ext uri="{BB962C8B-B14F-4D97-AF65-F5344CB8AC3E}">
        <p14:creationId xmlns:p14="http://schemas.microsoft.com/office/powerpoint/2010/main" val="1501913299"/>
      </p:ext>
    </p:extLst>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266174">
            <a:off x="-4523762" y="8313077"/>
            <a:ext cx="7846916" cy="7846916"/>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0476626">
            <a:off x="13366558" y="-5459976"/>
            <a:ext cx="7795752" cy="7795752"/>
          </a:xfrm>
          <a:prstGeom prst="rect">
            <a:avLst/>
          </a:prstGeom>
        </p:spPr>
      </p:pic>
      <p:grpSp>
        <p:nvGrpSpPr>
          <p:cNvPr id="12" name="Group 12"/>
          <p:cNvGrpSpPr/>
          <p:nvPr/>
        </p:nvGrpSpPr>
        <p:grpSpPr>
          <a:xfrm>
            <a:off x="572206" y="4465216"/>
            <a:ext cx="605452" cy="605452"/>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2BE9E"/>
            </a:solidFill>
          </p:spPr>
        </p:sp>
      </p:grpSp>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1049980" flipH="1">
            <a:off x="-144747" y="443756"/>
            <a:ext cx="633099" cy="1103441"/>
          </a:xfrm>
          <a:prstGeom prst="rect">
            <a:avLst/>
          </a:prstGeom>
        </p:spPr>
      </p:pic>
      <p:sp>
        <p:nvSpPr>
          <p:cNvPr id="19" name="Oval Callout 18"/>
          <p:cNvSpPr/>
          <p:nvPr/>
        </p:nvSpPr>
        <p:spPr>
          <a:xfrm>
            <a:off x="7924800" y="647700"/>
            <a:ext cx="2050401" cy="1300312"/>
          </a:xfrm>
          <a:prstGeom prst="wedgeEllipseCallout">
            <a:avLst>
              <a:gd name="adj1" fmla="val 32886"/>
              <a:gd name="adj2" fmla="val 6522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200" b="1" dirty="0" err="1" smtClean="0">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p:sp>
        <p:nvSpPr>
          <p:cNvPr id="4" name="Rectangle 3"/>
          <p:cNvSpPr/>
          <p:nvPr/>
        </p:nvSpPr>
        <p:spPr>
          <a:xfrm>
            <a:off x="1524000" y="2324100"/>
            <a:ext cx="15825649" cy="5555367"/>
          </a:xfrm>
          <a:prstGeom prst="rect">
            <a:avLst/>
          </a:prstGeom>
        </p:spPr>
        <p:txBody>
          <a:bodyPr wrap="square">
            <a:spAutoFit/>
          </a:bodyPr>
          <a:lstStyle/>
          <a:p>
            <a:pPr algn="just">
              <a:lnSpc>
                <a:spcPct val="150000"/>
              </a:lnSpc>
              <a:spcBef>
                <a:spcPts val="600"/>
              </a:spcBef>
              <a:spcAft>
                <a:spcPts val="600"/>
              </a:spcAft>
            </a:pPr>
            <a:r>
              <a:rPr lang="fr-FR" sz="4200" dirty="0" smtClean="0">
                <a:latin typeface="Arial" panose="020B0604020202020204" pitchFamily="34" charset="0"/>
                <a:ea typeface="Calibri" panose="020F0502020204030204" pitchFamily="34" charset="0"/>
                <a:cs typeface="Arial" panose="020B0604020202020204" pitchFamily="34" charset="0"/>
              </a:rPr>
              <a:t>a)</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Biểu</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thức</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đại</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số</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biểu</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thị</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lượng</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nước</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bơm</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được</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của</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hai</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máy</a:t>
            </a:r>
            <a:r>
              <a:rPr lang="fr-FR" sz="4200" dirty="0">
                <a:latin typeface="Arial" panose="020B0604020202020204" pitchFamily="34" charset="0"/>
                <a:ea typeface="Calibri" panose="020F0502020204030204" pitchFamily="34" charset="0"/>
                <a:cs typeface="Arial" panose="020B0604020202020204" pitchFamily="34" charset="0"/>
              </a:rPr>
              <a:t>:</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ctr">
              <a:lnSpc>
                <a:spcPct val="150000"/>
              </a:lnSpc>
              <a:spcBef>
                <a:spcPts val="600"/>
              </a:spcBef>
              <a:spcAft>
                <a:spcPts val="600"/>
              </a:spcAft>
            </a:pPr>
            <a:r>
              <a:rPr lang="fr-FR" sz="4200" dirty="0" smtClean="0">
                <a:latin typeface="Arial" panose="020B0604020202020204" pitchFamily="34" charset="0"/>
                <a:ea typeface="Calibri" panose="020F0502020204030204" pitchFamily="34" charset="0"/>
                <a:cs typeface="Arial" panose="020B0604020202020204" pitchFamily="34" charset="0"/>
              </a:rPr>
              <a:t>Q = 5x + 3,5y</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fr-FR" sz="4200" dirty="0">
                <a:latin typeface="Arial" panose="020B0604020202020204" pitchFamily="34" charset="0"/>
                <a:ea typeface="Calibri" panose="020F0502020204030204" pitchFamily="34" charset="0"/>
                <a:cs typeface="Arial" panose="020B0604020202020204" pitchFamily="34" charset="0"/>
              </a:rPr>
              <a:t>b) </a:t>
            </a:r>
            <a:r>
              <a:rPr lang="fr-FR" sz="4200" dirty="0" err="1">
                <a:latin typeface="Arial" panose="020B0604020202020204" pitchFamily="34" charset="0"/>
                <a:ea typeface="Calibri" panose="020F0502020204030204" pitchFamily="34" charset="0"/>
                <a:cs typeface="Arial" panose="020B0604020202020204" pitchFamily="34" charset="0"/>
              </a:rPr>
              <a:t>Lượng</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nước</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bơm</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được</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của</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cả</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hai</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máy</a:t>
            </a:r>
            <a:r>
              <a:rPr lang="fr-FR" sz="4200" dirty="0">
                <a:latin typeface="Arial" panose="020B0604020202020204" pitchFamily="34" charset="0"/>
                <a:ea typeface="Calibri" panose="020F0502020204030204" pitchFamily="34" charset="0"/>
                <a:cs typeface="Arial" panose="020B0604020202020204" pitchFamily="34" charset="0"/>
              </a:rPr>
              <a:t>:</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fr-FR" sz="4200" dirty="0" err="1">
                <a:latin typeface="Arial" panose="020B0604020202020204" pitchFamily="34" charset="0"/>
                <a:ea typeface="Calibri" panose="020F0502020204030204" pitchFamily="34" charset="0"/>
                <a:cs typeface="Arial" panose="020B0604020202020204" pitchFamily="34" charset="0"/>
              </a:rPr>
              <a:t>Thay</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smtClean="0">
                <a:latin typeface="Arial" panose="020B0604020202020204" pitchFamily="34" charset="0"/>
                <a:ea typeface="Calibri" panose="020F0502020204030204" pitchFamily="34" charset="0"/>
                <a:cs typeface="Arial" panose="020B0604020202020204" pitchFamily="34" charset="0"/>
              </a:rPr>
              <a:t>x = 2</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giờ</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smtClean="0">
                <a:latin typeface="Arial" panose="020B0604020202020204" pitchFamily="34" charset="0"/>
                <a:ea typeface="Calibri" panose="020F0502020204030204" pitchFamily="34" charset="0"/>
                <a:cs typeface="Arial" panose="020B0604020202020204" pitchFamily="34" charset="0"/>
              </a:rPr>
              <a:t>y = 3</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giờ</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vào</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biểu</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thức</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smtClean="0">
                <a:latin typeface="Arial" panose="020B0604020202020204" pitchFamily="34" charset="0"/>
                <a:ea typeface="Calibri" panose="020F0502020204030204" pitchFamily="34" charset="0"/>
                <a:cs typeface="Arial" panose="020B0604020202020204" pitchFamily="34" charset="0"/>
              </a:rPr>
              <a:t>Q = 5x + 3,5y</a:t>
            </a:r>
            <a:r>
              <a:rPr lang="fr-FR" sz="4200" dirty="0">
                <a:latin typeface="Arial" panose="020B0604020202020204" pitchFamily="34" charset="0"/>
                <a:ea typeface="Calibri" panose="020F0502020204030204" pitchFamily="34" charset="0"/>
                <a:cs typeface="Arial" panose="020B0604020202020204" pitchFamily="34" charset="0"/>
              </a:rPr>
              <a:t>, ta </a:t>
            </a:r>
            <a:r>
              <a:rPr lang="fr-FR" sz="4200" dirty="0" err="1">
                <a:latin typeface="Arial" panose="020B0604020202020204" pitchFamily="34" charset="0"/>
                <a:ea typeface="Calibri" panose="020F0502020204030204" pitchFamily="34" charset="0"/>
                <a:cs typeface="Arial" panose="020B0604020202020204" pitchFamily="34" charset="0"/>
              </a:rPr>
              <a:t>được</a:t>
            </a:r>
            <a:r>
              <a:rPr lang="fr-FR" sz="4200" dirty="0">
                <a:latin typeface="Arial" panose="020B0604020202020204" pitchFamily="34" charset="0"/>
                <a:ea typeface="Calibri" panose="020F0502020204030204" pitchFamily="34" charset="0"/>
                <a:cs typeface="Arial" panose="020B0604020202020204" pitchFamily="34" charset="0"/>
              </a:rPr>
              <a:t>:</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ctr">
              <a:lnSpc>
                <a:spcPct val="150000"/>
              </a:lnSpc>
              <a:spcBef>
                <a:spcPts val="600"/>
              </a:spcBef>
              <a:spcAft>
                <a:spcPts val="600"/>
              </a:spcAft>
            </a:pPr>
            <a:r>
              <a:rPr lang="fr-FR" sz="4200" dirty="0" smtClean="0">
                <a:latin typeface="Arial" panose="020B0604020202020204" pitchFamily="34" charset="0"/>
                <a:ea typeface="Calibri" panose="020F0502020204030204" pitchFamily="34" charset="0"/>
                <a:cs typeface="Arial" panose="020B0604020202020204" pitchFamily="34" charset="0"/>
              </a:rPr>
              <a:t>Q = 5. 2 + 3,5. 3 = 20,5</a:t>
            </a:r>
            <a:r>
              <a:rPr lang="fr-FR" sz="4200" dirty="0">
                <a:latin typeface="Arial" panose="020B0604020202020204" pitchFamily="34" charset="0"/>
                <a:ea typeface="Calibri" panose="020F0502020204030204" pitchFamily="34" charset="0"/>
                <a:cs typeface="Arial" panose="020B0604020202020204" pitchFamily="34" charset="0"/>
              </a:rPr>
              <a:t> (m</a:t>
            </a:r>
            <a:r>
              <a:rPr lang="fr-FR" sz="4200" baseline="30000" dirty="0">
                <a:latin typeface="Arial" panose="020B0604020202020204" pitchFamily="34" charset="0"/>
                <a:ea typeface="Calibri" panose="020F0502020204030204" pitchFamily="34" charset="0"/>
                <a:cs typeface="Arial" panose="020B0604020202020204" pitchFamily="34" charset="0"/>
              </a:rPr>
              <a:t>3</a:t>
            </a:r>
            <a:r>
              <a:rPr lang="fr-FR" sz="4200" dirty="0">
                <a:latin typeface="Arial" panose="020B0604020202020204" pitchFamily="34" charset="0"/>
                <a:ea typeface="Calibri" panose="020F0502020204030204" pitchFamily="34" charset="0"/>
                <a:cs typeface="Arial" panose="020B0604020202020204" pitchFamily="34" charset="0"/>
              </a:rPr>
              <a:t>)</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8" name="Picture 7"/>
          <p:cNvPicPr>
            <a:picLocks noChangeAspect="1"/>
          </p:cNvPicPr>
          <p:nvPr/>
        </p:nvPicPr>
        <p:blipFill>
          <a:blip r:embed="rId10"/>
          <a:stretch>
            <a:fillRect/>
          </a:stretch>
        </p:blipFill>
        <p:spPr>
          <a:xfrm>
            <a:off x="12773313" y="7124700"/>
            <a:ext cx="4419600" cy="4712845"/>
          </a:xfrm>
          <a:prstGeom prst="rect">
            <a:avLst/>
          </a:prstGeom>
        </p:spPr>
      </p:pic>
    </p:spTree>
    <p:extLst>
      <p:ext uri="{BB962C8B-B14F-4D97-AF65-F5344CB8AC3E}">
        <p14:creationId xmlns:p14="http://schemas.microsoft.com/office/powerpoint/2010/main" val="111214267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4" dur="500"/>
                                        <p:tgtEl>
                                          <p:spTgt spid="4">
                                            <p:txEl>
                                              <p:pRg st="0" end="0"/>
                                            </p:txEl>
                                          </p:spTgt>
                                        </p:tgtEl>
                                      </p:cBhvr>
                                    </p:animEffect>
                                  </p:childTnLst>
                                </p:cTn>
                              </p:par>
                              <p:par>
                                <p:cTn id="15" presetID="14" presetClass="entr" presetSubtype="10" fill="hold"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5"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blinds(vertical)">
                                      <p:cBhvr>
                                        <p:cTn id="22" dur="500"/>
                                        <p:tgtEl>
                                          <p:spTgt spid="4">
                                            <p:txEl>
                                              <p:pRg st="2" end="2"/>
                                            </p:txEl>
                                          </p:spTgt>
                                        </p:tgtEl>
                                      </p:cBhvr>
                                    </p:animEffect>
                                  </p:childTnLst>
                                </p:cTn>
                              </p:par>
                              <p:par>
                                <p:cTn id="23" presetID="3" presetClass="entr" presetSubtype="5" fill="hold" nodeType="with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blinds(vertical)">
                                      <p:cBhvr>
                                        <p:cTn id="25" dur="500"/>
                                        <p:tgtEl>
                                          <p:spTgt spid="4">
                                            <p:txEl>
                                              <p:pRg st="3" end="3"/>
                                            </p:txEl>
                                          </p:spTgt>
                                        </p:tgtEl>
                                      </p:cBhvr>
                                    </p:animEffect>
                                  </p:childTnLst>
                                </p:cTn>
                              </p:par>
                              <p:par>
                                <p:cTn id="26" presetID="3" presetClass="entr" presetSubtype="5" fill="hold" nodeType="with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Effect transition="in" filter="blinds(vertical)">
                                      <p:cBhvr>
                                        <p:cTn id="28"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266174">
            <a:off x="-5109365" y="-3923458"/>
            <a:ext cx="7846916" cy="7846916"/>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8577974">
            <a:off x="14947708" y="-3331812"/>
            <a:ext cx="7795752" cy="7795752"/>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5062749" y="1544562"/>
            <a:ext cx="1500511" cy="1491133"/>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5921843" y="9384903"/>
            <a:ext cx="631420" cy="870924"/>
          </a:xfrm>
          <a:prstGeom prst="rect">
            <a:avLst/>
          </a:prstGeom>
        </p:spPr>
      </p:pic>
      <p:sp>
        <p:nvSpPr>
          <p:cNvPr id="17" name="TextBox 8"/>
          <p:cNvSpPr txBox="1"/>
          <p:nvPr/>
        </p:nvSpPr>
        <p:spPr>
          <a:xfrm>
            <a:off x="4724400" y="1028700"/>
            <a:ext cx="9525000" cy="1096710"/>
          </a:xfrm>
          <a:prstGeom prst="rect">
            <a:avLst/>
          </a:prstGeom>
        </p:spPr>
        <p:txBody>
          <a:bodyPr wrap="square" lIns="0" tIns="0" rIns="0" bIns="0" rtlCol="0" anchor="t">
            <a:spAutoFit/>
          </a:bodyPr>
          <a:lstStyle/>
          <a:p>
            <a:pPr algn="ctr">
              <a:lnSpc>
                <a:spcPts val="9360"/>
              </a:lnSpc>
            </a:pPr>
            <a:r>
              <a:rPr lang="en-US" sz="6600" b="1" dirty="0" smtClean="0">
                <a:solidFill>
                  <a:schemeClr val="accent4">
                    <a:lumMod val="75000"/>
                  </a:schemeClr>
                </a:solidFill>
                <a:latin typeface="Arial" panose="020B0604020202020204" pitchFamily="34" charset="0"/>
                <a:cs typeface="Arial" panose="020B0604020202020204" pitchFamily="34" charset="0"/>
              </a:rPr>
              <a:t>HƯỚNG DẪN VỀ NHÀ</a:t>
            </a:r>
            <a:endParaRPr lang="en-US" sz="6600" b="1" dirty="0">
              <a:solidFill>
                <a:schemeClr val="accent4">
                  <a:lumMod val="75000"/>
                </a:schemeClr>
              </a:solidFill>
              <a:latin typeface="Arial" panose="020B0604020202020204" pitchFamily="34" charset="0"/>
              <a:cs typeface="Arial" panose="020B0604020202020204" pitchFamily="34" charset="0"/>
            </a:endParaRPr>
          </a:p>
        </p:txBody>
      </p:sp>
      <p:sp>
        <p:nvSpPr>
          <p:cNvPr id="7" name="Rounded Rectangle 6"/>
          <p:cNvSpPr/>
          <p:nvPr/>
        </p:nvSpPr>
        <p:spPr>
          <a:xfrm>
            <a:off x="603968" y="4363806"/>
            <a:ext cx="5633585" cy="4812167"/>
          </a:xfrm>
          <a:prstGeom prst="roundRect">
            <a:avLst>
              <a:gd name="adj" fmla="val 12780"/>
            </a:avLst>
          </a:prstGeom>
          <a:solidFill>
            <a:schemeClr val="accent1">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656153" y="3614217"/>
            <a:ext cx="1499178" cy="1499178"/>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4800" b="1" dirty="0" smtClean="0">
                <a:solidFill>
                  <a:schemeClr val="bg1"/>
                </a:solidFill>
                <a:latin typeface="Arial" panose="020B0604020202020204" pitchFamily="34" charset="0"/>
                <a:cs typeface="Arial" panose="020B0604020202020204" pitchFamily="34" charset="0"/>
              </a:rPr>
              <a:t>01</a:t>
            </a:r>
            <a:endParaRPr lang="en-US" sz="4800" b="1" dirty="0">
              <a:solidFill>
                <a:schemeClr val="bg1"/>
              </a:solidFill>
              <a:latin typeface="Arial" panose="020B0604020202020204" pitchFamily="34" charset="0"/>
              <a:cs typeface="Arial" panose="020B0604020202020204" pitchFamily="34" charset="0"/>
            </a:endParaRPr>
          </a:p>
        </p:txBody>
      </p:sp>
      <p:sp>
        <p:nvSpPr>
          <p:cNvPr id="10" name="TextBox 9"/>
          <p:cNvSpPr txBox="1"/>
          <p:nvPr/>
        </p:nvSpPr>
        <p:spPr>
          <a:xfrm>
            <a:off x="1081642" y="5504485"/>
            <a:ext cx="4648200" cy="2123658"/>
          </a:xfrm>
          <a:prstGeom prst="rect">
            <a:avLst/>
          </a:prstGeom>
          <a:noFill/>
        </p:spPr>
        <p:txBody>
          <a:bodyPr wrap="square" rtlCol="0">
            <a:spAutoFit/>
          </a:bodyPr>
          <a:lstStyle/>
          <a:p>
            <a:pPr algn="ctr">
              <a:lnSpc>
                <a:spcPct val="150000"/>
              </a:lnSpc>
            </a:pPr>
            <a:r>
              <a:rPr lang="en-US" sz="4400" dirty="0" err="1" smtClean="0">
                <a:latin typeface="Arial" panose="020B0604020202020204" pitchFamily="34" charset="0"/>
                <a:cs typeface="Arial" panose="020B0604020202020204" pitchFamily="34" charset="0"/>
              </a:rPr>
              <a:t>Ôn</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tập</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kiến</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thức</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đã</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học</a:t>
            </a:r>
            <a:endParaRPr lang="en-US" sz="4400" dirty="0">
              <a:latin typeface="Arial" panose="020B0604020202020204" pitchFamily="34" charset="0"/>
              <a:cs typeface="Arial" panose="020B0604020202020204" pitchFamily="34" charset="0"/>
            </a:endParaRPr>
          </a:p>
        </p:txBody>
      </p:sp>
      <p:sp>
        <p:nvSpPr>
          <p:cNvPr id="14" name="Rounded Rectangle 13"/>
          <p:cNvSpPr/>
          <p:nvPr/>
        </p:nvSpPr>
        <p:spPr>
          <a:xfrm>
            <a:off x="6424962" y="4363806"/>
            <a:ext cx="5633585" cy="4812167"/>
          </a:xfrm>
          <a:prstGeom prst="roundRect">
            <a:avLst>
              <a:gd name="adj" fmla="val 12780"/>
            </a:avLst>
          </a:prstGeom>
          <a:solidFill>
            <a:schemeClr val="accent1">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8477147" y="3614217"/>
            <a:ext cx="1499178" cy="1499178"/>
          </a:xfrm>
          <a:prstGeom prst="ellipse">
            <a:avLst/>
          </a:prstGeom>
          <a:solidFill>
            <a:schemeClr val="accent5">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4800" b="1" dirty="0" smtClean="0">
                <a:solidFill>
                  <a:schemeClr val="bg1"/>
                </a:solidFill>
                <a:latin typeface="Arial" panose="020B0604020202020204" pitchFamily="34" charset="0"/>
                <a:cs typeface="Arial" panose="020B0604020202020204" pitchFamily="34" charset="0"/>
              </a:rPr>
              <a:t>02</a:t>
            </a:r>
            <a:endParaRPr lang="en-US" sz="4800" b="1" dirty="0">
              <a:solidFill>
                <a:schemeClr val="bg1"/>
              </a:solidFill>
              <a:latin typeface="Arial" panose="020B0604020202020204" pitchFamily="34" charset="0"/>
              <a:cs typeface="Arial" panose="020B0604020202020204" pitchFamily="34" charset="0"/>
            </a:endParaRPr>
          </a:p>
        </p:txBody>
      </p:sp>
      <p:sp>
        <p:nvSpPr>
          <p:cNvPr id="16" name="TextBox 15"/>
          <p:cNvSpPr txBox="1"/>
          <p:nvPr/>
        </p:nvSpPr>
        <p:spPr>
          <a:xfrm>
            <a:off x="6919239" y="5504485"/>
            <a:ext cx="4648200" cy="2123658"/>
          </a:xfrm>
          <a:prstGeom prst="rect">
            <a:avLst/>
          </a:prstGeom>
          <a:noFill/>
        </p:spPr>
        <p:txBody>
          <a:bodyPr wrap="square" rtlCol="0">
            <a:spAutoFit/>
          </a:bodyPr>
          <a:lstStyle/>
          <a:p>
            <a:pPr algn="ctr">
              <a:lnSpc>
                <a:spcPct val="150000"/>
              </a:lnSpc>
            </a:pPr>
            <a:r>
              <a:rPr lang="en-US" sz="4400" dirty="0" err="1" smtClean="0">
                <a:latin typeface="Arial" panose="020B0604020202020204" pitchFamily="34" charset="0"/>
                <a:cs typeface="Arial" panose="020B0604020202020204" pitchFamily="34" charset="0"/>
              </a:rPr>
              <a:t>Hoàn</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thành</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bài</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tập</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trong</a:t>
            </a:r>
            <a:r>
              <a:rPr lang="en-US" sz="4400" dirty="0" smtClean="0">
                <a:latin typeface="Arial" panose="020B0604020202020204" pitchFamily="34" charset="0"/>
                <a:cs typeface="Arial" panose="020B0604020202020204" pitchFamily="34" charset="0"/>
              </a:rPr>
              <a:t> SBT</a:t>
            </a:r>
            <a:endParaRPr lang="en-US" sz="4400" dirty="0">
              <a:latin typeface="Arial" panose="020B0604020202020204" pitchFamily="34" charset="0"/>
              <a:cs typeface="Arial" panose="020B0604020202020204" pitchFamily="34" charset="0"/>
            </a:endParaRPr>
          </a:p>
        </p:txBody>
      </p:sp>
      <p:sp>
        <p:nvSpPr>
          <p:cNvPr id="20" name="Rounded Rectangle 19"/>
          <p:cNvSpPr/>
          <p:nvPr/>
        </p:nvSpPr>
        <p:spPr>
          <a:xfrm>
            <a:off x="12245957" y="4363806"/>
            <a:ext cx="5633585" cy="4812167"/>
          </a:xfrm>
          <a:prstGeom prst="roundRect">
            <a:avLst>
              <a:gd name="adj" fmla="val 12780"/>
            </a:avLst>
          </a:prstGeom>
          <a:solidFill>
            <a:schemeClr val="accent1">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14298142" y="3614217"/>
            <a:ext cx="1499178" cy="1499178"/>
          </a:xfrm>
          <a:prstGeom prst="ellipse">
            <a:avLst/>
          </a:prstGeom>
          <a:solidFill>
            <a:schemeClr val="accent6">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4800" b="1" dirty="0" smtClean="0">
                <a:solidFill>
                  <a:schemeClr val="bg1"/>
                </a:solidFill>
                <a:latin typeface="Arial" panose="020B0604020202020204" pitchFamily="34" charset="0"/>
                <a:cs typeface="Arial" panose="020B0604020202020204" pitchFamily="34" charset="0"/>
              </a:rPr>
              <a:t>03</a:t>
            </a:r>
            <a:endParaRPr lang="en-US" sz="4800" b="1" dirty="0">
              <a:solidFill>
                <a:schemeClr val="bg1"/>
              </a:solidFill>
              <a:latin typeface="Arial" panose="020B0604020202020204" pitchFamily="34" charset="0"/>
              <a:cs typeface="Arial" panose="020B0604020202020204" pitchFamily="34" charset="0"/>
            </a:endParaRPr>
          </a:p>
        </p:txBody>
      </p:sp>
      <p:sp>
        <p:nvSpPr>
          <p:cNvPr id="22" name="TextBox 21"/>
          <p:cNvSpPr txBox="1"/>
          <p:nvPr/>
        </p:nvSpPr>
        <p:spPr>
          <a:xfrm>
            <a:off x="12738649" y="5400342"/>
            <a:ext cx="4648200" cy="3139321"/>
          </a:xfrm>
          <a:prstGeom prst="rect">
            <a:avLst/>
          </a:prstGeom>
          <a:noFill/>
        </p:spPr>
        <p:txBody>
          <a:bodyPr wrap="square" rtlCol="0">
            <a:spAutoFit/>
          </a:bodyPr>
          <a:lstStyle/>
          <a:p>
            <a:pPr algn="ctr">
              <a:lnSpc>
                <a:spcPct val="150000"/>
              </a:lnSpc>
            </a:pPr>
            <a:r>
              <a:rPr lang="en-US" sz="4400" dirty="0" err="1" smtClean="0">
                <a:latin typeface="Arial" panose="020B0604020202020204" pitchFamily="34" charset="0"/>
                <a:cs typeface="Arial" panose="020B0604020202020204" pitchFamily="34" charset="0"/>
              </a:rPr>
              <a:t>Chuẩn</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bị</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bài</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sau</a:t>
            </a:r>
            <a:r>
              <a:rPr lang="en-US" sz="4400" dirty="0" smtClean="0">
                <a:latin typeface="Arial" panose="020B0604020202020204" pitchFamily="34" charset="0"/>
                <a:cs typeface="Arial" panose="020B0604020202020204" pitchFamily="34" charset="0"/>
              </a:rPr>
              <a:t> - </a:t>
            </a:r>
            <a:r>
              <a:rPr lang="en-US" sz="4400" b="1" dirty="0" err="1" smtClean="0">
                <a:latin typeface="Arial" panose="020B0604020202020204" pitchFamily="34" charset="0"/>
                <a:cs typeface="Arial" panose="020B0604020202020204" pitchFamily="34" charset="0"/>
              </a:rPr>
              <a:t>Bài</a:t>
            </a:r>
            <a:r>
              <a:rPr lang="en-US" sz="4400" b="1" dirty="0" smtClean="0">
                <a:latin typeface="Arial" panose="020B0604020202020204" pitchFamily="34" charset="0"/>
                <a:cs typeface="Arial" panose="020B0604020202020204" pitchFamily="34" charset="0"/>
              </a:rPr>
              <a:t> 25:</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Đa</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thức</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một</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biến</a:t>
            </a:r>
            <a:endParaRPr lang="en-US" sz="4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6743087"/>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ppt_w</p:attrName>
                                        </p:attrNameLst>
                                      </p:cBhvr>
                                      <p:tavLst>
                                        <p:tav tm="0">
                                          <p:val>
                                            <p:fltVal val="0"/>
                                          </p:val>
                                        </p:tav>
                                        <p:tav tm="100000">
                                          <p:val>
                                            <p:strVal val="#ppt_w"/>
                                          </p:val>
                                        </p:tav>
                                      </p:tavLst>
                                    </p:anim>
                                    <p:anim calcmode="lin" valueType="num">
                                      <p:cBhvr>
                                        <p:cTn id="14" dur="500" fill="hold"/>
                                        <p:tgtEl>
                                          <p:spTgt spid="16"/>
                                        </p:tgtEl>
                                        <p:attrNameLst>
                                          <p:attrName>ppt_h</p:attrName>
                                        </p:attrNameLst>
                                      </p:cBhvr>
                                      <p:tavLst>
                                        <p:tav tm="0">
                                          <p:val>
                                            <p:fltVal val="0"/>
                                          </p:val>
                                        </p:tav>
                                        <p:tav tm="100000">
                                          <p:val>
                                            <p:strVal val="#ppt_h"/>
                                          </p:val>
                                        </p:tav>
                                      </p:tavLst>
                                    </p:anim>
                                    <p:animEffect transition="in" filter="fade">
                                      <p:cBhvr>
                                        <p:cTn id="15" dur="500"/>
                                        <p:tgtEl>
                                          <p:spTgt spid="16"/>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p:cTn id="19" dur="500" fill="hold"/>
                                        <p:tgtEl>
                                          <p:spTgt spid="22"/>
                                        </p:tgtEl>
                                        <p:attrNameLst>
                                          <p:attrName>ppt_w</p:attrName>
                                        </p:attrNameLst>
                                      </p:cBhvr>
                                      <p:tavLst>
                                        <p:tav tm="0">
                                          <p:val>
                                            <p:fltVal val="0"/>
                                          </p:val>
                                        </p:tav>
                                        <p:tav tm="100000">
                                          <p:val>
                                            <p:strVal val="#ppt_w"/>
                                          </p:val>
                                        </p:tav>
                                      </p:tavLst>
                                    </p:anim>
                                    <p:anim calcmode="lin" valueType="num">
                                      <p:cBhvr>
                                        <p:cTn id="20" dur="500" fill="hold"/>
                                        <p:tgtEl>
                                          <p:spTgt spid="22"/>
                                        </p:tgtEl>
                                        <p:attrNameLst>
                                          <p:attrName>ppt_h</p:attrName>
                                        </p:attrNameLst>
                                      </p:cBhvr>
                                      <p:tavLst>
                                        <p:tav tm="0">
                                          <p:val>
                                            <p:fltVal val="0"/>
                                          </p:val>
                                        </p:tav>
                                        <p:tav tm="100000">
                                          <p:val>
                                            <p:strVal val="#ppt_h"/>
                                          </p:val>
                                        </p:tav>
                                      </p:tavLst>
                                    </p:anim>
                                    <p:animEffect transition="in" filter="fade">
                                      <p:cBhvr>
                                        <p:cTn id="2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sp>
        <p:nvSpPr>
          <p:cNvPr id="2" name="TextBox 2"/>
          <p:cNvSpPr txBox="1"/>
          <p:nvPr/>
        </p:nvSpPr>
        <p:spPr>
          <a:xfrm>
            <a:off x="2393564" y="1146771"/>
            <a:ext cx="13716000" cy="2661241"/>
          </a:xfrm>
          <a:prstGeom prst="rect">
            <a:avLst/>
          </a:prstGeom>
        </p:spPr>
        <p:txBody>
          <a:bodyPr wrap="square" lIns="0" tIns="0" rIns="0" bIns="0" rtlCol="0" anchor="t">
            <a:spAutoFit/>
          </a:bodyPr>
          <a:lstStyle/>
          <a:p>
            <a:pPr algn="ctr">
              <a:lnSpc>
                <a:spcPts val="11000"/>
              </a:lnSpc>
            </a:pPr>
            <a:r>
              <a:rPr lang="en-US" sz="6600" b="1" dirty="0" smtClean="0">
                <a:solidFill>
                  <a:srgbClr val="CD360D"/>
                </a:solidFill>
                <a:latin typeface="Arial" panose="020B0604020202020204" pitchFamily="34" charset="0"/>
                <a:cs typeface="Arial" panose="020B0604020202020204" pitchFamily="34" charset="0"/>
              </a:rPr>
              <a:t>CHƯƠNG VII: BIỂU THỨC ĐẠI SỐ VÀ ĐA THỨC MỘT BIẾN</a:t>
            </a:r>
            <a:endParaRPr lang="en-US" sz="6600" b="1" dirty="0">
              <a:solidFill>
                <a:srgbClr val="CD360D"/>
              </a:solidFill>
              <a:latin typeface="Arial" panose="020B0604020202020204" pitchFamily="34" charset="0"/>
              <a:cs typeface="Arial" panose="020B0604020202020204" pitchFamily="34" charset="0"/>
            </a:endParaRPr>
          </a:p>
        </p:txBody>
      </p:sp>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266174">
            <a:off x="14847037" y="7131977"/>
            <a:ext cx="7846916" cy="784691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8577974">
            <a:off x="-3587942" y="-3806159"/>
            <a:ext cx="7795752" cy="7795752"/>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040979">
            <a:off x="1087205" y="1198540"/>
            <a:ext cx="792451" cy="860191"/>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914399" y="6966512"/>
            <a:ext cx="860774" cy="1339726"/>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6916400" y="644927"/>
            <a:ext cx="775894" cy="966846"/>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5331602" y="6815105"/>
            <a:ext cx="1500511" cy="1491133"/>
          </a:xfrm>
          <a:prstGeom prst="rect">
            <a:avLst/>
          </a:prstGeom>
        </p:spPr>
      </p:pic>
      <p:sp>
        <p:nvSpPr>
          <p:cNvPr id="9" name="TextBox 8"/>
          <p:cNvSpPr txBox="1"/>
          <p:nvPr/>
        </p:nvSpPr>
        <p:spPr>
          <a:xfrm>
            <a:off x="1550923" y="4361473"/>
            <a:ext cx="15401283" cy="1754326"/>
          </a:xfrm>
          <a:prstGeom prst="rect">
            <a:avLst/>
          </a:prstGeom>
          <a:noFill/>
        </p:spPr>
        <p:txBody>
          <a:bodyPr wrap="square" rtlCol="0">
            <a:spAutoFit/>
          </a:bodyPr>
          <a:lstStyle/>
          <a:p>
            <a:pPr algn="ctr">
              <a:lnSpc>
                <a:spcPct val="150000"/>
              </a:lnSpc>
            </a:pPr>
            <a:r>
              <a:rPr lang="en-US" sz="7200" b="1" dirty="0" smtClean="0">
                <a:solidFill>
                  <a:schemeClr val="accent1">
                    <a:lumMod val="50000"/>
                  </a:schemeClr>
                </a:solidFill>
                <a:latin typeface="Arial" panose="020B0604020202020204" pitchFamily="34" charset="0"/>
                <a:cs typeface="Arial" panose="020B0604020202020204" pitchFamily="34" charset="0"/>
              </a:rPr>
              <a:t>BÀI 24: BIỂU THỨC ĐẠI </a:t>
            </a:r>
            <a:r>
              <a:rPr lang="en-US" sz="7200" b="1" dirty="0" smtClean="0">
                <a:solidFill>
                  <a:schemeClr val="accent1">
                    <a:lumMod val="50000"/>
                  </a:schemeClr>
                </a:solidFill>
                <a:latin typeface="Arial" panose="020B0604020202020204" pitchFamily="34" charset="0"/>
                <a:cs typeface="Arial" panose="020B0604020202020204" pitchFamily="34" charset="0"/>
              </a:rPr>
              <a:t>SỐ (1 </a:t>
            </a:r>
            <a:r>
              <a:rPr lang="en-US" sz="7200" b="1" dirty="0" err="1" smtClean="0">
                <a:solidFill>
                  <a:schemeClr val="accent1">
                    <a:lumMod val="50000"/>
                  </a:schemeClr>
                </a:solidFill>
                <a:latin typeface="Arial" panose="020B0604020202020204" pitchFamily="34" charset="0"/>
                <a:cs typeface="Arial" panose="020B0604020202020204" pitchFamily="34" charset="0"/>
              </a:rPr>
              <a:t>Tiết</a:t>
            </a:r>
            <a:r>
              <a:rPr lang="en-US" sz="7200" b="1" dirty="0" smtClean="0">
                <a:solidFill>
                  <a:schemeClr val="accent1">
                    <a:lumMod val="50000"/>
                  </a:schemeClr>
                </a:solidFill>
                <a:latin typeface="Arial" panose="020B0604020202020204" pitchFamily="34" charset="0"/>
                <a:cs typeface="Arial" panose="020B0604020202020204" pitchFamily="34" charset="0"/>
              </a:rPr>
              <a:t>)</a:t>
            </a:r>
            <a:endParaRPr lang="en-US" sz="7200" b="1" dirty="0">
              <a:solidFill>
                <a:schemeClr val="accent1">
                  <a:lumMod val="50000"/>
                </a:schemeClr>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14"/>
          <a:stretch>
            <a:fillRect/>
          </a:stretch>
        </p:blipFill>
        <p:spPr>
          <a:xfrm>
            <a:off x="5969218" y="6743164"/>
            <a:ext cx="6295847" cy="3730872"/>
          </a:xfrm>
          <a:prstGeom prst="rect">
            <a:avLst/>
          </a:prstGeom>
        </p:spPr>
      </p:pic>
    </p:spTree>
  </p:cSld>
  <p:clrMapOvr>
    <a:masterClrMapping/>
  </p:clrMapOvr>
  <p:transition spd="med">
    <p:comb/>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946975">
            <a:off x="-4139058" y="7023842"/>
            <a:ext cx="7846916" cy="7846916"/>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4614954">
            <a:off x="12785743" y="-3308131"/>
            <a:ext cx="7795752" cy="7795752"/>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040979">
            <a:off x="2213560" y="1708315"/>
            <a:ext cx="622470" cy="675680"/>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501388">
            <a:off x="16003690" y="6456228"/>
            <a:ext cx="1359857" cy="877726"/>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919824">
            <a:off x="15038507" y="2058700"/>
            <a:ext cx="604987" cy="883193"/>
          </a:xfrm>
          <a:prstGeom prst="rect">
            <a:avLst/>
          </a:prstGeom>
        </p:spPr>
      </p:pic>
      <p:sp>
        <p:nvSpPr>
          <p:cNvPr id="9" name="TextBox 8"/>
          <p:cNvSpPr txBox="1"/>
          <p:nvPr/>
        </p:nvSpPr>
        <p:spPr>
          <a:xfrm>
            <a:off x="2077821" y="2063826"/>
            <a:ext cx="14020799" cy="3785652"/>
          </a:xfrm>
          <a:prstGeom prst="rect">
            <a:avLst/>
          </a:prstGeom>
          <a:noFill/>
        </p:spPr>
        <p:txBody>
          <a:bodyPr wrap="square" rtlCol="0">
            <a:spAutoFit/>
          </a:bodyPr>
          <a:lstStyle/>
          <a:p>
            <a:pPr algn="ctr">
              <a:lnSpc>
                <a:spcPct val="150000"/>
              </a:lnSpc>
            </a:pPr>
            <a:r>
              <a:rPr lang="en-US" sz="8000" b="1" dirty="0" smtClean="0">
                <a:solidFill>
                  <a:srgbClr val="CD360D"/>
                </a:solidFill>
                <a:latin typeface="Arial" panose="020B0604020202020204" pitchFamily="34" charset="0"/>
                <a:cs typeface="Arial" panose="020B0604020202020204" pitchFamily="34" charset="0"/>
              </a:rPr>
              <a:t>CẢM ƠN SỰ CHÚ Ý </a:t>
            </a:r>
          </a:p>
          <a:p>
            <a:pPr algn="ctr">
              <a:lnSpc>
                <a:spcPct val="150000"/>
              </a:lnSpc>
            </a:pPr>
            <a:r>
              <a:rPr lang="en-US" sz="8000" b="1" dirty="0" smtClean="0">
                <a:solidFill>
                  <a:srgbClr val="CD360D"/>
                </a:solidFill>
                <a:latin typeface="Arial" panose="020B0604020202020204" pitchFamily="34" charset="0"/>
                <a:cs typeface="Arial" panose="020B0604020202020204" pitchFamily="34" charset="0"/>
              </a:rPr>
              <a:t>LẮNG NGHE CỦA CÁC EM!</a:t>
            </a:r>
            <a:endParaRPr lang="en-US" sz="8000" b="1" dirty="0">
              <a:solidFill>
                <a:srgbClr val="CD360D"/>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12"/>
          <a:stretch>
            <a:fillRect/>
          </a:stretch>
        </p:blipFill>
        <p:spPr>
          <a:xfrm>
            <a:off x="7086600" y="6321292"/>
            <a:ext cx="4536931" cy="520821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266174">
            <a:off x="-3644407" y="8252885"/>
            <a:ext cx="7846916" cy="7846916"/>
          </a:xfrm>
          <a:prstGeom prst="rect">
            <a:avLst/>
          </a:prstGeom>
        </p:spPr>
      </p:pic>
      <p:grpSp>
        <p:nvGrpSpPr>
          <p:cNvPr id="8" name="Group 8"/>
          <p:cNvGrpSpPr/>
          <p:nvPr/>
        </p:nvGrpSpPr>
        <p:grpSpPr>
          <a:xfrm>
            <a:off x="609600" y="495300"/>
            <a:ext cx="674871" cy="674871"/>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19FC2"/>
            </a:solidFill>
          </p:spPr>
        </p:sp>
      </p:grpSp>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916400" y="3771900"/>
            <a:ext cx="860774" cy="1339726"/>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752600" y="8039100"/>
            <a:ext cx="1128625" cy="1195894"/>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62160" flipH="1">
            <a:off x="10785974" y="-6254091"/>
            <a:ext cx="9407206" cy="7455211"/>
          </a:xfrm>
          <a:prstGeom prst="rect">
            <a:avLst/>
          </a:prstGeom>
        </p:spPr>
      </p:pic>
      <p:sp>
        <p:nvSpPr>
          <p:cNvPr id="13" name="TextBox 8"/>
          <p:cNvSpPr txBox="1"/>
          <p:nvPr/>
        </p:nvSpPr>
        <p:spPr>
          <a:xfrm>
            <a:off x="5105400" y="1170171"/>
            <a:ext cx="8115300" cy="1096710"/>
          </a:xfrm>
          <a:prstGeom prst="rect">
            <a:avLst/>
          </a:prstGeom>
        </p:spPr>
        <p:txBody>
          <a:bodyPr lIns="0" tIns="0" rIns="0" bIns="0" rtlCol="0" anchor="t">
            <a:spAutoFit/>
          </a:bodyPr>
          <a:lstStyle/>
          <a:p>
            <a:pPr algn="ctr">
              <a:lnSpc>
                <a:spcPts val="9360"/>
              </a:lnSpc>
            </a:pPr>
            <a:r>
              <a:rPr lang="en-US" sz="6600" b="1" dirty="0" smtClean="0">
                <a:solidFill>
                  <a:schemeClr val="accent2">
                    <a:lumMod val="75000"/>
                  </a:schemeClr>
                </a:solidFill>
                <a:latin typeface="Arial" panose="020B0604020202020204" pitchFamily="34" charset="0"/>
                <a:cs typeface="Arial" panose="020B0604020202020204" pitchFamily="34" charset="0"/>
              </a:rPr>
              <a:t>NỘI DUNG BÀI HỌC</a:t>
            </a:r>
            <a:endParaRPr lang="en-US" sz="6600" b="1" dirty="0">
              <a:solidFill>
                <a:schemeClr val="accent2">
                  <a:lumMod val="75000"/>
                </a:schemeClr>
              </a:solidFill>
              <a:latin typeface="Arial" panose="020B0604020202020204" pitchFamily="34" charset="0"/>
              <a:cs typeface="Arial" panose="020B0604020202020204" pitchFamily="34" charset="0"/>
            </a:endParaRPr>
          </a:p>
        </p:txBody>
      </p:sp>
      <p:graphicFrame>
        <p:nvGraphicFramePr>
          <p:cNvPr id="14" name="Diagram 13"/>
          <p:cNvGraphicFramePr/>
          <p:nvPr>
            <p:extLst>
              <p:ext uri="{D42A27DB-BD31-4B8C-83A1-F6EECF244321}">
                <p14:modId xmlns:p14="http://schemas.microsoft.com/office/powerpoint/2010/main" val="1933593486"/>
              </p:ext>
            </p:extLst>
          </p:nvPr>
        </p:nvGraphicFramePr>
        <p:xfrm>
          <a:off x="1785056" y="2459765"/>
          <a:ext cx="14755987" cy="698769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15" name="Picture 14"/>
          <p:cNvPicPr>
            <a:picLocks noChangeAspect="1"/>
          </p:cNvPicPr>
          <p:nvPr/>
        </p:nvPicPr>
        <p:blipFill>
          <a:blip r:embed="rId15"/>
          <a:stretch>
            <a:fillRect/>
          </a:stretch>
        </p:blipFill>
        <p:spPr>
          <a:xfrm>
            <a:off x="5486400" y="7994705"/>
            <a:ext cx="2665118" cy="1911298"/>
          </a:xfrm>
          <a:prstGeom prst="rect">
            <a:avLst/>
          </a:prstGeom>
        </p:spPr>
      </p:pic>
      <p:pic>
        <p:nvPicPr>
          <p:cNvPr id="16" name="Picture 15"/>
          <p:cNvPicPr>
            <a:picLocks noChangeAspect="1"/>
          </p:cNvPicPr>
          <p:nvPr/>
        </p:nvPicPr>
        <p:blipFill>
          <a:blip r:embed="rId16"/>
          <a:stretch>
            <a:fillRect/>
          </a:stretch>
        </p:blipFill>
        <p:spPr>
          <a:xfrm>
            <a:off x="16045760" y="7994705"/>
            <a:ext cx="1731414" cy="2292295"/>
          </a:xfrm>
          <a:prstGeom prst="rect">
            <a:avLst/>
          </a:prstGeom>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out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266174">
            <a:off x="-5176629" y="-5163056"/>
            <a:ext cx="7846916" cy="7846916"/>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5400000">
            <a:off x="13781061" y="-3227187"/>
            <a:ext cx="7795752" cy="7795752"/>
          </a:xfrm>
          <a:prstGeom prst="rect">
            <a:avLst/>
          </a:prstGeom>
        </p:spPr>
      </p:pic>
      <p:pic>
        <p:nvPicPr>
          <p:cNvPr id="13" name="Picture 1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040979">
            <a:off x="840570" y="8614132"/>
            <a:ext cx="506294" cy="549573"/>
          </a:xfrm>
          <a:prstGeom prst="rect">
            <a:avLst/>
          </a:prstGeom>
        </p:spPr>
      </p:pic>
      <p:pic>
        <p:nvPicPr>
          <p:cNvPr id="14" name="Picture 1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043976">
            <a:off x="17140744" y="3438608"/>
            <a:ext cx="446020" cy="777377"/>
          </a:xfrm>
          <a:prstGeom prst="rect">
            <a:avLst/>
          </a:prstGeom>
        </p:spPr>
      </p:pic>
      <p:grpSp>
        <p:nvGrpSpPr>
          <p:cNvPr id="30" name="Group 29"/>
          <p:cNvGrpSpPr/>
          <p:nvPr/>
        </p:nvGrpSpPr>
        <p:grpSpPr>
          <a:xfrm>
            <a:off x="2445536" y="0"/>
            <a:ext cx="14158928" cy="1943100"/>
            <a:chOff x="2445536" y="0"/>
            <a:chExt cx="14158928" cy="1943100"/>
          </a:xfrm>
        </p:grpSpPr>
        <p:sp>
          <p:nvSpPr>
            <p:cNvPr id="15" name="Round Same Side Corner Rectangle 14"/>
            <p:cNvSpPr/>
            <p:nvPr/>
          </p:nvSpPr>
          <p:spPr>
            <a:xfrm flipV="1">
              <a:off x="5561093" y="0"/>
              <a:ext cx="7893414" cy="1943100"/>
            </a:xfrm>
            <a:prstGeom prst="round2SameRect">
              <a:avLst>
                <a:gd name="adj1" fmla="val 24900"/>
                <a:gd name="adj2" fmla="val 0"/>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8"/>
            <p:cNvSpPr txBox="1"/>
            <p:nvPr/>
          </p:nvSpPr>
          <p:spPr>
            <a:xfrm>
              <a:off x="2445536" y="546959"/>
              <a:ext cx="14158928" cy="925382"/>
            </a:xfrm>
            <a:prstGeom prst="rect">
              <a:avLst/>
            </a:prstGeom>
          </p:spPr>
          <p:txBody>
            <a:bodyPr lIns="0" tIns="0" rIns="0" bIns="0" rtlCol="0" anchor="t">
              <a:spAutoFit/>
            </a:bodyPr>
            <a:lstStyle/>
            <a:p>
              <a:pPr algn="ctr">
                <a:lnSpc>
                  <a:spcPts val="7800"/>
                </a:lnSpc>
              </a:pPr>
              <a:r>
                <a:rPr lang="en-US" sz="4800" b="1" dirty="0" smtClean="0">
                  <a:solidFill>
                    <a:srgbClr val="C00000"/>
                  </a:solidFill>
                  <a:latin typeface="Arial" panose="020B0604020202020204" pitchFamily="34" charset="0"/>
                  <a:cs typeface="Arial" panose="020B0604020202020204" pitchFamily="34" charset="0"/>
                </a:rPr>
                <a:t>1. </a:t>
              </a:r>
              <a:r>
                <a:rPr lang="en-US" sz="4800" b="1" dirty="0" err="1" smtClean="0">
                  <a:solidFill>
                    <a:srgbClr val="C00000"/>
                  </a:solidFill>
                  <a:latin typeface="Arial" panose="020B0604020202020204" pitchFamily="34" charset="0"/>
                  <a:cs typeface="Arial" panose="020B0604020202020204" pitchFamily="34" charset="0"/>
                </a:rPr>
                <a:t>Biểu</a:t>
              </a:r>
              <a:r>
                <a:rPr lang="en-US" sz="4800" b="1" dirty="0" smtClean="0">
                  <a:solidFill>
                    <a:srgbClr val="C00000"/>
                  </a:solidFill>
                  <a:latin typeface="Arial" panose="020B0604020202020204" pitchFamily="34" charset="0"/>
                  <a:cs typeface="Arial" panose="020B0604020202020204" pitchFamily="34" charset="0"/>
                </a:rPr>
                <a:t> </a:t>
              </a:r>
              <a:r>
                <a:rPr lang="en-US" sz="4800" b="1" dirty="0" err="1" smtClean="0">
                  <a:solidFill>
                    <a:srgbClr val="C00000"/>
                  </a:solidFill>
                  <a:latin typeface="Arial" panose="020B0604020202020204" pitchFamily="34" charset="0"/>
                  <a:cs typeface="Arial" panose="020B0604020202020204" pitchFamily="34" charset="0"/>
                </a:rPr>
                <a:t>thức</a:t>
              </a:r>
              <a:r>
                <a:rPr lang="en-US" sz="4800" b="1" dirty="0" smtClean="0">
                  <a:solidFill>
                    <a:srgbClr val="C00000"/>
                  </a:solidFill>
                  <a:latin typeface="Arial" panose="020B0604020202020204" pitchFamily="34" charset="0"/>
                  <a:cs typeface="Arial" panose="020B0604020202020204" pitchFamily="34" charset="0"/>
                </a:rPr>
                <a:t> </a:t>
              </a:r>
              <a:r>
                <a:rPr lang="en-US" sz="4800" b="1" dirty="0" err="1" smtClean="0">
                  <a:solidFill>
                    <a:srgbClr val="C00000"/>
                  </a:solidFill>
                  <a:latin typeface="Arial" panose="020B0604020202020204" pitchFamily="34" charset="0"/>
                  <a:cs typeface="Arial" panose="020B0604020202020204" pitchFamily="34" charset="0"/>
                </a:rPr>
                <a:t>đại</a:t>
              </a:r>
              <a:r>
                <a:rPr lang="en-US" sz="4800" b="1" dirty="0" smtClean="0">
                  <a:solidFill>
                    <a:srgbClr val="C00000"/>
                  </a:solidFill>
                  <a:latin typeface="Arial" panose="020B0604020202020204" pitchFamily="34" charset="0"/>
                  <a:cs typeface="Arial" panose="020B0604020202020204" pitchFamily="34" charset="0"/>
                </a:rPr>
                <a:t> </a:t>
              </a:r>
              <a:r>
                <a:rPr lang="en-US" sz="4800" b="1" dirty="0" err="1" smtClean="0">
                  <a:solidFill>
                    <a:srgbClr val="C00000"/>
                  </a:solidFill>
                  <a:latin typeface="Arial" panose="020B0604020202020204" pitchFamily="34" charset="0"/>
                  <a:cs typeface="Arial" panose="020B0604020202020204" pitchFamily="34" charset="0"/>
                </a:rPr>
                <a:t>số</a:t>
              </a:r>
              <a:endParaRPr lang="en-US" sz="4800" b="1" dirty="0">
                <a:solidFill>
                  <a:srgbClr val="C00000"/>
                </a:solidFill>
                <a:latin typeface="Arial" panose="020B0604020202020204" pitchFamily="34" charset="0"/>
                <a:cs typeface="Arial" panose="020B0604020202020204" pitchFamily="34" charset="0"/>
              </a:endParaRPr>
            </a:p>
          </p:txBody>
        </p:sp>
      </p:grpSp>
      <p:pic>
        <p:nvPicPr>
          <p:cNvPr id="16" name="Picture 15"/>
          <p:cNvPicPr>
            <a:picLocks noChangeAspect="1"/>
          </p:cNvPicPr>
          <p:nvPr/>
        </p:nvPicPr>
        <p:blipFill>
          <a:blip r:embed="rId12"/>
          <a:stretch>
            <a:fillRect/>
          </a:stretch>
        </p:blipFill>
        <p:spPr>
          <a:xfrm>
            <a:off x="1933212" y="2071828"/>
            <a:ext cx="1880897" cy="1504717"/>
          </a:xfrm>
          <a:prstGeom prst="rect">
            <a:avLst/>
          </a:prstGeom>
        </p:spPr>
      </p:pic>
      <p:sp>
        <p:nvSpPr>
          <p:cNvPr id="17" name="TextBox 16"/>
          <p:cNvSpPr txBox="1"/>
          <p:nvPr/>
        </p:nvSpPr>
        <p:spPr>
          <a:xfrm>
            <a:off x="4251314" y="2651041"/>
            <a:ext cx="10912486" cy="738664"/>
          </a:xfrm>
          <a:prstGeom prst="rect">
            <a:avLst/>
          </a:prstGeom>
          <a:noFill/>
        </p:spPr>
        <p:txBody>
          <a:bodyPr wrap="square" rtlCol="0">
            <a:spAutoFit/>
          </a:bodyPr>
          <a:lstStyle/>
          <a:p>
            <a:r>
              <a:rPr lang="en-US" sz="4200" i="1" dirty="0" err="1" smtClean="0">
                <a:solidFill>
                  <a:srgbClr val="002060"/>
                </a:solidFill>
                <a:latin typeface="Arial" panose="020B0604020202020204" pitchFamily="34" charset="0"/>
                <a:cs typeface="Arial" panose="020B0604020202020204" pitchFamily="34" charset="0"/>
              </a:rPr>
              <a:t>Em</a:t>
            </a:r>
            <a:r>
              <a:rPr lang="en-US" sz="4200" i="1" dirty="0" smtClean="0">
                <a:solidFill>
                  <a:srgbClr val="002060"/>
                </a:solidFill>
                <a:latin typeface="Arial" panose="020B0604020202020204" pitchFamily="34" charset="0"/>
                <a:cs typeface="Arial" panose="020B0604020202020204" pitchFamily="34" charset="0"/>
              </a:rPr>
              <a:t> </a:t>
            </a:r>
            <a:r>
              <a:rPr lang="en-US" sz="4200" i="1" dirty="0" err="1" smtClean="0">
                <a:solidFill>
                  <a:srgbClr val="002060"/>
                </a:solidFill>
                <a:latin typeface="Arial" panose="020B0604020202020204" pitchFamily="34" charset="0"/>
                <a:cs typeface="Arial" panose="020B0604020202020204" pitchFamily="34" charset="0"/>
              </a:rPr>
              <a:t>hãy</a:t>
            </a:r>
            <a:r>
              <a:rPr lang="en-US" sz="4200" i="1" dirty="0" smtClean="0">
                <a:solidFill>
                  <a:srgbClr val="002060"/>
                </a:solidFill>
                <a:latin typeface="Arial" panose="020B0604020202020204" pitchFamily="34" charset="0"/>
                <a:cs typeface="Arial" panose="020B0604020202020204" pitchFamily="34" charset="0"/>
              </a:rPr>
              <a:t> </a:t>
            </a:r>
            <a:r>
              <a:rPr lang="en-US" sz="4200" i="1" dirty="0" err="1" smtClean="0">
                <a:solidFill>
                  <a:srgbClr val="002060"/>
                </a:solidFill>
                <a:latin typeface="Arial" panose="020B0604020202020204" pitchFamily="34" charset="0"/>
                <a:cs typeface="Arial" panose="020B0604020202020204" pitchFamily="34" charset="0"/>
              </a:rPr>
              <a:t>nhắc</a:t>
            </a:r>
            <a:r>
              <a:rPr lang="en-US" sz="4200" i="1" dirty="0" smtClean="0">
                <a:solidFill>
                  <a:srgbClr val="002060"/>
                </a:solidFill>
                <a:latin typeface="Arial" panose="020B0604020202020204" pitchFamily="34" charset="0"/>
                <a:cs typeface="Arial" panose="020B0604020202020204" pitchFamily="34" charset="0"/>
              </a:rPr>
              <a:t> </a:t>
            </a:r>
            <a:r>
              <a:rPr lang="en-US" sz="4200" i="1" dirty="0" err="1" smtClean="0">
                <a:solidFill>
                  <a:srgbClr val="002060"/>
                </a:solidFill>
                <a:latin typeface="Arial" panose="020B0604020202020204" pitchFamily="34" charset="0"/>
                <a:cs typeface="Arial" panose="020B0604020202020204" pitchFamily="34" charset="0"/>
              </a:rPr>
              <a:t>lại</a:t>
            </a:r>
            <a:r>
              <a:rPr lang="en-US" sz="4200" i="1" dirty="0" smtClean="0">
                <a:solidFill>
                  <a:srgbClr val="002060"/>
                </a:solidFill>
                <a:latin typeface="Arial" panose="020B0604020202020204" pitchFamily="34" charset="0"/>
                <a:cs typeface="Arial" panose="020B0604020202020204" pitchFamily="34" charset="0"/>
              </a:rPr>
              <a:t>: </a:t>
            </a:r>
            <a:r>
              <a:rPr lang="en-US" sz="4200" b="1" i="1" dirty="0" err="1" smtClean="0">
                <a:solidFill>
                  <a:srgbClr val="002060"/>
                </a:solidFill>
                <a:latin typeface="Arial" panose="020B0604020202020204" pitchFamily="34" charset="0"/>
                <a:cs typeface="Arial" panose="020B0604020202020204" pitchFamily="34" charset="0"/>
              </a:rPr>
              <a:t>Biểu</a:t>
            </a:r>
            <a:r>
              <a:rPr lang="en-US" sz="4200" b="1" i="1" dirty="0" smtClean="0">
                <a:solidFill>
                  <a:srgbClr val="002060"/>
                </a:solidFill>
                <a:latin typeface="Arial" panose="020B0604020202020204" pitchFamily="34" charset="0"/>
                <a:cs typeface="Arial" panose="020B0604020202020204" pitchFamily="34" charset="0"/>
              </a:rPr>
              <a:t> </a:t>
            </a:r>
            <a:r>
              <a:rPr lang="en-US" sz="4200" b="1" i="1" dirty="0" err="1" smtClean="0">
                <a:solidFill>
                  <a:srgbClr val="002060"/>
                </a:solidFill>
                <a:latin typeface="Arial" panose="020B0604020202020204" pitchFamily="34" charset="0"/>
                <a:cs typeface="Arial" panose="020B0604020202020204" pitchFamily="34" charset="0"/>
              </a:rPr>
              <a:t>thức</a:t>
            </a:r>
            <a:r>
              <a:rPr lang="en-US" sz="4200" b="1" i="1" dirty="0" smtClean="0">
                <a:solidFill>
                  <a:srgbClr val="002060"/>
                </a:solidFill>
                <a:latin typeface="Arial" panose="020B0604020202020204" pitchFamily="34" charset="0"/>
                <a:cs typeface="Arial" panose="020B0604020202020204" pitchFamily="34" charset="0"/>
              </a:rPr>
              <a:t> </a:t>
            </a:r>
            <a:r>
              <a:rPr lang="en-US" sz="4200" b="1" i="1" dirty="0" err="1" smtClean="0">
                <a:solidFill>
                  <a:srgbClr val="002060"/>
                </a:solidFill>
                <a:latin typeface="Arial" panose="020B0604020202020204" pitchFamily="34" charset="0"/>
                <a:cs typeface="Arial" panose="020B0604020202020204" pitchFamily="34" charset="0"/>
              </a:rPr>
              <a:t>là</a:t>
            </a:r>
            <a:r>
              <a:rPr lang="en-US" sz="4200" b="1" i="1" dirty="0" smtClean="0">
                <a:solidFill>
                  <a:srgbClr val="002060"/>
                </a:solidFill>
                <a:latin typeface="Arial" panose="020B0604020202020204" pitchFamily="34" charset="0"/>
                <a:cs typeface="Arial" panose="020B0604020202020204" pitchFamily="34" charset="0"/>
              </a:rPr>
              <a:t> </a:t>
            </a:r>
            <a:r>
              <a:rPr lang="en-US" sz="4200" b="1" i="1" dirty="0" err="1" smtClean="0">
                <a:solidFill>
                  <a:srgbClr val="002060"/>
                </a:solidFill>
                <a:latin typeface="Arial" panose="020B0604020202020204" pitchFamily="34" charset="0"/>
                <a:cs typeface="Arial" panose="020B0604020202020204" pitchFamily="34" charset="0"/>
              </a:rPr>
              <a:t>gì</a:t>
            </a:r>
            <a:r>
              <a:rPr lang="en-US" sz="4200" b="1" i="1" dirty="0" smtClean="0">
                <a:solidFill>
                  <a:srgbClr val="002060"/>
                </a:solidFill>
                <a:latin typeface="Arial" panose="020B0604020202020204" pitchFamily="34" charset="0"/>
                <a:cs typeface="Arial" panose="020B0604020202020204" pitchFamily="34" charset="0"/>
              </a:rPr>
              <a:t>?</a:t>
            </a:r>
            <a:endParaRPr lang="en-US" sz="4200" b="1" i="1" dirty="0">
              <a:solidFill>
                <a:srgbClr val="002060"/>
              </a:solidFill>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13"/>
          <a:stretch>
            <a:fillRect/>
          </a:stretch>
        </p:blipFill>
        <p:spPr>
          <a:xfrm>
            <a:off x="9039093" y="3680754"/>
            <a:ext cx="1647237" cy="1565733"/>
          </a:xfrm>
          <a:prstGeom prst="rect">
            <a:avLst/>
          </a:prstGeom>
        </p:spPr>
      </p:pic>
      <p:sp>
        <p:nvSpPr>
          <p:cNvPr id="19" name="Rectangle 18"/>
          <p:cNvSpPr/>
          <p:nvPr/>
        </p:nvSpPr>
        <p:spPr>
          <a:xfrm>
            <a:off x="1941822" y="4234137"/>
            <a:ext cx="6808274" cy="769441"/>
          </a:xfrm>
          <a:prstGeom prst="rect">
            <a:avLst/>
          </a:prstGeom>
        </p:spPr>
        <p:txBody>
          <a:bodyPr wrap="none">
            <a:spAutoFit/>
          </a:bodyPr>
          <a:lstStyle/>
          <a:p>
            <a:r>
              <a:rPr lang="en-US" sz="4400" i="1" dirty="0">
                <a:latin typeface="Arial" panose="020B0604020202020204" pitchFamily="34" charset="0"/>
                <a:cs typeface="Arial" panose="020B0604020202020204" pitchFamily="34" charset="0"/>
              </a:rPr>
              <a:t>HS </a:t>
            </a:r>
            <a:r>
              <a:rPr lang="en-US" sz="4400" i="1" dirty="0" err="1">
                <a:latin typeface="Arial" panose="020B0604020202020204" pitchFamily="34" charset="0"/>
                <a:cs typeface="Arial" panose="020B0604020202020204" pitchFamily="34" charset="0"/>
              </a:rPr>
              <a:t>trao</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đổi</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thực</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hiện</a:t>
            </a:r>
            <a:r>
              <a:rPr lang="en-US" sz="4400" i="1" dirty="0">
                <a:latin typeface="Arial" panose="020B0604020202020204" pitchFamily="34" charset="0"/>
                <a:cs typeface="Arial" panose="020B0604020202020204" pitchFamily="34" charset="0"/>
              </a:rPr>
              <a:t> </a:t>
            </a:r>
            <a:r>
              <a:rPr lang="en-US" sz="4400" b="1" i="1" dirty="0">
                <a:latin typeface="Arial" panose="020B0604020202020204" pitchFamily="34" charset="0"/>
                <a:cs typeface="Arial" panose="020B0604020202020204" pitchFamily="34" charset="0"/>
              </a:rPr>
              <a:t>HĐ1</a:t>
            </a:r>
          </a:p>
        </p:txBody>
      </p:sp>
      <p:sp>
        <p:nvSpPr>
          <p:cNvPr id="20" name="Rounded Rectangle 19"/>
          <p:cNvSpPr/>
          <p:nvPr/>
        </p:nvSpPr>
        <p:spPr>
          <a:xfrm>
            <a:off x="1945230" y="5474124"/>
            <a:ext cx="2043401" cy="1165330"/>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400" b="1" dirty="0" smtClean="0">
                <a:latin typeface="Arial" panose="020B0604020202020204" pitchFamily="34" charset="0"/>
                <a:cs typeface="Arial" panose="020B0604020202020204" pitchFamily="34" charset="0"/>
              </a:rPr>
              <a:t>HĐ1</a:t>
            </a:r>
            <a:endParaRPr lang="en-US" sz="4400" b="1" dirty="0">
              <a:latin typeface="Arial" panose="020B0604020202020204" pitchFamily="34" charset="0"/>
              <a:cs typeface="Arial" panose="020B0604020202020204" pitchFamily="34" charset="0"/>
            </a:endParaRPr>
          </a:p>
        </p:txBody>
      </p:sp>
      <p:sp>
        <p:nvSpPr>
          <p:cNvPr id="21" name="Rectangle 20"/>
          <p:cNvSpPr/>
          <p:nvPr/>
        </p:nvSpPr>
        <p:spPr>
          <a:xfrm>
            <a:off x="4351842" y="5101014"/>
            <a:ext cx="12682875" cy="2031325"/>
          </a:xfrm>
          <a:prstGeom prst="rect">
            <a:avLst/>
          </a:prstGeom>
        </p:spPr>
        <p:txBody>
          <a:bodyPr wrap="square">
            <a:spAutoFit/>
          </a:bodyPr>
          <a:lstStyle/>
          <a:p>
            <a:pPr>
              <a:lnSpc>
                <a:spcPct val="150000"/>
              </a:lnSpc>
            </a:pPr>
            <a:r>
              <a:rPr lang="en-US" sz="4200" dirty="0" err="1">
                <a:latin typeface="Arial" panose="020B0604020202020204" pitchFamily="34" charset="0"/>
                <a:cs typeface="Arial" panose="020B0604020202020204" pitchFamily="34" charset="0"/>
              </a:rPr>
              <a:t>Trong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các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biểu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thức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sau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em</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hãy</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chỉ</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ra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biểu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thức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số</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biểu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thức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chứa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chữ</a:t>
            </a:r>
            <a:r>
              <a:rPr lang="en-US" sz="4200" dirty="0" smtClean="0">
                <a:latin typeface="Arial" panose="020B0604020202020204" pitchFamily="34" charset="0"/>
                <a:cs typeface="Arial" panose="020B0604020202020204" pitchFamily="34" charset="0"/>
              </a:rPr>
              <a:t>.</a:t>
            </a:r>
            <a:endParaRPr lang="en-US" sz="4200" dirty="0">
              <a:latin typeface="Arial" panose="020B0604020202020204" pitchFamily="34" charset="0"/>
              <a:cs typeface="Arial" panose="020B0604020202020204" pitchFamily="34" charset="0"/>
            </a:endParaRPr>
          </a:p>
        </p:txBody>
      </p:sp>
      <p:sp>
        <p:nvSpPr>
          <p:cNvPr id="23" name="Rectangle 22"/>
          <p:cNvSpPr/>
          <p:nvPr/>
        </p:nvSpPr>
        <p:spPr>
          <a:xfrm>
            <a:off x="1941822" y="7034903"/>
            <a:ext cx="8305800" cy="2443746"/>
          </a:xfrm>
          <a:prstGeom prst="rect">
            <a:avLst/>
          </a:prstGeom>
        </p:spPr>
        <p:txBody>
          <a:bodyPr wrap="square">
            <a:spAutoFit/>
          </a:bodyPr>
          <a:lstStyle/>
          <a:p>
            <a:pPr algn="just">
              <a:lnSpc>
                <a:spcPct val="170000"/>
              </a:lnSpc>
              <a:spcBef>
                <a:spcPts val="600"/>
              </a:spcBef>
              <a:spcAft>
                <a:spcPts val="600"/>
              </a:spcAft>
            </a:pPr>
            <a:r>
              <a:rPr lang="en-US" sz="4200" dirty="0">
                <a:latin typeface="Arial" panose="020B0604020202020204" pitchFamily="34" charset="0"/>
                <a:ea typeface="Times New Roman" panose="02020603050405020304" pitchFamily="18" charset="0"/>
                <a:cs typeface="Arial" panose="020B0604020202020204" pitchFamily="34" charset="0"/>
              </a:rPr>
              <a:t>a) 23 + 8 – 9;                               </a:t>
            </a:r>
            <a:endParaRPr lang="en-US" sz="4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70000"/>
              </a:lnSpc>
              <a:spcBef>
                <a:spcPts val="600"/>
              </a:spcBef>
              <a:spcAft>
                <a:spcPts val="600"/>
              </a:spcAft>
            </a:pPr>
            <a:r>
              <a:rPr lang="en-US" sz="4200" dirty="0">
                <a:effectLst/>
                <a:latin typeface="Arial" panose="020B0604020202020204" pitchFamily="34" charset="0"/>
                <a:ea typeface="Times New Roman" panose="02020603050405020304" pitchFamily="18" charset="0"/>
                <a:cs typeface="Arial" panose="020B0604020202020204" pitchFamily="34" charset="0"/>
              </a:rPr>
              <a:t>b) 3a + 7</a:t>
            </a:r>
            <a:r>
              <a:rPr lang="en-US" sz="4200" dirty="0" smtClean="0">
                <a:effectLst/>
                <a:latin typeface="Arial" panose="020B0604020202020204" pitchFamily="34" charset="0"/>
                <a:ea typeface="Times New Roman" panose="02020603050405020304" pitchFamily="18" charset="0"/>
                <a:cs typeface="Arial" panose="020B0604020202020204" pitchFamily="34" charset="0"/>
              </a:rPr>
              <a:t>;</a:t>
            </a:r>
            <a:endParaRPr lang="en-US" sz="4200" dirty="0">
              <a:effectLst/>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4" name="Rectangle 23"/>
              <p:cNvSpPr/>
              <p:nvPr/>
            </p:nvSpPr>
            <p:spPr>
              <a:xfrm>
                <a:off x="9792199" y="7132339"/>
                <a:ext cx="6923061" cy="2666627"/>
              </a:xfrm>
              <a:prstGeom prst="rect">
                <a:avLst/>
              </a:prstGeom>
            </p:spPr>
            <p:txBody>
              <a:bodyPr wrap="square">
                <a:spAutoFit/>
              </a:bodyPr>
              <a:lstStyle/>
              <a:p>
                <a:pPr lvl="0" algn="just">
                  <a:lnSpc>
                    <a:spcPct val="150000"/>
                  </a:lnSpc>
                  <a:spcBef>
                    <a:spcPts val="600"/>
                  </a:spcBef>
                  <a:spcAft>
                    <a:spcPts val="600"/>
                  </a:spcAft>
                </a:pPr>
                <a:r>
                  <a:rPr lang="en-US" sz="4200" dirty="0">
                    <a:solidFill>
                      <a:prstClr val="black"/>
                    </a:solidFill>
                    <a:latin typeface="Arial" panose="020B0604020202020204" pitchFamily="34" charset="0"/>
                    <a:ea typeface="Times New Roman" panose="02020603050405020304" pitchFamily="18" charset="0"/>
                    <a:cs typeface="Arial" panose="020B0604020202020204" pitchFamily="34" charset="0"/>
                  </a:rPr>
                  <a:t>c) (3</a:t>
                </a:r>
                <a:r>
                  <a:rPr lang="en-US" sz="4200" baseline="30000" dirty="0">
                    <a:solidFill>
                      <a:prstClr val="black"/>
                    </a:solidFill>
                    <a:latin typeface="Arial" panose="020B0604020202020204" pitchFamily="34" charset="0"/>
                    <a:ea typeface="Times New Roman" panose="02020603050405020304" pitchFamily="18" charset="0"/>
                    <a:cs typeface="Arial" panose="020B0604020202020204" pitchFamily="34" charset="0"/>
                  </a:rPr>
                  <a:t>4</a:t>
                </a:r>
                <a:r>
                  <a:rPr lang="en-US" sz="4200" dirty="0">
                    <a:solidFill>
                      <a:prstClr val="black"/>
                    </a:solidFill>
                    <a:latin typeface="Arial" panose="020B0604020202020204" pitchFamily="34" charset="0"/>
                    <a:ea typeface="Times New Roman" panose="02020603050405020304" pitchFamily="18" charset="0"/>
                    <a:cs typeface="Arial" panose="020B0604020202020204" pitchFamily="34" charset="0"/>
                  </a:rPr>
                  <a:t> - 5) : 8;                       </a:t>
                </a:r>
                <a:endParaRPr lang="en-US" sz="42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spcBef>
                    <a:spcPts val="600"/>
                  </a:spcBef>
                  <a:spcAft>
                    <a:spcPts val="600"/>
                  </a:spcAft>
                </a:pP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d) </a:t>
                </a:r>
                <a14:m>
                  <m:oMath xmlns:m="http://schemas.openxmlformats.org/officeDocument/2006/math">
                    <m:d>
                      <m:dPr>
                        <m:ctrlPr>
                          <a:rPr lang="en-US" sz="4200" i="1">
                            <a:solidFill>
                              <a:prstClr val="black"/>
                            </a:solidFill>
                            <a:latin typeface="Cambria Math" panose="02040503050406030204" pitchFamily="18" charset="0"/>
                            <a:ea typeface="Calibri" panose="020F0502020204030204" pitchFamily="34" charset="0"/>
                            <a:cs typeface="Arial" panose="020B0604020202020204" pitchFamily="34" charset="0"/>
                          </a:rPr>
                        </m:ctrlPr>
                      </m:dPr>
                      <m:e>
                        <m:f>
                          <m:fPr>
                            <m:ctrlPr>
                              <a:rPr lang="en-US" sz="42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200" i="1">
                                <a:solidFill>
                                  <a:prstClr val="black"/>
                                </a:solidFill>
                                <a:latin typeface="Cambria Math" panose="02040503050406030204" pitchFamily="18" charset="0"/>
                                <a:ea typeface="Calibri" panose="020F0502020204030204" pitchFamily="34" charset="0"/>
                                <a:cs typeface="Arial" panose="020B0604020202020204" pitchFamily="34" charset="0"/>
                              </a:rPr>
                              <m:t>3</m:t>
                            </m:r>
                          </m:num>
                          <m:den>
                            <m:r>
                              <a:rPr lang="en-US" sz="42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den>
                        </m:f>
                        <m:r>
                          <a:rPr lang="en-US" sz="4200" i="1">
                            <a:solidFill>
                              <a:prstClr val="black"/>
                            </a:solidFill>
                            <a:latin typeface="Cambria Math" panose="02040503050406030204" pitchFamily="18" charset="0"/>
                            <a:ea typeface="Calibri" panose="020F0502020204030204" pitchFamily="34" charset="0"/>
                            <a:cs typeface="Arial" panose="020B0604020202020204" pitchFamily="34" charset="0"/>
                          </a:rPr>
                          <m:t>−</m:t>
                        </m:r>
                        <m:sSup>
                          <m:sSupPr>
                            <m:ctrlPr>
                              <a:rPr lang="en-US" sz="42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200" i="1">
                                <a:solidFill>
                                  <a:prstClr val="black"/>
                                </a:solidFill>
                                <a:latin typeface="Cambria Math" panose="02040503050406030204" pitchFamily="18" charset="0"/>
                                <a:ea typeface="Calibri" panose="020F0502020204030204" pitchFamily="34" charset="0"/>
                                <a:cs typeface="Arial" panose="020B0604020202020204" pitchFamily="34" charset="0"/>
                              </a:rPr>
                              <m:t>𝑦</m:t>
                            </m:r>
                          </m:e>
                          <m:sup>
                            <m:r>
                              <a:rPr lang="en-US" sz="4200" i="1">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e>
                    </m:d>
                  </m:oMath>
                </a14:m>
                <a:r>
                  <a:rPr lang="en-US" sz="4200" dirty="0">
                    <a:solidFill>
                      <a:prstClr val="black"/>
                    </a:solidFill>
                    <a:latin typeface="Arial" panose="020B0604020202020204" pitchFamily="34" charset="0"/>
                    <a:ea typeface="Times New Roman" panose="02020603050405020304" pitchFamily="18" charset="0"/>
                    <a:cs typeface="Arial" panose="020B0604020202020204" pitchFamily="34" charset="0"/>
                  </a:rPr>
                  <a:t> + 2</a:t>
                </a:r>
                <a:endParaRPr lang="en-US" sz="42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4" name="Rectangle 23"/>
              <p:cNvSpPr>
                <a:spLocks noRot="1" noChangeAspect="1" noMove="1" noResize="1" noEditPoints="1" noAdjustHandles="1" noChangeArrowheads="1" noChangeShapeType="1" noTextEdit="1"/>
              </p:cNvSpPr>
              <p:nvPr/>
            </p:nvSpPr>
            <p:spPr>
              <a:xfrm>
                <a:off x="9792199" y="7132339"/>
                <a:ext cx="6923061" cy="2666627"/>
              </a:xfrm>
              <a:prstGeom prst="rect">
                <a:avLst/>
              </a:prstGeom>
              <a:blipFill rotWithShape="0">
                <a:blip r:embed="rId14"/>
                <a:stretch>
                  <a:fillRect l="-3345"/>
                </a:stretch>
              </a:blipFill>
            </p:spPr>
            <p:txBody>
              <a:bodyPr/>
              <a:lstStyle/>
              <a:p>
                <a:r>
                  <a:rPr lang="en-US">
                    <a:noFill/>
                  </a:rPr>
                  <a:t> </a:t>
                </a:r>
              </a:p>
            </p:txBody>
          </p:sp>
        </mc:Fallback>
      </mc:AlternateContent>
      <p:sp>
        <p:nvSpPr>
          <p:cNvPr id="26" name="Rectangle 25"/>
          <p:cNvSpPr/>
          <p:nvPr/>
        </p:nvSpPr>
        <p:spPr>
          <a:xfrm>
            <a:off x="5561093" y="7310845"/>
            <a:ext cx="3065263" cy="707886"/>
          </a:xfrm>
          <a:prstGeom prst="rect">
            <a:avLst/>
          </a:prstGeom>
        </p:spPr>
        <p:txBody>
          <a:bodyPr wrap="none">
            <a:spAutoFit/>
          </a:bodyPr>
          <a:lstStyle/>
          <a:p>
            <a:r>
              <a:rPr lang="en-US" sz="4000" dirty="0" err="1" smtClean="0">
                <a:solidFill>
                  <a:srgbClr val="C00000"/>
                </a:solidFill>
                <a:latin typeface="Arial" panose="020B0604020202020204" pitchFamily="34" charset="0"/>
                <a:cs typeface="Arial" panose="020B0604020202020204" pitchFamily="34" charset="0"/>
              </a:rPr>
              <a:t>Biểu</a:t>
            </a:r>
            <a:r>
              <a:rPr lang="en-US" sz="4000" dirty="0" smtClean="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thức</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số</a:t>
            </a:r>
            <a:endParaRPr lang="en-US" sz="4000" dirty="0">
              <a:solidFill>
                <a:srgbClr val="C00000"/>
              </a:solidFill>
              <a:latin typeface="Arial" panose="020B0604020202020204" pitchFamily="34" charset="0"/>
              <a:cs typeface="Arial" panose="020B0604020202020204" pitchFamily="34" charset="0"/>
            </a:endParaRPr>
          </a:p>
        </p:txBody>
      </p:sp>
      <p:sp>
        <p:nvSpPr>
          <p:cNvPr id="27" name="Rectangle 26"/>
          <p:cNvSpPr/>
          <p:nvPr/>
        </p:nvSpPr>
        <p:spPr>
          <a:xfrm>
            <a:off x="13356477" y="7310845"/>
            <a:ext cx="3065263" cy="707886"/>
          </a:xfrm>
          <a:prstGeom prst="rect">
            <a:avLst/>
          </a:prstGeom>
        </p:spPr>
        <p:txBody>
          <a:bodyPr wrap="none">
            <a:spAutoFit/>
          </a:bodyPr>
          <a:lstStyle/>
          <a:p>
            <a:r>
              <a:rPr lang="en-US" sz="4000" dirty="0" err="1" smtClean="0">
                <a:solidFill>
                  <a:srgbClr val="C00000"/>
                </a:solidFill>
                <a:latin typeface="Arial" panose="020B0604020202020204" pitchFamily="34" charset="0"/>
                <a:cs typeface="Arial" panose="020B0604020202020204" pitchFamily="34" charset="0"/>
              </a:rPr>
              <a:t>Biểu</a:t>
            </a:r>
            <a:r>
              <a:rPr lang="en-US" sz="4000" dirty="0" smtClean="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thức</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số</a:t>
            </a:r>
            <a:endParaRPr lang="en-US" sz="4000" dirty="0">
              <a:solidFill>
                <a:srgbClr val="C00000"/>
              </a:solidFill>
              <a:latin typeface="Arial" panose="020B0604020202020204" pitchFamily="34" charset="0"/>
              <a:cs typeface="Arial" panose="020B0604020202020204" pitchFamily="34" charset="0"/>
            </a:endParaRPr>
          </a:p>
        </p:txBody>
      </p:sp>
      <p:sp>
        <p:nvSpPr>
          <p:cNvPr id="28" name="Rectangle 27"/>
          <p:cNvSpPr/>
          <p:nvPr/>
        </p:nvSpPr>
        <p:spPr>
          <a:xfrm>
            <a:off x="4572000" y="8611523"/>
            <a:ext cx="4721164" cy="707886"/>
          </a:xfrm>
          <a:prstGeom prst="rect">
            <a:avLst/>
          </a:prstGeom>
        </p:spPr>
        <p:txBody>
          <a:bodyPr wrap="none">
            <a:spAutoFit/>
          </a:bodyPr>
          <a:lstStyle/>
          <a:p>
            <a:r>
              <a:rPr lang="en-US" sz="4000" dirty="0" err="1" smtClean="0">
                <a:solidFill>
                  <a:srgbClr val="0070C0"/>
                </a:solidFill>
                <a:latin typeface="Arial" panose="020B0604020202020204" pitchFamily="34" charset="0"/>
                <a:cs typeface="Arial" panose="020B0604020202020204" pitchFamily="34" charset="0"/>
              </a:rPr>
              <a:t>Biểu</a:t>
            </a:r>
            <a:r>
              <a:rPr lang="en-US" sz="4000" dirty="0" smtClean="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thức</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chứa</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chữ</a:t>
            </a:r>
            <a:endParaRPr lang="en-US" sz="4000" dirty="0">
              <a:solidFill>
                <a:srgbClr val="0070C0"/>
              </a:solidFill>
            </a:endParaRPr>
          </a:p>
        </p:txBody>
      </p:sp>
      <p:sp>
        <p:nvSpPr>
          <p:cNvPr id="29" name="Rectangle 28"/>
          <p:cNvSpPr/>
          <p:nvPr/>
        </p:nvSpPr>
        <p:spPr>
          <a:xfrm>
            <a:off x="13474370" y="8611523"/>
            <a:ext cx="4721164" cy="707886"/>
          </a:xfrm>
          <a:prstGeom prst="rect">
            <a:avLst/>
          </a:prstGeom>
        </p:spPr>
        <p:txBody>
          <a:bodyPr wrap="none">
            <a:spAutoFit/>
          </a:bodyPr>
          <a:lstStyle/>
          <a:p>
            <a:r>
              <a:rPr lang="en-US" sz="4000" dirty="0" err="1" smtClean="0">
                <a:solidFill>
                  <a:srgbClr val="0070C0"/>
                </a:solidFill>
                <a:latin typeface="Arial" panose="020B0604020202020204" pitchFamily="34" charset="0"/>
                <a:cs typeface="Arial" panose="020B0604020202020204" pitchFamily="34" charset="0"/>
              </a:rPr>
              <a:t>Biểu</a:t>
            </a:r>
            <a:r>
              <a:rPr lang="en-US" sz="4000" dirty="0" smtClean="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thức</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chứa</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chữ</a:t>
            </a:r>
            <a:endParaRPr lang="en-US" sz="4000" dirty="0">
              <a:solidFill>
                <a:srgbClr val="0070C0"/>
              </a:solidFill>
            </a:endParaRPr>
          </a:p>
        </p:txBody>
      </p:sp>
    </p:spTree>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randombar(horizontal)">
                                      <p:cBhvr>
                                        <p:cTn id="20" dur="500"/>
                                        <p:tgtEl>
                                          <p:spTgt spid="19"/>
                                        </p:tgtEl>
                                      </p:cBhvr>
                                    </p:animEffect>
                                  </p:childTnLst>
                                </p:cTn>
                              </p:par>
                              <p:par>
                                <p:cTn id="21" presetID="14" presetClass="entr" presetSubtype="1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randombar(horizontal)">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left)">
                                      <p:cBhvr>
                                        <p:cTn id="31" dur="500"/>
                                        <p:tgtEl>
                                          <p:spTgt spid="21"/>
                                        </p:tgtEl>
                                      </p:cBhvr>
                                    </p:animEffect>
                                  </p:childTnLst>
                                </p:cTn>
                              </p:par>
                            </p:childTnLst>
                          </p:cTn>
                        </p:par>
                        <p:par>
                          <p:cTn id="32" fill="hold">
                            <p:stCondLst>
                              <p:cond delay="500"/>
                            </p:stCondLst>
                            <p:childTnLst>
                              <p:par>
                                <p:cTn id="33" presetID="2" presetClass="entr" presetSubtype="4" fill="hold" grpId="0" nodeType="after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ppt_x"/>
                                          </p:val>
                                        </p:tav>
                                        <p:tav tm="100000">
                                          <p:val>
                                            <p:strVal val="#ppt_x"/>
                                          </p:val>
                                        </p:tav>
                                      </p:tavLst>
                                    </p:anim>
                                    <p:anim calcmode="lin" valueType="num">
                                      <p:cBhvr additive="base">
                                        <p:cTn id="36" dur="500" fill="hold"/>
                                        <p:tgtEl>
                                          <p:spTgt spid="23"/>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 calcmode="lin" valueType="num">
                                      <p:cBhvr additive="base">
                                        <p:cTn id="39" dur="500" fill="hold"/>
                                        <p:tgtEl>
                                          <p:spTgt spid="24"/>
                                        </p:tgtEl>
                                        <p:attrNameLst>
                                          <p:attrName>ppt_x</p:attrName>
                                        </p:attrNameLst>
                                      </p:cBhvr>
                                      <p:tavLst>
                                        <p:tav tm="0">
                                          <p:val>
                                            <p:strVal val="#ppt_x"/>
                                          </p:val>
                                        </p:tav>
                                        <p:tav tm="100000">
                                          <p:val>
                                            <p:strVal val="#ppt_x"/>
                                          </p:val>
                                        </p:tav>
                                      </p:tavLst>
                                    </p:anim>
                                    <p:anim calcmode="lin" valueType="num">
                                      <p:cBhvr additive="base">
                                        <p:cTn id="4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fade">
                                      <p:cBhvr>
                                        <p:cTn id="50" dur="500"/>
                                        <p:tgtEl>
                                          <p:spTgt spid="28"/>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fade">
                                      <p:cBhvr>
                                        <p:cTn id="55" dur="500"/>
                                        <p:tgtEl>
                                          <p:spTgt spid="27"/>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fade">
                                      <p:cBhvr>
                                        <p:cTn id="6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0" grpId="0" animBg="1"/>
      <p:bldP spid="21" grpId="0"/>
      <p:bldP spid="23" grpId="0"/>
      <p:bldP spid="24" grpId="0"/>
      <p:bldP spid="26" grpId="0"/>
      <p:bldP spid="27" grpId="0"/>
      <p:bldP spid="28"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2624342">
            <a:off x="15447957" y="982481"/>
            <a:ext cx="1074038" cy="812241"/>
          </a:xfrm>
          <a:prstGeom prst="rect">
            <a:avLst/>
          </a:prstGeom>
        </p:spPr>
      </p:pic>
      <p:pic>
        <p:nvPicPr>
          <p:cNvPr id="12" name="Picture 1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266174">
            <a:off x="13644771" y="-5650573"/>
            <a:ext cx="7846916" cy="7846916"/>
          </a:xfrm>
          <a:prstGeom prst="rect">
            <a:avLst/>
          </a:prstGeom>
        </p:spPr>
      </p:pic>
      <p:pic>
        <p:nvPicPr>
          <p:cNvPr id="13" name="Picture 13"/>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10476626">
            <a:off x="13361422" y="6725054"/>
            <a:ext cx="7795752" cy="7795752"/>
          </a:xfrm>
          <a:prstGeom prst="rect">
            <a:avLst/>
          </a:prstGeom>
        </p:spPr>
      </p:pic>
      <p:sp>
        <p:nvSpPr>
          <p:cNvPr id="21" name="Rectangle 20"/>
          <p:cNvSpPr/>
          <p:nvPr/>
        </p:nvSpPr>
        <p:spPr>
          <a:xfrm>
            <a:off x="2629002" y="843552"/>
            <a:ext cx="6715300" cy="769441"/>
          </a:xfrm>
          <a:prstGeom prst="rect">
            <a:avLst/>
          </a:prstGeom>
        </p:spPr>
        <p:txBody>
          <a:bodyPr wrap="none">
            <a:spAutoFit/>
          </a:bodyPr>
          <a:lstStyle/>
          <a:p>
            <a:r>
              <a:rPr lang="en-US" sz="4400" i="1" dirty="0" err="1" smtClean="0">
                <a:solidFill>
                  <a:schemeClr val="tx2">
                    <a:lumMod val="50000"/>
                  </a:schemeClr>
                </a:solidFill>
                <a:latin typeface="Arial" panose="020B0604020202020204" pitchFamily="34" charset="0"/>
                <a:cs typeface="Arial" panose="020B0604020202020204" pitchFamily="34" charset="0"/>
              </a:rPr>
              <a:t>Hoàn</a:t>
            </a:r>
            <a:r>
              <a:rPr lang="en-US" sz="4400" i="1" dirty="0" smtClean="0">
                <a:solidFill>
                  <a:schemeClr val="tx2">
                    <a:lumMod val="50000"/>
                  </a:schemeClr>
                </a:solidFill>
                <a:latin typeface="Arial" panose="020B0604020202020204" pitchFamily="34" charset="0"/>
                <a:cs typeface="Arial" panose="020B0604020202020204" pitchFamily="34" charset="0"/>
              </a:rPr>
              <a:t> </a:t>
            </a:r>
            <a:r>
              <a:rPr lang="en-US" sz="4400" i="1" dirty="0" err="1">
                <a:solidFill>
                  <a:schemeClr val="tx2">
                    <a:lumMod val="50000"/>
                  </a:schemeClr>
                </a:solidFill>
                <a:latin typeface="Arial" panose="020B0604020202020204" pitchFamily="34" charset="0"/>
                <a:cs typeface="Arial" panose="020B0604020202020204" pitchFamily="34" charset="0"/>
              </a:rPr>
              <a:t>thành</a:t>
            </a:r>
            <a:r>
              <a:rPr lang="en-US" sz="4400" i="1" dirty="0">
                <a:solidFill>
                  <a:schemeClr val="tx2">
                    <a:lumMod val="50000"/>
                  </a:schemeClr>
                </a:solidFill>
                <a:latin typeface="Arial" panose="020B0604020202020204" pitchFamily="34" charset="0"/>
                <a:cs typeface="Arial" panose="020B0604020202020204" pitchFamily="34" charset="0"/>
              </a:rPr>
              <a:t> </a:t>
            </a:r>
            <a:r>
              <a:rPr lang="en-US" sz="4400" i="1" dirty="0" err="1">
                <a:solidFill>
                  <a:schemeClr val="tx2">
                    <a:lumMod val="50000"/>
                  </a:schemeClr>
                </a:solidFill>
                <a:latin typeface="Arial" panose="020B0604020202020204" pitchFamily="34" charset="0"/>
                <a:cs typeface="Arial" panose="020B0604020202020204" pitchFamily="34" charset="0"/>
              </a:rPr>
              <a:t>cá</a:t>
            </a:r>
            <a:r>
              <a:rPr lang="en-US" sz="4400" i="1" dirty="0">
                <a:solidFill>
                  <a:schemeClr val="tx2">
                    <a:lumMod val="50000"/>
                  </a:schemeClr>
                </a:solidFill>
                <a:latin typeface="Arial" panose="020B0604020202020204" pitchFamily="34" charset="0"/>
                <a:cs typeface="Arial" panose="020B0604020202020204" pitchFamily="34" charset="0"/>
              </a:rPr>
              <a:t> </a:t>
            </a:r>
            <a:r>
              <a:rPr lang="en-US" sz="4400" i="1" dirty="0" err="1">
                <a:solidFill>
                  <a:schemeClr val="tx2">
                    <a:lumMod val="50000"/>
                  </a:schemeClr>
                </a:solidFill>
                <a:latin typeface="Arial" panose="020B0604020202020204" pitchFamily="34" charset="0"/>
                <a:cs typeface="Arial" panose="020B0604020202020204" pitchFamily="34" charset="0"/>
              </a:rPr>
              <a:t>nhân</a:t>
            </a:r>
            <a:r>
              <a:rPr lang="en-US" sz="4400" i="1" dirty="0">
                <a:solidFill>
                  <a:schemeClr val="tx2">
                    <a:lumMod val="50000"/>
                  </a:schemeClr>
                </a:solidFill>
                <a:latin typeface="Arial" panose="020B0604020202020204" pitchFamily="34" charset="0"/>
                <a:cs typeface="Arial" panose="020B0604020202020204" pitchFamily="34" charset="0"/>
              </a:rPr>
              <a:t> </a:t>
            </a:r>
            <a:r>
              <a:rPr lang="en-US" sz="4400" b="1" i="1" dirty="0">
                <a:solidFill>
                  <a:schemeClr val="tx2">
                    <a:lumMod val="50000"/>
                  </a:schemeClr>
                </a:solidFill>
                <a:latin typeface="Arial" panose="020B0604020202020204" pitchFamily="34" charset="0"/>
                <a:cs typeface="Arial" panose="020B0604020202020204" pitchFamily="34" charset="0"/>
              </a:rPr>
              <a:t>HĐ2</a:t>
            </a:r>
            <a:r>
              <a:rPr lang="en-US" sz="4400" i="1" dirty="0">
                <a:solidFill>
                  <a:schemeClr val="tx2">
                    <a:lumMod val="50000"/>
                  </a:schemeClr>
                </a:solidFill>
                <a:latin typeface="Arial" panose="020B0604020202020204" pitchFamily="34" charset="0"/>
                <a:cs typeface="Arial" panose="020B0604020202020204" pitchFamily="34" charset="0"/>
              </a:rPr>
              <a:t>:</a:t>
            </a:r>
          </a:p>
        </p:txBody>
      </p:sp>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6802" y="-442417"/>
            <a:ext cx="2971800" cy="2971800"/>
          </a:xfrm>
          <a:prstGeom prst="rect">
            <a:avLst/>
          </a:prstGeom>
        </p:spPr>
      </p:pic>
      <p:sp>
        <p:nvSpPr>
          <p:cNvPr id="23" name="Rounded Rectangle 22"/>
          <p:cNvSpPr/>
          <p:nvPr/>
        </p:nvSpPr>
        <p:spPr>
          <a:xfrm>
            <a:off x="1195201" y="2316297"/>
            <a:ext cx="2043401" cy="1165330"/>
          </a:xfrm>
          <a:prstGeom prst="roundRect">
            <a:avLst/>
          </a:prstGeom>
          <a:solidFill>
            <a:schemeClr val="accent5">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400" b="1" dirty="0" smtClean="0">
                <a:latin typeface="Arial" panose="020B0604020202020204" pitchFamily="34" charset="0"/>
                <a:cs typeface="Arial" panose="020B0604020202020204" pitchFamily="34" charset="0"/>
              </a:rPr>
              <a:t>HĐ2</a:t>
            </a:r>
            <a:endParaRPr lang="en-US" sz="4400" b="1" dirty="0">
              <a:latin typeface="Arial" panose="020B0604020202020204" pitchFamily="34" charset="0"/>
              <a:cs typeface="Arial" panose="020B0604020202020204" pitchFamily="34" charset="0"/>
            </a:endParaRPr>
          </a:p>
        </p:txBody>
      </p:sp>
      <p:sp>
        <p:nvSpPr>
          <p:cNvPr id="24" name="Rectangle 23"/>
          <p:cNvSpPr/>
          <p:nvPr/>
        </p:nvSpPr>
        <p:spPr>
          <a:xfrm>
            <a:off x="3657600" y="2031992"/>
            <a:ext cx="12136978" cy="3139321"/>
          </a:xfrm>
          <a:prstGeom prst="rect">
            <a:avLst/>
          </a:prstGeom>
        </p:spPr>
        <p:txBody>
          <a:bodyPr wrap="square">
            <a:spAutoFit/>
          </a:bodyPr>
          <a:lstStyle/>
          <a:p>
            <a:pPr algn="just">
              <a:lnSpc>
                <a:spcPct val="150000"/>
              </a:lnSpc>
            </a:pPr>
            <a:r>
              <a:rPr lang="vi-VN" sz="4400" dirty="0">
                <a:latin typeface="Arial" panose="020B0604020202020204" pitchFamily="34" charset="0"/>
                <a:cs typeface="Arial" panose="020B0604020202020204" pitchFamily="34" charset="0"/>
              </a:rPr>
              <a:t>Hãy viết biểu thức biểu thị chu vi của hình chữ nhật có chiều rộng là x (cm) và chiều dài hơn chiều rộng 3 cm.</a:t>
            </a:r>
            <a:endParaRPr lang="en-US" sz="4400" dirty="0">
              <a:latin typeface="Arial" panose="020B0604020202020204" pitchFamily="34" charset="0"/>
              <a:cs typeface="Arial" panose="020B0604020202020204" pitchFamily="34" charset="0"/>
            </a:endParaRPr>
          </a:p>
        </p:txBody>
      </p:sp>
      <p:sp>
        <p:nvSpPr>
          <p:cNvPr id="25" name="Oval Callout 24"/>
          <p:cNvSpPr/>
          <p:nvPr/>
        </p:nvSpPr>
        <p:spPr>
          <a:xfrm>
            <a:off x="1205694" y="5110354"/>
            <a:ext cx="2050401" cy="1476334"/>
          </a:xfrm>
          <a:prstGeom prst="wedgeEllipseCallout">
            <a:avLst>
              <a:gd name="adj1" fmla="val 32886"/>
              <a:gd name="adj2" fmla="val 6522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400" b="1" dirty="0" err="1" smtClean="0">
                <a:solidFill>
                  <a:srgbClr val="C00000"/>
                </a:solidFill>
                <a:latin typeface="Arial" panose="020B0604020202020204" pitchFamily="34" charset="0"/>
                <a:cs typeface="Arial" panose="020B0604020202020204" pitchFamily="34" charset="0"/>
              </a:rPr>
              <a:t>Giải</a:t>
            </a:r>
            <a:endParaRPr lang="en-US" sz="4400" b="1" dirty="0">
              <a:solidFill>
                <a:srgbClr val="C00000"/>
              </a:solidFill>
              <a:latin typeface="Arial" panose="020B0604020202020204" pitchFamily="34" charset="0"/>
              <a:cs typeface="Arial" panose="020B0604020202020204" pitchFamily="34" charset="0"/>
            </a:endParaRPr>
          </a:p>
        </p:txBody>
      </p:sp>
      <p:pic>
        <p:nvPicPr>
          <p:cNvPr id="27" name="Picture 26"/>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109570" y="6455161"/>
            <a:ext cx="5310539" cy="3720871"/>
          </a:xfrm>
          <a:prstGeom prst="rect">
            <a:avLst/>
          </a:prstGeom>
        </p:spPr>
      </p:pic>
      <p:sp>
        <p:nvSpPr>
          <p:cNvPr id="28" name="Rectangle 27"/>
          <p:cNvSpPr/>
          <p:nvPr/>
        </p:nvSpPr>
        <p:spPr>
          <a:xfrm>
            <a:off x="3758501" y="5474950"/>
            <a:ext cx="10583835" cy="4154984"/>
          </a:xfrm>
          <a:prstGeom prst="rect">
            <a:avLst/>
          </a:prstGeom>
        </p:spPr>
        <p:txBody>
          <a:bodyPr wrap="square">
            <a:spAutoFit/>
          </a:bodyPr>
          <a:lstStyle/>
          <a:p>
            <a:pPr algn="just">
              <a:lnSpc>
                <a:spcPct val="150000"/>
              </a:lnSpc>
            </a:pPr>
            <a:r>
              <a:rPr lang="en-US" sz="4400" dirty="0" err="1">
                <a:latin typeface="Arial" panose="020B0604020202020204" pitchFamily="34" charset="0"/>
                <a:cs typeface="Arial" panose="020B0604020202020204" pitchFamily="34" charset="0"/>
              </a:rPr>
              <a:t>Biểu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biểu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thị</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chu</a:t>
            </a:r>
            <a:r>
              <a:rPr lang="en-US" sz="4400" dirty="0">
                <a:latin typeface="Arial" panose="020B0604020202020204" pitchFamily="34" charset="0"/>
                <a:cs typeface="Arial" panose="020B0604020202020204" pitchFamily="34" charset="0"/>
              </a:rPr>
              <a:t> vi </a:t>
            </a:r>
            <a:r>
              <a:rPr lang="en-US" sz="4400" dirty="0" err="1">
                <a:latin typeface="Arial" panose="020B0604020202020204" pitchFamily="34" charset="0"/>
                <a:cs typeface="Arial" panose="020B0604020202020204" pitchFamily="34" charset="0"/>
              </a:rPr>
              <a:t>hình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chữ</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nhật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a:t>
            </a:r>
          </a:p>
          <a:p>
            <a:pPr algn="just">
              <a:lnSpc>
                <a:spcPct val="150000"/>
              </a:lnSpc>
            </a:pPr>
            <a:r>
              <a:rPr lang="en-US" sz="4400" dirty="0" smtClean="0">
                <a:latin typeface="Arial" panose="020B0604020202020204" pitchFamily="34" charset="0"/>
                <a:cs typeface="Arial" panose="020B0604020202020204" pitchFamily="34" charset="0"/>
              </a:rPr>
              <a:t>P = 2 [(x + 3) + x</a:t>
            </a:r>
            <a:r>
              <a:rPr lang="en-US" sz="4400" dirty="0">
                <a:latin typeface="Arial" panose="020B0604020202020204" pitchFamily="34" charset="0"/>
                <a:cs typeface="Arial" panose="020B0604020202020204" pitchFamily="34" charset="0"/>
              </a:rPr>
              <a:t>]</a:t>
            </a:r>
          </a:p>
          <a:p>
            <a:pPr algn="just">
              <a:lnSpc>
                <a:spcPct val="150000"/>
              </a:lnSpc>
            </a:pPr>
            <a:r>
              <a:rPr lang="en-US" sz="4400" dirty="0" smtClean="0">
                <a:latin typeface="Arial" panose="020B0604020202020204" pitchFamily="34" charset="0"/>
                <a:cs typeface="Arial" panose="020B0604020202020204" pitchFamily="34" charset="0"/>
              </a:rPr>
              <a:t>   = (2x + 3). 2</a:t>
            </a:r>
            <a:endParaRPr lang="en-US" sz="4400" dirty="0">
              <a:latin typeface="Arial" panose="020B0604020202020204" pitchFamily="34" charset="0"/>
              <a:cs typeface="Arial" panose="020B0604020202020204" pitchFamily="34" charset="0"/>
            </a:endParaRPr>
          </a:p>
          <a:p>
            <a:pPr algn="just">
              <a:lnSpc>
                <a:spcPct val="150000"/>
              </a:lnSpc>
            </a:pPr>
            <a:r>
              <a:rPr lang="en-US" sz="4400" dirty="0" smtClean="0">
                <a:latin typeface="Arial" panose="020B0604020202020204" pitchFamily="34" charset="0"/>
                <a:cs typeface="Arial" panose="020B0604020202020204" pitchFamily="34" charset="0"/>
              </a:rPr>
              <a:t>   = 3x + 6</a:t>
            </a:r>
            <a:endParaRPr lang="en-US" sz="4400" dirty="0">
              <a:latin typeface="Arial" panose="020B0604020202020204" pitchFamily="34" charset="0"/>
              <a:cs typeface="Arial" panose="020B0604020202020204" pitchFamily="34" charset="0"/>
            </a:endParaRPr>
          </a:p>
        </p:txBody>
      </p:sp>
    </p:spTree>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arn(inVertical)">
                                      <p:cBhvr>
                                        <p:cTn id="15" dur="500"/>
                                        <p:tgtEl>
                                          <p:spTgt spid="23"/>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left)">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down)">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anim calcmode="lin" valueType="num">
                                      <p:cBhvr>
                                        <p:cTn id="29" dur="500" fill="hold"/>
                                        <p:tgtEl>
                                          <p:spTgt spid="28"/>
                                        </p:tgtEl>
                                        <p:attrNameLst>
                                          <p:attrName>ppt_x</p:attrName>
                                        </p:attrNameLst>
                                      </p:cBhvr>
                                      <p:tavLst>
                                        <p:tav tm="0">
                                          <p:val>
                                            <p:strVal val="#ppt_x"/>
                                          </p:val>
                                        </p:tav>
                                        <p:tav tm="100000">
                                          <p:val>
                                            <p:strVal val="#ppt_x"/>
                                          </p:val>
                                        </p:tav>
                                      </p:tavLst>
                                    </p:anim>
                                    <p:anim calcmode="lin" valueType="num">
                                      <p:cBhvr>
                                        <p:cTn id="30" dur="500" fill="hold"/>
                                        <p:tgtEl>
                                          <p:spTgt spid="28"/>
                                        </p:tgtEl>
                                        <p:attrNameLst>
                                          <p:attrName>ppt_y</p:attrName>
                                        </p:attrNameLst>
                                      </p:cBhvr>
                                      <p:tavLst>
                                        <p:tav tm="0">
                                          <p:val>
                                            <p:strVal val="#ppt_y-.1"/>
                                          </p:val>
                                        </p:tav>
                                        <p:tav tm="100000">
                                          <p:val>
                                            <p:strVal val="#ppt_y"/>
                                          </p:val>
                                        </p:tav>
                                      </p:tavLst>
                                    </p:anim>
                                  </p:childTnLst>
                                </p:cTn>
                              </p:par>
                              <p:par>
                                <p:cTn id="31" presetID="47"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500"/>
                                        <p:tgtEl>
                                          <p:spTgt spid="27"/>
                                        </p:tgtEl>
                                      </p:cBhvr>
                                    </p:animEffect>
                                    <p:anim calcmode="lin" valueType="num">
                                      <p:cBhvr>
                                        <p:cTn id="34" dur="500" fill="hold"/>
                                        <p:tgtEl>
                                          <p:spTgt spid="27"/>
                                        </p:tgtEl>
                                        <p:attrNameLst>
                                          <p:attrName>ppt_x</p:attrName>
                                        </p:attrNameLst>
                                      </p:cBhvr>
                                      <p:tavLst>
                                        <p:tav tm="0">
                                          <p:val>
                                            <p:strVal val="#ppt_x"/>
                                          </p:val>
                                        </p:tav>
                                        <p:tav tm="100000">
                                          <p:val>
                                            <p:strVal val="#ppt_x"/>
                                          </p:val>
                                        </p:tav>
                                      </p:tavLst>
                                    </p:anim>
                                    <p:anim calcmode="lin" valueType="num">
                                      <p:cBhvr>
                                        <p:cTn id="35" dur="5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animBg="1"/>
      <p:bldP spid="24" grpId="0"/>
      <p:bldP spid="25" grpId="0" animBg="1"/>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2624342">
            <a:off x="15447957" y="982481"/>
            <a:ext cx="1074038" cy="812241"/>
          </a:xfrm>
          <a:prstGeom prst="rect">
            <a:avLst/>
          </a:prstGeom>
        </p:spPr>
      </p:pic>
      <p:pic>
        <p:nvPicPr>
          <p:cNvPr id="12" name="Picture 1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266174">
            <a:off x="13644771" y="-5650573"/>
            <a:ext cx="7846916" cy="7846916"/>
          </a:xfrm>
          <a:prstGeom prst="rect">
            <a:avLst/>
          </a:prstGeom>
        </p:spPr>
      </p:pic>
      <p:pic>
        <p:nvPicPr>
          <p:cNvPr id="13" name="Picture 13"/>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10476626">
            <a:off x="13361422" y="6725054"/>
            <a:ext cx="7795752" cy="7795752"/>
          </a:xfrm>
          <a:prstGeom prst="rect">
            <a:avLst/>
          </a:prstGeom>
        </p:spPr>
      </p:pic>
      <p:pic>
        <p:nvPicPr>
          <p:cNvPr id="27" name="Picture 26"/>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54832" y="339554"/>
            <a:ext cx="5310539" cy="3720871"/>
          </a:xfrm>
          <a:prstGeom prst="rect">
            <a:avLst/>
          </a:prstGeom>
        </p:spPr>
      </p:pic>
      <p:sp>
        <p:nvSpPr>
          <p:cNvPr id="28" name="Rectangle 27"/>
          <p:cNvSpPr/>
          <p:nvPr/>
        </p:nvSpPr>
        <p:spPr>
          <a:xfrm>
            <a:off x="9220200" y="1070790"/>
            <a:ext cx="5309299" cy="982513"/>
          </a:xfrm>
          <a:prstGeom prst="rect">
            <a:avLst/>
          </a:prstGeom>
        </p:spPr>
        <p:txBody>
          <a:bodyPr wrap="square">
            <a:spAutoFit/>
          </a:bodyPr>
          <a:lstStyle/>
          <a:p>
            <a:pPr algn="just">
              <a:lnSpc>
                <a:spcPct val="150000"/>
              </a:lnSpc>
            </a:pPr>
            <a:r>
              <a:rPr lang="en-US" sz="4400" dirty="0" smtClean="0">
                <a:solidFill>
                  <a:srgbClr val="C00000"/>
                </a:solidFill>
                <a:latin typeface="Arial" panose="020B0604020202020204" pitchFamily="34" charset="0"/>
                <a:cs typeface="Arial" panose="020B0604020202020204" pitchFamily="34" charset="0"/>
              </a:rPr>
              <a:t>P = 2 [(x + 3) + x]</a:t>
            </a:r>
            <a:endParaRPr lang="en-US" sz="4400" dirty="0">
              <a:solidFill>
                <a:srgbClr val="C00000"/>
              </a:solidFill>
              <a:latin typeface="Arial" panose="020B0604020202020204" pitchFamily="34" charset="0"/>
              <a:cs typeface="Arial" panose="020B0604020202020204" pitchFamily="34" charset="0"/>
            </a:endParaRPr>
          </a:p>
        </p:txBody>
      </p:sp>
      <p:sp>
        <p:nvSpPr>
          <p:cNvPr id="2" name="Rectangle 1"/>
          <p:cNvSpPr/>
          <p:nvPr/>
        </p:nvSpPr>
        <p:spPr>
          <a:xfrm>
            <a:off x="741779" y="4317235"/>
            <a:ext cx="9448800" cy="3970318"/>
          </a:xfrm>
          <a:prstGeom prst="rect">
            <a:avLst/>
          </a:prstGeom>
        </p:spPr>
        <p:txBody>
          <a:bodyPr wrap="square">
            <a:spAutoFit/>
          </a:bodyPr>
          <a:lstStyle/>
          <a:p>
            <a:pPr algn="just">
              <a:lnSpc>
                <a:spcPct val="150000"/>
              </a:lnSpc>
            </a:pPr>
            <a:r>
              <a:rPr lang="vi-VN" sz="4200" dirty="0">
                <a:latin typeface="Arial" panose="020B0604020202020204" pitchFamily="34" charset="0"/>
                <a:cs typeface="Arial" panose="020B0604020202020204" pitchFamily="34" charset="0"/>
              </a:rPr>
              <a:t>Người ta đã dùng chữ x biểu thị độ dài một cạnh của hình chữ nhật, viết thay cho một số nào đó. Chữ x thường được gọi là biến số (gọi tắt là biến). </a:t>
            </a:r>
            <a:endParaRPr lang="en-US" sz="4200" dirty="0">
              <a:latin typeface="Arial" panose="020B0604020202020204" pitchFamily="34" charset="0"/>
              <a:cs typeface="Arial" panose="020B0604020202020204" pitchFamily="34" charset="0"/>
            </a:endParaRPr>
          </a:p>
        </p:txBody>
      </p:sp>
      <p:cxnSp>
        <p:nvCxnSpPr>
          <p:cNvPr id="4" name="Straight Arrow Connector 3"/>
          <p:cNvCxnSpPr/>
          <p:nvPr/>
        </p:nvCxnSpPr>
        <p:spPr>
          <a:xfrm>
            <a:off x="2421082" y="2796313"/>
            <a:ext cx="152400" cy="1674032"/>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1810638" y="1881913"/>
            <a:ext cx="990600" cy="914400"/>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Arrow Connector 25"/>
          <p:cNvCxnSpPr>
            <a:stCxn id="28" idx="2"/>
          </p:cNvCxnSpPr>
          <p:nvPr/>
        </p:nvCxnSpPr>
        <p:spPr>
          <a:xfrm>
            <a:off x="11874850" y="2053303"/>
            <a:ext cx="1290088" cy="2175797"/>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0591465" y="4317235"/>
            <a:ext cx="7156768" cy="3970318"/>
          </a:xfrm>
          <a:prstGeom prst="rect">
            <a:avLst/>
          </a:prstGeom>
        </p:spPr>
        <p:txBody>
          <a:bodyPr wrap="square">
            <a:spAutoFit/>
          </a:bodyPr>
          <a:lstStyle/>
          <a:p>
            <a:pPr algn="just">
              <a:lnSpc>
                <a:spcPct val="150000"/>
              </a:lnSpc>
            </a:pPr>
            <a:r>
              <a:rPr lang="vi-VN" sz="4200" dirty="0">
                <a:latin typeface="Arial" panose="020B0604020202020204" pitchFamily="34" charset="0"/>
                <a:cs typeface="Arial" panose="020B0604020202020204" pitchFamily="34" charset="0"/>
              </a:rPr>
              <a:t>Số và biến trong biểu thức 2[(</a:t>
            </a:r>
            <a:r>
              <a:rPr lang="vi-VN" sz="4200" dirty="0" smtClean="0">
                <a:latin typeface="Arial" panose="020B0604020202020204" pitchFamily="34" charset="0"/>
                <a:cs typeface="Arial" panose="020B0604020202020204" pitchFamily="34" charset="0"/>
              </a:rPr>
              <a:t>x</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3)</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x</a:t>
            </a:r>
            <a:r>
              <a:rPr lang="vi-VN" sz="4200" dirty="0">
                <a:latin typeface="Arial" panose="020B0604020202020204" pitchFamily="34" charset="0"/>
                <a:cs typeface="Arial" panose="020B0604020202020204" pitchFamily="34" charset="0"/>
              </a:rPr>
              <a:t>]  được nối với nhau bởi dấu các phép toán là một biểu thức đại số. </a:t>
            </a:r>
            <a:endParaRPr lang="en-US" sz="4200" dirty="0">
              <a:latin typeface="Arial" panose="020B0604020202020204" pitchFamily="34" charset="0"/>
              <a:cs typeface="Arial" panose="020B0604020202020204" pitchFamily="34" charset="0"/>
            </a:endParaRPr>
          </a:p>
        </p:txBody>
      </p:sp>
      <p:sp>
        <p:nvSpPr>
          <p:cNvPr id="17" name="Rounded Rectangle 16"/>
          <p:cNvSpPr/>
          <p:nvPr/>
        </p:nvSpPr>
        <p:spPr>
          <a:xfrm>
            <a:off x="5638800" y="8527045"/>
            <a:ext cx="7830938" cy="1281430"/>
          </a:xfrm>
          <a:prstGeom prst="roundRect">
            <a:avLst/>
          </a:prstGeom>
          <a:solidFill>
            <a:schemeClr val="accent6"/>
          </a:solidFill>
          <a:ln>
            <a:solidFill>
              <a:schemeClr val="accent6"/>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a:solidFill>
                  <a:schemeClr val="tx1"/>
                </a:solidFill>
                <a:latin typeface="Arial" panose="020B0604020202020204" pitchFamily="34" charset="0"/>
                <a:cs typeface="Arial" panose="020B0604020202020204" pitchFamily="34" charset="0"/>
              </a:rPr>
              <a:t>Vậy biểu thức đại số là gì?</a:t>
            </a:r>
          </a:p>
        </p:txBody>
      </p:sp>
      <p:pic>
        <p:nvPicPr>
          <p:cNvPr id="18" name="Picture 17"/>
          <p:cNvPicPr>
            <a:picLocks noChangeAspect="1"/>
          </p:cNvPicPr>
          <p:nvPr/>
        </p:nvPicPr>
        <p:blipFill>
          <a:blip r:embed="rId10"/>
          <a:stretch>
            <a:fillRect/>
          </a:stretch>
        </p:blipFill>
        <p:spPr>
          <a:xfrm>
            <a:off x="3339690" y="8502800"/>
            <a:ext cx="1776262" cy="1265694"/>
          </a:xfrm>
          <a:prstGeom prst="rect">
            <a:avLst/>
          </a:prstGeom>
        </p:spPr>
      </p:pic>
    </p:spTree>
    <p:extLst>
      <p:ext uri="{BB962C8B-B14F-4D97-AF65-F5344CB8AC3E}">
        <p14:creationId xmlns:p14="http://schemas.microsoft.com/office/powerpoint/2010/main" val="2274067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500"/>
                                        <p:tgtEl>
                                          <p:spTgt spid="9"/>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up)">
                                      <p:cBhvr>
                                        <p:cTn id="20" dur="500"/>
                                        <p:tgtEl>
                                          <p:spTgt spid="26"/>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ppt_x"/>
                                          </p:val>
                                        </p:tav>
                                        <p:tav tm="100000">
                                          <p:val>
                                            <p:strVal val="#ppt_x"/>
                                          </p:val>
                                        </p:tav>
                                      </p:tavLst>
                                    </p:anim>
                                    <p:anim calcmode="lin" valueType="num">
                                      <p:cBhvr additive="base">
                                        <p:cTn id="30" dur="500" fill="hold"/>
                                        <p:tgtEl>
                                          <p:spTgt spid="18"/>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ppt_x"/>
                                          </p:val>
                                        </p:tav>
                                        <p:tav tm="100000">
                                          <p:val>
                                            <p:strVal val="#ppt_x"/>
                                          </p:val>
                                        </p:tav>
                                      </p:tavLst>
                                    </p:anim>
                                    <p:anim calcmode="lin" valueType="num">
                                      <p:cBhvr additive="base">
                                        <p:cTn id="3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15" grpId="0"/>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20" name="Picture 19"/>
          <p:cNvPicPr>
            <a:picLocks noChangeAspect="1"/>
          </p:cNvPicPr>
          <p:nvPr/>
        </p:nvPicPr>
        <p:blipFill>
          <a:blip r:embed="rId2"/>
          <a:stretch>
            <a:fillRect/>
          </a:stretch>
        </p:blipFill>
        <p:spPr>
          <a:xfrm>
            <a:off x="2057400" y="563420"/>
            <a:ext cx="3708181" cy="2197440"/>
          </a:xfrm>
          <a:prstGeom prst="rect">
            <a:avLst/>
          </a:prstGeom>
        </p:spPr>
      </p:pic>
      <p:pic>
        <p:nvPicPr>
          <p:cNvPr id="10" name="Picture 1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266174">
            <a:off x="-4523762" y="8313077"/>
            <a:ext cx="7846916" cy="7846916"/>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0476626">
            <a:off x="13366558" y="-5459976"/>
            <a:ext cx="7795752" cy="7795752"/>
          </a:xfrm>
          <a:prstGeom prst="rect">
            <a:avLst/>
          </a:prstGeom>
        </p:spPr>
      </p:pic>
      <p:grpSp>
        <p:nvGrpSpPr>
          <p:cNvPr id="12" name="Group 12"/>
          <p:cNvGrpSpPr/>
          <p:nvPr/>
        </p:nvGrpSpPr>
        <p:grpSpPr>
          <a:xfrm>
            <a:off x="842348" y="4966673"/>
            <a:ext cx="353653" cy="353653"/>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2BE9E"/>
            </a:solidFill>
          </p:spPr>
        </p:sp>
      </p:grpSp>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7041424" y="6732050"/>
            <a:ext cx="446020" cy="777377"/>
          </a:xfrm>
          <a:prstGeom prst="rect">
            <a:avLst/>
          </a:prstGeom>
        </p:spPr>
      </p:pic>
      <p:sp>
        <p:nvSpPr>
          <p:cNvPr id="15" name="TextBox 14"/>
          <p:cNvSpPr txBox="1"/>
          <p:nvPr/>
        </p:nvSpPr>
        <p:spPr>
          <a:xfrm>
            <a:off x="6768112" y="1181100"/>
            <a:ext cx="4876800" cy="830997"/>
          </a:xfrm>
          <a:prstGeom prst="rect">
            <a:avLst/>
          </a:prstGeom>
          <a:noFill/>
        </p:spPr>
        <p:txBody>
          <a:bodyPr wrap="square" rtlCol="0">
            <a:spAutoFit/>
          </a:bodyPr>
          <a:lstStyle/>
          <a:p>
            <a:pPr algn="ctr"/>
            <a:r>
              <a:rPr lang="en-US" sz="4800" b="1" dirty="0" smtClean="0">
                <a:solidFill>
                  <a:srgbClr val="C00000"/>
                </a:solidFill>
                <a:latin typeface="Arial" panose="020B0604020202020204" pitchFamily="34" charset="0"/>
                <a:cs typeface="Arial" panose="020B0604020202020204" pitchFamily="34" charset="0"/>
              </a:rPr>
              <a:t>KẾT LUẬN</a:t>
            </a:r>
            <a:endParaRPr lang="en-US" sz="4800" b="1" dirty="0">
              <a:solidFill>
                <a:srgbClr val="C00000"/>
              </a:solidFill>
              <a:latin typeface="Arial" panose="020B0604020202020204" pitchFamily="34" charset="0"/>
              <a:cs typeface="Arial" panose="020B0604020202020204" pitchFamily="34" charset="0"/>
            </a:endParaRPr>
          </a:p>
        </p:txBody>
      </p:sp>
      <p:sp>
        <p:nvSpPr>
          <p:cNvPr id="16" name="Rounded Rectangle 15"/>
          <p:cNvSpPr/>
          <p:nvPr/>
        </p:nvSpPr>
        <p:spPr>
          <a:xfrm>
            <a:off x="1371600" y="2684660"/>
            <a:ext cx="15669824" cy="6345040"/>
          </a:xfrm>
          <a:prstGeom prst="roundRect">
            <a:avLst>
              <a:gd name="adj" fmla="val 14684"/>
            </a:avLst>
          </a:prstGeom>
          <a:solidFill>
            <a:schemeClr val="bg1"/>
          </a:solidFill>
          <a:ln w="38100">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057400" y="2940625"/>
            <a:ext cx="14538004" cy="5909310"/>
          </a:xfrm>
          <a:prstGeom prst="rect">
            <a:avLst/>
          </a:prstGeom>
        </p:spPr>
        <p:txBody>
          <a:bodyPr wrap="square">
            <a:spAutoFit/>
          </a:bodyPr>
          <a:lstStyle/>
          <a:p>
            <a:pPr marL="571500" indent="-571500" algn="just">
              <a:lnSpc>
                <a:spcPct val="150000"/>
              </a:lnSpc>
              <a:buFont typeface="Wingdings" panose="05000000000000000000" pitchFamily="2" charset="2"/>
              <a:buChar char="Ø"/>
            </a:pPr>
            <a:r>
              <a:rPr lang="vi-VN" sz="4200" dirty="0"/>
              <a:t>Biểu thức không chứa chữ gọi là </a:t>
            </a:r>
            <a:r>
              <a:rPr lang="vi-VN" sz="4200" dirty="0">
                <a:solidFill>
                  <a:srgbClr val="0070C0"/>
                </a:solidFill>
              </a:rPr>
              <a:t>biểu thức số</a:t>
            </a:r>
            <a:r>
              <a:rPr lang="vi-VN" sz="4200" dirty="0"/>
              <a:t>. Biểu thức chỉ chứa số hoặc chỉ chứa chữ hoặc chứa cả số và chữ gọi chung là </a:t>
            </a:r>
            <a:r>
              <a:rPr lang="vi-VN" sz="4200" dirty="0">
                <a:solidFill>
                  <a:srgbClr val="0070C0"/>
                </a:solidFill>
              </a:rPr>
              <a:t>biểu thức đại số</a:t>
            </a:r>
            <a:r>
              <a:rPr lang="vi-VN" sz="4200" dirty="0"/>
              <a:t>.</a:t>
            </a:r>
          </a:p>
          <a:p>
            <a:pPr marL="571500" indent="-571500" algn="just">
              <a:lnSpc>
                <a:spcPct val="150000"/>
              </a:lnSpc>
              <a:buFont typeface="Wingdings" panose="05000000000000000000" pitchFamily="2" charset="2"/>
              <a:buChar char="Ø"/>
            </a:pPr>
            <a:r>
              <a:rPr lang="vi-VN" sz="4200" dirty="0"/>
              <a:t>Trong một biểu thức đại số, các chữ (nếu có) dùng để thay thế hay đại diện cho những số nào đó được gọi là các </a:t>
            </a:r>
            <a:r>
              <a:rPr lang="vi-VN" sz="4200" dirty="0">
                <a:solidFill>
                  <a:srgbClr val="0070C0"/>
                </a:solidFill>
              </a:rPr>
              <a:t>biến số</a:t>
            </a:r>
            <a:r>
              <a:rPr lang="vi-VN" sz="4200" dirty="0"/>
              <a:t> (gọi tắt là các </a:t>
            </a:r>
            <a:r>
              <a:rPr lang="vi-VN" sz="4200" dirty="0">
                <a:solidFill>
                  <a:srgbClr val="0070C0"/>
                </a:solidFill>
              </a:rPr>
              <a:t>biến</a:t>
            </a:r>
            <a:r>
              <a:rPr lang="vi-VN" sz="4200" dirty="0"/>
              <a:t>).</a:t>
            </a:r>
          </a:p>
        </p:txBody>
      </p:sp>
      <p:pic>
        <p:nvPicPr>
          <p:cNvPr id="18" name="Picture 17"/>
          <p:cNvPicPr>
            <a:picLocks noChangeAspect="1"/>
          </p:cNvPicPr>
          <p:nvPr/>
        </p:nvPicPr>
        <p:blipFill>
          <a:blip r:embed="rId10"/>
          <a:stretch>
            <a:fillRect/>
          </a:stretch>
        </p:blipFill>
        <p:spPr>
          <a:xfrm rot="2770118">
            <a:off x="15599866" y="7727300"/>
            <a:ext cx="1991076" cy="2404251"/>
          </a:xfrm>
          <a:prstGeom prst="rect">
            <a:avLst/>
          </a:prstGeom>
        </p:spPr>
      </p:pic>
    </p:spTree>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ipe(left)">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fade">
                                      <p:cBhvr>
                                        <p:cTn id="12" dur="500"/>
                                        <p:tgtEl>
                                          <p:spTgt spid="17">
                                            <p:txEl>
                                              <p:pRg st="1" end="1"/>
                                            </p:txEl>
                                          </p:spTgt>
                                        </p:tgtEl>
                                      </p:cBhvr>
                                    </p:animEffect>
                                    <p:anim calcmode="lin" valueType="num">
                                      <p:cBhvr>
                                        <p:cTn id="13" dur="5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1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266174">
            <a:off x="-5109365" y="-3923458"/>
            <a:ext cx="7846916" cy="7846916"/>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8577974">
            <a:off x="14947708" y="-3331812"/>
            <a:ext cx="7795752" cy="7795752"/>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787489" y="5196004"/>
            <a:ext cx="1500511" cy="1491133"/>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3220233">
            <a:off x="261601" y="2772521"/>
            <a:ext cx="1047155" cy="675891"/>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785178" y="8510943"/>
            <a:ext cx="631420" cy="870924"/>
          </a:xfrm>
          <a:prstGeom prst="rect">
            <a:avLst/>
          </a:prstGeom>
        </p:spPr>
      </p:pic>
      <p:grpSp>
        <p:nvGrpSpPr>
          <p:cNvPr id="11" name="Group 10"/>
          <p:cNvGrpSpPr/>
          <p:nvPr/>
        </p:nvGrpSpPr>
        <p:grpSpPr>
          <a:xfrm rot="21340031">
            <a:off x="550425" y="229610"/>
            <a:ext cx="3301365" cy="3031394"/>
            <a:chOff x="820573" y="422994"/>
            <a:chExt cx="3301365" cy="3031394"/>
          </a:xfrm>
          <a:effectLst>
            <a:outerShdw blurRad="50800" dist="38100" dir="5400000" algn="t" rotWithShape="0">
              <a:prstClr val="black">
                <a:alpha val="40000"/>
              </a:prstClr>
            </a:outerShdw>
          </a:effectLst>
        </p:grpSpPr>
        <p:pic>
          <p:nvPicPr>
            <p:cNvPr id="9" name="Picture 8"/>
            <p:cNvPicPr>
              <a:picLocks noChangeAspect="1"/>
            </p:cNvPicPr>
            <p:nvPr/>
          </p:nvPicPr>
          <p:blipFill>
            <a:blip r:embed="rId12"/>
            <a:stretch>
              <a:fillRect/>
            </a:stretch>
          </p:blipFill>
          <p:spPr>
            <a:xfrm rot="21077387">
              <a:off x="820573" y="422994"/>
              <a:ext cx="3301365" cy="3031394"/>
            </a:xfrm>
            <a:prstGeom prst="rect">
              <a:avLst/>
            </a:prstGeom>
          </p:spPr>
        </p:pic>
        <p:sp>
          <p:nvSpPr>
            <p:cNvPr id="10" name="TextBox 9"/>
            <p:cNvSpPr txBox="1"/>
            <p:nvPr/>
          </p:nvSpPr>
          <p:spPr>
            <a:xfrm>
              <a:off x="1641189" y="1440854"/>
              <a:ext cx="1787811" cy="769441"/>
            </a:xfrm>
            <a:prstGeom prst="rect">
              <a:avLst/>
            </a:prstGeom>
            <a:noFill/>
          </p:spPr>
          <p:txBody>
            <a:bodyPr wrap="square" rtlCol="0">
              <a:spAutoFit/>
            </a:bodyPr>
            <a:lstStyle/>
            <a:p>
              <a:pPr algn="ctr"/>
              <a:r>
                <a:rPr lang="en-US" sz="4400" b="1" dirty="0" err="1" smtClean="0">
                  <a:solidFill>
                    <a:srgbClr val="0070C0"/>
                  </a:solidFill>
                  <a:latin typeface="Arial" panose="020B0604020202020204" pitchFamily="34" charset="0"/>
                  <a:cs typeface="Arial" panose="020B0604020202020204" pitchFamily="34" charset="0"/>
                </a:rPr>
                <a:t>Chú</a:t>
              </a:r>
              <a:r>
                <a:rPr lang="en-US" sz="4400" b="1" dirty="0" smtClean="0">
                  <a:solidFill>
                    <a:srgbClr val="0070C0"/>
                  </a:solidFill>
                  <a:latin typeface="Arial" panose="020B0604020202020204" pitchFamily="34" charset="0"/>
                  <a:cs typeface="Arial" panose="020B0604020202020204" pitchFamily="34" charset="0"/>
                </a:rPr>
                <a:t> ý</a:t>
              </a:r>
              <a:endParaRPr lang="en-US" sz="4400" b="1" dirty="0">
                <a:solidFill>
                  <a:srgbClr val="0070C0"/>
                </a:solidFill>
                <a:latin typeface="Arial" panose="020B0604020202020204" pitchFamily="34" charset="0"/>
                <a:cs typeface="Arial" panose="020B0604020202020204" pitchFamily="34" charset="0"/>
              </a:endParaRPr>
            </a:p>
          </p:txBody>
        </p:sp>
      </p:grpSp>
      <p:sp>
        <p:nvSpPr>
          <p:cNvPr id="12" name="Rectangle 11"/>
          <p:cNvSpPr/>
          <p:nvPr/>
        </p:nvSpPr>
        <p:spPr>
          <a:xfrm>
            <a:off x="4080458" y="563180"/>
            <a:ext cx="12378742" cy="3785652"/>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vi-VN" sz="4000" dirty="0">
                <a:latin typeface="Arial" panose="020B0604020202020204" pitchFamily="34" charset="0"/>
                <a:cs typeface="Arial" panose="020B0604020202020204" pitchFamily="34" charset="0"/>
              </a:rPr>
              <a:t>Để cho gọn, khi viết các biểu thức đại số, ta không viết dấu nhân giữa các biến, cũng như giữa biến và </a:t>
            </a:r>
            <a:r>
              <a:rPr lang="vi-VN" sz="4000" dirty="0" smtClean="0">
                <a:latin typeface="Arial" panose="020B0604020202020204" pitchFamily="34" charset="0"/>
                <a:cs typeface="Arial" panose="020B0604020202020204" pitchFamily="34" charset="0"/>
              </a:rPr>
              <a:t>số.</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Chẳng </a:t>
            </a:r>
            <a:r>
              <a:rPr lang="vi-VN" sz="4000" dirty="0">
                <a:latin typeface="Arial" panose="020B0604020202020204" pitchFamily="34" charset="0"/>
                <a:cs typeface="Arial" panose="020B0604020202020204" pitchFamily="34" charset="0"/>
              </a:rPr>
              <a:t>hạn, </a:t>
            </a:r>
            <a:r>
              <a:rPr lang="vi-VN" sz="4000" i="1" dirty="0">
                <a:latin typeface="Arial" panose="020B0604020202020204" pitchFamily="34" charset="0"/>
                <a:cs typeface="Arial" panose="020B0604020202020204" pitchFamily="34" charset="0"/>
              </a:rPr>
              <a:t>a.b</a:t>
            </a:r>
            <a:r>
              <a:rPr lang="vi-VN" sz="4000" dirty="0">
                <a:latin typeface="Arial" panose="020B0604020202020204" pitchFamily="34" charset="0"/>
                <a:cs typeface="Arial" panose="020B0604020202020204" pitchFamily="34" charset="0"/>
              </a:rPr>
              <a:t> và </a:t>
            </a:r>
            <a:r>
              <a:rPr lang="vi-VN" sz="4000" i="1" dirty="0">
                <a:latin typeface="Arial" panose="020B0604020202020204" pitchFamily="34" charset="0"/>
                <a:cs typeface="Arial" panose="020B0604020202020204" pitchFamily="34" charset="0"/>
              </a:rPr>
              <a:t>2.a </a:t>
            </a:r>
            <a:r>
              <a:rPr lang="vi-VN" sz="4000" dirty="0">
                <a:latin typeface="Arial" panose="020B0604020202020204" pitchFamily="34" charset="0"/>
                <a:cs typeface="Arial" panose="020B0604020202020204" pitchFamily="34" charset="0"/>
              </a:rPr>
              <a:t>tương ứng có thể viết là </a:t>
            </a:r>
            <a:r>
              <a:rPr lang="vi-VN" sz="4000" i="1" dirty="0">
                <a:latin typeface="Arial" panose="020B0604020202020204" pitchFamily="34" charset="0"/>
                <a:cs typeface="Arial" panose="020B0604020202020204" pitchFamily="34" charset="0"/>
              </a:rPr>
              <a:t>ab</a:t>
            </a:r>
            <a:r>
              <a:rPr lang="vi-VN" sz="4000" dirty="0">
                <a:latin typeface="Arial" panose="020B0604020202020204" pitchFamily="34" charset="0"/>
                <a:cs typeface="Arial" panose="020B0604020202020204" pitchFamily="34" charset="0"/>
              </a:rPr>
              <a:t> và </a:t>
            </a:r>
            <a:r>
              <a:rPr lang="vi-VN" sz="4000" i="1" dirty="0">
                <a:latin typeface="Arial" panose="020B0604020202020204" pitchFamily="34" charset="0"/>
                <a:cs typeface="Arial" panose="020B0604020202020204" pitchFamily="34" charset="0"/>
              </a:rPr>
              <a:t>2a</a:t>
            </a:r>
            <a:r>
              <a:rPr lang="vi-VN" sz="4000" dirty="0" smtClean="0">
                <a:latin typeface="Arial" panose="020B0604020202020204" pitchFamily="34" charset="0"/>
                <a:cs typeface="Arial" panose="020B0604020202020204" pitchFamily="34" charset="0"/>
              </a:rPr>
              <a:t>.</a:t>
            </a:r>
            <a:endParaRPr lang="vi-VN" sz="4000" dirty="0">
              <a:latin typeface="Arial" panose="020B0604020202020204" pitchFamily="34" charset="0"/>
              <a:cs typeface="Arial" panose="020B0604020202020204" pitchFamily="34" charset="0"/>
            </a:endParaRPr>
          </a:p>
        </p:txBody>
      </p:sp>
      <p:sp>
        <p:nvSpPr>
          <p:cNvPr id="13" name="Rectangle 12"/>
          <p:cNvSpPr/>
          <p:nvPr/>
        </p:nvSpPr>
        <p:spPr>
          <a:xfrm>
            <a:off x="1740173" y="4196133"/>
            <a:ext cx="14683111" cy="1938992"/>
          </a:xfrm>
          <a:prstGeom prst="rect">
            <a:avLst/>
          </a:prstGeom>
        </p:spPr>
        <p:txBody>
          <a:bodyPr wrap="square">
            <a:spAutoFit/>
          </a:bodyPr>
          <a:lstStyle/>
          <a:p>
            <a:pPr marL="571500" lvl="0" indent="-571500" algn="just">
              <a:lnSpc>
                <a:spcPct val="150000"/>
              </a:lnSpc>
              <a:buFont typeface="Arial" panose="020B0604020202020204" pitchFamily="34" charset="0"/>
              <a:buChar char="•"/>
            </a:pPr>
            <a:r>
              <a:rPr lang="vi-VN" sz="4000" dirty="0">
                <a:solidFill>
                  <a:prstClr val="black"/>
                </a:solidFill>
                <a:cs typeface="Arial" panose="020B0604020202020204" pitchFamily="34" charset="0"/>
              </a:rPr>
              <a:t>Thông thường ta không viết thừa số 1 trong một tích. Chẳng hạn, </a:t>
            </a:r>
            <a:r>
              <a:rPr lang="vi-VN" sz="4000" i="1" dirty="0" smtClean="0">
                <a:solidFill>
                  <a:prstClr val="black"/>
                </a:solidFill>
                <a:cs typeface="Arial" panose="020B0604020202020204" pitchFamily="34" charset="0"/>
              </a:rPr>
              <a:t>1xy </a:t>
            </a:r>
            <a:r>
              <a:rPr lang="vi-VN" sz="4000" dirty="0">
                <a:solidFill>
                  <a:prstClr val="black"/>
                </a:solidFill>
                <a:cs typeface="Arial" panose="020B0604020202020204" pitchFamily="34" charset="0"/>
              </a:rPr>
              <a:t>viết là </a:t>
            </a:r>
            <a:r>
              <a:rPr lang="vi-VN" sz="4000" i="1" dirty="0">
                <a:solidFill>
                  <a:prstClr val="black"/>
                </a:solidFill>
                <a:cs typeface="Arial" panose="020B0604020202020204" pitchFamily="34" charset="0"/>
              </a:rPr>
              <a:t>xy</a:t>
            </a:r>
            <a:r>
              <a:rPr lang="vi-VN" sz="4000" dirty="0">
                <a:solidFill>
                  <a:prstClr val="black"/>
                </a:solidFill>
                <a:cs typeface="Arial" panose="020B0604020202020204" pitchFamily="34" charset="0"/>
              </a:rPr>
              <a:t>; </a:t>
            </a:r>
            <a:r>
              <a:rPr lang="vi-VN" sz="4000" i="1" dirty="0">
                <a:solidFill>
                  <a:prstClr val="black"/>
                </a:solidFill>
                <a:cs typeface="Arial" panose="020B0604020202020204" pitchFamily="34" charset="0"/>
              </a:rPr>
              <a:t>(-1).ab </a:t>
            </a:r>
            <a:r>
              <a:rPr lang="vi-VN" sz="4000" dirty="0">
                <a:solidFill>
                  <a:prstClr val="black"/>
                </a:solidFill>
                <a:cs typeface="Arial" panose="020B0604020202020204" pitchFamily="34" charset="0"/>
              </a:rPr>
              <a:t>viết là </a:t>
            </a:r>
            <a:r>
              <a:rPr lang="vi-VN" sz="4000" i="1" dirty="0">
                <a:solidFill>
                  <a:prstClr val="black"/>
                </a:solidFill>
                <a:cs typeface="Arial" panose="020B0604020202020204" pitchFamily="34" charset="0"/>
              </a:rPr>
              <a:t>-ab</a:t>
            </a:r>
            <a:r>
              <a:rPr lang="vi-VN" sz="4000" dirty="0">
                <a:solidFill>
                  <a:prstClr val="black"/>
                </a:solidFill>
                <a:cs typeface="Arial" panose="020B0604020202020204" pitchFamily="34" charset="0"/>
              </a:rPr>
              <a:t>.</a:t>
            </a:r>
          </a:p>
        </p:txBody>
      </p:sp>
      <p:sp>
        <p:nvSpPr>
          <p:cNvPr id="14" name="Rectangle 13"/>
          <p:cNvSpPr/>
          <p:nvPr/>
        </p:nvSpPr>
        <p:spPr>
          <a:xfrm>
            <a:off x="1704260" y="6095252"/>
            <a:ext cx="14754939" cy="1938992"/>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vi-VN" sz="4000" dirty="0">
                <a:latin typeface="Arial" panose="020B0604020202020204" pitchFamily="34" charset="0"/>
                <a:cs typeface="Arial" panose="020B0604020202020204" pitchFamily="34" charset="0"/>
              </a:rPr>
              <a:t>Với các biến, ta cũng có thể áp dụng các quy tắc và tính chất của các phép tính như đối với các số. Chẳng hạn:</a:t>
            </a:r>
            <a:endParaRPr lang="en-US" sz="4000" dirty="0">
              <a:latin typeface="Arial" panose="020B0604020202020204" pitchFamily="34" charset="0"/>
              <a:cs typeface="Arial" panose="020B0604020202020204" pitchFamily="34" charset="0"/>
            </a:endParaRPr>
          </a:p>
        </p:txBody>
      </p:sp>
      <p:sp>
        <p:nvSpPr>
          <p:cNvPr id="15" name="Rectangle 14"/>
          <p:cNvSpPr/>
          <p:nvPr/>
        </p:nvSpPr>
        <p:spPr>
          <a:xfrm>
            <a:off x="4318578" y="7981785"/>
            <a:ext cx="10761371" cy="2092881"/>
          </a:xfrm>
          <a:prstGeom prst="rect">
            <a:avLst/>
          </a:prstGeom>
        </p:spPr>
        <p:txBody>
          <a:bodyPr wrap="square">
            <a:spAutoFit/>
          </a:bodyPr>
          <a:lstStyle/>
          <a:p>
            <a:pPr algn="just">
              <a:lnSpc>
                <a:spcPct val="150000"/>
              </a:lnSpc>
              <a:spcBef>
                <a:spcPts val="600"/>
              </a:spcBef>
              <a:spcAft>
                <a:spcPts val="600"/>
              </a:spcAft>
            </a:pPr>
            <a:r>
              <a:rPr lang="fr-FR" sz="4000" dirty="0">
                <a:latin typeface="Arial" panose="020B0604020202020204" pitchFamily="34" charset="0"/>
                <a:ea typeface="Calibri" panose="020F0502020204030204" pitchFamily="34" charset="0"/>
                <a:cs typeface="Arial" panose="020B0604020202020204" pitchFamily="34" charset="0"/>
              </a:rPr>
              <a:t>x + x = 2x; xxx = x</a:t>
            </a:r>
            <a:r>
              <a:rPr lang="fr-FR" sz="4000" baseline="30000" dirty="0">
                <a:latin typeface="Arial" panose="020B0604020202020204" pitchFamily="34" charset="0"/>
                <a:ea typeface="Calibri" panose="020F0502020204030204" pitchFamily="34" charset="0"/>
                <a:cs typeface="Arial" panose="020B0604020202020204" pitchFamily="34" charset="0"/>
              </a:rPr>
              <a:t>3</a:t>
            </a:r>
            <a:r>
              <a:rPr lang="fr-FR" sz="4000" dirty="0">
                <a:latin typeface="Arial" panose="020B0604020202020204" pitchFamily="34" charset="0"/>
                <a:ea typeface="Calibri" panose="020F0502020204030204" pitchFamily="34" charset="0"/>
                <a:cs typeface="Arial" panose="020B0604020202020204" pitchFamily="34" charset="0"/>
              </a:rPr>
              <a:t>; x + y = y + x.</a:t>
            </a:r>
            <a:endParaRPr lang="en-US" sz="40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fr-FR" sz="4000" dirty="0">
                <a:latin typeface="Arial" panose="020B0604020202020204" pitchFamily="34" charset="0"/>
                <a:ea typeface="Calibri" panose="020F0502020204030204" pitchFamily="34" charset="0"/>
                <a:cs typeface="Arial" panose="020B0604020202020204" pitchFamily="34" charset="0"/>
              </a:rPr>
              <a:t>x.(</a:t>
            </a:r>
            <a:r>
              <a:rPr lang="fr-FR" sz="4000" dirty="0" smtClean="0">
                <a:latin typeface="Arial" panose="020B0604020202020204" pitchFamily="34" charset="0"/>
                <a:ea typeface="Calibri" panose="020F0502020204030204" pitchFamily="34" charset="0"/>
                <a:cs typeface="Arial" panose="020B0604020202020204" pitchFamily="34" charset="0"/>
              </a:rPr>
              <a:t>y + z</a:t>
            </a:r>
            <a:r>
              <a:rPr lang="fr-FR" sz="4000" dirty="0">
                <a:latin typeface="Arial" panose="020B0604020202020204" pitchFamily="34" charset="0"/>
                <a:ea typeface="Calibri" panose="020F0502020204030204" pitchFamily="34" charset="0"/>
                <a:cs typeface="Arial" panose="020B0604020202020204" pitchFamily="34" charset="0"/>
              </a:rPr>
              <a:t>) = </a:t>
            </a:r>
            <a:r>
              <a:rPr lang="fr-FR" sz="4000" dirty="0" err="1">
                <a:latin typeface="Arial" panose="020B0604020202020204" pitchFamily="34" charset="0"/>
                <a:ea typeface="Calibri" panose="020F0502020204030204" pitchFamily="34" charset="0"/>
                <a:cs typeface="Arial" panose="020B0604020202020204" pitchFamily="34" charset="0"/>
              </a:rPr>
              <a:t>xy</a:t>
            </a:r>
            <a:r>
              <a:rPr lang="fr-FR" sz="4000" dirty="0">
                <a:latin typeface="Arial" panose="020B0604020202020204" pitchFamily="34" charset="0"/>
                <a:ea typeface="Calibri" panose="020F0502020204030204" pitchFamily="34" charset="0"/>
                <a:cs typeface="Arial" panose="020B0604020202020204" pitchFamily="34" charset="0"/>
              </a:rPr>
              <a:t> + </a:t>
            </a:r>
            <a:r>
              <a:rPr lang="fr-FR" sz="4000" dirty="0" err="1">
                <a:latin typeface="Arial" panose="020B0604020202020204" pitchFamily="34" charset="0"/>
                <a:ea typeface="Calibri" panose="020F0502020204030204" pitchFamily="34" charset="0"/>
                <a:cs typeface="Arial" panose="020B0604020202020204" pitchFamily="34" charset="0"/>
              </a:rPr>
              <a:t>xz</a:t>
            </a:r>
            <a:r>
              <a:rPr lang="fr-FR" sz="4000" dirty="0">
                <a:latin typeface="Arial" panose="020B0604020202020204" pitchFamily="34" charset="0"/>
                <a:ea typeface="Calibri" panose="020F0502020204030204" pitchFamily="34" charset="0"/>
                <a:cs typeface="Arial" panose="020B0604020202020204" pitchFamily="34" charset="0"/>
              </a:rPr>
              <a:t>; -(</a:t>
            </a:r>
            <a:r>
              <a:rPr lang="fr-FR" sz="4000" dirty="0" smtClean="0">
                <a:latin typeface="Arial" panose="020B0604020202020204" pitchFamily="34" charset="0"/>
                <a:ea typeface="Calibri" panose="020F0502020204030204" pitchFamily="34" charset="0"/>
                <a:cs typeface="Arial" panose="020B0604020202020204" pitchFamily="34" charset="0"/>
              </a:rPr>
              <a:t>x + y - z</a:t>
            </a:r>
            <a:r>
              <a:rPr lang="fr-FR" sz="4000" dirty="0">
                <a:latin typeface="Arial" panose="020B0604020202020204" pitchFamily="34" charset="0"/>
                <a:ea typeface="Calibri" panose="020F0502020204030204" pitchFamily="34" charset="0"/>
                <a:cs typeface="Arial" panose="020B0604020202020204" pitchFamily="34" charset="0"/>
              </a:rPr>
              <a:t>) = -x - y + z;…</a:t>
            </a:r>
            <a:endParaRPr lang="en-US" sz="40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16" name="Picture 15"/>
          <p:cNvPicPr>
            <a:picLocks noChangeAspect="1"/>
          </p:cNvPicPr>
          <p:nvPr/>
        </p:nvPicPr>
        <p:blipFill>
          <a:blip r:embed="rId13"/>
          <a:stretch>
            <a:fillRect/>
          </a:stretch>
        </p:blipFill>
        <p:spPr>
          <a:xfrm>
            <a:off x="15277540" y="7328735"/>
            <a:ext cx="2152075" cy="2987299"/>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anim calcmode="lin" valueType="num">
                                      <p:cBhvr>
                                        <p:cTn id="20" dur="500" fill="hold"/>
                                        <p:tgtEl>
                                          <p:spTgt spid="13"/>
                                        </p:tgtEl>
                                        <p:attrNameLst>
                                          <p:attrName>ppt_x</p:attrName>
                                        </p:attrNameLst>
                                      </p:cBhvr>
                                      <p:tavLst>
                                        <p:tav tm="0">
                                          <p:val>
                                            <p:strVal val="#ppt_x"/>
                                          </p:val>
                                        </p:tav>
                                        <p:tav tm="100000">
                                          <p:val>
                                            <p:strVal val="#ppt_x"/>
                                          </p:val>
                                        </p:tav>
                                      </p:tavLst>
                                    </p:anim>
                                    <p:anim calcmode="lin" valueType="num">
                                      <p:cBhvr>
                                        <p:cTn id="21"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par>
                          <p:cTn id="27" fill="hold">
                            <p:stCondLst>
                              <p:cond delay="500"/>
                            </p:stCondLst>
                            <p:childTnLst>
                              <p:par>
                                <p:cTn id="28" presetID="47" presetClass="entr" presetSubtype="0"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strVal val="#ppt_x"/>
                                          </p:val>
                                        </p:tav>
                                        <p:tav tm="100000">
                                          <p:val>
                                            <p:strVal val="#ppt_x"/>
                                          </p:val>
                                        </p:tav>
                                      </p:tavLst>
                                    </p:anim>
                                    <p:anim calcmode="lin" valueType="num">
                                      <p:cBhvr>
                                        <p:cTn id="32"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204</TotalTime>
  <Words>1856</Words>
  <Application>Microsoft Office PowerPoint</Application>
  <PresentationFormat>Custom</PresentationFormat>
  <Paragraphs>160</Paragraphs>
  <Slides>30</Slides>
  <Notes>7</Notes>
  <HiddenSlides>0</HiddenSlides>
  <MMClips>20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30</vt:i4>
      </vt:variant>
    </vt:vector>
  </HeadingPairs>
  <TitlesOfParts>
    <vt:vector size="42" baseType="lpstr">
      <vt:lpstr>Calibri</vt:lpstr>
      <vt:lpstr>Times New Roman</vt:lpstr>
      <vt:lpstr>Elsie</vt:lpstr>
      <vt:lpstr>Wingdings</vt:lpstr>
      <vt:lpstr>Arial</vt:lpstr>
      <vt:lpstr>Cambria Math</vt:lpstr>
      <vt:lpstr>Tahoma</vt:lpstr>
      <vt:lpstr>Calibri Light</vt:lpstr>
      <vt:lpstr>等线 Light</vt:lpstr>
      <vt:lpstr>Office Theme</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24</dc:title>
  <dc:creator>Xinh Đẹp Dịu Hiền Huế Thị</dc:creator>
  <cp:lastModifiedBy>Microsoft account</cp:lastModifiedBy>
  <cp:revision>26</cp:revision>
  <dcterms:created xsi:type="dcterms:W3CDTF">2006-08-16T00:00:00Z</dcterms:created>
  <dcterms:modified xsi:type="dcterms:W3CDTF">2022-12-21T09:12:11Z</dcterms:modified>
  <dc:identifier>DAFVRjI8d4g</dc:identifier>
</cp:coreProperties>
</file>