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Cabin" panose="020B0604020202020204" charset="0"/>
      <p:regular r:id="rId22"/>
    </p:embeddedFont>
    <p:embeddedFont>
      <p:font typeface="Cabin Bold" panose="020B0604020202020204" charset="0"/>
      <p:regular r:id="rId23"/>
    </p:embeddedFont>
    <p:embeddedFont>
      <p:font typeface="Paytone One"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C5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varScale="1">
        <p:scale>
          <a:sx n="54" d="100"/>
          <a:sy n="54" d="100"/>
        </p:scale>
        <p:origin x="715"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23.12.2024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-Nguyễn Quang Thiều, sinh năm 1957, quê ở Ứng Hòa, Hà Nội</a:t>
            </a:r>
          </a:p>
          <a:p>
            <a:r>
              <a:rPr lang="en-US"/>
              <a:t>-Ngoài lĩnh vực chính là thơ ca đã tạo nên tên tuổi của ông, thì ông còn là một nhà văn với các thể loại như: truyện ngắn, tiểu thuyết, bút ký và ông còn tham gia vào lĩnh vực báo chí. Ông hiện nay đang là phó chủ tịch hội nhà văn Việt Nam và là phó tổng thư ký thứ nhất hội nhà văn </a:t>
            </a:r>
          </a:p>
          <a:p>
            <a:r>
              <a:rPr lang="en-US"/>
              <a:t>Á-Phi.</a:t>
            </a:r>
          </a:p>
          <a:p>
            <a:r>
              <a:rPr lang="en-US"/>
              <a:t>- Truyện của ông được viết dành cho thiếu nhi: trân thực, gần gũi với cuộc sống đời thường. Thể hiện sự nhạy cảm, trong sáng, tràn đầy sự yêu thương vạn vật của tâm hồn trẻ thơ.</a:t>
            </a:r>
          </a:p>
          <a:p>
            <a:r>
              <a:rPr lang="en-US"/>
              <a:t>-Ngoài giải thưởng hội nhà văn Việt Nam năm 1993,giải A cho tập thơ "Sự mất ngủ của lửa, Nguyễn Quang Thiều còn nhận được hơn 20 giải thưởng văn học khác trong và ngoài nước.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4.svg"/><Relationship Id="rId18" Type="http://schemas.openxmlformats.org/officeDocument/2006/relationships/image" Target="../media/image7.png"/><Relationship Id="rId3" Type="http://schemas.openxmlformats.org/officeDocument/2006/relationships/image" Target="../media/image2.svg"/><Relationship Id="rId21" Type="http://schemas.openxmlformats.org/officeDocument/2006/relationships/image" Target="../media/image12.sv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52.svg"/><Relationship Id="rId2" Type="http://schemas.openxmlformats.org/officeDocument/2006/relationships/image" Target="../media/image1.png"/><Relationship Id="rId16" Type="http://schemas.openxmlformats.org/officeDocument/2006/relationships/image" Target="../media/image51.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58.svg"/><Relationship Id="rId15" Type="http://schemas.openxmlformats.org/officeDocument/2006/relationships/image" Target="../media/image60.svg"/><Relationship Id="rId10" Type="http://schemas.openxmlformats.org/officeDocument/2006/relationships/image" Target="../media/image9.png"/><Relationship Id="rId19" Type="http://schemas.openxmlformats.org/officeDocument/2006/relationships/image" Target="../media/image8.svg"/><Relationship Id="rId4" Type="http://schemas.openxmlformats.org/officeDocument/2006/relationships/image" Target="../media/image57.png"/><Relationship Id="rId9" Type="http://schemas.openxmlformats.org/officeDocument/2006/relationships/image" Target="../media/image18.svg"/><Relationship Id="rId1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svg"/><Relationship Id="rId7" Type="http://schemas.openxmlformats.org/officeDocument/2006/relationships/image" Target="../media/image6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70.sv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2.svg"/><Relationship Id="rId7" Type="http://schemas.openxmlformats.org/officeDocument/2006/relationships/image" Target="../media/image3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76.svg"/><Relationship Id="rId5" Type="http://schemas.openxmlformats.org/officeDocument/2006/relationships/image" Target="../media/image44.svg"/><Relationship Id="rId10" Type="http://schemas.openxmlformats.org/officeDocument/2006/relationships/image" Target="../media/image75.png"/><Relationship Id="rId4" Type="http://schemas.openxmlformats.org/officeDocument/2006/relationships/image" Target="../media/image43.png"/><Relationship Id="rId9" Type="http://schemas.openxmlformats.org/officeDocument/2006/relationships/image" Target="../media/image54.svg"/></Relationships>
</file>

<file path=ppt/slides/_rels/slide1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sv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svg"/><Relationship Id="rId7" Type="http://schemas.openxmlformats.org/officeDocument/2006/relationships/image" Target="../media/image3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2.svg"/><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9.png"/><Relationship Id="rId3" Type="http://schemas.openxmlformats.org/officeDocument/2006/relationships/image" Target="../media/image42.svg"/><Relationship Id="rId7" Type="http://schemas.openxmlformats.org/officeDocument/2006/relationships/image" Target="../media/image45.png"/><Relationship Id="rId12" Type="http://schemas.openxmlformats.org/officeDocument/2006/relationships/slide" Target="slide6.xml"/><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image" Target="../media/image48.svg"/><Relationship Id="rId5" Type="http://schemas.openxmlformats.org/officeDocument/2006/relationships/image" Target="../media/image44.svg"/><Relationship Id="rId15" Type="http://schemas.openxmlformats.org/officeDocument/2006/relationships/slide" Target="slide7.xml"/><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slide" Target="slide5.xml"/><Relationship Id="rId14" Type="http://schemas.openxmlformats.org/officeDocument/2006/relationships/image" Target="../media/image50.sv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5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1.png"/><Relationship Id="rId5" Type="http://schemas.openxmlformats.org/officeDocument/2006/relationships/image" Target="../media/image4.svg"/><Relationship Id="rId10" Type="http://schemas.openxmlformats.org/officeDocument/2006/relationships/slide" Target="slide4.xml"/><Relationship Id="rId4" Type="http://schemas.openxmlformats.org/officeDocument/2006/relationships/image" Target="../media/image3.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slide" Target="slide4.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2.svg"/><Relationship Id="rId5" Type="http://schemas.openxmlformats.org/officeDocument/2006/relationships/image" Target="../media/image4.svg"/><Relationship Id="rId10" Type="http://schemas.openxmlformats.org/officeDocument/2006/relationships/image" Target="../media/image51.png"/><Relationship Id="rId4" Type="http://schemas.openxmlformats.org/officeDocument/2006/relationships/image" Target="../media/image3.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slide" Target="slide4.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2.svg"/><Relationship Id="rId5" Type="http://schemas.openxmlformats.org/officeDocument/2006/relationships/image" Target="../media/image4.svg"/><Relationship Id="rId10" Type="http://schemas.openxmlformats.org/officeDocument/2006/relationships/image" Target="../media/image51.png"/><Relationship Id="rId4" Type="http://schemas.openxmlformats.org/officeDocument/2006/relationships/image" Target="../media/image3.png"/><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2.svg"/><Relationship Id="rId5" Type="http://schemas.openxmlformats.org/officeDocument/2006/relationships/image" Target="../media/image4.svg"/><Relationship Id="rId10" Type="http://schemas.openxmlformats.org/officeDocument/2006/relationships/image" Target="../media/image51.png"/><Relationship Id="rId4" Type="http://schemas.openxmlformats.org/officeDocument/2006/relationships/image" Target="../media/image3.png"/><Relationship Id="rId9"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2.svg"/><Relationship Id="rId7" Type="http://schemas.openxmlformats.org/officeDocument/2006/relationships/image" Target="../media/image3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56.svg"/><Relationship Id="rId5" Type="http://schemas.openxmlformats.org/officeDocument/2006/relationships/image" Target="../media/image44.svg"/><Relationship Id="rId10" Type="http://schemas.openxmlformats.org/officeDocument/2006/relationships/image" Target="../media/image55.png"/><Relationship Id="rId4" Type="http://schemas.openxmlformats.org/officeDocument/2006/relationships/image" Target="../media/image43.png"/><Relationship Id="rId9"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DC55F"/>
        </a:solidFill>
        <a:effectLst/>
      </p:bgPr>
    </p:bg>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930649" y="703127"/>
            <a:ext cx="14542788" cy="8080907"/>
            <a:chOff x="0" y="0"/>
            <a:chExt cx="19390384" cy="10774543"/>
          </a:xfrm>
        </p:grpSpPr>
        <p:sp>
          <p:nvSpPr>
            <p:cNvPr id="8" name="Freeform 8"/>
            <p:cNvSpPr/>
            <p:nvPr/>
          </p:nvSpPr>
          <p:spPr>
            <a:xfrm rot="-5400000">
              <a:off x="3249637" y="-3249637"/>
              <a:ext cx="10774543" cy="17273817"/>
            </a:xfrm>
            <a:custGeom>
              <a:avLst/>
              <a:gdLst/>
              <a:ahLst/>
              <a:cxnLst/>
              <a:rect l="l" t="t" r="r" b="b"/>
              <a:pathLst>
                <a:path w="10774543" h="17273817">
                  <a:moveTo>
                    <a:pt x="0" y="0"/>
                  </a:moveTo>
                  <a:lnTo>
                    <a:pt x="10774543" y="0"/>
                  </a:lnTo>
                  <a:lnTo>
                    <a:pt x="10774543" y="17273817"/>
                  </a:lnTo>
                  <a:lnTo>
                    <a:pt x="0" y="17273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5400000">
              <a:off x="5366204" y="-3249637"/>
              <a:ext cx="10774543" cy="17273817"/>
            </a:xfrm>
            <a:custGeom>
              <a:avLst/>
              <a:gdLst/>
              <a:ahLst/>
              <a:cxnLst/>
              <a:rect l="l" t="t" r="r" b="b"/>
              <a:pathLst>
                <a:path w="10774543" h="17273817">
                  <a:moveTo>
                    <a:pt x="0" y="0"/>
                  </a:moveTo>
                  <a:lnTo>
                    <a:pt x="10774543" y="0"/>
                  </a:lnTo>
                  <a:lnTo>
                    <a:pt x="10774543" y="17273817"/>
                  </a:lnTo>
                  <a:lnTo>
                    <a:pt x="0" y="17273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0" name="TextBox 10"/>
          <p:cNvSpPr txBox="1"/>
          <p:nvPr/>
        </p:nvSpPr>
        <p:spPr>
          <a:xfrm>
            <a:off x="2649888" y="3633309"/>
            <a:ext cx="12988225" cy="1467488"/>
          </a:xfrm>
          <a:prstGeom prst="rect">
            <a:avLst/>
          </a:prstGeom>
        </p:spPr>
        <p:txBody>
          <a:bodyPr lIns="0" tIns="0" rIns="0" bIns="0" rtlCol="0" anchor="t">
            <a:spAutoFit/>
          </a:bodyPr>
          <a:lstStyle/>
          <a:p>
            <a:pPr algn="ctr">
              <a:lnSpc>
                <a:spcPts val="12039"/>
              </a:lnSpc>
            </a:pPr>
            <a:r>
              <a:rPr lang="en-US" sz="8599" dirty="0">
                <a:solidFill>
                  <a:srgbClr val="4C4331"/>
                </a:solidFill>
                <a:latin typeface="Paytone One"/>
                <a:ea typeface="Paytone One"/>
                <a:cs typeface="Paytone One"/>
                <a:sym typeface="Paytone One"/>
              </a:rPr>
              <a:t>BẦY CHIM CHÌA VÔI</a:t>
            </a:r>
          </a:p>
        </p:txBody>
      </p:sp>
      <p:sp>
        <p:nvSpPr>
          <p:cNvPr id="11" name="TextBox 11"/>
          <p:cNvSpPr txBox="1"/>
          <p:nvPr/>
        </p:nvSpPr>
        <p:spPr>
          <a:xfrm>
            <a:off x="4435471" y="5148839"/>
            <a:ext cx="9377182" cy="635318"/>
          </a:xfrm>
          <a:prstGeom prst="rect">
            <a:avLst/>
          </a:prstGeom>
        </p:spPr>
        <p:txBody>
          <a:bodyPr lIns="0" tIns="0" rIns="0" bIns="0" rtlCol="0" anchor="t">
            <a:spAutoFit/>
          </a:bodyPr>
          <a:lstStyle/>
          <a:p>
            <a:pPr algn="ctr">
              <a:lnSpc>
                <a:spcPts val="5167"/>
              </a:lnSpc>
            </a:pPr>
            <a:r>
              <a:rPr lang="en-US" sz="3975" dirty="0" err="1">
                <a:solidFill>
                  <a:srgbClr val="4C4331"/>
                </a:solidFill>
                <a:latin typeface="Cabin"/>
                <a:ea typeface="Cabin"/>
                <a:cs typeface="Cabin"/>
                <a:sym typeface="Cabin"/>
              </a:rPr>
              <a:t>Nguyễn</a:t>
            </a:r>
            <a:r>
              <a:rPr lang="en-US" sz="3975" dirty="0">
                <a:solidFill>
                  <a:srgbClr val="4C4331"/>
                </a:solidFill>
                <a:latin typeface="Cabin"/>
                <a:ea typeface="Cabin"/>
                <a:cs typeface="Cabin"/>
                <a:sym typeface="Cabin"/>
              </a:rPr>
              <a:t> Quang </a:t>
            </a:r>
            <a:r>
              <a:rPr lang="en-US" sz="3975" dirty="0" err="1">
                <a:solidFill>
                  <a:srgbClr val="4C4331"/>
                </a:solidFill>
                <a:latin typeface="Cabin"/>
                <a:ea typeface="Cabin"/>
                <a:cs typeface="Cabin"/>
                <a:sym typeface="Cabin"/>
              </a:rPr>
              <a:t>Thiều</a:t>
            </a:r>
            <a:endParaRPr lang="en-US" sz="3975" dirty="0">
              <a:solidFill>
                <a:srgbClr val="4C4331"/>
              </a:solidFill>
              <a:latin typeface="Cabin"/>
              <a:ea typeface="Cabin"/>
              <a:cs typeface="Cabin"/>
              <a:sym typeface="Cabin"/>
            </a:endParaRPr>
          </a:p>
        </p:txBody>
      </p:sp>
      <p:sp>
        <p:nvSpPr>
          <p:cNvPr id="12" name="Freeform 12"/>
          <p:cNvSpPr/>
          <p:nvPr/>
        </p:nvSpPr>
        <p:spPr>
          <a:xfrm rot="-3735088">
            <a:off x="-1981279" y="5909449"/>
            <a:ext cx="5327517" cy="2431285"/>
          </a:xfrm>
          <a:custGeom>
            <a:avLst/>
            <a:gdLst/>
            <a:ahLst/>
            <a:cxnLst/>
            <a:rect l="l" t="t" r="r" b="b"/>
            <a:pathLst>
              <a:path w="5327517" h="2431285">
                <a:moveTo>
                  <a:pt x="0" y="0"/>
                </a:moveTo>
                <a:lnTo>
                  <a:pt x="5327516" y="0"/>
                </a:lnTo>
                <a:lnTo>
                  <a:pt x="5327516" y="2431285"/>
                </a:lnTo>
                <a:lnTo>
                  <a:pt x="0" y="2431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5752137">
            <a:off x="-2130845" y="-3011945"/>
            <a:ext cx="7609358" cy="6668565"/>
          </a:xfrm>
          <a:custGeom>
            <a:avLst/>
            <a:gdLst/>
            <a:ahLst/>
            <a:cxnLst/>
            <a:rect l="l" t="t" r="r" b="b"/>
            <a:pathLst>
              <a:path w="7609358" h="6668565">
                <a:moveTo>
                  <a:pt x="0" y="0"/>
                </a:moveTo>
                <a:lnTo>
                  <a:pt x="7609358" y="0"/>
                </a:lnTo>
                <a:lnTo>
                  <a:pt x="7609358" y="6668564"/>
                </a:lnTo>
                <a:lnTo>
                  <a:pt x="0" y="666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8608268">
            <a:off x="16361280" y="4955654"/>
            <a:ext cx="3297662" cy="4823708"/>
          </a:xfrm>
          <a:custGeom>
            <a:avLst/>
            <a:gdLst/>
            <a:ahLst/>
            <a:cxnLst/>
            <a:rect l="l" t="t" r="r" b="b"/>
            <a:pathLst>
              <a:path w="3297662" h="4823708">
                <a:moveTo>
                  <a:pt x="0" y="0"/>
                </a:moveTo>
                <a:lnTo>
                  <a:pt x="3297662" y="0"/>
                </a:lnTo>
                <a:lnTo>
                  <a:pt x="3297662" y="4823708"/>
                </a:lnTo>
                <a:lnTo>
                  <a:pt x="0" y="48237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rot="-7515516">
            <a:off x="13667804" y="-2105368"/>
            <a:ext cx="6789768" cy="5616990"/>
          </a:xfrm>
          <a:custGeom>
            <a:avLst/>
            <a:gdLst/>
            <a:ahLst/>
            <a:cxnLst/>
            <a:rect l="l" t="t" r="r" b="b"/>
            <a:pathLst>
              <a:path w="6789768" h="5616990">
                <a:moveTo>
                  <a:pt x="0" y="0"/>
                </a:moveTo>
                <a:lnTo>
                  <a:pt x="6789768" y="0"/>
                </a:lnTo>
                <a:lnTo>
                  <a:pt x="6789768" y="5616990"/>
                </a:lnTo>
                <a:lnTo>
                  <a:pt x="0" y="56169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a:off x="11595479" y="8685131"/>
            <a:ext cx="3654100" cy="3142526"/>
          </a:xfrm>
          <a:custGeom>
            <a:avLst/>
            <a:gdLst/>
            <a:ahLst/>
            <a:cxnLst/>
            <a:rect l="l" t="t" r="r" b="b"/>
            <a:pathLst>
              <a:path w="3654100" h="3142526">
                <a:moveTo>
                  <a:pt x="0" y="0"/>
                </a:moveTo>
                <a:lnTo>
                  <a:pt x="3654100" y="0"/>
                </a:lnTo>
                <a:lnTo>
                  <a:pt x="3654100" y="3142526"/>
                </a:lnTo>
                <a:lnTo>
                  <a:pt x="0" y="314252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13386941" y="6501535"/>
            <a:ext cx="5722285" cy="5087632"/>
          </a:xfrm>
          <a:custGeom>
            <a:avLst/>
            <a:gdLst/>
            <a:ahLst/>
            <a:cxnLst/>
            <a:rect l="l" t="t" r="r" b="b"/>
            <a:pathLst>
              <a:path w="5722285" h="5087632">
                <a:moveTo>
                  <a:pt x="0" y="0"/>
                </a:moveTo>
                <a:lnTo>
                  <a:pt x="5722285" y="0"/>
                </a:lnTo>
                <a:lnTo>
                  <a:pt x="5722285" y="5087632"/>
                </a:lnTo>
                <a:lnTo>
                  <a:pt x="0" y="508763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rot="1806139">
            <a:off x="-785333" y="6995044"/>
            <a:ext cx="7264343" cy="5335990"/>
          </a:xfrm>
          <a:custGeom>
            <a:avLst/>
            <a:gdLst/>
            <a:ahLst/>
            <a:cxnLst/>
            <a:rect l="l" t="t" r="r" b="b"/>
            <a:pathLst>
              <a:path w="7264343" h="5335990">
                <a:moveTo>
                  <a:pt x="0" y="0"/>
                </a:moveTo>
                <a:lnTo>
                  <a:pt x="7264343" y="0"/>
                </a:lnTo>
                <a:lnTo>
                  <a:pt x="7264343" y="5335989"/>
                </a:lnTo>
                <a:lnTo>
                  <a:pt x="0" y="533598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9" name="Freeform 19"/>
          <p:cNvSpPr/>
          <p:nvPr/>
        </p:nvSpPr>
        <p:spPr>
          <a:xfrm rot="106033">
            <a:off x="-619674" y="6556845"/>
            <a:ext cx="3392588" cy="4846554"/>
          </a:xfrm>
          <a:custGeom>
            <a:avLst/>
            <a:gdLst/>
            <a:ahLst/>
            <a:cxnLst/>
            <a:rect l="l" t="t" r="r" b="b"/>
            <a:pathLst>
              <a:path w="3392588" h="4846554">
                <a:moveTo>
                  <a:pt x="0" y="0"/>
                </a:moveTo>
                <a:lnTo>
                  <a:pt x="3392588" y="0"/>
                </a:lnTo>
                <a:lnTo>
                  <a:pt x="3392588" y="4846554"/>
                </a:lnTo>
                <a:lnTo>
                  <a:pt x="0" y="484655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0" name="Freeform 20"/>
          <p:cNvSpPr/>
          <p:nvPr/>
        </p:nvSpPr>
        <p:spPr>
          <a:xfrm rot="-1323996">
            <a:off x="3380119" y="249090"/>
            <a:ext cx="2150580" cy="1192594"/>
          </a:xfrm>
          <a:custGeom>
            <a:avLst/>
            <a:gdLst/>
            <a:ahLst/>
            <a:cxnLst/>
            <a:rect l="l" t="t" r="r" b="b"/>
            <a:pathLst>
              <a:path w="2150580" h="1192594">
                <a:moveTo>
                  <a:pt x="0" y="0"/>
                </a:moveTo>
                <a:lnTo>
                  <a:pt x="2150580" y="0"/>
                </a:lnTo>
                <a:lnTo>
                  <a:pt x="2150580" y="1192594"/>
                </a:lnTo>
                <a:lnTo>
                  <a:pt x="0" y="119259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1" name="Freeform 21"/>
          <p:cNvSpPr/>
          <p:nvPr/>
        </p:nvSpPr>
        <p:spPr>
          <a:xfrm rot="-2781437">
            <a:off x="16514360" y="325560"/>
            <a:ext cx="2273772" cy="2277914"/>
          </a:xfrm>
          <a:custGeom>
            <a:avLst/>
            <a:gdLst/>
            <a:ahLst/>
            <a:cxnLst/>
            <a:rect l="l" t="t" r="r" b="b"/>
            <a:pathLst>
              <a:path w="2273772" h="2277914">
                <a:moveTo>
                  <a:pt x="0" y="0"/>
                </a:moveTo>
                <a:lnTo>
                  <a:pt x="2273772" y="0"/>
                </a:lnTo>
                <a:lnTo>
                  <a:pt x="2273772" y="2277914"/>
                </a:lnTo>
                <a:lnTo>
                  <a:pt x="0" y="227791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2" name="Freeform 22"/>
          <p:cNvSpPr/>
          <p:nvPr/>
        </p:nvSpPr>
        <p:spPr>
          <a:xfrm rot="928475">
            <a:off x="-412091" y="740111"/>
            <a:ext cx="2189139" cy="1448812"/>
          </a:xfrm>
          <a:custGeom>
            <a:avLst/>
            <a:gdLst/>
            <a:ahLst/>
            <a:cxnLst/>
            <a:rect l="l" t="t" r="r" b="b"/>
            <a:pathLst>
              <a:path w="2189139" h="1448812">
                <a:moveTo>
                  <a:pt x="0" y="0"/>
                </a:moveTo>
                <a:lnTo>
                  <a:pt x="2189140" y="0"/>
                </a:lnTo>
                <a:lnTo>
                  <a:pt x="2189140" y="1448812"/>
                </a:lnTo>
                <a:lnTo>
                  <a:pt x="0" y="1448812"/>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250"/>
                                        <p:tgtEl>
                                          <p:spTgt spid="10"/>
                                        </p:tgtEl>
                                      </p:cBhvr>
                                    </p:animEffect>
                                  </p:childTnLst>
                                </p:cTn>
                              </p:par>
                            </p:childTnLst>
                          </p:cTn>
                        </p:par>
                        <p:par>
                          <p:cTn id="8" fill="hold">
                            <p:stCondLst>
                              <p:cond delay="225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928255" y="3300580"/>
            <a:ext cx="13674283" cy="3685840"/>
            <a:chOff x="0" y="0"/>
            <a:chExt cx="18232377" cy="4914453"/>
          </a:xfrm>
        </p:grpSpPr>
        <p:sp>
          <p:nvSpPr>
            <p:cNvPr id="8" name="Freeform 8"/>
            <p:cNvSpPr/>
            <p:nvPr/>
          </p:nvSpPr>
          <p:spPr>
            <a:xfrm>
              <a:off x="0" y="0"/>
              <a:ext cx="4914453" cy="4914453"/>
            </a:xfrm>
            <a:custGeom>
              <a:avLst/>
              <a:gdLst/>
              <a:ahLst/>
              <a:cxnLst/>
              <a:rect l="l" t="t" r="r" b="b"/>
              <a:pathLst>
                <a:path w="4914453" h="4914453">
                  <a:moveTo>
                    <a:pt x="0" y="0"/>
                  </a:moveTo>
                  <a:lnTo>
                    <a:pt x="4914453" y="0"/>
                  </a:lnTo>
                  <a:lnTo>
                    <a:pt x="4914453" y="4914453"/>
                  </a:lnTo>
                  <a:lnTo>
                    <a:pt x="0" y="4914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4480685" y="0"/>
              <a:ext cx="4914453" cy="4914453"/>
            </a:xfrm>
            <a:custGeom>
              <a:avLst/>
              <a:gdLst/>
              <a:ahLst/>
              <a:cxnLst/>
              <a:rect l="l" t="t" r="r" b="b"/>
              <a:pathLst>
                <a:path w="4914453" h="4914453">
                  <a:moveTo>
                    <a:pt x="0" y="0"/>
                  </a:moveTo>
                  <a:lnTo>
                    <a:pt x="4914453" y="0"/>
                  </a:lnTo>
                  <a:lnTo>
                    <a:pt x="4914453" y="4914453"/>
                  </a:lnTo>
                  <a:lnTo>
                    <a:pt x="0" y="4914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853319" y="0"/>
              <a:ext cx="4914453" cy="4914453"/>
            </a:xfrm>
            <a:custGeom>
              <a:avLst/>
              <a:gdLst/>
              <a:ahLst/>
              <a:cxnLst/>
              <a:rect l="l" t="t" r="r" b="b"/>
              <a:pathLst>
                <a:path w="4914453" h="4914453">
                  <a:moveTo>
                    <a:pt x="0" y="0"/>
                  </a:moveTo>
                  <a:lnTo>
                    <a:pt x="4914453" y="0"/>
                  </a:lnTo>
                  <a:lnTo>
                    <a:pt x="4914453" y="4914453"/>
                  </a:lnTo>
                  <a:lnTo>
                    <a:pt x="0" y="4914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3317924" y="0"/>
              <a:ext cx="4914453" cy="4914453"/>
            </a:xfrm>
            <a:custGeom>
              <a:avLst/>
              <a:gdLst/>
              <a:ahLst/>
              <a:cxnLst/>
              <a:rect l="l" t="t" r="r" b="b"/>
              <a:pathLst>
                <a:path w="4914453" h="4914453">
                  <a:moveTo>
                    <a:pt x="0" y="0"/>
                  </a:moveTo>
                  <a:lnTo>
                    <a:pt x="4914453" y="0"/>
                  </a:lnTo>
                  <a:lnTo>
                    <a:pt x="4914453" y="4914453"/>
                  </a:lnTo>
                  <a:lnTo>
                    <a:pt x="0" y="4914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Freeform 12"/>
          <p:cNvSpPr/>
          <p:nvPr/>
        </p:nvSpPr>
        <p:spPr>
          <a:xfrm rot="-3735088">
            <a:off x="-2799267" y="5909449"/>
            <a:ext cx="5327517" cy="2431285"/>
          </a:xfrm>
          <a:custGeom>
            <a:avLst/>
            <a:gdLst/>
            <a:ahLst/>
            <a:cxnLst/>
            <a:rect l="l" t="t" r="r" b="b"/>
            <a:pathLst>
              <a:path w="5327517" h="2431285">
                <a:moveTo>
                  <a:pt x="0" y="0"/>
                </a:moveTo>
                <a:lnTo>
                  <a:pt x="5327517" y="0"/>
                </a:lnTo>
                <a:lnTo>
                  <a:pt x="5327517" y="2431285"/>
                </a:lnTo>
                <a:lnTo>
                  <a:pt x="0" y="2431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1806139">
            <a:off x="-1722512" y="6995044"/>
            <a:ext cx="7264343" cy="5335990"/>
          </a:xfrm>
          <a:custGeom>
            <a:avLst/>
            <a:gdLst/>
            <a:ahLst/>
            <a:cxnLst/>
            <a:rect l="l" t="t" r="r" b="b"/>
            <a:pathLst>
              <a:path w="7264343" h="5335990">
                <a:moveTo>
                  <a:pt x="0" y="0"/>
                </a:moveTo>
                <a:lnTo>
                  <a:pt x="7264343" y="0"/>
                </a:lnTo>
                <a:lnTo>
                  <a:pt x="7264343" y="5335989"/>
                </a:lnTo>
                <a:lnTo>
                  <a:pt x="0" y="53359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8608268">
            <a:off x="16361280" y="4955654"/>
            <a:ext cx="3297662" cy="4823708"/>
          </a:xfrm>
          <a:custGeom>
            <a:avLst/>
            <a:gdLst/>
            <a:ahLst/>
            <a:cxnLst/>
            <a:rect l="l" t="t" r="r" b="b"/>
            <a:pathLst>
              <a:path w="3297662" h="4823708">
                <a:moveTo>
                  <a:pt x="0" y="0"/>
                </a:moveTo>
                <a:lnTo>
                  <a:pt x="3297662" y="0"/>
                </a:lnTo>
                <a:lnTo>
                  <a:pt x="3297662" y="4823708"/>
                </a:lnTo>
                <a:lnTo>
                  <a:pt x="0" y="48237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3605200" y="9038784"/>
            <a:ext cx="3654100" cy="3142526"/>
          </a:xfrm>
          <a:custGeom>
            <a:avLst/>
            <a:gdLst/>
            <a:ahLst/>
            <a:cxnLst/>
            <a:rect l="l" t="t" r="r" b="b"/>
            <a:pathLst>
              <a:path w="3654100" h="3142526">
                <a:moveTo>
                  <a:pt x="0" y="0"/>
                </a:moveTo>
                <a:lnTo>
                  <a:pt x="3654100" y="0"/>
                </a:lnTo>
                <a:lnTo>
                  <a:pt x="3654100" y="3142525"/>
                </a:lnTo>
                <a:lnTo>
                  <a:pt x="0" y="31425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a:off x="16106116" y="7535279"/>
            <a:ext cx="2927978" cy="3947029"/>
          </a:xfrm>
          <a:custGeom>
            <a:avLst/>
            <a:gdLst/>
            <a:ahLst/>
            <a:cxnLst/>
            <a:rect l="l" t="t" r="r" b="b"/>
            <a:pathLst>
              <a:path w="2927978" h="3947029">
                <a:moveTo>
                  <a:pt x="0" y="0"/>
                </a:moveTo>
                <a:lnTo>
                  <a:pt x="2927977" y="0"/>
                </a:lnTo>
                <a:lnTo>
                  <a:pt x="2927977" y="3947029"/>
                </a:lnTo>
                <a:lnTo>
                  <a:pt x="0" y="39470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477508" y="7955320"/>
            <a:ext cx="1899016" cy="2166927"/>
          </a:xfrm>
          <a:custGeom>
            <a:avLst/>
            <a:gdLst/>
            <a:ahLst/>
            <a:cxnLst/>
            <a:rect l="l" t="t" r="r" b="b"/>
            <a:pathLst>
              <a:path w="1899016" h="2166927">
                <a:moveTo>
                  <a:pt x="0" y="0"/>
                </a:moveTo>
                <a:lnTo>
                  <a:pt x="1899016" y="0"/>
                </a:lnTo>
                <a:lnTo>
                  <a:pt x="1899016" y="2166927"/>
                </a:lnTo>
                <a:lnTo>
                  <a:pt x="0" y="21669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TextBox 18"/>
          <p:cNvSpPr txBox="1"/>
          <p:nvPr/>
        </p:nvSpPr>
        <p:spPr>
          <a:xfrm>
            <a:off x="2139550" y="3228975"/>
            <a:ext cx="13251692" cy="3648075"/>
          </a:xfrm>
          <a:prstGeom prst="rect">
            <a:avLst/>
          </a:prstGeom>
        </p:spPr>
        <p:txBody>
          <a:bodyPr lIns="0" tIns="0" rIns="0" bIns="0" rtlCol="0" anchor="t">
            <a:spAutoFit/>
          </a:bodyPr>
          <a:lstStyle/>
          <a:p>
            <a:pPr algn="ctr">
              <a:lnSpc>
                <a:spcPts val="9750"/>
              </a:lnSpc>
            </a:pPr>
            <a:r>
              <a:rPr lang="en-US" sz="6500">
                <a:solidFill>
                  <a:srgbClr val="4C4331"/>
                </a:solidFill>
                <a:latin typeface="Paytone One"/>
                <a:ea typeface="Paytone One"/>
                <a:cs typeface="Paytone One"/>
                <a:sym typeface="Paytone One"/>
              </a:rPr>
              <a:t>2 HAI ANH EM TRỐN ĐI CỨU BẦY CHIM CHÌA VÔI TRONG ĐÊM MƯA BÃO</a:t>
            </a:r>
          </a:p>
        </p:txBody>
      </p:sp>
      <p:sp>
        <p:nvSpPr>
          <p:cNvPr id="19" name="Freeform 19"/>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0" name="Freeform 20"/>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028700" y="2835435"/>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grpSp>
        <p:nvGrpSpPr>
          <p:cNvPr id="10" name="Group 10"/>
          <p:cNvGrpSpPr/>
          <p:nvPr/>
        </p:nvGrpSpPr>
        <p:grpSpPr>
          <a:xfrm>
            <a:off x="1028700" y="1028700"/>
            <a:ext cx="16230600" cy="1481835"/>
            <a:chOff x="0" y="0"/>
            <a:chExt cx="21640800" cy="1975780"/>
          </a:xfrm>
        </p:grpSpPr>
        <p:sp>
          <p:nvSpPr>
            <p:cNvPr id="11" name="Freeform 11"/>
            <p:cNvSpPr/>
            <p:nvPr/>
          </p:nvSpPr>
          <p:spPr>
            <a:xfrm rot="-5400000">
              <a:off x="9968105" y="-9968105"/>
              <a:ext cx="1704590" cy="21640800"/>
            </a:xfrm>
            <a:custGeom>
              <a:avLst/>
              <a:gdLst/>
              <a:ahLst/>
              <a:cxnLst/>
              <a:rect l="l" t="t" r="r" b="b"/>
              <a:pathLst>
                <a:path w="1704590" h="21640800">
                  <a:moveTo>
                    <a:pt x="0" y="0"/>
                  </a:moveTo>
                  <a:lnTo>
                    <a:pt x="1704590" y="0"/>
                  </a:lnTo>
                  <a:lnTo>
                    <a:pt x="1704590" y="21640800"/>
                  </a:lnTo>
                  <a:lnTo>
                    <a:pt x="0" y="21640800"/>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2" name="Freeform 12"/>
            <p:cNvSpPr/>
            <p:nvPr/>
          </p:nvSpPr>
          <p:spPr>
            <a:xfrm rot="-5400000" flipH="1">
              <a:off x="9968105" y="-9696915"/>
              <a:ext cx="1704590" cy="21640800"/>
            </a:xfrm>
            <a:custGeom>
              <a:avLst/>
              <a:gdLst/>
              <a:ahLst/>
              <a:cxnLst/>
              <a:rect l="l" t="t" r="r" b="b"/>
              <a:pathLst>
                <a:path w="1704590" h="21640800">
                  <a:moveTo>
                    <a:pt x="1704590" y="0"/>
                  </a:moveTo>
                  <a:lnTo>
                    <a:pt x="0" y="0"/>
                  </a:lnTo>
                  <a:lnTo>
                    <a:pt x="0" y="21640800"/>
                  </a:lnTo>
                  <a:lnTo>
                    <a:pt x="1704590" y="21640800"/>
                  </a:lnTo>
                  <a:lnTo>
                    <a:pt x="1704590"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3" name="TextBox 13"/>
          <p:cNvSpPr txBox="1"/>
          <p:nvPr/>
        </p:nvSpPr>
        <p:spPr>
          <a:xfrm>
            <a:off x="7470575" y="2950843"/>
            <a:ext cx="9411297" cy="6438900"/>
          </a:xfrm>
          <a:prstGeom prst="rect">
            <a:avLst/>
          </a:prstGeom>
        </p:spPr>
        <p:txBody>
          <a:bodyPr lIns="0" tIns="0" rIns="0" bIns="0" rtlCol="0" anchor="t">
            <a:spAutoFit/>
          </a:bodyPr>
          <a:lstStyle/>
          <a:p>
            <a:pPr marL="647708" lvl="1" indent="-323854" algn="l">
              <a:lnSpc>
                <a:spcPts val="3900"/>
              </a:lnSpc>
              <a:buFont typeface="Arial"/>
              <a:buChar char="•"/>
            </a:pPr>
            <a:r>
              <a:rPr lang="en-US" sz="3000">
                <a:solidFill>
                  <a:srgbClr val="4C4331"/>
                </a:solidFill>
                <a:latin typeface="Cabin"/>
                <a:ea typeface="Cabin"/>
                <a:cs typeface="Cabin"/>
                <a:sym typeface="Cabin"/>
              </a:rPr>
              <a:t>Mưa vẫn đổ xuống mái nhà và gió vẫn thổi vào phiên cửa liếp cành cạnh</a:t>
            </a:r>
          </a:p>
          <a:p>
            <a:pPr marL="647708" lvl="1" indent="-323854" algn="l">
              <a:lnSpc>
                <a:spcPts val="3900"/>
              </a:lnSpc>
              <a:buFont typeface="Arial"/>
              <a:buChar char="•"/>
            </a:pPr>
            <a:r>
              <a:rPr lang="en-US" sz="3000">
                <a:solidFill>
                  <a:srgbClr val="4C4331"/>
                </a:solidFill>
                <a:latin typeface="Cabin"/>
                <a:ea typeface="Cabin"/>
                <a:cs typeface="Cabin"/>
                <a:sym typeface="Cabin"/>
              </a:rPr>
              <a:t>2 anh em đều có ý định mang đàn chìa vôi vào bờ</a:t>
            </a:r>
          </a:p>
          <a:p>
            <a:pPr marL="647708" lvl="1" indent="-323854" algn="l">
              <a:lnSpc>
                <a:spcPts val="3900"/>
              </a:lnSpc>
              <a:buFont typeface="Arial"/>
              <a:buChar char="•"/>
            </a:pPr>
            <a:r>
              <a:rPr lang="en-US" sz="3000">
                <a:solidFill>
                  <a:srgbClr val="4C4331"/>
                </a:solidFill>
                <a:latin typeface="Cabin"/>
                <a:ea typeface="Cabin"/>
                <a:cs typeface="Cabin"/>
                <a:sym typeface="Cabin"/>
              </a:rPr>
              <a:t>2 anh em dùng đò của ông Hào mà đi</a:t>
            </a:r>
          </a:p>
          <a:p>
            <a:pPr marL="647708" lvl="1" indent="-323854" algn="l">
              <a:lnSpc>
                <a:spcPts val="3900"/>
              </a:lnSpc>
              <a:buFont typeface="Arial"/>
              <a:buChar char="•"/>
            </a:pPr>
            <a:r>
              <a:rPr lang="en-US" sz="3000">
                <a:solidFill>
                  <a:srgbClr val="4C4331"/>
                </a:solidFill>
                <a:latin typeface="Cabin"/>
                <a:ea typeface="Cabin"/>
                <a:cs typeface="Cabin"/>
                <a:sym typeface="Cabin"/>
              </a:rPr>
              <a:t>2 lần Mon nói với anh về việc mang bầy chim vào bờ:</a:t>
            </a:r>
          </a:p>
          <a:p>
            <a:pPr algn="l">
              <a:lnSpc>
                <a:spcPts val="3900"/>
              </a:lnSpc>
            </a:pPr>
            <a:r>
              <a:rPr lang="en-US" sz="3000">
                <a:solidFill>
                  <a:srgbClr val="4C4331"/>
                </a:solidFill>
                <a:latin typeface="Cabin"/>
                <a:ea typeface="Cabin"/>
                <a:cs typeface="Cabin"/>
                <a:sym typeface="Cabin"/>
              </a:rPr>
              <a:t>    + “ Hay mình mang chúng nó vào bờ ”</a:t>
            </a:r>
          </a:p>
          <a:p>
            <a:pPr algn="l">
              <a:lnSpc>
                <a:spcPts val="3900"/>
              </a:lnSpc>
            </a:pPr>
            <a:r>
              <a:rPr lang="en-US" sz="3000">
                <a:solidFill>
                  <a:srgbClr val="4C4331"/>
                </a:solidFill>
                <a:latin typeface="Cabin"/>
                <a:ea typeface="Cabin"/>
                <a:cs typeface="Cabin"/>
                <a:sym typeface="Cabin"/>
              </a:rPr>
              <a:t>    + “ Mình phải mang chúng nó vào bờ, anh ạ ”</a:t>
            </a:r>
          </a:p>
          <a:p>
            <a:pPr marL="647708" lvl="1" indent="-323854" algn="l">
              <a:lnSpc>
                <a:spcPts val="3900"/>
              </a:lnSpc>
              <a:buFont typeface="Arial"/>
              <a:buChar char="•"/>
            </a:pPr>
            <a:r>
              <a:rPr lang="en-US" sz="3000">
                <a:solidFill>
                  <a:srgbClr val="4C4331"/>
                </a:solidFill>
                <a:latin typeface="Cabin"/>
                <a:ea typeface="Cabin"/>
                <a:cs typeface="Cabin"/>
                <a:sym typeface="Cabin"/>
              </a:rPr>
              <a:t>Mon thả cho con cá bống rơi vào lưỡi câu của bố được sống </a:t>
            </a:r>
          </a:p>
          <a:p>
            <a:pPr algn="l">
              <a:lnSpc>
                <a:spcPts val="3900"/>
              </a:lnSpc>
            </a:pPr>
            <a:r>
              <a:rPr lang="en-US" sz="3000">
                <a:solidFill>
                  <a:srgbClr val="4C4331"/>
                </a:solidFill>
                <a:latin typeface="Cabin"/>
                <a:ea typeface="Cabin"/>
                <a:cs typeface="Cabin"/>
                <a:sym typeface="Cabin"/>
              </a:rPr>
              <a:t>     =&gt; Mon sống tình cảm, biết quan tâm đến mọi thứ xung quanh. Đặc bệt, cậu bé dành tình yêu đối với thế giới động vật, thế giới tự nhiên.</a:t>
            </a:r>
          </a:p>
          <a:p>
            <a:pPr algn="l">
              <a:lnSpc>
                <a:spcPts val="3900"/>
              </a:lnSpc>
            </a:pPr>
            <a:endParaRPr lang="en-US" sz="3000">
              <a:solidFill>
                <a:srgbClr val="4C4331"/>
              </a:solidFill>
              <a:latin typeface="Cabin"/>
              <a:ea typeface="Cabin"/>
              <a:cs typeface="Cabin"/>
              <a:sym typeface="Cabin"/>
            </a:endParaRPr>
          </a:p>
        </p:txBody>
      </p:sp>
      <p:sp>
        <p:nvSpPr>
          <p:cNvPr id="14" name="Freeform 14"/>
          <p:cNvSpPr/>
          <p:nvPr/>
        </p:nvSpPr>
        <p:spPr>
          <a:xfrm>
            <a:off x="1926050" y="3858470"/>
            <a:ext cx="4692470" cy="4376795"/>
          </a:xfrm>
          <a:custGeom>
            <a:avLst/>
            <a:gdLst/>
            <a:ahLst/>
            <a:cxnLst/>
            <a:rect l="l" t="t" r="r" b="b"/>
            <a:pathLst>
              <a:path w="4692470" h="4376795">
                <a:moveTo>
                  <a:pt x="0" y="0"/>
                </a:moveTo>
                <a:lnTo>
                  <a:pt x="4692470" y="0"/>
                </a:lnTo>
                <a:lnTo>
                  <a:pt x="4692470" y="4376795"/>
                </a:lnTo>
                <a:lnTo>
                  <a:pt x="0" y="43767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TextBox 15"/>
          <p:cNvSpPr txBox="1"/>
          <p:nvPr/>
        </p:nvSpPr>
        <p:spPr>
          <a:xfrm>
            <a:off x="6136305" y="1495812"/>
            <a:ext cx="5555335" cy="685800"/>
          </a:xfrm>
          <a:prstGeom prst="rect">
            <a:avLst/>
          </a:prstGeom>
        </p:spPr>
        <p:txBody>
          <a:bodyPr lIns="0" tIns="0" rIns="0" bIns="0" rtlCol="0" anchor="t">
            <a:spAutoFit/>
          </a:bodyPr>
          <a:lstStyle/>
          <a:p>
            <a:pPr marL="0" lvl="0" indent="0" algn="ctr">
              <a:lnSpc>
                <a:spcPts val="5460"/>
              </a:lnSpc>
              <a:spcBef>
                <a:spcPct val="0"/>
              </a:spcBef>
            </a:pPr>
            <a:r>
              <a:rPr lang="en-US" sz="4550">
                <a:solidFill>
                  <a:srgbClr val="4C4331"/>
                </a:solidFill>
                <a:latin typeface="Paytone One"/>
                <a:ea typeface="Paytone One"/>
                <a:cs typeface="Paytone One"/>
                <a:sym typeface="Paytone One"/>
              </a:rPr>
              <a:t>BẦY CHIM CHÌA VÔI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028700" y="3115062"/>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grpSp>
        <p:nvGrpSpPr>
          <p:cNvPr id="10" name="Group 10"/>
          <p:cNvGrpSpPr/>
          <p:nvPr/>
        </p:nvGrpSpPr>
        <p:grpSpPr>
          <a:xfrm>
            <a:off x="1028700" y="1028700"/>
            <a:ext cx="16230600" cy="1481835"/>
            <a:chOff x="0" y="0"/>
            <a:chExt cx="21640800" cy="1975780"/>
          </a:xfrm>
        </p:grpSpPr>
        <p:sp>
          <p:nvSpPr>
            <p:cNvPr id="11" name="Freeform 11"/>
            <p:cNvSpPr/>
            <p:nvPr/>
          </p:nvSpPr>
          <p:spPr>
            <a:xfrm rot="-5400000">
              <a:off x="9968105" y="-9968105"/>
              <a:ext cx="1704590" cy="21640800"/>
            </a:xfrm>
            <a:custGeom>
              <a:avLst/>
              <a:gdLst/>
              <a:ahLst/>
              <a:cxnLst/>
              <a:rect l="l" t="t" r="r" b="b"/>
              <a:pathLst>
                <a:path w="1704590" h="21640800">
                  <a:moveTo>
                    <a:pt x="0" y="0"/>
                  </a:moveTo>
                  <a:lnTo>
                    <a:pt x="1704590" y="0"/>
                  </a:lnTo>
                  <a:lnTo>
                    <a:pt x="1704590" y="21640800"/>
                  </a:lnTo>
                  <a:lnTo>
                    <a:pt x="0" y="21640800"/>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2" name="Freeform 12"/>
            <p:cNvSpPr/>
            <p:nvPr/>
          </p:nvSpPr>
          <p:spPr>
            <a:xfrm rot="-5400000" flipH="1">
              <a:off x="9968105" y="-9696915"/>
              <a:ext cx="1704590" cy="21640800"/>
            </a:xfrm>
            <a:custGeom>
              <a:avLst/>
              <a:gdLst/>
              <a:ahLst/>
              <a:cxnLst/>
              <a:rect l="l" t="t" r="r" b="b"/>
              <a:pathLst>
                <a:path w="1704590" h="21640800">
                  <a:moveTo>
                    <a:pt x="1704590" y="0"/>
                  </a:moveTo>
                  <a:lnTo>
                    <a:pt x="0" y="0"/>
                  </a:lnTo>
                  <a:lnTo>
                    <a:pt x="0" y="21640800"/>
                  </a:lnTo>
                  <a:lnTo>
                    <a:pt x="1704590" y="21640800"/>
                  </a:lnTo>
                  <a:lnTo>
                    <a:pt x="1704590"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3" name="TextBox 13"/>
          <p:cNvSpPr txBox="1"/>
          <p:nvPr/>
        </p:nvSpPr>
        <p:spPr>
          <a:xfrm>
            <a:off x="5235980" y="3086487"/>
            <a:ext cx="12023320" cy="5897245"/>
          </a:xfrm>
          <a:prstGeom prst="rect">
            <a:avLst/>
          </a:prstGeom>
        </p:spPr>
        <p:txBody>
          <a:bodyPr lIns="0" tIns="0" rIns="0" bIns="0" rtlCol="0" anchor="t">
            <a:spAutoFit/>
          </a:bodyPr>
          <a:lstStyle/>
          <a:p>
            <a:pPr algn="ctr">
              <a:lnSpc>
                <a:spcPts val="4745"/>
              </a:lnSpc>
            </a:pPr>
            <a:r>
              <a:rPr lang="en-US" sz="3650">
                <a:solidFill>
                  <a:srgbClr val="4C4331"/>
                </a:solidFill>
                <a:latin typeface="Cabin"/>
                <a:ea typeface="Cabin"/>
                <a:cs typeface="Cabin"/>
                <a:sym typeface="Cabin"/>
              </a:rPr>
              <a:t>a, Cuộc đối thoại của 2 anh em</a:t>
            </a:r>
          </a:p>
          <a:p>
            <a:pPr algn="just">
              <a:lnSpc>
                <a:spcPts val="4095"/>
              </a:lnSpc>
            </a:pPr>
            <a:r>
              <a:rPr lang="en-US" sz="3150">
                <a:solidFill>
                  <a:srgbClr val="4C4331"/>
                </a:solidFill>
                <a:latin typeface="Cabin"/>
                <a:ea typeface="Cabin"/>
                <a:cs typeface="Cabin"/>
                <a:sym typeface="Cabin"/>
              </a:rPr>
              <a:t>*Mon</a:t>
            </a:r>
          </a:p>
          <a:p>
            <a:pPr marL="788039" lvl="1" indent="-394019" algn="just">
              <a:lnSpc>
                <a:spcPts val="4745"/>
              </a:lnSpc>
              <a:buFont typeface="Arial"/>
              <a:buChar char="•"/>
            </a:pPr>
            <a:r>
              <a:rPr lang="en-US" sz="3650">
                <a:solidFill>
                  <a:srgbClr val="4C4331"/>
                </a:solidFill>
                <a:latin typeface="Cabin"/>
                <a:ea typeface="Cabin"/>
                <a:cs typeface="Cabin"/>
                <a:sym typeface="Cabin"/>
              </a:rPr>
              <a:t>Yêu thương, quan tâm đến thế giới động vật</a:t>
            </a:r>
          </a:p>
          <a:p>
            <a:pPr marL="788039" lvl="1" indent="-394019" algn="just">
              <a:lnSpc>
                <a:spcPts val="4745"/>
              </a:lnSpc>
              <a:buFont typeface="Arial"/>
              <a:buChar char="•"/>
            </a:pPr>
            <a:r>
              <a:rPr lang="en-US" sz="3650">
                <a:solidFill>
                  <a:srgbClr val="4C4331"/>
                </a:solidFill>
                <a:latin typeface="Cabin"/>
                <a:ea typeface="Cabin"/>
                <a:cs typeface="Cabin"/>
                <a:sym typeface="Cabin"/>
              </a:rPr>
              <a:t>Đáng yêu, ngoan ngoãn, lễ phép, rất quấn quýt với anh trai của mình.</a:t>
            </a:r>
          </a:p>
          <a:p>
            <a:pPr algn="just">
              <a:lnSpc>
                <a:spcPts val="4745"/>
              </a:lnSpc>
            </a:pPr>
            <a:r>
              <a:rPr lang="en-US" sz="3650">
                <a:solidFill>
                  <a:srgbClr val="4C4331"/>
                </a:solidFill>
                <a:latin typeface="Cabin"/>
                <a:ea typeface="Cabin"/>
                <a:cs typeface="Cabin"/>
                <a:sym typeface="Cabin"/>
              </a:rPr>
              <a:t>*Mên:</a:t>
            </a:r>
          </a:p>
          <a:p>
            <a:pPr marL="788039" lvl="1" indent="-394019" algn="just">
              <a:lnSpc>
                <a:spcPts val="4745"/>
              </a:lnSpc>
              <a:buFont typeface="Arial"/>
              <a:buChar char="•"/>
            </a:pPr>
            <a:r>
              <a:rPr lang="en-US" sz="3650">
                <a:solidFill>
                  <a:srgbClr val="4C4331"/>
                </a:solidFill>
                <a:latin typeface="Cabin"/>
                <a:ea typeface="Cabin"/>
                <a:cs typeface="Cabin"/>
                <a:sym typeface="Cabin"/>
              </a:rPr>
              <a:t>Sống có trách nghiệm, biết suy nghĩ, hành động mạnh mẽ</a:t>
            </a:r>
          </a:p>
          <a:p>
            <a:pPr marL="788039" lvl="1" indent="-394019" algn="just">
              <a:lnSpc>
                <a:spcPts val="4745"/>
              </a:lnSpc>
              <a:buFont typeface="Arial"/>
              <a:buChar char="•"/>
            </a:pPr>
            <a:r>
              <a:rPr lang="en-US" sz="3650">
                <a:solidFill>
                  <a:srgbClr val="4C4331"/>
                </a:solidFill>
                <a:latin typeface="Cabin"/>
                <a:ea typeface="Cabin"/>
                <a:cs typeface="Cabin"/>
                <a:sym typeface="Cabin"/>
              </a:rPr>
              <a:t>Yêu thương em trai </a:t>
            </a:r>
          </a:p>
          <a:p>
            <a:pPr marL="788039" lvl="1" indent="-394019" algn="just">
              <a:lnSpc>
                <a:spcPts val="4745"/>
              </a:lnSpc>
              <a:buFont typeface="Arial"/>
              <a:buChar char="•"/>
            </a:pPr>
            <a:r>
              <a:rPr lang="en-US" sz="3650">
                <a:solidFill>
                  <a:srgbClr val="4C4331"/>
                </a:solidFill>
                <a:latin typeface="Cabin"/>
                <a:ea typeface="Cabin"/>
                <a:cs typeface="Cabin"/>
                <a:sym typeface="Cabin"/>
              </a:rPr>
              <a:t>Biết quan tâm mọi thứ xung quanh, yêu động vật và thế giới tự nhiên</a:t>
            </a:r>
          </a:p>
        </p:txBody>
      </p:sp>
      <p:sp>
        <p:nvSpPr>
          <p:cNvPr id="14" name="TextBox 14"/>
          <p:cNvSpPr txBox="1"/>
          <p:nvPr/>
        </p:nvSpPr>
        <p:spPr>
          <a:xfrm>
            <a:off x="1028700" y="1226692"/>
            <a:ext cx="16230600" cy="1085850"/>
          </a:xfrm>
          <a:prstGeom prst="rect">
            <a:avLst/>
          </a:prstGeom>
        </p:spPr>
        <p:txBody>
          <a:bodyPr lIns="0" tIns="0" rIns="0" bIns="0" rtlCol="0" anchor="t">
            <a:spAutoFit/>
          </a:bodyPr>
          <a:lstStyle/>
          <a:p>
            <a:pPr marL="0" lvl="0" indent="0" algn="ctr">
              <a:lnSpc>
                <a:spcPts val="4319"/>
              </a:lnSpc>
              <a:spcBef>
                <a:spcPct val="0"/>
              </a:spcBef>
            </a:pPr>
            <a:r>
              <a:rPr lang="en-US" sz="3599">
                <a:solidFill>
                  <a:srgbClr val="4C4331"/>
                </a:solidFill>
                <a:latin typeface="Paytone One"/>
                <a:ea typeface="Paytone One"/>
                <a:cs typeface="Paytone One"/>
                <a:sym typeface="Paytone One"/>
              </a:rPr>
              <a:t>3. NHỮNG CON CHIM CHÌA VÔI NON CẤT CÁNH VÀ ẤN TƯỢNG XÚC ĐỘNG CỦA  2 ANH EM</a:t>
            </a:r>
          </a:p>
        </p:txBody>
      </p:sp>
      <p:sp>
        <p:nvSpPr>
          <p:cNvPr id="15" name="Freeform 15"/>
          <p:cNvSpPr/>
          <p:nvPr/>
        </p:nvSpPr>
        <p:spPr>
          <a:xfrm>
            <a:off x="788894" y="3874328"/>
            <a:ext cx="5460085" cy="4526907"/>
          </a:xfrm>
          <a:custGeom>
            <a:avLst/>
            <a:gdLst/>
            <a:ahLst/>
            <a:cxnLst/>
            <a:rect l="l" t="t" r="r" b="b"/>
            <a:pathLst>
              <a:path w="5460085" h="4526907">
                <a:moveTo>
                  <a:pt x="0" y="0"/>
                </a:moveTo>
                <a:lnTo>
                  <a:pt x="5460085" y="0"/>
                </a:lnTo>
                <a:lnTo>
                  <a:pt x="5460085" y="4526907"/>
                </a:lnTo>
                <a:lnTo>
                  <a:pt x="0" y="45269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028700" y="2886462"/>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grpSp>
        <p:nvGrpSpPr>
          <p:cNvPr id="10" name="Group 10"/>
          <p:cNvGrpSpPr/>
          <p:nvPr/>
        </p:nvGrpSpPr>
        <p:grpSpPr>
          <a:xfrm>
            <a:off x="1028700" y="1028700"/>
            <a:ext cx="16230600" cy="1481835"/>
            <a:chOff x="0" y="0"/>
            <a:chExt cx="21640800" cy="1975780"/>
          </a:xfrm>
        </p:grpSpPr>
        <p:sp>
          <p:nvSpPr>
            <p:cNvPr id="11" name="Freeform 11"/>
            <p:cNvSpPr/>
            <p:nvPr/>
          </p:nvSpPr>
          <p:spPr>
            <a:xfrm rot="-5400000">
              <a:off x="9968105" y="-9968105"/>
              <a:ext cx="1704590" cy="21640800"/>
            </a:xfrm>
            <a:custGeom>
              <a:avLst/>
              <a:gdLst/>
              <a:ahLst/>
              <a:cxnLst/>
              <a:rect l="l" t="t" r="r" b="b"/>
              <a:pathLst>
                <a:path w="1704590" h="21640800">
                  <a:moveTo>
                    <a:pt x="0" y="0"/>
                  </a:moveTo>
                  <a:lnTo>
                    <a:pt x="1704590" y="0"/>
                  </a:lnTo>
                  <a:lnTo>
                    <a:pt x="1704590" y="21640800"/>
                  </a:lnTo>
                  <a:lnTo>
                    <a:pt x="0" y="21640800"/>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2" name="Freeform 12"/>
            <p:cNvSpPr/>
            <p:nvPr/>
          </p:nvSpPr>
          <p:spPr>
            <a:xfrm rot="-5400000" flipH="1">
              <a:off x="9968105" y="-9696915"/>
              <a:ext cx="1704590" cy="21640800"/>
            </a:xfrm>
            <a:custGeom>
              <a:avLst/>
              <a:gdLst/>
              <a:ahLst/>
              <a:cxnLst/>
              <a:rect l="l" t="t" r="r" b="b"/>
              <a:pathLst>
                <a:path w="1704590" h="21640800">
                  <a:moveTo>
                    <a:pt x="1704590" y="0"/>
                  </a:moveTo>
                  <a:lnTo>
                    <a:pt x="0" y="0"/>
                  </a:lnTo>
                  <a:lnTo>
                    <a:pt x="0" y="21640800"/>
                  </a:lnTo>
                  <a:lnTo>
                    <a:pt x="1704590" y="21640800"/>
                  </a:lnTo>
                  <a:lnTo>
                    <a:pt x="1704590"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3" name="Freeform 13"/>
          <p:cNvSpPr/>
          <p:nvPr/>
        </p:nvSpPr>
        <p:spPr>
          <a:xfrm>
            <a:off x="1202161" y="4040494"/>
            <a:ext cx="5643741" cy="4114800"/>
          </a:xfrm>
          <a:custGeom>
            <a:avLst/>
            <a:gdLst/>
            <a:ahLst/>
            <a:cxnLst/>
            <a:rect l="l" t="t" r="r" b="b"/>
            <a:pathLst>
              <a:path w="5643741" h="4114800">
                <a:moveTo>
                  <a:pt x="0" y="0"/>
                </a:moveTo>
                <a:lnTo>
                  <a:pt x="5643740" y="0"/>
                </a:lnTo>
                <a:lnTo>
                  <a:pt x="564374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1028700" y="1226692"/>
            <a:ext cx="16230600" cy="1085850"/>
          </a:xfrm>
          <a:prstGeom prst="rect">
            <a:avLst/>
          </a:prstGeom>
        </p:spPr>
        <p:txBody>
          <a:bodyPr lIns="0" tIns="0" rIns="0" bIns="0" rtlCol="0" anchor="t">
            <a:spAutoFit/>
          </a:bodyPr>
          <a:lstStyle/>
          <a:p>
            <a:pPr marL="0" lvl="0" indent="0" algn="ctr">
              <a:lnSpc>
                <a:spcPts val="4319"/>
              </a:lnSpc>
              <a:spcBef>
                <a:spcPct val="0"/>
              </a:spcBef>
            </a:pPr>
            <a:r>
              <a:rPr lang="en-US" sz="3599">
                <a:solidFill>
                  <a:srgbClr val="4C4331"/>
                </a:solidFill>
                <a:latin typeface="Paytone One"/>
                <a:ea typeface="Paytone One"/>
                <a:cs typeface="Paytone One"/>
                <a:sym typeface="Paytone One"/>
              </a:rPr>
              <a:t>3. NHỮNG CON CHIM CHÌA VÔI NON CẤT CÁNH VÀ ẤN TƯỢNG XÚC ĐỘNG CỦA  2 ANH EM</a:t>
            </a:r>
          </a:p>
        </p:txBody>
      </p:sp>
      <p:sp>
        <p:nvSpPr>
          <p:cNvPr id="15" name="TextBox 15"/>
          <p:cNvSpPr txBox="1"/>
          <p:nvPr/>
        </p:nvSpPr>
        <p:spPr>
          <a:xfrm>
            <a:off x="6845901" y="3806295"/>
            <a:ext cx="10413399" cy="4182745"/>
          </a:xfrm>
          <a:prstGeom prst="rect">
            <a:avLst/>
          </a:prstGeom>
        </p:spPr>
        <p:txBody>
          <a:bodyPr lIns="0" tIns="0" rIns="0" bIns="0" rtlCol="0" anchor="t">
            <a:spAutoFit/>
          </a:bodyPr>
          <a:lstStyle/>
          <a:p>
            <a:pPr algn="l">
              <a:lnSpc>
                <a:spcPts val="4745"/>
              </a:lnSpc>
            </a:pPr>
            <a:r>
              <a:rPr lang="en-US" sz="3650">
                <a:solidFill>
                  <a:srgbClr val="4C4331"/>
                </a:solidFill>
                <a:latin typeface="Cabin"/>
                <a:ea typeface="Cabin"/>
                <a:cs typeface="Cabin"/>
                <a:sym typeface="Cabin"/>
              </a:rPr>
              <a:t>b, Cảnh tượng bầy chim non bứt khỏi dòng nước khổng lồ bay lên:</a:t>
            </a:r>
          </a:p>
          <a:p>
            <a:pPr marL="788039" lvl="1" indent="-394019" algn="l">
              <a:lnSpc>
                <a:spcPts val="4745"/>
              </a:lnSpc>
              <a:buFont typeface="Arial"/>
              <a:buChar char="•"/>
            </a:pPr>
            <a:r>
              <a:rPr lang="en-US" sz="3650">
                <a:solidFill>
                  <a:srgbClr val="4C4331"/>
                </a:solidFill>
                <a:latin typeface="Cabin"/>
                <a:ea typeface="Cabin"/>
                <a:cs typeface="Cabin"/>
                <a:sym typeface="Cabin"/>
              </a:rPr>
              <a:t>2 anh em không kêu lên được một tiếng nào</a:t>
            </a:r>
          </a:p>
          <a:p>
            <a:pPr marL="788039" lvl="1" indent="-394019" algn="l">
              <a:lnSpc>
                <a:spcPts val="4745"/>
              </a:lnSpc>
              <a:buFont typeface="Arial"/>
              <a:buChar char="•"/>
            </a:pPr>
            <a:r>
              <a:rPr lang="en-US" sz="3650">
                <a:solidFill>
                  <a:srgbClr val="4C4331"/>
                </a:solidFill>
                <a:latin typeface="Cabin"/>
                <a:ea typeface="Cabin"/>
                <a:cs typeface="Cabin"/>
                <a:sym typeface="Cabin"/>
              </a:rPr>
              <a:t>Người chúng ta đang ngùn ngụt tỏa hơi nóng</a:t>
            </a:r>
          </a:p>
          <a:p>
            <a:pPr marL="788039" lvl="1" indent="-394019" algn="l">
              <a:lnSpc>
                <a:spcPts val="4745"/>
              </a:lnSpc>
              <a:buFont typeface="Arial"/>
              <a:buChar char="•"/>
            </a:pPr>
            <a:r>
              <a:rPr lang="en-US" sz="3650">
                <a:solidFill>
                  <a:srgbClr val="4C4331"/>
                </a:solidFill>
                <a:latin typeface="Cabin"/>
                <a:ea typeface="Cabin"/>
                <a:cs typeface="Cabin"/>
                <a:sym typeface="Cabin"/>
              </a:rPr>
              <a:t>2 anh em đứng không nhúc nhích suất từ lúc thấy bầy chim non cất cánh bay lên</a:t>
            </a:r>
          </a:p>
          <a:p>
            <a:pPr marL="788039" lvl="1" indent="-394019" algn="l">
              <a:lnSpc>
                <a:spcPts val="4745"/>
              </a:lnSpc>
              <a:buFont typeface="Arial"/>
              <a:buChar char="•"/>
            </a:pPr>
            <a:r>
              <a:rPr lang="en-US" sz="3650">
                <a:solidFill>
                  <a:srgbClr val="4C4331"/>
                </a:solidFill>
                <a:latin typeface="Cabin"/>
                <a:ea typeface="Cabin"/>
                <a:cs typeface="Cabin"/>
                <a:sym typeface="Cabin"/>
              </a:rPr>
              <a:t>2 anh em đều khóc vì xúc động, hạnh phúc.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448391"/>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2105025" y="5174610"/>
            <a:ext cx="10647254" cy="972082"/>
            <a:chOff x="0" y="0"/>
            <a:chExt cx="14196338" cy="1296109"/>
          </a:xfrm>
        </p:grpSpPr>
        <p:sp>
          <p:nvSpPr>
            <p:cNvPr id="8" name="Freeform 8"/>
            <p:cNvSpPr/>
            <p:nvPr/>
          </p:nvSpPr>
          <p:spPr>
            <a:xfrm rot="-5400000">
              <a:off x="6539065" y="-6539065"/>
              <a:ext cx="1118209" cy="14196338"/>
            </a:xfrm>
            <a:custGeom>
              <a:avLst/>
              <a:gdLst/>
              <a:ahLst/>
              <a:cxnLst/>
              <a:rect l="l" t="t" r="r" b="b"/>
              <a:pathLst>
                <a:path w="1118209" h="14196338">
                  <a:moveTo>
                    <a:pt x="0" y="0"/>
                  </a:moveTo>
                  <a:lnTo>
                    <a:pt x="1118208" y="0"/>
                  </a:lnTo>
                  <a:lnTo>
                    <a:pt x="1118208" y="14196338"/>
                  </a:lnTo>
                  <a:lnTo>
                    <a:pt x="0" y="14196338"/>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9" name="Freeform 9"/>
            <p:cNvSpPr/>
            <p:nvPr/>
          </p:nvSpPr>
          <p:spPr>
            <a:xfrm rot="-5400000" flipH="1">
              <a:off x="6539065" y="-6361165"/>
              <a:ext cx="1118209" cy="14196338"/>
            </a:xfrm>
            <a:custGeom>
              <a:avLst/>
              <a:gdLst/>
              <a:ahLst/>
              <a:cxnLst/>
              <a:rect l="l" t="t" r="r" b="b"/>
              <a:pathLst>
                <a:path w="1118209" h="14196338">
                  <a:moveTo>
                    <a:pt x="1118208" y="0"/>
                  </a:moveTo>
                  <a:lnTo>
                    <a:pt x="0" y="0"/>
                  </a:lnTo>
                  <a:lnTo>
                    <a:pt x="0" y="14196339"/>
                  </a:lnTo>
                  <a:lnTo>
                    <a:pt x="1118208" y="14196339"/>
                  </a:lnTo>
                  <a:lnTo>
                    <a:pt x="1118208"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grpSp>
        <p:nvGrpSpPr>
          <p:cNvPr id="10" name="Group 10"/>
          <p:cNvGrpSpPr/>
          <p:nvPr/>
        </p:nvGrpSpPr>
        <p:grpSpPr>
          <a:xfrm>
            <a:off x="2152650" y="5708276"/>
            <a:ext cx="10647254" cy="972082"/>
            <a:chOff x="0" y="0"/>
            <a:chExt cx="14196338" cy="1296109"/>
          </a:xfrm>
        </p:grpSpPr>
        <p:sp>
          <p:nvSpPr>
            <p:cNvPr id="11" name="Freeform 11"/>
            <p:cNvSpPr/>
            <p:nvPr/>
          </p:nvSpPr>
          <p:spPr>
            <a:xfrm rot="-5400000">
              <a:off x="6539065" y="-6539065"/>
              <a:ext cx="1118209" cy="14196338"/>
            </a:xfrm>
            <a:custGeom>
              <a:avLst/>
              <a:gdLst/>
              <a:ahLst/>
              <a:cxnLst/>
              <a:rect l="l" t="t" r="r" b="b"/>
              <a:pathLst>
                <a:path w="1118209" h="14196338">
                  <a:moveTo>
                    <a:pt x="0" y="0"/>
                  </a:moveTo>
                  <a:lnTo>
                    <a:pt x="1118208" y="0"/>
                  </a:lnTo>
                  <a:lnTo>
                    <a:pt x="1118208" y="14196338"/>
                  </a:lnTo>
                  <a:lnTo>
                    <a:pt x="0" y="14196338"/>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2" name="Freeform 12"/>
            <p:cNvSpPr/>
            <p:nvPr/>
          </p:nvSpPr>
          <p:spPr>
            <a:xfrm rot="-5400000" flipH="1">
              <a:off x="6539065" y="-6361165"/>
              <a:ext cx="1118209" cy="14196338"/>
            </a:xfrm>
            <a:custGeom>
              <a:avLst/>
              <a:gdLst/>
              <a:ahLst/>
              <a:cxnLst/>
              <a:rect l="l" t="t" r="r" b="b"/>
              <a:pathLst>
                <a:path w="1118209" h="14196338">
                  <a:moveTo>
                    <a:pt x="1118208" y="0"/>
                  </a:moveTo>
                  <a:lnTo>
                    <a:pt x="0" y="0"/>
                  </a:lnTo>
                  <a:lnTo>
                    <a:pt x="0" y="14196339"/>
                  </a:lnTo>
                  <a:lnTo>
                    <a:pt x="1118208" y="14196339"/>
                  </a:lnTo>
                  <a:lnTo>
                    <a:pt x="1118208"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grpSp>
        <p:nvGrpSpPr>
          <p:cNvPr id="13" name="Group 13"/>
          <p:cNvGrpSpPr/>
          <p:nvPr/>
        </p:nvGrpSpPr>
        <p:grpSpPr>
          <a:xfrm>
            <a:off x="2057400" y="4402583"/>
            <a:ext cx="10647254" cy="972082"/>
            <a:chOff x="0" y="0"/>
            <a:chExt cx="14196338" cy="1296109"/>
          </a:xfrm>
        </p:grpSpPr>
        <p:sp>
          <p:nvSpPr>
            <p:cNvPr id="14" name="Freeform 14"/>
            <p:cNvSpPr/>
            <p:nvPr/>
          </p:nvSpPr>
          <p:spPr>
            <a:xfrm rot="-5400000">
              <a:off x="6539065" y="-6539065"/>
              <a:ext cx="1118209" cy="14196338"/>
            </a:xfrm>
            <a:custGeom>
              <a:avLst/>
              <a:gdLst/>
              <a:ahLst/>
              <a:cxnLst/>
              <a:rect l="l" t="t" r="r" b="b"/>
              <a:pathLst>
                <a:path w="1118209" h="14196338">
                  <a:moveTo>
                    <a:pt x="0" y="0"/>
                  </a:moveTo>
                  <a:lnTo>
                    <a:pt x="1118208" y="0"/>
                  </a:lnTo>
                  <a:lnTo>
                    <a:pt x="1118208" y="14196338"/>
                  </a:lnTo>
                  <a:lnTo>
                    <a:pt x="0" y="14196338"/>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5" name="Freeform 15"/>
            <p:cNvSpPr/>
            <p:nvPr/>
          </p:nvSpPr>
          <p:spPr>
            <a:xfrm rot="-5400000" flipH="1">
              <a:off x="6539065" y="-6361165"/>
              <a:ext cx="1118209" cy="14196338"/>
            </a:xfrm>
            <a:custGeom>
              <a:avLst/>
              <a:gdLst/>
              <a:ahLst/>
              <a:cxnLst/>
              <a:rect l="l" t="t" r="r" b="b"/>
              <a:pathLst>
                <a:path w="1118209" h="14196338">
                  <a:moveTo>
                    <a:pt x="1118208" y="0"/>
                  </a:moveTo>
                  <a:lnTo>
                    <a:pt x="0" y="0"/>
                  </a:lnTo>
                  <a:lnTo>
                    <a:pt x="0" y="14196339"/>
                  </a:lnTo>
                  <a:lnTo>
                    <a:pt x="1118208" y="14196339"/>
                  </a:lnTo>
                  <a:lnTo>
                    <a:pt x="1118208"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grpSp>
        <p:nvGrpSpPr>
          <p:cNvPr id="16" name="Group 16"/>
          <p:cNvGrpSpPr/>
          <p:nvPr/>
        </p:nvGrpSpPr>
        <p:grpSpPr>
          <a:xfrm>
            <a:off x="-4721696" y="2556895"/>
            <a:ext cx="9043196" cy="5635539"/>
            <a:chOff x="0" y="0"/>
            <a:chExt cx="12057595" cy="7514053"/>
          </a:xfrm>
        </p:grpSpPr>
        <p:sp>
          <p:nvSpPr>
            <p:cNvPr id="17" name="Freeform 17"/>
            <p:cNvSpPr/>
            <p:nvPr/>
          </p:nvSpPr>
          <p:spPr>
            <a:xfrm rot="-5400000">
              <a:off x="1151953" y="-1151953"/>
              <a:ext cx="3819431" cy="6123336"/>
            </a:xfrm>
            <a:custGeom>
              <a:avLst/>
              <a:gdLst/>
              <a:ahLst/>
              <a:cxnLst/>
              <a:rect l="l" t="t" r="r" b="b"/>
              <a:pathLst>
                <a:path w="3819431" h="6123336">
                  <a:moveTo>
                    <a:pt x="0" y="0"/>
                  </a:moveTo>
                  <a:lnTo>
                    <a:pt x="3819430" y="0"/>
                  </a:lnTo>
                  <a:lnTo>
                    <a:pt x="3819430" y="6123336"/>
                  </a:lnTo>
                  <a:lnTo>
                    <a:pt x="0" y="61233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rot="-5400000">
              <a:off x="7086212" y="-1151953"/>
              <a:ext cx="3819431" cy="6123336"/>
            </a:xfrm>
            <a:custGeom>
              <a:avLst/>
              <a:gdLst/>
              <a:ahLst/>
              <a:cxnLst/>
              <a:rect l="l" t="t" r="r" b="b"/>
              <a:pathLst>
                <a:path w="3819431" h="6123336">
                  <a:moveTo>
                    <a:pt x="0" y="0"/>
                  </a:moveTo>
                  <a:lnTo>
                    <a:pt x="3819430" y="0"/>
                  </a:lnTo>
                  <a:lnTo>
                    <a:pt x="3819430" y="6123336"/>
                  </a:lnTo>
                  <a:lnTo>
                    <a:pt x="0" y="61233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rot="-5400000">
              <a:off x="1151953" y="2529023"/>
              <a:ext cx="3819431" cy="6123336"/>
            </a:xfrm>
            <a:custGeom>
              <a:avLst/>
              <a:gdLst/>
              <a:ahLst/>
              <a:cxnLst/>
              <a:rect l="l" t="t" r="r" b="b"/>
              <a:pathLst>
                <a:path w="3819431" h="6123336">
                  <a:moveTo>
                    <a:pt x="0" y="0"/>
                  </a:moveTo>
                  <a:lnTo>
                    <a:pt x="3819430" y="0"/>
                  </a:lnTo>
                  <a:lnTo>
                    <a:pt x="3819430" y="6123336"/>
                  </a:lnTo>
                  <a:lnTo>
                    <a:pt x="0" y="61233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Freeform 20"/>
            <p:cNvSpPr/>
            <p:nvPr/>
          </p:nvSpPr>
          <p:spPr>
            <a:xfrm rot="-5400000">
              <a:off x="7086212" y="2542669"/>
              <a:ext cx="3819431" cy="6123336"/>
            </a:xfrm>
            <a:custGeom>
              <a:avLst/>
              <a:gdLst/>
              <a:ahLst/>
              <a:cxnLst/>
              <a:rect l="l" t="t" r="r" b="b"/>
              <a:pathLst>
                <a:path w="3819431" h="6123336">
                  <a:moveTo>
                    <a:pt x="0" y="0"/>
                  </a:moveTo>
                  <a:lnTo>
                    <a:pt x="3819430" y="0"/>
                  </a:lnTo>
                  <a:lnTo>
                    <a:pt x="3819430" y="6123336"/>
                  </a:lnTo>
                  <a:lnTo>
                    <a:pt x="0" y="61233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21" name="TextBox 21"/>
          <p:cNvSpPr txBox="1"/>
          <p:nvPr/>
        </p:nvSpPr>
        <p:spPr>
          <a:xfrm>
            <a:off x="6366333" y="5099469"/>
            <a:ext cx="5555335" cy="990600"/>
          </a:xfrm>
          <a:prstGeom prst="rect">
            <a:avLst/>
          </a:prstGeom>
        </p:spPr>
        <p:txBody>
          <a:bodyPr lIns="0" tIns="0" rIns="0" bIns="0" rtlCol="0" anchor="t">
            <a:spAutoFit/>
          </a:bodyPr>
          <a:lstStyle/>
          <a:p>
            <a:pPr marL="0" lvl="0" indent="0" algn="ctr">
              <a:lnSpc>
                <a:spcPts val="7859"/>
              </a:lnSpc>
              <a:spcBef>
                <a:spcPct val="0"/>
              </a:spcBef>
            </a:pPr>
            <a:r>
              <a:rPr lang="en-US" sz="6549">
                <a:solidFill>
                  <a:srgbClr val="4C4331"/>
                </a:solidFill>
                <a:latin typeface="Paytone One"/>
                <a:ea typeface="Paytone One"/>
                <a:cs typeface="Paytone One"/>
                <a:sym typeface="Paytone One"/>
              </a:rPr>
              <a:t>III. TỔNG KẾT</a:t>
            </a:r>
          </a:p>
        </p:txBody>
      </p:sp>
      <p:sp>
        <p:nvSpPr>
          <p:cNvPr id="22" name="Freeform 22"/>
          <p:cNvSpPr/>
          <p:nvPr/>
        </p:nvSpPr>
        <p:spPr>
          <a:xfrm>
            <a:off x="1223837" y="3005648"/>
            <a:ext cx="5254674" cy="5178242"/>
          </a:xfrm>
          <a:custGeom>
            <a:avLst/>
            <a:gdLst/>
            <a:ahLst/>
            <a:cxnLst/>
            <a:rect l="l" t="t" r="r" b="b"/>
            <a:pathLst>
              <a:path w="5254674" h="5178242">
                <a:moveTo>
                  <a:pt x="0" y="0"/>
                </a:moveTo>
                <a:lnTo>
                  <a:pt x="5254674" y="0"/>
                </a:lnTo>
                <a:lnTo>
                  <a:pt x="5254674" y="5178242"/>
                </a:lnTo>
                <a:lnTo>
                  <a:pt x="0" y="51782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Freeform 23"/>
          <p:cNvSpPr/>
          <p:nvPr/>
        </p:nvSpPr>
        <p:spPr>
          <a:xfrm>
            <a:off x="1223837" y="2050942"/>
            <a:ext cx="3255836" cy="4114800"/>
          </a:xfrm>
          <a:custGeom>
            <a:avLst/>
            <a:gdLst/>
            <a:ahLst/>
            <a:cxnLst/>
            <a:rect l="l" t="t" r="r" b="b"/>
            <a:pathLst>
              <a:path w="3255836" h="4114800">
                <a:moveTo>
                  <a:pt x="0" y="0"/>
                </a:moveTo>
                <a:lnTo>
                  <a:pt x="3255836" y="0"/>
                </a:lnTo>
                <a:lnTo>
                  <a:pt x="32558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081594" y="3190543"/>
            <a:ext cx="16230600" cy="6067757"/>
            <a:chOff x="0" y="0"/>
            <a:chExt cx="21640800" cy="8090342"/>
          </a:xfrm>
        </p:grpSpPr>
        <p:sp>
          <p:nvSpPr>
            <p:cNvPr id="8" name="Freeform 8"/>
            <p:cNvSpPr/>
            <p:nvPr/>
          </p:nvSpPr>
          <p:spPr>
            <a:xfrm rot="-5400000">
              <a:off x="2440073" y="-2440073"/>
              <a:ext cx="8090342" cy="12970488"/>
            </a:xfrm>
            <a:custGeom>
              <a:avLst/>
              <a:gdLst/>
              <a:ahLst/>
              <a:cxnLst/>
              <a:rect l="l" t="t" r="r" b="b"/>
              <a:pathLst>
                <a:path w="8090342" h="12970488">
                  <a:moveTo>
                    <a:pt x="0" y="0"/>
                  </a:moveTo>
                  <a:lnTo>
                    <a:pt x="8090342" y="0"/>
                  </a:lnTo>
                  <a:lnTo>
                    <a:pt x="8090342" y="12970488"/>
                  </a:lnTo>
                  <a:lnTo>
                    <a:pt x="0" y="12970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5400000">
              <a:off x="11110385" y="-2440073"/>
              <a:ext cx="8090342" cy="12970488"/>
            </a:xfrm>
            <a:custGeom>
              <a:avLst/>
              <a:gdLst/>
              <a:ahLst/>
              <a:cxnLst/>
              <a:rect l="l" t="t" r="r" b="b"/>
              <a:pathLst>
                <a:path w="8090342" h="12970488">
                  <a:moveTo>
                    <a:pt x="0" y="0"/>
                  </a:moveTo>
                  <a:lnTo>
                    <a:pt x="8090342" y="0"/>
                  </a:lnTo>
                  <a:lnTo>
                    <a:pt x="8090342" y="12970488"/>
                  </a:lnTo>
                  <a:lnTo>
                    <a:pt x="0" y="12970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0" name="Group 10"/>
          <p:cNvGrpSpPr/>
          <p:nvPr/>
        </p:nvGrpSpPr>
        <p:grpSpPr>
          <a:xfrm>
            <a:off x="1028700" y="1028700"/>
            <a:ext cx="16230600" cy="1703056"/>
            <a:chOff x="0" y="0"/>
            <a:chExt cx="21640800" cy="2270742"/>
          </a:xfrm>
        </p:grpSpPr>
        <p:sp>
          <p:nvSpPr>
            <p:cNvPr id="11" name="Freeform 11"/>
            <p:cNvSpPr/>
            <p:nvPr/>
          </p:nvSpPr>
          <p:spPr>
            <a:xfrm rot="-5400000">
              <a:off x="9968105" y="-9968105"/>
              <a:ext cx="1704590" cy="21640800"/>
            </a:xfrm>
            <a:custGeom>
              <a:avLst/>
              <a:gdLst/>
              <a:ahLst/>
              <a:cxnLst/>
              <a:rect l="l" t="t" r="r" b="b"/>
              <a:pathLst>
                <a:path w="1704590" h="21640800">
                  <a:moveTo>
                    <a:pt x="0" y="0"/>
                  </a:moveTo>
                  <a:lnTo>
                    <a:pt x="1704590" y="0"/>
                  </a:lnTo>
                  <a:lnTo>
                    <a:pt x="1704590" y="21640800"/>
                  </a:lnTo>
                  <a:lnTo>
                    <a:pt x="0" y="21640800"/>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2" name="Freeform 12"/>
            <p:cNvSpPr/>
            <p:nvPr/>
          </p:nvSpPr>
          <p:spPr>
            <a:xfrm rot="-5400000" flipH="1">
              <a:off x="9968105" y="-9401953"/>
              <a:ext cx="1704590" cy="21640800"/>
            </a:xfrm>
            <a:custGeom>
              <a:avLst/>
              <a:gdLst/>
              <a:ahLst/>
              <a:cxnLst/>
              <a:rect l="l" t="t" r="r" b="b"/>
              <a:pathLst>
                <a:path w="1704590" h="21640800">
                  <a:moveTo>
                    <a:pt x="1704590" y="0"/>
                  </a:moveTo>
                  <a:lnTo>
                    <a:pt x="0" y="0"/>
                  </a:lnTo>
                  <a:lnTo>
                    <a:pt x="0" y="21640800"/>
                  </a:lnTo>
                  <a:lnTo>
                    <a:pt x="1704590" y="21640800"/>
                  </a:lnTo>
                  <a:lnTo>
                    <a:pt x="1704590"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3" name="TextBox 13"/>
          <p:cNvSpPr txBox="1"/>
          <p:nvPr/>
        </p:nvSpPr>
        <p:spPr>
          <a:xfrm>
            <a:off x="8152759" y="3605130"/>
            <a:ext cx="9106541" cy="5059045"/>
          </a:xfrm>
          <a:prstGeom prst="rect">
            <a:avLst/>
          </a:prstGeom>
        </p:spPr>
        <p:txBody>
          <a:bodyPr lIns="0" tIns="0" rIns="0" bIns="0" rtlCol="0" anchor="t">
            <a:spAutoFit/>
          </a:bodyPr>
          <a:lstStyle/>
          <a:p>
            <a:pPr marL="949961" lvl="1" indent="-474980" algn="l">
              <a:lnSpc>
                <a:spcPts val="5720"/>
              </a:lnSpc>
              <a:buFont typeface="Arial"/>
              <a:buChar char="•"/>
            </a:pPr>
            <a:r>
              <a:rPr lang="en-US" sz="4400">
                <a:solidFill>
                  <a:srgbClr val="4C4331"/>
                </a:solidFill>
                <a:latin typeface="Cabin"/>
                <a:ea typeface="Cabin"/>
                <a:cs typeface="Cabin"/>
                <a:sym typeface="Cabin"/>
              </a:rPr>
              <a:t>Tái hiện kỉ niệm tuổi thơ đẹp của 2 anh em Mên và Mon gắn với bầy chim chìa vôi.</a:t>
            </a:r>
          </a:p>
          <a:p>
            <a:pPr algn="l">
              <a:lnSpc>
                <a:spcPts val="5720"/>
              </a:lnSpc>
            </a:pPr>
            <a:endParaRPr lang="en-US" sz="4400">
              <a:solidFill>
                <a:srgbClr val="4C4331"/>
              </a:solidFill>
              <a:latin typeface="Cabin"/>
              <a:ea typeface="Cabin"/>
              <a:cs typeface="Cabin"/>
              <a:sym typeface="Cabin"/>
            </a:endParaRPr>
          </a:p>
          <a:p>
            <a:pPr marL="949961" lvl="1" indent="-474980" algn="l">
              <a:lnSpc>
                <a:spcPts val="5720"/>
              </a:lnSpc>
              <a:buFont typeface="Arial"/>
              <a:buChar char="•"/>
            </a:pPr>
            <a:r>
              <a:rPr lang="en-US" sz="4400">
                <a:solidFill>
                  <a:srgbClr val="4C4331"/>
                </a:solidFill>
                <a:latin typeface="Cabin"/>
                <a:ea typeface="Cabin"/>
                <a:cs typeface="Cabin"/>
                <a:sym typeface="Cabin"/>
              </a:rPr>
              <a:t>Nhắc nhở mỗi người biết yêu thương quan tâm đến thế giới động vật, thế giới tự nhiên.</a:t>
            </a:r>
          </a:p>
        </p:txBody>
      </p:sp>
      <p:sp>
        <p:nvSpPr>
          <p:cNvPr id="14" name="TextBox 14"/>
          <p:cNvSpPr txBox="1"/>
          <p:nvPr/>
        </p:nvSpPr>
        <p:spPr>
          <a:xfrm>
            <a:off x="5803717" y="1332541"/>
            <a:ext cx="5555335" cy="981075"/>
          </a:xfrm>
          <a:prstGeom prst="rect">
            <a:avLst/>
          </a:prstGeom>
        </p:spPr>
        <p:txBody>
          <a:bodyPr lIns="0" tIns="0" rIns="0" bIns="0" rtlCol="0" anchor="t">
            <a:spAutoFit/>
          </a:bodyPr>
          <a:lstStyle/>
          <a:p>
            <a:pPr marL="0" lvl="0" indent="0" algn="ctr">
              <a:lnSpc>
                <a:spcPts val="7739"/>
              </a:lnSpc>
              <a:spcBef>
                <a:spcPct val="0"/>
              </a:spcBef>
            </a:pPr>
            <a:r>
              <a:rPr lang="en-US" sz="6449">
                <a:solidFill>
                  <a:srgbClr val="4C4331"/>
                </a:solidFill>
                <a:latin typeface="Paytone One"/>
                <a:ea typeface="Paytone One"/>
                <a:cs typeface="Paytone One"/>
                <a:sym typeface="Paytone One"/>
              </a:rPr>
              <a:t>1 NỘI DUNG</a:t>
            </a:r>
          </a:p>
        </p:txBody>
      </p:sp>
      <p:sp>
        <p:nvSpPr>
          <p:cNvPr id="15" name="Freeform 15"/>
          <p:cNvSpPr/>
          <p:nvPr/>
        </p:nvSpPr>
        <p:spPr>
          <a:xfrm>
            <a:off x="2489252" y="3899749"/>
            <a:ext cx="5663508" cy="4764426"/>
          </a:xfrm>
          <a:custGeom>
            <a:avLst/>
            <a:gdLst/>
            <a:ahLst/>
            <a:cxnLst/>
            <a:rect l="l" t="t" r="r" b="b"/>
            <a:pathLst>
              <a:path w="5663508" h="4764426">
                <a:moveTo>
                  <a:pt x="0" y="0"/>
                </a:moveTo>
                <a:lnTo>
                  <a:pt x="5663507" y="0"/>
                </a:lnTo>
                <a:lnTo>
                  <a:pt x="5663507" y="4764426"/>
                </a:lnTo>
                <a:lnTo>
                  <a:pt x="0" y="47644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028700" y="3241570"/>
            <a:ext cx="16230600" cy="6067757"/>
            <a:chOff x="0" y="0"/>
            <a:chExt cx="21640800" cy="8090342"/>
          </a:xfrm>
        </p:grpSpPr>
        <p:sp>
          <p:nvSpPr>
            <p:cNvPr id="8" name="Freeform 8"/>
            <p:cNvSpPr/>
            <p:nvPr/>
          </p:nvSpPr>
          <p:spPr>
            <a:xfrm rot="-5400000">
              <a:off x="2440073" y="-2440073"/>
              <a:ext cx="8090342" cy="12970488"/>
            </a:xfrm>
            <a:custGeom>
              <a:avLst/>
              <a:gdLst/>
              <a:ahLst/>
              <a:cxnLst/>
              <a:rect l="l" t="t" r="r" b="b"/>
              <a:pathLst>
                <a:path w="8090342" h="12970488">
                  <a:moveTo>
                    <a:pt x="0" y="0"/>
                  </a:moveTo>
                  <a:lnTo>
                    <a:pt x="8090342" y="0"/>
                  </a:lnTo>
                  <a:lnTo>
                    <a:pt x="8090342" y="12970488"/>
                  </a:lnTo>
                  <a:lnTo>
                    <a:pt x="0" y="12970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5400000">
              <a:off x="11110385" y="-2440073"/>
              <a:ext cx="8090342" cy="12970488"/>
            </a:xfrm>
            <a:custGeom>
              <a:avLst/>
              <a:gdLst/>
              <a:ahLst/>
              <a:cxnLst/>
              <a:rect l="l" t="t" r="r" b="b"/>
              <a:pathLst>
                <a:path w="8090342" h="12970488">
                  <a:moveTo>
                    <a:pt x="0" y="0"/>
                  </a:moveTo>
                  <a:lnTo>
                    <a:pt x="8090342" y="0"/>
                  </a:lnTo>
                  <a:lnTo>
                    <a:pt x="8090342" y="12970488"/>
                  </a:lnTo>
                  <a:lnTo>
                    <a:pt x="0" y="12970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0" name="Group 10"/>
          <p:cNvGrpSpPr/>
          <p:nvPr/>
        </p:nvGrpSpPr>
        <p:grpSpPr>
          <a:xfrm>
            <a:off x="1028700" y="1028700"/>
            <a:ext cx="16230600" cy="1703056"/>
            <a:chOff x="0" y="0"/>
            <a:chExt cx="21640800" cy="2270742"/>
          </a:xfrm>
        </p:grpSpPr>
        <p:sp>
          <p:nvSpPr>
            <p:cNvPr id="11" name="Freeform 11"/>
            <p:cNvSpPr/>
            <p:nvPr/>
          </p:nvSpPr>
          <p:spPr>
            <a:xfrm rot="-5400000">
              <a:off x="9968105" y="-9968105"/>
              <a:ext cx="1704590" cy="21640800"/>
            </a:xfrm>
            <a:custGeom>
              <a:avLst/>
              <a:gdLst/>
              <a:ahLst/>
              <a:cxnLst/>
              <a:rect l="l" t="t" r="r" b="b"/>
              <a:pathLst>
                <a:path w="1704590" h="21640800">
                  <a:moveTo>
                    <a:pt x="0" y="0"/>
                  </a:moveTo>
                  <a:lnTo>
                    <a:pt x="1704590" y="0"/>
                  </a:lnTo>
                  <a:lnTo>
                    <a:pt x="1704590" y="21640800"/>
                  </a:lnTo>
                  <a:lnTo>
                    <a:pt x="0" y="21640800"/>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2" name="Freeform 12"/>
            <p:cNvSpPr/>
            <p:nvPr/>
          </p:nvSpPr>
          <p:spPr>
            <a:xfrm rot="-5400000" flipH="1">
              <a:off x="9968105" y="-9401953"/>
              <a:ext cx="1704590" cy="21640800"/>
            </a:xfrm>
            <a:custGeom>
              <a:avLst/>
              <a:gdLst/>
              <a:ahLst/>
              <a:cxnLst/>
              <a:rect l="l" t="t" r="r" b="b"/>
              <a:pathLst>
                <a:path w="1704590" h="21640800">
                  <a:moveTo>
                    <a:pt x="1704590" y="0"/>
                  </a:moveTo>
                  <a:lnTo>
                    <a:pt x="0" y="0"/>
                  </a:lnTo>
                  <a:lnTo>
                    <a:pt x="0" y="21640800"/>
                  </a:lnTo>
                  <a:lnTo>
                    <a:pt x="1704590" y="21640800"/>
                  </a:lnTo>
                  <a:lnTo>
                    <a:pt x="1704590"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3" name="TextBox 13"/>
          <p:cNvSpPr txBox="1"/>
          <p:nvPr/>
        </p:nvSpPr>
        <p:spPr>
          <a:xfrm>
            <a:off x="7669607" y="4415734"/>
            <a:ext cx="9109835" cy="3414077"/>
          </a:xfrm>
          <a:prstGeom prst="rect">
            <a:avLst/>
          </a:prstGeom>
        </p:spPr>
        <p:txBody>
          <a:bodyPr lIns="0" tIns="0" rIns="0" bIns="0" rtlCol="0" anchor="t">
            <a:spAutoFit/>
          </a:bodyPr>
          <a:lstStyle/>
          <a:p>
            <a:pPr marL="901383" lvl="1" indent="-450692" algn="ctr">
              <a:lnSpc>
                <a:spcPts val="5427"/>
              </a:lnSpc>
              <a:buFont typeface="Arial"/>
              <a:buChar char="•"/>
            </a:pPr>
            <a:r>
              <a:rPr lang="en-US" sz="4175">
                <a:solidFill>
                  <a:srgbClr val="4C4331"/>
                </a:solidFill>
                <a:latin typeface="Cabin"/>
                <a:ea typeface="Cabin"/>
                <a:cs typeface="Cabin"/>
                <a:sym typeface="Cabin"/>
              </a:rPr>
              <a:t>Ngôn ngữ giản dị, vui tươi, phù hợp với trẻ thơ</a:t>
            </a:r>
          </a:p>
          <a:p>
            <a:pPr marL="901383" lvl="1" indent="-450692" algn="ctr">
              <a:lnSpc>
                <a:spcPts val="5427"/>
              </a:lnSpc>
              <a:buFont typeface="Arial"/>
              <a:buChar char="•"/>
            </a:pPr>
            <a:r>
              <a:rPr lang="en-US" sz="4175">
                <a:solidFill>
                  <a:srgbClr val="4C4331"/>
                </a:solidFill>
                <a:latin typeface="Cabin"/>
                <a:ea typeface="Cabin"/>
                <a:cs typeface="Cabin"/>
                <a:sym typeface="Cabin"/>
              </a:rPr>
              <a:t>Tình huống truyện tự nhiên, hấp dẫn</a:t>
            </a:r>
          </a:p>
          <a:p>
            <a:pPr marL="901383" lvl="1" indent="-450692" algn="ctr">
              <a:lnSpc>
                <a:spcPts val="5427"/>
              </a:lnSpc>
              <a:buFont typeface="Arial"/>
              <a:buChar char="•"/>
            </a:pPr>
            <a:r>
              <a:rPr lang="en-US" sz="4175">
                <a:solidFill>
                  <a:srgbClr val="4C4331"/>
                </a:solidFill>
                <a:latin typeface="Cabin"/>
                <a:ea typeface="Cabin"/>
                <a:cs typeface="Cabin"/>
                <a:sym typeface="Cabin"/>
              </a:rPr>
              <a:t>Khắc họa thành công trẻ em yêu thiên nhiên, động vật.</a:t>
            </a:r>
          </a:p>
        </p:txBody>
      </p:sp>
      <p:sp>
        <p:nvSpPr>
          <p:cNvPr id="14" name="TextBox 14"/>
          <p:cNvSpPr txBox="1"/>
          <p:nvPr/>
        </p:nvSpPr>
        <p:spPr>
          <a:xfrm>
            <a:off x="5714776" y="1389691"/>
            <a:ext cx="5555335" cy="971550"/>
          </a:xfrm>
          <a:prstGeom prst="rect">
            <a:avLst/>
          </a:prstGeom>
        </p:spPr>
        <p:txBody>
          <a:bodyPr lIns="0" tIns="0" rIns="0" bIns="0" rtlCol="0" anchor="t">
            <a:spAutoFit/>
          </a:bodyPr>
          <a:lstStyle/>
          <a:p>
            <a:pPr marL="0" lvl="0" indent="0" algn="ctr">
              <a:lnSpc>
                <a:spcPts val="7619"/>
              </a:lnSpc>
              <a:spcBef>
                <a:spcPct val="0"/>
              </a:spcBef>
            </a:pPr>
            <a:r>
              <a:rPr lang="en-US" sz="6349">
                <a:solidFill>
                  <a:srgbClr val="4C4331"/>
                </a:solidFill>
                <a:latin typeface="Paytone One"/>
                <a:ea typeface="Paytone One"/>
                <a:cs typeface="Paytone One"/>
                <a:sym typeface="Paytone One"/>
              </a:rPr>
              <a:t>NGHỆ THUẬT</a:t>
            </a:r>
          </a:p>
        </p:txBody>
      </p:sp>
      <p:sp>
        <p:nvSpPr>
          <p:cNvPr id="15" name="Freeform 15"/>
          <p:cNvSpPr/>
          <p:nvPr/>
        </p:nvSpPr>
        <p:spPr>
          <a:xfrm>
            <a:off x="3055096" y="3830380"/>
            <a:ext cx="4614511" cy="4890137"/>
          </a:xfrm>
          <a:custGeom>
            <a:avLst/>
            <a:gdLst/>
            <a:ahLst/>
            <a:cxnLst/>
            <a:rect l="l" t="t" r="r" b="b"/>
            <a:pathLst>
              <a:path w="4614511" h="4890137">
                <a:moveTo>
                  <a:pt x="0" y="0"/>
                </a:moveTo>
                <a:lnTo>
                  <a:pt x="4614511" y="0"/>
                </a:lnTo>
                <a:lnTo>
                  <a:pt x="4614511" y="4890137"/>
                </a:lnTo>
                <a:lnTo>
                  <a:pt x="0" y="4890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DC55F"/>
        </a:solidFill>
        <a:effectLst/>
      </p:bgPr>
    </p:bg>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grpSp>
      <p:sp>
        <p:nvSpPr>
          <p:cNvPr id="7" name="Freeform 7"/>
          <p:cNvSpPr/>
          <p:nvPr/>
        </p:nvSpPr>
        <p:spPr>
          <a:xfrm rot="-5400000">
            <a:off x="-1580128" y="-1429507"/>
            <a:ext cx="8080907" cy="12955363"/>
          </a:xfrm>
          <a:custGeom>
            <a:avLst/>
            <a:gdLst/>
            <a:ahLst/>
            <a:cxnLst/>
            <a:rect l="l" t="t" r="r" b="b"/>
            <a:pathLst>
              <a:path w="8080907" h="12955363">
                <a:moveTo>
                  <a:pt x="0" y="0"/>
                </a:moveTo>
                <a:lnTo>
                  <a:pt x="8080907" y="0"/>
                </a:lnTo>
                <a:lnTo>
                  <a:pt x="8080907" y="12955363"/>
                </a:lnTo>
                <a:lnTo>
                  <a:pt x="0" y="129553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p:nvPr/>
        </p:nvGrpSpPr>
        <p:grpSpPr>
          <a:xfrm>
            <a:off x="9499852" y="1198372"/>
            <a:ext cx="7890256" cy="7890256"/>
            <a:chOff x="0" y="0"/>
            <a:chExt cx="10520342" cy="10520342"/>
          </a:xfrm>
        </p:grpSpPr>
        <p:sp>
          <p:nvSpPr>
            <p:cNvPr id="9" name="Freeform 9"/>
            <p:cNvSpPr/>
            <p:nvPr/>
          </p:nvSpPr>
          <p:spPr>
            <a:xfrm>
              <a:off x="0" y="0"/>
              <a:ext cx="10520342" cy="10520342"/>
            </a:xfrm>
            <a:custGeom>
              <a:avLst/>
              <a:gdLst/>
              <a:ahLst/>
              <a:cxnLst/>
              <a:rect l="l" t="t" r="r" b="b"/>
              <a:pathLst>
                <a:path w="10520342" h="10520342">
                  <a:moveTo>
                    <a:pt x="0" y="0"/>
                  </a:moveTo>
                  <a:lnTo>
                    <a:pt x="10520342" y="0"/>
                  </a:lnTo>
                  <a:lnTo>
                    <a:pt x="10520342" y="10520342"/>
                  </a:lnTo>
                  <a:lnTo>
                    <a:pt x="0" y="105203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0" name="Freeform 10"/>
            <p:cNvSpPr/>
            <p:nvPr/>
          </p:nvSpPr>
          <p:spPr>
            <a:xfrm>
              <a:off x="810765" y="778168"/>
              <a:ext cx="8898812" cy="8964005"/>
            </a:xfrm>
            <a:custGeom>
              <a:avLst/>
              <a:gdLst/>
              <a:ahLst/>
              <a:cxnLst/>
              <a:rect l="l" t="t" r="r" b="b"/>
              <a:pathLst>
                <a:path w="8898812" h="8964005">
                  <a:moveTo>
                    <a:pt x="0" y="0"/>
                  </a:moveTo>
                  <a:lnTo>
                    <a:pt x="8898812" y="0"/>
                  </a:lnTo>
                  <a:lnTo>
                    <a:pt x="8898812" y="8964005"/>
                  </a:lnTo>
                  <a:lnTo>
                    <a:pt x="0" y="89640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1" name="Group 11"/>
            <p:cNvGrpSpPr/>
            <p:nvPr/>
          </p:nvGrpSpPr>
          <p:grpSpPr>
            <a:xfrm>
              <a:off x="2444722" y="1690370"/>
              <a:ext cx="5630897" cy="7139602"/>
              <a:chOff x="0" y="0"/>
              <a:chExt cx="831998" cy="1054919"/>
            </a:xfrm>
          </p:grpSpPr>
          <p:sp>
            <p:nvSpPr>
              <p:cNvPr id="12" name="Freeform 12"/>
              <p:cNvSpPr/>
              <p:nvPr/>
            </p:nvSpPr>
            <p:spPr>
              <a:xfrm>
                <a:off x="0" y="0"/>
                <a:ext cx="831998" cy="1054919"/>
              </a:xfrm>
              <a:custGeom>
                <a:avLst/>
                <a:gdLst/>
                <a:ahLst/>
                <a:cxnLst/>
                <a:rect l="l" t="t" r="r" b="b"/>
                <a:pathLst>
                  <a:path w="831998" h="1054919">
                    <a:moveTo>
                      <a:pt x="0" y="0"/>
                    </a:moveTo>
                    <a:lnTo>
                      <a:pt x="831998" y="0"/>
                    </a:lnTo>
                    <a:lnTo>
                      <a:pt x="831998" y="1054919"/>
                    </a:lnTo>
                    <a:lnTo>
                      <a:pt x="0" y="1054919"/>
                    </a:lnTo>
                    <a:close/>
                  </a:path>
                </a:pathLst>
              </a:custGeom>
              <a:solidFill>
                <a:srgbClr val="9DB7BE"/>
              </a:solidFill>
            </p:spPr>
          </p:sp>
          <p:sp>
            <p:nvSpPr>
              <p:cNvPr id="13" name="TextBox 13"/>
              <p:cNvSpPr txBox="1"/>
              <p:nvPr/>
            </p:nvSpPr>
            <p:spPr>
              <a:xfrm>
                <a:off x="0" y="-19050"/>
                <a:ext cx="831998" cy="1073969"/>
              </a:xfrm>
              <a:prstGeom prst="rect">
                <a:avLst/>
              </a:prstGeom>
            </p:spPr>
            <p:txBody>
              <a:bodyPr lIns="67913" tIns="67913" rIns="67913" bIns="67913" rtlCol="0" anchor="ctr"/>
              <a:lstStyle/>
              <a:p>
                <a:pPr algn="ctr">
                  <a:lnSpc>
                    <a:spcPts val="2060"/>
                  </a:lnSpc>
                </a:pPr>
                <a:endParaRPr/>
              </a:p>
            </p:txBody>
          </p:sp>
        </p:grpSp>
        <p:sp>
          <p:nvSpPr>
            <p:cNvPr id="14" name="Freeform 14"/>
            <p:cNvSpPr/>
            <p:nvPr/>
          </p:nvSpPr>
          <p:spPr>
            <a:xfrm>
              <a:off x="2255807" y="2129504"/>
              <a:ext cx="5819813" cy="6572684"/>
            </a:xfrm>
            <a:custGeom>
              <a:avLst/>
              <a:gdLst/>
              <a:ahLst/>
              <a:cxnLst/>
              <a:rect l="l" t="t" r="r" b="b"/>
              <a:pathLst>
                <a:path w="5819813" h="6572684">
                  <a:moveTo>
                    <a:pt x="0" y="0"/>
                  </a:moveTo>
                  <a:lnTo>
                    <a:pt x="5819812" y="0"/>
                  </a:lnTo>
                  <a:lnTo>
                    <a:pt x="5819812" y="6572684"/>
                  </a:lnTo>
                  <a:lnTo>
                    <a:pt x="0" y="6572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5" name="TextBox 15"/>
          <p:cNvSpPr txBox="1"/>
          <p:nvPr/>
        </p:nvSpPr>
        <p:spPr>
          <a:xfrm>
            <a:off x="697224" y="3968874"/>
            <a:ext cx="8240783" cy="1497796"/>
          </a:xfrm>
          <a:prstGeom prst="rect">
            <a:avLst/>
          </a:prstGeom>
        </p:spPr>
        <p:txBody>
          <a:bodyPr lIns="0" tIns="0" rIns="0" bIns="0" rtlCol="0" anchor="t">
            <a:spAutoFit/>
          </a:bodyPr>
          <a:lstStyle/>
          <a:p>
            <a:pPr algn="l">
              <a:lnSpc>
                <a:spcPts val="12594"/>
              </a:lnSpc>
            </a:pPr>
            <a:r>
              <a:rPr lang="en-US" sz="8073">
                <a:solidFill>
                  <a:srgbClr val="4C4331"/>
                </a:solidFill>
                <a:latin typeface="Paytone One"/>
                <a:ea typeface="Paytone One"/>
                <a:cs typeface="Paytone One"/>
                <a:sym typeface="Paytone One"/>
              </a:rPr>
              <a:t>IV. LUYỆN TẬP</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33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a:off x="492842" y="2767763"/>
            <a:ext cx="5015080" cy="5015080"/>
          </a:xfrm>
          <a:custGeom>
            <a:avLst/>
            <a:gdLst/>
            <a:ahLst/>
            <a:cxnLst/>
            <a:rect l="l" t="t" r="r" b="b"/>
            <a:pathLst>
              <a:path w="5015080" h="5015080">
                <a:moveTo>
                  <a:pt x="0" y="0"/>
                </a:moveTo>
                <a:lnTo>
                  <a:pt x="5015081" y="0"/>
                </a:lnTo>
                <a:lnTo>
                  <a:pt x="5015081" y="5015080"/>
                </a:lnTo>
                <a:lnTo>
                  <a:pt x="0" y="501508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grpSp>
        <p:nvGrpSpPr>
          <p:cNvPr id="8" name="Group 8"/>
          <p:cNvGrpSpPr/>
          <p:nvPr/>
        </p:nvGrpSpPr>
        <p:grpSpPr>
          <a:xfrm>
            <a:off x="892211" y="3139149"/>
            <a:ext cx="4216344" cy="4272307"/>
            <a:chOff x="0" y="0"/>
            <a:chExt cx="5621791" cy="5696410"/>
          </a:xfrm>
        </p:grpSpPr>
        <p:pic>
          <p:nvPicPr>
            <p:cNvPr id="9" name="Picture 9"/>
            <p:cNvPicPr>
              <a:picLocks noChangeAspect="1"/>
            </p:cNvPicPr>
            <p:nvPr/>
          </p:nvPicPr>
          <p:blipFill>
            <a:blip r:embed="rId6"/>
            <a:srcRect l="22243" r="22243"/>
            <a:stretch>
              <a:fillRect/>
            </a:stretch>
          </p:blipFill>
          <p:spPr>
            <a:xfrm>
              <a:off x="0" y="0"/>
              <a:ext cx="5621791" cy="5696410"/>
            </a:xfrm>
            <a:prstGeom prst="rect">
              <a:avLst/>
            </a:prstGeom>
          </p:spPr>
        </p:pic>
      </p:grpSp>
      <p:grpSp>
        <p:nvGrpSpPr>
          <p:cNvPr id="10" name="Group 10"/>
          <p:cNvGrpSpPr/>
          <p:nvPr/>
        </p:nvGrpSpPr>
        <p:grpSpPr>
          <a:xfrm>
            <a:off x="-294859" y="576172"/>
            <a:ext cx="18877717" cy="1723513"/>
            <a:chOff x="0" y="0"/>
            <a:chExt cx="25170290" cy="2298018"/>
          </a:xfrm>
        </p:grpSpPr>
        <p:sp>
          <p:nvSpPr>
            <p:cNvPr id="11" name="Freeform 11"/>
            <p:cNvSpPr/>
            <p:nvPr/>
          </p:nvSpPr>
          <p:spPr>
            <a:xfrm rot="-5400000">
              <a:off x="11593846" y="-11593846"/>
              <a:ext cx="1982599" cy="25170290"/>
            </a:xfrm>
            <a:custGeom>
              <a:avLst/>
              <a:gdLst/>
              <a:ahLst/>
              <a:cxnLst/>
              <a:rect l="l" t="t" r="r" b="b"/>
              <a:pathLst>
                <a:path w="1982599" h="25170290">
                  <a:moveTo>
                    <a:pt x="0" y="0"/>
                  </a:moveTo>
                  <a:lnTo>
                    <a:pt x="1982598" y="0"/>
                  </a:lnTo>
                  <a:lnTo>
                    <a:pt x="1982598" y="25170290"/>
                  </a:lnTo>
                  <a:lnTo>
                    <a:pt x="0" y="25170290"/>
                  </a:lnTo>
                  <a:lnTo>
                    <a:pt x="0" y="0"/>
                  </a:lnTo>
                  <a:close/>
                </a:path>
              </a:pathLst>
            </a:custGeom>
            <a:blipFill>
              <a:blip r:embed="rId7">
                <a:extLst>
                  <a:ext uri="{96DAC541-7B7A-43D3-8B79-37D633B846F1}">
                    <asvg:svgBlip xmlns:asvg="http://schemas.microsoft.com/office/drawing/2016/SVG/main" r:embed="rId8"/>
                  </a:ext>
                </a:extLst>
              </a:blip>
              <a:stretch>
                <a:fillRect l="-691888"/>
              </a:stretch>
            </a:blipFill>
          </p:spPr>
        </p:sp>
        <p:sp>
          <p:nvSpPr>
            <p:cNvPr id="12" name="Freeform 12"/>
            <p:cNvSpPr/>
            <p:nvPr/>
          </p:nvSpPr>
          <p:spPr>
            <a:xfrm rot="-5400000" flipH="1">
              <a:off x="11593846" y="-11278426"/>
              <a:ext cx="1982599" cy="25170290"/>
            </a:xfrm>
            <a:custGeom>
              <a:avLst/>
              <a:gdLst/>
              <a:ahLst/>
              <a:cxnLst/>
              <a:rect l="l" t="t" r="r" b="b"/>
              <a:pathLst>
                <a:path w="1982599" h="25170290">
                  <a:moveTo>
                    <a:pt x="1982598" y="0"/>
                  </a:moveTo>
                  <a:lnTo>
                    <a:pt x="0" y="0"/>
                  </a:lnTo>
                  <a:lnTo>
                    <a:pt x="0" y="25170289"/>
                  </a:lnTo>
                  <a:lnTo>
                    <a:pt x="1982598" y="25170289"/>
                  </a:lnTo>
                  <a:lnTo>
                    <a:pt x="1982598" y="0"/>
                  </a:lnTo>
                  <a:close/>
                </a:path>
              </a:pathLst>
            </a:custGeom>
            <a:blipFill>
              <a:blip r:embed="rId7">
                <a:extLst>
                  <a:ext uri="{96DAC541-7B7A-43D3-8B79-37D633B846F1}">
                    <asvg:svgBlip xmlns:asvg="http://schemas.microsoft.com/office/drawing/2016/SVG/main" r:embed="rId8"/>
                  </a:ext>
                </a:extLst>
              </a:blip>
              <a:stretch>
                <a:fillRect l="-691888"/>
              </a:stretch>
            </a:blipFill>
          </p:spPr>
        </p:sp>
      </p:grpSp>
      <p:sp>
        <p:nvSpPr>
          <p:cNvPr id="13" name="TextBox 13"/>
          <p:cNvSpPr txBox="1"/>
          <p:nvPr/>
        </p:nvSpPr>
        <p:spPr>
          <a:xfrm>
            <a:off x="0" y="734667"/>
            <a:ext cx="18288000" cy="1635760"/>
          </a:xfrm>
          <a:prstGeom prst="rect">
            <a:avLst/>
          </a:prstGeom>
        </p:spPr>
        <p:txBody>
          <a:bodyPr lIns="0" tIns="0" rIns="0" bIns="0" rtlCol="0" anchor="t">
            <a:spAutoFit/>
          </a:bodyPr>
          <a:lstStyle/>
          <a:p>
            <a:pPr marL="0" lvl="0" indent="0" algn="ctr">
              <a:lnSpc>
                <a:spcPts val="6380"/>
              </a:lnSpc>
              <a:spcBef>
                <a:spcPct val="0"/>
              </a:spcBef>
            </a:pPr>
            <a:r>
              <a:rPr lang="en-US" sz="5800">
                <a:solidFill>
                  <a:srgbClr val="4C4331"/>
                </a:solidFill>
                <a:latin typeface="Paytone One"/>
                <a:ea typeface="Paytone One"/>
                <a:cs typeface="Paytone One"/>
                <a:sym typeface="Paytone One"/>
              </a:rPr>
              <a:t>C1: EM HÃY XÁC ĐỊNH LỜI CỦA NGƯỜI KỂ CHUYỆN VÀ LỜI CỦA NHÂN VẬT TRONG ĐOẠN TRÍCH?</a:t>
            </a:r>
          </a:p>
        </p:txBody>
      </p:sp>
      <p:sp>
        <p:nvSpPr>
          <p:cNvPr id="14" name="Freeform 14"/>
          <p:cNvSpPr/>
          <p:nvPr/>
        </p:nvSpPr>
        <p:spPr>
          <a:xfrm rot="-5400000">
            <a:off x="8569369" y="848343"/>
            <a:ext cx="6086248" cy="9757511"/>
          </a:xfrm>
          <a:custGeom>
            <a:avLst/>
            <a:gdLst/>
            <a:ahLst/>
            <a:cxnLst/>
            <a:rect l="l" t="t" r="r" b="b"/>
            <a:pathLst>
              <a:path w="6086248" h="9757511">
                <a:moveTo>
                  <a:pt x="0" y="0"/>
                </a:moveTo>
                <a:lnTo>
                  <a:pt x="6086248" y="0"/>
                </a:lnTo>
                <a:lnTo>
                  <a:pt x="6086248" y="9757511"/>
                </a:lnTo>
                <a:lnTo>
                  <a:pt x="0" y="97575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5"/>
          <p:cNvSpPr txBox="1"/>
          <p:nvPr/>
        </p:nvSpPr>
        <p:spPr>
          <a:xfrm>
            <a:off x="7015590" y="2636350"/>
            <a:ext cx="9475658" cy="5981065"/>
          </a:xfrm>
          <a:prstGeom prst="rect">
            <a:avLst/>
          </a:prstGeom>
        </p:spPr>
        <p:txBody>
          <a:bodyPr lIns="0" tIns="0" rIns="0" bIns="0" rtlCol="0" anchor="t">
            <a:spAutoFit/>
          </a:bodyPr>
          <a:lstStyle/>
          <a:p>
            <a:pPr marL="734059" lvl="1" indent="-367030" algn="l">
              <a:lnSpc>
                <a:spcPts val="4759"/>
              </a:lnSpc>
              <a:buFont typeface="Arial"/>
              <a:buChar char="•"/>
            </a:pPr>
            <a:r>
              <a:rPr lang="en-US" sz="3399">
                <a:solidFill>
                  <a:srgbClr val="4C4331"/>
                </a:solidFill>
                <a:latin typeface="Cabin"/>
                <a:ea typeface="Cabin"/>
                <a:cs typeface="Cabin"/>
                <a:sym typeface="Cabin"/>
              </a:rPr>
              <a:t>Lời người kể chuyện lf lời dẫn, giải thích, mô tả thêm. </a:t>
            </a:r>
          </a:p>
          <a:p>
            <a:pPr marL="734059" lvl="1" indent="-367030" algn="l">
              <a:lnSpc>
                <a:spcPts val="4759"/>
              </a:lnSpc>
              <a:buFont typeface="Arial"/>
              <a:buChar char="•"/>
            </a:pPr>
            <a:r>
              <a:rPr lang="en-US" sz="3399">
                <a:solidFill>
                  <a:srgbClr val="4C4331"/>
                </a:solidFill>
                <a:latin typeface="Cabin"/>
                <a:ea typeface="Cabin"/>
                <a:cs typeface="Cabin"/>
                <a:sym typeface="Cabin"/>
              </a:rPr>
              <a:t>Lời của nhân vật là nời nói trực tiếp của 2 anh em.</a:t>
            </a:r>
          </a:p>
          <a:p>
            <a:pPr algn="l">
              <a:lnSpc>
                <a:spcPts val="4759"/>
              </a:lnSpc>
            </a:pPr>
            <a:r>
              <a:rPr lang="en-US" sz="3399">
                <a:solidFill>
                  <a:srgbClr val="4C4331"/>
                </a:solidFill>
                <a:latin typeface="Cabin"/>
                <a:ea typeface="Cabin"/>
                <a:cs typeface="Cabin"/>
                <a:sym typeface="Cabin"/>
              </a:rPr>
              <a:t>Ví Dụ:</a:t>
            </a:r>
          </a:p>
          <a:p>
            <a:pPr algn="l">
              <a:lnSpc>
                <a:spcPts val="4759"/>
              </a:lnSpc>
            </a:pPr>
            <a:r>
              <a:rPr lang="en-US" sz="3399">
                <a:solidFill>
                  <a:srgbClr val="4C4331"/>
                </a:solidFill>
                <a:latin typeface="Cabin"/>
                <a:ea typeface="Cabin"/>
                <a:cs typeface="Cabin"/>
                <a:sym typeface="Cabin"/>
              </a:rPr>
              <a:t>  - lời người kể truyện: “ khoảng 2 giờ sáng Mon tỉnh giấc. Nó xoay mình sang phía anh nó, thì Thảo gọi”</a:t>
            </a:r>
          </a:p>
          <a:p>
            <a:pPr algn="l">
              <a:lnSpc>
                <a:spcPts val="4759"/>
              </a:lnSpc>
            </a:pPr>
            <a:r>
              <a:rPr lang="en-US" sz="3399">
                <a:solidFill>
                  <a:srgbClr val="4C4331"/>
                </a:solidFill>
                <a:latin typeface="Cabin"/>
                <a:ea typeface="Cabin"/>
                <a:cs typeface="Cabin"/>
                <a:sym typeface="Cabin"/>
              </a:rPr>
              <a:t>  - Lời của nhân vật Mon: “ anh Mên ơi,anh Mên”</a:t>
            </a:r>
          </a:p>
          <a:p>
            <a:pPr algn="l">
              <a:lnSpc>
                <a:spcPts val="4759"/>
              </a:lnSpc>
            </a:pPr>
            <a:r>
              <a:rPr lang="en-US" sz="3399">
                <a:solidFill>
                  <a:srgbClr val="4C4331"/>
                </a:solidFill>
                <a:latin typeface="Cabin"/>
                <a:ea typeface="Cabin"/>
                <a:cs typeface="Cabin"/>
                <a:sym typeface="Cabin"/>
              </a:rPr>
              <a:t>  - Lời của nhân vật Mên: “ Gì đấy? Mày không ngủ à?”</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08F0CE0-EC7B-532A-0156-392EC7EC8C63}"/>
              </a:ext>
            </a:extLst>
          </p:cNvPr>
          <p:cNvPicPr>
            <a:picLocks noChangeAspect="1"/>
          </p:cNvPicPr>
          <p:nvPr/>
        </p:nvPicPr>
        <p:blipFill>
          <a:blip r:embed="rId2"/>
          <a:stretch>
            <a:fillRect/>
          </a:stretch>
        </p:blipFill>
        <p:spPr>
          <a:xfrm>
            <a:off x="0" y="85725"/>
            <a:ext cx="18869098" cy="10287000"/>
          </a:xfrm>
          <a:prstGeom prst="rect">
            <a:avLst/>
          </a:prstGeom>
        </p:spPr>
      </p:pic>
      <p:sp>
        <p:nvSpPr>
          <p:cNvPr id="15" name="Freeform: Shape 14">
            <a:extLst>
              <a:ext uri="{FF2B5EF4-FFF2-40B4-BE49-F238E27FC236}">
                <a16:creationId xmlns:a16="http://schemas.microsoft.com/office/drawing/2014/main" id="{82317BF8-4CE8-31F6-2DDC-2D28FE5150CC}"/>
              </a:ext>
            </a:extLst>
          </p:cNvPr>
          <p:cNvSpPr/>
          <p:nvPr/>
        </p:nvSpPr>
        <p:spPr>
          <a:xfrm>
            <a:off x="0" y="-190500"/>
            <a:ext cx="18869098" cy="10525416"/>
          </a:xfrm>
          <a:custGeom>
            <a:avLst/>
            <a:gdLst/>
            <a:ahLst/>
            <a:cxnLst/>
            <a:rect l="l" t="t" r="r" b="b"/>
            <a:pathLst>
              <a:path w="18869098" h="11897333">
                <a:moveTo>
                  <a:pt x="10993048" y="7482685"/>
                </a:moveTo>
                <a:lnTo>
                  <a:pt x="11183752" y="7482685"/>
                </a:lnTo>
                <a:lnTo>
                  <a:pt x="11183752" y="7586576"/>
                </a:lnTo>
                <a:cubicBezTo>
                  <a:pt x="11183752" y="7612193"/>
                  <a:pt x="11170468" y="7630932"/>
                  <a:pt x="11143903" y="7642792"/>
                </a:cubicBezTo>
                <a:cubicBezTo>
                  <a:pt x="11117337" y="7654651"/>
                  <a:pt x="11077252" y="7660344"/>
                  <a:pt x="11023646" y="7659870"/>
                </a:cubicBezTo>
                <a:cubicBezTo>
                  <a:pt x="10979526" y="7660344"/>
                  <a:pt x="10946556" y="7653110"/>
                  <a:pt x="10924735" y="7638166"/>
                </a:cubicBezTo>
                <a:cubicBezTo>
                  <a:pt x="10902914" y="7623223"/>
                  <a:pt x="10892240" y="7600334"/>
                  <a:pt x="10892714" y="7569498"/>
                </a:cubicBezTo>
                <a:cubicBezTo>
                  <a:pt x="10892240" y="7540086"/>
                  <a:pt x="10900422" y="7518264"/>
                  <a:pt x="10917264" y="7504033"/>
                </a:cubicBezTo>
                <a:cubicBezTo>
                  <a:pt x="10934104" y="7489801"/>
                  <a:pt x="10959365" y="7482685"/>
                  <a:pt x="10993048" y="7482685"/>
                </a:cubicBezTo>
                <a:close/>
                <a:moveTo>
                  <a:pt x="9802422" y="7482685"/>
                </a:moveTo>
                <a:lnTo>
                  <a:pt x="9993126" y="7482685"/>
                </a:lnTo>
                <a:lnTo>
                  <a:pt x="9993126" y="7586576"/>
                </a:lnTo>
                <a:cubicBezTo>
                  <a:pt x="9993126" y="7612193"/>
                  <a:pt x="9979844" y="7630932"/>
                  <a:pt x="9953278" y="7642792"/>
                </a:cubicBezTo>
                <a:cubicBezTo>
                  <a:pt x="9926712" y="7654651"/>
                  <a:pt x="9886626" y="7660344"/>
                  <a:pt x="9833020" y="7659870"/>
                </a:cubicBezTo>
                <a:cubicBezTo>
                  <a:pt x="9788902" y="7660344"/>
                  <a:pt x="9755932" y="7653110"/>
                  <a:pt x="9734110" y="7638166"/>
                </a:cubicBezTo>
                <a:cubicBezTo>
                  <a:pt x="9712288" y="7623223"/>
                  <a:pt x="9701614" y="7600334"/>
                  <a:pt x="9702088" y="7569498"/>
                </a:cubicBezTo>
                <a:cubicBezTo>
                  <a:pt x="9701614" y="7540086"/>
                  <a:pt x="9709797" y="7518264"/>
                  <a:pt x="9726638" y="7504033"/>
                </a:cubicBezTo>
                <a:cubicBezTo>
                  <a:pt x="9743479" y="7489801"/>
                  <a:pt x="9768740" y="7482685"/>
                  <a:pt x="9802422" y="7482685"/>
                </a:cubicBezTo>
                <a:close/>
                <a:moveTo>
                  <a:pt x="7944988" y="7193782"/>
                </a:moveTo>
                <a:cubicBezTo>
                  <a:pt x="7987682" y="7193782"/>
                  <a:pt x="8020534" y="7207421"/>
                  <a:pt x="8043542" y="7234698"/>
                </a:cubicBezTo>
                <a:cubicBezTo>
                  <a:pt x="8066550" y="7261975"/>
                  <a:pt x="8078054" y="7300519"/>
                  <a:pt x="8078054" y="7350330"/>
                </a:cubicBezTo>
                <a:lnTo>
                  <a:pt x="8078054" y="7489089"/>
                </a:lnTo>
                <a:cubicBezTo>
                  <a:pt x="8078054" y="7537952"/>
                  <a:pt x="8066550" y="7575665"/>
                  <a:pt x="8043542" y="7602231"/>
                </a:cubicBezTo>
                <a:cubicBezTo>
                  <a:pt x="8020534" y="7628797"/>
                  <a:pt x="7987682" y="7642080"/>
                  <a:pt x="7944988" y="7642080"/>
                </a:cubicBezTo>
                <a:cubicBezTo>
                  <a:pt x="7917473" y="7642080"/>
                  <a:pt x="7894346" y="7636862"/>
                  <a:pt x="7875608" y="7626425"/>
                </a:cubicBezTo>
                <a:cubicBezTo>
                  <a:pt x="7856870" y="7615989"/>
                  <a:pt x="7842519" y="7601045"/>
                  <a:pt x="7832557" y="7581595"/>
                </a:cubicBezTo>
                <a:cubicBezTo>
                  <a:pt x="7822595" y="7562145"/>
                  <a:pt x="7817614" y="7538189"/>
                  <a:pt x="7817614" y="7509725"/>
                </a:cubicBezTo>
                <a:lnTo>
                  <a:pt x="7817614" y="7326137"/>
                </a:lnTo>
                <a:cubicBezTo>
                  <a:pt x="7817614" y="7297673"/>
                  <a:pt x="7822595" y="7273598"/>
                  <a:pt x="7832557" y="7253911"/>
                </a:cubicBezTo>
                <a:cubicBezTo>
                  <a:pt x="7842519" y="7234224"/>
                  <a:pt x="7856870" y="7219280"/>
                  <a:pt x="7875608" y="7209081"/>
                </a:cubicBezTo>
                <a:cubicBezTo>
                  <a:pt x="7894346" y="7198882"/>
                  <a:pt x="7917473" y="7193782"/>
                  <a:pt x="7944988" y="7193782"/>
                </a:cubicBezTo>
                <a:close/>
                <a:moveTo>
                  <a:pt x="11042858" y="7037945"/>
                </a:moveTo>
                <a:cubicBezTo>
                  <a:pt x="10985457" y="7037945"/>
                  <a:pt x="10933274" y="7047314"/>
                  <a:pt x="10886310" y="7066052"/>
                </a:cubicBezTo>
                <a:cubicBezTo>
                  <a:pt x="10839345" y="7084791"/>
                  <a:pt x="10801394" y="7111001"/>
                  <a:pt x="10772456" y="7144682"/>
                </a:cubicBezTo>
                <a:lnTo>
                  <a:pt x="10886310" y="7240035"/>
                </a:lnTo>
                <a:cubicBezTo>
                  <a:pt x="10907657" y="7223431"/>
                  <a:pt x="10932207" y="7210741"/>
                  <a:pt x="10959958" y="7201965"/>
                </a:cubicBezTo>
                <a:cubicBezTo>
                  <a:pt x="10987710" y="7193189"/>
                  <a:pt x="11015580" y="7188801"/>
                  <a:pt x="11043570" y="7188801"/>
                </a:cubicBezTo>
                <a:cubicBezTo>
                  <a:pt x="11088636" y="7188801"/>
                  <a:pt x="11123266" y="7200186"/>
                  <a:pt x="11147461" y="7222957"/>
                </a:cubicBezTo>
                <a:cubicBezTo>
                  <a:pt x="11171654" y="7245727"/>
                  <a:pt x="11183752" y="7277749"/>
                  <a:pt x="11183752" y="7319021"/>
                </a:cubicBezTo>
                <a:lnTo>
                  <a:pt x="11183752" y="7350330"/>
                </a:lnTo>
                <a:lnTo>
                  <a:pt x="10992336" y="7350330"/>
                </a:lnTo>
                <a:cubicBezTo>
                  <a:pt x="10906946" y="7350330"/>
                  <a:pt x="10842903" y="7368476"/>
                  <a:pt x="10800208" y="7404767"/>
                </a:cubicBezTo>
                <a:cubicBezTo>
                  <a:pt x="10757513" y="7441057"/>
                  <a:pt x="10736166" y="7495968"/>
                  <a:pt x="10736166" y="7569498"/>
                </a:cubicBezTo>
                <a:cubicBezTo>
                  <a:pt x="10736166" y="7646824"/>
                  <a:pt x="10757394" y="7704225"/>
                  <a:pt x="10799852" y="7741702"/>
                </a:cubicBezTo>
                <a:cubicBezTo>
                  <a:pt x="10842310" y="7779179"/>
                  <a:pt x="10905759" y="7797917"/>
                  <a:pt x="10990201" y="7797917"/>
                </a:cubicBezTo>
                <a:cubicBezTo>
                  <a:pt x="11022934" y="7797917"/>
                  <a:pt x="11053532" y="7794122"/>
                  <a:pt x="11081996" y="7786532"/>
                </a:cubicBezTo>
                <a:cubicBezTo>
                  <a:pt x="11110458" y="7778941"/>
                  <a:pt x="11135008" y="7767319"/>
                  <a:pt x="11155644" y="7751664"/>
                </a:cubicBezTo>
                <a:cubicBezTo>
                  <a:pt x="11165962" y="7743837"/>
                  <a:pt x="11174709" y="7735001"/>
                  <a:pt x="11181884" y="7725157"/>
                </a:cubicBezTo>
                <a:lnTo>
                  <a:pt x="11183752" y="7721540"/>
                </a:lnTo>
                <a:lnTo>
                  <a:pt x="11183752" y="7787243"/>
                </a:lnTo>
                <a:lnTo>
                  <a:pt x="11341012" y="7787243"/>
                </a:lnTo>
                <a:lnTo>
                  <a:pt x="11341012" y="7312616"/>
                </a:lnTo>
                <a:cubicBezTo>
                  <a:pt x="11341012" y="7225329"/>
                  <a:pt x="11314920" y="7157728"/>
                  <a:pt x="11262738" y="7109815"/>
                </a:cubicBezTo>
                <a:cubicBezTo>
                  <a:pt x="11210554" y="7061902"/>
                  <a:pt x="11137261" y="7037945"/>
                  <a:pt x="11042858" y="7037945"/>
                </a:cubicBezTo>
                <a:close/>
                <a:moveTo>
                  <a:pt x="9852233" y="7037945"/>
                </a:moveTo>
                <a:cubicBezTo>
                  <a:pt x="9794832" y="7037945"/>
                  <a:pt x="9742649" y="7047314"/>
                  <a:pt x="9695684" y="7066052"/>
                </a:cubicBezTo>
                <a:cubicBezTo>
                  <a:pt x="9648720" y="7084791"/>
                  <a:pt x="9610768" y="7111001"/>
                  <a:pt x="9581831" y="7144682"/>
                </a:cubicBezTo>
                <a:lnTo>
                  <a:pt x="9695684" y="7240035"/>
                </a:lnTo>
                <a:cubicBezTo>
                  <a:pt x="9717032" y="7223431"/>
                  <a:pt x="9741581" y="7210741"/>
                  <a:pt x="9769333" y="7201965"/>
                </a:cubicBezTo>
                <a:cubicBezTo>
                  <a:pt x="9797085" y="7193189"/>
                  <a:pt x="9824955" y="7188801"/>
                  <a:pt x="9852944" y="7188801"/>
                </a:cubicBezTo>
                <a:cubicBezTo>
                  <a:pt x="9898011" y="7188801"/>
                  <a:pt x="9932642" y="7200186"/>
                  <a:pt x="9956836" y="7222957"/>
                </a:cubicBezTo>
                <a:cubicBezTo>
                  <a:pt x="9981030" y="7245727"/>
                  <a:pt x="9993126" y="7277749"/>
                  <a:pt x="9993126" y="7319021"/>
                </a:cubicBezTo>
                <a:lnTo>
                  <a:pt x="9993126" y="7350330"/>
                </a:lnTo>
                <a:lnTo>
                  <a:pt x="9801710" y="7350330"/>
                </a:lnTo>
                <a:cubicBezTo>
                  <a:pt x="9716320" y="7350330"/>
                  <a:pt x="9652278" y="7368476"/>
                  <a:pt x="9609582" y="7404767"/>
                </a:cubicBezTo>
                <a:cubicBezTo>
                  <a:pt x="9566888" y="7441057"/>
                  <a:pt x="9545540" y="7495968"/>
                  <a:pt x="9545540" y="7569498"/>
                </a:cubicBezTo>
                <a:cubicBezTo>
                  <a:pt x="9545540" y="7646824"/>
                  <a:pt x="9566769" y="7704225"/>
                  <a:pt x="9609227" y="7741702"/>
                </a:cubicBezTo>
                <a:cubicBezTo>
                  <a:pt x="9651684" y="7779179"/>
                  <a:pt x="9715134" y="7797917"/>
                  <a:pt x="9799576" y="7797917"/>
                </a:cubicBezTo>
                <a:cubicBezTo>
                  <a:pt x="9832308" y="7797917"/>
                  <a:pt x="9862906" y="7794122"/>
                  <a:pt x="9891370" y="7786532"/>
                </a:cubicBezTo>
                <a:cubicBezTo>
                  <a:pt x="9919834" y="7778941"/>
                  <a:pt x="9944383" y="7767319"/>
                  <a:pt x="9965019" y="7751664"/>
                </a:cubicBezTo>
                <a:cubicBezTo>
                  <a:pt x="9975337" y="7743837"/>
                  <a:pt x="9984084" y="7735001"/>
                  <a:pt x="9991258" y="7725157"/>
                </a:cubicBezTo>
                <a:lnTo>
                  <a:pt x="9993126" y="7721540"/>
                </a:lnTo>
                <a:lnTo>
                  <a:pt x="9993126" y="7787243"/>
                </a:lnTo>
                <a:lnTo>
                  <a:pt x="10150387" y="7787243"/>
                </a:lnTo>
                <a:lnTo>
                  <a:pt x="10150387" y="7312616"/>
                </a:lnTo>
                <a:cubicBezTo>
                  <a:pt x="10150386" y="7225329"/>
                  <a:pt x="10124296" y="7157728"/>
                  <a:pt x="10072112" y="7109815"/>
                </a:cubicBezTo>
                <a:cubicBezTo>
                  <a:pt x="10019930" y="7061902"/>
                  <a:pt x="9946636" y="7037945"/>
                  <a:pt x="9852233" y="7037945"/>
                </a:cubicBezTo>
                <a:close/>
                <a:moveTo>
                  <a:pt x="8743389" y="7037945"/>
                </a:moveTo>
                <a:cubicBezTo>
                  <a:pt x="8639973" y="7037945"/>
                  <a:pt x="8559682" y="7066408"/>
                  <a:pt x="8502519" y="7123335"/>
                </a:cubicBezTo>
                <a:cubicBezTo>
                  <a:pt x="8445355" y="7180262"/>
                  <a:pt x="8416773" y="7261145"/>
                  <a:pt x="8416773" y="7365985"/>
                </a:cubicBezTo>
                <a:lnTo>
                  <a:pt x="8416773" y="7466319"/>
                </a:lnTo>
                <a:cubicBezTo>
                  <a:pt x="8416773" y="7572108"/>
                  <a:pt x="8445355" y="7653821"/>
                  <a:pt x="8502519" y="7711459"/>
                </a:cubicBezTo>
                <a:cubicBezTo>
                  <a:pt x="8559682" y="7769098"/>
                  <a:pt x="8639973" y="7797917"/>
                  <a:pt x="8743389" y="7797917"/>
                </a:cubicBezTo>
                <a:cubicBezTo>
                  <a:pt x="8802688" y="7797917"/>
                  <a:pt x="8856175" y="7787836"/>
                  <a:pt x="8903851" y="7767675"/>
                </a:cubicBezTo>
                <a:cubicBezTo>
                  <a:pt x="8951528" y="7747513"/>
                  <a:pt x="8989597" y="7718931"/>
                  <a:pt x="9018060" y="7681929"/>
                </a:cubicBezTo>
                <a:lnTo>
                  <a:pt x="8902784" y="7566652"/>
                </a:lnTo>
                <a:cubicBezTo>
                  <a:pt x="8883808" y="7588474"/>
                  <a:pt x="8861156" y="7605315"/>
                  <a:pt x="8834828" y="7617175"/>
                </a:cubicBezTo>
                <a:cubicBezTo>
                  <a:pt x="8808499" y="7629034"/>
                  <a:pt x="8781103" y="7634964"/>
                  <a:pt x="8752640" y="7634964"/>
                </a:cubicBezTo>
                <a:cubicBezTo>
                  <a:pt x="8699983" y="7634964"/>
                  <a:pt x="8659186" y="7620377"/>
                  <a:pt x="8630248" y="7591202"/>
                </a:cubicBezTo>
                <a:cubicBezTo>
                  <a:pt x="8601310" y="7562027"/>
                  <a:pt x="8586841" y="7520399"/>
                  <a:pt x="8586841" y="7466319"/>
                </a:cubicBezTo>
                <a:lnTo>
                  <a:pt x="8586841" y="7365985"/>
                </a:lnTo>
                <a:cubicBezTo>
                  <a:pt x="8586841" y="7313328"/>
                  <a:pt x="8601310" y="7272649"/>
                  <a:pt x="8630248" y="7243949"/>
                </a:cubicBezTo>
                <a:cubicBezTo>
                  <a:pt x="8659186" y="7215248"/>
                  <a:pt x="8699983" y="7200898"/>
                  <a:pt x="8752640" y="7200898"/>
                </a:cubicBezTo>
                <a:cubicBezTo>
                  <a:pt x="8781103" y="7200898"/>
                  <a:pt x="8808499" y="7206353"/>
                  <a:pt x="8834828" y="7217264"/>
                </a:cubicBezTo>
                <a:cubicBezTo>
                  <a:pt x="8861156" y="7228175"/>
                  <a:pt x="8883808" y="7243830"/>
                  <a:pt x="8902784" y="7264229"/>
                </a:cubicBezTo>
                <a:lnTo>
                  <a:pt x="9018060" y="7156068"/>
                </a:lnTo>
                <a:cubicBezTo>
                  <a:pt x="8989597" y="7118117"/>
                  <a:pt x="8951528" y="7088942"/>
                  <a:pt x="8903851" y="7068543"/>
                </a:cubicBezTo>
                <a:cubicBezTo>
                  <a:pt x="8856175" y="7048144"/>
                  <a:pt x="8802688" y="7037945"/>
                  <a:pt x="8743389" y="7037945"/>
                </a:cubicBezTo>
                <a:close/>
                <a:moveTo>
                  <a:pt x="7999779" y="7037945"/>
                </a:moveTo>
                <a:cubicBezTo>
                  <a:pt x="7957559" y="7037945"/>
                  <a:pt x="7919370" y="7049686"/>
                  <a:pt x="7885214" y="7073168"/>
                </a:cubicBezTo>
                <a:cubicBezTo>
                  <a:pt x="7859597" y="7090780"/>
                  <a:pt x="7837716" y="7113929"/>
                  <a:pt x="7819571" y="7142614"/>
                </a:cubicBezTo>
                <a:lnTo>
                  <a:pt x="7817614" y="7146150"/>
                </a:lnTo>
                <a:lnTo>
                  <a:pt x="7817614" y="7048619"/>
                </a:lnTo>
                <a:lnTo>
                  <a:pt x="7647545" y="7048619"/>
                </a:lnTo>
                <a:lnTo>
                  <a:pt x="7647545" y="8087532"/>
                </a:lnTo>
                <a:lnTo>
                  <a:pt x="7817614" y="8087532"/>
                </a:lnTo>
                <a:lnTo>
                  <a:pt x="7817614" y="7692558"/>
                </a:lnTo>
                <a:lnTo>
                  <a:pt x="7820994" y="7699785"/>
                </a:lnTo>
                <a:cubicBezTo>
                  <a:pt x="7835937" y="7726603"/>
                  <a:pt x="7855684" y="7748284"/>
                  <a:pt x="7880233" y="7764828"/>
                </a:cubicBezTo>
                <a:cubicBezTo>
                  <a:pt x="7912966" y="7786887"/>
                  <a:pt x="7951629" y="7797917"/>
                  <a:pt x="7996222" y="7797917"/>
                </a:cubicBezTo>
                <a:cubicBezTo>
                  <a:pt x="8076393" y="7797917"/>
                  <a:pt x="8138420" y="7770877"/>
                  <a:pt x="8182301" y="7716796"/>
                </a:cubicBezTo>
                <a:cubicBezTo>
                  <a:pt x="8226182" y="7662716"/>
                  <a:pt x="8248122" y="7586814"/>
                  <a:pt x="8248122" y="7489089"/>
                </a:cubicBezTo>
                <a:lnTo>
                  <a:pt x="8248122" y="7349619"/>
                </a:lnTo>
                <a:cubicBezTo>
                  <a:pt x="8248122" y="7249997"/>
                  <a:pt x="8226538" y="7173146"/>
                  <a:pt x="8183368" y="7119065"/>
                </a:cubicBezTo>
                <a:cubicBezTo>
                  <a:pt x="8140199" y="7064985"/>
                  <a:pt x="8079003" y="7037945"/>
                  <a:pt x="7999779" y="7037945"/>
                </a:cubicBezTo>
                <a:close/>
                <a:moveTo>
                  <a:pt x="10352644" y="6752599"/>
                </a:moveTo>
                <a:lnTo>
                  <a:pt x="10352644" y="7592981"/>
                </a:lnTo>
                <a:cubicBezTo>
                  <a:pt x="10352644" y="7655600"/>
                  <a:pt x="10368418" y="7703869"/>
                  <a:pt x="10399964" y="7737788"/>
                </a:cubicBezTo>
                <a:cubicBezTo>
                  <a:pt x="10431512" y="7771707"/>
                  <a:pt x="10475748" y="7788666"/>
                  <a:pt x="10532676" y="7788666"/>
                </a:cubicBezTo>
                <a:lnTo>
                  <a:pt x="10625182" y="7788666"/>
                </a:lnTo>
                <a:lnTo>
                  <a:pt x="10625182" y="7626425"/>
                </a:lnTo>
                <a:lnTo>
                  <a:pt x="10574659" y="7625714"/>
                </a:lnTo>
                <a:cubicBezTo>
                  <a:pt x="10558054" y="7626188"/>
                  <a:pt x="10545246" y="7621444"/>
                  <a:pt x="10536234" y="7611482"/>
                </a:cubicBezTo>
                <a:cubicBezTo>
                  <a:pt x="10527220" y="7601520"/>
                  <a:pt x="10522713" y="7587525"/>
                  <a:pt x="10522713" y="7569498"/>
                </a:cubicBezTo>
                <a:lnTo>
                  <a:pt x="10522713" y="6752599"/>
                </a:lnTo>
                <a:close/>
                <a:moveTo>
                  <a:pt x="9162019" y="6752599"/>
                </a:moveTo>
                <a:lnTo>
                  <a:pt x="9162019" y="7592981"/>
                </a:lnTo>
                <a:cubicBezTo>
                  <a:pt x="9162019" y="7655600"/>
                  <a:pt x="9177793" y="7703869"/>
                  <a:pt x="9209340" y="7737788"/>
                </a:cubicBezTo>
                <a:cubicBezTo>
                  <a:pt x="9240886" y="7771707"/>
                  <a:pt x="9285123" y="7788666"/>
                  <a:pt x="9342050" y="7788666"/>
                </a:cubicBezTo>
                <a:lnTo>
                  <a:pt x="9434556" y="7788666"/>
                </a:lnTo>
                <a:lnTo>
                  <a:pt x="9434556" y="7626425"/>
                </a:lnTo>
                <a:lnTo>
                  <a:pt x="9384034" y="7625714"/>
                </a:lnTo>
                <a:cubicBezTo>
                  <a:pt x="9367430" y="7626188"/>
                  <a:pt x="9354621" y="7621444"/>
                  <a:pt x="9345608" y="7611482"/>
                </a:cubicBezTo>
                <a:cubicBezTo>
                  <a:pt x="9336595" y="7601520"/>
                  <a:pt x="9332088" y="7587525"/>
                  <a:pt x="9332088" y="7569498"/>
                </a:cubicBezTo>
                <a:lnTo>
                  <a:pt x="9332088" y="6752599"/>
                </a:lnTo>
                <a:close/>
                <a:moveTo>
                  <a:pt x="13747483" y="4946706"/>
                </a:moveTo>
                <a:cubicBezTo>
                  <a:pt x="13818158" y="4946706"/>
                  <a:pt x="13881261" y="4966479"/>
                  <a:pt x="13936793" y="5006023"/>
                </a:cubicBezTo>
                <a:cubicBezTo>
                  <a:pt x="13992323" y="5045568"/>
                  <a:pt x="14035654" y="5100257"/>
                  <a:pt x="14066785" y="5170091"/>
                </a:cubicBezTo>
                <a:cubicBezTo>
                  <a:pt x="14097915" y="5239926"/>
                  <a:pt x="14113481" y="5319435"/>
                  <a:pt x="14113481" y="5408621"/>
                </a:cubicBezTo>
                <a:cubicBezTo>
                  <a:pt x="14113481" y="5543241"/>
                  <a:pt x="14079405" y="5651779"/>
                  <a:pt x="14011254" y="5734233"/>
                </a:cubicBezTo>
                <a:cubicBezTo>
                  <a:pt x="13943103" y="5816688"/>
                  <a:pt x="13856021" y="5857915"/>
                  <a:pt x="13750006" y="5857915"/>
                </a:cubicBezTo>
                <a:cubicBezTo>
                  <a:pt x="13642311" y="5857915"/>
                  <a:pt x="13554808" y="5816688"/>
                  <a:pt x="13487498" y="5734233"/>
                </a:cubicBezTo>
                <a:cubicBezTo>
                  <a:pt x="13420188" y="5651779"/>
                  <a:pt x="13386533" y="5543241"/>
                  <a:pt x="13386533" y="5408621"/>
                </a:cubicBezTo>
                <a:cubicBezTo>
                  <a:pt x="13386533" y="5319435"/>
                  <a:pt x="13401678" y="5239926"/>
                  <a:pt x="13431968" y="5170091"/>
                </a:cubicBezTo>
                <a:cubicBezTo>
                  <a:pt x="13462256" y="5100257"/>
                  <a:pt x="13505167" y="5045568"/>
                  <a:pt x="13560698" y="5006023"/>
                </a:cubicBezTo>
                <a:cubicBezTo>
                  <a:pt x="13616228" y="4966479"/>
                  <a:pt x="13678490" y="4946706"/>
                  <a:pt x="13747483" y="4946706"/>
                </a:cubicBezTo>
                <a:close/>
                <a:moveTo>
                  <a:pt x="5915552" y="4873507"/>
                </a:moveTo>
                <a:lnTo>
                  <a:pt x="6079621" y="5633268"/>
                </a:lnTo>
                <a:lnTo>
                  <a:pt x="5743911" y="5633268"/>
                </a:lnTo>
                <a:close/>
                <a:moveTo>
                  <a:pt x="14901579" y="4540322"/>
                </a:moveTo>
                <a:lnTo>
                  <a:pt x="14901579" y="5557545"/>
                </a:lnTo>
                <a:cubicBezTo>
                  <a:pt x="14901579" y="5705627"/>
                  <a:pt x="14937758" y="5837302"/>
                  <a:pt x="15010117" y="5952570"/>
                </a:cubicBezTo>
                <a:cubicBezTo>
                  <a:pt x="15082475" y="6067839"/>
                  <a:pt x="15183861" y="6157445"/>
                  <a:pt x="15314274" y="6221389"/>
                </a:cubicBezTo>
                <a:cubicBezTo>
                  <a:pt x="15444687" y="6285334"/>
                  <a:pt x="15593189" y="6317306"/>
                  <a:pt x="15759781" y="6317306"/>
                </a:cubicBezTo>
                <a:cubicBezTo>
                  <a:pt x="15926373" y="6317306"/>
                  <a:pt x="16074877" y="6285334"/>
                  <a:pt x="16205290" y="6221389"/>
                </a:cubicBezTo>
                <a:cubicBezTo>
                  <a:pt x="16335703" y="6157445"/>
                  <a:pt x="16437089" y="6067839"/>
                  <a:pt x="16509447" y="5952570"/>
                </a:cubicBezTo>
                <a:cubicBezTo>
                  <a:pt x="16581805" y="5837302"/>
                  <a:pt x="16617983" y="5705627"/>
                  <a:pt x="16617983" y="5557545"/>
                </a:cubicBezTo>
                <a:lnTo>
                  <a:pt x="16617983" y="4540322"/>
                </a:lnTo>
                <a:lnTo>
                  <a:pt x="16047532" y="4540322"/>
                </a:lnTo>
                <a:lnTo>
                  <a:pt x="16047532" y="5557545"/>
                </a:lnTo>
                <a:cubicBezTo>
                  <a:pt x="16047532" y="5656827"/>
                  <a:pt x="16023133" y="5732130"/>
                  <a:pt x="15974332" y="5783454"/>
                </a:cubicBezTo>
                <a:cubicBezTo>
                  <a:pt x="15925533" y="5834778"/>
                  <a:pt x="15854016" y="5860440"/>
                  <a:pt x="15759781" y="5860440"/>
                </a:cubicBezTo>
                <a:cubicBezTo>
                  <a:pt x="15665548" y="5860440"/>
                  <a:pt x="15594031" y="5835198"/>
                  <a:pt x="15545232" y="5784716"/>
                </a:cubicBezTo>
                <a:cubicBezTo>
                  <a:pt x="15496431" y="5734233"/>
                  <a:pt x="15472031" y="5658510"/>
                  <a:pt x="15472031" y="5557545"/>
                </a:cubicBezTo>
                <a:lnTo>
                  <a:pt x="15472031" y="4540322"/>
                </a:lnTo>
                <a:close/>
                <a:moveTo>
                  <a:pt x="11192259" y="4540322"/>
                </a:moveTo>
                <a:lnTo>
                  <a:pt x="11692035" y="5794812"/>
                </a:lnTo>
                <a:lnTo>
                  <a:pt x="11692035" y="6276920"/>
                </a:lnTo>
                <a:lnTo>
                  <a:pt x="12234722" y="6276920"/>
                </a:lnTo>
                <a:lnTo>
                  <a:pt x="12234722" y="5794812"/>
                </a:lnTo>
                <a:lnTo>
                  <a:pt x="12759740" y="4540322"/>
                </a:lnTo>
                <a:lnTo>
                  <a:pt x="12204433" y="4540322"/>
                </a:lnTo>
                <a:lnTo>
                  <a:pt x="11964641" y="5320277"/>
                </a:lnTo>
                <a:lnTo>
                  <a:pt x="11719801" y="4540322"/>
                </a:lnTo>
                <a:close/>
                <a:moveTo>
                  <a:pt x="8944549" y="4540322"/>
                </a:moveTo>
                <a:lnTo>
                  <a:pt x="8944549" y="6276920"/>
                </a:lnTo>
                <a:lnTo>
                  <a:pt x="9530145" y="6276920"/>
                </a:lnTo>
                <a:lnTo>
                  <a:pt x="9530145" y="5587834"/>
                </a:lnTo>
                <a:lnTo>
                  <a:pt x="9701786" y="5587834"/>
                </a:lnTo>
                <a:lnTo>
                  <a:pt x="10075356" y="6276920"/>
                </a:lnTo>
                <a:lnTo>
                  <a:pt x="10688719" y="6276920"/>
                </a:lnTo>
                <a:lnTo>
                  <a:pt x="10688719" y="6163335"/>
                </a:lnTo>
                <a:lnTo>
                  <a:pt x="10231852" y="5401049"/>
                </a:lnTo>
                <a:lnTo>
                  <a:pt x="10630664" y="4653908"/>
                </a:lnTo>
                <a:lnTo>
                  <a:pt x="10630664" y="4540322"/>
                </a:lnTo>
                <a:lnTo>
                  <a:pt x="10047592" y="4540322"/>
                </a:lnTo>
                <a:lnTo>
                  <a:pt x="9711883" y="5249601"/>
                </a:lnTo>
                <a:lnTo>
                  <a:pt x="9530145" y="5249601"/>
                </a:lnTo>
                <a:lnTo>
                  <a:pt x="9530145" y="4540322"/>
                </a:lnTo>
                <a:close/>
                <a:moveTo>
                  <a:pt x="6963350" y="4540322"/>
                </a:moveTo>
                <a:lnTo>
                  <a:pt x="6963350" y="6276920"/>
                </a:lnTo>
                <a:lnTo>
                  <a:pt x="7412644" y="6276920"/>
                </a:lnTo>
                <a:lnTo>
                  <a:pt x="7412644" y="5373283"/>
                </a:lnTo>
                <a:lnTo>
                  <a:pt x="8109303" y="6276920"/>
                </a:lnTo>
                <a:lnTo>
                  <a:pt x="8614128" y="6276920"/>
                </a:lnTo>
                <a:lnTo>
                  <a:pt x="8614128" y="4540322"/>
                </a:lnTo>
                <a:lnTo>
                  <a:pt x="8162310" y="4540322"/>
                </a:lnTo>
                <a:lnTo>
                  <a:pt x="8162310" y="5476773"/>
                </a:lnTo>
                <a:lnTo>
                  <a:pt x="7470699" y="4540322"/>
                </a:lnTo>
                <a:close/>
                <a:moveTo>
                  <a:pt x="5529361" y="4540322"/>
                </a:moveTo>
                <a:lnTo>
                  <a:pt x="5049777" y="6276920"/>
                </a:lnTo>
                <a:lnTo>
                  <a:pt x="5617706" y="6276920"/>
                </a:lnTo>
                <a:lnTo>
                  <a:pt x="5690905" y="5943736"/>
                </a:lnTo>
                <a:lnTo>
                  <a:pt x="6140200" y="5943736"/>
                </a:lnTo>
                <a:lnTo>
                  <a:pt x="6205826" y="6276920"/>
                </a:lnTo>
                <a:lnTo>
                  <a:pt x="6798996" y="6276920"/>
                </a:lnTo>
                <a:lnTo>
                  <a:pt x="6296695" y="4540322"/>
                </a:lnTo>
                <a:close/>
                <a:moveTo>
                  <a:pt x="3200975" y="4540322"/>
                </a:moveTo>
                <a:lnTo>
                  <a:pt x="3200975" y="6276920"/>
                </a:lnTo>
                <a:lnTo>
                  <a:pt x="3768903" y="6276920"/>
                </a:lnTo>
                <a:lnTo>
                  <a:pt x="3768903" y="5595406"/>
                </a:lnTo>
                <a:lnTo>
                  <a:pt x="4306542" y="5595406"/>
                </a:lnTo>
                <a:lnTo>
                  <a:pt x="4306542" y="6276920"/>
                </a:lnTo>
                <a:lnTo>
                  <a:pt x="4876994" y="6276920"/>
                </a:lnTo>
                <a:lnTo>
                  <a:pt x="4876994" y="4540322"/>
                </a:lnTo>
                <a:lnTo>
                  <a:pt x="4306542" y="4540322"/>
                </a:lnTo>
                <a:lnTo>
                  <a:pt x="4306542" y="5231932"/>
                </a:lnTo>
                <a:lnTo>
                  <a:pt x="3768903" y="5231932"/>
                </a:lnTo>
                <a:lnTo>
                  <a:pt x="3768903" y="4540322"/>
                </a:lnTo>
                <a:close/>
                <a:moveTo>
                  <a:pt x="1652781" y="4540322"/>
                </a:moveTo>
                <a:lnTo>
                  <a:pt x="1652781" y="4923989"/>
                </a:lnTo>
                <a:lnTo>
                  <a:pt x="2013731" y="4923989"/>
                </a:lnTo>
                <a:lnTo>
                  <a:pt x="2013731" y="6276920"/>
                </a:lnTo>
                <a:lnTo>
                  <a:pt x="2601852" y="6276920"/>
                </a:lnTo>
                <a:lnTo>
                  <a:pt x="2601852" y="4923989"/>
                </a:lnTo>
                <a:lnTo>
                  <a:pt x="2962802" y="4923989"/>
                </a:lnTo>
                <a:lnTo>
                  <a:pt x="2962802" y="4540322"/>
                </a:lnTo>
                <a:close/>
                <a:moveTo>
                  <a:pt x="13750006" y="4502460"/>
                </a:moveTo>
                <a:cubicBezTo>
                  <a:pt x="13568270" y="4502460"/>
                  <a:pt x="13407147" y="4540743"/>
                  <a:pt x="13266637" y="4617308"/>
                </a:cubicBezTo>
                <a:cubicBezTo>
                  <a:pt x="13126127" y="4693873"/>
                  <a:pt x="13016749" y="4801149"/>
                  <a:pt x="12938501" y="4939134"/>
                </a:cubicBezTo>
                <a:cubicBezTo>
                  <a:pt x="12860253" y="5077120"/>
                  <a:pt x="12821129" y="5234457"/>
                  <a:pt x="12821129" y="5411145"/>
                </a:cubicBezTo>
                <a:cubicBezTo>
                  <a:pt x="12821129" y="5586151"/>
                  <a:pt x="12860253" y="5742226"/>
                  <a:pt x="12938501" y="5879371"/>
                </a:cubicBezTo>
                <a:cubicBezTo>
                  <a:pt x="13016749" y="6016515"/>
                  <a:pt x="13126127" y="6123790"/>
                  <a:pt x="13266637" y="6201196"/>
                </a:cubicBezTo>
                <a:cubicBezTo>
                  <a:pt x="13407147" y="6278603"/>
                  <a:pt x="13568270" y="6317306"/>
                  <a:pt x="13750006" y="6317306"/>
                </a:cubicBezTo>
                <a:cubicBezTo>
                  <a:pt x="13930062" y="6317306"/>
                  <a:pt x="14090763" y="6278603"/>
                  <a:pt x="14232115" y="6201196"/>
                </a:cubicBezTo>
                <a:cubicBezTo>
                  <a:pt x="14373466" y="6123790"/>
                  <a:pt x="14483265" y="6016515"/>
                  <a:pt x="14561514" y="5879371"/>
                </a:cubicBezTo>
                <a:cubicBezTo>
                  <a:pt x="14639761" y="5742226"/>
                  <a:pt x="14678885" y="5586151"/>
                  <a:pt x="14678885" y="5411145"/>
                </a:cubicBezTo>
                <a:cubicBezTo>
                  <a:pt x="14678885" y="5232774"/>
                  <a:pt x="14639761" y="5075016"/>
                  <a:pt x="14561514" y="4937872"/>
                </a:cubicBezTo>
                <a:cubicBezTo>
                  <a:pt x="14483265" y="4800728"/>
                  <a:pt x="14373887" y="4693873"/>
                  <a:pt x="14233377" y="4617308"/>
                </a:cubicBezTo>
                <a:cubicBezTo>
                  <a:pt x="14092867" y="4540743"/>
                  <a:pt x="13931744" y="4502460"/>
                  <a:pt x="13750006" y="4502460"/>
                </a:cubicBezTo>
                <a:close/>
                <a:moveTo>
                  <a:pt x="0" y="0"/>
                </a:moveTo>
                <a:lnTo>
                  <a:pt x="18869098" y="0"/>
                </a:lnTo>
                <a:lnTo>
                  <a:pt x="18869098" y="11897333"/>
                </a:lnTo>
                <a:lnTo>
                  <a:pt x="0" y="11897333"/>
                </a:lnTo>
                <a:close/>
              </a:path>
            </a:pathLst>
          </a:custGeom>
          <a:solidFill>
            <a:srgbClr val="DDC5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2"/>
          <p:cNvSpPr/>
          <p:nvPr/>
        </p:nvSpPr>
        <p:spPr>
          <a:xfrm rot="-7515516">
            <a:off x="14007856" y="-1979873"/>
            <a:ext cx="6290740" cy="5204158"/>
          </a:xfrm>
          <a:custGeom>
            <a:avLst/>
            <a:gdLst/>
            <a:ahLst/>
            <a:cxnLst/>
            <a:rect l="l" t="t" r="r" b="b"/>
            <a:pathLst>
              <a:path w="6290740" h="5204158">
                <a:moveTo>
                  <a:pt x="0" y="0"/>
                </a:moveTo>
                <a:lnTo>
                  <a:pt x="6290740" y="0"/>
                </a:lnTo>
                <a:lnTo>
                  <a:pt x="6290740" y="5204157"/>
                </a:lnTo>
                <a:lnTo>
                  <a:pt x="0" y="52041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rot="2587022">
            <a:off x="-1905002" y="6018035"/>
            <a:ext cx="6222389" cy="5147612"/>
          </a:xfrm>
          <a:custGeom>
            <a:avLst/>
            <a:gdLst/>
            <a:ahLst/>
            <a:cxnLst/>
            <a:rect l="l" t="t" r="r" b="b"/>
            <a:pathLst>
              <a:path w="6222389" h="5147612">
                <a:moveTo>
                  <a:pt x="0" y="0"/>
                </a:moveTo>
                <a:lnTo>
                  <a:pt x="6222389" y="0"/>
                </a:lnTo>
                <a:lnTo>
                  <a:pt x="6222389" y="5147612"/>
                </a:lnTo>
                <a:lnTo>
                  <a:pt x="0" y="5147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C55F"/>
        </a:solidFill>
        <a:effectLst/>
      </p:bgPr>
    </p:bg>
    <p:spTree>
      <p:nvGrpSpPr>
        <p:cNvPr id="1" name=""/>
        <p:cNvGrpSpPr/>
        <p:nvPr/>
      </p:nvGrpSpPr>
      <p:grpSpPr>
        <a:xfrm>
          <a:off x="0" y="0"/>
          <a:ext cx="0" cy="0"/>
          <a:chOff x="0" y="0"/>
          <a:chExt cx="0" cy="0"/>
        </a:xfrm>
      </p:grpSpPr>
      <p:sp>
        <p:nvSpPr>
          <p:cNvPr id="7" name="Freeform 7"/>
          <p:cNvSpPr/>
          <p:nvPr/>
        </p:nvSpPr>
        <p:spPr>
          <a:xfrm rot="-5400000">
            <a:off x="-1243919" y="-1334181"/>
            <a:ext cx="8080907" cy="12955363"/>
          </a:xfrm>
          <a:custGeom>
            <a:avLst/>
            <a:gdLst/>
            <a:ahLst/>
            <a:cxnLst/>
            <a:rect l="l" t="t" r="r" b="b"/>
            <a:pathLst>
              <a:path w="8080907" h="12955363">
                <a:moveTo>
                  <a:pt x="0" y="0"/>
                </a:moveTo>
                <a:lnTo>
                  <a:pt x="8080907" y="0"/>
                </a:lnTo>
                <a:lnTo>
                  <a:pt x="8080907" y="12955362"/>
                </a:lnTo>
                <a:lnTo>
                  <a:pt x="0" y="129553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10495825" y="1103046"/>
            <a:ext cx="6580619" cy="6580619"/>
            <a:chOff x="0" y="0"/>
            <a:chExt cx="8774159" cy="8774159"/>
          </a:xfrm>
        </p:grpSpPr>
        <p:sp>
          <p:nvSpPr>
            <p:cNvPr id="9" name="Freeform 9"/>
            <p:cNvSpPr/>
            <p:nvPr/>
          </p:nvSpPr>
          <p:spPr>
            <a:xfrm>
              <a:off x="0" y="0"/>
              <a:ext cx="8774159" cy="8774159"/>
            </a:xfrm>
            <a:custGeom>
              <a:avLst/>
              <a:gdLst/>
              <a:ahLst/>
              <a:cxnLst/>
              <a:rect l="l" t="t" r="r" b="b"/>
              <a:pathLst>
                <a:path w="8774159" h="8774159">
                  <a:moveTo>
                    <a:pt x="0" y="0"/>
                  </a:moveTo>
                  <a:lnTo>
                    <a:pt x="8774159" y="0"/>
                  </a:lnTo>
                  <a:lnTo>
                    <a:pt x="8774159" y="8774159"/>
                  </a:lnTo>
                  <a:lnTo>
                    <a:pt x="0" y="877415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0" name="Freeform 10"/>
            <p:cNvSpPr/>
            <p:nvPr/>
          </p:nvSpPr>
          <p:spPr>
            <a:xfrm>
              <a:off x="696690" y="683222"/>
              <a:ext cx="7380778" cy="7407715"/>
            </a:xfrm>
            <a:custGeom>
              <a:avLst/>
              <a:gdLst/>
              <a:ahLst/>
              <a:cxnLst/>
              <a:rect l="l" t="t" r="r" b="b"/>
              <a:pathLst>
                <a:path w="7380778" h="7407715">
                  <a:moveTo>
                    <a:pt x="0" y="0"/>
                  </a:moveTo>
                  <a:lnTo>
                    <a:pt x="7380779" y="0"/>
                  </a:lnTo>
                  <a:lnTo>
                    <a:pt x="7380779" y="7407715"/>
                  </a:lnTo>
                  <a:lnTo>
                    <a:pt x="0" y="74077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1" name="Group 11"/>
            <p:cNvGrpSpPr/>
            <p:nvPr/>
          </p:nvGrpSpPr>
          <p:grpSpPr>
            <a:xfrm>
              <a:off x="963838" y="2093127"/>
              <a:ext cx="6846483" cy="4587906"/>
              <a:chOff x="0" y="0"/>
              <a:chExt cx="1212933" cy="812800"/>
            </a:xfrm>
          </p:grpSpPr>
          <p:sp>
            <p:nvSpPr>
              <p:cNvPr id="12" name="Freeform 12"/>
              <p:cNvSpPr/>
              <p:nvPr/>
            </p:nvSpPr>
            <p:spPr>
              <a:xfrm>
                <a:off x="0" y="0"/>
                <a:ext cx="1212933" cy="812800"/>
              </a:xfrm>
              <a:custGeom>
                <a:avLst/>
                <a:gdLst/>
                <a:ahLst/>
                <a:cxnLst/>
                <a:rect l="l" t="t" r="r" b="b"/>
                <a:pathLst>
                  <a:path w="1212933" h="812800">
                    <a:moveTo>
                      <a:pt x="0" y="0"/>
                    </a:moveTo>
                    <a:lnTo>
                      <a:pt x="1212933" y="0"/>
                    </a:lnTo>
                    <a:lnTo>
                      <a:pt x="1212933" y="812800"/>
                    </a:lnTo>
                    <a:lnTo>
                      <a:pt x="0" y="812800"/>
                    </a:lnTo>
                    <a:close/>
                  </a:path>
                </a:pathLst>
              </a:custGeom>
              <a:solidFill>
                <a:srgbClr val="EAE5C2"/>
              </a:solidFill>
            </p:spPr>
          </p:sp>
          <p:sp>
            <p:nvSpPr>
              <p:cNvPr id="13" name="TextBox 13"/>
              <p:cNvSpPr txBox="1"/>
              <p:nvPr/>
            </p:nvSpPr>
            <p:spPr>
              <a:xfrm>
                <a:off x="0" y="-19050"/>
                <a:ext cx="1212933" cy="831850"/>
              </a:xfrm>
              <a:prstGeom prst="rect">
                <a:avLst/>
              </a:prstGeom>
            </p:spPr>
            <p:txBody>
              <a:bodyPr lIns="50800" tIns="50800" rIns="50800" bIns="50800" rtlCol="0" anchor="ctr"/>
              <a:lstStyle/>
              <a:p>
                <a:pPr algn="ctr">
                  <a:lnSpc>
                    <a:spcPts val="2060"/>
                  </a:lnSpc>
                </a:pPr>
                <a:endParaRPr/>
              </a:p>
            </p:txBody>
          </p:sp>
        </p:grpSp>
      </p:grpSp>
      <p:sp>
        <p:nvSpPr>
          <p:cNvPr id="14" name="Freeform 14"/>
          <p:cNvSpPr/>
          <p:nvPr/>
        </p:nvSpPr>
        <p:spPr>
          <a:xfrm>
            <a:off x="11532935" y="2686387"/>
            <a:ext cx="4506399" cy="3413939"/>
          </a:xfrm>
          <a:custGeom>
            <a:avLst/>
            <a:gdLst/>
            <a:ahLst/>
            <a:cxnLst/>
            <a:rect l="l" t="t" r="r" b="b"/>
            <a:pathLst>
              <a:path w="4506399" h="3413939">
                <a:moveTo>
                  <a:pt x="0" y="0"/>
                </a:moveTo>
                <a:lnTo>
                  <a:pt x="4506399" y="0"/>
                </a:lnTo>
                <a:lnTo>
                  <a:pt x="4506399" y="3413938"/>
                </a:lnTo>
                <a:lnTo>
                  <a:pt x="0" y="3413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14448400" y="3716846"/>
            <a:ext cx="1436955" cy="1839303"/>
          </a:xfrm>
          <a:custGeom>
            <a:avLst/>
            <a:gdLst/>
            <a:ahLst/>
            <a:cxnLst/>
            <a:rect l="l" t="t" r="r" b="b"/>
            <a:pathLst>
              <a:path w="1436955" h="1839303">
                <a:moveTo>
                  <a:pt x="0" y="0"/>
                </a:moveTo>
                <a:lnTo>
                  <a:pt x="1436955" y="0"/>
                </a:lnTo>
                <a:lnTo>
                  <a:pt x="1436955" y="1839303"/>
                </a:lnTo>
                <a:lnTo>
                  <a:pt x="0" y="18393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TextBox 16"/>
          <p:cNvSpPr txBox="1"/>
          <p:nvPr/>
        </p:nvSpPr>
        <p:spPr>
          <a:xfrm>
            <a:off x="1028700" y="4525327"/>
            <a:ext cx="7184900" cy="1074420"/>
          </a:xfrm>
          <a:prstGeom prst="rect">
            <a:avLst/>
          </a:prstGeom>
        </p:spPr>
        <p:txBody>
          <a:bodyPr lIns="0" tIns="0" rIns="0" bIns="0" rtlCol="0" anchor="t">
            <a:spAutoFit/>
          </a:bodyPr>
          <a:lstStyle/>
          <a:p>
            <a:pPr algn="l">
              <a:lnSpc>
                <a:spcPts val="9074"/>
              </a:lnSpc>
            </a:pPr>
            <a:r>
              <a:rPr lang="en-US" sz="6049">
                <a:solidFill>
                  <a:srgbClr val="4C4331"/>
                </a:solidFill>
                <a:latin typeface="Paytone One"/>
                <a:ea typeface="Paytone One"/>
                <a:cs typeface="Paytone One"/>
                <a:sym typeface="Paytone One"/>
              </a:rPr>
              <a:t>I. TÌM HIỂU CHUNG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7" name="Group 7"/>
          <p:cNvGrpSpPr/>
          <p:nvPr/>
        </p:nvGrpSpPr>
        <p:grpSpPr>
          <a:xfrm>
            <a:off x="11034584" y="1524417"/>
            <a:ext cx="5714871" cy="5714871"/>
            <a:chOff x="0" y="0"/>
            <a:chExt cx="7619829" cy="7619829"/>
          </a:xfrm>
        </p:grpSpPr>
        <p:sp>
          <p:nvSpPr>
            <p:cNvPr id="8" name="Freeform 8"/>
            <p:cNvSpPr/>
            <p:nvPr/>
          </p:nvSpPr>
          <p:spPr>
            <a:xfrm>
              <a:off x="0" y="0"/>
              <a:ext cx="7619829" cy="7619829"/>
            </a:xfrm>
            <a:custGeom>
              <a:avLst/>
              <a:gdLst/>
              <a:ahLst/>
              <a:cxnLst/>
              <a:rect l="l" t="t" r="r" b="b"/>
              <a:pathLst>
                <a:path w="7619829" h="7619829">
                  <a:moveTo>
                    <a:pt x="0" y="0"/>
                  </a:moveTo>
                  <a:lnTo>
                    <a:pt x="7619829" y="0"/>
                  </a:lnTo>
                  <a:lnTo>
                    <a:pt x="7619829" y="7619829"/>
                  </a:lnTo>
                  <a:lnTo>
                    <a:pt x="0" y="761982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grpSp>
          <p:nvGrpSpPr>
            <p:cNvPr id="9" name="Group 9"/>
            <p:cNvGrpSpPr/>
            <p:nvPr/>
          </p:nvGrpSpPr>
          <p:grpSpPr>
            <a:xfrm>
              <a:off x="998034" y="867040"/>
              <a:ext cx="5780039" cy="5832156"/>
              <a:chOff x="0" y="0"/>
              <a:chExt cx="1179126" cy="1189758"/>
            </a:xfrm>
          </p:grpSpPr>
          <p:sp>
            <p:nvSpPr>
              <p:cNvPr id="10" name="Freeform 10"/>
              <p:cNvSpPr/>
              <p:nvPr/>
            </p:nvSpPr>
            <p:spPr>
              <a:xfrm>
                <a:off x="0" y="0"/>
                <a:ext cx="1179126" cy="1189758"/>
              </a:xfrm>
              <a:custGeom>
                <a:avLst/>
                <a:gdLst/>
                <a:ahLst/>
                <a:cxnLst/>
                <a:rect l="l" t="t" r="r" b="b"/>
                <a:pathLst>
                  <a:path w="1179126" h="1189758">
                    <a:moveTo>
                      <a:pt x="0" y="0"/>
                    </a:moveTo>
                    <a:lnTo>
                      <a:pt x="1179126" y="0"/>
                    </a:lnTo>
                    <a:lnTo>
                      <a:pt x="1179126" y="1189758"/>
                    </a:lnTo>
                    <a:lnTo>
                      <a:pt x="0" y="1189758"/>
                    </a:lnTo>
                    <a:close/>
                  </a:path>
                </a:pathLst>
              </a:custGeom>
              <a:solidFill>
                <a:srgbClr val="9DB7BE"/>
              </a:solidFill>
            </p:spPr>
          </p:sp>
          <p:sp>
            <p:nvSpPr>
              <p:cNvPr id="11" name="TextBox 11"/>
              <p:cNvSpPr txBox="1"/>
              <p:nvPr/>
            </p:nvSpPr>
            <p:spPr>
              <a:xfrm>
                <a:off x="0" y="-19050"/>
                <a:ext cx="1179126" cy="1208808"/>
              </a:xfrm>
              <a:prstGeom prst="rect">
                <a:avLst/>
              </a:prstGeom>
            </p:spPr>
            <p:txBody>
              <a:bodyPr lIns="53118" tIns="53118" rIns="53118" bIns="53118" rtlCol="0" anchor="ctr"/>
              <a:lstStyle/>
              <a:p>
                <a:pPr algn="ctr">
                  <a:lnSpc>
                    <a:spcPts val="2060"/>
                  </a:lnSpc>
                </a:pPr>
                <a:endParaRPr/>
              </a:p>
            </p:txBody>
          </p:sp>
        </p:grpSp>
      </p:grpSp>
      <p:grpSp>
        <p:nvGrpSpPr>
          <p:cNvPr id="12" name="Group 12"/>
          <p:cNvGrpSpPr/>
          <p:nvPr/>
        </p:nvGrpSpPr>
        <p:grpSpPr>
          <a:xfrm>
            <a:off x="1028700" y="2032474"/>
            <a:ext cx="8482309" cy="1675015"/>
            <a:chOff x="0" y="0"/>
            <a:chExt cx="11309745" cy="2233353"/>
          </a:xfrm>
        </p:grpSpPr>
        <p:sp>
          <p:nvSpPr>
            <p:cNvPr id="13" name="Freeform 13"/>
            <p:cNvSpPr/>
            <p:nvPr/>
          </p:nvSpPr>
          <p:spPr>
            <a:xfrm rot="-5400000">
              <a:off x="4735705" y="-4735705"/>
              <a:ext cx="1838334" cy="11309745"/>
            </a:xfrm>
            <a:custGeom>
              <a:avLst/>
              <a:gdLst/>
              <a:ahLst/>
              <a:cxnLst/>
              <a:rect l="l" t="t" r="r" b="b"/>
              <a:pathLst>
                <a:path w="1838334" h="11309745">
                  <a:moveTo>
                    <a:pt x="0" y="0"/>
                  </a:moveTo>
                  <a:lnTo>
                    <a:pt x="1838335" y="0"/>
                  </a:lnTo>
                  <a:lnTo>
                    <a:pt x="1838335" y="11309745"/>
                  </a:lnTo>
                  <a:lnTo>
                    <a:pt x="0" y="11309745"/>
                  </a:lnTo>
                  <a:lnTo>
                    <a:pt x="0" y="0"/>
                  </a:lnTo>
                  <a:close/>
                </a:path>
              </a:pathLst>
            </a:custGeom>
            <a:blipFill>
              <a:blip r:embed="rId7">
                <a:extLst>
                  <a:ext uri="{96DAC541-7B7A-43D3-8B79-37D633B846F1}">
                    <asvg:svgBlip xmlns:asvg="http://schemas.microsoft.com/office/drawing/2016/SVG/main" r:embed="rId8"/>
                  </a:ext>
                </a:extLst>
              </a:blip>
              <a:stretch>
                <a:fillRect l="-376024"/>
              </a:stretch>
            </a:blipFill>
            <a:ln cap="sq">
              <a:noFill/>
              <a:prstDash val="solid"/>
              <a:miter/>
            </a:ln>
          </p:spPr>
        </p:sp>
        <p:sp>
          <p:nvSpPr>
            <p:cNvPr id="14" name="Freeform 14"/>
            <p:cNvSpPr/>
            <p:nvPr/>
          </p:nvSpPr>
          <p:spPr>
            <a:xfrm rot="-5400000" flipH="1">
              <a:off x="4735705" y="-4340687"/>
              <a:ext cx="1838334" cy="11309745"/>
            </a:xfrm>
            <a:custGeom>
              <a:avLst/>
              <a:gdLst/>
              <a:ahLst/>
              <a:cxnLst/>
              <a:rect l="l" t="t" r="r" b="b"/>
              <a:pathLst>
                <a:path w="1838334" h="11309745">
                  <a:moveTo>
                    <a:pt x="1838335" y="0"/>
                  </a:moveTo>
                  <a:lnTo>
                    <a:pt x="0" y="0"/>
                  </a:lnTo>
                  <a:lnTo>
                    <a:pt x="0" y="11309745"/>
                  </a:lnTo>
                  <a:lnTo>
                    <a:pt x="1838335" y="11309745"/>
                  </a:lnTo>
                  <a:lnTo>
                    <a:pt x="1838335" y="0"/>
                  </a:lnTo>
                  <a:close/>
                </a:path>
              </a:pathLst>
            </a:custGeom>
            <a:blipFill>
              <a:blip r:embed="rId7">
                <a:extLst>
                  <a:ext uri="{96DAC541-7B7A-43D3-8B79-37D633B846F1}">
                    <asvg:svgBlip xmlns:asvg="http://schemas.microsoft.com/office/drawing/2016/SVG/main" r:embed="rId8"/>
                  </a:ext>
                </a:extLst>
              </a:blip>
              <a:stretch>
                <a:fillRect l="-376024"/>
              </a:stretch>
            </a:blipFill>
            <a:ln cap="sq">
              <a:noFill/>
              <a:prstDash val="solid"/>
              <a:miter/>
            </a:ln>
          </p:spPr>
        </p:sp>
      </p:grpSp>
      <p:sp>
        <p:nvSpPr>
          <p:cNvPr id="15" name="TextBox 15"/>
          <p:cNvSpPr txBox="1"/>
          <p:nvPr/>
        </p:nvSpPr>
        <p:spPr>
          <a:xfrm>
            <a:off x="1492355" y="2619877"/>
            <a:ext cx="7629151" cy="648335"/>
          </a:xfrm>
          <a:prstGeom prst="rect">
            <a:avLst/>
          </a:prstGeom>
        </p:spPr>
        <p:txBody>
          <a:bodyPr lIns="0" tIns="0" rIns="0" bIns="0" rtlCol="0" anchor="t">
            <a:spAutoFit/>
          </a:bodyPr>
          <a:lstStyle/>
          <a:p>
            <a:pPr marL="0" lvl="0" indent="0" algn="ctr">
              <a:lnSpc>
                <a:spcPts val="4899"/>
              </a:lnSpc>
            </a:pPr>
            <a:r>
              <a:rPr lang="en-US" sz="4899">
                <a:solidFill>
                  <a:srgbClr val="4C4331"/>
                </a:solidFill>
                <a:latin typeface="Paytone One"/>
                <a:ea typeface="Paytone One"/>
                <a:cs typeface="Paytone One"/>
                <a:sym typeface="Paytone One"/>
              </a:rPr>
              <a:t>1 TÁC GIẢ</a:t>
            </a:r>
          </a:p>
        </p:txBody>
      </p:sp>
      <p:grpSp>
        <p:nvGrpSpPr>
          <p:cNvPr id="16" name="Group 16"/>
          <p:cNvGrpSpPr/>
          <p:nvPr/>
        </p:nvGrpSpPr>
        <p:grpSpPr>
          <a:xfrm>
            <a:off x="1126262" y="4028562"/>
            <a:ext cx="8361336" cy="4968232"/>
            <a:chOff x="0" y="0"/>
            <a:chExt cx="11148447" cy="6624309"/>
          </a:xfrm>
        </p:grpSpPr>
        <p:sp>
          <p:nvSpPr>
            <p:cNvPr id="17" name="TextBox 17"/>
            <p:cNvSpPr txBox="1"/>
            <p:nvPr/>
          </p:nvSpPr>
          <p:spPr>
            <a:xfrm>
              <a:off x="0" y="0"/>
              <a:ext cx="11148447" cy="5334000"/>
            </a:xfrm>
            <a:prstGeom prst="rect">
              <a:avLst/>
            </a:prstGeom>
          </p:spPr>
          <p:txBody>
            <a:bodyPr lIns="0" tIns="0" rIns="0" bIns="0" rtlCol="0" anchor="t">
              <a:spAutoFit/>
            </a:bodyPr>
            <a:lstStyle/>
            <a:p>
              <a:pPr marL="820419" lvl="1" indent="-410209" algn="l">
                <a:lnSpc>
                  <a:spcPts val="4559"/>
                </a:lnSpc>
                <a:buFont typeface="Arial"/>
                <a:buChar char="•"/>
              </a:pPr>
              <a:r>
                <a:rPr lang="en-US" sz="3799">
                  <a:solidFill>
                    <a:srgbClr val="4C4331"/>
                  </a:solidFill>
                  <a:latin typeface="Cabin"/>
                  <a:ea typeface="Cabin"/>
                  <a:cs typeface="Cabin"/>
                  <a:sym typeface="Cabin"/>
                </a:rPr>
                <a:t>Nguyễn Quang Thiều (1957)</a:t>
              </a:r>
            </a:p>
            <a:p>
              <a:pPr marL="820419" lvl="1" indent="-410209" algn="l">
                <a:lnSpc>
                  <a:spcPts val="4559"/>
                </a:lnSpc>
                <a:buFont typeface="Arial"/>
                <a:buChar char="•"/>
              </a:pPr>
              <a:r>
                <a:rPr lang="en-US" sz="3799">
                  <a:solidFill>
                    <a:srgbClr val="4C4331"/>
                  </a:solidFill>
                  <a:latin typeface="Cabin"/>
                  <a:ea typeface="Cabin"/>
                  <a:cs typeface="Cabin"/>
                  <a:sym typeface="Cabin"/>
                </a:rPr>
                <a:t>Quê: Ứng Hòa, Hà Nội</a:t>
              </a:r>
            </a:p>
            <a:p>
              <a:pPr marL="820419" lvl="1" indent="-410209" algn="l">
                <a:lnSpc>
                  <a:spcPts val="4559"/>
                </a:lnSpc>
                <a:buFont typeface="Arial"/>
                <a:buChar char="•"/>
              </a:pPr>
              <a:r>
                <a:rPr lang="en-US" sz="3799">
                  <a:solidFill>
                    <a:srgbClr val="4C4331"/>
                  </a:solidFill>
                  <a:latin typeface="Cabin"/>
                  <a:ea typeface="Cabin"/>
                  <a:cs typeface="Cabin"/>
                  <a:sym typeface="Cabin"/>
                </a:rPr>
                <a:t>Ông hiện đang là phó chủ tịch hội nhà văn  Việt Nam; phó tổng thư kí thứ nhất hội nhà văn Á-Phi</a:t>
              </a:r>
            </a:p>
            <a:p>
              <a:pPr marL="820419" lvl="1" indent="-410209" algn="l">
                <a:lnSpc>
                  <a:spcPts val="4559"/>
                </a:lnSpc>
                <a:buFont typeface="Arial"/>
                <a:buChar char="•"/>
              </a:pPr>
              <a:r>
                <a:rPr lang="en-US" sz="3799">
                  <a:solidFill>
                    <a:srgbClr val="4C4331"/>
                  </a:solidFill>
                  <a:latin typeface="Cabin"/>
                  <a:ea typeface="Cabin"/>
                  <a:cs typeface="Cabin"/>
                  <a:sym typeface="Cabin"/>
                </a:rPr>
                <a:t>Đặc điểm viết truyện: chân thực,gần gũi với cuộc sống.</a:t>
              </a:r>
            </a:p>
          </p:txBody>
        </p:sp>
        <p:sp>
          <p:nvSpPr>
            <p:cNvPr id="18" name="TextBox 18"/>
            <p:cNvSpPr txBox="1"/>
            <p:nvPr/>
          </p:nvSpPr>
          <p:spPr>
            <a:xfrm>
              <a:off x="0" y="5846615"/>
              <a:ext cx="11148447" cy="778039"/>
            </a:xfrm>
            <a:prstGeom prst="rect">
              <a:avLst/>
            </a:prstGeom>
          </p:spPr>
          <p:txBody>
            <a:bodyPr lIns="0" tIns="0" rIns="0" bIns="0" rtlCol="0" anchor="t">
              <a:spAutoFit/>
            </a:bodyPr>
            <a:lstStyle/>
            <a:p>
              <a:pPr algn="l">
                <a:lnSpc>
                  <a:spcPts val="4594"/>
                </a:lnSpc>
              </a:pPr>
              <a:endParaRPr/>
            </a:p>
          </p:txBody>
        </p:sp>
      </p:grpSp>
      <p:sp>
        <p:nvSpPr>
          <p:cNvPr id="20" name="Freeform 20"/>
          <p:cNvSpPr/>
          <p:nvPr/>
        </p:nvSpPr>
        <p:spPr>
          <a:xfrm>
            <a:off x="11651610" y="2228198"/>
            <a:ext cx="4480819" cy="4555361"/>
          </a:xfrm>
          <a:custGeom>
            <a:avLst/>
            <a:gdLst/>
            <a:ahLst/>
            <a:cxnLst/>
            <a:rect l="l" t="t" r="r" b="b"/>
            <a:pathLst>
              <a:path w="4480819" h="4555361">
                <a:moveTo>
                  <a:pt x="0" y="0"/>
                </a:moveTo>
                <a:lnTo>
                  <a:pt x="4480819" y="0"/>
                </a:lnTo>
                <a:lnTo>
                  <a:pt x="4480819" y="4555361"/>
                </a:lnTo>
                <a:lnTo>
                  <a:pt x="0" y="45553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grpSp>
      <p:grpSp>
        <p:nvGrpSpPr>
          <p:cNvPr id="7" name="Group 7"/>
          <p:cNvGrpSpPr/>
          <p:nvPr/>
        </p:nvGrpSpPr>
        <p:grpSpPr>
          <a:xfrm>
            <a:off x="-294859" y="396752"/>
            <a:ext cx="18877717" cy="1723513"/>
            <a:chOff x="0" y="0"/>
            <a:chExt cx="25170290" cy="2298018"/>
          </a:xfrm>
        </p:grpSpPr>
        <p:sp>
          <p:nvSpPr>
            <p:cNvPr id="8" name="Freeform 8"/>
            <p:cNvSpPr/>
            <p:nvPr/>
          </p:nvSpPr>
          <p:spPr>
            <a:xfrm rot="-5400000">
              <a:off x="11593846" y="-11593846"/>
              <a:ext cx="1982599" cy="25170290"/>
            </a:xfrm>
            <a:custGeom>
              <a:avLst/>
              <a:gdLst/>
              <a:ahLst/>
              <a:cxnLst/>
              <a:rect l="l" t="t" r="r" b="b"/>
              <a:pathLst>
                <a:path w="1982599" h="25170290">
                  <a:moveTo>
                    <a:pt x="0" y="0"/>
                  </a:moveTo>
                  <a:lnTo>
                    <a:pt x="1982598" y="0"/>
                  </a:lnTo>
                  <a:lnTo>
                    <a:pt x="1982598" y="25170290"/>
                  </a:lnTo>
                  <a:lnTo>
                    <a:pt x="0" y="25170290"/>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a:ln cap="sq">
              <a:noFill/>
              <a:prstDash val="solid"/>
              <a:miter/>
            </a:ln>
          </p:spPr>
        </p:sp>
        <p:sp>
          <p:nvSpPr>
            <p:cNvPr id="9" name="Freeform 9"/>
            <p:cNvSpPr/>
            <p:nvPr/>
          </p:nvSpPr>
          <p:spPr>
            <a:xfrm rot="-5400000" flipH="1">
              <a:off x="11593846" y="-11278426"/>
              <a:ext cx="1982599" cy="25170290"/>
            </a:xfrm>
            <a:custGeom>
              <a:avLst/>
              <a:gdLst/>
              <a:ahLst/>
              <a:cxnLst/>
              <a:rect l="l" t="t" r="r" b="b"/>
              <a:pathLst>
                <a:path w="1982599" h="25170290">
                  <a:moveTo>
                    <a:pt x="1982598" y="0"/>
                  </a:moveTo>
                  <a:lnTo>
                    <a:pt x="0" y="0"/>
                  </a:lnTo>
                  <a:lnTo>
                    <a:pt x="0" y="25170289"/>
                  </a:lnTo>
                  <a:lnTo>
                    <a:pt x="1982598" y="25170289"/>
                  </a:lnTo>
                  <a:lnTo>
                    <a:pt x="1982598" y="0"/>
                  </a:lnTo>
                  <a:close/>
                </a:path>
              </a:pathLst>
            </a:custGeom>
            <a:blipFill>
              <a:blip r:embed="rId4">
                <a:extLst>
                  <a:ext uri="{96DAC541-7B7A-43D3-8B79-37D633B846F1}">
                    <asvg:svgBlip xmlns:asvg="http://schemas.microsoft.com/office/drawing/2016/SVG/main" r:embed="rId5"/>
                  </a:ext>
                </a:extLst>
              </a:blip>
              <a:stretch>
                <a:fillRect l="-691888"/>
              </a:stretch>
            </a:blipFill>
            <a:ln cap="sq">
              <a:noFill/>
              <a:prstDash val="solid"/>
              <a:miter/>
            </a:ln>
          </p:spPr>
        </p:sp>
      </p:grpSp>
      <p:sp>
        <p:nvSpPr>
          <p:cNvPr id="10" name="TextBox 10"/>
          <p:cNvSpPr txBox="1"/>
          <p:nvPr/>
        </p:nvSpPr>
        <p:spPr>
          <a:xfrm>
            <a:off x="1028700" y="855194"/>
            <a:ext cx="16230600" cy="920750"/>
          </a:xfrm>
          <a:prstGeom prst="rect">
            <a:avLst/>
          </a:prstGeom>
        </p:spPr>
        <p:txBody>
          <a:bodyPr lIns="0" tIns="0" rIns="0" bIns="0" rtlCol="0" anchor="t">
            <a:spAutoFit/>
          </a:bodyPr>
          <a:lstStyle/>
          <a:p>
            <a:pPr marL="0" lvl="0" indent="0" algn="ctr">
              <a:lnSpc>
                <a:spcPts val="7150"/>
              </a:lnSpc>
              <a:spcBef>
                <a:spcPct val="0"/>
              </a:spcBef>
            </a:pPr>
            <a:r>
              <a:rPr lang="en-US" sz="6500" u="sng">
                <a:solidFill>
                  <a:srgbClr val="4C4331"/>
                </a:solidFill>
                <a:latin typeface="Paytone One"/>
                <a:ea typeface="Paytone One"/>
                <a:cs typeface="Paytone One"/>
                <a:sym typeface="Paytone One"/>
                <a:hlinkClick r:id="rId6" action="ppaction://hlinksldjump"/>
              </a:rPr>
              <a:t>BẦY CHIM CHÌA VÔI</a:t>
            </a:r>
          </a:p>
        </p:txBody>
      </p:sp>
      <p:grpSp>
        <p:nvGrpSpPr>
          <p:cNvPr id="11" name="Group 11"/>
          <p:cNvGrpSpPr/>
          <p:nvPr/>
        </p:nvGrpSpPr>
        <p:grpSpPr>
          <a:xfrm>
            <a:off x="1028700" y="3605931"/>
            <a:ext cx="4017402" cy="3075139"/>
            <a:chOff x="0" y="0"/>
            <a:chExt cx="5356536" cy="4100185"/>
          </a:xfrm>
        </p:grpSpPr>
        <p:sp>
          <p:nvSpPr>
            <p:cNvPr id="12" name="Freeform 12"/>
            <p:cNvSpPr/>
            <p:nvPr/>
          </p:nvSpPr>
          <p:spPr>
            <a:xfrm>
              <a:off x="0" y="0"/>
              <a:ext cx="5356536" cy="4100185"/>
            </a:xfrm>
            <a:custGeom>
              <a:avLst/>
              <a:gdLst/>
              <a:ahLst/>
              <a:cxnLst/>
              <a:rect l="l" t="t" r="r" b="b"/>
              <a:pathLst>
                <a:path w="5356536" h="4100185">
                  <a:moveTo>
                    <a:pt x="0" y="0"/>
                  </a:moveTo>
                  <a:lnTo>
                    <a:pt x="5356536" y="0"/>
                  </a:lnTo>
                  <a:lnTo>
                    <a:pt x="5356536" y="4100185"/>
                  </a:lnTo>
                  <a:lnTo>
                    <a:pt x="0" y="410018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13" name="TextBox 13"/>
            <p:cNvSpPr txBox="1"/>
            <p:nvPr/>
          </p:nvSpPr>
          <p:spPr>
            <a:xfrm>
              <a:off x="517853" y="1604153"/>
              <a:ext cx="4320831" cy="758530"/>
            </a:xfrm>
            <a:prstGeom prst="rect">
              <a:avLst/>
            </a:prstGeom>
          </p:spPr>
          <p:txBody>
            <a:bodyPr lIns="0" tIns="0" rIns="0" bIns="0" rtlCol="0" anchor="t">
              <a:spAutoFit/>
            </a:bodyPr>
            <a:lstStyle/>
            <a:p>
              <a:pPr marL="0" lvl="0" indent="0" algn="ctr">
                <a:lnSpc>
                  <a:spcPts val="5052"/>
                </a:lnSpc>
              </a:pPr>
              <a:r>
                <a:rPr lang="en-US" sz="3099" u="sng">
                  <a:solidFill>
                    <a:srgbClr val="EAE5C2"/>
                  </a:solidFill>
                  <a:latin typeface="Paytone One"/>
                  <a:ea typeface="Paytone One"/>
                  <a:cs typeface="Paytone One"/>
                  <a:sym typeface="Paytone One"/>
                  <a:hlinkClick r:id="rId9" action="ppaction://hlinksldjump"/>
                </a:rPr>
                <a:t>2.XUẤT XỨ</a:t>
              </a:r>
            </a:p>
          </p:txBody>
        </p:sp>
      </p:grpSp>
      <p:grpSp>
        <p:nvGrpSpPr>
          <p:cNvPr id="14" name="Group 14"/>
          <p:cNvGrpSpPr/>
          <p:nvPr/>
        </p:nvGrpSpPr>
        <p:grpSpPr>
          <a:xfrm>
            <a:off x="7135299" y="6183161"/>
            <a:ext cx="4017402" cy="3075139"/>
            <a:chOff x="0" y="0"/>
            <a:chExt cx="5356536" cy="4100185"/>
          </a:xfrm>
        </p:grpSpPr>
        <p:sp>
          <p:nvSpPr>
            <p:cNvPr id="15" name="Freeform 15"/>
            <p:cNvSpPr/>
            <p:nvPr/>
          </p:nvSpPr>
          <p:spPr>
            <a:xfrm>
              <a:off x="0" y="0"/>
              <a:ext cx="5356536" cy="4100185"/>
            </a:xfrm>
            <a:custGeom>
              <a:avLst/>
              <a:gdLst/>
              <a:ahLst/>
              <a:cxnLst/>
              <a:rect l="l" t="t" r="r" b="b"/>
              <a:pathLst>
                <a:path w="5356536" h="4100185">
                  <a:moveTo>
                    <a:pt x="0" y="0"/>
                  </a:moveTo>
                  <a:lnTo>
                    <a:pt x="5356536" y="0"/>
                  </a:lnTo>
                  <a:lnTo>
                    <a:pt x="5356536" y="4100185"/>
                  </a:lnTo>
                  <a:lnTo>
                    <a:pt x="0" y="410018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6" name="TextBox 16"/>
            <p:cNvSpPr txBox="1"/>
            <p:nvPr/>
          </p:nvSpPr>
          <p:spPr>
            <a:xfrm>
              <a:off x="162138" y="1703452"/>
              <a:ext cx="5032259" cy="744602"/>
            </a:xfrm>
            <a:prstGeom prst="rect">
              <a:avLst/>
            </a:prstGeom>
          </p:spPr>
          <p:txBody>
            <a:bodyPr lIns="0" tIns="0" rIns="0" bIns="0" rtlCol="0" anchor="t">
              <a:spAutoFit/>
            </a:bodyPr>
            <a:lstStyle/>
            <a:p>
              <a:pPr marL="0" lvl="0" indent="0" algn="ctr">
                <a:lnSpc>
                  <a:spcPts val="4928"/>
                </a:lnSpc>
              </a:pPr>
              <a:r>
                <a:rPr lang="en-US" sz="3099" u="sng">
                  <a:solidFill>
                    <a:srgbClr val="EAE5C2"/>
                  </a:solidFill>
                  <a:latin typeface="Paytone One"/>
                  <a:ea typeface="Paytone One"/>
                  <a:cs typeface="Paytone One"/>
                  <a:sym typeface="Paytone One"/>
                  <a:hlinkClick r:id="rId12" action="ppaction://hlinksldjump"/>
                </a:rPr>
                <a:t>3.THỂ LOẠI</a:t>
              </a:r>
            </a:p>
          </p:txBody>
        </p:sp>
      </p:grpSp>
      <p:grpSp>
        <p:nvGrpSpPr>
          <p:cNvPr id="17" name="Group 17"/>
          <p:cNvGrpSpPr/>
          <p:nvPr/>
        </p:nvGrpSpPr>
        <p:grpSpPr>
          <a:xfrm>
            <a:off x="13037335" y="3605931"/>
            <a:ext cx="4017402" cy="3075139"/>
            <a:chOff x="0" y="0"/>
            <a:chExt cx="5356536" cy="4100185"/>
          </a:xfrm>
        </p:grpSpPr>
        <p:sp>
          <p:nvSpPr>
            <p:cNvPr id="18" name="Freeform 18"/>
            <p:cNvSpPr/>
            <p:nvPr/>
          </p:nvSpPr>
          <p:spPr>
            <a:xfrm>
              <a:off x="0" y="0"/>
              <a:ext cx="5356536" cy="4100185"/>
            </a:xfrm>
            <a:custGeom>
              <a:avLst/>
              <a:gdLst/>
              <a:ahLst/>
              <a:cxnLst/>
              <a:rect l="l" t="t" r="r" b="b"/>
              <a:pathLst>
                <a:path w="5356536" h="4100185">
                  <a:moveTo>
                    <a:pt x="0" y="0"/>
                  </a:moveTo>
                  <a:lnTo>
                    <a:pt x="5356536" y="0"/>
                  </a:lnTo>
                  <a:lnTo>
                    <a:pt x="5356536" y="4100185"/>
                  </a:lnTo>
                  <a:lnTo>
                    <a:pt x="0" y="4100185"/>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9" name="TextBox 19"/>
            <p:cNvSpPr txBox="1"/>
            <p:nvPr/>
          </p:nvSpPr>
          <p:spPr>
            <a:xfrm>
              <a:off x="328768" y="1743777"/>
              <a:ext cx="4699000" cy="731648"/>
            </a:xfrm>
            <a:prstGeom prst="rect">
              <a:avLst/>
            </a:prstGeom>
          </p:spPr>
          <p:txBody>
            <a:bodyPr lIns="0" tIns="0" rIns="0" bIns="0" rtlCol="0" anchor="t">
              <a:spAutoFit/>
            </a:bodyPr>
            <a:lstStyle/>
            <a:p>
              <a:pPr marL="0" lvl="0" indent="0" algn="ctr">
                <a:lnSpc>
                  <a:spcPts val="4742"/>
                </a:lnSpc>
              </a:pPr>
              <a:r>
                <a:rPr lang="en-US" sz="3099" u="sng">
                  <a:solidFill>
                    <a:srgbClr val="EAE5C2"/>
                  </a:solidFill>
                  <a:latin typeface="Paytone One"/>
                  <a:ea typeface="Paytone One"/>
                  <a:cs typeface="Paytone One"/>
                  <a:sym typeface="Paytone One"/>
                  <a:hlinkClick r:id="rId15" action="ppaction://hlinksldjump"/>
                </a:rPr>
                <a:t>4.BỐ CỤC</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028700" y="2835435"/>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sp>
        <p:nvSpPr>
          <p:cNvPr id="10" name="Freeform 10"/>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2078182" y="3677856"/>
            <a:ext cx="13809518" cy="4766693"/>
          </a:xfrm>
          <a:prstGeom prst="rect">
            <a:avLst/>
          </a:prstGeom>
        </p:spPr>
        <p:txBody>
          <a:bodyPr lIns="0" tIns="0" rIns="0" bIns="0" rtlCol="0" anchor="t">
            <a:spAutoFit/>
          </a:bodyPr>
          <a:lstStyle/>
          <a:p>
            <a:pPr algn="ctr">
              <a:lnSpc>
                <a:spcPts val="9521"/>
              </a:lnSpc>
            </a:pPr>
            <a:r>
              <a:rPr lang="en-US" sz="6899">
                <a:solidFill>
                  <a:srgbClr val="4C4331"/>
                </a:solidFill>
                <a:latin typeface="Cabin"/>
                <a:ea typeface="Cabin"/>
                <a:cs typeface="Cabin"/>
                <a:sym typeface="Cabin"/>
              </a:rPr>
              <a:t>Văn bản ‘’Bầy chim chìa vôi’’ được trích từ tập truyện ‘’Mùa hoa cải bên sông’’ của tác giả Nguyễn Quang Thiều, NXB Hội nhà văn, năm 2012</a:t>
            </a:r>
          </a:p>
        </p:txBody>
      </p:sp>
      <p:sp>
        <p:nvSpPr>
          <p:cNvPr id="13" name="TextBox 13"/>
          <p:cNvSpPr txBox="1"/>
          <p:nvPr/>
        </p:nvSpPr>
        <p:spPr>
          <a:xfrm>
            <a:off x="3445142" y="1440865"/>
            <a:ext cx="11873679" cy="976005"/>
          </a:xfrm>
          <a:prstGeom prst="rect">
            <a:avLst/>
          </a:prstGeom>
        </p:spPr>
        <p:txBody>
          <a:bodyPr lIns="0" tIns="0" rIns="0" bIns="0" rtlCol="0" anchor="t">
            <a:spAutoFit/>
          </a:bodyPr>
          <a:lstStyle/>
          <a:p>
            <a:pPr marL="0" lvl="0" indent="0" algn="ctr">
              <a:lnSpc>
                <a:spcPts val="7300"/>
              </a:lnSpc>
            </a:pPr>
            <a:r>
              <a:rPr lang="en-US" sz="7300" u="sng">
                <a:solidFill>
                  <a:srgbClr val="4C4331"/>
                </a:solidFill>
                <a:latin typeface="Paytone One"/>
                <a:ea typeface="Paytone One"/>
                <a:cs typeface="Paytone One"/>
                <a:sym typeface="Paytone One"/>
                <a:hlinkClick r:id="rId10" action="ppaction://hlinksldjump"/>
              </a:rPr>
              <a:t>2. XUẤT XỨ </a:t>
            </a:r>
          </a:p>
        </p:txBody>
      </p:sp>
      <p:sp>
        <p:nvSpPr>
          <p:cNvPr id="14" name="Freeform 14"/>
          <p:cNvSpPr/>
          <p:nvPr/>
        </p:nvSpPr>
        <p:spPr>
          <a:xfrm>
            <a:off x="1327971" y="1028700"/>
            <a:ext cx="1006452" cy="1148441"/>
          </a:xfrm>
          <a:custGeom>
            <a:avLst/>
            <a:gdLst/>
            <a:ahLst/>
            <a:cxnLst/>
            <a:rect l="l" t="t" r="r" b="b"/>
            <a:pathLst>
              <a:path w="1006452" h="1148441">
                <a:moveTo>
                  <a:pt x="0" y="0"/>
                </a:moveTo>
                <a:lnTo>
                  <a:pt x="1006452" y="0"/>
                </a:lnTo>
                <a:lnTo>
                  <a:pt x="1006452" y="1148441"/>
                </a:lnTo>
                <a:lnTo>
                  <a:pt x="0" y="114844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028700" y="2886462"/>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sp>
        <p:nvSpPr>
          <p:cNvPr id="10" name="Freeform 10"/>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1635303" y="4210039"/>
            <a:ext cx="14906506" cy="3718561"/>
          </a:xfrm>
          <a:prstGeom prst="rect">
            <a:avLst/>
          </a:prstGeom>
        </p:spPr>
        <p:txBody>
          <a:bodyPr lIns="0" tIns="0" rIns="0" bIns="0" rtlCol="0" anchor="t">
            <a:spAutoFit/>
          </a:bodyPr>
          <a:lstStyle/>
          <a:p>
            <a:pPr marL="1230620" lvl="1" indent="-615310" algn="l">
              <a:lnSpc>
                <a:spcPts val="7409"/>
              </a:lnSpc>
              <a:buFont typeface="Arial"/>
              <a:buChar char="•"/>
            </a:pPr>
            <a:r>
              <a:rPr lang="en-US" sz="5699" b="1">
                <a:solidFill>
                  <a:srgbClr val="4C4331"/>
                </a:solidFill>
                <a:latin typeface="Cabin Bold"/>
                <a:ea typeface="Cabin Bold"/>
                <a:cs typeface="Cabin Bold"/>
                <a:sym typeface="Cabin Bold"/>
              </a:rPr>
              <a:t>Thể loại: truyện ngắn</a:t>
            </a:r>
          </a:p>
          <a:p>
            <a:pPr marL="1230620" lvl="1" indent="-615310" algn="l">
              <a:lnSpc>
                <a:spcPts val="7409"/>
              </a:lnSpc>
              <a:buFont typeface="Arial"/>
              <a:buChar char="•"/>
            </a:pPr>
            <a:r>
              <a:rPr lang="en-US" sz="5699" b="1">
                <a:solidFill>
                  <a:srgbClr val="4C4331"/>
                </a:solidFill>
                <a:latin typeface="Cabin Bold"/>
                <a:ea typeface="Cabin Bold"/>
                <a:cs typeface="Cabin Bold"/>
                <a:sym typeface="Cabin Bold"/>
              </a:rPr>
              <a:t>PTBD: tự sự kết hợp với miêu tả và biểu cảm</a:t>
            </a:r>
          </a:p>
          <a:p>
            <a:pPr marL="1230620" lvl="1" indent="-615310" algn="l">
              <a:lnSpc>
                <a:spcPts val="7409"/>
              </a:lnSpc>
              <a:buFont typeface="Arial"/>
              <a:buChar char="•"/>
            </a:pPr>
            <a:r>
              <a:rPr lang="en-US" sz="5699" b="1">
                <a:solidFill>
                  <a:srgbClr val="4C4331"/>
                </a:solidFill>
                <a:latin typeface="Cabin Bold"/>
                <a:ea typeface="Cabin Bold"/>
                <a:cs typeface="Cabin Bold"/>
                <a:sym typeface="Cabin Bold"/>
              </a:rPr>
              <a:t>Ngôi kể: ngôi thứ 3</a:t>
            </a:r>
          </a:p>
          <a:p>
            <a:pPr marL="1230620" lvl="1" indent="-615310" algn="l">
              <a:lnSpc>
                <a:spcPts val="7409"/>
              </a:lnSpc>
              <a:buFont typeface="Arial"/>
              <a:buChar char="•"/>
            </a:pPr>
            <a:r>
              <a:rPr lang="en-US" sz="5699" b="1">
                <a:solidFill>
                  <a:srgbClr val="4C4331"/>
                </a:solidFill>
                <a:latin typeface="Cabin Bold"/>
                <a:ea typeface="Cabin Bold"/>
                <a:cs typeface="Cabin Bold"/>
                <a:sym typeface="Cabin Bold"/>
              </a:rPr>
              <a:t>Đề tài:truyện viết về đề tài trẻ em</a:t>
            </a:r>
          </a:p>
        </p:txBody>
      </p:sp>
      <p:sp>
        <p:nvSpPr>
          <p:cNvPr id="13" name="Freeform 13"/>
          <p:cNvSpPr/>
          <p:nvPr/>
        </p:nvSpPr>
        <p:spPr>
          <a:xfrm>
            <a:off x="1327971" y="1028700"/>
            <a:ext cx="1006452" cy="1148441"/>
          </a:xfrm>
          <a:custGeom>
            <a:avLst/>
            <a:gdLst/>
            <a:ahLst/>
            <a:cxnLst/>
            <a:rect l="l" t="t" r="r" b="b"/>
            <a:pathLst>
              <a:path w="1006452" h="1148441">
                <a:moveTo>
                  <a:pt x="0" y="0"/>
                </a:moveTo>
                <a:lnTo>
                  <a:pt x="1006452" y="0"/>
                </a:lnTo>
                <a:lnTo>
                  <a:pt x="1006452" y="1148441"/>
                </a:lnTo>
                <a:lnTo>
                  <a:pt x="0" y="11484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1635303" y="1506621"/>
            <a:ext cx="15017393" cy="848360"/>
          </a:xfrm>
          <a:prstGeom prst="rect">
            <a:avLst/>
          </a:prstGeom>
        </p:spPr>
        <p:txBody>
          <a:bodyPr lIns="0" tIns="0" rIns="0" bIns="0" rtlCol="0" anchor="t">
            <a:spAutoFit/>
          </a:bodyPr>
          <a:lstStyle/>
          <a:p>
            <a:pPr marL="0" lvl="0" indent="0" algn="ctr">
              <a:lnSpc>
                <a:spcPts val="6400"/>
              </a:lnSpc>
            </a:pPr>
            <a:r>
              <a:rPr lang="en-US" sz="6400" u="sng">
                <a:solidFill>
                  <a:srgbClr val="4C4331"/>
                </a:solidFill>
                <a:latin typeface="Paytone One"/>
                <a:ea typeface="Paytone One"/>
                <a:cs typeface="Paytone One"/>
                <a:sym typeface="Paytone One"/>
                <a:hlinkClick r:id="rId12" action="ppaction://hlinksldjump"/>
              </a:rPr>
              <a:t>3 THỂ LOẠI, PTBD, ĐỀ TÀI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028700" y="3156626"/>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sp>
        <p:nvSpPr>
          <p:cNvPr id="10" name="Freeform 10"/>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327971" y="1028700"/>
            <a:ext cx="1006452" cy="1148441"/>
          </a:xfrm>
          <a:custGeom>
            <a:avLst/>
            <a:gdLst/>
            <a:ahLst/>
            <a:cxnLst/>
            <a:rect l="l" t="t" r="r" b="b"/>
            <a:pathLst>
              <a:path w="1006452" h="1148441">
                <a:moveTo>
                  <a:pt x="0" y="0"/>
                </a:moveTo>
                <a:lnTo>
                  <a:pt x="1006452" y="0"/>
                </a:lnTo>
                <a:lnTo>
                  <a:pt x="1006452" y="1148441"/>
                </a:lnTo>
                <a:lnTo>
                  <a:pt x="0" y="11484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TextBox 13"/>
          <p:cNvSpPr txBox="1"/>
          <p:nvPr/>
        </p:nvSpPr>
        <p:spPr>
          <a:xfrm>
            <a:off x="1635303" y="1506621"/>
            <a:ext cx="15017393" cy="848360"/>
          </a:xfrm>
          <a:prstGeom prst="rect">
            <a:avLst/>
          </a:prstGeom>
        </p:spPr>
        <p:txBody>
          <a:bodyPr lIns="0" tIns="0" rIns="0" bIns="0" rtlCol="0" anchor="t">
            <a:spAutoFit/>
          </a:bodyPr>
          <a:lstStyle/>
          <a:p>
            <a:pPr marL="0" lvl="0" indent="0" algn="ctr">
              <a:lnSpc>
                <a:spcPts val="6400"/>
              </a:lnSpc>
            </a:pPr>
            <a:r>
              <a:rPr lang="en-US" sz="6400" u="sng">
                <a:solidFill>
                  <a:srgbClr val="4C4331"/>
                </a:solidFill>
                <a:latin typeface="Paytone One"/>
                <a:ea typeface="Paytone One"/>
                <a:cs typeface="Paytone One"/>
                <a:sym typeface="Paytone One"/>
                <a:hlinkClick r:id="rId12" action="ppaction://hlinksldjump"/>
              </a:rPr>
              <a:t>4 BỐ CỤC</a:t>
            </a:r>
          </a:p>
        </p:txBody>
      </p:sp>
      <p:grpSp>
        <p:nvGrpSpPr>
          <p:cNvPr id="14" name="Group 14"/>
          <p:cNvGrpSpPr/>
          <p:nvPr/>
        </p:nvGrpSpPr>
        <p:grpSpPr>
          <a:xfrm>
            <a:off x="1126262" y="4028562"/>
            <a:ext cx="15988263" cy="5718202"/>
            <a:chOff x="0" y="0"/>
            <a:chExt cx="21317684" cy="7624270"/>
          </a:xfrm>
        </p:grpSpPr>
        <p:sp>
          <p:nvSpPr>
            <p:cNvPr id="15" name="TextBox 15"/>
            <p:cNvSpPr txBox="1"/>
            <p:nvPr/>
          </p:nvSpPr>
          <p:spPr>
            <a:xfrm>
              <a:off x="0" y="0"/>
              <a:ext cx="21317684" cy="6223000"/>
            </a:xfrm>
            <a:prstGeom prst="rect">
              <a:avLst/>
            </a:prstGeom>
          </p:spPr>
          <p:txBody>
            <a:bodyPr lIns="0" tIns="0" rIns="0" bIns="0" rtlCol="0" anchor="t">
              <a:spAutoFit/>
            </a:bodyPr>
            <a:lstStyle/>
            <a:p>
              <a:pPr marL="949956" lvl="1" indent="-474978" algn="l">
                <a:lnSpc>
                  <a:spcPts val="5279"/>
                </a:lnSpc>
                <a:buFont typeface="Arial"/>
                <a:buChar char="•"/>
              </a:pPr>
              <a:r>
                <a:rPr lang="en-US" sz="4399">
                  <a:solidFill>
                    <a:srgbClr val="4C4331"/>
                  </a:solidFill>
                  <a:latin typeface="Cabin"/>
                  <a:ea typeface="Cabin"/>
                  <a:cs typeface="Cabin"/>
                  <a:sym typeface="Cabin"/>
                </a:rPr>
                <a:t>Phần 1: từ đầu - mùa sinh nở của chúng (cuộc trò chuyện lúc 2h sáng của anh em Mên - Mon và nỗi băng khoăng về bầy chim chìa vôi)</a:t>
              </a:r>
            </a:p>
            <a:p>
              <a:pPr marL="949956" lvl="1" indent="-474978" algn="l">
                <a:lnSpc>
                  <a:spcPts val="5279"/>
                </a:lnSpc>
                <a:buFont typeface="Arial"/>
                <a:buChar char="•"/>
              </a:pPr>
              <a:r>
                <a:rPr lang="en-US" sz="4399">
                  <a:solidFill>
                    <a:srgbClr val="4C4331"/>
                  </a:solidFill>
                  <a:latin typeface="Cabin"/>
                  <a:ea typeface="Cabin"/>
                  <a:cs typeface="Cabin"/>
                  <a:sym typeface="Cabin"/>
                </a:rPr>
                <a:t>Phần 2: tiếp - cứ lấy đò của ông Hào mà đi (hai anh em trốn đi cứu bầy chim chìa vôi trong đêm mưa bão)</a:t>
              </a:r>
            </a:p>
            <a:p>
              <a:pPr marL="949956" lvl="1" indent="-474978" algn="l">
                <a:lnSpc>
                  <a:spcPts val="5279"/>
                </a:lnSpc>
                <a:buFont typeface="Arial"/>
                <a:buChar char="•"/>
              </a:pPr>
              <a:r>
                <a:rPr lang="en-US" sz="4399">
                  <a:solidFill>
                    <a:srgbClr val="4C4331"/>
                  </a:solidFill>
                  <a:latin typeface="Cabin"/>
                  <a:ea typeface="Cabin"/>
                  <a:cs typeface="Cabin"/>
                  <a:sym typeface="Cabin"/>
                </a:rPr>
                <a:t>Phần 3: còn lại (những con chim chìa vôi non cất cánh và ấn tượng xúc động của hai anh em) </a:t>
              </a:r>
            </a:p>
          </p:txBody>
        </p:sp>
        <p:sp>
          <p:nvSpPr>
            <p:cNvPr id="16" name="TextBox 16"/>
            <p:cNvSpPr txBox="1"/>
            <p:nvPr/>
          </p:nvSpPr>
          <p:spPr>
            <a:xfrm>
              <a:off x="0" y="6735615"/>
              <a:ext cx="21317684" cy="889000"/>
            </a:xfrm>
            <a:prstGeom prst="rect">
              <a:avLst/>
            </a:prstGeom>
          </p:spPr>
          <p:txBody>
            <a:bodyPr lIns="0" tIns="0" rIns="0" bIns="0" rtlCol="0" anchor="t">
              <a:spAutoFit/>
            </a:bodyPr>
            <a:lstStyle/>
            <a:p>
              <a:pPr algn="l">
                <a:lnSpc>
                  <a:spcPts val="5314"/>
                </a:lnSpc>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162686" y="1103046"/>
            <a:ext cx="15967669" cy="8080907"/>
            <a:chOff x="0" y="0"/>
            <a:chExt cx="21290226" cy="10774543"/>
          </a:xfrm>
        </p:grpSpPr>
        <p:sp>
          <p:nvSpPr>
            <p:cNvPr id="8" name="Freeform 8"/>
            <p:cNvSpPr/>
            <p:nvPr/>
          </p:nvSpPr>
          <p:spPr>
            <a:xfrm rot="-5400000">
              <a:off x="3249637" y="-3249637"/>
              <a:ext cx="10774543" cy="17273817"/>
            </a:xfrm>
            <a:custGeom>
              <a:avLst/>
              <a:gdLst/>
              <a:ahLst/>
              <a:cxnLst/>
              <a:rect l="l" t="t" r="r" b="b"/>
              <a:pathLst>
                <a:path w="10774543" h="17273817">
                  <a:moveTo>
                    <a:pt x="0" y="0"/>
                  </a:moveTo>
                  <a:lnTo>
                    <a:pt x="10774543" y="0"/>
                  </a:lnTo>
                  <a:lnTo>
                    <a:pt x="10774543" y="17273817"/>
                  </a:lnTo>
                  <a:lnTo>
                    <a:pt x="0" y="17273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5400000">
              <a:off x="7266046" y="-3249637"/>
              <a:ext cx="10774543" cy="17273817"/>
            </a:xfrm>
            <a:custGeom>
              <a:avLst/>
              <a:gdLst/>
              <a:ahLst/>
              <a:cxnLst/>
              <a:rect l="l" t="t" r="r" b="b"/>
              <a:pathLst>
                <a:path w="10774543" h="17273817">
                  <a:moveTo>
                    <a:pt x="0" y="0"/>
                  </a:moveTo>
                  <a:lnTo>
                    <a:pt x="10774543" y="0"/>
                  </a:lnTo>
                  <a:lnTo>
                    <a:pt x="10774543" y="17273817"/>
                  </a:lnTo>
                  <a:lnTo>
                    <a:pt x="0" y="17273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0" name="Freeform 10"/>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3906295" y="1422096"/>
            <a:ext cx="11087416" cy="1047750"/>
          </a:xfrm>
          <a:prstGeom prst="rect">
            <a:avLst/>
          </a:prstGeom>
        </p:spPr>
        <p:txBody>
          <a:bodyPr lIns="0" tIns="0" rIns="0" bIns="0" rtlCol="0" anchor="t">
            <a:spAutoFit/>
          </a:bodyPr>
          <a:lstStyle/>
          <a:p>
            <a:pPr marL="0" lvl="0" indent="0" algn="ctr">
              <a:lnSpc>
                <a:spcPts val="8699"/>
              </a:lnSpc>
            </a:pPr>
            <a:r>
              <a:rPr lang="en-US" sz="5999">
                <a:solidFill>
                  <a:srgbClr val="4C4331"/>
                </a:solidFill>
                <a:latin typeface="Paytone One"/>
                <a:ea typeface="Paytone One"/>
                <a:cs typeface="Paytone One"/>
                <a:sym typeface="Paytone One"/>
              </a:rPr>
              <a:t>II. TÌM HIỂU VĂN BẢN</a:t>
            </a:r>
          </a:p>
        </p:txBody>
      </p:sp>
      <p:sp>
        <p:nvSpPr>
          <p:cNvPr id="13" name="TextBox 13"/>
          <p:cNvSpPr txBox="1"/>
          <p:nvPr/>
        </p:nvSpPr>
        <p:spPr>
          <a:xfrm>
            <a:off x="1157645" y="2488896"/>
            <a:ext cx="15173214" cy="1168400"/>
          </a:xfrm>
          <a:prstGeom prst="rect">
            <a:avLst/>
          </a:prstGeom>
        </p:spPr>
        <p:txBody>
          <a:bodyPr lIns="0" tIns="0" rIns="0" bIns="0" rtlCol="0" anchor="t">
            <a:spAutoFit/>
          </a:bodyPr>
          <a:lstStyle/>
          <a:p>
            <a:pPr marL="863598" lvl="1" indent="-431799" algn="l">
              <a:lnSpc>
                <a:spcPts val="4599"/>
              </a:lnSpc>
              <a:buAutoNum type="arabicPeriod"/>
            </a:pPr>
            <a:r>
              <a:rPr lang="en-US" sz="3999" b="1">
                <a:solidFill>
                  <a:srgbClr val="4C4331"/>
                </a:solidFill>
                <a:latin typeface="Cabin Bold"/>
                <a:ea typeface="Cabin Bold"/>
                <a:cs typeface="Cabin Bold"/>
                <a:sym typeface="Cabin Bold"/>
              </a:rPr>
              <a:t>cuộc trò chuyện lúc 2h sáng của anh em Mên - Mon và nỗi băng khoăng về bầy chim chìa vôi.</a:t>
            </a:r>
          </a:p>
        </p:txBody>
      </p:sp>
      <p:sp>
        <p:nvSpPr>
          <p:cNvPr id="14" name="Freeform 14"/>
          <p:cNvSpPr/>
          <p:nvPr/>
        </p:nvSpPr>
        <p:spPr>
          <a:xfrm>
            <a:off x="1327971" y="1028700"/>
            <a:ext cx="1006452" cy="1148441"/>
          </a:xfrm>
          <a:custGeom>
            <a:avLst/>
            <a:gdLst/>
            <a:ahLst/>
            <a:cxnLst/>
            <a:rect l="l" t="t" r="r" b="b"/>
            <a:pathLst>
              <a:path w="1006452" h="1148441">
                <a:moveTo>
                  <a:pt x="0" y="0"/>
                </a:moveTo>
                <a:lnTo>
                  <a:pt x="1006452" y="0"/>
                </a:lnTo>
                <a:lnTo>
                  <a:pt x="1006452" y="1148441"/>
                </a:lnTo>
                <a:lnTo>
                  <a:pt x="0" y="11484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2086086" y="3676346"/>
            <a:ext cx="15173214" cy="587375"/>
          </a:xfrm>
          <a:prstGeom prst="rect">
            <a:avLst/>
          </a:prstGeom>
        </p:spPr>
        <p:txBody>
          <a:bodyPr lIns="0" tIns="0" rIns="0" bIns="0" rtlCol="0" anchor="t">
            <a:spAutoFit/>
          </a:bodyPr>
          <a:lstStyle/>
          <a:p>
            <a:pPr algn="l">
              <a:lnSpc>
                <a:spcPts val="4599"/>
              </a:lnSpc>
            </a:pPr>
            <a:r>
              <a:rPr lang="en-US" sz="3999" b="1">
                <a:solidFill>
                  <a:srgbClr val="4C4331"/>
                </a:solidFill>
                <a:latin typeface="Cabin Bold"/>
                <a:ea typeface="Cabin Bold"/>
                <a:cs typeface="Cabin Bold"/>
                <a:sym typeface="Cabin Bold"/>
              </a:rPr>
              <a:t>a, Cuộc trò chuyện giữa hai anh em Mên và Mon</a:t>
            </a:r>
          </a:p>
        </p:txBody>
      </p:sp>
      <p:sp>
        <p:nvSpPr>
          <p:cNvPr id="16" name="TextBox 16"/>
          <p:cNvSpPr txBox="1"/>
          <p:nvPr/>
        </p:nvSpPr>
        <p:spPr>
          <a:xfrm>
            <a:off x="1640697" y="4273246"/>
            <a:ext cx="15173214" cy="4654550"/>
          </a:xfrm>
          <a:prstGeom prst="rect">
            <a:avLst/>
          </a:prstGeom>
        </p:spPr>
        <p:txBody>
          <a:bodyPr lIns="0" tIns="0" rIns="0" bIns="0" rtlCol="0" anchor="t">
            <a:spAutoFit/>
          </a:bodyPr>
          <a:lstStyle/>
          <a:p>
            <a:pPr marL="863599" lvl="1" indent="-431800" algn="l">
              <a:lnSpc>
                <a:spcPts val="4599"/>
              </a:lnSpc>
              <a:buFont typeface="Arial"/>
              <a:buChar char="•"/>
            </a:pPr>
            <a:r>
              <a:rPr lang="en-US" sz="3999" b="1">
                <a:solidFill>
                  <a:srgbClr val="4C4331"/>
                </a:solidFill>
                <a:latin typeface="Cabin Bold"/>
                <a:ea typeface="Cabin Bold"/>
                <a:cs typeface="Cabin Bold"/>
                <a:sym typeface="Cabin Bold"/>
              </a:rPr>
              <a:t>Thời gian: 2 giờ sáng</a:t>
            </a:r>
          </a:p>
          <a:p>
            <a:pPr marL="863599" lvl="1" indent="-431800" algn="l">
              <a:lnSpc>
                <a:spcPts val="4599"/>
              </a:lnSpc>
              <a:buFont typeface="Arial"/>
              <a:buChar char="•"/>
            </a:pPr>
            <a:r>
              <a:rPr lang="en-US" sz="3999" b="1">
                <a:solidFill>
                  <a:srgbClr val="4C4331"/>
                </a:solidFill>
                <a:latin typeface="Cabin Bold"/>
                <a:ea typeface="Cabin Bold"/>
                <a:cs typeface="Cabin Bold"/>
                <a:sym typeface="Cabin Bold"/>
              </a:rPr>
              <a:t>Không gian: Hai đứa bé nằm trong chiếc chăn dạ đã rách ở nhiều chỗ và thì thầm nói chuyện.</a:t>
            </a:r>
          </a:p>
          <a:p>
            <a:pPr marL="863599" lvl="1" indent="-431800" algn="l">
              <a:lnSpc>
                <a:spcPts val="4599"/>
              </a:lnSpc>
              <a:buFont typeface="Arial"/>
              <a:buChar char="•"/>
            </a:pPr>
            <a:r>
              <a:rPr lang="en-US" sz="3999" b="1">
                <a:solidFill>
                  <a:srgbClr val="4C4331"/>
                </a:solidFill>
                <a:latin typeface="Cabin Bold"/>
                <a:ea typeface="Cabin Bold"/>
                <a:cs typeface="Cabin Bold"/>
                <a:sym typeface="Cabin Bold"/>
              </a:rPr>
              <a:t>Thời tiết bên ngoài: mưa to, nước sông dâng cao xiên xiết chảy.</a:t>
            </a:r>
          </a:p>
          <a:p>
            <a:pPr marL="863599" lvl="1" indent="-431800" algn="l">
              <a:lnSpc>
                <a:spcPts val="4599"/>
              </a:lnSpc>
              <a:buFont typeface="Arial"/>
              <a:buChar char="•"/>
            </a:pPr>
            <a:r>
              <a:rPr lang="en-US" sz="3999" b="1">
                <a:solidFill>
                  <a:srgbClr val="4C4331"/>
                </a:solidFill>
                <a:latin typeface="Cabin Bold"/>
                <a:ea typeface="Cabin Bold"/>
                <a:cs typeface="Cabin Bold"/>
                <a:sym typeface="Cabin Bold"/>
              </a:rPr>
              <a:t>Mối quan tâm của hai anh em: nước sông liệu đã ngậm đến cái bãi cát ở giữa sông chưa?</a:t>
            </a:r>
          </a:p>
          <a:p>
            <a:pPr marL="863599" lvl="1" indent="-431800" algn="l">
              <a:lnSpc>
                <a:spcPts val="4599"/>
              </a:lnSpc>
              <a:buFont typeface="Arial"/>
              <a:buChar char="•"/>
            </a:pPr>
            <a:r>
              <a:rPr lang="en-US" sz="3999" b="1">
                <a:solidFill>
                  <a:srgbClr val="4C4331"/>
                </a:solidFill>
                <a:latin typeface="Cabin Bold"/>
                <a:ea typeface="Cabin Bold"/>
                <a:cs typeface="Cabin Bold"/>
                <a:sym typeface="Cabin Bold"/>
              </a:rPr>
              <a:t>Hai anh em sợ những con chim chìa vôi non chưa biết bay sẽ bị chết đuối.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DC55F"/>
        </a:solidFill>
        <a:effectLst/>
      </p:bgPr>
    </p:bg>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grpSp>
      <p:sp>
        <p:nvSpPr>
          <p:cNvPr id="7" name="Freeform 7"/>
          <p:cNvSpPr/>
          <p:nvPr/>
        </p:nvSpPr>
        <p:spPr>
          <a:xfrm rot="-5400000">
            <a:off x="9145322" y="-2192762"/>
            <a:ext cx="9151986" cy="14672523"/>
          </a:xfrm>
          <a:custGeom>
            <a:avLst/>
            <a:gdLst/>
            <a:ahLst/>
            <a:cxnLst/>
            <a:rect l="l" t="t" r="r" b="b"/>
            <a:pathLst>
              <a:path w="9151986" h="14672523">
                <a:moveTo>
                  <a:pt x="0" y="0"/>
                </a:moveTo>
                <a:lnTo>
                  <a:pt x="9151986" y="0"/>
                </a:lnTo>
                <a:lnTo>
                  <a:pt x="9151986" y="14672524"/>
                </a:lnTo>
                <a:lnTo>
                  <a:pt x="0" y="146725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6261228" y="1939925"/>
            <a:ext cx="11560047" cy="6914515"/>
          </a:xfrm>
          <a:prstGeom prst="rect">
            <a:avLst/>
          </a:prstGeom>
        </p:spPr>
        <p:txBody>
          <a:bodyPr lIns="0" tIns="0" rIns="0" bIns="0" rtlCol="0" anchor="t">
            <a:spAutoFit/>
          </a:bodyPr>
          <a:lstStyle/>
          <a:p>
            <a:pPr marL="647703" lvl="1" indent="-323852" algn="l">
              <a:lnSpc>
                <a:spcPts val="3900"/>
              </a:lnSpc>
              <a:buFont typeface="Arial"/>
              <a:buChar char="•"/>
            </a:pPr>
            <a:r>
              <a:rPr lang="en-US" sz="3000">
                <a:solidFill>
                  <a:srgbClr val="4C4331"/>
                </a:solidFill>
                <a:latin typeface="Cabin"/>
                <a:ea typeface="Cabin"/>
                <a:cs typeface="Cabin"/>
                <a:sym typeface="Cabin"/>
              </a:rPr>
              <a:t>Vào mùa nước cạn, giữa sông làng nổi lên một dải cát.</a:t>
            </a:r>
          </a:p>
          <a:p>
            <a:pPr marL="626114" lvl="1" indent="-313057" algn="l">
              <a:lnSpc>
                <a:spcPts val="3770"/>
              </a:lnSpc>
              <a:buFont typeface="Arial"/>
              <a:buChar char="•"/>
            </a:pPr>
            <a:r>
              <a:rPr lang="en-US" sz="2900">
                <a:solidFill>
                  <a:srgbClr val="4C4331"/>
                </a:solidFill>
                <a:latin typeface="Cabin"/>
                <a:ea typeface="Cabin"/>
                <a:cs typeface="Cabin"/>
                <a:sym typeface="Cabin"/>
              </a:rPr>
              <a:t>Sau 1 thời gian, những đám rong sông tốt bời bời héo dẫn làm thành một lớp đệm trên cát.</a:t>
            </a:r>
          </a:p>
          <a:p>
            <a:pPr marL="647703" lvl="1" indent="-323852" algn="l">
              <a:lnSpc>
                <a:spcPts val="3900"/>
              </a:lnSpc>
              <a:buFont typeface="Arial"/>
              <a:buChar char="•"/>
            </a:pPr>
            <a:r>
              <a:rPr lang="en-US" sz="3000">
                <a:solidFill>
                  <a:srgbClr val="4C4331"/>
                </a:solidFill>
                <a:latin typeface="Cabin"/>
                <a:ea typeface="Cabin"/>
                <a:cs typeface="Cabin"/>
                <a:sym typeface="Cabin"/>
              </a:rPr>
              <a:t>Vào lúc đó, những con chim chìa vôi mảnh khảnh và ít lời từ 2 bờ sông bay ra bãi cát.</a:t>
            </a:r>
          </a:p>
          <a:p>
            <a:pPr marL="647703" lvl="1" indent="-323852" algn="l">
              <a:lnSpc>
                <a:spcPts val="3900"/>
              </a:lnSpc>
              <a:buFont typeface="Arial"/>
              <a:buChar char="•"/>
            </a:pPr>
            <a:r>
              <a:rPr lang="en-US" sz="3000">
                <a:solidFill>
                  <a:srgbClr val="4C4331"/>
                </a:solidFill>
                <a:latin typeface="Cabin"/>
                <a:ea typeface="Cabin"/>
                <a:cs typeface="Cabin"/>
                <a:sym typeface="Cabin"/>
              </a:rPr>
              <a:t>Chú tìm những đá rong khô vad dày để đẻ trứng.</a:t>
            </a:r>
          </a:p>
          <a:p>
            <a:pPr marL="647703" lvl="1" indent="-323852" algn="l">
              <a:lnSpc>
                <a:spcPts val="3900"/>
              </a:lnSpc>
              <a:buFont typeface="Arial"/>
              <a:buChar char="•"/>
            </a:pPr>
            <a:r>
              <a:rPr lang="en-US" sz="3000">
                <a:solidFill>
                  <a:srgbClr val="4C4331"/>
                </a:solidFill>
                <a:latin typeface="Cabin"/>
                <a:ea typeface="Cabin"/>
                <a:cs typeface="Cabin"/>
                <a:sym typeface="Cabin"/>
              </a:rPr>
              <a:t>Khi 2 con chim chìa vôi non đã đủ lông,đủ cánh cũng là lúc có những đám mây lạ từ dãy núi đá vôi Hòa Bình bay về báo hiệu mùa mưa.</a:t>
            </a:r>
          </a:p>
          <a:p>
            <a:pPr marL="647703" lvl="1" indent="-323852" algn="l">
              <a:lnSpc>
                <a:spcPts val="3900"/>
              </a:lnSpc>
              <a:buFont typeface="Arial"/>
              <a:buChar char="•"/>
            </a:pPr>
            <a:r>
              <a:rPr lang="en-US" sz="3000">
                <a:solidFill>
                  <a:srgbClr val="4C4331"/>
                </a:solidFill>
                <a:latin typeface="Cabin"/>
                <a:ea typeface="Cabin"/>
                <a:cs typeface="Cabin"/>
                <a:sym typeface="Cabin"/>
              </a:rPr>
              <a:t>Chỉ sau dăm đêm, dài cát nổ giữa sông chìm vào trong nước đó.</a:t>
            </a:r>
          </a:p>
          <a:p>
            <a:pPr marL="647703" lvl="1" indent="-323852" algn="l">
              <a:lnSpc>
                <a:spcPts val="3900"/>
              </a:lnSpc>
              <a:buFont typeface="Arial"/>
              <a:buChar char="•"/>
            </a:pPr>
            <a:r>
              <a:rPr lang="en-US" sz="3000">
                <a:solidFill>
                  <a:srgbClr val="4C4331"/>
                </a:solidFill>
                <a:latin typeface="Cabin"/>
                <a:ea typeface="Cabin"/>
                <a:cs typeface="Cabin"/>
                <a:sym typeface="Cabin"/>
              </a:rPr>
              <a:t>Khi vòng vây của nước ập vào phần cuối bãi thì những con chim chìa vôi non lần đầu tiên trong đời đập cánh bay lên. Những con chim bé bỏng bứt khỏi dòng nước khổng lồ bay vào bờ.</a:t>
            </a:r>
          </a:p>
          <a:p>
            <a:pPr marL="669293" lvl="1" indent="-334646" algn="l">
              <a:lnSpc>
                <a:spcPts val="4030"/>
              </a:lnSpc>
              <a:buFont typeface="Arial"/>
              <a:buChar char="•"/>
            </a:pPr>
            <a:r>
              <a:rPr lang="en-US" sz="3100">
                <a:solidFill>
                  <a:srgbClr val="4C4331"/>
                </a:solidFill>
                <a:latin typeface="Cabin"/>
                <a:ea typeface="Cabin"/>
                <a:cs typeface="Cabin"/>
                <a:sym typeface="Cabin"/>
              </a:rPr>
              <a:t>Đến mùa không năm sau chúng lại ra dải cát nổi bắt đầumuaf sinh nở.</a:t>
            </a:r>
          </a:p>
        </p:txBody>
      </p:sp>
      <p:grpSp>
        <p:nvGrpSpPr>
          <p:cNvPr id="9" name="Group 9"/>
          <p:cNvGrpSpPr/>
          <p:nvPr/>
        </p:nvGrpSpPr>
        <p:grpSpPr>
          <a:xfrm>
            <a:off x="829787" y="2488097"/>
            <a:ext cx="5032756" cy="5032756"/>
            <a:chOff x="0" y="0"/>
            <a:chExt cx="6710342" cy="6710342"/>
          </a:xfrm>
        </p:grpSpPr>
        <p:sp>
          <p:nvSpPr>
            <p:cNvPr id="10" name="Freeform 10"/>
            <p:cNvSpPr/>
            <p:nvPr/>
          </p:nvSpPr>
          <p:spPr>
            <a:xfrm>
              <a:off x="0" y="0"/>
              <a:ext cx="6710342" cy="6710342"/>
            </a:xfrm>
            <a:custGeom>
              <a:avLst/>
              <a:gdLst/>
              <a:ahLst/>
              <a:cxnLst/>
              <a:rect l="l" t="t" r="r" b="b"/>
              <a:pathLst>
                <a:path w="6710342" h="6710342">
                  <a:moveTo>
                    <a:pt x="0" y="0"/>
                  </a:moveTo>
                  <a:lnTo>
                    <a:pt x="6710342" y="0"/>
                  </a:lnTo>
                  <a:lnTo>
                    <a:pt x="6710342" y="6710342"/>
                  </a:lnTo>
                  <a:lnTo>
                    <a:pt x="0" y="67103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1" name="Freeform 11"/>
            <p:cNvSpPr/>
            <p:nvPr/>
          </p:nvSpPr>
          <p:spPr>
            <a:xfrm>
              <a:off x="517142" y="496350"/>
              <a:ext cx="5676058" cy="5717641"/>
            </a:xfrm>
            <a:custGeom>
              <a:avLst/>
              <a:gdLst/>
              <a:ahLst/>
              <a:cxnLst/>
              <a:rect l="l" t="t" r="r" b="b"/>
              <a:pathLst>
                <a:path w="5676058" h="5717641">
                  <a:moveTo>
                    <a:pt x="0" y="0"/>
                  </a:moveTo>
                  <a:lnTo>
                    <a:pt x="5676058" y="0"/>
                  </a:lnTo>
                  <a:lnTo>
                    <a:pt x="5676058" y="5717641"/>
                  </a:lnTo>
                  <a:lnTo>
                    <a:pt x="0" y="57176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559352" y="1078193"/>
              <a:ext cx="3591637" cy="4553956"/>
              <a:chOff x="0" y="0"/>
              <a:chExt cx="831998" cy="1054919"/>
            </a:xfrm>
          </p:grpSpPr>
          <p:sp>
            <p:nvSpPr>
              <p:cNvPr id="13" name="Freeform 13"/>
              <p:cNvSpPr/>
              <p:nvPr/>
            </p:nvSpPr>
            <p:spPr>
              <a:xfrm>
                <a:off x="0" y="0"/>
                <a:ext cx="831998" cy="1054919"/>
              </a:xfrm>
              <a:custGeom>
                <a:avLst/>
                <a:gdLst/>
                <a:ahLst/>
                <a:cxnLst/>
                <a:rect l="l" t="t" r="r" b="b"/>
                <a:pathLst>
                  <a:path w="831998" h="1054919">
                    <a:moveTo>
                      <a:pt x="0" y="0"/>
                    </a:moveTo>
                    <a:lnTo>
                      <a:pt x="831998" y="0"/>
                    </a:lnTo>
                    <a:lnTo>
                      <a:pt x="831998" y="1054919"/>
                    </a:lnTo>
                    <a:lnTo>
                      <a:pt x="0" y="1054919"/>
                    </a:lnTo>
                    <a:close/>
                  </a:path>
                </a:pathLst>
              </a:custGeom>
              <a:solidFill>
                <a:srgbClr val="9DB7BE"/>
              </a:solidFill>
            </p:spPr>
          </p:sp>
          <p:sp>
            <p:nvSpPr>
              <p:cNvPr id="14" name="TextBox 14"/>
              <p:cNvSpPr txBox="1"/>
              <p:nvPr/>
            </p:nvSpPr>
            <p:spPr>
              <a:xfrm>
                <a:off x="0" y="-19050"/>
                <a:ext cx="831998" cy="1073969"/>
              </a:xfrm>
              <a:prstGeom prst="rect">
                <a:avLst/>
              </a:prstGeom>
            </p:spPr>
            <p:txBody>
              <a:bodyPr lIns="67913" tIns="67913" rIns="67913" bIns="67913" rtlCol="0" anchor="ctr"/>
              <a:lstStyle/>
              <a:p>
                <a:pPr algn="ctr">
                  <a:lnSpc>
                    <a:spcPts val="2060"/>
                  </a:lnSpc>
                </a:pPr>
                <a:endParaRPr/>
              </a:p>
            </p:txBody>
          </p:sp>
        </p:grpSp>
      </p:grpSp>
      <p:sp>
        <p:nvSpPr>
          <p:cNvPr id="15" name="TextBox 15"/>
          <p:cNvSpPr txBox="1"/>
          <p:nvPr/>
        </p:nvSpPr>
        <p:spPr>
          <a:xfrm>
            <a:off x="6682238" y="847725"/>
            <a:ext cx="11139037" cy="1168400"/>
          </a:xfrm>
          <a:prstGeom prst="rect">
            <a:avLst/>
          </a:prstGeom>
        </p:spPr>
        <p:txBody>
          <a:bodyPr lIns="0" tIns="0" rIns="0" bIns="0" rtlCol="0" anchor="t">
            <a:spAutoFit/>
          </a:bodyPr>
          <a:lstStyle/>
          <a:p>
            <a:pPr algn="l">
              <a:lnSpc>
                <a:spcPts val="4599"/>
              </a:lnSpc>
            </a:pPr>
            <a:r>
              <a:rPr lang="en-US" sz="3999" b="1">
                <a:solidFill>
                  <a:srgbClr val="4C4331"/>
                </a:solidFill>
                <a:latin typeface="Cabin Bold"/>
                <a:ea typeface="Cabin Bold"/>
                <a:cs typeface="Cabin Bold"/>
                <a:sym typeface="Cabin Bold"/>
              </a:rPr>
              <a:t>b, Cách làm tổ và đẻ trứng đặc biệt của bầy chim chìa vôi</a:t>
            </a:r>
          </a:p>
        </p:txBody>
      </p:sp>
      <p:pic>
        <p:nvPicPr>
          <p:cNvPr id="17" name="Graphic 16" descr="Graduation cap with solid fill">
            <a:extLst>
              <a:ext uri="{FF2B5EF4-FFF2-40B4-BE49-F238E27FC236}">
                <a16:creationId xmlns:a16="http://schemas.microsoft.com/office/drawing/2014/main" id="{91E863EB-0FA4-72B7-C73F-9BC390B0B33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52600" y="3422020"/>
            <a:ext cx="3202417" cy="320241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Language Arts Subject for Middle School - 6th Grade_ Vocabulary Skills _ by Slidesgo</Template>
  <TotalTime>1</TotalTime>
  <Words>1273</Words>
  <Application>Microsoft Office PowerPoint</Application>
  <PresentationFormat>Custom</PresentationFormat>
  <Paragraphs>89</Paragraphs>
  <Slides>19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Paytone One</vt:lpstr>
      <vt:lpstr>Cabin</vt:lpstr>
      <vt:lpstr>Cabin 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Văn Tú Cao</dc:creator>
  <cp:lastModifiedBy>Văn Tú Cao</cp:lastModifiedBy>
  <cp:revision>1</cp:revision>
  <dcterms:created xsi:type="dcterms:W3CDTF">2024-12-22T21:03:38Z</dcterms:created>
  <dcterms:modified xsi:type="dcterms:W3CDTF">2024-12-22T21:04:48Z</dcterms:modified>
  <dc:identifier>DAGaCC0lUCA</dc:identifier>
</cp:coreProperties>
</file>