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83" r:id="rId2"/>
    <p:sldId id="284" r:id="rId3"/>
    <p:sldId id="380" r:id="rId4"/>
    <p:sldId id="382" r:id="rId5"/>
    <p:sldId id="383" r:id="rId6"/>
    <p:sldId id="385" r:id="rId7"/>
    <p:sldId id="378" r:id="rId8"/>
    <p:sldId id="379" r:id="rId9"/>
    <p:sldId id="384" r:id="rId10"/>
    <p:sldId id="413" r:id="rId11"/>
    <p:sldId id="415" r:id="rId12"/>
    <p:sldId id="414" r:id="rId13"/>
    <p:sldId id="416" r:id="rId14"/>
    <p:sldId id="417" r:id="rId15"/>
    <p:sldId id="418" r:id="rId16"/>
    <p:sldId id="419" r:id="rId17"/>
    <p:sldId id="421" r:id="rId18"/>
    <p:sldId id="424" r:id="rId19"/>
    <p:sldId id="426" r:id="rId20"/>
    <p:sldId id="428" r:id="rId21"/>
    <p:sldId id="437" r:id="rId22"/>
    <p:sldId id="436" r:id="rId23"/>
    <p:sldId id="435" r:id="rId24"/>
    <p:sldId id="430" r:id="rId25"/>
    <p:sldId id="431" r:id="rId26"/>
    <p:sldId id="432" r:id="rId27"/>
    <p:sldId id="433" r:id="rId28"/>
    <p:sldId id="438" r:id="rId29"/>
    <p:sldId id="439" r:id="rId30"/>
    <p:sldId id="258" r:id="rId31"/>
    <p:sldId id="356" r:id="rId32"/>
    <p:sldId id="440" r:id="rId33"/>
    <p:sldId id="289" r:id="rId34"/>
    <p:sldId id="441" r:id="rId35"/>
    <p:sldId id="443" r:id="rId36"/>
    <p:sldId id="442" r:id="rId37"/>
    <p:sldId id="355" r:id="rId38"/>
    <p:sldId id="282" r:id="rId3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5" d="100"/>
          <a:sy n="75" d="100"/>
        </p:scale>
        <p:origin x="4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9/6/2023</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xfrm>
            <a:off x="242888" y="1431925"/>
            <a:ext cx="6872287" cy="386556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11</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2023/9/6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2023/9/6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2023/9/6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144780" y="761365"/>
            <a:ext cx="12336780" cy="1754326"/>
          </a:xfrm>
          <a:prstGeom prst="rect">
            <a:avLst/>
          </a:prstGeom>
          <a:noFill/>
        </p:spPr>
        <p:txBody>
          <a:bodyPr wrap="square" rtlCol="0">
            <a:spAutoFit/>
          </a:bodyPr>
          <a:lstStyle/>
          <a:p>
            <a:pPr algn="ctr"/>
            <a:r>
              <a:rPr lang="en-US" sz="5400" b="1" dirty="0" err="1">
                <a:solidFill>
                  <a:schemeClr val="accent2">
                    <a:lumMod val="75000"/>
                  </a:schemeClr>
                </a:solidFill>
                <a:latin typeface="+mj-lt"/>
                <a:cs typeface="+mj-lt"/>
              </a:rPr>
              <a:t>Bài</a:t>
            </a:r>
            <a:r>
              <a:rPr lang="en-US" sz="5400" b="1" dirty="0">
                <a:solidFill>
                  <a:schemeClr val="accent2">
                    <a:lumMod val="75000"/>
                  </a:schemeClr>
                </a:solidFill>
                <a:latin typeface="+mj-lt"/>
                <a:cs typeface="+mj-lt"/>
              </a:rPr>
              <a:t> 1: SỬ DỤNG MỘT SỐ HÓA CHẤT, THIẾT BỊ CƠ BẢN TRONG PHÒNG THÍ NGHIỆM</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413760" y="0"/>
            <a:ext cx="5800090" cy="645160"/>
          </a:xfrm>
          <a:prstGeom prst="rect">
            <a:avLst/>
          </a:prstGeom>
          <a:noFill/>
          <a:ln w="9525">
            <a:noFill/>
          </a:ln>
        </p:spPr>
        <p:txBody>
          <a:bodyPr wrap="square">
            <a:spAutoFit/>
          </a:bodyPr>
          <a:lstStyle/>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0" y="645160"/>
          <a:ext cx="12280265" cy="6212840"/>
        </p:xfrm>
        <a:graphic>
          <a:graphicData uri="http://schemas.openxmlformats.org/drawingml/2006/table">
            <a:tbl>
              <a:tblPr firstRow="1" bandRow="1">
                <a:tableStyleId>{5C22544A-7EE6-4342-B048-85BDC9FD1C3A}</a:tableStyleId>
              </a:tblPr>
              <a:tblGrid>
                <a:gridCol w="2865120">
                  <a:extLst>
                    <a:ext uri="{9D8B030D-6E8A-4147-A177-3AD203B41FA5}">
                      <a16:colId xmlns:a16="http://schemas.microsoft.com/office/drawing/2014/main" val="20000"/>
                    </a:ext>
                  </a:extLst>
                </a:gridCol>
                <a:gridCol w="3018790">
                  <a:extLst>
                    <a:ext uri="{9D8B030D-6E8A-4147-A177-3AD203B41FA5}">
                      <a16:colId xmlns:a16="http://schemas.microsoft.com/office/drawing/2014/main" val="20001"/>
                    </a:ext>
                  </a:extLst>
                </a:gridCol>
                <a:gridCol w="3326765">
                  <a:extLst>
                    <a:ext uri="{9D8B030D-6E8A-4147-A177-3AD203B41FA5}">
                      <a16:colId xmlns:a16="http://schemas.microsoft.com/office/drawing/2014/main" val="20002"/>
                    </a:ext>
                  </a:extLst>
                </a:gridCol>
                <a:gridCol w="3069590">
                  <a:extLst>
                    <a:ext uri="{9D8B030D-6E8A-4147-A177-3AD203B41FA5}">
                      <a16:colId xmlns:a16="http://schemas.microsoft.com/office/drawing/2014/main" val="20003"/>
                    </a:ext>
                  </a:extLst>
                </a:gridCol>
              </a:tblGrid>
              <a:tr h="371475">
                <a:tc>
                  <a:txBody>
                    <a:bodyPr/>
                    <a:lstStyle/>
                    <a:p>
                      <a:pPr indent="0">
                        <a:buNone/>
                      </a:pPr>
                      <a:r>
                        <a:rPr lang="en-US" sz="2200" b="0">
                          <a:solidFill>
                            <a:srgbClr val="000000"/>
                          </a:solidFill>
                          <a:latin typeface="Arial" panose="020B0604020202020204" pitchFamily="34" charset="0"/>
                          <a:cs typeface="Arial" panose="020B0604020202020204" pitchFamily="34" charset="0"/>
                        </a:rPr>
                        <a:t>Một số nhãn hóa chất</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1.1.a</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1.1.b</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1.1.c</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616960">
                <a:tc>
                  <a:txBody>
                    <a:bodyPr/>
                    <a:lstStyle/>
                    <a:p>
                      <a:pPr indent="0">
                        <a:buNone/>
                      </a:pPr>
                      <a:r>
                        <a:rPr lang="en-US" sz="2400" b="0">
                          <a:solidFill>
                            <a:srgbClr val="000000"/>
                          </a:solidFill>
                          <a:latin typeface="Arial" panose="020B0604020202020204" pitchFamily="34" charset="0"/>
                          <a:cs typeface="Arial" panose="020B0604020202020204" pitchFamily="34" charset="0"/>
                        </a:rPr>
                        <a:t>Thông tin trên nhãn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224405">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 an toàn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a:solidFill>
                            <a:schemeClr val="accent6"/>
                          </a:solidFill>
                          <a:latin typeface="Arial" panose="020B0604020202020204" pitchFamily="34" charset="0"/>
                          <a:ea typeface="Times New Roman" panose="02020603050405020304" pitchFamily="18" charset="0"/>
                          <a:cs typeface="Arial" panose="020B0604020202020204" pitchFamily="34" charset="0"/>
                        </a:rPr>
                        <a:t>Không thực hiện ô này</a:t>
                      </a:r>
                    </a:p>
                  </a:txBody>
                  <a:tcPr marL="68580" marR="68580" marT="0" marB="0" anchor="ctr"/>
                </a:tc>
                <a:extLst>
                  <a:ext uri="{0D108BD9-81ED-4DB2-BD59-A6C34878D82A}">
                    <a16:rowId xmlns:a16="http://schemas.microsoft.com/office/drawing/2014/main" val="10002"/>
                  </a:ext>
                </a:extLst>
              </a:tr>
            </a:tbl>
          </a:graphicData>
        </a:graphic>
      </p:graphicFrame>
      <p:sp>
        <p:nvSpPr>
          <p:cNvPr id="2" name="Text Box 1"/>
          <p:cNvSpPr txBox="1"/>
          <p:nvPr/>
        </p:nvSpPr>
        <p:spPr>
          <a:xfrm>
            <a:off x="2905125" y="1166495"/>
            <a:ext cx="3013075" cy="3415030"/>
          </a:xfrm>
          <a:prstGeom prst="rect">
            <a:avLst/>
          </a:prstGeom>
          <a:noFill/>
        </p:spPr>
        <p:txBody>
          <a:bodyPr wrap="square" rtlCol="0">
            <a:spAutoFit/>
          </a:bodyPr>
          <a:lstStyle/>
          <a:p>
            <a:r>
              <a:rPr lang="en-US" sz="2400">
                <a:solidFill>
                  <a:schemeClr val="accent1">
                    <a:lumMod val="50000"/>
                  </a:schemeClr>
                </a:solidFill>
              </a:rPr>
              <a:t>- Tên hóa chất: Sodium hydroxide</a:t>
            </a:r>
          </a:p>
          <a:p>
            <a:r>
              <a:rPr lang="en-US" sz="2400">
                <a:solidFill>
                  <a:schemeClr val="accent1">
                    <a:lumMod val="50000"/>
                  </a:schemeClr>
                </a:solidFill>
              </a:rPr>
              <a:t>- Công thức hóa học: NaOH</a:t>
            </a:r>
          </a:p>
          <a:p>
            <a:r>
              <a:rPr lang="en-US" sz="2400">
                <a:solidFill>
                  <a:schemeClr val="accent1">
                    <a:lumMod val="50000"/>
                  </a:schemeClr>
                </a:solidFill>
              </a:rPr>
              <a:t>- Khối lượng phân tử: 40</a:t>
            </a:r>
          </a:p>
          <a:p>
            <a:r>
              <a:rPr lang="en-US" sz="2400">
                <a:solidFill>
                  <a:schemeClr val="accent1">
                    <a:lumMod val="50000"/>
                  </a:schemeClr>
                </a:solidFill>
              </a:rPr>
              <a:t>- Độ tinh khiết</a:t>
            </a:r>
          </a:p>
          <a:p>
            <a:r>
              <a:rPr lang="en-US" sz="2400">
                <a:solidFill>
                  <a:schemeClr val="accent1">
                    <a:lumMod val="50000"/>
                  </a:schemeClr>
                </a:solidFill>
              </a:rPr>
              <a:t>- Khối lượng: 500 g</a:t>
            </a:r>
          </a:p>
          <a:p>
            <a:r>
              <a:rPr lang="en-US" sz="2400">
                <a:solidFill>
                  <a:schemeClr val="accent1">
                    <a:lumMod val="50000"/>
                  </a:schemeClr>
                </a:solidFill>
              </a:rPr>
              <a:t>- Hạn sử dụng</a:t>
            </a:r>
          </a:p>
        </p:txBody>
      </p:sp>
      <p:sp>
        <p:nvSpPr>
          <p:cNvPr id="4" name="Text Box 3"/>
          <p:cNvSpPr txBox="1"/>
          <p:nvPr/>
        </p:nvSpPr>
        <p:spPr>
          <a:xfrm>
            <a:off x="2976880" y="5294630"/>
            <a:ext cx="2635885" cy="1198880"/>
          </a:xfrm>
          <a:prstGeom prst="rect">
            <a:avLst/>
          </a:prstGeom>
          <a:noFill/>
        </p:spPr>
        <p:txBody>
          <a:bodyPr wrap="square" rtlCol="0">
            <a:spAutoFit/>
          </a:bodyPr>
          <a:lstStyle/>
          <a:p>
            <a:r>
              <a:rPr lang="en-US" sz="2400">
                <a:solidFill>
                  <a:schemeClr val="accent3">
                    <a:lumMod val="50000"/>
                  </a:schemeClr>
                </a:solidFill>
              </a:rPr>
              <a:t>Dùng thìa kim loại hoặc thủy tinh để xúc</a:t>
            </a:r>
          </a:p>
        </p:txBody>
      </p:sp>
      <p:sp>
        <p:nvSpPr>
          <p:cNvPr id="5" name="Text Box 4"/>
          <p:cNvSpPr txBox="1"/>
          <p:nvPr/>
        </p:nvSpPr>
        <p:spPr>
          <a:xfrm>
            <a:off x="5969000" y="1058545"/>
            <a:ext cx="3128645" cy="3046095"/>
          </a:xfrm>
          <a:prstGeom prst="rect">
            <a:avLst/>
          </a:prstGeom>
          <a:noFill/>
        </p:spPr>
        <p:txBody>
          <a:bodyPr wrap="square" rtlCol="0">
            <a:spAutoFit/>
          </a:bodyPr>
          <a:lstStyle/>
          <a:p>
            <a:r>
              <a:rPr lang="en-US" sz="2400">
                <a:solidFill>
                  <a:schemeClr val="accent1">
                    <a:lumMod val="50000"/>
                  </a:schemeClr>
                </a:solidFill>
              </a:rPr>
              <a:t>- Tên hóa chất: hydrochloric acid</a:t>
            </a:r>
          </a:p>
          <a:p>
            <a:r>
              <a:rPr lang="en-US" sz="2400">
                <a:solidFill>
                  <a:schemeClr val="accent1">
                    <a:lumMod val="50000"/>
                  </a:schemeClr>
                </a:solidFill>
              </a:rPr>
              <a:t>- Công thức hóa học: HCl</a:t>
            </a:r>
          </a:p>
          <a:p>
            <a:r>
              <a:rPr lang="en-US" sz="2400">
                <a:solidFill>
                  <a:schemeClr val="accent1">
                    <a:lumMod val="50000"/>
                  </a:schemeClr>
                </a:solidFill>
              </a:rPr>
              <a:t>- Nồng độ: 37%</a:t>
            </a:r>
          </a:p>
          <a:p>
            <a:r>
              <a:rPr lang="en-US" sz="2400">
                <a:solidFill>
                  <a:schemeClr val="accent1">
                    <a:lumMod val="50000"/>
                  </a:schemeClr>
                </a:solidFill>
              </a:rPr>
              <a:t>- Khối lượng phân tử:</a:t>
            </a:r>
          </a:p>
          <a:p>
            <a:r>
              <a:rPr lang="en-US" sz="2400">
                <a:solidFill>
                  <a:schemeClr val="accent1">
                    <a:lumMod val="50000"/>
                  </a:schemeClr>
                </a:solidFill>
              </a:rPr>
              <a:t>36,46</a:t>
            </a:r>
          </a:p>
          <a:p>
            <a:r>
              <a:rPr lang="en-US" sz="2400">
                <a:solidFill>
                  <a:schemeClr val="accent1">
                    <a:lumMod val="50000"/>
                  </a:schemeClr>
                </a:solidFill>
              </a:rPr>
              <a:t>- Các kí hiệu cảnh báo</a:t>
            </a:r>
          </a:p>
        </p:txBody>
      </p:sp>
      <p:sp>
        <p:nvSpPr>
          <p:cNvPr id="6" name="Text Box 5"/>
          <p:cNvSpPr txBox="1"/>
          <p:nvPr/>
        </p:nvSpPr>
        <p:spPr>
          <a:xfrm>
            <a:off x="5918200" y="4818380"/>
            <a:ext cx="3295650" cy="1938020"/>
          </a:xfrm>
          <a:prstGeom prst="rect">
            <a:avLst/>
          </a:prstGeom>
          <a:noFill/>
        </p:spPr>
        <p:txBody>
          <a:bodyPr wrap="square" rtlCol="0">
            <a:spAutoFit/>
          </a:bodyPr>
          <a:lstStyle/>
          <a:p>
            <a:r>
              <a:rPr lang="en-US" sz="2400">
                <a:solidFill>
                  <a:schemeClr val="accent3">
                    <a:lumMod val="50000"/>
                  </a:schemeClr>
                </a:solidFill>
              </a:rPr>
              <a:t>Lấy lượng lớn thì phải rót qua phễu hoặc qua cốc, ống đong có mỏ.</a:t>
            </a:r>
          </a:p>
          <a:p>
            <a:r>
              <a:rPr lang="en-US" sz="2400">
                <a:solidFill>
                  <a:schemeClr val="accent3">
                    <a:lumMod val="50000"/>
                  </a:schemeClr>
                </a:solidFill>
              </a:rPr>
              <a:t>Lấy lượng nhỏ thì dùng ống hút nhỏ giọt.</a:t>
            </a:r>
          </a:p>
        </p:txBody>
      </p:sp>
      <p:sp>
        <p:nvSpPr>
          <p:cNvPr id="7" name="Text Box 6"/>
          <p:cNvSpPr txBox="1"/>
          <p:nvPr/>
        </p:nvSpPr>
        <p:spPr>
          <a:xfrm>
            <a:off x="9290685" y="1247775"/>
            <a:ext cx="2555875" cy="1938020"/>
          </a:xfrm>
          <a:prstGeom prst="rect">
            <a:avLst/>
          </a:prstGeom>
          <a:noFill/>
        </p:spPr>
        <p:txBody>
          <a:bodyPr wrap="square" rtlCol="0">
            <a:spAutoFit/>
          </a:bodyPr>
          <a:lstStyle/>
          <a:p>
            <a:r>
              <a:rPr lang="en-US" sz="2400">
                <a:solidFill>
                  <a:schemeClr val="accent1">
                    <a:lumMod val="50000"/>
                  </a:schemeClr>
                </a:solidFill>
              </a:rPr>
              <a:t>- Tên hóa chất: oxygen</a:t>
            </a:r>
          </a:p>
          <a:p>
            <a:r>
              <a:rPr lang="en-US" sz="2400">
                <a:solidFill>
                  <a:schemeClr val="accent1">
                    <a:lumMod val="50000"/>
                  </a:schemeClr>
                </a:solidFill>
              </a:rPr>
              <a:t>- Các kí hiệu cảnh báo</a:t>
            </a:r>
          </a:p>
          <a:p>
            <a:r>
              <a:rPr lang="en-US" sz="2400">
                <a:solidFill>
                  <a:schemeClr val="accent1">
                    <a:lumMod val="50000"/>
                  </a:schemeClr>
                </a:solidFill>
              </a:rPr>
              <a:t>- Khối lượng: 25 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4"/>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5"/>
          <a:stretch>
            <a:fillRect/>
          </a:stretch>
        </p:blipFill>
        <p:spPr>
          <a:xfrm>
            <a:off x="2604135" y="3199130"/>
            <a:ext cx="9175750" cy="3941445"/>
          </a:xfrm>
          <a:prstGeom prst="rect">
            <a:avLst/>
          </a:prstGeom>
          <a:noFill/>
          <a:ln w="9525">
            <a:noFill/>
          </a:ln>
        </p:spPr>
      </p:pic>
      <p:sp>
        <p:nvSpPr>
          <p:cNvPr id="3084" name="Text Box 12"/>
          <p:cNvSpPr txBox="1"/>
          <p:nvPr/>
        </p:nvSpPr>
        <p:spPr>
          <a:xfrm>
            <a:off x="961390" y="1384300"/>
            <a:ext cx="1642745" cy="1814830"/>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Trả lời câu hỏi</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46100" y="0"/>
            <a:ext cx="2303145" cy="290195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11500" y="1012190"/>
            <a:ext cx="8031480" cy="1383665"/>
          </a:xfrm>
          <a:prstGeom prst="rect">
            <a:avLst/>
          </a:prstGeom>
          <a:noFill/>
          <a:ln w="9525">
            <a:noFill/>
          </a:ln>
        </p:spPr>
        <p:txBody>
          <a:bodyPr wrap="square">
            <a:spAutoFit/>
          </a:bodyPr>
          <a:lstStyle/>
          <a:p>
            <a:pPr indent="266700"/>
            <a:r>
              <a:rPr lang="en-US" sz="2800">
                <a:latin typeface="Arial" panose="020B0604020202020204" pitchFamily="34" charset="0"/>
                <a:cs typeface="Arial" panose="020B0604020202020204" pitchFamily="34" charset="0"/>
              </a:rPr>
              <a:t>Đọc tên, công thức một số hóa chất thông dụng trong phòng thí nghiệm và cho biết  ý nghĩa của các kí hiệu cảnh báo trên nhãn hóa chất</a:t>
            </a:r>
          </a:p>
        </p:txBody>
      </p:sp>
      <p:sp>
        <p:nvSpPr>
          <p:cNvPr id="9" name="Text Box 8"/>
          <p:cNvSpPr txBox="1"/>
          <p:nvPr/>
        </p:nvSpPr>
        <p:spPr>
          <a:xfrm>
            <a:off x="2923540" y="4450080"/>
            <a:ext cx="8536940" cy="521970"/>
          </a:xfrm>
          <a:prstGeom prst="rect">
            <a:avLst/>
          </a:prstGeom>
          <a:noFill/>
          <a:ln w="9525">
            <a:noFill/>
          </a:ln>
        </p:spPr>
        <p:txBody>
          <a:bodyPr wrap="square" anchor="ctr" anchorCtr="0">
            <a:spAutoFit/>
          </a:bodyPr>
          <a:lstStyle/>
          <a:p>
            <a:pPr indent="266700"/>
            <a:r>
              <a:rPr lang="en-US" sz="2800" b="0">
                <a:solidFill>
                  <a:srgbClr val="202124"/>
                </a:solidFill>
                <a:latin typeface="Arial" panose="020B0604020202020204" pitchFamily="34" charset="0"/>
                <a:cs typeface="Arial" panose="020B0604020202020204" pitchFamily="34" charset="0"/>
              </a:rPr>
              <a:t>- Trình bày cách lấy hóa chất rắn và hóa chất lỏng</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34690" y="1084580"/>
            <a:ext cx="7455535" cy="1383665"/>
          </a:xfrm>
          <a:prstGeom prst="rect">
            <a:avLst/>
          </a:prstGeom>
          <a:noFill/>
          <a:ln w="9525">
            <a:noFill/>
          </a:ln>
        </p:spPr>
        <p:txBody>
          <a:bodyPr wrap="square">
            <a:spAutoFit/>
          </a:bodyPr>
          <a:lstStyle/>
          <a:p>
            <a:pPr indent="266700"/>
            <a:r>
              <a:rPr lang="en-US" sz="2800" b="0">
                <a:solidFill>
                  <a:schemeClr val="accent1">
                    <a:lumMod val="75000"/>
                  </a:schemeClr>
                </a:solidFill>
                <a:latin typeface="Arial" panose="020B0604020202020204" pitchFamily="34" charset="0"/>
                <a:cs typeface="Arial" panose="020B0604020202020204" pitchFamily="34" charset="0"/>
              </a:rPr>
              <a:t> Tên các hóa chất thông dụng trong phòng thí nghiệm: sodium hydroxide, hydrochloric acid, oxygen…</a:t>
            </a:r>
          </a:p>
        </p:txBody>
      </p:sp>
      <p:sp>
        <p:nvSpPr>
          <p:cNvPr id="11" name="Text Box 10"/>
          <p:cNvSpPr txBox="1"/>
          <p:nvPr/>
        </p:nvSpPr>
        <p:spPr>
          <a:xfrm>
            <a:off x="3111500" y="3546475"/>
            <a:ext cx="8030845" cy="2676525"/>
          </a:xfrm>
          <a:prstGeom prst="rect">
            <a:avLst/>
          </a:prstGeom>
          <a:noFill/>
          <a:ln w="9525">
            <a:noFill/>
          </a:ln>
        </p:spPr>
        <p:txBody>
          <a:bodyPr wrap="square">
            <a:spAutoFit/>
          </a:bodyPr>
          <a:lstStyle/>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rắn: Ở dạng hạt nhỏ hoặc bột, dùng thìa kim loại hoặc thủy tinh để xúc; ở dạng hạt to, dây, thanh, dùng panh để gắp.</a:t>
            </a:r>
          </a:p>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lỏng: Lấy lượng lớn thì phải rót qua phễu hoặc qua cốc, ống đong có mỏ; lấy lượng nhỏ thì dùng ống hút nhỏ giọt..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579120" y="889000"/>
          <a:ext cx="10811510" cy="3955415"/>
        </p:xfrm>
        <a:graphic>
          <a:graphicData uri="http://schemas.openxmlformats.org/drawingml/2006/table">
            <a:tbl>
              <a:tblPr firstRow="1" bandRow="1">
                <a:tableStyleId>{5940675A-B579-460E-94D1-54222C63F5DA}</a:tableStyleId>
              </a:tblPr>
              <a:tblGrid>
                <a:gridCol w="2701290">
                  <a:extLst>
                    <a:ext uri="{9D8B030D-6E8A-4147-A177-3AD203B41FA5}">
                      <a16:colId xmlns:a16="http://schemas.microsoft.com/office/drawing/2014/main" val="20000"/>
                    </a:ext>
                  </a:extLst>
                </a:gridCol>
                <a:gridCol w="2703195">
                  <a:extLst>
                    <a:ext uri="{9D8B030D-6E8A-4147-A177-3AD203B41FA5}">
                      <a16:colId xmlns:a16="http://schemas.microsoft.com/office/drawing/2014/main" val="20001"/>
                    </a:ext>
                  </a:extLst>
                </a:gridCol>
                <a:gridCol w="2703195">
                  <a:extLst>
                    <a:ext uri="{9D8B030D-6E8A-4147-A177-3AD203B41FA5}">
                      <a16:colId xmlns:a16="http://schemas.microsoft.com/office/drawing/2014/main" val="20002"/>
                    </a:ext>
                  </a:extLst>
                </a:gridCol>
                <a:gridCol w="2703830">
                  <a:extLst>
                    <a:ext uri="{9D8B030D-6E8A-4147-A177-3AD203B41FA5}">
                      <a16:colId xmlns:a16="http://schemas.microsoft.com/office/drawing/2014/main" val="20003"/>
                    </a:ext>
                  </a:extLst>
                </a:gridCol>
              </a:tblGrid>
              <a:tr h="2945130">
                <a:tc>
                  <a:txBody>
                    <a:bodyPr/>
                    <a:lstStyle/>
                    <a:p>
                      <a:pPr indent="0" algn="ctr">
                        <a:buNone/>
                      </a:pP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0285">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Chất ăn mòn kim loại</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hiểm môi trường</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Độc</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hại sức khỏe</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Picture 2"/>
          <p:cNvPicPr/>
          <p:nvPr/>
        </p:nvPicPr>
        <p:blipFill>
          <a:blip r:embed="rId2"/>
          <a:stretch>
            <a:fillRect/>
          </a:stretch>
        </p:blipFill>
        <p:spPr>
          <a:xfrm>
            <a:off x="720725" y="1129030"/>
            <a:ext cx="2244725" cy="2232025"/>
          </a:xfrm>
          <a:prstGeom prst="rect">
            <a:avLst/>
          </a:prstGeom>
          <a:noFill/>
          <a:ln w="9525">
            <a:noFill/>
          </a:ln>
        </p:spPr>
      </p:pic>
      <p:pic>
        <p:nvPicPr>
          <p:cNvPr id="4" name="Picture 3"/>
          <p:cNvPicPr/>
          <p:nvPr/>
        </p:nvPicPr>
        <p:blipFill>
          <a:blip r:embed="rId3"/>
          <a:stretch>
            <a:fillRect/>
          </a:stretch>
        </p:blipFill>
        <p:spPr>
          <a:xfrm>
            <a:off x="3620135" y="1128395"/>
            <a:ext cx="2202815" cy="2232660"/>
          </a:xfrm>
          <a:prstGeom prst="rect">
            <a:avLst/>
          </a:prstGeom>
          <a:noFill/>
          <a:ln w="9525">
            <a:noFill/>
          </a:ln>
        </p:spPr>
      </p:pic>
      <p:pic>
        <p:nvPicPr>
          <p:cNvPr id="5" name="Picture 4"/>
          <p:cNvPicPr/>
          <p:nvPr/>
        </p:nvPicPr>
        <p:blipFill>
          <a:blip r:embed="rId4"/>
          <a:stretch>
            <a:fillRect/>
          </a:stretch>
        </p:blipFill>
        <p:spPr>
          <a:xfrm>
            <a:off x="6245225" y="1129665"/>
            <a:ext cx="2312035" cy="2231390"/>
          </a:xfrm>
          <a:prstGeom prst="rect">
            <a:avLst/>
          </a:prstGeom>
          <a:noFill/>
          <a:ln w="9525">
            <a:noFill/>
          </a:ln>
        </p:spPr>
      </p:pic>
      <p:pic>
        <p:nvPicPr>
          <p:cNvPr id="6" name="Picture 5"/>
          <p:cNvPicPr/>
          <p:nvPr/>
        </p:nvPicPr>
        <p:blipFill>
          <a:blip r:embed="rId5"/>
          <a:stretch>
            <a:fillRect/>
          </a:stretch>
        </p:blipFill>
        <p:spPr>
          <a:xfrm>
            <a:off x="8844915" y="1130300"/>
            <a:ext cx="2350135" cy="2230755"/>
          </a:xfrm>
          <a:prstGeom prst="rect">
            <a:avLst/>
          </a:prstGeom>
          <a:noFill/>
          <a:ln w="9525">
            <a:noFill/>
          </a:ln>
        </p:spPr>
      </p:pic>
      <p:sp>
        <p:nvSpPr>
          <p:cNvPr id="7" name="Text Box 6"/>
          <p:cNvSpPr txBox="1"/>
          <p:nvPr/>
        </p:nvSpPr>
        <p:spPr>
          <a:xfrm>
            <a:off x="2230755" y="203200"/>
            <a:ext cx="816356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a:solidFill>
                  <a:schemeClr val="accent6">
                    <a:lumMod val="75000"/>
                  </a:schemeClr>
                </a:solidFill>
              </a:rPr>
              <a:t>Ý nghĩa của các kí hiệu cảnh báo trên nhãn hóa chất: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203835" y="820420"/>
            <a:ext cx="12049125" cy="603758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a:solidFill>
                  <a:schemeClr val="tx1"/>
                </a:solidFill>
              </a:rPr>
              <a:t>- Trong phòng thí nghiệm, cần tuân thủ nội quy, hướng dẫn của GV và đọc kỹ thông tin trên nhãn hóa chất (như tên chất, công thức hóa học, các kí hiệu cảnh báo, hạn sử dụng...) trước khi sử dụng. Không sử dụng hóa chất đựng trong đồ chứa không có nhãn hoặc nhãn mờ, mất chữ.</a:t>
            </a:r>
          </a:p>
          <a:p>
            <a:pPr algn="l"/>
            <a:r>
              <a:rPr lang="en-US" altLang="zh-CN" sz="3200" b="1">
                <a:solidFill>
                  <a:schemeClr val="tx1"/>
                </a:solidFill>
              </a:rPr>
              <a:t>-</a:t>
            </a:r>
            <a:r>
              <a:rPr lang="zh-CN" altLang="en-US" sz="3200" b="1">
                <a:solidFill>
                  <a:schemeClr val="tx1"/>
                </a:solidFill>
              </a:rPr>
              <a:t> Thực hiện thí nghiệm cẩn thận, không dùng tay trực tiếp lấy hóa chất. Đối với hóa chất rắn: Ở dạng hạt nhỏ hoặc bột, dùng thìa kim loại hoặc thủy tinh để xúc; ở dạng hạt to, dây, thanh, dùng panh để gắp. Đối với hóa chất lỏng: Lấy lượng lớn thì phải rót qua phễu hoặc qua cốc, ống đong có mỏ; lấy lượng nhỏ thì dùng ống hút nhỏ giọt.</a:t>
            </a:r>
          </a:p>
        </p:txBody>
      </p:sp>
      <p:sp>
        <p:nvSpPr>
          <p:cNvPr id="15" name="圆角矩形 14"/>
          <p:cNvSpPr/>
          <p:nvPr/>
        </p:nvSpPr>
        <p:spPr bwMode="auto">
          <a:xfrm>
            <a:off x="4883785" y="9842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161925"/>
            <a:ext cx="1607820" cy="1372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0" y="3281680"/>
            <a:ext cx="12074525" cy="1296035"/>
            <a:chOff x="4696668" y="2150758"/>
            <a:chExt cx="13024652" cy="1295990"/>
          </a:xfrm>
        </p:grpSpPr>
        <p:sp>
          <p:nvSpPr>
            <p:cNvPr id="47" name="圆角矩形 25"/>
            <p:cNvSpPr/>
            <p:nvPr/>
          </p:nvSpPr>
          <p:spPr>
            <a:xfrm>
              <a:off x="5980982" y="2533015"/>
              <a:ext cx="11740338" cy="913733"/>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p>
          </p:txBody>
        </p:sp>
        <p:sp>
          <p:nvSpPr>
            <p:cNvPr id="48" name="圆角矩形 5"/>
            <p:cNvSpPr/>
            <p:nvPr/>
          </p:nvSpPr>
          <p:spPr>
            <a:xfrm>
              <a:off x="4696668" y="2150758"/>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25"/>
          <p:cNvSpPr/>
          <p:nvPr/>
        </p:nvSpPr>
        <p:spPr>
          <a:xfrm>
            <a:off x="764540" y="0"/>
            <a:ext cx="11336655" cy="5867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dirty="0">
                <a:solidFill>
                  <a:schemeClr val="tx1">
                    <a:lumMod val="75000"/>
                    <a:lumOff val="25000"/>
                  </a:schemeClr>
                </a:solidFill>
                <a:latin typeface="Microsoft YaHei" panose="020B0503020204020204" charset="-122"/>
                <a:ea typeface="Microsoft YaHei" panose="020B0503020204020204" charset="-122"/>
              </a:rPr>
              <a:t>            </a:t>
            </a:r>
            <a:r>
              <a:rPr lang="en-US" altLang="zh-CN" sz="2400" dirty="0">
                <a:solidFill>
                  <a:schemeClr val="tx1">
                    <a:lumMod val="75000"/>
                    <a:lumOff val="25000"/>
                  </a:schemeClr>
                </a:solidFill>
                <a:latin typeface="Microsoft YaHei" panose="020B0503020204020204" charset="-122"/>
                <a:ea typeface="Microsoft YaHei" panose="020B0503020204020204" charset="-122"/>
              </a:rPr>
              <a:t> Giới thiệu về một số dụng cụ thí nghiệm, thiết bị và cách sử dụng</a:t>
            </a:r>
            <a:endParaRPr lang="en-US" altLang="zh-CN" sz="2400" b="1" dirty="0">
              <a:solidFill>
                <a:schemeClr val="accent4">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73660" y="0"/>
            <a:ext cx="18630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sp>
        <p:nvSpPr>
          <p:cNvPr id="15" name="圆角矩形 14"/>
          <p:cNvSpPr/>
          <p:nvPr/>
        </p:nvSpPr>
        <p:spPr bwMode="auto">
          <a:xfrm>
            <a:off x="0" y="924560"/>
            <a:ext cx="6614160" cy="5346065"/>
          </a:xfrm>
          <a:prstGeom prst="roundRect">
            <a:avLst>
              <a:gd name="adj"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8816" tIns="54408" rIns="108816" bIns="54408" numCol="1" rtlCol="0" anchor="t" anchorCtr="0" compatLnSpc="1"/>
          <a:lstStyle/>
          <a:p>
            <a:pPr algn="ctr" defTabSz="815975"/>
            <a:r>
              <a:rPr lang="en-US" altLang="zh-CN" sz="3000" b="1" dirty="0">
                <a:gradFill>
                  <a:gsLst>
                    <a:gs pos="0">
                      <a:srgbClr val="012D86"/>
                    </a:gs>
                    <a:gs pos="100000">
                      <a:srgbClr val="0E2557"/>
                    </a:gs>
                  </a:gsLst>
                  <a:lin scaled="0"/>
                </a:gradFill>
                <a:latin typeface="Calibri Light" panose="020F0302020204030204" charset="0"/>
                <a:ea typeface="Microsoft YaHei" panose="020B0503020204020204" charset="-122"/>
                <a:cs typeface="Calibri Light" panose="020F0302020204030204" charset="0"/>
              </a:rPr>
              <a:t>Lớp chia thành 2 nhóm lớn A và B, mỗi nhóm lớn chia thành 4 nhóm (4-6 HS), mỗi nhóm thực hiện nhiệm vụ trong phiếu học tập tại mỗi trạm là 9 phút. Sau 9 phút, các nhóm di chuyển sang các trạm khác để thực hiện nhiệm vụ, cho đến khi hoàn thành các trạm.</a:t>
            </a:r>
          </a:p>
        </p:txBody>
      </p:sp>
      <p:sp>
        <p:nvSpPr>
          <p:cNvPr id="6" name="椭圆 3"/>
          <p:cNvSpPr/>
          <p:nvPr/>
        </p:nvSpPr>
        <p:spPr>
          <a:xfrm>
            <a:off x="9517380" y="782955"/>
            <a:ext cx="2675255" cy="247205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7" name="椭圆 3"/>
          <p:cNvSpPr/>
          <p:nvPr/>
        </p:nvSpPr>
        <p:spPr>
          <a:xfrm>
            <a:off x="6438900" y="782955"/>
            <a:ext cx="2663825" cy="24110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8" name="椭圆 14"/>
          <p:cNvSpPr/>
          <p:nvPr/>
        </p:nvSpPr>
        <p:spPr>
          <a:xfrm>
            <a:off x="6707505" y="1016635"/>
            <a:ext cx="2167255" cy="1933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solidFill>
                <a:latin typeface="Aharoni" panose="02010803020104030203" pitchFamily="2" charset="-79"/>
                <a:cs typeface="Aharoni" panose="02010803020104030203" pitchFamily="2" charset="-79"/>
              </a:rPr>
              <a:t>Nhóm A</a:t>
            </a:r>
          </a:p>
          <a:p>
            <a:pPr algn="ctr"/>
            <a:r>
              <a:rPr lang="en-US" altLang="zh-CN" sz="2800" dirty="0">
                <a:solidFill>
                  <a:schemeClr val="accent1"/>
                </a:solidFill>
                <a:latin typeface="Aharoni" panose="02010803020104030203" pitchFamily="2" charset="-79"/>
                <a:cs typeface="Aharoni" panose="02010803020104030203" pitchFamily="2" charset="-79"/>
              </a:rPr>
              <a:t>( Tổ 1,3)</a:t>
            </a:r>
          </a:p>
        </p:txBody>
      </p:sp>
      <p:sp>
        <p:nvSpPr>
          <p:cNvPr id="9" name="椭圆 14"/>
          <p:cNvSpPr/>
          <p:nvPr/>
        </p:nvSpPr>
        <p:spPr>
          <a:xfrm>
            <a:off x="9756140" y="1016635"/>
            <a:ext cx="2237105" cy="2014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solidFill>
                <a:latin typeface="Aharoni" panose="02010803020104030203" pitchFamily="2" charset="-79"/>
                <a:cs typeface="Aharoni" panose="02010803020104030203" pitchFamily="2" charset="-79"/>
              </a:rPr>
              <a:t>Nhóm B</a:t>
            </a:r>
          </a:p>
          <a:p>
            <a:pPr algn="ctr"/>
            <a:r>
              <a:rPr lang="en-US" altLang="zh-CN" sz="2800" dirty="0">
                <a:solidFill>
                  <a:schemeClr val="accent1"/>
                </a:solidFill>
                <a:latin typeface="Aharoni" panose="02010803020104030203" pitchFamily="2" charset="-79"/>
                <a:cs typeface="Aharoni" panose="02010803020104030203" pitchFamily="2" charset="-79"/>
              </a:rPr>
              <a:t>(Tổ 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45" grpId="0" bldLvl="0" animBg="1"/>
      <p:bldP spid="15" grpId="0" bldLvl="0" animBg="1"/>
      <p:bldP spid="6" grpId="0" bldLvl="0" animBg="1"/>
      <p:bldP spid="7" grpId="0" bldLvl="0" animBg="1"/>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526415" y="570230"/>
            <a:ext cx="4544695" cy="3391535"/>
            <a:chOff x="0" y="0"/>
            <a:chExt cx="2549445" cy="2403231"/>
          </a:xfrm>
        </p:grpSpPr>
        <p:sp>
          <p:nvSpPr>
            <p:cNvPr id="4" name="Oval 1"/>
            <p:cNvSpPr/>
            <p:nvPr/>
          </p:nvSpPr>
          <p:spPr>
            <a:xfrm>
              <a:off x="844062" y="0"/>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1</a:t>
              </a:r>
            </a:p>
          </p:txBody>
        </p:sp>
        <p:sp>
          <p:nvSpPr>
            <p:cNvPr id="5" name="Oval 2"/>
            <p:cNvSpPr/>
            <p:nvPr/>
          </p:nvSpPr>
          <p:spPr>
            <a:xfrm>
              <a:off x="1729154"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2</a:t>
              </a:r>
            </a:p>
          </p:txBody>
        </p:sp>
        <p:sp>
          <p:nvSpPr>
            <p:cNvPr id="6" name="Oval 3"/>
            <p:cNvSpPr/>
            <p:nvPr/>
          </p:nvSpPr>
          <p:spPr>
            <a:xfrm>
              <a:off x="861646" y="1717431"/>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p>
          </p:txBody>
        </p:sp>
        <p:sp>
          <p:nvSpPr>
            <p:cNvPr id="7" name="Oval 4"/>
            <p:cNvSpPr/>
            <p:nvPr/>
          </p:nvSpPr>
          <p:spPr>
            <a:xfrm>
              <a:off x="0"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p>
          </p:txBody>
        </p:sp>
        <p:sp>
          <p:nvSpPr>
            <p:cNvPr id="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Oval 1"/>
            <p:cNvSpPr/>
            <p:nvPr/>
          </p:nvSpPr>
          <p:spPr>
            <a:xfrm>
              <a:off x="855461" y="7649"/>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p>
          </p:txBody>
        </p:sp>
        <p:sp>
          <p:nvSpPr>
            <p:cNvPr id="23" name="Oval 2"/>
            <p:cNvSpPr/>
            <p:nvPr/>
          </p:nvSpPr>
          <p:spPr>
            <a:xfrm>
              <a:off x="1740553" y="869295"/>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p>
          </p:txBody>
        </p:sp>
      </p:grpSp>
      <p:grpSp>
        <p:nvGrpSpPr>
          <p:cNvPr id="13" name="Group 11"/>
          <p:cNvGrpSpPr/>
          <p:nvPr/>
        </p:nvGrpSpPr>
        <p:grpSpPr>
          <a:xfrm>
            <a:off x="7049135" y="569595"/>
            <a:ext cx="4757420" cy="3463290"/>
            <a:chOff x="0" y="0"/>
            <a:chExt cx="2538046" cy="2403231"/>
          </a:xfrm>
        </p:grpSpPr>
        <p:sp>
          <p:nvSpPr>
            <p:cNvPr id="14" name="Oval 1"/>
            <p:cNvSpPr/>
            <p:nvPr/>
          </p:nvSpPr>
          <p:spPr>
            <a:xfrm>
              <a:off x="844062" y="0"/>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p>
          </p:txBody>
        </p:sp>
        <p:sp>
          <p:nvSpPr>
            <p:cNvPr id="15" name="Oval 2"/>
            <p:cNvSpPr/>
            <p:nvPr/>
          </p:nvSpPr>
          <p:spPr>
            <a:xfrm>
              <a:off x="1729154"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p>
          </p:txBody>
        </p:sp>
        <p:sp>
          <p:nvSpPr>
            <p:cNvPr id="16" name="Oval 3"/>
            <p:cNvSpPr/>
            <p:nvPr/>
          </p:nvSpPr>
          <p:spPr>
            <a:xfrm>
              <a:off x="861646" y="1717431"/>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p>
          </p:txBody>
        </p:sp>
        <p:sp>
          <p:nvSpPr>
            <p:cNvPr id="17" name="Oval 4"/>
            <p:cNvSpPr/>
            <p:nvPr/>
          </p:nvSpPr>
          <p:spPr>
            <a:xfrm>
              <a:off x="0"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p>
          </p:txBody>
        </p:sp>
        <p:sp>
          <p:nvSpPr>
            <p:cNvPr id="1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4" name="Text Box 23"/>
          <p:cNvSpPr txBox="1"/>
          <p:nvPr/>
        </p:nvSpPr>
        <p:spPr>
          <a:xfrm>
            <a:off x="1542415" y="4581525"/>
            <a:ext cx="2418715" cy="52197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a:solidFill>
                  <a:schemeClr val="accent6">
                    <a:lumMod val="50000"/>
                  </a:schemeClr>
                </a:solidFill>
              </a:rPr>
              <a:t>TRẠM NHÓM A</a:t>
            </a:r>
          </a:p>
        </p:txBody>
      </p:sp>
      <p:sp>
        <p:nvSpPr>
          <p:cNvPr id="25" name="Text Box 24"/>
          <p:cNvSpPr txBox="1"/>
          <p:nvPr/>
        </p:nvSpPr>
        <p:spPr>
          <a:xfrm>
            <a:off x="8288655" y="4527550"/>
            <a:ext cx="2418715"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solidFill>
                  <a:schemeClr val="accent6">
                    <a:lumMod val="50000"/>
                  </a:schemeClr>
                </a:solidFill>
              </a:rPr>
              <a:t>TRẠM NHÓM 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9494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p>
                    <a:p>
                      <a:pPr indent="0" algn="l">
                        <a:buNone/>
                      </a:pPr>
                      <a:r>
                        <a:rPr lang="en-US" sz="2400" b="0">
                          <a:solidFill>
                            <a:srgbClr val="000000"/>
                          </a:solidFill>
                          <a:latin typeface="Arial" panose="020B0604020202020204" pitchFamily="34" charset="0"/>
                          <a:cs typeface="Arial" panose="020B0604020202020204" pitchFamily="34" charset="0"/>
                        </a:rPr>
                        <a:t>   ............................................................................................................................................</a:t>
                      </a: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b. Nêu cách sử dụng ống hút nhỏ giọt</a:t>
                      </a: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226060" y="4399280"/>
          <a:ext cx="12073255" cy="1749425"/>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gridCol w="1695450">
                  <a:extLst>
                    <a:ext uri="{9D8B030D-6E8A-4147-A177-3AD203B41FA5}">
                      <a16:colId xmlns:a16="http://schemas.microsoft.com/office/drawing/2014/main" val="20005"/>
                    </a:ext>
                  </a:extLst>
                </a:gridCol>
                <a:gridCol w="1900555">
                  <a:extLst>
                    <a:ext uri="{9D8B030D-6E8A-4147-A177-3AD203B41FA5}">
                      <a16:colId xmlns:a16="http://schemas.microsoft.com/office/drawing/2014/main" val="20006"/>
                    </a:ext>
                  </a:extLst>
                </a:gridCol>
              </a:tblGrid>
              <a:tr h="768350">
                <a:tc>
                  <a:txBody>
                    <a:bodyPr/>
                    <a:lstStyle/>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81075">
                <a:tc>
                  <a:txBody>
                    <a:bodyPr/>
                    <a:lstStyle/>
                    <a:p>
                      <a:pPr>
                        <a:buNone/>
                      </a:pPr>
                      <a:r>
                        <a:rPr lang="en-US" sz="2400"/>
                        <a:t>Giá trị pH</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481330" y="5108575"/>
          <a:ext cx="11897360" cy="1656715"/>
        </p:xfrm>
        <a:graphic>
          <a:graphicData uri="http://schemas.openxmlformats.org/drawingml/2006/table">
            <a:tbl>
              <a:tblPr firstRow="1" bandRow="1">
                <a:tableStyleId>{5C22544A-7EE6-4342-B048-85BDC9FD1C3A}</a:tableStyleId>
              </a:tblPr>
              <a:tblGrid>
                <a:gridCol w="2974340">
                  <a:extLst>
                    <a:ext uri="{9D8B030D-6E8A-4147-A177-3AD203B41FA5}">
                      <a16:colId xmlns:a16="http://schemas.microsoft.com/office/drawing/2014/main" val="20000"/>
                    </a:ext>
                  </a:extLst>
                </a:gridCol>
                <a:gridCol w="2974340">
                  <a:extLst>
                    <a:ext uri="{9D8B030D-6E8A-4147-A177-3AD203B41FA5}">
                      <a16:colId xmlns:a16="http://schemas.microsoft.com/office/drawing/2014/main" val="20001"/>
                    </a:ext>
                  </a:extLst>
                </a:gridCol>
                <a:gridCol w="2974340">
                  <a:extLst>
                    <a:ext uri="{9D8B030D-6E8A-4147-A177-3AD203B41FA5}">
                      <a16:colId xmlns:a16="http://schemas.microsoft.com/office/drawing/2014/main" val="20002"/>
                    </a:ext>
                  </a:extLst>
                </a:gridCol>
                <a:gridCol w="2974340">
                  <a:extLst>
                    <a:ext uri="{9D8B030D-6E8A-4147-A177-3AD203B41FA5}">
                      <a16:colId xmlns:a16="http://schemas.microsoft.com/office/drawing/2014/main" val="20003"/>
                    </a:ext>
                  </a:extLst>
                </a:gridCol>
              </a:tblGrid>
              <a:tr h="727710">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29005">
                <a:tc>
                  <a:txBody>
                    <a:bodyPr/>
                    <a:lstStyle/>
                    <a:p>
                      <a:pPr>
                        <a:buNone/>
                      </a:pPr>
                      <a:r>
                        <a:rPr lang="en-US" sz="2800"/>
                        <a:t>Giá trị huyết áp</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080" y="0"/>
            <a:ext cx="6230620" cy="5287010"/>
          </a:xfrm>
          <a:prstGeom prst="rect">
            <a:avLst/>
          </a:prstGeom>
        </p:spPr>
      </p:pic>
      <p:sp>
        <p:nvSpPr>
          <p:cNvPr id="6" name="Text Box 5"/>
          <p:cNvSpPr txBox="1"/>
          <p:nvPr/>
        </p:nvSpPr>
        <p:spPr>
          <a:xfrm>
            <a:off x="2910840" y="2495550"/>
            <a:ext cx="407670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1: </a:t>
            </a:r>
          </a:p>
          <a:p>
            <a:pPr algn="ctr"/>
            <a:r>
              <a:rPr lang="en-US" sz="4400" b="1">
                <a:latin typeface="Cambria" panose="02040503050406030204" pitchFamily="18" charset="0"/>
                <a:cs typeface="Cambria" panose="02040503050406030204" pitchFamily="18" charset="0"/>
              </a:rPr>
              <a:t>MỞ ĐẦU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1. a. Kể tên các loại nguồn điện</a:t>
                      </a:r>
                    </a:p>
                    <a:p>
                      <a:pPr indent="0" algn="l">
                        <a:buNone/>
                      </a:pPr>
                      <a:r>
                        <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 Kể tên các loại thiết bị sử dụng điện và thiết bị điện hỗ trợ trong phòng thí nghiệm.</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890" y="1748155"/>
            <a:ext cx="3890645" cy="1325880"/>
          </a:xfrm>
        </p:spPr>
        <p:txBody>
          <a:bodyPr/>
          <a:lstStyle/>
          <a:p>
            <a:endParaRPr lang="en-US"/>
          </a:p>
        </p:txBody>
      </p:sp>
      <p:pic>
        <p:nvPicPr>
          <p:cNvPr id="44041" name="图片 44040" descr="11"/>
          <p:cNvPicPr>
            <a:picLocks noGrp="1" noChangeAspect="1"/>
          </p:cNvPicPr>
          <p:nvPr>
            <p:ph idx="1"/>
          </p:nvPr>
        </p:nvPicPr>
        <p:blipFill>
          <a:blip r:embed="rId2"/>
          <a:stretch>
            <a:fillRect/>
          </a:stretch>
        </p:blipFill>
        <p:spPr>
          <a:xfrm>
            <a:off x="3549650" y="268605"/>
            <a:ext cx="6546215" cy="3550285"/>
          </a:xfrm>
          <a:prstGeom prst="rect">
            <a:avLst/>
          </a:prstGeom>
          <a:noFill/>
          <a:ln w="9525">
            <a:noFill/>
          </a:ln>
        </p:spPr>
      </p:pic>
      <p:sp>
        <p:nvSpPr>
          <p:cNvPr id="4" name="Text Box 3"/>
          <p:cNvSpPr txBox="1"/>
          <p:nvPr/>
        </p:nvSpPr>
        <p:spPr>
          <a:xfrm>
            <a:off x="4344670" y="1779270"/>
            <a:ext cx="3999865" cy="706755"/>
          </a:xfrm>
          <a:prstGeom prst="rect">
            <a:avLst/>
          </a:prstGeom>
          <a:noFill/>
        </p:spPr>
        <p:txBody>
          <a:bodyPr wrap="square" rtlCol="0">
            <a:spAutoFit/>
          </a:bodyPr>
          <a:lstStyle/>
          <a:p>
            <a:r>
              <a:rPr lang="en-US" sz="4000">
                <a:solidFill>
                  <a:schemeClr val="accent5">
                    <a:lumMod val="75000"/>
                  </a:schemeClr>
                </a:solidFill>
              </a:rPr>
              <a:t>NỘP SẢN PHẨM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1" name="图片 44040" descr="11"/>
          <p:cNvPicPr>
            <a:picLocks noGrp="1" noChangeAspect="1"/>
          </p:cNvPicPr>
          <p:nvPr>
            <p:ph idx="1"/>
          </p:nvPr>
        </p:nvPicPr>
        <p:blipFill>
          <a:blip r:embed="rId2"/>
          <a:stretch>
            <a:fillRect/>
          </a:stretch>
        </p:blipFill>
        <p:spPr>
          <a:xfrm>
            <a:off x="2011045" y="499110"/>
            <a:ext cx="8990965" cy="5770245"/>
          </a:xfrm>
          <a:prstGeom prst="rect">
            <a:avLst/>
          </a:prstGeom>
          <a:noFill/>
          <a:ln w="9525">
            <a:noFill/>
          </a:ln>
        </p:spPr>
      </p:pic>
      <p:sp>
        <p:nvSpPr>
          <p:cNvPr id="5" name="Text Box 4"/>
          <p:cNvSpPr txBox="1"/>
          <p:nvPr/>
        </p:nvSpPr>
        <p:spPr>
          <a:xfrm>
            <a:off x="3282950" y="1885315"/>
            <a:ext cx="5132705" cy="3415030"/>
          </a:xfrm>
          <a:prstGeom prst="rect">
            <a:avLst/>
          </a:prstGeom>
          <a:noFill/>
        </p:spPr>
        <p:txBody>
          <a:bodyPr wrap="square" rtlCol="0">
            <a:spAutoFit/>
          </a:bodyPr>
          <a:lstStyle/>
          <a:p>
            <a:r>
              <a:rPr lang="en-US" sz="3600">
                <a:solidFill>
                  <a:schemeClr val="accent3">
                    <a:lumMod val="50000"/>
                  </a:schemeClr>
                </a:solidFill>
              </a:rPr>
              <a:t>Hoàn thiện các nhiệm vụ 3 ở phiếu học tập (trạm) 1,2,3 theo dạng bài trình chiếu powerpoint ở nhà, nộp lại và trình bày vào tiết sau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106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05480" cy="395224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73050" y="1851025"/>
            <a:ext cx="2932430" cy="255333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 đánh giá:</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2" name="Table 1"/>
          <p:cNvGraphicFramePr/>
          <p:nvPr/>
        </p:nvGraphicFramePr>
        <p:xfrm>
          <a:off x="3361055" y="0"/>
          <a:ext cx="8930005" cy="6858000"/>
        </p:xfrm>
        <a:graphic>
          <a:graphicData uri="http://schemas.openxmlformats.org/drawingml/2006/table">
            <a:tbl>
              <a:tblPr firstRow="1" bandRow="1">
                <a:tableStyleId>{5C22544A-7EE6-4342-B048-85BDC9FD1C3A}</a:tableStyleId>
              </a:tblPr>
              <a:tblGrid>
                <a:gridCol w="1748155">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5073650">
                  <a:extLst>
                    <a:ext uri="{9D8B030D-6E8A-4147-A177-3AD203B41FA5}">
                      <a16:colId xmlns:a16="http://schemas.microsoft.com/office/drawing/2014/main" val="20002"/>
                    </a:ext>
                  </a:extLst>
                </a:gridCol>
                <a:gridCol w="956310">
                  <a:extLst>
                    <a:ext uri="{9D8B030D-6E8A-4147-A177-3AD203B41FA5}">
                      <a16:colId xmlns:a16="http://schemas.microsoft.com/office/drawing/2014/main" val="20003"/>
                    </a:ext>
                  </a:extLst>
                </a:gridCol>
              </a:tblGrid>
              <a:tr h="1036955">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Thang 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Mô tả 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416050">
                <a:tc>
                  <a:txBody>
                    <a:bodyPr/>
                    <a:lstStyle/>
                    <a:p>
                      <a:pPr indent="0">
                        <a:buNone/>
                      </a:pPr>
                      <a:r>
                        <a:rPr lang="en-US" sz="2000" b="0">
                          <a:solidFill>
                            <a:srgbClr val="000000"/>
                          </a:solidFill>
                          <a:latin typeface="Arial" panose="020B0604020202020204" pitchFamily="34" charset="0"/>
                          <a:cs typeface="Arial" panose="020B0604020202020204" pitchFamily="34" charset="0"/>
                        </a:rPr>
                        <a:t>Xuất sắc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10</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sáng tạo.</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1"/>
                  </a:ext>
                </a:extLst>
              </a:tr>
              <a:tr h="1416050">
                <a:tc>
                  <a:txBody>
                    <a:bodyPr/>
                    <a:lstStyle/>
                    <a:p>
                      <a:pPr indent="0">
                        <a:buNone/>
                      </a:pPr>
                      <a:r>
                        <a:rPr lang="en-US" sz="2000" b="0">
                          <a:solidFill>
                            <a:srgbClr val="000000"/>
                          </a:solidFill>
                          <a:latin typeface="Arial" panose="020B0604020202020204" pitchFamily="34" charset="0"/>
                          <a:cs typeface="Arial" panose="020B0604020202020204" pitchFamily="34" charset="0"/>
                        </a:rPr>
                        <a:t>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8-9</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2"/>
                  </a:ext>
                </a:extLst>
              </a:tr>
              <a:tr h="1415415">
                <a:tc>
                  <a:txBody>
                    <a:bodyPr/>
                    <a:lstStyle/>
                    <a:p>
                      <a:pPr indent="0">
                        <a:buNone/>
                      </a:pPr>
                      <a:r>
                        <a:rPr lang="en-US" sz="2000" b="0">
                          <a:solidFill>
                            <a:srgbClr val="000000"/>
                          </a:solidFill>
                          <a:latin typeface="Arial" panose="020B0604020202020204" pitchFamily="34" charset="0"/>
                          <a:cs typeface="Arial" panose="020B0604020202020204" pitchFamily="34" charset="0"/>
                        </a:rPr>
                        <a:t>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6-7</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còn thiếu ít các câu hỏi.</a:t>
                      </a: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chưa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3"/>
                  </a:ext>
                </a:extLst>
              </a:tr>
              <a:tr h="1573530">
                <a:tc>
                  <a:txBody>
                    <a:bodyPr/>
                    <a:lstStyle/>
                    <a:p>
                      <a:pPr indent="0">
                        <a:buNone/>
                      </a:pPr>
                      <a:r>
                        <a:rPr lang="en-US" sz="2000" b="0">
                          <a:solidFill>
                            <a:srgbClr val="000000"/>
                          </a:solidFill>
                          <a:latin typeface="Arial" panose="020B0604020202020204" pitchFamily="34" charset="0"/>
                          <a:cs typeface="Arial" panose="020B0604020202020204" pitchFamily="34" charset="0"/>
                        </a:rPr>
                        <a:t>Chưa 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0-5</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còn thiếu nhiều hoặc sai các câu hỏi.</a:t>
                      </a: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không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9494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p>
                    <a:p>
                      <a:pPr indent="0" algn="l">
                        <a:buNone/>
                      </a:pPr>
                      <a:r>
                        <a:rPr lang="en-US" sz="2400" b="0" u="dotted">
                          <a:solidFill>
                            <a:srgbClr val="000000"/>
                          </a:solidFill>
                          <a:latin typeface="Arial" panose="020B0604020202020204" pitchFamily="34" charset="0"/>
                          <a:cs typeface="Arial" panose="020B0604020202020204" pitchFamily="34" charset="0"/>
                        </a:rPr>
                        <a:t>   ống nghiệm, cốc thủy tinh, bình nón phễu lọc, ống đong, ống hút nhỏ giọt, kẹp gỗ....</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p>
                    <a:p>
                      <a:pPr indent="0" algn="l">
                        <a:buNone/>
                      </a:pPr>
                      <a:r>
                        <a:rPr lang="en-US" sz="2400" b="0" u="dotted">
                          <a:solidFill>
                            <a:srgbClr val="000000"/>
                          </a:solidFill>
                          <a:latin typeface="Arial" panose="020B0604020202020204" pitchFamily="34" charset="0"/>
                          <a:cs typeface="Arial" panose="020B0604020202020204" pitchFamily="34" charset="0"/>
                        </a:rPr>
                        <a:t>   - Khi thực hiện thí nghiệm, giữ ống nghiệm bằng kẹp gỗ với tay không thuận, tay thuận để lấy hóa chất vào ống nghiệm.</a:t>
                      </a:r>
                    </a:p>
                    <a:p>
                      <a:pPr indent="0" algn="l">
                        <a:buNone/>
                      </a:pPr>
                      <a:r>
                        <a:rPr lang="en-US" sz="2400" b="0" u="dotted">
                          <a:solidFill>
                            <a:srgbClr val="000000"/>
                          </a:solidFill>
                          <a:latin typeface="Arial" panose="020B0604020202020204" pitchFamily="34" charset="0"/>
                          <a:cs typeface="Arial" panose="020B0604020202020204" pitchFamily="34" charset="0"/>
                        </a:rPr>
                        <a:t>   - Khi đun nóng hóa chất trong ống nghiệm cần kẹp ống nghiệm bằng kẹp gỗ ở khoảng 1/3 ống nghiệm tính từ miệng ống nghiệm. Đưa từ từ và làm nóng đều ống nghiệm trên ngọn lửa đèn cồn, rồi mới đun trực tiếp tại chỗ hóa chất. Miệng ống nghiệm hướng về phía không người và điều chỉnh đáy ống nghiệm phù hợp, không để sát vào bấc đèn cồn.</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  b. Nêu cách sử dụng ống hút nhỏ giọt</a:t>
                      </a:r>
                    </a:p>
                    <a:p>
                      <a:pPr indent="0" algn="l">
                        <a:buNone/>
                      </a:pPr>
                      <a:r>
                        <a:rPr lang="en-US" sz="2400" b="0" u="dotted">
                          <a:solidFill>
                            <a:srgbClr val="000000"/>
                          </a:solidFill>
                          <a:latin typeface="Arial" panose="020B0604020202020204" pitchFamily="34" charset="0"/>
                          <a:cs typeface="Arial" panose="020B0604020202020204" pitchFamily="34" charset="0"/>
                        </a:rPr>
                        <a:t>    Đưa ống hút nhỏ giọt vào lọ hóa chất, bọp chặt và giữ chặt quả bóp cao su, thả chậm quả bóp cao su để hút chất lỏng lên. Chuyển ống hút nhỏ giọt đến ống nghiệm và bóp nhẹ quả bóp cao su để chuyển từng giọt dung dịch vào ống nghiệm. Không chạm đầu ống hút nhỏ giọt vào thành ống nghiệm.</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Máy đo pH, bút đo pH.</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Cho điện cực của thiết bị vào dung dịch cần đo pH, giá trị pH của dung dịch sẽ hiện trên thiết bị đó. </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59055" y="4399280"/>
          <a:ext cx="12073255" cy="1749425"/>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gridCol w="1695450">
                  <a:extLst>
                    <a:ext uri="{9D8B030D-6E8A-4147-A177-3AD203B41FA5}">
                      <a16:colId xmlns:a16="http://schemas.microsoft.com/office/drawing/2014/main" val="20005"/>
                    </a:ext>
                  </a:extLst>
                </a:gridCol>
                <a:gridCol w="1900555">
                  <a:extLst>
                    <a:ext uri="{9D8B030D-6E8A-4147-A177-3AD203B41FA5}">
                      <a16:colId xmlns:a16="http://schemas.microsoft.com/office/drawing/2014/main" val="20006"/>
                    </a:ext>
                  </a:extLst>
                </a:gridCol>
              </a:tblGrid>
              <a:tr h="768350">
                <a:tc>
                  <a:txBody>
                    <a:bodyPr/>
                    <a:lstStyle/>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81075">
                <a:tc>
                  <a:txBody>
                    <a:bodyPr/>
                    <a:lstStyle/>
                    <a:p>
                      <a:pPr>
                        <a:buNone/>
                      </a:pPr>
                      <a:r>
                        <a:rPr lang="en-US" sz="2400"/>
                        <a:t>Giá trị pH</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huyết áp kế thủy ngân, huyết áp kế điện tử…</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Quấn băng vải dài quanh cánh tay, băng vải này nối với áp kế đồng hồ, áp kế đồng hồ nối với bóp cao su có van và một ốc có thể vặn chặt hoặc nới lỏng, bóp cao su có van vài lần, sau đó từ từ thả ra, đọc kết quả trên áp kế đồng hồ.</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điện tử: Quấn băng vải dài quanh cánh tay, băng vải này nối với áp kế điện tử, nhấn nút trên áp kế điện tử, đọc kết quả trên áp kế điện tử.   </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238125" y="5108575"/>
          <a:ext cx="11897360" cy="1656715"/>
        </p:xfrm>
        <a:graphic>
          <a:graphicData uri="http://schemas.openxmlformats.org/drawingml/2006/table">
            <a:tbl>
              <a:tblPr firstRow="1" bandRow="1">
                <a:tableStyleId>{5C22544A-7EE6-4342-B048-85BDC9FD1C3A}</a:tableStyleId>
              </a:tblPr>
              <a:tblGrid>
                <a:gridCol w="2974340">
                  <a:extLst>
                    <a:ext uri="{9D8B030D-6E8A-4147-A177-3AD203B41FA5}">
                      <a16:colId xmlns:a16="http://schemas.microsoft.com/office/drawing/2014/main" val="20000"/>
                    </a:ext>
                  </a:extLst>
                </a:gridCol>
                <a:gridCol w="2974340">
                  <a:extLst>
                    <a:ext uri="{9D8B030D-6E8A-4147-A177-3AD203B41FA5}">
                      <a16:colId xmlns:a16="http://schemas.microsoft.com/office/drawing/2014/main" val="20001"/>
                    </a:ext>
                  </a:extLst>
                </a:gridCol>
                <a:gridCol w="2974340">
                  <a:extLst>
                    <a:ext uri="{9D8B030D-6E8A-4147-A177-3AD203B41FA5}">
                      <a16:colId xmlns:a16="http://schemas.microsoft.com/office/drawing/2014/main" val="20002"/>
                    </a:ext>
                  </a:extLst>
                </a:gridCol>
                <a:gridCol w="2974340">
                  <a:extLst>
                    <a:ext uri="{9D8B030D-6E8A-4147-A177-3AD203B41FA5}">
                      <a16:colId xmlns:a16="http://schemas.microsoft.com/office/drawing/2014/main" val="20003"/>
                    </a:ext>
                  </a:extLst>
                </a:gridCol>
              </a:tblGrid>
              <a:tr h="727710">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29005">
                <a:tc>
                  <a:txBody>
                    <a:bodyPr/>
                    <a:lstStyle/>
                    <a:p>
                      <a:pPr>
                        <a:buNone/>
                      </a:pPr>
                      <a:r>
                        <a:rPr lang="en-US" sz="2800"/>
                        <a:t>Giá trị huyết áp</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a. Kể tên các loại nguồn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cung cấp điện (nguồn điện), biến áp nguồn.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loại điện áp đầu ra phù hợp với 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giá trị điện áp đầu ra phù hợp với giá trị định mức của các thiết bị điện trong</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Cấm đúng chốt dương (màu đỏ) và chốt âm (màu đen) để cung cấp điện từ biến áp</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nguồn cho 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Cần mắc mạch điện chính xác và kiểm tra trước khi bật công tác của biến áp nguồn.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a:t>
                      </a:r>
                      <a:r>
                        <a:rPr lang="en-US" sz="2400" b="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Các thiết bị đo điện: ampe kế, vôn kế, joulemeter…</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Điều lưu ý khi sử dụng để đảm bảo an toàn: Lựa chọn thiết bị đo điện có thang đo phải hợp. Cắm dây đo vào chốt cắm phù hợp với chức rằng đo. Mắc mạch điện đúng quy tắc, kiểm tra kỹ trước khi cấp nguồn điện cho mạch.</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Kể tên các loại thiết bị sử dụng điện và thiết bị điện hỗ trợ trong phòng thí nghiệm.</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sử dụng điện: biến trở, điôt phát quang, bóng đèn pin kèm đui 3V…</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điện hỗ trợ: công tắc, cầu chì ống, dây nối…</a:t>
                      </a:r>
                    </a:p>
                  </a:txBody>
                  <a:tcPr marL="68580" marR="68580" marT="0" marB="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635" y="467360"/>
            <a:ext cx="12252325" cy="639064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2700" b="1">
                <a:solidFill>
                  <a:schemeClr val="tx1"/>
                </a:solidFill>
              </a:rPr>
              <a:t> -</a:t>
            </a:r>
            <a:r>
              <a:rPr lang="zh-CN" altLang="en-US" sz="2700" b="1">
                <a:solidFill>
                  <a:schemeClr val="tx1"/>
                </a:solidFill>
              </a:rPr>
              <a:t> Các dụng cụ thí nghiệm và cách sử dụng an toàn.</a:t>
            </a:r>
          </a:p>
          <a:p>
            <a:pPr algn="l"/>
            <a:r>
              <a:rPr lang="en-US" altLang="zh-CN" sz="2700" b="1">
                <a:solidFill>
                  <a:schemeClr val="tx1"/>
                </a:solidFill>
              </a:rPr>
              <a:t> -</a:t>
            </a:r>
            <a:r>
              <a:rPr lang="zh-CN" altLang="en-US" sz="2700" b="1">
                <a:solidFill>
                  <a:schemeClr val="tx1"/>
                </a:solidFill>
              </a:rPr>
              <a:t> Các thiết bị trong phòng thí nghiệm và cách sử dụng an toàn.</a:t>
            </a:r>
          </a:p>
          <a:p>
            <a:pPr algn="l"/>
            <a:r>
              <a:rPr lang="en-US" altLang="zh-CN" sz="2700" b="1">
                <a:solidFill>
                  <a:schemeClr val="tx1"/>
                </a:solidFill>
              </a:rPr>
              <a:t> -</a:t>
            </a:r>
            <a:r>
              <a:rPr lang="zh-CN" altLang="en-US" sz="2700" b="1">
                <a:solidFill>
                  <a:schemeClr val="tx1"/>
                </a:solidFill>
              </a:rPr>
              <a:t> Chú ý: Để sử dụng an toàn các thiết bị điện, tránh làm hỏng thiết bị diện và gây nguy hiểm cho người sử dụng, cần lưu ý:</a:t>
            </a:r>
          </a:p>
          <a:p>
            <a:pPr algn="l"/>
            <a:r>
              <a:rPr lang="en-US" altLang="zh-CN" sz="2700" b="1">
                <a:solidFill>
                  <a:schemeClr val="tx1"/>
                </a:solidFill>
              </a:rPr>
              <a:t>  + </a:t>
            </a:r>
            <a:r>
              <a:rPr lang="zh-CN" altLang="en-US" sz="2700" b="1">
                <a:solidFill>
                  <a:schemeClr val="tx1"/>
                </a:solidFill>
              </a:rPr>
              <a:t>Đọc kĩ hướng dẫn sử dụng thiết bị và quan sát các chỉ dẫn các kí hiệu trên các thiết bị thí nghiệm.</a:t>
            </a:r>
          </a:p>
          <a:p>
            <a:pPr algn="l"/>
            <a:r>
              <a:rPr lang="en-US" altLang="zh-CN" sz="2700" b="1">
                <a:solidFill>
                  <a:schemeClr val="tx1"/>
                </a:solidFill>
              </a:rPr>
              <a:t>  + </a:t>
            </a:r>
            <a:r>
              <a:rPr lang="zh-CN" altLang="en-US" sz="2700" b="1">
                <a:solidFill>
                  <a:schemeClr val="tx1"/>
                </a:solidFill>
              </a:rPr>
              <a:t>Kiểm tra cẩn thận thiết bị phương tiện, dụng cụ thí nghiệm trước khi sử dụng.</a:t>
            </a:r>
          </a:p>
          <a:p>
            <a:pPr algn="l"/>
            <a:r>
              <a:rPr lang="en-US" altLang="zh-CN" sz="2700" b="1">
                <a:solidFill>
                  <a:schemeClr val="tx1"/>
                </a:solidFill>
              </a:rPr>
              <a:t>  + </a:t>
            </a:r>
            <a:r>
              <a:rPr lang="zh-CN" altLang="en-US" sz="2700" b="1">
                <a:solidFill>
                  <a:schemeClr val="tx1"/>
                </a:solidFill>
              </a:rPr>
              <a:t>Tắt công tắc nguồn thiết bị điện trước khi cầm hoặc tháo thiết bị điện.</a:t>
            </a:r>
          </a:p>
          <a:p>
            <a:pPr algn="l"/>
            <a:r>
              <a:rPr lang="en-US" altLang="zh-CN" sz="2700" b="1">
                <a:solidFill>
                  <a:schemeClr val="tx1"/>
                </a:solidFill>
              </a:rPr>
              <a:t>  + </a:t>
            </a:r>
            <a:r>
              <a:rPr lang="zh-CN" altLang="en-US" sz="2700" b="1">
                <a:solidFill>
                  <a:schemeClr val="tx1"/>
                </a:solidFill>
              </a:rPr>
              <a:t>Chỉ cắm dây cắm của thiết bị điện vào ổ cắm khi điện áp của nguồn điện tương ứng với điện áp của dụng cụ.</a:t>
            </a:r>
          </a:p>
          <a:p>
            <a:pPr algn="l"/>
            <a:r>
              <a:rPr lang="en-US" altLang="zh-CN" sz="2700" b="1">
                <a:solidFill>
                  <a:schemeClr val="tx1"/>
                </a:solidFill>
              </a:rPr>
              <a:t>  + </a:t>
            </a:r>
            <a:r>
              <a:rPr lang="zh-CN" altLang="en-US" sz="2700" b="1">
                <a:solidFill>
                  <a:schemeClr val="tx1"/>
                </a:solidFill>
              </a:rPr>
              <a:t>Không đặt mạch điện gần nơi ẩm ướt hoặc các vật liệu dễ cháy. Phải bố trí dây điện gọn gàng, không bị vướng khi qua lại.</a:t>
            </a:r>
          </a:p>
          <a:p>
            <a:pPr algn="l"/>
            <a:r>
              <a:rPr lang="en-US" altLang="zh-CN" sz="2700" b="1">
                <a:solidFill>
                  <a:schemeClr val="tx1"/>
                </a:solidFill>
              </a:rPr>
              <a:t>  + </a:t>
            </a:r>
            <a:r>
              <a:rPr lang="zh-CN" altLang="en-US" sz="2700" b="1">
                <a:solidFill>
                  <a:schemeClr val="tx1"/>
                </a:solidFill>
              </a:rPr>
              <a:t>Phải vệ sinh, sắp xếp gọn gàng các thiết bị và chung cụ thí nghiệm, bỏ rác thải thí nghiệm vào đúng nơi quy định sau khi tiến hành thí nghiệm.</a:t>
            </a:r>
          </a:p>
        </p:txBody>
      </p:sp>
      <p:sp>
        <p:nvSpPr>
          <p:cNvPr id="15" name="圆角矩形 14"/>
          <p:cNvSpPr/>
          <p:nvPr/>
        </p:nvSpPr>
        <p:spPr bwMode="auto">
          <a:xfrm>
            <a:off x="4883785" y="0"/>
            <a:ext cx="3117215" cy="58928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292100"/>
            <a:ext cx="1607820" cy="1372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616835" y="2546350"/>
            <a:ext cx="515112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3: </a:t>
            </a:r>
          </a:p>
          <a:p>
            <a:pPr algn="ctr"/>
            <a:r>
              <a:rPr lang="en-US" sz="4400" b="1">
                <a:latin typeface="Cambria" panose="02040503050406030204" pitchFamily="18" charset="0"/>
                <a:cs typeface="Cambria" panose="02040503050406030204" pitchFamily="18" charset="0"/>
              </a:rPr>
              <a:t>LUYỆN TẬP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06775" cy="43091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5’, hoàn thành cột 1,2 - Phiếu học tập 1:</a:t>
            </a: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541395" y="273050"/>
            <a:ext cx="8589645" cy="58159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569335" y="1996440"/>
          <a:ext cx="8533130" cy="416687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165417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2512695">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animBg="1"/>
      <p:bldP spid="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572385" y="204470"/>
            <a:ext cx="9457055" cy="155638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9525" y="98425"/>
            <a:ext cx="2583180" cy="1767205"/>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1</a:t>
              </a:r>
              <a:r>
                <a:rPr lang="en-US" altLang="zh-CN" sz="2800" b="1"/>
                <a:t> </a:t>
              </a:r>
              <a:r>
                <a:rPr lang="en-US" altLang="zh-CN"/>
                <a:t> </a:t>
              </a:r>
            </a:p>
          </p:txBody>
        </p:sp>
      </p:grpSp>
      <p:sp>
        <p:nvSpPr>
          <p:cNvPr id="15" name="文本框 52"/>
          <p:cNvSpPr txBox="1"/>
          <p:nvPr/>
        </p:nvSpPr>
        <p:spPr>
          <a:xfrm>
            <a:off x="2894965" y="681355"/>
            <a:ext cx="8811895"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Truy cập phần mềm Quizziz  làm phần trắc nghiệm.</a:t>
            </a:r>
          </a:p>
        </p:txBody>
      </p:sp>
      <p:grpSp>
        <p:nvGrpSpPr>
          <p:cNvPr id="6" name="组合 13"/>
          <p:cNvGrpSpPr/>
          <p:nvPr/>
        </p:nvGrpSpPr>
        <p:grpSpPr>
          <a:xfrm>
            <a:off x="2592705" y="2126615"/>
            <a:ext cx="9457055" cy="1556385"/>
            <a:chOff x="4838820" y="2375552"/>
            <a:chExt cx="5544616" cy="1200507"/>
          </a:xfrm>
        </p:grpSpPr>
        <p:sp>
          <p:nvSpPr>
            <p:cNvPr id="7"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accent5">
                      <a:lumMod val="75000"/>
                    </a:schemeClr>
                  </a:solidFill>
                  <a:latin typeface="Arial" panose="020B0604020202020204" pitchFamily="34" charset="0"/>
                  <a:cs typeface="Arial" panose="020B0604020202020204" pitchFamily="34" charset="0"/>
                </a:rPr>
                <a:t> </a:t>
              </a:r>
              <a:r>
                <a:rPr lang="en-US" altLang="zh-CN" sz="2800" b="1">
                  <a:solidFill>
                    <a:schemeClr val="accent5">
                      <a:lumMod val="75000"/>
                    </a:schemeClr>
                  </a:solidFill>
                  <a:latin typeface="Arial" panose="020B0604020202020204" pitchFamily="34" charset="0"/>
                  <a:cs typeface="Arial" panose="020B0604020202020204" pitchFamily="34" charset="0"/>
                </a:rPr>
                <a:t>Làm </a:t>
              </a:r>
              <a:r>
                <a:rPr lang="zh-CN" altLang="en-US" sz="2800" b="1">
                  <a:solidFill>
                    <a:schemeClr val="accent5">
                      <a:lumMod val="75000"/>
                    </a:schemeClr>
                  </a:solidFill>
                  <a:latin typeface="Arial" panose="020B0604020202020204" pitchFamily="34" charset="0"/>
                  <a:cs typeface="Arial" panose="020B0604020202020204" pitchFamily="34" charset="0"/>
                </a:rPr>
                <a:t>bài tập phiếu học tập 3</a:t>
              </a:r>
            </a:p>
          </p:txBody>
        </p:sp>
      </p:grpSp>
      <p:grpSp>
        <p:nvGrpSpPr>
          <p:cNvPr id="9" name="组合 1"/>
          <p:cNvGrpSpPr/>
          <p:nvPr/>
        </p:nvGrpSpPr>
        <p:grpSpPr>
          <a:xfrm>
            <a:off x="-10795" y="2021205"/>
            <a:ext cx="2583180" cy="1767205"/>
            <a:chOff x="2713211" y="1988840"/>
            <a:chExt cx="1610824" cy="1452335"/>
          </a:xfrm>
          <a:solidFill>
            <a:schemeClr val="accent3"/>
          </a:solidFill>
        </p:grpSpPr>
        <p:sp>
          <p:nvSpPr>
            <p:cNvPr id="11"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16"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2</a:t>
              </a:r>
              <a:r>
                <a:rPr lang="en-US" altLang="zh-CN" sz="2800" b="1"/>
                <a:t> </a:t>
              </a:r>
              <a:r>
                <a:rPr lang="en-US" altLang="zh-CN"/>
                <a:t> </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par>
                                <p:cTn id="24" presetID="45"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ppt_w</p:attrName>
                                        </p:attrNameLst>
                                      </p:cBhvr>
                                      <p:tavLst>
                                        <p:tav tm="0" fmla="#ppt_w*sin(2.5*pi*$)">
                                          <p:val>
                                            <p:fltVal val="0"/>
                                          </p:val>
                                        </p:tav>
                                        <p:tav tm="100000">
                                          <p:val>
                                            <p:fltVal val="1"/>
                                          </p:val>
                                        </p:tav>
                                      </p:tavLst>
                                    </p:anim>
                                    <p:anim calcmode="lin" valueType="num">
                                      <p:cBhvr>
                                        <p:cTn id="28"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0" y="118745"/>
            <a:ext cx="12192000" cy="6862445"/>
          </a:xfrm>
          <a:prstGeom prst="rect">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indent="0" algn="l"/>
            <a:r>
              <a:rPr lang="en-US" sz="2200" b="1">
                <a:latin typeface="Arial" panose="020B0604020202020204" pitchFamily="34" charset="0"/>
                <a:cs typeface="Arial" panose="020B0604020202020204" pitchFamily="34" charset="0"/>
              </a:rPr>
              <a:t>                                            Bài tập trắc nghiệm trên phần mềm quizziz:</a:t>
            </a:r>
          </a:p>
          <a:p>
            <a:pPr indent="0" algn="l"/>
            <a:r>
              <a:rPr lang="en-US" sz="2200" b="1">
                <a:latin typeface="Arial" panose="020B0604020202020204" pitchFamily="34" charset="0"/>
                <a:cs typeface="Arial" panose="020B0604020202020204" pitchFamily="34" charset="0"/>
              </a:rPr>
              <a:t>Câu 1:</a:t>
            </a:r>
            <a:r>
              <a:rPr lang="en-US" sz="2200" b="0">
                <a:latin typeface="Arial" panose="020B0604020202020204" pitchFamily="34" charset="0"/>
                <a:cs typeface="Arial" panose="020B0604020202020204" pitchFamily="34" charset="0"/>
              </a:rPr>
              <a:t> Thiết bị nào sau đây dùng để đo điện?</a:t>
            </a:r>
          </a:p>
          <a:p>
            <a:pPr indent="0" algn="l"/>
            <a:r>
              <a:rPr lang="en-US" sz="2200" b="0">
                <a:latin typeface="Arial" panose="020B0604020202020204" pitchFamily="34" charset="0"/>
                <a:cs typeface="Arial" panose="020B0604020202020204" pitchFamily="34" charset="0"/>
              </a:rPr>
              <a:t>  A. Ampe kế, vôn kế, joulemeter.	            B. Biến trở, điôt phát quang.		</a:t>
            </a:r>
          </a:p>
          <a:p>
            <a:pPr indent="0" algn="l"/>
            <a:r>
              <a:rPr lang="en-US" sz="2200" b="0">
                <a:latin typeface="Arial" panose="020B0604020202020204" pitchFamily="34" charset="0"/>
                <a:cs typeface="Arial" panose="020B0604020202020204" pitchFamily="34" charset="0"/>
              </a:rPr>
              <a:t>  C. Biến áp nguồn				D. Công tắc, cầu chì ống, dây nối.</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2:</a:t>
            </a:r>
            <a:r>
              <a:rPr lang="en-US" sz="2200" b="0">
                <a:latin typeface="Arial" panose="020B0604020202020204" pitchFamily="34" charset="0"/>
                <a:cs typeface="Arial" panose="020B0604020202020204" pitchFamily="34" charset="0"/>
              </a:rPr>
              <a:t> Để đo giá trị pH của nước nuôi tôm cá, người ta dùng các thiết bị nào sau đây?</a:t>
            </a:r>
          </a:p>
          <a:p>
            <a:pPr indent="0" algn="l"/>
            <a:r>
              <a:rPr lang="en-US" sz="2200" b="0">
                <a:latin typeface="Arial" panose="020B0604020202020204" pitchFamily="34" charset="0"/>
                <a:cs typeface="Arial" panose="020B0604020202020204" pitchFamily="34" charset="0"/>
              </a:rPr>
              <a:t>  A. Huyết áp kế, ampe kế.			B. Bút đo pH, máy đo pH.	</a:t>
            </a:r>
          </a:p>
          <a:p>
            <a:pPr indent="0" algn="l"/>
            <a:r>
              <a:rPr lang="en-US" sz="2200" b="0">
                <a:latin typeface="Arial" panose="020B0604020202020204" pitchFamily="34" charset="0"/>
                <a:cs typeface="Arial" panose="020B0604020202020204" pitchFamily="34" charset="0"/>
              </a:rPr>
              <a:t>  C. Bút đo pH, huyết áp kế.		            D. Vôn kế, joulemeter.</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3</a:t>
            </a:r>
            <a:r>
              <a:rPr lang="en-US" sz="2200" b="0">
                <a:latin typeface="Arial" panose="020B0604020202020204" pitchFamily="34" charset="0"/>
                <a:cs typeface="Arial" panose="020B0604020202020204" pitchFamily="34" charset="0"/>
              </a:rPr>
              <a:t>: Thực hiện thí nghiệm cẩn thận, không dùng tay trực tiếp để lấy hóa chất. Nên khi lấy loại hóa chất nào sau đây, ta dùng panh để gắp?</a:t>
            </a:r>
          </a:p>
          <a:p>
            <a:pPr indent="0" algn="l"/>
            <a:r>
              <a:rPr lang="en-US" sz="2200" b="0">
                <a:latin typeface="Arial" panose="020B0604020202020204" pitchFamily="34" charset="0"/>
                <a:cs typeface="Arial" panose="020B0604020202020204" pitchFamily="34" charset="0"/>
              </a:rPr>
              <a:t>   A. Hóa chất rắn              			B. Hóa chất rắn ở dạng hạt nhỏ, bột                            </a:t>
            </a:r>
          </a:p>
          <a:p>
            <a:pPr indent="0" algn="l"/>
            <a:r>
              <a:rPr lang="en-US" sz="2200" b="0">
                <a:latin typeface="Arial" panose="020B0604020202020204" pitchFamily="34" charset="0"/>
                <a:cs typeface="Arial" panose="020B0604020202020204" pitchFamily="34" charset="0"/>
              </a:rPr>
              <a:t>   C. Hóa chất lỏng				D. Hóa chất rắn ở dạng hạt to, dây, thanh</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4:</a:t>
            </a:r>
            <a:r>
              <a:rPr lang="en-US" sz="2200" b="0">
                <a:latin typeface="Arial" panose="020B0604020202020204" pitchFamily="34" charset="0"/>
                <a:cs typeface="Arial" panose="020B0604020202020204" pitchFamily="34" charset="0"/>
              </a:rPr>
              <a:t> Thiết bị nào sau đây là thiết bị hỗ trợ điện?</a:t>
            </a:r>
          </a:p>
          <a:p>
            <a:pPr indent="0" algn="l"/>
            <a:r>
              <a:rPr lang="en-US" sz="2200" b="0">
                <a:latin typeface="Arial" panose="020B0604020202020204" pitchFamily="34" charset="0"/>
                <a:cs typeface="Arial" panose="020B0604020202020204" pitchFamily="34" charset="0"/>
              </a:rPr>
              <a:t>  A. Ampe kế, vôn kế, joulemeter.	            B. Biến trở, điôt phát quang.		</a:t>
            </a:r>
          </a:p>
          <a:p>
            <a:pPr indent="0" algn="l"/>
            <a:r>
              <a:rPr lang="en-US" sz="2200" b="0">
                <a:latin typeface="Arial" panose="020B0604020202020204" pitchFamily="34" charset="0"/>
                <a:cs typeface="Arial" panose="020B0604020202020204" pitchFamily="34" charset="0"/>
              </a:rPr>
              <a:t>  C. Biến áp nguồn				D. Công tắc, cầu chì ống, dây nối.</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5:</a:t>
            </a:r>
            <a:r>
              <a:rPr lang="en-US" sz="2200" b="0">
                <a:latin typeface="Arial" panose="020B0604020202020204" pitchFamily="34" charset="0"/>
                <a:cs typeface="Arial" panose="020B0604020202020204" pitchFamily="34" charset="0"/>
              </a:rPr>
              <a:t> Cho các nội dung sau: (1) Khi đun hóa chất trong ống nghiệm, cần kẹp ống nghiệm bằng kẹp ở khoảng 1/3 ống nghiệm tính từ đáy ống nghiệm. (2) Dùng ampe kế để đo hiệu điện thế. (3) Joulemeter là thiết bị có chức năng dùng để đo dòng điện, điện áp, công suất và năng lượng điện cung cấp cho mạch điện. (4) Huyết áp kế dùng để đo huyết áp. Có bao nhiêu nội dung </a:t>
            </a:r>
            <a:r>
              <a:rPr lang="en-US" sz="2200" b="0" i="1">
                <a:latin typeface="Arial" panose="020B0604020202020204" pitchFamily="34" charset="0"/>
                <a:cs typeface="Arial" panose="020B0604020202020204" pitchFamily="34" charset="0"/>
              </a:rPr>
              <a:t>không đúng</a:t>
            </a:r>
            <a:r>
              <a:rPr lang="en-US" sz="2200" b="0">
                <a:latin typeface="Arial" panose="020B0604020202020204" pitchFamily="34" charset="0"/>
                <a:cs typeface="Arial" panose="020B0604020202020204" pitchFamily="34" charset="0"/>
              </a:rPr>
              <a:t>?</a:t>
            </a:r>
          </a:p>
          <a:p>
            <a:pPr indent="0" algn="l"/>
            <a:r>
              <a:rPr lang="en-US" sz="2200" b="0">
                <a:latin typeface="Arial" panose="020B0604020202020204" pitchFamily="34" charset="0"/>
                <a:cs typeface="Arial" panose="020B0604020202020204" pitchFamily="34" charset="0"/>
              </a:rPr>
              <a:t>    A. 4.			B. 3.			C. 2.			D. 1.</a:t>
            </a:r>
            <a:endParaRPr lang="en-US" sz="2200">
              <a:latin typeface="Arial" panose="020B0604020202020204" pitchFamily="34" charset="0"/>
              <a:cs typeface="Arial" panose="020B0604020202020204" pitchFamily="34" charset="0"/>
            </a:endParaRPr>
          </a:p>
        </p:txBody>
      </p:sp>
      <p:pic>
        <p:nvPicPr>
          <p:cNvPr id="46125" name="图片 46124" descr="png-0730"/>
          <p:cNvPicPr>
            <a:picLocks noChangeAspect="1"/>
          </p:cNvPicPr>
          <p:nvPr/>
        </p:nvPicPr>
        <p:blipFill>
          <a:blip r:embed="rId2"/>
          <a:stretch>
            <a:fillRect/>
          </a:stretch>
        </p:blipFill>
        <p:spPr>
          <a:xfrm>
            <a:off x="-94615" y="808355"/>
            <a:ext cx="403225" cy="403225"/>
          </a:xfrm>
          <a:prstGeom prst="rect">
            <a:avLst/>
          </a:prstGeom>
          <a:noFill/>
          <a:ln w="9525">
            <a:noFill/>
          </a:ln>
        </p:spPr>
      </p:pic>
      <p:pic>
        <p:nvPicPr>
          <p:cNvPr id="2" name="图片 46124" descr="png-0730"/>
          <p:cNvPicPr>
            <a:picLocks noChangeAspect="1"/>
          </p:cNvPicPr>
          <p:nvPr/>
        </p:nvPicPr>
        <p:blipFill>
          <a:blip r:embed="rId2"/>
          <a:stretch>
            <a:fillRect/>
          </a:stretch>
        </p:blipFill>
        <p:spPr>
          <a:xfrm>
            <a:off x="5149215" y="1762125"/>
            <a:ext cx="433070" cy="433070"/>
          </a:xfrm>
          <a:prstGeom prst="rect">
            <a:avLst/>
          </a:prstGeom>
          <a:noFill/>
          <a:ln w="9525">
            <a:noFill/>
          </a:ln>
        </p:spPr>
      </p:pic>
      <p:pic>
        <p:nvPicPr>
          <p:cNvPr id="3" name="图片 46124" descr="png-0730"/>
          <p:cNvPicPr>
            <a:picLocks noChangeAspect="1"/>
          </p:cNvPicPr>
          <p:nvPr/>
        </p:nvPicPr>
        <p:blipFill>
          <a:blip r:embed="rId2"/>
          <a:stretch>
            <a:fillRect/>
          </a:stretch>
        </p:blipFill>
        <p:spPr>
          <a:xfrm>
            <a:off x="5149215" y="3516630"/>
            <a:ext cx="393065" cy="393065"/>
          </a:xfrm>
          <a:prstGeom prst="rect">
            <a:avLst/>
          </a:prstGeom>
          <a:noFill/>
          <a:ln w="9525">
            <a:noFill/>
          </a:ln>
        </p:spPr>
      </p:pic>
      <p:pic>
        <p:nvPicPr>
          <p:cNvPr id="4" name="图片 46124" descr="png-0730"/>
          <p:cNvPicPr>
            <a:picLocks noChangeAspect="1"/>
          </p:cNvPicPr>
          <p:nvPr/>
        </p:nvPicPr>
        <p:blipFill>
          <a:blip r:embed="rId2"/>
          <a:stretch>
            <a:fillRect/>
          </a:stretch>
        </p:blipFill>
        <p:spPr>
          <a:xfrm>
            <a:off x="5169535" y="4520565"/>
            <a:ext cx="393065" cy="393065"/>
          </a:xfrm>
          <a:prstGeom prst="rect">
            <a:avLst/>
          </a:prstGeom>
          <a:noFill/>
          <a:ln w="9525">
            <a:noFill/>
          </a:ln>
        </p:spPr>
      </p:pic>
      <p:pic>
        <p:nvPicPr>
          <p:cNvPr id="5" name="图片 46124" descr="png-0730"/>
          <p:cNvPicPr>
            <a:picLocks noChangeAspect="1"/>
          </p:cNvPicPr>
          <p:nvPr/>
        </p:nvPicPr>
        <p:blipFill>
          <a:blip r:embed="rId2"/>
          <a:stretch>
            <a:fillRect/>
          </a:stretch>
        </p:blipFill>
        <p:spPr>
          <a:xfrm>
            <a:off x="5148580" y="6547485"/>
            <a:ext cx="433705" cy="4337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25"/>
                                        </p:tgtEl>
                                        <p:attrNameLst>
                                          <p:attrName>style.visibility</p:attrName>
                                        </p:attrNameLst>
                                      </p:cBhvr>
                                      <p:to>
                                        <p:strVal val="visible"/>
                                      </p:to>
                                    </p:set>
                                    <p:anim calcmode="lin" valueType="num">
                                      <p:cBhvr additive="base">
                                        <p:cTn id="7" dur="500" fill="hold"/>
                                        <p:tgtEl>
                                          <p:spTgt spid="46125"/>
                                        </p:tgtEl>
                                        <p:attrNameLst>
                                          <p:attrName>ppt_x</p:attrName>
                                        </p:attrNameLst>
                                      </p:cBhvr>
                                      <p:tavLst>
                                        <p:tav tm="0">
                                          <p:val>
                                            <p:strVal val="#ppt_x"/>
                                          </p:val>
                                        </p:tav>
                                        <p:tav tm="100000">
                                          <p:val>
                                            <p:strVal val="#ppt_x"/>
                                          </p:val>
                                        </p:tav>
                                      </p:tavLst>
                                    </p:anim>
                                    <p:anim calcmode="lin" valueType="num">
                                      <p:cBhvr additive="base">
                                        <p:cTn id="8" dur="500" fill="hold"/>
                                        <p:tgtEl>
                                          <p:spTgt spid="46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595880">
                  <a:extLst>
                    <a:ext uri="{9D8B030D-6E8A-4147-A177-3AD203B41FA5}">
                      <a16:colId xmlns:a16="http://schemas.microsoft.com/office/drawing/2014/main" val="20001"/>
                    </a:ext>
                  </a:extLst>
                </a:gridCol>
                <a:gridCol w="5059045">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Hãy cho biết thông tin có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en-US"/>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en-US"/>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Cách lấy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859530" y="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494915">
                  <a:extLst>
                    <a:ext uri="{9D8B030D-6E8A-4147-A177-3AD203B41FA5}">
                      <a16:colId xmlns:a16="http://schemas.microsoft.com/office/drawing/2014/main" val="20001"/>
                    </a:ext>
                  </a:extLst>
                </a:gridCol>
                <a:gridCol w="5160010">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Hãy cho biết thông tin có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en-US"/>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en-US"/>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728085" y="-7239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p>
          </p:txBody>
        </p:sp>
      </p:grpSp>
      <p:sp>
        <p:nvSpPr>
          <p:cNvPr id="5" name="Text Box 4"/>
          <p:cNvSpPr txBox="1"/>
          <p:nvPr/>
        </p:nvSpPr>
        <p:spPr>
          <a:xfrm>
            <a:off x="7119620" y="901700"/>
            <a:ext cx="4766945" cy="2306955"/>
          </a:xfrm>
          <a:prstGeom prst="rect">
            <a:avLst/>
          </a:prstGeom>
          <a:noFill/>
        </p:spPr>
        <p:txBody>
          <a:bodyPr wrap="square" rtlCol="0">
            <a:spAutoFit/>
          </a:bodyPr>
          <a:lstStyle/>
          <a:p>
            <a:pPr indent="0">
              <a:buNone/>
            </a:pPr>
            <a:endParaRPr lang="en-US" sz="2400">
              <a:solidFill>
                <a:srgbClr val="000000"/>
              </a:solidFill>
              <a:latin typeface="Arial" panose="020B0604020202020204" pitchFamily="34" charset="0"/>
              <a:cs typeface="Arial" panose="020B0604020202020204" pitchFamily="34" charset="0"/>
              <a:sym typeface="+mn-ea"/>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Tên hóa chất: Ethanol</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Công thức hóa học: C</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2</a:t>
            </a:r>
            <a:r>
              <a:rPr lang="en-US" sz="2400">
                <a:solidFill>
                  <a:schemeClr val="accent5">
                    <a:lumMod val="75000"/>
                  </a:schemeClr>
                </a:solidFill>
                <a:latin typeface="Arial" panose="020B0604020202020204" pitchFamily="34" charset="0"/>
                <a:cs typeface="Arial" panose="020B0604020202020204" pitchFamily="34" charset="0"/>
                <a:sym typeface="+mn-ea"/>
              </a:rPr>
              <a:t>H</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6</a:t>
            </a:r>
            <a:r>
              <a:rPr lang="en-US" sz="2400">
                <a:solidFill>
                  <a:schemeClr val="accent5">
                    <a:lumMod val="75000"/>
                  </a:schemeClr>
                </a:solidFill>
                <a:latin typeface="Arial" panose="020B0604020202020204" pitchFamily="34" charset="0"/>
                <a:cs typeface="Arial" panose="020B0604020202020204" pitchFamily="34" charset="0"/>
                <a:sym typeface="+mn-ea"/>
              </a:rPr>
              <a:t>O</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Khối lượng phân tử: 46.07</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Các kí hiệu cảnh báo</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Text Box 8"/>
          <p:cNvSpPr txBox="1"/>
          <p:nvPr/>
        </p:nvSpPr>
        <p:spPr>
          <a:xfrm>
            <a:off x="7332980" y="3208655"/>
            <a:ext cx="4340860" cy="119888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1: Dễ cháy</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2: Nguy hại sức khỏe</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3: Nguy hại</a:t>
            </a:r>
          </a:p>
        </p:txBody>
      </p:sp>
      <p:sp>
        <p:nvSpPr>
          <p:cNvPr id="10" name="Text Box 9"/>
          <p:cNvSpPr txBox="1"/>
          <p:nvPr/>
        </p:nvSpPr>
        <p:spPr>
          <a:xfrm>
            <a:off x="7281545" y="5083175"/>
            <a:ext cx="4848225" cy="156845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Lấy lượng lớn thì phải rót qua phễu hoặc qua cốc, ống đong có mỏ; lấy lượng nhỏ thì dùng ống hút nhỏ giọt.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0" fill="hold"/>
                                        <p:tgtEl>
                                          <p:spTgt spid="9"/>
                                        </p:tgtEl>
                                        <p:attrNameLst>
                                          <p:attrName>ppt_x</p:attrName>
                                        </p:attrNameLst>
                                      </p:cBhvr>
                                      <p:tavLst>
                                        <p:tav tm="0">
                                          <p:val>
                                            <p:strVal val="#ppt_x"/>
                                          </p:val>
                                        </p:tav>
                                        <p:tav tm="100000">
                                          <p:val>
                                            <p:strVal val="#ppt_x"/>
                                          </p:val>
                                        </p:tav>
                                      </p:tavLst>
                                    </p:anim>
                                    <p:anim calcmode="lin" valueType="num">
                                      <p:cBhvr additive="base">
                                        <p:cTn id="19"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extLst>
                    <a:ext uri="{9D8B030D-6E8A-4147-A177-3AD203B41FA5}">
                      <a16:colId xmlns:a16="http://schemas.microsoft.com/office/drawing/2014/main" val="20000"/>
                    </a:ext>
                  </a:extLst>
                </a:gridCol>
                <a:gridCol w="2540635">
                  <a:extLst>
                    <a:ext uri="{9D8B030D-6E8A-4147-A177-3AD203B41FA5}">
                      <a16:colId xmlns:a16="http://schemas.microsoft.com/office/drawing/2014/main" val="20001"/>
                    </a:ext>
                  </a:extLst>
                </a:gridCol>
                <a:gridCol w="2509520">
                  <a:extLst>
                    <a:ext uri="{9D8B030D-6E8A-4147-A177-3AD203B41FA5}">
                      <a16:colId xmlns:a16="http://schemas.microsoft.com/office/drawing/2014/main" val="20002"/>
                    </a:ext>
                  </a:extLst>
                </a:gridCol>
              </a:tblGrid>
              <a:tr h="162369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3139440">
                <a:tc>
                  <a:txBody>
                    <a:bodyPr/>
                    <a:lstStyle/>
                    <a:p>
                      <a:pPr>
                        <a:buNone/>
                      </a:pPr>
                      <a:endParaRPr lang="en-US" sz="2700">
                        <a:gradFill>
                          <a:gsLst>
                            <a:gs pos="0">
                              <a:srgbClr val="012D86"/>
                            </a:gs>
                            <a:gs pos="100000">
                              <a:srgbClr val="0E2557"/>
                            </a:gs>
                          </a:gsLst>
                          <a:lin scaled="0"/>
                        </a:gradFill>
                      </a:endParaRPr>
                    </a:p>
                  </a:txBody>
                  <a:tcPr/>
                </a:tc>
                <a:tc>
                  <a:txBody>
                    <a:bodyPr/>
                    <a:lstStyle/>
                    <a:p>
                      <a:pPr>
                        <a:buNone/>
                      </a:pPr>
                      <a:endParaRPr lang="en-US" sz="2800">
                        <a:solidFill>
                          <a:schemeClr val="accent5">
                            <a:lumMod val="75000"/>
                          </a:schemeClr>
                        </a:solidFill>
                      </a:endParaRPr>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
        <p:nvSpPr>
          <p:cNvPr id="3" name="Text Box 2"/>
          <p:cNvSpPr txBox="1"/>
          <p:nvPr/>
        </p:nvSpPr>
        <p:spPr>
          <a:xfrm>
            <a:off x="419100" y="1657985"/>
            <a:ext cx="2800985" cy="243014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 Thảo luận, hoàn thành nốt cột 3 - Phiếu học tập 1:</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lstStyle/>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lstStyle/>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lstStyle/>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p>
        </p:txBody>
      </p:sp>
      <p:sp>
        <p:nvSpPr>
          <p:cNvPr id="2" name="Text Box 1"/>
          <p:cNvSpPr txBox="1"/>
          <p:nvPr/>
        </p:nvSpPr>
        <p:spPr>
          <a:xfrm>
            <a:off x="2204720" y="2194560"/>
            <a:ext cx="8335010" cy="1938020"/>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2 nhãn hóa chất và nêu các thông tin có trên nhãn hóa chất, giải thích các kí hiệu cảnh báo. Tìm hiểu các thiết bị để khám sức khỏe và nêu cách sử dụng. </a:t>
            </a:r>
          </a:p>
          <a:p>
            <a:pPr indent="457200"/>
            <a:r>
              <a:rPr lang="en-US" sz="2400" b="1">
                <a:solidFill>
                  <a:schemeClr val="accent6">
                    <a:lumMod val="50000"/>
                  </a:schemeClr>
                </a:solidFill>
                <a:latin typeface="Arial" panose="020B0604020202020204" pitchFamily="34" charset="0"/>
                <a:cs typeface="Arial" panose="020B0604020202020204" pitchFamily="34" charset="0"/>
              </a:rPr>
              <a:t>-  Nộp bài báo cáo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extLst>
                    <a:ext uri="{9D8B030D-6E8A-4147-A177-3AD203B41FA5}">
                      <a16:colId xmlns:a16="http://schemas.microsoft.com/office/drawing/2014/main" val="20000"/>
                    </a:ext>
                  </a:extLst>
                </a:gridCol>
                <a:gridCol w="2540635">
                  <a:extLst>
                    <a:ext uri="{9D8B030D-6E8A-4147-A177-3AD203B41FA5}">
                      <a16:colId xmlns:a16="http://schemas.microsoft.com/office/drawing/2014/main" val="20001"/>
                    </a:ext>
                  </a:extLst>
                </a:gridCol>
                <a:gridCol w="2509520">
                  <a:extLst>
                    <a:ext uri="{9D8B030D-6E8A-4147-A177-3AD203B41FA5}">
                      <a16:colId xmlns:a16="http://schemas.microsoft.com/office/drawing/2014/main" val="20002"/>
                    </a:ext>
                  </a:extLst>
                </a:gridCol>
              </a:tblGrid>
              <a:tr h="162369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3139440">
                <a:tc>
                  <a:txBody>
                    <a:bodyPr/>
                    <a:lstStyle/>
                    <a:p>
                      <a:pPr>
                        <a:buNone/>
                      </a:pPr>
                      <a:endParaRPr lang="en-US" sz="2700">
                        <a:gradFill>
                          <a:gsLst>
                            <a:gs pos="0">
                              <a:srgbClr val="012D86"/>
                            </a:gs>
                            <a:gs pos="100000">
                              <a:srgbClr val="0E2557"/>
                            </a:gs>
                          </a:gsLst>
                          <a:lin scaled="0"/>
                        </a:gradFill>
                      </a:endParaRPr>
                    </a:p>
                  </a:txBody>
                  <a:tcPr/>
                </a:tc>
                <a:tc>
                  <a:txBody>
                    <a:bodyPr/>
                    <a:lstStyle/>
                    <a:p>
                      <a:pPr>
                        <a:buNone/>
                      </a:pPr>
                      <a:endParaRPr lang="en-US" sz="2800">
                        <a:solidFill>
                          <a:schemeClr val="accent5">
                            <a:lumMod val="75000"/>
                          </a:schemeClr>
                        </a:solidFill>
                      </a:endParaRPr>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
        <p:nvSpPr>
          <p:cNvPr id="3" name="Text Box 2"/>
          <p:cNvSpPr txBox="1"/>
          <p:nvPr/>
        </p:nvSpPr>
        <p:spPr>
          <a:xfrm>
            <a:off x="419100" y="1657985"/>
            <a:ext cx="2800985"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lstStyle/>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lstStyle/>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788920" y="2130425"/>
            <a:ext cx="5151120" cy="2122805"/>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2: </a:t>
            </a:r>
          </a:p>
          <a:p>
            <a:pPr algn="ctr"/>
            <a:r>
              <a:rPr lang="en-US" sz="4400" b="1">
                <a:latin typeface="Cambria" panose="02040503050406030204" pitchFamily="18" charset="0"/>
                <a:cs typeface="Cambria" panose="02040503050406030204" pitchFamily="18" charset="0"/>
              </a:rPr>
              <a:t>HÌNH THÀNH KIẾN THỨC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0" y="3169285"/>
            <a:ext cx="12074525" cy="1333501"/>
            <a:chOff x="4696668" y="2038367"/>
            <a:chExt cx="13024652" cy="1333454"/>
          </a:xfrm>
        </p:grpSpPr>
        <p:sp>
          <p:nvSpPr>
            <p:cNvPr id="47" name="圆角矩形 25"/>
            <p:cNvSpPr/>
            <p:nvPr/>
          </p:nvSpPr>
          <p:spPr>
            <a:xfrm>
              <a:off x="5980982" y="2533015"/>
              <a:ext cx="11740338" cy="83880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p>
          </p:txBody>
        </p:sp>
        <p:sp>
          <p:nvSpPr>
            <p:cNvPr id="48" name="圆角矩形 5"/>
            <p:cNvSpPr/>
            <p:nvPr/>
          </p:nvSpPr>
          <p:spPr>
            <a:xfrm>
              <a:off x="4696668" y="2038367"/>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 name="Text Box 103"/>
          <p:cNvSpPr txBox="1"/>
          <p:nvPr/>
        </p:nvSpPr>
        <p:spPr>
          <a:xfrm>
            <a:off x="789940" y="2654300"/>
            <a:ext cx="3147060" cy="1814830"/>
          </a:xfrm>
          <a:prstGeom prst="rect">
            <a:avLst/>
          </a:prstGeom>
          <a:noFill/>
          <a:ln w="9525">
            <a:noFill/>
          </a:ln>
        </p:spPr>
        <p:txBody>
          <a:bodyPr wrap="square">
            <a:spAutoFit/>
          </a:bodyPr>
          <a:lstStyle/>
          <a:p>
            <a:pPr indent="342265"/>
            <a:r>
              <a:rPr lang="en-US" sz="2800" b="0">
                <a:solidFill>
                  <a:srgbClr val="212529"/>
                </a:solidFill>
                <a:latin typeface="Arial" panose="020B0604020202020204" pitchFamily="34" charset="0"/>
                <a:cs typeface="Arial" panose="020B0604020202020204" pitchFamily="34" charset="0"/>
              </a:rPr>
              <a:t>Quan sát hình sau, đọc thông tin SGK, hoàn thành phiếu học tập 2</a:t>
            </a:r>
          </a:p>
        </p:txBody>
      </p:sp>
      <p:grpSp>
        <p:nvGrpSpPr>
          <p:cNvPr id="1073742938" name="docshapegroup65"/>
          <p:cNvGrpSpPr/>
          <p:nvPr/>
        </p:nvGrpSpPr>
        <p:grpSpPr>
          <a:xfrm>
            <a:off x="4219575" y="1282700"/>
            <a:ext cx="7972425" cy="4038600"/>
            <a:chOff x="1019" y="234"/>
            <a:chExt cx="6501" cy="2481"/>
          </a:xfrm>
        </p:grpSpPr>
        <p:pic>
          <p:nvPicPr>
            <p:cNvPr id="1073742939" name="docshape66"/>
            <p:cNvPicPr>
              <a:picLocks noChangeAspect="1"/>
            </p:cNvPicPr>
            <p:nvPr/>
          </p:nvPicPr>
          <p:blipFill>
            <a:blip r:embed="rId3"/>
            <a:stretch>
              <a:fillRect/>
            </a:stretch>
          </p:blipFill>
          <p:spPr>
            <a:xfrm>
              <a:off x="1307" y="234"/>
              <a:ext cx="6213" cy="2480"/>
            </a:xfrm>
            <a:prstGeom prst="rect">
              <a:avLst/>
            </a:prstGeom>
            <a:noFill/>
            <a:ln w="9525">
              <a:noFill/>
            </a:ln>
          </p:spPr>
        </p:pic>
        <p:sp>
          <p:nvSpPr>
            <p:cNvPr id="1073742940" name="Straight Connector 1073742939"/>
            <p:cNvSpPr/>
            <p:nvPr/>
          </p:nvSpPr>
          <p:spPr>
            <a:xfrm flipV="1">
              <a:off x="1039" y="254"/>
              <a:ext cx="0" cy="2461"/>
            </a:xfrm>
            <a:prstGeom prst="line">
              <a:avLst/>
            </a:prstGeom>
            <a:ln w="18320" cap="flat" cmpd="sng">
              <a:solidFill>
                <a:srgbClr val="000000"/>
              </a:solidFill>
              <a:prstDash val="solid"/>
              <a:headEnd type="none" w="med" len="med"/>
              <a:tailEnd type="none" w="med" len="med"/>
            </a:ln>
          </p:spPr>
          <p:txBody>
            <a:bodyPr/>
            <a:lstStyle/>
            <a:p>
              <a:endParaRPr lang="en-US"/>
            </a:p>
          </p:txBody>
        </p:sp>
        <p:sp>
          <p:nvSpPr>
            <p:cNvPr id="1073742941" name="Straight Connector 1073742940"/>
            <p:cNvSpPr/>
            <p:nvPr/>
          </p:nvSpPr>
          <p:spPr>
            <a:xfrm>
              <a:off x="1019" y="259"/>
              <a:ext cx="654" cy="0"/>
            </a:xfrm>
            <a:prstGeom prst="line">
              <a:avLst/>
            </a:prstGeom>
            <a:ln w="12207" cap="flat" cmpd="sng">
              <a:solidFill>
                <a:srgbClr val="000000"/>
              </a:solidFill>
              <a:prstDash val="solid"/>
              <a:headEnd type="none" w="med" len="med"/>
              <a:tailEnd type="none" w="med" len="med"/>
            </a:ln>
          </p:spPr>
          <p:txBody>
            <a:bodyPr/>
            <a:lstStyle/>
            <a:p>
              <a:endParaRPr lang="en-US"/>
            </a:p>
          </p:txBody>
        </p:sp>
        <p:sp>
          <p:nvSpPr>
            <p:cNvPr id="1073742942" name="Straight Connector 1073742941"/>
            <p:cNvSpPr/>
            <p:nvPr/>
          </p:nvSpPr>
          <p:spPr>
            <a:xfrm>
              <a:off x="1019" y="2686"/>
              <a:ext cx="2770" cy="0"/>
            </a:xfrm>
            <a:prstGeom prst="line">
              <a:avLst/>
            </a:prstGeom>
            <a:ln w="21363" cap="flat" cmpd="sng">
              <a:solidFill>
                <a:srgbClr val="000000"/>
              </a:solidFill>
              <a:prstDash val="solid"/>
              <a:headEnd type="none" w="med" len="med"/>
              <a:tailEnd type="none" w="med" len="med"/>
            </a:ln>
          </p:spPr>
          <p:txBody>
            <a:bodyPr/>
            <a:lstStyle/>
            <a:p>
              <a:endParaRPr lang="en-US"/>
            </a:p>
          </p:txBody>
        </p:sp>
        <p:sp>
          <p:nvSpPr>
            <p:cNvPr id="1073742943" name="docshape67"/>
            <p:cNvSpPr txBox="1"/>
            <p:nvPr/>
          </p:nvSpPr>
          <p:spPr>
            <a:xfrm>
              <a:off x="1290" y="481"/>
              <a:ext cx="2285" cy="524"/>
            </a:xfrm>
            <a:prstGeom prst="rect">
              <a:avLst/>
            </a:prstGeom>
            <a:noFill/>
            <a:ln w="9525">
              <a:noFill/>
            </a:ln>
          </p:spPr>
          <p:txBody>
            <a:bodyPr lIns="0" tIns="0" rIns="0" bIns="0"/>
            <a:lstStyle/>
            <a:p>
              <a:pPr indent="0" algn="ctr">
                <a:lnSpc>
                  <a:spcPts val="1175"/>
                </a:lnSpc>
                <a:spcBef>
                  <a:spcPts val="0"/>
                </a:spcBef>
              </a:pPr>
              <a:r>
                <a:rPr lang="en-US" sz="2400" b="1"/>
                <a:t>SODIUM HYDROXIDE</a:t>
              </a:r>
            </a:p>
            <a:p>
              <a:pPr indent="0" algn="ctr">
                <a:spcBef>
                  <a:spcPts val="235"/>
                </a:spcBef>
              </a:pPr>
              <a:r>
                <a:rPr lang="en-US" sz="2400" b="1"/>
                <a:t>NaOH</a:t>
              </a:r>
            </a:p>
            <a:p>
              <a:endParaRPr lang="en-US" sz="2400" b="1"/>
            </a:p>
          </p:txBody>
        </p:sp>
        <p:sp>
          <p:nvSpPr>
            <p:cNvPr id="1073742944" name="docshape68"/>
            <p:cNvSpPr txBox="1"/>
            <p:nvPr/>
          </p:nvSpPr>
          <p:spPr>
            <a:xfrm>
              <a:off x="1490" y="1687"/>
              <a:ext cx="2267" cy="191"/>
            </a:xfrm>
            <a:prstGeom prst="rect">
              <a:avLst/>
            </a:prstGeom>
            <a:noFill/>
            <a:ln w="9525">
              <a:noFill/>
            </a:ln>
          </p:spPr>
          <p:txBody>
            <a:bodyPr lIns="0" tIns="0" rIns="0" bIns="0"/>
            <a:lstStyle/>
            <a:p>
              <a:pPr indent="0">
                <a:lnSpc>
                  <a:spcPts val="950"/>
                </a:lnSpc>
                <a:spcBef>
                  <a:spcPts val="0"/>
                </a:spcBef>
              </a:pPr>
              <a:r>
                <a:rPr lang="en-US">
                  <a:latin typeface="Times New Roman" panose="02020603050405020304" pitchFamily="18" charset="0"/>
                  <a:cs typeface="Times New Roman" panose="02020603050405020304" pitchFamily="18" charset="0"/>
                </a:rPr>
                <a:t>Khối lượ</a:t>
              </a:r>
              <a:r>
                <a:rPr lang="en-US">
                  <a:latin typeface="VNI-Times" charset="0"/>
                  <a:cs typeface="VNI-Times" charset="0"/>
                </a:rPr>
                <a:t>ng/Quantity: 500 g</a:t>
              </a:r>
            </a:p>
            <a:p>
              <a:endParaRPr lang="en-US">
                <a:latin typeface="VNI-Times" charset="0"/>
                <a:cs typeface="VNI-Times" charset="0"/>
              </a:endParaRPr>
            </a:p>
          </p:txBody>
        </p:sp>
        <p:sp>
          <p:nvSpPr>
            <p:cNvPr id="1073742945" name="docshape69"/>
            <p:cNvSpPr txBox="1"/>
            <p:nvPr/>
          </p:nvSpPr>
          <p:spPr>
            <a:xfrm>
              <a:off x="1490" y="1955"/>
              <a:ext cx="2220" cy="191"/>
            </a:xfrm>
            <a:prstGeom prst="rect">
              <a:avLst/>
            </a:prstGeom>
            <a:noFill/>
            <a:ln w="9525">
              <a:noFill/>
            </a:ln>
          </p:spPr>
          <p:txBody>
            <a:bodyPr lIns="0" tIns="0" rIns="0" bIns="0"/>
            <a:lstStyle/>
            <a:p>
              <a:pPr indent="0">
                <a:lnSpc>
                  <a:spcPts val="950"/>
                </a:lnSpc>
                <a:spcBef>
                  <a:spcPts val="0"/>
                </a:spcBef>
              </a:pPr>
              <a:r>
                <a:rPr lang="en-US"/>
                <a:t>TCCL: TCCS 51/2008/HCOG</a:t>
              </a:r>
            </a:p>
            <a:p>
              <a:endParaRPr lang="en-US"/>
            </a:p>
          </p:txBody>
        </p:sp>
        <p:sp>
          <p:nvSpPr>
            <p:cNvPr id="1073742946" name="docshape70"/>
            <p:cNvSpPr txBox="1"/>
            <p:nvPr/>
          </p:nvSpPr>
          <p:spPr>
            <a:xfrm>
              <a:off x="1410" y="2086"/>
              <a:ext cx="2012" cy="546"/>
            </a:xfrm>
            <a:prstGeom prst="rect">
              <a:avLst/>
            </a:prstGeom>
            <a:noFill/>
            <a:ln w="9525">
              <a:noFill/>
            </a:ln>
          </p:spPr>
          <p:txBody>
            <a:bodyPr lIns="0" tIns="0" rIns="0" bIns="0"/>
            <a:lstStyle/>
            <a:p>
              <a:pPr algn="ctr"/>
              <a:r>
                <a:rPr lang="en-US" i="1"/>
                <a:t>Hạn sử dụng 3 năm kể từ ngày sản xuất</a:t>
              </a:r>
            </a:p>
          </p:txBody>
        </p:sp>
      </p:grpSp>
      <p:sp>
        <p:nvSpPr>
          <p:cNvPr id="4" name="Text Box 3"/>
          <p:cNvSpPr txBox="1"/>
          <p:nvPr/>
        </p:nvSpPr>
        <p:spPr>
          <a:xfrm>
            <a:off x="5861050" y="5937885"/>
            <a:ext cx="453390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highlight>
                  <a:srgbClr val="C0C0C0"/>
                </a:highlight>
              </a:rPr>
              <a:t>Hình 1.1</a:t>
            </a:r>
            <a:r>
              <a:rPr lang="en-US" sz="2000"/>
              <a:t>    Một số nhãn hóa chất</a:t>
            </a:r>
          </a:p>
        </p:txBody>
      </p:sp>
      <p:pic>
        <p:nvPicPr>
          <p:cNvPr id="22530" name="Picture 2" descr="F:\1-原创素材\1_mm1102\PPT\PPT_014\materaials\pageimg_g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 y="0"/>
            <a:ext cx="3977005" cy="531939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5126355" y="5362575"/>
            <a:ext cx="6916420" cy="39878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ln>
                  <a:noFill/>
                </a:ln>
              </a:rPr>
              <a:t>a) Chất rắn                                     b) Chất lỏng                c) Chất khí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93440" y="267970"/>
            <a:ext cx="5800090" cy="645160"/>
          </a:xfrm>
          <a:prstGeom prst="rect">
            <a:avLst/>
          </a:prstGeom>
          <a:noFill/>
          <a:ln w="9525">
            <a:noFill/>
          </a:ln>
        </p:spPr>
        <p:txBody>
          <a:bodyPr wrap="square">
            <a:spAutoFit/>
          </a:bodyPr>
          <a:lstStyle/>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635" y="913130"/>
          <a:ext cx="12117705" cy="5945505"/>
        </p:xfrm>
        <a:graphic>
          <a:graphicData uri="http://schemas.openxmlformats.org/drawingml/2006/table">
            <a:tbl>
              <a:tblPr firstRow="1" bandRow="1">
                <a:tableStyleId>{5C22544A-7EE6-4342-B048-85BDC9FD1C3A}</a:tableStyleId>
              </a:tblPr>
              <a:tblGrid>
                <a:gridCol w="3039745">
                  <a:extLst>
                    <a:ext uri="{9D8B030D-6E8A-4147-A177-3AD203B41FA5}">
                      <a16:colId xmlns:a16="http://schemas.microsoft.com/office/drawing/2014/main" val="20000"/>
                    </a:ext>
                  </a:extLst>
                </a:gridCol>
                <a:gridCol w="3019425">
                  <a:extLst>
                    <a:ext uri="{9D8B030D-6E8A-4147-A177-3AD203B41FA5}">
                      <a16:colId xmlns:a16="http://schemas.microsoft.com/office/drawing/2014/main" val="20001"/>
                    </a:ext>
                  </a:extLst>
                </a:gridCol>
                <a:gridCol w="3029585">
                  <a:extLst>
                    <a:ext uri="{9D8B030D-6E8A-4147-A177-3AD203B41FA5}">
                      <a16:colId xmlns:a16="http://schemas.microsoft.com/office/drawing/2014/main" val="20002"/>
                    </a:ext>
                  </a:extLst>
                </a:gridCol>
                <a:gridCol w="3028950">
                  <a:extLst>
                    <a:ext uri="{9D8B030D-6E8A-4147-A177-3AD203B41FA5}">
                      <a16:colId xmlns:a16="http://schemas.microsoft.com/office/drawing/2014/main" val="20003"/>
                    </a:ext>
                  </a:extLst>
                </a:gridCol>
              </a:tblGrid>
              <a:tr h="1294765">
                <a:tc>
                  <a:txBody>
                    <a:bodyPr/>
                    <a:lstStyle/>
                    <a:p>
                      <a:pPr indent="0">
                        <a:buNone/>
                      </a:pPr>
                      <a:r>
                        <a:rPr lang="en-US" sz="2800" b="0">
                          <a:solidFill>
                            <a:srgbClr val="000000"/>
                          </a:solidFill>
                          <a:latin typeface="Arial" panose="020B0604020202020204" pitchFamily="34" charset="0"/>
                          <a:cs typeface="Arial" panose="020B0604020202020204" pitchFamily="34" charset="0"/>
                        </a:rPr>
                        <a:t>Một số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1.1.a</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1.1.b</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1.1.c</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552575">
                <a:tc>
                  <a:txBody>
                    <a:bodyPr/>
                    <a:lstStyle/>
                    <a:p>
                      <a:pPr indent="0">
                        <a:buNone/>
                      </a:pPr>
                      <a:r>
                        <a:rPr lang="en-US" sz="2800" b="0">
                          <a:solidFill>
                            <a:srgbClr val="000000"/>
                          </a:solidFill>
                          <a:latin typeface="Arial" panose="020B0604020202020204" pitchFamily="34" charset="0"/>
                          <a:cs typeface="Arial" panose="020B0604020202020204" pitchFamily="34" charset="0"/>
                        </a:rPr>
                        <a:t>Thông tin trên nhãn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098165">
                <a:tc>
                  <a:txBody>
                    <a:bodyPr/>
                    <a:lstStyle/>
                    <a:p>
                      <a:pPr indent="0">
                        <a:buNone/>
                      </a:pPr>
                      <a:r>
                        <a:rPr lang="en-US" sz="2800" b="0">
                          <a:solidFill>
                            <a:srgbClr val="000000"/>
                          </a:solidFill>
                          <a:latin typeface="Arial" panose="020B0604020202020204" pitchFamily="34" charset="0"/>
                          <a:cs typeface="Arial" panose="020B0604020202020204" pitchFamily="34" charset="0"/>
                        </a:rPr>
                        <a:t>Cách lấy hóa chất an toàn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a:solidFill>
                            <a:srgbClr val="000000"/>
                          </a:solidFill>
                          <a:latin typeface="Arial" panose="020B0604020202020204" pitchFamily="34" charset="0"/>
                          <a:ea typeface="Times New Roman" panose="02020603050405020304" pitchFamily="18" charset="0"/>
                          <a:cs typeface="Arial" panose="020B0604020202020204" pitchFamily="34" charset="0"/>
                        </a:rPr>
                        <a:t>Không thực hiện ô này</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4259</Words>
  <Application>Microsoft Office PowerPoint</Application>
  <PresentationFormat>Widescreen</PresentationFormat>
  <Paragraphs>409</Paragraphs>
  <Slides>38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Microsoft YaHei</vt:lpstr>
      <vt:lpstr>Aharoni</vt:lpstr>
      <vt:lpstr>Arial</vt:lpstr>
      <vt:lpstr>Calibri</vt:lpstr>
      <vt:lpstr>Calibri Light</vt:lpstr>
      <vt:lpstr>Cambria</vt:lpstr>
      <vt:lpstr>Impact</vt:lpstr>
      <vt:lpstr>Impact MT Std</vt:lpstr>
      <vt:lpstr>Times New Roman</vt:lpstr>
      <vt:lpstr>VNI-Times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Ly Dao</cp:lastModifiedBy>
  <cp:revision>28</cp:revision>
  <dcterms:created xsi:type="dcterms:W3CDTF">2017-05-28T12:28:00Z</dcterms:created>
  <dcterms:modified xsi:type="dcterms:W3CDTF">2023-09-06T15:46:33Z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