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70" r:id="rId2"/>
    <p:sldId id="256" r:id="rId3"/>
    <p:sldId id="268" r:id="rId4"/>
    <p:sldId id="300" r:id="rId5"/>
    <p:sldId id="271" r:id="rId6"/>
    <p:sldId id="301" r:id="rId7"/>
    <p:sldId id="276" r:id="rId8"/>
    <p:sldId id="294" r:id="rId9"/>
    <p:sldId id="302" r:id="rId10"/>
    <p:sldId id="278" r:id="rId11"/>
    <p:sldId id="303" r:id="rId12"/>
    <p:sldId id="304" r:id="rId13"/>
    <p:sldId id="293" r:id="rId14"/>
    <p:sldId id="283" r:id="rId15"/>
    <p:sldId id="272" r:id="rId16"/>
    <p:sldId id="274" r:id="rId17"/>
    <p:sldId id="280" r:id="rId18"/>
    <p:sldId id="282" r:id="rId19"/>
    <p:sldId id="305" r:id="rId20"/>
    <p:sldId id="306" r:id="rId21"/>
    <p:sldId id="295" r:id="rId22"/>
    <p:sldId id="288" r:id="rId23"/>
    <p:sldId id="273" r:id="rId24"/>
    <p:sldId id="290" r:id="rId25"/>
    <p:sldId id="299" r:id="rId26"/>
  </p:sldIdLst>
  <p:sldSz cx="12192000" cy="6858000"/>
  <p:notesSz cx="6858000" cy="9144000"/>
  <p:embeddedFontLst>
    <p:embeddedFont>
      <p:font typeface="DengXian" panose="02010600030101010101" pitchFamily="2" charset="-122"/>
      <p:regular r:id="rId27"/>
      <p:bold r:id="rId28"/>
    </p:embeddedFont>
    <p:embeddedFont>
      <p:font typeface="SVN-Caprica Script" pitchFamily="2" charset="0"/>
      <p:regular r:id="rId29"/>
    </p:embeddedFont>
    <p:embeddedFont>
      <p:font typeface="SVN-Helves" panose="02040603050506020204" pitchFamily="18" charset="0"/>
      <p:regular r:id="rId30"/>
      <p:bold r:id="rId31"/>
      <p:italic r:id="rId32"/>
      <p:boldItalic r:id="rId33"/>
    </p:embeddedFont>
    <p:embeddedFont>
      <p:font typeface="SVN-Internation" panose="02040603050506020204" pitchFamily="18" charset="0"/>
      <p:regular r:id="rId34"/>
    </p:embeddedFont>
    <p:embeddedFont>
      <p:font typeface="SVN-Revolution" panose="02040603050506020204" pitchFamily="18" charset="0"/>
      <p:regular r:id="rId35"/>
    </p:embeddedFont>
    <p:embeddedFont>
      <p:font typeface="SVN-Sarifa" panose="00000500000000000000" pitchFamily="50" charset="0"/>
      <p:regular r:id="rId36"/>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1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3B52"/>
    <a:srgbClr val="FFF8DB"/>
    <a:srgbClr val="954ECA"/>
    <a:srgbClr val="F3CEFE"/>
    <a:srgbClr val="00AF7F"/>
    <a:srgbClr val="00AAE6"/>
    <a:srgbClr val="CFFDE8"/>
    <a:srgbClr val="B24F73"/>
    <a:srgbClr val="F83F38"/>
    <a:srgbClr val="33250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884" autoAdjust="0"/>
    <p:restoredTop sz="94660"/>
  </p:normalViewPr>
  <p:slideViewPr>
    <p:cSldViewPr snapToGrid="0">
      <p:cViewPr>
        <p:scale>
          <a:sx n="66" d="100"/>
          <a:sy n="66" d="100"/>
        </p:scale>
        <p:origin x="1214" y="365"/>
      </p:cViewPr>
      <p:guideLst>
        <p:guide orient="horz" pos="2183"/>
        <p:guide pos="3817"/>
      </p:guideLst>
    </p:cSldViewPr>
  </p:slideViewPr>
  <p:notesTextViewPr>
    <p:cViewPr>
      <p:scale>
        <a:sx n="1" d="1"/>
        <a:sy n="1" d="1"/>
      </p:scale>
      <p:origin x="0" y="0"/>
    </p:cViewPr>
  </p:notesTextViewPr>
  <p:sorterViewPr>
    <p:cViewPr>
      <p:scale>
        <a:sx n="100" d="100"/>
        <a:sy n="100" d="100"/>
      </p:scale>
      <p:origin x="0" y="-6163"/>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9396273-81CF-4266-8911-40E1445E94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1356" y="-2661356"/>
            <a:ext cx="6869288" cy="12192000"/>
          </a:xfrm>
          <a:prstGeom prst="rect">
            <a:avLst/>
          </a:prstGeom>
        </p:spPr>
      </p:pic>
      <p:grpSp>
        <p:nvGrpSpPr>
          <p:cNvPr id="8" name="组合 7">
            <a:extLst>
              <a:ext uri="{FF2B5EF4-FFF2-40B4-BE49-F238E27FC236}">
                <a16:creationId xmlns:a16="http://schemas.microsoft.com/office/drawing/2014/main" id="{1B386C7E-E9BB-4C24-BF90-2F28FD10B1EC}"/>
              </a:ext>
            </a:extLst>
          </p:cNvPr>
          <p:cNvGrpSpPr/>
          <p:nvPr userDrawn="1"/>
        </p:nvGrpSpPr>
        <p:grpSpPr>
          <a:xfrm>
            <a:off x="-1" y="0"/>
            <a:ext cx="12192001" cy="698500"/>
            <a:chOff x="310412" y="0"/>
            <a:chExt cx="12416520" cy="698500"/>
          </a:xfrm>
        </p:grpSpPr>
        <p:pic>
          <p:nvPicPr>
            <p:cNvPr id="9" name="图片 8">
              <a:extLst>
                <a:ext uri="{FF2B5EF4-FFF2-40B4-BE49-F238E27FC236}">
                  <a16:creationId xmlns:a16="http://schemas.microsoft.com/office/drawing/2014/main" id="{1E9851D5-AA7B-4D31-9DA0-0C5DC30FBE9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15" b="92778"/>
            <a:stretch/>
          </p:blipFill>
          <p:spPr>
            <a:xfrm>
              <a:off x="310412" y="0"/>
              <a:ext cx="6136369" cy="698500"/>
            </a:xfrm>
            <a:prstGeom prst="rect">
              <a:avLst/>
            </a:prstGeom>
          </p:spPr>
        </p:pic>
        <p:pic>
          <p:nvPicPr>
            <p:cNvPr id="10" name="图片 9">
              <a:extLst>
                <a:ext uri="{FF2B5EF4-FFF2-40B4-BE49-F238E27FC236}">
                  <a16:creationId xmlns:a16="http://schemas.microsoft.com/office/drawing/2014/main" id="{40883DC3-B505-4A9F-A095-A2A7923697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92778"/>
            <a:stretch/>
          </p:blipFill>
          <p:spPr>
            <a:xfrm>
              <a:off x="6280149" y="0"/>
              <a:ext cx="6446783" cy="698500"/>
            </a:xfrm>
            <a:prstGeom prst="rect">
              <a:avLst/>
            </a:prstGeom>
          </p:spPr>
        </p:pic>
      </p:grpSp>
      <p:grpSp>
        <p:nvGrpSpPr>
          <p:cNvPr id="11" name="组合 10">
            <a:extLst>
              <a:ext uri="{FF2B5EF4-FFF2-40B4-BE49-F238E27FC236}">
                <a16:creationId xmlns:a16="http://schemas.microsoft.com/office/drawing/2014/main" id="{81A04F3D-EB07-4A50-B5CE-4BEC427AA68D}"/>
              </a:ext>
            </a:extLst>
          </p:cNvPr>
          <p:cNvGrpSpPr/>
          <p:nvPr userDrawn="1"/>
        </p:nvGrpSpPr>
        <p:grpSpPr>
          <a:xfrm flipV="1">
            <a:off x="-2" y="6083299"/>
            <a:ext cx="12192001" cy="774699"/>
            <a:chOff x="310412" y="0"/>
            <a:chExt cx="12416520" cy="698500"/>
          </a:xfrm>
        </p:grpSpPr>
        <p:pic>
          <p:nvPicPr>
            <p:cNvPr id="12" name="图片 11">
              <a:extLst>
                <a:ext uri="{FF2B5EF4-FFF2-40B4-BE49-F238E27FC236}">
                  <a16:creationId xmlns:a16="http://schemas.microsoft.com/office/drawing/2014/main" id="{5A604601-C0B5-48A8-970C-86A8012E5590}"/>
                </a:ext>
              </a:extLst>
            </p:cNvPr>
            <p:cNvPicPr>
              <a:picLocks noChangeAspect="1"/>
            </p:cNvPicPr>
            <p:nvPr/>
          </p:nvPicPr>
          <p:blipFill rotWithShape="1">
            <a:blip r:embed="rId3">
              <a:extLst>
                <a:ext uri="{28A0092B-C50C-407E-A947-70E740481C1C}">
                  <a14:useLocalDpi xmlns:a14="http://schemas.microsoft.com/office/drawing/2010/main" val="0"/>
                </a:ext>
              </a:extLst>
            </a:blip>
            <a:srcRect l="4815" b="92778"/>
            <a:stretch/>
          </p:blipFill>
          <p:spPr>
            <a:xfrm>
              <a:off x="310412" y="0"/>
              <a:ext cx="6136369" cy="698500"/>
            </a:xfrm>
            <a:prstGeom prst="rect">
              <a:avLst/>
            </a:prstGeom>
          </p:spPr>
        </p:pic>
        <p:pic>
          <p:nvPicPr>
            <p:cNvPr id="13" name="图片 12">
              <a:extLst>
                <a:ext uri="{FF2B5EF4-FFF2-40B4-BE49-F238E27FC236}">
                  <a16:creationId xmlns:a16="http://schemas.microsoft.com/office/drawing/2014/main" id="{627FAD3B-4EB6-4C39-BF2F-30BB8C1BCCFE}"/>
                </a:ext>
              </a:extLst>
            </p:cNvPr>
            <p:cNvPicPr>
              <a:picLocks noChangeAspect="1"/>
            </p:cNvPicPr>
            <p:nvPr/>
          </p:nvPicPr>
          <p:blipFill rotWithShape="1">
            <a:blip r:embed="rId3">
              <a:extLst>
                <a:ext uri="{28A0092B-C50C-407E-A947-70E740481C1C}">
                  <a14:useLocalDpi xmlns:a14="http://schemas.microsoft.com/office/drawing/2010/main" val="0"/>
                </a:ext>
              </a:extLst>
            </a:blip>
            <a:srcRect b="92778"/>
            <a:stretch/>
          </p:blipFill>
          <p:spPr>
            <a:xfrm>
              <a:off x="6280149" y="0"/>
              <a:ext cx="6446783" cy="698500"/>
            </a:xfrm>
            <a:prstGeom prst="rect">
              <a:avLst/>
            </a:prstGeom>
          </p:spPr>
        </p:pic>
      </p:grpSp>
    </p:spTree>
    <p:extLst>
      <p:ext uri="{BB962C8B-B14F-4D97-AF65-F5344CB8AC3E}">
        <p14:creationId xmlns:p14="http://schemas.microsoft.com/office/powerpoint/2010/main" val="1662740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4116F3-9AEE-459F-A070-B2756245131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23E60E9-A149-441B-97C1-F5EDF7BAECE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31E54E1-95D6-4DB9-81D2-B95CD650ACEE}"/>
              </a:ext>
            </a:extLst>
          </p:cNvPr>
          <p:cNvSpPr>
            <a:spLocks noGrp="1"/>
          </p:cNvSpPr>
          <p:nvPr>
            <p:ph type="dt" sz="half" idx="10"/>
          </p:nvPr>
        </p:nvSpPr>
        <p:spPr/>
        <p:txBody>
          <a:bodyPr/>
          <a:lstStyle/>
          <a:p>
            <a:fld id="{726D891A-3542-48F5-8488-555B99507AF3}" type="datetimeFigureOut">
              <a:rPr lang="zh-CN" altLang="en-US" smtClean="0"/>
              <a:t>2023/4/15</a:t>
            </a:fld>
            <a:endParaRPr lang="zh-CN" altLang="en-US"/>
          </a:p>
        </p:txBody>
      </p:sp>
      <p:sp>
        <p:nvSpPr>
          <p:cNvPr id="5" name="页脚占位符 4">
            <a:extLst>
              <a:ext uri="{FF2B5EF4-FFF2-40B4-BE49-F238E27FC236}">
                <a16:creationId xmlns:a16="http://schemas.microsoft.com/office/drawing/2014/main" id="{17A44F5E-E33E-4986-8103-2C099FD3E88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92D0279-076C-467D-8759-84F30FBE54D1}"/>
              </a:ext>
            </a:extLst>
          </p:cNvPr>
          <p:cNvSpPr>
            <a:spLocks noGrp="1"/>
          </p:cNvSpPr>
          <p:nvPr>
            <p:ph type="sldNum" sz="quarter" idx="12"/>
          </p:nvPr>
        </p:nvSpPr>
        <p:spPr/>
        <p:txBody>
          <a:bodyPr/>
          <a:lstStyle/>
          <a:p>
            <a:fld id="{6C79ABF7-15B2-445E-A2B9-1E06EF41F89C}" type="slidenum">
              <a:rPr lang="zh-CN" altLang="en-US" smtClean="0"/>
              <a:t>‹#›</a:t>
            </a:fld>
            <a:endParaRPr lang="zh-CN" altLang="en-US"/>
          </a:p>
        </p:txBody>
      </p:sp>
    </p:spTree>
    <p:extLst>
      <p:ext uri="{BB962C8B-B14F-4D97-AF65-F5344CB8AC3E}">
        <p14:creationId xmlns:p14="http://schemas.microsoft.com/office/powerpoint/2010/main" val="1593894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AA80199-F59A-4793-BA46-96007057776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787C77C-0CA2-4E4D-8E67-2532B675FCB2}"/>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9110CA3-C8C8-40B9-B3BC-E8D5F0E7BEC2}"/>
              </a:ext>
            </a:extLst>
          </p:cNvPr>
          <p:cNvSpPr>
            <a:spLocks noGrp="1"/>
          </p:cNvSpPr>
          <p:nvPr>
            <p:ph type="dt" sz="half" idx="10"/>
          </p:nvPr>
        </p:nvSpPr>
        <p:spPr/>
        <p:txBody>
          <a:bodyPr/>
          <a:lstStyle/>
          <a:p>
            <a:fld id="{726D891A-3542-48F5-8488-555B99507AF3}" type="datetimeFigureOut">
              <a:rPr lang="zh-CN" altLang="en-US" smtClean="0"/>
              <a:t>2023/4/15</a:t>
            </a:fld>
            <a:endParaRPr lang="zh-CN" altLang="en-US"/>
          </a:p>
        </p:txBody>
      </p:sp>
      <p:sp>
        <p:nvSpPr>
          <p:cNvPr id="5" name="页脚占位符 4">
            <a:extLst>
              <a:ext uri="{FF2B5EF4-FFF2-40B4-BE49-F238E27FC236}">
                <a16:creationId xmlns:a16="http://schemas.microsoft.com/office/drawing/2014/main" id="{A43F5A0D-8F0E-493A-938B-162679E275F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95A2C7C-DFE2-48B4-A88B-1B194808B14A}"/>
              </a:ext>
            </a:extLst>
          </p:cNvPr>
          <p:cNvSpPr>
            <a:spLocks noGrp="1"/>
          </p:cNvSpPr>
          <p:nvPr>
            <p:ph type="sldNum" sz="quarter" idx="12"/>
          </p:nvPr>
        </p:nvSpPr>
        <p:spPr/>
        <p:txBody>
          <a:bodyPr/>
          <a:lstStyle/>
          <a:p>
            <a:fld id="{6C79ABF7-15B2-445E-A2B9-1E06EF41F89C}" type="slidenum">
              <a:rPr lang="zh-CN" altLang="en-US" smtClean="0"/>
              <a:t>‹#›</a:t>
            </a:fld>
            <a:endParaRPr lang="zh-CN" altLang="en-US"/>
          </a:p>
        </p:txBody>
      </p:sp>
    </p:spTree>
    <p:extLst>
      <p:ext uri="{BB962C8B-B14F-4D97-AF65-F5344CB8AC3E}">
        <p14:creationId xmlns:p14="http://schemas.microsoft.com/office/powerpoint/2010/main" val="4094777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B68E2AC-23C1-42B4-9812-AF2F759578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1356" y="-2661356"/>
            <a:ext cx="6869288" cy="12192000"/>
          </a:xfrm>
          <a:prstGeom prst="rect">
            <a:avLst/>
          </a:prstGeom>
        </p:spPr>
      </p:pic>
      <p:grpSp>
        <p:nvGrpSpPr>
          <p:cNvPr id="8" name="组合 7">
            <a:extLst>
              <a:ext uri="{FF2B5EF4-FFF2-40B4-BE49-F238E27FC236}">
                <a16:creationId xmlns:a16="http://schemas.microsoft.com/office/drawing/2014/main" id="{06CE87F1-6E2C-4AA6-9E79-442DBE2D53F9}"/>
              </a:ext>
            </a:extLst>
          </p:cNvPr>
          <p:cNvGrpSpPr/>
          <p:nvPr userDrawn="1"/>
        </p:nvGrpSpPr>
        <p:grpSpPr>
          <a:xfrm>
            <a:off x="-1" y="0"/>
            <a:ext cx="12192001" cy="698500"/>
            <a:chOff x="310412" y="0"/>
            <a:chExt cx="12416520" cy="698500"/>
          </a:xfrm>
        </p:grpSpPr>
        <p:pic>
          <p:nvPicPr>
            <p:cNvPr id="9" name="图片 8">
              <a:extLst>
                <a:ext uri="{FF2B5EF4-FFF2-40B4-BE49-F238E27FC236}">
                  <a16:creationId xmlns:a16="http://schemas.microsoft.com/office/drawing/2014/main" id="{2F90CEA9-F11E-4539-8BBB-2C10D46E310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15" b="92778"/>
            <a:stretch/>
          </p:blipFill>
          <p:spPr>
            <a:xfrm>
              <a:off x="310412" y="0"/>
              <a:ext cx="6136369" cy="698500"/>
            </a:xfrm>
            <a:prstGeom prst="rect">
              <a:avLst/>
            </a:prstGeom>
          </p:spPr>
        </p:pic>
        <p:pic>
          <p:nvPicPr>
            <p:cNvPr id="10" name="图片 9">
              <a:extLst>
                <a:ext uri="{FF2B5EF4-FFF2-40B4-BE49-F238E27FC236}">
                  <a16:creationId xmlns:a16="http://schemas.microsoft.com/office/drawing/2014/main" id="{9FD7894D-EA47-402D-8C23-BD7C610EF11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92778"/>
            <a:stretch/>
          </p:blipFill>
          <p:spPr>
            <a:xfrm>
              <a:off x="6280149" y="0"/>
              <a:ext cx="6446783" cy="698500"/>
            </a:xfrm>
            <a:prstGeom prst="rect">
              <a:avLst/>
            </a:prstGeom>
          </p:spPr>
        </p:pic>
      </p:grpSp>
      <p:grpSp>
        <p:nvGrpSpPr>
          <p:cNvPr id="11" name="组合 10">
            <a:extLst>
              <a:ext uri="{FF2B5EF4-FFF2-40B4-BE49-F238E27FC236}">
                <a16:creationId xmlns:a16="http://schemas.microsoft.com/office/drawing/2014/main" id="{387A681C-339F-4D38-8FD2-DB5D51B650F6}"/>
              </a:ext>
            </a:extLst>
          </p:cNvPr>
          <p:cNvGrpSpPr/>
          <p:nvPr userDrawn="1"/>
        </p:nvGrpSpPr>
        <p:grpSpPr>
          <a:xfrm flipV="1">
            <a:off x="-2" y="6083299"/>
            <a:ext cx="12192001" cy="774699"/>
            <a:chOff x="310412" y="0"/>
            <a:chExt cx="12416520" cy="698500"/>
          </a:xfrm>
        </p:grpSpPr>
        <p:pic>
          <p:nvPicPr>
            <p:cNvPr id="12" name="图片 11">
              <a:extLst>
                <a:ext uri="{FF2B5EF4-FFF2-40B4-BE49-F238E27FC236}">
                  <a16:creationId xmlns:a16="http://schemas.microsoft.com/office/drawing/2014/main" id="{3020D3F8-B608-4D2D-8B7B-B2B0F4CA5468}"/>
                </a:ext>
              </a:extLst>
            </p:cNvPr>
            <p:cNvPicPr>
              <a:picLocks noChangeAspect="1"/>
            </p:cNvPicPr>
            <p:nvPr/>
          </p:nvPicPr>
          <p:blipFill rotWithShape="1">
            <a:blip r:embed="rId3">
              <a:extLst>
                <a:ext uri="{28A0092B-C50C-407E-A947-70E740481C1C}">
                  <a14:useLocalDpi xmlns:a14="http://schemas.microsoft.com/office/drawing/2010/main" val="0"/>
                </a:ext>
              </a:extLst>
            </a:blip>
            <a:srcRect l="4815" b="92778"/>
            <a:stretch/>
          </p:blipFill>
          <p:spPr>
            <a:xfrm>
              <a:off x="310412" y="0"/>
              <a:ext cx="6136369" cy="698500"/>
            </a:xfrm>
            <a:prstGeom prst="rect">
              <a:avLst/>
            </a:prstGeom>
          </p:spPr>
        </p:pic>
        <p:pic>
          <p:nvPicPr>
            <p:cNvPr id="13" name="图片 12">
              <a:extLst>
                <a:ext uri="{FF2B5EF4-FFF2-40B4-BE49-F238E27FC236}">
                  <a16:creationId xmlns:a16="http://schemas.microsoft.com/office/drawing/2014/main" id="{FB9C76FF-DA16-44B6-9B16-832FFAC4A897}"/>
                </a:ext>
              </a:extLst>
            </p:cNvPr>
            <p:cNvPicPr>
              <a:picLocks noChangeAspect="1"/>
            </p:cNvPicPr>
            <p:nvPr/>
          </p:nvPicPr>
          <p:blipFill rotWithShape="1">
            <a:blip r:embed="rId3">
              <a:extLst>
                <a:ext uri="{28A0092B-C50C-407E-A947-70E740481C1C}">
                  <a14:useLocalDpi xmlns:a14="http://schemas.microsoft.com/office/drawing/2010/main" val="0"/>
                </a:ext>
              </a:extLst>
            </a:blip>
            <a:srcRect b="92778"/>
            <a:stretch/>
          </p:blipFill>
          <p:spPr>
            <a:xfrm>
              <a:off x="6280149" y="0"/>
              <a:ext cx="6446783" cy="698500"/>
            </a:xfrm>
            <a:prstGeom prst="rect">
              <a:avLst/>
            </a:prstGeom>
          </p:spPr>
        </p:pic>
      </p:grpSp>
    </p:spTree>
    <p:extLst>
      <p:ext uri="{BB962C8B-B14F-4D97-AF65-F5344CB8AC3E}">
        <p14:creationId xmlns:p14="http://schemas.microsoft.com/office/powerpoint/2010/main" val="38811387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D77EC3-D169-4B80-AF0F-F03A613D80F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340DBE4-5E24-4F8F-A52A-4DA40C8A7D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52051CB7-AB54-4800-8A85-03F9210BD541}"/>
              </a:ext>
            </a:extLst>
          </p:cNvPr>
          <p:cNvSpPr>
            <a:spLocks noGrp="1"/>
          </p:cNvSpPr>
          <p:nvPr>
            <p:ph type="dt" sz="half" idx="10"/>
          </p:nvPr>
        </p:nvSpPr>
        <p:spPr/>
        <p:txBody>
          <a:bodyPr/>
          <a:lstStyle/>
          <a:p>
            <a:fld id="{726D891A-3542-48F5-8488-555B99507AF3}" type="datetimeFigureOut">
              <a:rPr lang="zh-CN" altLang="en-US" smtClean="0"/>
              <a:t>2023/4/15</a:t>
            </a:fld>
            <a:endParaRPr lang="zh-CN" altLang="en-US"/>
          </a:p>
        </p:txBody>
      </p:sp>
      <p:sp>
        <p:nvSpPr>
          <p:cNvPr id="5" name="页脚占位符 4">
            <a:extLst>
              <a:ext uri="{FF2B5EF4-FFF2-40B4-BE49-F238E27FC236}">
                <a16:creationId xmlns:a16="http://schemas.microsoft.com/office/drawing/2014/main" id="{81D1A578-49CC-4028-9AC7-E9191F7CF7D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13DCCCE-D830-448B-81BA-7DFDFB9CF75D}"/>
              </a:ext>
            </a:extLst>
          </p:cNvPr>
          <p:cNvSpPr>
            <a:spLocks noGrp="1"/>
          </p:cNvSpPr>
          <p:nvPr>
            <p:ph type="sldNum" sz="quarter" idx="12"/>
          </p:nvPr>
        </p:nvSpPr>
        <p:spPr/>
        <p:txBody>
          <a:bodyPr/>
          <a:lstStyle/>
          <a:p>
            <a:fld id="{6C79ABF7-15B2-445E-A2B9-1E06EF41F89C}" type="slidenum">
              <a:rPr lang="zh-CN" altLang="en-US" smtClean="0"/>
              <a:t>‹#›</a:t>
            </a:fld>
            <a:endParaRPr lang="zh-CN" altLang="en-US"/>
          </a:p>
        </p:txBody>
      </p:sp>
    </p:spTree>
    <p:extLst>
      <p:ext uri="{BB962C8B-B14F-4D97-AF65-F5344CB8AC3E}">
        <p14:creationId xmlns:p14="http://schemas.microsoft.com/office/powerpoint/2010/main" val="1009283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070699-5401-460D-929F-C9D753C002A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E5F1991-CFAE-447F-B733-FEC01F970060}"/>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89DFD013-9FEE-4901-BFC2-3A397E01D0A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2FED650A-CAA8-4917-A541-2B730581DDF0}"/>
              </a:ext>
            </a:extLst>
          </p:cNvPr>
          <p:cNvSpPr>
            <a:spLocks noGrp="1"/>
          </p:cNvSpPr>
          <p:nvPr>
            <p:ph type="dt" sz="half" idx="10"/>
          </p:nvPr>
        </p:nvSpPr>
        <p:spPr/>
        <p:txBody>
          <a:bodyPr/>
          <a:lstStyle/>
          <a:p>
            <a:fld id="{726D891A-3542-48F5-8488-555B99507AF3}" type="datetimeFigureOut">
              <a:rPr lang="zh-CN" altLang="en-US" smtClean="0"/>
              <a:t>2023/4/15</a:t>
            </a:fld>
            <a:endParaRPr lang="zh-CN" altLang="en-US"/>
          </a:p>
        </p:txBody>
      </p:sp>
      <p:sp>
        <p:nvSpPr>
          <p:cNvPr id="6" name="页脚占位符 5">
            <a:extLst>
              <a:ext uri="{FF2B5EF4-FFF2-40B4-BE49-F238E27FC236}">
                <a16:creationId xmlns:a16="http://schemas.microsoft.com/office/drawing/2014/main" id="{E3AEC7A7-2C13-4169-925F-998E27DFE3E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B7E4893-DFE4-4A31-9183-1051D048EA1C}"/>
              </a:ext>
            </a:extLst>
          </p:cNvPr>
          <p:cNvSpPr>
            <a:spLocks noGrp="1"/>
          </p:cNvSpPr>
          <p:nvPr>
            <p:ph type="sldNum" sz="quarter" idx="12"/>
          </p:nvPr>
        </p:nvSpPr>
        <p:spPr/>
        <p:txBody>
          <a:bodyPr/>
          <a:lstStyle/>
          <a:p>
            <a:fld id="{6C79ABF7-15B2-445E-A2B9-1E06EF41F89C}" type="slidenum">
              <a:rPr lang="zh-CN" altLang="en-US" smtClean="0"/>
              <a:t>‹#›</a:t>
            </a:fld>
            <a:endParaRPr lang="zh-CN" altLang="en-US"/>
          </a:p>
        </p:txBody>
      </p:sp>
    </p:spTree>
    <p:extLst>
      <p:ext uri="{BB962C8B-B14F-4D97-AF65-F5344CB8AC3E}">
        <p14:creationId xmlns:p14="http://schemas.microsoft.com/office/powerpoint/2010/main" val="1244546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7B6387-8537-4B6B-8D75-CF29ED5FDD6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C12527E-EDCA-4C6A-BEA6-AD159F5FD5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86D6AEA7-C5E7-43B8-A1D2-09877771CAF0}"/>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7FBC525A-C9D4-4747-BB93-4D9688CE4A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6A1C7DE3-3A23-4CEA-A63A-096E92E189D5}"/>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FADF506D-04C9-4362-B905-122D83DEDBDD}"/>
              </a:ext>
            </a:extLst>
          </p:cNvPr>
          <p:cNvSpPr>
            <a:spLocks noGrp="1"/>
          </p:cNvSpPr>
          <p:nvPr>
            <p:ph type="dt" sz="half" idx="10"/>
          </p:nvPr>
        </p:nvSpPr>
        <p:spPr/>
        <p:txBody>
          <a:bodyPr/>
          <a:lstStyle/>
          <a:p>
            <a:fld id="{726D891A-3542-48F5-8488-555B99507AF3}" type="datetimeFigureOut">
              <a:rPr lang="zh-CN" altLang="en-US" smtClean="0"/>
              <a:t>2023/4/15</a:t>
            </a:fld>
            <a:endParaRPr lang="zh-CN" altLang="en-US"/>
          </a:p>
        </p:txBody>
      </p:sp>
      <p:sp>
        <p:nvSpPr>
          <p:cNvPr id="8" name="页脚占位符 7">
            <a:extLst>
              <a:ext uri="{FF2B5EF4-FFF2-40B4-BE49-F238E27FC236}">
                <a16:creationId xmlns:a16="http://schemas.microsoft.com/office/drawing/2014/main" id="{28C765E4-2C99-4FAE-A370-D1A85F4576C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8FBA30D1-6FF0-495A-9058-66F66D6C3130}"/>
              </a:ext>
            </a:extLst>
          </p:cNvPr>
          <p:cNvSpPr>
            <a:spLocks noGrp="1"/>
          </p:cNvSpPr>
          <p:nvPr>
            <p:ph type="sldNum" sz="quarter" idx="12"/>
          </p:nvPr>
        </p:nvSpPr>
        <p:spPr/>
        <p:txBody>
          <a:bodyPr/>
          <a:lstStyle/>
          <a:p>
            <a:fld id="{6C79ABF7-15B2-445E-A2B9-1E06EF41F89C}" type="slidenum">
              <a:rPr lang="zh-CN" altLang="en-US" smtClean="0"/>
              <a:t>‹#›</a:t>
            </a:fld>
            <a:endParaRPr lang="zh-CN" altLang="en-US"/>
          </a:p>
        </p:txBody>
      </p:sp>
    </p:spTree>
    <p:extLst>
      <p:ext uri="{BB962C8B-B14F-4D97-AF65-F5344CB8AC3E}">
        <p14:creationId xmlns:p14="http://schemas.microsoft.com/office/powerpoint/2010/main" val="1424597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37B429-C0C0-4275-9107-73213A45100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2A32103-ACF7-4738-B0E2-BE11E1740D04}"/>
              </a:ext>
            </a:extLst>
          </p:cNvPr>
          <p:cNvSpPr>
            <a:spLocks noGrp="1"/>
          </p:cNvSpPr>
          <p:nvPr>
            <p:ph type="dt" sz="half" idx="10"/>
          </p:nvPr>
        </p:nvSpPr>
        <p:spPr/>
        <p:txBody>
          <a:bodyPr/>
          <a:lstStyle/>
          <a:p>
            <a:fld id="{726D891A-3542-48F5-8488-555B99507AF3}" type="datetimeFigureOut">
              <a:rPr lang="zh-CN" altLang="en-US" smtClean="0"/>
              <a:t>2023/4/15</a:t>
            </a:fld>
            <a:endParaRPr lang="zh-CN" altLang="en-US"/>
          </a:p>
        </p:txBody>
      </p:sp>
      <p:sp>
        <p:nvSpPr>
          <p:cNvPr id="4" name="页脚占位符 3">
            <a:extLst>
              <a:ext uri="{FF2B5EF4-FFF2-40B4-BE49-F238E27FC236}">
                <a16:creationId xmlns:a16="http://schemas.microsoft.com/office/drawing/2014/main" id="{CD5C8176-E83F-43B5-B2C4-40EE778315B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EE53E16-C27E-48CC-A56D-8770FDD562DD}"/>
              </a:ext>
            </a:extLst>
          </p:cNvPr>
          <p:cNvSpPr>
            <a:spLocks noGrp="1"/>
          </p:cNvSpPr>
          <p:nvPr>
            <p:ph type="sldNum" sz="quarter" idx="12"/>
          </p:nvPr>
        </p:nvSpPr>
        <p:spPr/>
        <p:txBody>
          <a:bodyPr/>
          <a:lstStyle/>
          <a:p>
            <a:fld id="{6C79ABF7-15B2-445E-A2B9-1E06EF41F89C}" type="slidenum">
              <a:rPr lang="zh-CN" altLang="en-US" smtClean="0"/>
              <a:t>‹#›</a:t>
            </a:fld>
            <a:endParaRPr lang="zh-CN" altLang="en-US"/>
          </a:p>
        </p:txBody>
      </p:sp>
    </p:spTree>
    <p:extLst>
      <p:ext uri="{BB962C8B-B14F-4D97-AF65-F5344CB8AC3E}">
        <p14:creationId xmlns:p14="http://schemas.microsoft.com/office/powerpoint/2010/main" val="1081877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D8D7994-2C70-4F19-9BA8-67314027A083}"/>
              </a:ext>
            </a:extLst>
          </p:cNvPr>
          <p:cNvSpPr>
            <a:spLocks noGrp="1"/>
          </p:cNvSpPr>
          <p:nvPr>
            <p:ph type="dt" sz="half" idx="10"/>
          </p:nvPr>
        </p:nvSpPr>
        <p:spPr/>
        <p:txBody>
          <a:bodyPr/>
          <a:lstStyle/>
          <a:p>
            <a:fld id="{726D891A-3542-48F5-8488-555B99507AF3}" type="datetimeFigureOut">
              <a:rPr lang="zh-CN" altLang="en-US" smtClean="0"/>
              <a:t>2023/4/15</a:t>
            </a:fld>
            <a:endParaRPr lang="zh-CN" altLang="en-US"/>
          </a:p>
        </p:txBody>
      </p:sp>
      <p:sp>
        <p:nvSpPr>
          <p:cNvPr id="3" name="页脚占位符 2">
            <a:extLst>
              <a:ext uri="{FF2B5EF4-FFF2-40B4-BE49-F238E27FC236}">
                <a16:creationId xmlns:a16="http://schemas.microsoft.com/office/drawing/2014/main" id="{C8C25292-5782-4E4C-9554-E70D32F9A58C}"/>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94ADB77-7515-45AF-B676-89180724D145}"/>
              </a:ext>
            </a:extLst>
          </p:cNvPr>
          <p:cNvSpPr>
            <a:spLocks noGrp="1"/>
          </p:cNvSpPr>
          <p:nvPr>
            <p:ph type="sldNum" sz="quarter" idx="12"/>
          </p:nvPr>
        </p:nvSpPr>
        <p:spPr/>
        <p:txBody>
          <a:bodyPr/>
          <a:lstStyle/>
          <a:p>
            <a:fld id="{6C79ABF7-15B2-445E-A2B9-1E06EF41F89C}" type="slidenum">
              <a:rPr lang="zh-CN" altLang="en-US" smtClean="0"/>
              <a:t>‹#›</a:t>
            </a:fld>
            <a:endParaRPr lang="zh-CN" altLang="en-US"/>
          </a:p>
        </p:txBody>
      </p:sp>
    </p:spTree>
    <p:extLst>
      <p:ext uri="{BB962C8B-B14F-4D97-AF65-F5344CB8AC3E}">
        <p14:creationId xmlns:p14="http://schemas.microsoft.com/office/powerpoint/2010/main" val="39274274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B3BF46-F47A-47A8-90B4-C1FC339FEB3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DB717BD-D402-4692-A367-26E3BAEAE2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A8B36764-3F27-448A-BD0C-EC1D95642F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2854FB56-997D-441C-93DA-F8DCAE4D35EC}"/>
              </a:ext>
            </a:extLst>
          </p:cNvPr>
          <p:cNvSpPr>
            <a:spLocks noGrp="1"/>
          </p:cNvSpPr>
          <p:nvPr>
            <p:ph type="dt" sz="half" idx="10"/>
          </p:nvPr>
        </p:nvSpPr>
        <p:spPr/>
        <p:txBody>
          <a:bodyPr/>
          <a:lstStyle/>
          <a:p>
            <a:fld id="{726D891A-3542-48F5-8488-555B99507AF3}" type="datetimeFigureOut">
              <a:rPr lang="zh-CN" altLang="en-US" smtClean="0"/>
              <a:t>2023/4/15</a:t>
            </a:fld>
            <a:endParaRPr lang="zh-CN" altLang="en-US"/>
          </a:p>
        </p:txBody>
      </p:sp>
      <p:sp>
        <p:nvSpPr>
          <p:cNvPr id="6" name="页脚占位符 5">
            <a:extLst>
              <a:ext uri="{FF2B5EF4-FFF2-40B4-BE49-F238E27FC236}">
                <a16:creationId xmlns:a16="http://schemas.microsoft.com/office/drawing/2014/main" id="{C99D5742-37B3-416D-AA54-0654027B1DB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0CBE432-7A70-41F1-A2B3-AB54347209E6}"/>
              </a:ext>
            </a:extLst>
          </p:cNvPr>
          <p:cNvSpPr>
            <a:spLocks noGrp="1"/>
          </p:cNvSpPr>
          <p:nvPr>
            <p:ph type="sldNum" sz="quarter" idx="12"/>
          </p:nvPr>
        </p:nvSpPr>
        <p:spPr/>
        <p:txBody>
          <a:bodyPr/>
          <a:lstStyle/>
          <a:p>
            <a:fld id="{6C79ABF7-15B2-445E-A2B9-1E06EF41F89C}" type="slidenum">
              <a:rPr lang="zh-CN" altLang="en-US" smtClean="0"/>
              <a:t>‹#›</a:t>
            </a:fld>
            <a:endParaRPr lang="zh-CN" altLang="en-US"/>
          </a:p>
        </p:txBody>
      </p:sp>
    </p:spTree>
    <p:extLst>
      <p:ext uri="{BB962C8B-B14F-4D97-AF65-F5344CB8AC3E}">
        <p14:creationId xmlns:p14="http://schemas.microsoft.com/office/powerpoint/2010/main" val="3623501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539D51-3ED9-4F54-9CE2-BB3245B0961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BAF52A1-C4C1-4892-90EC-F69323C564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8AE4FD6-A3FB-4C6A-93A6-DD18334000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BCE8118F-CACA-448D-8906-F8A95D2CAD32}"/>
              </a:ext>
            </a:extLst>
          </p:cNvPr>
          <p:cNvSpPr>
            <a:spLocks noGrp="1"/>
          </p:cNvSpPr>
          <p:nvPr>
            <p:ph type="dt" sz="half" idx="10"/>
          </p:nvPr>
        </p:nvSpPr>
        <p:spPr/>
        <p:txBody>
          <a:bodyPr/>
          <a:lstStyle/>
          <a:p>
            <a:fld id="{726D891A-3542-48F5-8488-555B99507AF3}" type="datetimeFigureOut">
              <a:rPr lang="zh-CN" altLang="en-US" smtClean="0"/>
              <a:t>2023/4/15</a:t>
            </a:fld>
            <a:endParaRPr lang="zh-CN" altLang="en-US"/>
          </a:p>
        </p:txBody>
      </p:sp>
      <p:sp>
        <p:nvSpPr>
          <p:cNvPr id="6" name="页脚占位符 5">
            <a:extLst>
              <a:ext uri="{FF2B5EF4-FFF2-40B4-BE49-F238E27FC236}">
                <a16:creationId xmlns:a16="http://schemas.microsoft.com/office/drawing/2014/main" id="{451B8EDD-12B1-442C-AF3D-CF5FA368E21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1DC9060-82F6-4296-8F2A-B59DD63C0E73}"/>
              </a:ext>
            </a:extLst>
          </p:cNvPr>
          <p:cNvSpPr>
            <a:spLocks noGrp="1"/>
          </p:cNvSpPr>
          <p:nvPr>
            <p:ph type="sldNum" sz="quarter" idx="12"/>
          </p:nvPr>
        </p:nvSpPr>
        <p:spPr/>
        <p:txBody>
          <a:bodyPr/>
          <a:lstStyle/>
          <a:p>
            <a:fld id="{6C79ABF7-15B2-445E-A2B9-1E06EF41F89C}" type="slidenum">
              <a:rPr lang="zh-CN" altLang="en-US" smtClean="0"/>
              <a:t>‹#›</a:t>
            </a:fld>
            <a:endParaRPr lang="zh-CN" altLang="en-US"/>
          </a:p>
        </p:txBody>
      </p:sp>
    </p:spTree>
    <p:extLst>
      <p:ext uri="{BB962C8B-B14F-4D97-AF65-F5344CB8AC3E}">
        <p14:creationId xmlns:p14="http://schemas.microsoft.com/office/powerpoint/2010/main" val="42360679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5C73302-7F50-4D2B-9D78-82CDD5D64A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8E2BC668-8D53-47E9-92FF-FFA1090D21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7634DA9E-4ED3-4E55-A776-D45F8FEB52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印品黑体" panose="00000500000000000000" pitchFamily="2" charset="-122"/>
                <a:ea typeface="印品黑体" panose="00000500000000000000" pitchFamily="2" charset="-122"/>
              </a:defRPr>
            </a:lvl1pPr>
          </a:lstStyle>
          <a:p>
            <a:fld id="{726D891A-3542-48F5-8488-555B99507AF3}" type="datetimeFigureOut">
              <a:rPr lang="zh-CN" altLang="en-US" smtClean="0"/>
              <a:pPr/>
              <a:t>2023/4/15</a:t>
            </a:fld>
            <a:endParaRPr lang="zh-CN" altLang="en-US" dirty="0"/>
          </a:p>
        </p:txBody>
      </p:sp>
      <p:sp>
        <p:nvSpPr>
          <p:cNvPr id="5" name="页脚占位符 4">
            <a:extLst>
              <a:ext uri="{FF2B5EF4-FFF2-40B4-BE49-F238E27FC236}">
                <a16:creationId xmlns:a16="http://schemas.microsoft.com/office/drawing/2014/main" id="{A9CE7E76-E393-4F1A-B939-1336329CB1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a:extLst>
              <a:ext uri="{FF2B5EF4-FFF2-40B4-BE49-F238E27FC236}">
                <a16:creationId xmlns:a16="http://schemas.microsoft.com/office/drawing/2014/main" id="{29EB0F7E-7573-4782-93C4-72AF86326C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印品黑体" panose="00000500000000000000" pitchFamily="2" charset="-122"/>
                <a:ea typeface="印品黑体" panose="00000500000000000000" pitchFamily="2" charset="-122"/>
              </a:defRPr>
            </a:lvl1pPr>
          </a:lstStyle>
          <a:p>
            <a:fld id="{6C79ABF7-15B2-445E-A2B9-1E06EF41F89C}" type="slidenum">
              <a:rPr lang="zh-CN" altLang="en-US" smtClean="0"/>
              <a:pPr/>
              <a:t>‹#›</a:t>
            </a:fld>
            <a:endParaRPr lang="zh-CN" altLang="en-US" dirty="0"/>
          </a:p>
        </p:txBody>
      </p:sp>
    </p:spTree>
    <p:extLst>
      <p:ext uri="{BB962C8B-B14F-4D97-AF65-F5344CB8AC3E}">
        <p14:creationId xmlns:p14="http://schemas.microsoft.com/office/powerpoint/2010/main" val="2584149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emf"/><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2.xml"/><Relationship Id="rId4" Type="http://schemas.microsoft.com/office/2007/relationships/hdphoto" Target="../media/hdphoto7.wdp"/></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2.xml"/><Relationship Id="rId4" Type="http://schemas.microsoft.com/office/2007/relationships/hdphoto" Target="../media/hdphoto8.wdp"/></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3.jpg"/><Relationship Id="rId1" Type="http://schemas.openxmlformats.org/officeDocument/2006/relationships/slideLayout" Target="../slideLayouts/slideLayout6.xml"/><Relationship Id="rId4" Type="http://schemas.microsoft.com/office/2007/relationships/hdphoto" Target="../media/hdphoto9.wdp"/></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36.png"/><Relationship Id="rId4" Type="http://schemas.openxmlformats.org/officeDocument/2006/relationships/image" Target="../media/image9.png"/><Relationship Id="rId9" Type="http://schemas.openxmlformats.org/officeDocument/2006/relationships/image" Target="../media/image35.png"/></Relationships>
</file>

<file path=ppt/slides/_rels/slide1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microsoft.com/office/2007/relationships/hdphoto" Target="../media/hdphoto10.wdp"/></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png"/><Relationship Id="rId7"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7.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0.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jpg"/></Relationships>
</file>

<file path=ppt/slides/_rels/slide2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20.pn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8DB"/>
        </a:solidFill>
        <a:effectLst/>
      </p:bgPr>
    </p:bg>
    <p:spTree>
      <p:nvGrpSpPr>
        <p:cNvPr id="1" name=""/>
        <p:cNvGrpSpPr/>
        <p:nvPr/>
      </p:nvGrpSpPr>
      <p:grpSpPr>
        <a:xfrm>
          <a:off x="0" y="0"/>
          <a:ext cx="0" cy="0"/>
          <a:chOff x="0" y="0"/>
          <a:chExt cx="0" cy="0"/>
        </a:xfrm>
      </p:grpSpPr>
      <p:pic>
        <p:nvPicPr>
          <p:cNvPr id="10" name="图片 73">
            <a:extLst>
              <a:ext uri="{FF2B5EF4-FFF2-40B4-BE49-F238E27FC236}">
                <a16:creationId xmlns:a16="http://schemas.microsoft.com/office/drawing/2014/main" id="{FC2295FF-B3D6-EDB3-D696-05E6E667C87A}"/>
              </a:ext>
            </a:extLst>
          </p:cNvPr>
          <p:cNvPicPr>
            <a:picLocks noChangeAspect="1"/>
          </p:cNvPicPr>
          <p:nvPr/>
        </p:nvPicPr>
        <p:blipFill rotWithShape="1">
          <a:blip r:embed="rId2">
            <a:duotone>
              <a:prstClr val="black"/>
              <a:schemeClr val="accent5">
                <a:tint val="45000"/>
                <a:satMod val="400000"/>
              </a:schemeClr>
            </a:duotone>
            <a:extLst>
              <a:ext uri="{28A0092B-C50C-407E-A947-70E740481C1C}">
                <a14:useLocalDpi xmlns:a14="http://schemas.microsoft.com/office/drawing/2010/main" val="0"/>
              </a:ext>
            </a:extLst>
          </a:blip>
          <a:srcRect t="54259" r="70000" b="29815"/>
          <a:stretch/>
        </p:blipFill>
        <p:spPr>
          <a:xfrm flipH="1">
            <a:off x="8546918" y="5030554"/>
            <a:ext cx="3641725" cy="2305913"/>
          </a:xfrm>
          <a:prstGeom prst="rect">
            <a:avLst/>
          </a:prstGeom>
        </p:spPr>
      </p:pic>
      <p:pic>
        <p:nvPicPr>
          <p:cNvPr id="2" name="Picture 1" descr="Graphical user interface&#10;&#10;Description automatically generated">
            <a:extLst>
              <a:ext uri="{FF2B5EF4-FFF2-40B4-BE49-F238E27FC236}">
                <a16:creationId xmlns:a16="http://schemas.microsoft.com/office/drawing/2014/main" id="{E8AF108F-A0A4-30CB-BD6F-42FB852E1F28}"/>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5290" r="51289" b="57548"/>
          <a:stretch/>
        </p:blipFill>
        <p:spPr>
          <a:xfrm>
            <a:off x="170303" y="3606762"/>
            <a:ext cx="3039622" cy="2971905"/>
          </a:xfrm>
          <a:prstGeom prst="rect">
            <a:avLst/>
          </a:prstGeom>
        </p:spPr>
      </p:pic>
      <p:sp>
        <p:nvSpPr>
          <p:cNvPr id="3" name="文本框 15">
            <a:extLst>
              <a:ext uri="{FF2B5EF4-FFF2-40B4-BE49-F238E27FC236}">
                <a16:creationId xmlns:a16="http://schemas.microsoft.com/office/drawing/2014/main" id="{83F09C28-055E-7B33-ACAB-5ACD4A1E16D5}"/>
              </a:ext>
            </a:extLst>
          </p:cNvPr>
          <p:cNvSpPr txBox="1"/>
          <p:nvPr/>
        </p:nvSpPr>
        <p:spPr>
          <a:xfrm>
            <a:off x="1449856" y="2712720"/>
            <a:ext cx="9219264" cy="2001061"/>
          </a:xfrm>
          <a:prstGeom prst="rect">
            <a:avLst/>
          </a:prstGeom>
          <a:noFill/>
        </p:spPr>
        <p:txBody>
          <a:bodyPr wrap="square" rtlCol="0">
            <a:spAutoFit/>
          </a:bodyPr>
          <a:lstStyle/>
          <a:p>
            <a:pPr algn="ctr">
              <a:lnSpc>
                <a:spcPct val="150000"/>
              </a:lnSpc>
            </a:pPr>
            <a:r>
              <a:rPr lang="en-US" sz="4400" b="1" dirty="0" err="1">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Tự</a:t>
            </a:r>
            <a:r>
              <a:rPr lang="en-US" sz="4400" b="1" dirty="0">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 </a:t>
            </a:r>
            <a:r>
              <a:rPr lang="en-US" sz="4400" b="1" dirty="0" err="1">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hào</a:t>
            </a:r>
            <a:r>
              <a:rPr lang="en-US" sz="4400" b="1" dirty="0">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 </a:t>
            </a:r>
            <a:r>
              <a:rPr lang="en-US" sz="4400" b="1" dirty="0" err="1">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về</a:t>
            </a:r>
            <a:r>
              <a:rPr lang="en-US" sz="4400" b="1" dirty="0">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 </a:t>
            </a:r>
            <a:r>
              <a:rPr lang="en-US" sz="4400" b="1" dirty="0" err="1">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truyền</a:t>
            </a:r>
            <a:r>
              <a:rPr lang="en-US" sz="4400" b="1" dirty="0">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 </a:t>
            </a:r>
            <a:r>
              <a:rPr lang="en-US" sz="4400" b="1" dirty="0" err="1">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thống</a:t>
            </a:r>
            <a:r>
              <a:rPr lang="en-US" sz="4400" b="1" dirty="0">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  </a:t>
            </a:r>
            <a:r>
              <a:rPr lang="en-US" sz="4400" b="1" dirty="0" err="1">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dân</a:t>
            </a:r>
            <a:r>
              <a:rPr lang="en-US" sz="4400" b="1" dirty="0">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 </a:t>
            </a:r>
            <a:r>
              <a:rPr lang="en-US" sz="4400" b="1" dirty="0" err="1">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tộc</a:t>
            </a:r>
            <a:r>
              <a:rPr lang="en-US" sz="4400" b="1" dirty="0">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 </a:t>
            </a:r>
            <a:r>
              <a:rPr lang="en-US" sz="4400" b="1" dirty="0" err="1">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Việt</a:t>
            </a:r>
            <a:r>
              <a:rPr lang="en-US" sz="4400" b="1" dirty="0">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 Nam </a:t>
            </a:r>
          </a:p>
        </p:txBody>
      </p:sp>
      <p:pic>
        <p:nvPicPr>
          <p:cNvPr id="4" name="Picture 3" descr="Logo&#10;&#10;Description automatically generated">
            <a:extLst>
              <a:ext uri="{FF2B5EF4-FFF2-40B4-BE49-F238E27FC236}">
                <a16:creationId xmlns:a16="http://schemas.microsoft.com/office/drawing/2014/main" id="{9C9879D7-CF3A-F72C-C683-AF34A162E8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89672" y="250001"/>
            <a:ext cx="1109339" cy="880946"/>
          </a:xfrm>
          <a:prstGeom prst="rect">
            <a:avLst/>
          </a:prstGeom>
        </p:spPr>
      </p:pic>
      <p:sp>
        <p:nvSpPr>
          <p:cNvPr id="5" name="TextBox 4">
            <a:extLst>
              <a:ext uri="{FF2B5EF4-FFF2-40B4-BE49-F238E27FC236}">
                <a16:creationId xmlns:a16="http://schemas.microsoft.com/office/drawing/2014/main" id="{4806B842-4798-0DFD-CCCA-1E68CA3245DD}"/>
              </a:ext>
            </a:extLst>
          </p:cNvPr>
          <p:cNvSpPr txBox="1"/>
          <p:nvPr/>
        </p:nvSpPr>
        <p:spPr>
          <a:xfrm>
            <a:off x="4342378" y="991975"/>
            <a:ext cx="3955417" cy="584775"/>
          </a:xfrm>
          <a:prstGeom prst="rect">
            <a:avLst/>
          </a:prstGeom>
          <a:noFill/>
        </p:spPr>
        <p:txBody>
          <a:bodyPr wrap="square" rtlCol="0">
            <a:spAutoFit/>
          </a:bodyPr>
          <a:lstStyle/>
          <a:p>
            <a:r>
              <a:rPr lang="en-US" sz="3200" dirty="0">
                <a:solidFill>
                  <a:srgbClr val="0070C0"/>
                </a:solidFill>
                <a:latin typeface="SVN-Internation" panose="02040603050506020204" pitchFamily="18" charset="0"/>
              </a:rPr>
              <a:t>GIÁO DỤC CÔNG DÂN 8</a:t>
            </a:r>
          </a:p>
        </p:txBody>
      </p:sp>
      <p:sp>
        <p:nvSpPr>
          <p:cNvPr id="6" name="文本框 15">
            <a:extLst>
              <a:ext uri="{FF2B5EF4-FFF2-40B4-BE49-F238E27FC236}">
                <a16:creationId xmlns:a16="http://schemas.microsoft.com/office/drawing/2014/main" id="{3B91DDF0-55B1-3912-4A24-C3E3B94704BC}"/>
              </a:ext>
            </a:extLst>
          </p:cNvPr>
          <p:cNvSpPr txBox="1"/>
          <p:nvPr/>
        </p:nvSpPr>
        <p:spPr>
          <a:xfrm>
            <a:off x="5262717" y="1667796"/>
            <a:ext cx="1563248" cy="1200329"/>
          </a:xfrm>
          <a:prstGeom prst="rect">
            <a:avLst/>
          </a:prstGeom>
          <a:noFill/>
        </p:spPr>
        <p:txBody>
          <a:bodyPr wrap="none" rtlCol="0">
            <a:spAutoFit/>
          </a:bodyPr>
          <a:lstStyle/>
          <a:p>
            <a:r>
              <a:rPr lang="en-US" altLang="zh-CN" sz="7200" dirty="0" err="1">
                <a:solidFill>
                  <a:srgbClr val="FFC000"/>
                </a:solidFill>
                <a:latin typeface="SVN-Internation" panose="02040603050506020204" pitchFamily="18" charset="0"/>
                <a:ea typeface="inpin heiti" panose="00000500000000000000" pitchFamily="2" charset="-122"/>
                <a:sym typeface="inpin heiti" panose="00000500000000000000" pitchFamily="2" charset="-122"/>
              </a:rPr>
              <a:t>Bài</a:t>
            </a:r>
            <a:r>
              <a:rPr lang="en-US" altLang="zh-CN" sz="7200" dirty="0">
                <a:solidFill>
                  <a:srgbClr val="FFC000"/>
                </a:solidFill>
                <a:latin typeface="SVN-Internation" panose="02040603050506020204" pitchFamily="18" charset="0"/>
                <a:ea typeface="inpin heiti" panose="00000500000000000000" pitchFamily="2" charset="-122"/>
                <a:sym typeface="inpin heiti" panose="00000500000000000000" pitchFamily="2" charset="-122"/>
              </a:rPr>
              <a:t> 1</a:t>
            </a:r>
          </a:p>
        </p:txBody>
      </p:sp>
      <p:pic>
        <p:nvPicPr>
          <p:cNvPr id="9" name="图片 69">
            <a:extLst>
              <a:ext uri="{FF2B5EF4-FFF2-40B4-BE49-F238E27FC236}">
                <a16:creationId xmlns:a16="http://schemas.microsoft.com/office/drawing/2014/main" id="{0372A145-63B4-4D7D-2096-565723BF88E1}"/>
              </a:ext>
            </a:extLst>
          </p:cNvPr>
          <p:cNvPicPr>
            <a:picLocks noChangeAspect="1"/>
          </p:cNvPicPr>
          <p:nvPr/>
        </p:nvPicPr>
        <p:blipFill rotWithShape="1">
          <a:blip r:embed="rId2">
            <a:duotone>
              <a:prstClr val="black"/>
              <a:schemeClr val="accent5">
                <a:tint val="45000"/>
                <a:satMod val="400000"/>
              </a:schemeClr>
            </a:duotone>
            <a:extLst>
              <a:ext uri="{28A0092B-C50C-407E-A947-70E740481C1C}">
                <a14:useLocalDpi xmlns:a14="http://schemas.microsoft.com/office/drawing/2010/main" val="0"/>
              </a:ext>
            </a:extLst>
          </a:blip>
          <a:srcRect t="54259" r="70000" b="29815"/>
          <a:stretch/>
        </p:blipFill>
        <p:spPr>
          <a:xfrm>
            <a:off x="0" y="-647865"/>
            <a:ext cx="3556000" cy="2517004"/>
          </a:xfrm>
          <a:prstGeom prst="rect">
            <a:avLst/>
          </a:prstGeom>
        </p:spPr>
      </p:pic>
      <p:pic>
        <p:nvPicPr>
          <p:cNvPr id="11" name="图片 11">
            <a:extLst>
              <a:ext uri="{FF2B5EF4-FFF2-40B4-BE49-F238E27FC236}">
                <a16:creationId xmlns:a16="http://schemas.microsoft.com/office/drawing/2014/main" id="{08663D83-4A3E-4E07-FC16-A73B4E46553C}"/>
              </a:ext>
            </a:extLst>
          </p:cNvPr>
          <p:cNvPicPr>
            <a:picLocks noChangeAspect="1"/>
          </p:cNvPicPr>
          <p:nvPr/>
        </p:nvPicPr>
        <p:blipFill rotWithShape="1">
          <a:blip r:embed="rId6">
            <a:extLst>
              <a:ext uri="{28A0092B-C50C-407E-A947-70E740481C1C}">
                <a14:useLocalDpi xmlns:a14="http://schemas.microsoft.com/office/drawing/2010/main" val="0"/>
              </a:ext>
            </a:extLst>
          </a:blip>
          <a:srcRect l="49130" t="14387" r="42722" b="70243"/>
          <a:stretch/>
        </p:blipFill>
        <p:spPr>
          <a:xfrm>
            <a:off x="11030086" y="-176828"/>
            <a:ext cx="1161914" cy="2922383"/>
          </a:xfrm>
          <a:prstGeom prst="rect">
            <a:avLst/>
          </a:prstGeom>
        </p:spPr>
      </p:pic>
      <p:pic>
        <p:nvPicPr>
          <p:cNvPr id="14" name="图片 95">
            <a:extLst>
              <a:ext uri="{FF2B5EF4-FFF2-40B4-BE49-F238E27FC236}">
                <a16:creationId xmlns:a16="http://schemas.microsoft.com/office/drawing/2014/main" id="{0442CBF9-6501-4A82-974A-E11EE5CBB9F1}"/>
              </a:ext>
            </a:extLst>
          </p:cNvPr>
          <p:cNvPicPr>
            <a:picLocks noChangeAspect="1"/>
          </p:cNvPicPr>
          <p:nvPr/>
        </p:nvPicPr>
        <p:blipFill rotWithShape="1">
          <a:blip r:embed="rId7">
            <a:extLst>
              <a:ext uri="{28A0092B-C50C-407E-A947-70E740481C1C}">
                <a14:useLocalDpi xmlns:a14="http://schemas.microsoft.com/office/drawing/2010/main" val="0"/>
              </a:ext>
            </a:extLst>
          </a:blip>
          <a:srcRect l="44624" t="11171" r="26025" b="77749"/>
          <a:stretch/>
        </p:blipFill>
        <p:spPr>
          <a:xfrm>
            <a:off x="3837285" y="5335431"/>
            <a:ext cx="3716040" cy="1522569"/>
          </a:xfrm>
          <a:prstGeom prst="rect">
            <a:avLst/>
          </a:prstGeom>
        </p:spPr>
      </p:pic>
      <p:sp>
        <p:nvSpPr>
          <p:cNvPr id="7" name="Google Shape;2395;p38">
            <a:extLst>
              <a:ext uri="{FF2B5EF4-FFF2-40B4-BE49-F238E27FC236}">
                <a16:creationId xmlns:a16="http://schemas.microsoft.com/office/drawing/2014/main" id="{24D837BD-7892-0C98-B3E5-432BD4BED7A4}"/>
              </a:ext>
            </a:extLst>
          </p:cNvPr>
          <p:cNvSpPr txBox="1">
            <a:spLocks/>
          </p:cNvSpPr>
          <p:nvPr/>
        </p:nvSpPr>
        <p:spPr>
          <a:xfrm rot="-551">
            <a:off x="4553761" y="4908831"/>
            <a:ext cx="3744000" cy="426300"/>
          </a:xfrm>
          <a:prstGeom prst="rect">
            <a:avLst/>
          </a:prstGeom>
          <a:solidFill>
            <a:schemeClr val="bg1"/>
          </a:solidFill>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a:latin typeface="SVN-Sarifa" panose="00000500000000000000" pitchFamily="50" charset="0"/>
              </a:rPr>
              <a:t>Giáo viên:</a:t>
            </a:r>
            <a:endParaRPr lang="en-US" dirty="0">
              <a:latin typeface="SVN-Sarifa" panose="00000500000000000000" pitchFamily="50" charset="0"/>
            </a:endParaRPr>
          </a:p>
        </p:txBody>
      </p:sp>
    </p:spTree>
    <p:extLst>
      <p:ext uri="{BB962C8B-B14F-4D97-AF65-F5344CB8AC3E}">
        <p14:creationId xmlns:p14="http://schemas.microsoft.com/office/powerpoint/2010/main" val="417427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9"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Diagonal Corners Rounded 22">
            <a:extLst>
              <a:ext uri="{FF2B5EF4-FFF2-40B4-BE49-F238E27FC236}">
                <a16:creationId xmlns:a16="http://schemas.microsoft.com/office/drawing/2014/main" id="{97CBBF6A-5BFB-F598-1CC5-7782184A6C3E}"/>
              </a:ext>
            </a:extLst>
          </p:cNvPr>
          <p:cNvSpPr/>
          <p:nvPr/>
        </p:nvSpPr>
        <p:spPr>
          <a:xfrm>
            <a:off x="407498" y="1552575"/>
            <a:ext cx="6221902" cy="4288812"/>
          </a:xfrm>
          <a:prstGeom prst="round2DiagRect">
            <a:avLst/>
          </a:prstGeom>
          <a:solidFill>
            <a:schemeClr val="accent4">
              <a:lumMod val="20000"/>
              <a:lumOff val="80000"/>
            </a:schemeClr>
          </a:solidFill>
          <a:ln w="28575">
            <a:solidFill>
              <a:srgbClr val="B24F73"/>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pPr>
            <a:r>
              <a:rPr lang="en-US" sz="2400" dirty="0"/>
              <a:t>   </a:t>
            </a:r>
            <a:r>
              <a:rPr lang="vi-VN" sz="2400" dirty="0"/>
              <a:t>Là du học sinh, vào dịp Tết cổ truyền, bạn N cùng nhóm bạn tổ chức các hoạt  động Tết theo truyền thống của người Việt ngay tại xứ người như: gói bánh chưng, bánh tét; trang trí hoa mai, hoa đào; mặc trang phục áo dài;... Đối với bạn N, dù ở nơi đâu thì Việt Nam vẫn luôn trong trái tim mình. </a:t>
            </a:r>
            <a:endParaRPr lang="en-US" sz="2400" dirty="0"/>
          </a:p>
        </p:txBody>
      </p:sp>
      <p:grpSp>
        <p:nvGrpSpPr>
          <p:cNvPr id="14" name="组合 4">
            <a:extLst>
              <a:ext uri="{FF2B5EF4-FFF2-40B4-BE49-F238E27FC236}">
                <a16:creationId xmlns:a16="http://schemas.microsoft.com/office/drawing/2014/main" id="{A018067B-F109-1484-8374-64BE576AF917}"/>
              </a:ext>
            </a:extLst>
          </p:cNvPr>
          <p:cNvGrpSpPr/>
          <p:nvPr/>
        </p:nvGrpSpPr>
        <p:grpSpPr>
          <a:xfrm>
            <a:off x="7163268" y="2465747"/>
            <a:ext cx="5159842" cy="2973595"/>
            <a:chOff x="1145505" y="2860014"/>
            <a:chExt cx="3774908" cy="3148113"/>
          </a:xfrm>
        </p:grpSpPr>
        <p:sp>
          <p:nvSpPr>
            <p:cNvPr id="18" name="矩形 2">
              <a:extLst>
                <a:ext uri="{FF2B5EF4-FFF2-40B4-BE49-F238E27FC236}">
                  <a16:creationId xmlns:a16="http://schemas.microsoft.com/office/drawing/2014/main" id="{19557148-E19D-9CFC-BA89-5DFE96576065}"/>
                </a:ext>
              </a:extLst>
            </p:cNvPr>
            <p:cNvSpPr/>
            <p:nvPr/>
          </p:nvSpPr>
          <p:spPr>
            <a:xfrm>
              <a:off x="1145505" y="2890484"/>
              <a:ext cx="3484215" cy="3117643"/>
            </a:xfrm>
            <a:prstGeom prst="rect">
              <a:avLst/>
            </a:prstGeom>
            <a:solidFill>
              <a:schemeClr val="bg1"/>
            </a:solidFill>
            <a:ln>
              <a:no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dirty="0">
                <a:latin typeface="字魂36号-正文宋楷" panose="02000000000000000000" pitchFamily="2" charset="-122"/>
                <a:ea typeface="字魂36号-正文宋楷" panose="02000000000000000000" pitchFamily="2" charset="-122"/>
              </a:endParaRPr>
            </a:p>
          </p:txBody>
        </p:sp>
        <p:pic>
          <p:nvPicPr>
            <p:cNvPr id="17" name="图片 1">
              <a:extLst>
                <a:ext uri="{FF2B5EF4-FFF2-40B4-BE49-F238E27FC236}">
                  <a16:creationId xmlns:a16="http://schemas.microsoft.com/office/drawing/2014/main" id="{18E5D208-32CF-C50C-D305-EFF708A885E5}"/>
                </a:ext>
              </a:extLst>
            </p:cNvPr>
            <p:cNvPicPr>
              <a:picLocks noChangeAspect="1"/>
            </p:cNvPicPr>
            <p:nvPr/>
          </p:nvPicPr>
          <p:blipFill>
            <a:blip r:embed="rId2"/>
            <a:stretch>
              <a:fillRect/>
            </a:stretch>
          </p:blipFill>
          <p:spPr>
            <a:xfrm rot="18522968">
              <a:off x="4117354" y="2726401"/>
              <a:ext cx="669446" cy="936672"/>
            </a:xfrm>
            <a:prstGeom prst="rect">
              <a:avLst/>
            </a:prstGeom>
          </p:spPr>
        </p:pic>
      </p:grpSp>
      <p:pic>
        <p:nvPicPr>
          <p:cNvPr id="20" name="图片 25">
            <a:extLst>
              <a:ext uri="{FF2B5EF4-FFF2-40B4-BE49-F238E27FC236}">
                <a16:creationId xmlns:a16="http://schemas.microsoft.com/office/drawing/2014/main" id="{69ABB19F-89D4-2A44-F855-F5B043442585}"/>
              </a:ext>
            </a:extLst>
          </p:cNvPr>
          <p:cNvPicPr>
            <a:picLocks noChangeAspect="1"/>
          </p:cNvPicPr>
          <p:nvPr/>
        </p:nvPicPr>
        <p:blipFill rotWithShape="1">
          <a:blip r:embed="rId3">
            <a:extLst>
              <a:ext uri="{28A0092B-C50C-407E-A947-70E740481C1C}">
                <a14:useLocalDpi xmlns:a14="http://schemas.microsoft.com/office/drawing/2010/main" val="0"/>
              </a:ext>
            </a:extLst>
          </a:blip>
          <a:srcRect l="13210" r="60371" b="56482"/>
          <a:stretch/>
        </p:blipFill>
        <p:spPr>
          <a:xfrm>
            <a:off x="66675" y="-142875"/>
            <a:ext cx="881293" cy="1935551"/>
          </a:xfrm>
          <a:prstGeom prst="rect">
            <a:avLst/>
          </a:prstGeom>
          <a:effectLst>
            <a:outerShdw blurRad="50800" dist="38100" dir="2700000" algn="tl" rotWithShape="0">
              <a:prstClr val="black">
                <a:alpha val="40000"/>
              </a:prstClr>
            </a:outerShdw>
          </a:effectLst>
        </p:spPr>
      </p:pic>
      <p:pic>
        <p:nvPicPr>
          <p:cNvPr id="22" name="图片 25">
            <a:extLst>
              <a:ext uri="{FF2B5EF4-FFF2-40B4-BE49-F238E27FC236}">
                <a16:creationId xmlns:a16="http://schemas.microsoft.com/office/drawing/2014/main" id="{42D3D2F8-A62D-D9E4-120F-AD3791107D6A}"/>
              </a:ext>
            </a:extLst>
          </p:cNvPr>
          <p:cNvPicPr>
            <a:picLocks noChangeAspect="1"/>
          </p:cNvPicPr>
          <p:nvPr/>
        </p:nvPicPr>
        <p:blipFill rotWithShape="1">
          <a:blip r:embed="rId3">
            <a:extLst>
              <a:ext uri="{28A0092B-C50C-407E-A947-70E740481C1C}">
                <a14:useLocalDpi xmlns:a14="http://schemas.microsoft.com/office/drawing/2010/main" val="0"/>
              </a:ext>
            </a:extLst>
          </a:blip>
          <a:srcRect l="13210" r="60371" b="56482"/>
          <a:stretch/>
        </p:blipFill>
        <p:spPr>
          <a:xfrm>
            <a:off x="11329756" y="-142875"/>
            <a:ext cx="881293" cy="1935551"/>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0271B8B1-528B-A533-925A-FF3FE40A1950}"/>
              </a:ext>
            </a:extLst>
          </p:cNvPr>
          <p:cNvSpPr txBox="1"/>
          <p:nvPr/>
        </p:nvSpPr>
        <p:spPr>
          <a:xfrm>
            <a:off x="1335880" y="372083"/>
            <a:ext cx="9865519" cy="905633"/>
          </a:xfrm>
          <a:prstGeom prst="rect">
            <a:avLst/>
          </a:prstGeom>
          <a:solidFill>
            <a:schemeClr val="bg1"/>
          </a:solidFill>
          <a:ln w="57150">
            <a:solidFill>
              <a:srgbClr val="00AAE6"/>
            </a:solidFill>
          </a:ln>
        </p:spPr>
        <p:txBody>
          <a:bodyPr wrap="square">
            <a:spAutoFit/>
          </a:bodyPr>
          <a:lstStyle/>
          <a:p>
            <a:pPr algn="just">
              <a:lnSpc>
                <a:spcPct val="115000"/>
              </a:lnSpc>
              <a:tabLst>
                <a:tab pos="644525" algn="l"/>
              </a:tabLst>
            </a:pPr>
            <a:r>
              <a:rPr lang="vi-VN" sz="2400" b="1" dirty="0">
                <a:solidFill>
                  <a:srgbClr val="C00000"/>
                </a:solidFill>
                <a:effectLst/>
                <a:latin typeface="Arial" panose="020B0604020202020204" pitchFamily="34" charset="0"/>
                <a:ea typeface="Arial" panose="020B0604020202020204" pitchFamily="34" charset="0"/>
              </a:rPr>
              <a:t>Em hãy cho biết những biểu hiện của lòng tự hào về truyền thống dân tộc qua việc làm của các nhân vật trong trường hợp</a:t>
            </a:r>
            <a:r>
              <a:rPr lang="en-US" sz="2400" b="1" dirty="0">
                <a:solidFill>
                  <a:srgbClr val="C00000"/>
                </a:solidFill>
                <a:effectLst/>
                <a:latin typeface="Arial" panose="020B0604020202020204" pitchFamily="34" charset="0"/>
                <a:ea typeface="Arial" panose="020B0604020202020204" pitchFamily="34" charset="0"/>
              </a:rPr>
              <a:t> 1.</a:t>
            </a:r>
            <a:r>
              <a:rPr lang="vi-VN" sz="2400" b="1" dirty="0">
                <a:solidFill>
                  <a:srgbClr val="C00000"/>
                </a:solidFill>
                <a:effectLst/>
                <a:latin typeface="Arial" panose="020B0604020202020204" pitchFamily="34" charset="0"/>
                <a:ea typeface="Arial" panose="020B0604020202020204" pitchFamily="34" charset="0"/>
              </a:rPr>
              <a:t> </a:t>
            </a:r>
          </a:p>
        </p:txBody>
      </p:sp>
      <p:pic>
        <p:nvPicPr>
          <p:cNvPr id="3074" name="Picture 2" descr="Premium Vector | Tet holiday illustration">
            <a:extLst>
              <a:ext uri="{FF2B5EF4-FFF2-40B4-BE49-F238E27FC236}">
                <a16:creationId xmlns:a16="http://schemas.microsoft.com/office/drawing/2014/main" id="{DD18C86E-C88D-0907-D78B-5E15F051E1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2112" y="2494530"/>
            <a:ext cx="2944813" cy="2944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87112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ppt_x"/>
                                          </p:val>
                                        </p:tav>
                                        <p:tav tm="100000">
                                          <p:val>
                                            <p:strVal val="#ppt_x"/>
                                          </p:val>
                                        </p:tav>
                                      </p:tavLst>
                                    </p:anim>
                                    <p:anim calcmode="lin" valueType="num">
                                      <p:cBhvr additive="base">
                                        <p:cTn id="13"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Diagonal Corners Rounded 22">
            <a:extLst>
              <a:ext uri="{FF2B5EF4-FFF2-40B4-BE49-F238E27FC236}">
                <a16:creationId xmlns:a16="http://schemas.microsoft.com/office/drawing/2014/main" id="{97CBBF6A-5BFB-F598-1CC5-7782184A6C3E}"/>
              </a:ext>
            </a:extLst>
          </p:cNvPr>
          <p:cNvSpPr/>
          <p:nvPr/>
        </p:nvSpPr>
        <p:spPr>
          <a:xfrm>
            <a:off x="101418" y="1238249"/>
            <a:ext cx="6897036" cy="5305425"/>
          </a:xfrm>
          <a:prstGeom prst="round2DiagRect">
            <a:avLst/>
          </a:prstGeom>
          <a:solidFill>
            <a:schemeClr val="accent4">
              <a:lumMod val="20000"/>
              <a:lumOff val="80000"/>
            </a:schemeClr>
          </a:solidFill>
          <a:ln w="28575">
            <a:solidFill>
              <a:srgbClr val="B24F73"/>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pPr>
            <a:r>
              <a:rPr lang="en-US" sz="2400" dirty="0"/>
              <a:t>   </a:t>
            </a:r>
            <a:r>
              <a:rPr lang="vi-VN" sz="2400" dirty="0"/>
              <a:t>Hằng năm, cứ vào ngày 10 tháng 3 âm lịch, thầy và trò Trường Trung học cơ sở A lại háo hức tham gia các hoạt động Lễ Giỗ Tổ Hùng Vương như: dâng hương để tưởng nhớ các Vua Hùng đã có công dựng nước,</a:t>
            </a:r>
            <a:r>
              <a:rPr lang="en-US" sz="2400" dirty="0"/>
              <a:t> </a:t>
            </a:r>
            <a:r>
              <a:rPr lang="vi-VN" sz="2400" dirty="0"/>
              <a:t>tham gia các trò chơi dân gian,... Qua đó, học sinh biết trân trọng, tự hào về nguồn cội và có thêm động lực để cố</a:t>
            </a:r>
            <a:r>
              <a:rPr lang="en-US" sz="2400" dirty="0"/>
              <a:t> </a:t>
            </a:r>
            <a:r>
              <a:rPr lang="vi-VN" sz="2400" dirty="0"/>
              <a:t>gắng học tập tốt, góp phần xây dựng đất nước. </a:t>
            </a:r>
            <a:endParaRPr lang="en-US" sz="2400" dirty="0"/>
          </a:p>
        </p:txBody>
      </p:sp>
      <p:pic>
        <p:nvPicPr>
          <p:cNvPr id="20" name="图片 25">
            <a:extLst>
              <a:ext uri="{FF2B5EF4-FFF2-40B4-BE49-F238E27FC236}">
                <a16:creationId xmlns:a16="http://schemas.microsoft.com/office/drawing/2014/main" id="{69ABB19F-89D4-2A44-F855-F5B043442585}"/>
              </a:ext>
            </a:extLst>
          </p:cNvPr>
          <p:cNvPicPr>
            <a:picLocks noChangeAspect="1"/>
          </p:cNvPicPr>
          <p:nvPr/>
        </p:nvPicPr>
        <p:blipFill rotWithShape="1">
          <a:blip r:embed="rId2">
            <a:extLst>
              <a:ext uri="{28A0092B-C50C-407E-A947-70E740481C1C}">
                <a14:useLocalDpi xmlns:a14="http://schemas.microsoft.com/office/drawing/2010/main" val="0"/>
              </a:ext>
            </a:extLst>
          </a:blip>
          <a:srcRect l="13210" r="60371" b="56482"/>
          <a:stretch/>
        </p:blipFill>
        <p:spPr>
          <a:xfrm>
            <a:off x="66675" y="-142875"/>
            <a:ext cx="881293" cy="1935551"/>
          </a:xfrm>
          <a:prstGeom prst="rect">
            <a:avLst/>
          </a:prstGeom>
          <a:effectLst>
            <a:outerShdw blurRad="50800" dist="38100" dir="2700000" algn="tl" rotWithShape="0">
              <a:prstClr val="black">
                <a:alpha val="40000"/>
              </a:prstClr>
            </a:outerShdw>
          </a:effectLst>
        </p:spPr>
      </p:pic>
      <p:pic>
        <p:nvPicPr>
          <p:cNvPr id="22" name="图片 25">
            <a:extLst>
              <a:ext uri="{FF2B5EF4-FFF2-40B4-BE49-F238E27FC236}">
                <a16:creationId xmlns:a16="http://schemas.microsoft.com/office/drawing/2014/main" id="{42D3D2F8-A62D-D9E4-120F-AD3791107D6A}"/>
              </a:ext>
            </a:extLst>
          </p:cNvPr>
          <p:cNvPicPr>
            <a:picLocks noChangeAspect="1"/>
          </p:cNvPicPr>
          <p:nvPr/>
        </p:nvPicPr>
        <p:blipFill rotWithShape="1">
          <a:blip r:embed="rId2">
            <a:extLst>
              <a:ext uri="{28A0092B-C50C-407E-A947-70E740481C1C}">
                <a14:useLocalDpi xmlns:a14="http://schemas.microsoft.com/office/drawing/2010/main" val="0"/>
              </a:ext>
            </a:extLst>
          </a:blip>
          <a:srcRect l="13210" r="60371" b="56482"/>
          <a:stretch/>
        </p:blipFill>
        <p:spPr>
          <a:xfrm>
            <a:off x="11329756" y="-142875"/>
            <a:ext cx="881293" cy="1935551"/>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0271B8B1-528B-A533-925A-FF3FE40A1950}"/>
              </a:ext>
            </a:extLst>
          </p:cNvPr>
          <p:cNvSpPr txBox="1"/>
          <p:nvPr/>
        </p:nvSpPr>
        <p:spPr>
          <a:xfrm>
            <a:off x="1326355" y="175833"/>
            <a:ext cx="9865519" cy="905633"/>
          </a:xfrm>
          <a:prstGeom prst="rect">
            <a:avLst/>
          </a:prstGeom>
          <a:solidFill>
            <a:schemeClr val="bg1"/>
          </a:solidFill>
          <a:ln w="57150">
            <a:solidFill>
              <a:srgbClr val="00AAE6"/>
            </a:solidFill>
          </a:ln>
        </p:spPr>
        <p:txBody>
          <a:bodyPr wrap="square">
            <a:spAutoFit/>
          </a:bodyPr>
          <a:lstStyle/>
          <a:p>
            <a:pPr algn="just">
              <a:lnSpc>
                <a:spcPct val="115000"/>
              </a:lnSpc>
              <a:tabLst>
                <a:tab pos="644525" algn="l"/>
              </a:tabLst>
            </a:pPr>
            <a:r>
              <a:rPr lang="vi-VN" sz="2400" b="1" dirty="0">
                <a:solidFill>
                  <a:srgbClr val="C00000"/>
                </a:solidFill>
                <a:effectLst/>
                <a:latin typeface="Arial" panose="020B0604020202020204" pitchFamily="34" charset="0"/>
                <a:ea typeface="Arial" panose="020B0604020202020204" pitchFamily="34" charset="0"/>
              </a:rPr>
              <a:t>Em hãy cho biết những biểu hiện của lòng tự hào về truyền thống dân tộc qua việc làm của các nhân vật trong trường hợp</a:t>
            </a:r>
            <a:r>
              <a:rPr lang="en-US" sz="2400" b="1" dirty="0">
                <a:solidFill>
                  <a:srgbClr val="C00000"/>
                </a:solidFill>
                <a:effectLst/>
                <a:latin typeface="Arial" panose="020B0604020202020204" pitchFamily="34" charset="0"/>
                <a:ea typeface="Arial" panose="020B0604020202020204" pitchFamily="34" charset="0"/>
              </a:rPr>
              <a:t> 2.</a:t>
            </a:r>
            <a:r>
              <a:rPr lang="vi-VN" sz="2400" b="1" dirty="0">
                <a:solidFill>
                  <a:srgbClr val="C00000"/>
                </a:solidFill>
                <a:effectLst/>
                <a:latin typeface="Arial" panose="020B0604020202020204" pitchFamily="34" charset="0"/>
                <a:ea typeface="Arial" panose="020B0604020202020204" pitchFamily="34" charset="0"/>
              </a:rPr>
              <a:t> </a:t>
            </a:r>
          </a:p>
        </p:txBody>
      </p:sp>
      <p:pic>
        <p:nvPicPr>
          <p:cNvPr id="4098" name="Picture 2" descr="History of Vietnamese country's founders and Hung Kings' Anniversary">
            <a:extLst>
              <a:ext uri="{FF2B5EF4-FFF2-40B4-BE49-F238E27FC236}">
                <a16:creationId xmlns:a16="http://schemas.microsoft.com/office/drawing/2014/main" id="{B131B94E-44B4-382B-8562-C26AD26A4DA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rot="418760">
            <a:off x="7405809" y="1860221"/>
            <a:ext cx="4338455" cy="313755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492576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ppt_x"/>
                                          </p:val>
                                        </p:tav>
                                        <p:tav tm="100000">
                                          <p:val>
                                            <p:strVal val="#ppt_x"/>
                                          </p:val>
                                        </p:tav>
                                      </p:tavLst>
                                    </p:anim>
                                    <p:anim calcmode="lin" valueType="num">
                                      <p:cBhvr additive="base">
                                        <p:cTn id="13"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Diagonal Corners Rounded 22">
            <a:extLst>
              <a:ext uri="{FF2B5EF4-FFF2-40B4-BE49-F238E27FC236}">
                <a16:creationId xmlns:a16="http://schemas.microsoft.com/office/drawing/2014/main" id="{97CBBF6A-5BFB-F598-1CC5-7782184A6C3E}"/>
              </a:ext>
            </a:extLst>
          </p:cNvPr>
          <p:cNvSpPr/>
          <p:nvPr/>
        </p:nvSpPr>
        <p:spPr>
          <a:xfrm>
            <a:off x="5262798" y="1612978"/>
            <a:ext cx="6221902" cy="4288812"/>
          </a:xfrm>
          <a:prstGeom prst="round2DiagRect">
            <a:avLst/>
          </a:prstGeom>
          <a:solidFill>
            <a:schemeClr val="accent4">
              <a:lumMod val="20000"/>
              <a:lumOff val="80000"/>
            </a:schemeClr>
          </a:solidFill>
          <a:ln w="28575">
            <a:solidFill>
              <a:srgbClr val="B24F73"/>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pPr>
            <a:r>
              <a:rPr lang="en-US" sz="2400" dirty="0"/>
              <a:t>   </a:t>
            </a:r>
            <a:r>
              <a:rPr lang="vi-VN" sz="2400" dirty="0"/>
              <a:t>Trong cuộc thi hùng biện tiếng Anh do Trường Trung học cơ sở X tổ chức, bạn H cùng nhóm bạn hăng hái sưu tầm tư liệu, hình ảnh để chuẩn bị tham gia dự thi với đề tài hiếu học. Không chỉ tích cực tham gia dự thi, nhóm của bạn H còn </a:t>
            </a:r>
            <a:r>
              <a:rPr lang="vi-VN" sz="2400" dirty="0" err="1"/>
              <a:t>đam</a:t>
            </a:r>
            <a:r>
              <a:rPr lang="vi-VN" sz="2400" dirty="0"/>
              <a:t> mê tìm tòi, nghiên cứu khoa học và đã từng đạt giải thưởng cao. </a:t>
            </a:r>
          </a:p>
        </p:txBody>
      </p:sp>
      <p:pic>
        <p:nvPicPr>
          <p:cNvPr id="20" name="图片 25">
            <a:extLst>
              <a:ext uri="{FF2B5EF4-FFF2-40B4-BE49-F238E27FC236}">
                <a16:creationId xmlns:a16="http://schemas.microsoft.com/office/drawing/2014/main" id="{69ABB19F-89D4-2A44-F855-F5B043442585}"/>
              </a:ext>
            </a:extLst>
          </p:cNvPr>
          <p:cNvPicPr>
            <a:picLocks noChangeAspect="1"/>
          </p:cNvPicPr>
          <p:nvPr/>
        </p:nvPicPr>
        <p:blipFill rotWithShape="1">
          <a:blip r:embed="rId2">
            <a:extLst>
              <a:ext uri="{28A0092B-C50C-407E-A947-70E740481C1C}">
                <a14:useLocalDpi xmlns:a14="http://schemas.microsoft.com/office/drawing/2010/main" val="0"/>
              </a:ext>
            </a:extLst>
          </a:blip>
          <a:srcRect l="13210" r="60371" b="56482"/>
          <a:stretch/>
        </p:blipFill>
        <p:spPr>
          <a:xfrm>
            <a:off x="66675" y="-142875"/>
            <a:ext cx="881293" cy="1935551"/>
          </a:xfrm>
          <a:prstGeom prst="rect">
            <a:avLst/>
          </a:prstGeom>
          <a:effectLst>
            <a:outerShdw blurRad="50800" dist="38100" dir="2700000" algn="tl" rotWithShape="0">
              <a:prstClr val="black">
                <a:alpha val="40000"/>
              </a:prstClr>
            </a:outerShdw>
          </a:effectLst>
        </p:spPr>
      </p:pic>
      <p:pic>
        <p:nvPicPr>
          <p:cNvPr id="22" name="图片 25">
            <a:extLst>
              <a:ext uri="{FF2B5EF4-FFF2-40B4-BE49-F238E27FC236}">
                <a16:creationId xmlns:a16="http://schemas.microsoft.com/office/drawing/2014/main" id="{42D3D2F8-A62D-D9E4-120F-AD3791107D6A}"/>
              </a:ext>
            </a:extLst>
          </p:cNvPr>
          <p:cNvPicPr>
            <a:picLocks noChangeAspect="1"/>
          </p:cNvPicPr>
          <p:nvPr/>
        </p:nvPicPr>
        <p:blipFill rotWithShape="1">
          <a:blip r:embed="rId2">
            <a:extLst>
              <a:ext uri="{28A0092B-C50C-407E-A947-70E740481C1C}">
                <a14:useLocalDpi xmlns:a14="http://schemas.microsoft.com/office/drawing/2010/main" val="0"/>
              </a:ext>
            </a:extLst>
          </a:blip>
          <a:srcRect l="13210" r="60371" b="56482"/>
          <a:stretch/>
        </p:blipFill>
        <p:spPr>
          <a:xfrm>
            <a:off x="11329756" y="-142875"/>
            <a:ext cx="881293" cy="1935551"/>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0271B8B1-528B-A533-925A-FF3FE40A1950}"/>
              </a:ext>
            </a:extLst>
          </p:cNvPr>
          <p:cNvSpPr txBox="1"/>
          <p:nvPr/>
        </p:nvSpPr>
        <p:spPr>
          <a:xfrm>
            <a:off x="1335880" y="372083"/>
            <a:ext cx="9865519" cy="905633"/>
          </a:xfrm>
          <a:prstGeom prst="rect">
            <a:avLst/>
          </a:prstGeom>
          <a:solidFill>
            <a:schemeClr val="bg1"/>
          </a:solidFill>
          <a:ln w="57150">
            <a:solidFill>
              <a:srgbClr val="00AAE6"/>
            </a:solidFill>
          </a:ln>
        </p:spPr>
        <p:txBody>
          <a:bodyPr wrap="square">
            <a:spAutoFit/>
          </a:bodyPr>
          <a:lstStyle/>
          <a:p>
            <a:pPr algn="just">
              <a:lnSpc>
                <a:spcPct val="115000"/>
              </a:lnSpc>
              <a:tabLst>
                <a:tab pos="644525" algn="l"/>
              </a:tabLst>
            </a:pPr>
            <a:r>
              <a:rPr lang="vi-VN" sz="2400" b="1" dirty="0">
                <a:solidFill>
                  <a:srgbClr val="C00000"/>
                </a:solidFill>
                <a:effectLst/>
                <a:latin typeface="Arial" panose="020B0604020202020204" pitchFamily="34" charset="0"/>
                <a:ea typeface="Arial" panose="020B0604020202020204" pitchFamily="34" charset="0"/>
              </a:rPr>
              <a:t>Em hãy cho biết những biểu hiện của lòng tự hào về truyền thống dân tộc qua việc làm của các nhân vật trong trường hợp</a:t>
            </a:r>
            <a:r>
              <a:rPr lang="en-US" sz="2400" b="1" dirty="0">
                <a:solidFill>
                  <a:srgbClr val="C00000"/>
                </a:solidFill>
                <a:effectLst/>
                <a:latin typeface="Arial" panose="020B0604020202020204" pitchFamily="34" charset="0"/>
                <a:ea typeface="Arial" panose="020B0604020202020204" pitchFamily="34" charset="0"/>
              </a:rPr>
              <a:t> 3.</a:t>
            </a:r>
            <a:r>
              <a:rPr lang="vi-VN" sz="2400" b="1" dirty="0">
                <a:solidFill>
                  <a:srgbClr val="C00000"/>
                </a:solidFill>
                <a:effectLst/>
                <a:latin typeface="Arial" panose="020B0604020202020204" pitchFamily="34" charset="0"/>
                <a:ea typeface="Arial" panose="020B0604020202020204" pitchFamily="34" charset="0"/>
              </a:rPr>
              <a:t> </a:t>
            </a:r>
          </a:p>
        </p:txBody>
      </p:sp>
      <p:pic>
        <p:nvPicPr>
          <p:cNvPr id="5" name="Picture 19">
            <a:extLst>
              <a:ext uri="{FF2B5EF4-FFF2-40B4-BE49-F238E27FC236}">
                <a16:creationId xmlns:a16="http://schemas.microsoft.com/office/drawing/2014/main" id="{CBA478C7-11CB-15AC-DFA2-60828497E35C}"/>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rcRect/>
          <a:stretch>
            <a:fillRect/>
          </a:stretch>
        </p:blipFill>
        <p:spPr>
          <a:xfrm>
            <a:off x="0" y="2431238"/>
            <a:ext cx="5270873" cy="3617137"/>
          </a:xfrm>
          <a:prstGeom prst="rect">
            <a:avLst/>
          </a:prstGeom>
        </p:spPr>
      </p:pic>
    </p:spTree>
    <p:extLst>
      <p:ext uri="{BB962C8B-B14F-4D97-AF65-F5344CB8AC3E}">
        <p14:creationId xmlns:p14="http://schemas.microsoft.com/office/powerpoint/2010/main" val="226250370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ppt_x"/>
                                          </p:val>
                                        </p:tav>
                                        <p:tav tm="100000">
                                          <p:val>
                                            <p:strVal val="#ppt_x"/>
                                          </p:val>
                                        </p:tav>
                                      </p:tavLst>
                                    </p:anim>
                                    <p:anim calcmode="lin" valueType="num">
                                      <p:cBhvr additive="base">
                                        <p:cTn id="13"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picture containing text, toy, sushi, doll&#10;&#10;Description automatically generated">
            <a:extLst>
              <a:ext uri="{FF2B5EF4-FFF2-40B4-BE49-F238E27FC236}">
                <a16:creationId xmlns:a16="http://schemas.microsoft.com/office/drawing/2014/main" id="{D7B79844-58A4-CB6D-7B2D-71CA0C5B9FA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769" b="94636" l="10000" r="90000">
                        <a14:foregroundMark x1="27826" y1="88889" x2="57717" y2="90549"/>
                        <a14:foregroundMark x1="58152" y1="90549" x2="59783" y2="90677"/>
                        <a14:foregroundMark x1="48478" y1="6769" x2="62174" y2="13027"/>
                        <a14:foregroundMark x1="23913" y1="92465" x2="72609" y2="91188"/>
                        <a14:foregroundMark x1="78587" y1="87867" x2="72174" y2="92976"/>
                        <a14:foregroundMark x1="44674" y1="62197" x2="43043" y2="65134"/>
                        <a14:foregroundMark x1="42391" y1="66284" x2="41957" y2="67305"/>
                        <a14:foregroundMark x1="41957" y1="67561" x2="41957" y2="67561"/>
                        <a14:foregroundMark x1="22935" y1="87612" x2="23913" y2="94636"/>
                        <a14:foregroundMark x1="23913" y1="94636" x2="24348" y2="94636"/>
                      </a14:backgroundRemoval>
                    </a14:imgEffect>
                  </a14:imgLayer>
                </a14:imgProps>
              </a:ext>
              <a:ext uri="{28A0092B-C50C-407E-A947-70E740481C1C}">
                <a14:useLocalDpi xmlns:a14="http://schemas.microsoft.com/office/drawing/2010/main" val="0"/>
              </a:ext>
            </a:extLst>
          </a:blip>
          <a:srcRect l="13357" t="-2500" r="13238" b="2500"/>
          <a:stretch/>
        </p:blipFill>
        <p:spPr>
          <a:xfrm>
            <a:off x="3152774" y="2810563"/>
            <a:ext cx="3490913" cy="4047437"/>
          </a:xfrm>
          <a:prstGeom prst="rect">
            <a:avLst/>
          </a:prstGeom>
        </p:spPr>
      </p:pic>
      <p:sp>
        <p:nvSpPr>
          <p:cNvPr id="7" name="TextBox 6">
            <a:extLst>
              <a:ext uri="{FF2B5EF4-FFF2-40B4-BE49-F238E27FC236}">
                <a16:creationId xmlns:a16="http://schemas.microsoft.com/office/drawing/2014/main" id="{EB6F9FBE-D28D-9B8B-F7C6-96569954A02D}"/>
              </a:ext>
            </a:extLst>
          </p:cNvPr>
          <p:cNvSpPr txBox="1"/>
          <p:nvPr/>
        </p:nvSpPr>
        <p:spPr>
          <a:xfrm>
            <a:off x="1609724" y="952500"/>
            <a:ext cx="8220075" cy="1536767"/>
          </a:xfrm>
          <a:prstGeom prst="rect">
            <a:avLst/>
          </a:prstGeom>
          <a:solidFill>
            <a:schemeClr val="bg1"/>
          </a:solidFill>
          <a:ln w="38100">
            <a:solidFill>
              <a:schemeClr val="tx1"/>
            </a:solidFill>
          </a:ln>
        </p:spPr>
        <p:txBody>
          <a:bodyPr wrap="square">
            <a:spAutoFit/>
          </a:bodyPr>
          <a:lstStyle/>
          <a:p>
            <a:pPr algn="ctr">
              <a:lnSpc>
                <a:spcPct val="115000"/>
              </a:lnSpc>
              <a:tabLst>
                <a:tab pos="644525" algn="l"/>
              </a:tabLst>
            </a:pPr>
            <a:r>
              <a:rPr lang="en-US" sz="2800" dirty="0" err="1">
                <a:ln w="0"/>
                <a:solidFill>
                  <a:srgbClr val="C00000"/>
                </a:solidFill>
                <a:effectLst>
                  <a:outerShdw blurRad="38100" dist="19050" dir="2700000" algn="tl" rotWithShape="0">
                    <a:schemeClr val="dk1">
                      <a:alpha val="40000"/>
                    </a:schemeClr>
                  </a:outerShdw>
                </a:effectLst>
                <a:latin typeface="Arial" panose="020B0604020202020204" pitchFamily="34" charset="0"/>
                <a:ea typeface="Arial" panose="020B0604020202020204" pitchFamily="34" charset="0"/>
              </a:rPr>
              <a:t>Bạn</a:t>
            </a:r>
            <a:r>
              <a:rPr lang="en-US" sz="2800" dirty="0">
                <a:ln w="0"/>
                <a:solidFill>
                  <a:srgbClr val="C00000"/>
                </a:solidFill>
                <a:effectLst>
                  <a:outerShdw blurRad="38100" dist="19050" dir="2700000" algn="tl" rotWithShape="0">
                    <a:schemeClr val="dk1">
                      <a:alpha val="40000"/>
                    </a:schemeClr>
                  </a:outerShdw>
                </a:effectLst>
                <a:latin typeface="Arial" panose="020B0604020202020204" pitchFamily="34" charset="0"/>
                <a:ea typeface="Arial" panose="020B0604020202020204" pitchFamily="34" charset="0"/>
              </a:rPr>
              <a:t> </a:t>
            </a:r>
            <a:r>
              <a:rPr lang="vi-VN" sz="2800" dirty="0">
                <a:ln w="0"/>
                <a:solidFill>
                  <a:srgbClr val="C00000"/>
                </a:solidFill>
                <a:effectLst>
                  <a:outerShdw blurRad="38100" dist="19050" dir="2700000" algn="tl" rotWithShape="0">
                    <a:schemeClr val="dk1">
                      <a:alpha val="40000"/>
                    </a:schemeClr>
                  </a:outerShdw>
                </a:effectLst>
                <a:latin typeface="Arial" panose="020B0604020202020204" pitchFamily="34" charset="0"/>
                <a:ea typeface="Arial" panose="020B0604020202020204" pitchFamily="34" charset="0"/>
              </a:rPr>
              <a:t>hãy kể những việc làm của bản thân và những người xung quanh trong việc thể hiện lòng tự hào về truyền thống của dân tộc Việt Nam. </a:t>
            </a:r>
            <a:endParaRPr lang="en-US" sz="2800" dirty="0">
              <a:ln w="0"/>
              <a:solidFill>
                <a:srgbClr val="C00000"/>
              </a:solidFill>
              <a:effectLst>
                <a:outerShdw blurRad="38100" dist="19050" dir="2700000" algn="tl" rotWithShape="0">
                  <a:schemeClr val="dk1">
                    <a:alpha val="40000"/>
                  </a:schemeClr>
                </a:outerShdw>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2782029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45BD756-60DA-20A5-6213-F20192430532}"/>
              </a:ext>
            </a:extLst>
          </p:cNvPr>
          <p:cNvSpPr txBox="1"/>
          <p:nvPr/>
        </p:nvSpPr>
        <p:spPr>
          <a:xfrm>
            <a:off x="1432214" y="1274040"/>
            <a:ext cx="9512012" cy="770147"/>
          </a:xfrm>
          <a:prstGeom prst="rect">
            <a:avLst/>
          </a:prstGeom>
          <a:solidFill>
            <a:schemeClr val="accent4"/>
          </a:solidFill>
        </p:spPr>
        <p:txBody>
          <a:bodyPr wrap="square">
            <a:spAutoFit/>
          </a:bodyPr>
          <a:lstStyle/>
          <a:p>
            <a:pPr algn="just">
              <a:lnSpc>
                <a:spcPct val="115000"/>
              </a:lnSpc>
              <a:tabLst>
                <a:tab pos="644525" algn="l"/>
              </a:tabLst>
            </a:pPr>
            <a:r>
              <a:rPr lang="vi-VN" sz="2000" dirty="0">
                <a:ea typeface="Arial" panose="020B0604020202020204" pitchFamily="34" charset="0"/>
              </a:rPr>
              <a:t>Dân tộc Việt Nam có nhiều truyền thống đáng tự hào như: yêu nước, đoàn kết, hiếu thảo, tôn sư trọng đạo, hiếu học, nhân nghĩa, cần cù lao động,... </a:t>
            </a:r>
            <a:endParaRPr lang="en-US" sz="2000" dirty="0">
              <a:effectLst/>
              <a:latin typeface="Arial" panose="020B0604020202020204" pitchFamily="34" charset="0"/>
              <a:ea typeface="Arial" panose="020B0604020202020204" pitchFamily="34" charset="0"/>
            </a:endParaRPr>
          </a:p>
        </p:txBody>
      </p:sp>
      <p:sp>
        <p:nvSpPr>
          <p:cNvPr id="9" name="TextBox 8">
            <a:extLst>
              <a:ext uri="{FF2B5EF4-FFF2-40B4-BE49-F238E27FC236}">
                <a16:creationId xmlns:a16="http://schemas.microsoft.com/office/drawing/2014/main" id="{4ED87365-9A10-3844-2DEC-CB695A3C5DD4}"/>
              </a:ext>
            </a:extLst>
          </p:cNvPr>
          <p:cNvSpPr txBox="1"/>
          <p:nvPr/>
        </p:nvSpPr>
        <p:spPr>
          <a:xfrm>
            <a:off x="4189501" y="203880"/>
            <a:ext cx="3812997" cy="646331"/>
          </a:xfrm>
          <a:prstGeom prst="rect">
            <a:avLst/>
          </a:prstGeom>
          <a:solidFill>
            <a:schemeClr val="accent4">
              <a:lumMod val="20000"/>
              <a:lumOff val="80000"/>
            </a:schemeClr>
          </a:solidFill>
        </p:spPr>
        <p:txBody>
          <a:bodyPr wrap="square" rtlCol="0">
            <a:spAutoFit/>
          </a:bodyPr>
          <a:lstStyle/>
          <a:p>
            <a:pPr algn="ctr"/>
            <a:r>
              <a:rPr lang="en-US" sz="3600" dirty="0">
                <a:solidFill>
                  <a:srgbClr val="FA3B52"/>
                </a:solidFill>
                <a:latin typeface="SVN-Revolution" panose="02040603050506020204" pitchFamily="18" charset="0"/>
              </a:rPr>
              <a:t>TỔNG KẾT</a:t>
            </a:r>
          </a:p>
        </p:txBody>
      </p:sp>
      <p:sp>
        <p:nvSpPr>
          <p:cNvPr id="11" name="TextBox 10">
            <a:extLst>
              <a:ext uri="{FF2B5EF4-FFF2-40B4-BE49-F238E27FC236}">
                <a16:creationId xmlns:a16="http://schemas.microsoft.com/office/drawing/2014/main" id="{1FC0DB97-0965-AC51-54BB-7FAD398C501E}"/>
              </a:ext>
            </a:extLst>
          </p:cNvPr>
          <p:cNvSpPr txBox="1"/>
          <p:nvPr/>
        </p:nvSpPr>
        <p:spPr>
          <a:xfrm>
            <a:off x="1432213" y="3397686"/>
            <a:ext cx="10383550" cy="770147"/>
          </a:xfrm>
          <a:prstGeom prst="rect">
            <a:avLst/>
          </a:prstGeom>
          <a:solidFill>
            <a:schemeClr val="accent4"/>
          </a:solidFill>
        </p:spPr>
        <p:txBody>
          <a:bodyPr wrap="square">
            <a:spAutoFit/>
          </a:bodyPr>
          <a:lstStyle/>
          <a:p>
            <a:pPr algn="just">
              <a:lnSpc>
                <a:spcPct val="115000"/>
              </a:lnSpc>
              <a:tabLst>
                <a:tab pos="644525" algn="l"/>
              </a:tabLst>
            </a:pPr>
            <a:r>
              <a:rPr lang="vi-VN" sz="2000" dirty="0">
                <a:ea typeface="Arial" panose="020B0604020202020204" pitchFamily="34" charset="0"/>
              </a:rPr>
              <a:t>Tự hào về truyền thống của dân tộc được biểu hiện qua sự trân trọng, hãnh diện và giữ gìn, phát huy các giá trị tốt đẹp của truyền thống. </a:t>
            </a:r>
            <a:endParaRPr lang="en-US" sz="2000" dirty="0">
              <a:effectLst/>
              <a:latin typeface="Arial" panose="020B0604020202020204" pitchFamily="34" charset="0"/>
              <a:ea typeface="Arial" panose="020B0604020202020204" pitchFamily="34" charset="0"/>
            </a:endParaRPr>
          </a:p>
        </p:txBody>
      </p:sp>
      <p:sp>
        <p:nvSpPr>
          <p:cNvPr id="13" name="TextBox 12">
            <a:extLst>
              <a:ext uri="{FF2B5EF4-FFF2-40B4-BE49-F238E27FC236}">
                <a16:creationId xmlns:a16="http://schemas.microsoft.com/office/drawing/2014/main" id="{FEA98F0E-2DA7-7057-CF6C-591114E3655B}"/>
              </a:ext>
            </a:extLst>
          </p:cNvPr>
          <p:cNvSpPr txBox="1"/>
          <p:nvPr/>
        </p:nvSpPr>
        <p:spPr>
          <a:xfrm>
            <a:off x="1432213" y="2287253"/>
            <a:ext cx="9369137" cy="770147"/>
          </a:xfrm>
          <a:prstGeom prst="rect">
            <a:avLst/>
          </a:prstGeom>
          <a:solidFill>
            <a:schemeClr val="accent4"/>
          </a:solidFill>
        </p:spPr>
        <p:txBody>
          <a:bodyPr wrap="square">
            <a:spAutoFit/>
          </a:bodyPr>
          <a:lstStyle/>
          <a:p>
            <a:pPr algn="just">
              <a:lnSpc>
                <a:spcPct val="115000"/>
              </a:lnSpc>
              <a:tabLst>
                <a:tab pos="644525" algn="l"/>
              </a:tabLst>
            </a:pPr>
            <a:r>
              <a:rPr lang="vi-VN" sz="2000" dirty="0">
                <a:ea typeface="Arial" panose="020B0604020202020204" pitchFamily="34" charset="0"/>
              </a:rPr>
              <a:t>Dân tộc Việt Nam có nhiều truyền thống đáng tự hào như: yêu nước, đoàn kết, hiếu thảo, tôn sư trọng đạo, hiếu học, nhân nghĩa, cần cù lao động,... </a:t>
            </a:r>
            <a:endParaRPr lang="en-US" sz="2000" dirty="0">
              <a:effectLst/>
              <a:latin typeface="Arial" panose="020B0604020202020204" pitchFamily="34" charset="0"/>
              <a:ea typeface="Arial" panose="020B0604020202020204" pitchFamily="34" charset="0"/>
            </a:endParaRPr>
          </a:p>
        </p:txBody>
      </p:sp>
      <p:pic>
        <p:nvPicPr>
          <p:cNvPr id="15" name="图片 11">
            <a:extLst>
              <a:ext uri="{FF2B5EF4-FFF2-40B4-BE49-F238E27FC236}">
                <a16:creationId xmlns:a16="http://schemas.microsoft.com/office/drawing/2014/main" id="{EFE837AB-E589-54F3-D72C-469CABE0CF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074" y="1307762"/>
            <a:ext cx="1055139" cy="760848"/>
          </a:xfrm>
          <a:prstGeom prst="rect">
            <a:avLst/>
          </a:prstGeom>
        </p:spPr>
      </p:pic>
      <p:pic>
        <p:nvPicPr>
          <p:cNvPr id="16" name="图片 11">
            <a:extLst>
              <a:ext uri="{FF2B5EF4-FFF2-40B4-BE49-F238E27FC236}">
                <a16:creationId xmlns:a16="http://schemas.microsoft.com/office/drawing/2014/main" id="{0E9F90E7-D30B-2BCF-AD07-00A139E41A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074" y="2374426"/>
            <a:ext cx="1055139" cy="760848"/>
          </a:xfrm>
          <a:prstGeom prst="rect">
            <a:avLst/>
          </a:prstGeom>
        </p:spPr>
      </p:pic>
      <p:pic>
        <p:nvPicPr>
          <p:cNvPr id="17" name="图片 11">
            <a:extLst>
              <a:ext uri="{FF2B5EF4-FFF2-40B4-BE49-F238E27FC236}">
                <a16:creationId xmlns:a16="http://schemas.microsoft.com/office/drawing/2014/main" id="{F5215BA7-B60F-8282-58DD-22F8E96D23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705" y="3465513"/>
            <a:ext cx="1055139" cy="760848"/>
          </a:xfrm>
          <a:prstGeom prst="rect">
            <a:avLst/>
          </a:prstGeom>
        </p:spPr>
      </p:pic>
      <p:pic>
        <p:nvPicPr>
          <p:cNvPr id="2" name="图片 11">
            <a:extLst>
              <a:ext uri="{FF2B5EF4-FFF2-40B4-BE49-F238E27FC236}">
                <a16:creationId xmlns:a16="http://schemas.microsoft.com/office/drawing/2014/main" id="{C854565E-816B-930A-9B48-E283803B44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705" y="4846108"/>
            <a:ext cx="1055139" cy="760848"/>
          </a:xfrm>
          <a:prstGeom prst="rect">
            <a:avLst/>
          </a:prstGeom>
        </p:spPr>
      </p:pic>
      <p:sp>
        <p:nvSpPr>
          <p:cNvPr id="3" name="TextBox 2">
            <a:extLst>
              <a:ext uri="{FF2B5EF4-FFF2-40B4-BE49-F238E27FC236}">
                <a16:creationId xmlns:a16="http://schemas.microsoft.com/office/drawing/2014/main" id="{A66B85B6-A8D1-D34A-EE9B-2EED72D2CFB9}"/>
              </a:ext>
            </a:extLst>
          </p:cNvPr>
          <p:cNvSpPr txBox="1"/>
          <p:nvPr/>
        </p:nvSpPr>
        <p:spPr>
          <a:xfrm>
            <a:off x="1432213" y="4751185"/>
            <a:ext cx="10383550" cy="1124090"/>
          </a:xfrm>
          <a:prstGeom prst="rect">
            <a:avLst/>
          </a:prstGeom>
          <a:solidFill>
            <a:schemeClr val="accent4"/>
          </a:solidFill>
        </p:spPr>
        <p:txBody>
          <a:bodyPr wrap="square">
            <a:spAutoFit/>
          </a:bodyPr>
          <a:lstStyle/>
          <a:p>
            <a:pPr algn="just">
              <a:lnSpc>
                <a:spcPct val="115000"/>
              </a:lnSpc>
              <a:tabLst>
                <a:tab pos="644525" algn="l"/>
              </a:tabLst>
            </a:pPr>
            <a:r>
              <a:rPr lang="vi-VN" sz="2000" dirty="0">
                <a:ea typeface="Arial" panose="020B0604020202020204" pitchFamily="34" charset="0"/>
              </a:rPr>
              <a:t>Học sinh cần tìm hiểu, tôn trọng, giữ gìn và phát huy các truyền thống tốt đẹp, góp phần xây dựng nền văn </a:t>
            </a:r>
            <a:r>
              <a:rPr lang="vi-VN" sz="2000" dirty="0" err="1">
                <a:ea typeface="Arial" panose="020B0604020202020204" pitchFamily="34" charset="0"/>
              </a:rPr>
              <a:t>hoá</a:t>
            </a:r>
            <a:r>
              <a:rPr lang="vi-VN" sz="2000" dirty="0">
                <a:ea typeface="Arial" panose="020B0604020202020204" pitchFamily="34" charset="0"/>
              </a:rPr>
              <a:t> Việt Nam “tiên tiến, đậm đà bản sắc dân tộc”.  Đồng thời, cần phải phê phán, lên án, ngăn chặn những hành vi làm tổn hại đến truyền thống dân tộc. </a:t>
            </a:r>
            <a:endParaRPr lang="en-US" sz="2000"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224881558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Effect transition="in" filter="fade">
                                      <p:cBhvr>
                                        <p:cTn id="15" dur="500"/>
                                        <p:tgtEl>
                                          <p:spTgt spid="16"/>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7">
                                            <p:bg/>
                                          </p:spTgt>
                                        </p:tgtEl>
                                        <p:attrNameLst>
                                          <p:attrName>style.visibility</p:attrName>
                                        </p:attrNameLst>
                                      </p:cBhvr>
                                      <p:to>
                                        <p:strVal val="visible"/>
                                      </p:to>
                                    </p:set>
                                    <p:animEffect transition="in" filter="randombar(horizontal)">
                                      <p:cBhvr>
                                        <p:cTn id="26" dur="500"/>
                                        <p:tgtEl>
                                          <p:spTgt spid="7">
                                            <p:bg/>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Effect transition="in" filter="randombar(horizontal)">
                                      <p:cBhvr>
                                        <p:cTn id="31" dur="500"/>
                                        <p:tgtEl>
                                          <p:spTgt spid="7">
                                            <p:txEl>
                                              <p:pRg st="0" end="0"/>
                                            </p:txEl>
                                          </p:spTgt>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3">
                                            <p:bg/>
                                          </p:spTgt>
                                        </p:tgtEl>
                                        <p:attrNameLst>
                                          <p:attrName>style.visibility</p:attrName>
                                        </p:attrNameLst>
                                      </p:cBhvr>
                                      <p:to>
                                        <p:strVal val="visible"/>
                                      </p:to>
                                    </p:set>
                                    <p:animEffect transition="in" filter="randombar(horizontal)">
                                      <p:cBhvr>
                                        <p:cTn id="34" dur="500"/>
                                        <p:tgtEl>
                                          <p:spTgt spid="13">
                                            <p:bg/>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39" dur="500"/>
                                        <p:tgtEl>
                                          <p:spTgt spid="13">
                                            <p:txEl>
                                              <p:pRg st="0" end="0"/>
                                            </p:txEl>
                                          </p:spTgt>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1">
                                            <p:bg/>
                                          </p:spTgt>
                                        </p:tgtEl>
                                        <p:attrNameLst>
                                          <p:attrName>style.visibility</p:attrName>
                                        </p:attrNameLst>
                                      </p:cBhvr>
                                      <p:to>
                                        <p:strVal val="visible"/>
                                      </p:to>
                                    </p:set>
                                    <p:animEffect transition="in" filter="randombar(horizontal)">
                                      <p:cBhvr>
                                        <p:cTn id="42" dur="500"/>
                                        <p:tgtEl>
                                          <p:spTgt spid="11">
                                            <p:bg/>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47" dur="500"/>
                                        <p:tgtEl>
                                          <p:spTgt spid="11">
                                            <p:txEl>
                                              <p:pRg st="0" end="0"/>
                                            </p:txEl>
                                          </p:spTgt>
                                        </p:tgtEl>
                                      </p:cBhvr>
                                    </p:animEffect>
                                  </p:childTnLst>
                                </p:cTn>
                              </p:par>
                            </p:childTnLst>
                          </p:cTn>
                        </p:par>
                        <p:par>
                          <p:cTn id="48" fill="hold">
                            <p:stCondLst>
                              <p:cond delay="500"/>
                            </p:stCondLst>
                            <p:childTnLst>
                              <p:par>
                                <p:cTn id="49" presetID="53" presetClass="entr" presetSubtype="16" fill="hold" nodeType="afterEffect">
                                  <p:stCondLst>
                                    <p:cond delay="0"/>
                                  </p:stCondLst>
                                  <p:childTnLst>
                                    <p:set>
                                      <p:cBhvr>
                                        <p:cTn id="50" dur="1" fill="hold">
                                          <p:stCondLst>
                                            <p:cond delay="0"/>
                                          </p:stCondLst>
                                        </p:cTn>
                                        <p:tgtEl>
                                          <p:spTgt spid="2"/>
                                        </p:tgtEl>
                                        <p:attrNameLst>
                                          <p:attrName>style.visibility</p:attrName>
                                        </p:attrNameLst>
                                      </p:cBhvr>
                                      <p:to>
                                        <p:strVal val="visible"/>
                                      </p:to>
                                    </p:set>
                                    <p:anim calcmode="lin" valueType="num">
                                      <p:cBhvr>
                                        <p:cTn id="51" dur="500" fill="hold"/>
                                        <p:tgtEl>
                                          <p:spTgt spid="2"/>
                                        </p:tgtEl>
                                        <p:attrNameLst>
                                          <p:attrName>ppt_w</p:attrName>
                                        </p:attrNameLst>
                                      </p:cBhvr>
                                      <p:tavLst>
                                        <p:tav tm="0">
                                          <p:val>
                                            <p:fltVal val="0"/>
                                          </p:val>
                                        </p:tav>
                                        <p:tav tm="100000">
                                          <p:val>
                                            <p:strVal val="#ppt_w"/>
                                          </p:val>
                                        </p:tav>
                                      </p:tavLst>
                                    </p:anim>
                                    <p:anim calcmode="lin" valueType="num">
                                      <p:cBhvr>
                                        <p:cTn id="52" dur="500" fill="hold"/>
                                        <p:tgtEl>
                                          <p:spTgt spid="2"/>
                                        </p:tgtEl>
                                        <p:attrNameLst>
                                          <p:attrName>ppt_h</p:attrName>
                                        </p:attrNameLst>
                                      </p:cBhvr>
                                      <p:tavLst>
                                        <p:tav tm="0">
                                          <p:val>
                                            <p:fltVal val="0"/>
                                          </p:val>
                                        </p:tav>
                                        <p:tav tm="100000">
                                          <p:val>
                                            <p:strVal val="#ppt_h"/>
                                          </p:val>
                                        </p:tav>
                                      </p:tavLst>
                                    </p:anim>
                                    <p:animEffect transition="in" filter="fade">
                                      <p:cBhvr>
                                        <p:cTn id="53" dur="500"/>
                                        <p:tgtEl>
                                          <p:spTgt spid="2"/>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3">
                                            <p:bg/>
                                          </p:spTgt>
                                        </p:tgtEl>
                                        <p:attrNameLst>
                                          <p:attrName>style.visibility</p:attrName>
                                        </p:attrNameLst>
                                      </p:cBhvr>
                                      <p:to>
                                        <p:strVal val="visible"/>
                                      </p:to>
                                    </p:set>
                                    <p:animEffect transition="in" filter="randombar(horizontal)">
                                      <p:cBhvr>
                                        <p:cTn id="56" dur="500"/>
                                        <p:tgtEl>
                                          <p:spTgt spid="3">
                                            <p:bg/>
                                          </p:spTgt>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3">
                                            <p:txEl>
                                              <p:pRg st="0" end="0"/>
                                            </p:txEl>
                                          </p:spTgt>
                                        </p:tgtEl>
                                        <p:attrNameLst>
                                          <p:attrName>style.visibility</p:attrName>
                                        </p:attrNameLst>
                                      </p:cBhvr>
                                      <p:to>
                                        <p:strVal val="visible"/>
                                      </p:to>
                                    </p:set>
                                    <p:animEffect transition="in" filter="randombar(horizontal)">
                                      <p:cBhvr>
                                        <p:cTn id="6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P spid="11" grpId="0" build="p" animBg="1"/>
      <p:bldP spid="13" grpId="0" build="p" animBg="1"/>
      <p:bldP spid="3"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
            <a:extLst>
              <a:ext uri="{FF2B5EF4-FFF2-40B4-BE49-F238E27FC236}">
                <a16:creationId xmlns:a16="http://schemas.microsoft.com/office/drawing/2014/main" id="{B404D45E-0E4A-1E3B-E2E4-C92EFE3B56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826" t="21376" r="6543" b="13228"/>
          <a:stretch/>
        </p:blipFill>
        <p:spPr>
          <a:xfrm>
            <a:off x="3179075" y="989101"/>
            <a:ext cx="5413828" cy="5449098"/>
          </a:xfrm>
          <a:prstGeom prst="rect">
            <a:avLst/>
          </a:prstGeom>
        </p:spPr>
      </p:pic>
      <p:grpSp>
        <p:nvGrpSpPr>
          <p:cNvPr id="5" name="组合 4">
            <a:extLst>
              <a:ext uri="{FF2B5EF4-FFF2-40B4-BE49-F238E27FC236}">
                <a16:creationId xmlns:a16="http://schemas.microsoft.com/office/drawing/2014/main" id="{473D0916-BFF6-4B9E-AC11-A387282F71B2}"/>
              </a:ext>
            </a:extLst>
          </p:cNvPr>
          <p:cNvGrpSpPr/>
          <p:nvPr/>
        </p:nvGrpSpPr>
        <p:grpSpPr>
          <a:xfrm>
            <a:off x="0" y="873895"/>
            <a:ext cx="12191999" cy="5596753"/>
            <a:chOff x="0" y="873895"/>
            <a:chExt cx="12191999" cy="5596753"/>
          </a:xfrm>
        </p:grpSpPr>
        <p:pic>
          <p:nvPicPr>
            <p:cNvPr id="70" name="图片 69">
              <a:extLst>
                <a:ext uri="{FF2B5EF4-FFF2-40B4-BE49-F238E27FC236}">
                  <a16:creationId xmlns:a16="http://schemas.microsoft.com/office/drawing/2014/main" id="{A9AB5301-63BE-4982-B524-AD7CBD64D886}"/>
                </a:ext>
              </a:extLst>
            </p:cNvPr>
            <p:cNvPicPr>
              <a:picLocks noChangeAspect="1"/>
            </p:cNvPicPr>
            <p:nvPr/>
          </p:nvPicPr>
          <p:blipFill rotWithShape="1">
            <a:blip r:embed="rId3">
              <a:extLst>
                <a:ext uri="{28A0092B-C50C-407E-A947-70E740481C1C}">
                  <a14:useLocalDpi xmlns:a14="http://schemas.microsoft.com/office/drawing/2010/main" val="0"/>
                </a:ext>
              </a:extLst>
            </a:blip>
            <a:srcRect t="54259" r="70000" b="29815"/>
            <a:stretch/>
          </p:blipFill>
          <p:spPr>
            <a:xfrm>
              <a:off x="0" y="3953644"/>
              <a:ext cx="3556000" cy="2517004"/>
            </a:xfrm>
            <a:prstGeom prst="rect">
              <a:avLst/>
            </a:prstGeom>
          </p:spPr>
        </p:pic>
        <p:pic>
          <p:nvPicPr>
            <p:cNvPr id="74" name="图片 73">
              <a:extLst>
                <a:ext uri="{FF2B5EF4-FFF2-40B4-BE49-F238E27FC236}">
                  <a16:creationId xmlns:a16="http://schemas.microsoft.com/office/drawing/2014/main" id="{BE515D0E-EC8E-416A-9C25-D50BE67C59D0}"/>
                </a:ext>
              </a:extLst>
            </p:cNvPr>
            <p:cNvPicPr>
              <a:picLocks noChangeAspect="1"/>
            </p:cNvPicPr>
            <p:nvPr/>
          </p:nvPicPr>
          <p:blipFill rotWithShape="1">
            <a:blip r:embed="rId3">
              <a:extLst>
                <a:ext uri="{28A0092B-C50C-407E-A947-70E740481C1C}">
                  <a14:useLocalDpi xmlns:a14="http://schemas.microsoft.com/office/drawing/2010/main" val="0"/>
                </a:ext>
              </a:extLst>
            </a:blip>
            <a:srcRect t="54259" r="70000" b="29815"/>
            <a:stretch/>
          </p:blipFill>
          <p:spPr>
            <a:xfrm flipH="1">
              <a:off x="8216899" y="873895"/>
              <a:ext cx="3975100" cy="2517004"/>
            </a:xfrm>
            <a:prstGeom prst="rect">
              <a:avLst/>
            </a:prstGeom>
          </p:spPr>
        </p:pic>
      </p:grpSp>
      <p:pic>
        <p:nvPicPr>
          <p:cNvPr id="86" name="图片 85">
            <a:extLst>
              <a:ext uri="{FF2B5EF4-FFF2-40B4-BE49-F238E27FC236}">
                <a16:creationId xmlns:a16="http://schemas.microsoft.com/office/drawing/2014/main" id="{322C487E-FA61-4320-823A-95315CA3CF03}"/>
              </a:ext>
            </a:extLst>
          </p:cNvPr>
          <p:cNvPicPr>
            <a:picLocks noChangeAspect="1"/>
          </p:cNvPicPr>
          <p:nvPr/>
        </p:nvPicPr>
        <p:blipFill rotWithShape="1">
          <a:blip r:embed="rId4">
            <a:extLst>
              <a:ext uri="{28A0092B-C50C-407E-A947-70E740481C1C}">
                <a14:useLocalDpi xmlns:a14="http://schemas.microsoft.com/office/drawing/2010/main" val="0"/>
              </a:ext>
            </a:extLst>
          </a:blip>
          <a:srcRect l="49130" t="14387" r="42722" b="70243"/>
          <a:stretch/>
        </p:blipFill>
        <p:spPr>
          <a:xfrm>
            <a:off x="597167" y="-185638"/>
            <a:ext cx="1180833" cy="2969966"/>
          </a:xfrm>
          <a:prstGeom prst="rect">
            <a:avLst/>
          </a:prstGeom>
        </p:spPr>
      </p:pic>
      <p:pic>
        <p:nvPicPr>
          <p:cNvPr id="85" name="图片 84">
            <a:extLst>
              <a:ext uri="{FF2B5EF4-FFF2-40B4-BE49-F238E27FC236}">
                <a16:creationId xmlns:a16="http://schemas.microsoft.com/office/drawing/2014/main" id="{96FCF47F-D045-40E6-B257-0BCD4A950F2D}"/>
              </a:ext>
            </a:extLst>
          </p:cNvPr>
          <p:cNvPicPr>
            <a:picLocks noChangeAspect="1"/>
          </p:cNvPicPr>
          <p:nvPr/>
        </p:nvPicPr>
        <p:blipFill rotWithShape="1">
          <a:blip r:embed="rId5">
            <a:extLst>
              <a:ext uri="{28A0092B-C50C-407E-A947-70E740481C1C}">
                <a14:useLocalDpi xmlns:a14="http://schemas.microsoft.com/office/drawing/2010/main" val="0"/>
              </a:ext>
            </a:extLst>
          </a:blip>
          <a:srcRect l="49130" t="14387" r="42722" b="70243"/>
          <a:stretch/>
        </p:blipFill>
        <p:spPr>
          <a:xfrm>
            <a:off x="1097012" y="-248014"/>
            <a:ext cx="1655955" cy="4164968"/>
          </a:xfrm>
          <a:prstGeom prst="rect">
            <a:avLst/>
          </a:prstGeom>
        </p:spPr>
      </p:pic>
      <p:pic>
        <p:nvPicPr>
          <p:cNvPr id="93" name="图片 92">
            <a:extLst>
              <a:ext uri="{FF2B5EF4-FFF2-40B4-BE49-F238E27FC236}">
                <a16:creationId xmlns:a16="http://schemas.microsoft.com/office/drawing/2014/main" id="{3F100E2D-65FB-4BF8-86B2-D9FB91F04D19}"/>
              </a:ext>
            </a:extLst>
          </p:cNvPr>
          <p:cNvPicPr>
            <a:picLocks noChangeAspect="1"/>
          </p:cNvPicPr>
          <p:nvPr/>
        </p:nvPicPr>
        <p:blipFill rotWithShape="1">
          <a:blip r:embed="rId6">
            <a:extLst>
              <a:ext uri="{28A0092B-C50C-407E-A947-70E740481C1C}">
                <a14:useLocalDpi xmlns:a14="http://schemas.microsoft.com/office/drawing/2010/main" val="0"/>
              </a:ext>
            </a:extLst>
          </a:blip>
          <a:srcRect l="44624" t="11171" r="26025" b="77749"/>
          <a:stretch/>
        </p:blipFill>
        <p:spPr>
          <a:xfrm>
            <a:off x="4479524" y="779428"/>
            <a:ext cx="3025032" cy="1522569"/>
          </a:xfrm>
          <a:prstGeom prst="rect">
            <a:avLst/>
          </a:prstGeom>
        </p:spPr>
      </p:pic>
      <p:pic>
        <p:nvPicPr>
          <p:cNvPr id="90" name="图片 89">
            <a:extLst>
              <a:ext uri="{FF2B5EF4-FFF2-40B4-BE49-F238E27FC236}">
                <a16:creationId xmlns:a16="http://schemas.microsoft.com/office/drawing/2014/main" id="{AE12E674-4DC9-4963-8F33-56C654A839D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2401" t="5628" r="27635" b="61389"/>
          <a:stretch/>
        </p:blipFill>
        <p:spPr>
          <a:xfrm>
            <a:off x="2375168" y="225286"/>
            <a:ext cx="2985196" cy="3285060"/>
          </a:xfrm>
          <a:prstGeom prst="rect">
            <a:avLst/>
          </a:prstGeom>
        </p:spPr>
      </p:pic>
      <p:pic>
        <p:nvPicPr>
          <p:cNvPr id="96" name="图片 95">
            <a:extLst>
              <a:ext uri="{FF2B5EF4-FFF2-40B4-BE49-F238E27FC236}">
                <a16:creationId xmlns:a16="http://schemas.microsoft.com/office/drawing/2014/main" id="{447D0370-DDF6-46B5-807D-7700E227ED5A}"/>
              </a:ext>
            </a:extLst>
          </p:cNvPr>
          <p:cNvPicPr>
            <a:picLocks noChangeAspect="1"/>
          </p:cNvPicPr>
          <p:nvPr/>
        </p:nvPicPr>
        <p:blipFill rotWithShape="1">
          <a:blip r:embed="rId6">
            <a:extLst>
              <a:ext uri="{28A0092B-C50C-407E-A947-70E740481C1C}">
                <a14:useLocalDpi xmlns:a14="http://schemas.microsoft.com/office/drawing/2010/main" val="0"/>
              </a:ext>
            </a:extLst>
          </a:blip>
          <a:srcRect l="44624" t="11171" r="26025" b="77749"/>
          <a:stretch/>
        </p:blipFill>
        <p:spPr>
          <a:xfrm>
            <a:off x="8533222" y="4889725"/>
            <a:ext cx="3716040" cy="1522569"/>
          </a:xfrm>
          <a:prstGeom prst="rect">
            <a:avLst/>
          </a:prstGeom>
        </p:spPr>
      </p:pic>
      <p:pic>
        <p:nvPicPr>
          <p:cNvPr id="24" name="Picture 23">
            <a:extLst>
              <a:ext uri="{FF2B5EF4-FFF2-40B4-BE49-F238E27FC236}">
                <a16:creationId xmlns:a16="http://schemas.microsoft.com/office/drawing/2014/main" id="{A8031C1E-C6A8-D9DA-8EAB-616D294D7C26}"/>
              </a:ext>
            </a:extLst>
          </p:cNvPr>
          <p:cNvPicPr>
            <a:picLocks noChangeAspect="1"/>
          </p:cNvPicPr>
          <p:nvPr/>
        </p:nvPicPr>
        <p:blipFill>
          <a:blip r:embed="rId8">
            <a:duotone>
              <a:schemeClr val="accent6">
                <a:shade val="45000"/>
                <a:satMod val="135000"/>
              </a:schemeClr>
              <a:prstClr val="white"/>
            </a:duotone>
          </a:blip>
          <a:stretch>
            <a:fillRect/>
          </a:stretch>
        </p:blipFill>
        <p:spPr>
          <a:xfrm>
            <a:off x="5586175" y="3647173"/>
            <a:ext cx="1123346" cy="1123346"/>
          </a:xfrm>
          <a:prstGeom prst="rect">
            <a:avLst/>
          </a:prstGeom>
        </p:spPr>
      </p:pic>
      <p:sp>
        <p:nvSpPr>
          <p:cNvPr id="25" name="TextBox 24">
            <a:extLst>
              <a:ext uri="{FF2B5EF4-FFF2-40B4-BE49-F238E27FC236}">
                <a16:creationId xmlns:a16="http://schemas.microsoft.com/office/drawing/2014/main" id="{C89F6C19-5BF0-B0AE-5580-2FD69B31B9A9}"/>
              </a:ext>
            </a:extLst>
          </p:cNvPr>
          <p:cNvSpPr txBox="1"/>
          <p:nvPr/>
        </p:nvSpPr>
        <p:spPr>
          <a:xfrm>
            <a:off x="2752967" y="2150208"/>
            <a:ext cx="6478147" cy="923330"/>
          </a:xfrm>
          <a:prstGeom prst="rect">
            <a:avLst/>
          </a:prstGeom>
          <a:noFill/>
        </p:spPr>
        <p:txBody>
          <a:bodyPr wrap="square" rtlCol="0">
            <a:spAutoFit/>
          </a:bodyPr>
          <a:lstStyle/>
          <a:p>
            <a:pPr algn="ctr"/>
            <a:r>
              <a:rPr lang="en-US" sz="5400" b="1" dirty="0">
                <a:solidFill>
                  <a:srgbClr val="002060"/>
                </a:solidFill>
                <a:latin typeface="SVN-Revolution" panose="02040603050506020204" pitchFamily="18" charset="0"/>
              </a:rPr>
              <a:t>LUYỆN TẬP</a:t>
            </a:r>
          </a:p>
        </p:txBody>
      </p:sp>
      <p:sp>
        <p:nvSpPr>
          <p:cNvPr id="26" name="TextBox 25">
            <a:extLst>
              <a:ext uri="{FF2B5EF4-FFF2-40B4-BE49-F238E27FC236}">
                <a16:creationId xmlns:a16="http://schemas.microsoft.com/office/drawing/2014/main" id="{E0196A30-323D-4063-8691-26AA4FF52EAE}"/>
              </a:ext>
            </a:extLst>
          </p:cNvPr>
          <p:cNvSpPr txBox="1"/>
          <p:nvPr/>
        </p:nvSpPr>
        <p:spPr>
          <a:xfrm>
            <a:off x="8471217" y="1460422"/>
            <a:ext cx="3362255" cy="584775"/>
          </a:xfrm>
          <a:prstGeom prst="rect">
            <a:avLst/>
          </a:prstGeom>
          <a:noFill/>
        </p:spPr>
        <p:txBody>
          <a:bodyPr wrap="square" rtlCol="0">
            <a:spAutoFit/>
          </a:bodyPr>
          <a:lstStyle/>
          <a:p>
            <a:pPr algn="ctr"/>
            <a:r>
              <a:rPr lang="en-US" sz="3200" dirty="0" err="1">
                <a:solidFill>
                  <a:srgbClr val="FA3B52"/>
                </a:solidFill>
                <a:latin typeface="SVN-Revolution" panose="02040603050506020204" pitchFamily="18" charset="0"/>
              </a:rPr>
              <a:t>Hoạt</a:t>
            </a:r>
            <a:r>
              <a:rPr lang="en-US" sz="3200" dirty="0">
                <a:solidFill>
                  <a:srgbClr val="FA3B52"/>
                </a:solidFill>
                <a:latin typeface="SVN-Revolution" panose="02040603050506020204" pitchFamily="18" charset="0"/>
              </a:rPr>
              <a:t> </a:t>
            </a:r>
            <a:r>
              <a:rPr lang="en-US" sz="3200" dirty="0" err="1">
                <a:solidFill>
                  <a:srgbClr val="FA3B52"/>
                </a:solidFill>
                <a:latin typeface="SVN-Revolution" panose="02040603050506020204" pitchFamily="18" charset="0"/>
              </a:rPr>
              <a:t>động</a:t>
            </a:r>
            <a:r>
              <a:rPr lang="en-US" sz="3200" dirty="0">
                <a:solidFill>
                  <a:srgbClr val="FA3B52"/>
                </a:solidFill>
                <a:latin typeface="SVN-Revolution" panose="02040603050506020204" pitchFamily="18" charset="0"/>
              </a:rPr>
              <a:t> 3</a:t>
            </a:r>
          </a:p>
        </p:txBody>
      </p:sp>
      <p:pic>
        <p:nvPicPr>
          <p:cNvPr id="29" name="图片 4">
            <a:extLst>
              <a:ext uri="{FF2B5EF4-FFF2-40B4-BE49-F238E27FC236}">
                <a16:creationId xmlns:a16="http://schemas.microsoft.com/office/drawing/2014/main" id="{094D6EDC-A3CA-45A2-AE77-174290A55D6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9083" t="35979" r="54233" b="18518"/>
          <a:stretch/>
        </p:blipFill>
        <p:spPr>
          <a:xfrm>
            <a:off x="3447144" y="3126811"/>
            <a:ext cx="1886858" cy="3120572"/>
          </a:xfrm>
          <a:prstGeom prst="rect">
            <a:avLst/>
          </a:prstGeom>
        </p:spPr>
      </p:pic>
      <p:pic>
        <p:nvPicPr>
          <p:cNvPr id="30" name="图片 6">
            <a:extLst>
              <a:ext uri="{FF2B5EF4-FFF2-40B4-BE49-F238E27FC236}">
                <a16:creationId xmlns:a16="http://schemas.microsoft.com/office/drawing/2014/main" id="{64259F50-E9F5-6576-6398-596933A32D74}"/>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6155" t="56931" r="24092" b="18519"/>
          <a:stretch/>
        </p:blipFill>
        <p:spPr>
          <a:xfrm>
            <a:off x="6974114" y="4329007"/>
            <a:ext cx="1262743" cy="2092548"/>
          </a:xfrm>
          <a:prstGeom prst="rect">
            <a:avLst/>
          </a:prstGeom>
        </p:spPr>
      </p:pic>
    </p:spTree>
    <p:extLst>
      <p:ext uri="{BB962C8B-B14F-4D97-AF65-F5344CB8AC3E}">
        <p14:creationId xmlns:p14="http://schemas.microsoft.com/office/powerpoint/2010/main" val="3907875943"/>
      </p:ext>
    </p:extLst>
  </p:cSld>
  <p:clrMapOvr>
    <a:masterClrMapping/>
  </p:clrMapOvr>
  <p:transition spd="slow">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10;&#10;Description automatically generated with medium confidence">
            <a:extLst>
              <a:ext uri="{FF2B5EF4-FFF2-40B4-BE49-F238E27FC236}">
                <a16:creationId xmlns:a16="http://schemas.microsoft.com/office/drawing/2014/main" id="{E9B42D6A-6B3E-4B74-2F24-29E4DCF643D3}"/>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r="14165"/>
          <a:stretch/>
        </p:blipFill>
        <p:spPr>
          <a:xfrm>
            <a:off x="20320" y="0"/>
            <a:ext cx="12171680" cy="6857999"/>
          </a:xfrm>
          <a:prstGeom prst="rect">
            <a:avLst/>
          </a:prstGeom>
        </p:spPr>
      </p:pic>
      <p:sp>
        <p:nvSpPr>
          <p:cNvPr id="6" name="TextBox 5">
            <a:extLst>
              <a:ext uri="{FF2B5EF4-FFF2-40B4-BE49-F238E27FC236}">
                <a16:creationId xmlns:a16="http://schemas.microsoft.com/office/drawing/2014/main" id="{58B426A6-D4B4-AE70-F7C2-666AB6667B35}"/>
              </a:ext>
            </a:extLst>
          </p:cNvPr>
          <p:cNvSpPr txBox="1"/>
          <p:nvPr/>
        </p:nvSpPr>
        <p:spPr>
          <a:xfrm>
            <a:off x="226344" y="167663"/>
            <a:ext cx="3059782" cy="523220"/>
          </a:xfrm>
          <a:prstGeom prst="rect">
            <a:avLst/>
          </a:prstGeom>
          <a:solidFill>
            <a:schemeClr val="accent4">
              <a:lumMod val="20000"/>
              <a:lumOff val="80000"/>
            </a:schemeClr>
          </a:solidFill>
        </p:spPr>
        <p:txBody>
          <a:bodyPr wrap="square" rtlCol="0">
            <a:spAutoFit/>
          </a:bodyPr>
          <a:lstStyle/>
          <a:p>
            <a:pPr algn="ctr"/>
            <a:r>
              <a:rPr lang="en-US" sz="2800" dirty="0" err="1">
                <a:solidFill>
                  <a:srgbClr val="FA3B52"/>
                </a:solidFill>
                <a:latin typeface="SVN-Revolution" panose="02040603050506020204" pitchFamily="18" charset="0"/>
              </a:rPr>
              <a:t>Nhiệm</a:t>
            </a:r>
            <a:r>
              <a:rPr lang="en-US" sz="2800" dirty="0">
                <a:solidFill>
                  <a:srgbClr val="FA3B52"/>
                </a:solidFill>
                <a:latin typeface="SVN-Revolution" panose="02040603050506020204" pitchFamily="18" charset="0"/>
              </a:rPr>
              <a:t> </a:t>
            </a:r>
            <a:r>
              <a:rPr lang="en-US" sz="2800" dirty="0" err="1">
                <a:solidFill>
                  <a:srgbClr val="FA3B52"/>
                </a:solidFill>
                <a:latin typeface="SVN-Revolution" panose="02040603050506020204" pitchFamily="18" charset="0"/>
              </a:rPr>
              <a:t>vụ</a:t>
            </a:r>
            <a:r>
              <a:rPr lang="en-US" sz="2800" dirty="0">
                <a:solidFill>
                  <a:srgbClr val="FA3B52"/>
                </a:solidFill>
                <a:latin typeface="SVN-Revolution" panose="02040603050506020204" pitchFamily="18" charset="0"/>
              </a:rPr>
              <a:t> 1</a:t>
            </a:r>
          </a:p>
        </p:txBody>
      </p:sp>
      <p:sp>
        <p:nvSpPr>
          <p:cNvPr id="8" name="TextBox 7">
            <a:extLst>
              <a:ext uri="{FF2B5EF4-FFF2-40B4-BE49-F238E27FC236}">
                <a16:creationId xmlns:a16="http://schemas.microsoft.com/office/drawing/2014/main" id="{C8AAAB9C-8450-C5AE-2C3A-10E0E3F5468F}"/>
              </a:ext>
            </a:extLst>
          </p:cNvPr>
          <p:cNvSpPr txBox="1"/>
          <p:nvPr/>
        </p:nvSpPr>
        <p:spPr>
          <a:xfrm>
            <a:off x="1971674" y="2101245"/>
            <a:ext cx="7915276" cy="2217082"/>
          </a:xfrm>
          <a:prstGeom prst="rect">
            <a:avLst/>
          </a:prstGeom>
          <a:noFill/>
        </p:spPr>
        <p:txBody>
          <a:bodyPr wrap="square">
            <a:spAutoFit/>
          </a:bodyPr>
          <a:lstStyle/>
          <a:p>
            <a:pPr algn="ctr">
              <a:lnSpc>
                <a:spcPct val="150000"/>
              </a:lnSpc>
            </a:pPr>
            <a:r>
              <a:rPr lang="en-US" sz="3200" b="1" dirty="0" err="1">
                <a:solidFill>
                  <a:schemeClr val="bg1"/>
                </a:solidFill>
                <a:latin typeface="Arial" panose="020B0604020202020204" pitchFamily="34" charset="0"/>
                <a:cs typeface="Arial" panose="020B0604020202020204" pitchFamily="34" charset="0"/>
              </a:rPr>
              <a:t>Em</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hãy</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tìm</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những</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câu</a:t>
            </a:r>
            <a:r>
              <a:rPr lang="en-US" sz="3200" b="1" dirty="0">
                <a:solidFill>
                  <a:schemeClr val="bg1"/>
                </a:solidFill>
                <a:latin typeface="Arial" panose="020B0604020202020204" pitchFamily="34" charset="0"/>
                <a:cs typeface="Arial" panose="020B0604020202020204" pitchFamily="34" charset="0"/>
              </a:rPr>
              <a:t> ca </a:t>
            </a:r>
            <a:r>
              <a:rPr lang="en-US" sz="3200" b="1" dirty="0" err="1">
                <a:solidFill>
                  <a:schemeClr val="bg1"/>
                </a:solidFill>
                <a:latin typeface="Arial" panose="020B0604020202020204" pitchFamily="34" charset="0"/>
                <a:cs typeface="Arial" panose="020B0604020202020204" pitchFamily="34" charset="0"/>
              </a:rPr>
              <a:t>dao</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tục</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ngữ</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nói</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về</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truyền</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thống</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của</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dân</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tộc</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Việt</a:t>
            </a:r>
            <a:r>
              <a:rPr lang="en-US" sz="3200" b="1" dirty="0">
                <a:solidFill>
                  <a:schemeClr val="bg1"/>
                </a:solidFill>
                <a:latin typeface="Arial" panose="020B0604020202020204" pitchFamily="34" charset="0"/>
                <a:cs typeface="Arial" panose="020B0604020202020204" pitchFamily="34" charset="0"/>
              </a:rPr>
              <a:t> Nam </a:t>
            </a:r>
            <a:r>
              <a:rPr lang="en-US" sz="3200" b="1" dirty="0" err="1">
                <a:solidFill>
                  <a:schemeClr val="bg1"/>
                </a:solidFill>
                <a:latin typeface="Arial" panose="020B0604020202020204" pitchFamily="34" charset="0"/>
                <a:cs typeface="Arial" panose="020B0604020202020204" pitchFamily="34" charset="0"/>
              </a:rPr>
              <a:t>và</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giải</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thích</a:t>
            </a:r>
            <a:r>
              <a:rPr lang="en-US" sz="3200" b="1" dirty="0">
                <a:solidFill>
                  <a:schemeClr val="bg1"/>
                </a:solidFill>
                <a:latin typeface="Arial" panose="020B0604020202020204" pitchFamily="34" charset="0"/>
                <a:cs typeface="Arial" panose="020B0604020202020204" pitchFamily="34" charset="0"/>
              </a:rPr>
              <a:t> ý </a:t>
            </a:r>
            <a:r>
              <a:rPr lang="en-US" sz="3200" b="1" dirty="0" err="1">
                <a:solidFill>
                  <a:schemeClr val="bg1"/>
                </a:solidFill>
                <a:latin typeface="Arial" panose="020B0604020202020204" pitchFamily="34" charset="0"/>
                <a:cs typeface="Arial" panose="020B0604020202020204" pitchFamily="34" charset="0"/>
              </a:rPr>
              <a:t>nghĩa</a:t>
            </a:r>
            <a:r>
              <a:rPr lang="en-US" sz="32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417422715"/>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319F77-7D72-6374-1962-AD87BC82ABFE}"/>
              </a:ext>
            </a:extLst>
          </p:cNvPr>
          <p:cNvSpPr txBox="1"/>
          <p:nvPr/>
        </p:nvSpPr>
        <p:spPr>
          <a:xfrm>
            <a:off x="239118" y="770870"/>
            <a:ext cx="7492181" cy="2343655"/>
          </a:xfrm>
          <a:prstGeom prst="rect">
            <a:avLst/>
          </a:prstGeom>
          <a:solidFill>
            <a:srgbClr val="FFF8DB"/>
          </a:solidFill>
        </p:spPr>
        <p:txBody>
          <a:bodyPr wrap="square">
            <a:spAutoFit/>
          </a:bodyPr>
          <a:lstStyle/>
          <a:p>
            <a:pPr algn="just">
              <a:lnSpc>
                <a:spcPct val="150000"/>
              </a:lnSpc>
            </a:pPr>
            <a:r>
              <a:rPr lang="vi-VN" sz="2000" b="1" dirty="0">
                <a:latin typeface="Arial" panose="020B0604020202020204" pitchFamily="34" charset="0"/>
                <a:cs typeface="Arial" panose="020B0604020202020204" pitchFamily="34" charset="0"/>
              </a:rPr>
              <a:t>Em hãy đọc nhận định</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trong</a:t>
            </a:r>
            <a:r>
              <a:rPr lang="en-US" sz="2000" b="1" dirty="0">
                <a:latin typeface="Arial" panose="020B0604020202020204" pitchFamily="34" charset="0"/>
                <a:cs typeface="Arial" panose="020B0604020202020204" pitchFamily="34" charset="0"/>
              </a:rPr>
              <a:t> SGK tr. 8 </a:t>
            </a:r>
            <a:r>
              <a:rPr lang="vi-VN" sz="2000" b="1" dirty="0">
                <a:latin typeface="Arial" panose="020B0604020202020204" pitchFamily="34" charset="0"/>
                <a:cs typeface="Arial" panose="020B0604020202020204" pitchFamily="34" charset="0"/>
              </a:rPr>
              <a:t>và thực hiện yêu cầu</a:t>
            </a:r>
            <a:r>
              <a:rPr lang="en-US" sz="2000" b="1" dirty="0">
                <a:latin typeface="Arial" panose="020B0604020202020204" pitchFamily="34" charset="0"/>
                <a:cs typeface="Arial" panose="020B0604020202020204" pitchFamily="34" charset="0"/>
              </a:rPr>
              <a:t>:</a:t>
            </a:r>
          </a:p>
          <a:p>
            <a:pPr algn="just">
              <a:lnSpc>
                <a:spcPct val="150000"/>
              </a:lnSpc>
            </a:pPr>
            <a:r>
              <a:rPr lang="vi-VN" sz="2000" b="1" dirty="0">
                <a:solidFill>
                  <a:srgbClr val="0070C0"/>
                </a:solidFill>
                <a:latin typeface="Arial" panose="020B0604020202020204" pitchFamily="34" charset="0"/>
                <a:cs typeface="Arial" panose="020B0604020202020204" pitchFamily="34" charset="0"/>
              </a:rPr>
              <a:t>– Em hãy trình bày giá trị của các truyền thống dân tộc Việt Nam được thể hiện trong đại dịch </a:t>
            </a:r>
            <a:r>
              <a:rPr lang="vi-VN" sz="2000" b="1" dirty="0" err="1">
                <a:solidFill>
                  <a:srgbClr val="0070C0"/>
                </a:solidFill>
                <a:latin typeface="Arial" panose="020B0604020202020204" pitchFamily="34" charset="0"/>
                <a:cs typeface="Arial" panose="020B0604020202020204" pitchFamily="34" charset="0"/>
              </a:rPr>
              <a:t>Covid</a:t>
            </a:r>
            <a:r>
              <a:rPr lang="vi-VN" sz="2000" b="1" dirty="0">
                <a:solidFill>
                  <a:srgbClr val="0070C0"/>
                </a:solidFill>
                <a:latin typeface="Arial" panose="020B0604020202020204" pitchFamily="34" charset="0"/>
                <a:cs typeface="Arial" panose="020B0604020202020204" pitchFamily="34" charset="0"/>
              </a:rPr>
              <a:t> – 19. </a:t>
            </a:r>
          </a:p>
          <a:p>
            <a:pPr algn="just">
              <a:lnSpc>
                <a:spcPct val="150000"/>
              </a:lnSpc>
            </a:pPr>
            <a:r>
              <a:rPr lang="vi-VN" sz="2000" b="1" dirty="0">
                <a:solidFill>
                  <a:srgbClr val="7030A0"/>
                </a:solidFill>
                <a:latin typeface="Arial" panose="020B0604020202020204" pitchFamily="34" charset="0"/>
                <a:cs typeface="Arial" panose="020B0604020202020204" pitchFamily="34" charset="0"/>
              </a:rPr>
              <a:t>– Em hãy nêu những việc làm cần thiết để giữ gìn, phát huy giá trị truyền thống  của dân tộc Việt Nam. </a:t>
            </a:r>
          </a:p>
        </p:txBody>
      </p:sp>
      <p:sp>
        <p:nvSpPr>
          <p:cNvPr id="6" name="TextBox 5">
            <a:extLst>
              <a:ext uri="{FF2B5EF4-FFF2-40B4-BE49-F238E27FC236}">
                <a16:creationId xmlns:a16="http://schemas.microsoft.com/office/drawing/2014/main" id="{A6BCAF23-094A-0B7C-E5BD-B428FAFAEB74}"/>
              </a:ext>
            </a:extLst>
          </p:cNvPr>
          <p:cNvSpPr txBox="1"/>
          <p:nvPr/>
        </p:nvSpPr>
        <p:spPr>
          <a:xfrm>
            <a:off x="239118" y="247650"/>
            <a:ext cx="3812997" cy="523220"/>
          </a:xfrm>
          <a:prstGeom prst="rect">
            <a:avLst/>
          </a:prstGeom>
          <a:solidFill>
            <a:schemeClr val="accent4">
              <a:lumMod val="20000"/>
              <a:lumOff val="80000"/>
            </a:schemeClr>
          </a:solidFill>
        </p:spPr>
        <p:txBody>
          <a:bodyPr wrap="square" rtlCol="0">
            <a:spAutoFit/>
          </a:bodyPr>
          <a:lstStyle/>
          <a:p>
            <a:pPr algn="ctr"/>
            <a:r>
              <a:rPr lang="en-US" sz="2800" dirty="0" err="1">
                <a:solidFill>
                  <a:srgbClr val="FA3B52"/>
                </a:solidFill>
                <a:latin typeface="SVN-Revolution" panose="02040603050506020204" pitchFamily="18" charset="0"/>
              </a:rPr>
              <a:t>Nhiệm</a:t>
            </a:r>
            <a:r>
              <a:rPr lang="en-US" sz="2800" dirty="0">
                <a:solidFill>
                  <a:srgbClr val="FA3B52"/>
                </a:solidFill>
                <a:latin typeface="SVN-Revolution" panose="02040603050506020204" pitchFamily="18" charset="0"/>
              </a:rPr>
              <a:t> </a:t>
            </a:r>
            <a:r>
              <a:rPr lang="en-US" sz="2800" dirty="0" err="1">
                <a:solidFill>
                  <a:srgbClr val="FA3B52"/>
                </a:solidFill>
                <a:latin typeface="SVN-Revolution" panose="02040603050506020204" pitchFamily="18" charset="0"/>
              </a:rPr>
              <a:t>vụ</a:t>
            </a:r>
            <a:r>
              <a:rPr lang="en-US" sz="2800" dirty="0">
                <a:solidFill>
                  <a:srgbClr val="FA3B52"/>
                </a:solidFill>
                <a:latin typeface="SVN-Revolution" panose="02040603050506020204" pitchFamily="18" charset="0"/>
              </a:rPr>
              <a:t> 2</a:t>
            </a:r>
          </a:p>
        </p:txBody>
      </p:sp>
      <p:pic>
        <p:nvPicPr>
          <p:cNvPr id="3" name="Picture 2">
            <a:extLst>
              <a:ext uri="{FF2B5EF4-FFF2-40B4-BE49-F238E27FC236}">
                <a16:creationId xmlns:a16="http://schemas.microsoft.com/office/drawing/2014/main" id="{7FA11869-1CCC-47E7-04C8-008AB7EBECDC}"/>
              </a:ext>
            </a:extLst>
          </p:cNvPr>
          <p:cNvPicPr>
            <a:picLocks noChangeAspect="1"/>
          </p:cNvPicPr>
          <p:nvPr/>
        </p:nvPicPr>
        <p:blipFill>
          <a:blip r:embed="rId2">
            <a:biLevel thresh="75000"/>
          </a:blip>
          <a:stretch>
            <a:fillRect/>
          </a:stretch>
        </p:blipFill>
        <p:spPr>
          <a:xfrm>
            <a:off x="1286365" y="3350589"/>
            <a:ext cx="9782220" cy="2910804"/>
          </a:xfrm>
          <a:prstGeom prst="rect">
            <a:avLst/>
          </a:prstGeom>
          <a:ln w="57150">
            <a:solidFill>
              <a:srgbClr val="FA3B52"/>
            </a:solidFill>
            <a:prstDash val="sysDot"/>
          </a:ln>
          <a:effectLst>
            <a:glow rad="101600">
              <a:schemeClr val="accent4">
                <a:satMod val="175000"/>
                <a:alpha val="40000"/>
              </a:schemeClr>
            </a:glow>
          </a:effectLst>
        </p:spPr>
      </p:pic>
      <p:pic>
        <p:nvPicPr>
          <p:cNvPr id="5122" name="Picture 2" descr="BHXHVN chung tay đẩy lùi dịch bệnh Covid-19">
            <a:extLst>
              <a:ext uri="{FF2B5EF4-FFF2-40B4-BE49-F238E27FC236}">
                <a16:creationId xmlns:a16="http://schemas.microsoft.com/office/drawing/2014/main" id="{5B864946-451B-59D4-C7CB-F28DDE473A9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327923" y="673961"/>
            <a:ext cx="3624959" cy="253747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53819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
            <a:extLst>
              <a:ext uri="{FF2B5EF4-FFF2-40B4-BE49-F238E27FC236}">
                <a16:creationId xmlns:a16="http://schemas.microsoft.com/office/drawing/2014/main" id="{AB52AC2C-77AB-7A32-DDAF-4B60718E872A}"/>
              </a:ext>
            </a:extLst>
          </p:cNvPr>
          <p:cNvPicPr>
            <a:picLocks noChangeAspect="1"/>
          </p:cNvPicPr>
          <p:nvPr/>
        </p:nvPicPr>
        <p:blipFill rotWithShape="1">
          <a:blip r:embed="rId2"/>
          <a:srcRect r="28277"/>
          <a:stretch/>
        </p:blipFill>
        <p:spPr>
          <a:xfrm>
            <a:off x="0" y="85725"/>
            <a:ext cx="12192000" cy="6858000"/>
          </a:xfrm>
          <a:prstGeom prst="rect">
            <a:avLst/>
          </a:prstGeom>
        </p:spPr>
      </p:pic>
      <p:sp>
        <p:nvSpPr>
          <p:cNvPr id="8" name="TextBox 7">
            <a:extLst>
              <a:ext uri="{FF2B5EF4-FFF2-40B4-BE49-F238E27FC236}">
                <a16:creationId xmlns:a16="http://schemas.microsoft.com/office/drawing/2014/main" id="{0B8C5CE0-AAB5-BF2F-2C34-ABF3B4CB184E}"/>
              </a:ext>
            </a:extLst>
          </p:cNvPr>
          <p:cNvSpPr txBox="1"/>
          <p:nvPr/>
        </p:nvSpPr>
        <p:spPr>
          <a:xfrm>
            <a:off x="2403986" y="2383356"/>
            <a:ext cx="7978879" cy="905633"/>
          </a:xfrm>
          <a:prstGeom prst="rect">
            <a:avLst/>
          </a:prstGeom>
          <a:noFill/>
        </p:spPr>
        <p:txBody>
          <a:bodyPr wrap="square">
            <a:spAutoFit/>
          </a:bodyPr>
          <a:lstStyle/>
          <a:p>
            <a:pPr algn="just">
              <a:lnSpc>
                <a:spcPct val="115000"/>
              </a:lnSpc>
              <a:tabLst>
                <a:tab pos="644525" algn="l"/>
              </a:tabLst>
            </a:pPr>
            <a:r>
              <a:rPr lang="vi-VN" sz="2400" dirty="0">
                <a:effectLst/>
                <a:latin typeface="Arial" panose="020B0604020202020204" pitchFamily="34" charset="0"/>
                <a:ea typeface="Arial" panose="020B0604020202020204" pitchFamily="34" charset="0"/>
              </a:rPr>
              <a:t>Theo em, vì sao tiếng Việt là niềm tự hào của dân tộc Việt Nam? </a:t>
            </a:r>
            <a:endParaRPr lang="en-US" sz="2400" dirty="0">
              <a:effectLst/>
              <a:latin typeface="Arial" panose="020B0604020202020204" pitchFamily="34" charset="0"/>
              <a:ea typeface="Arial" panose="020B0604020202020204" pitchFamily="34" charset="0"/>
            </a:endParaRPr>
          </a:p>
        </p:txBody>
      </p:sp>
      <p:sp>
        <p:nvSpPr>
          <p:cNvPr id="11" name="TextBox 10">
            <a:extLst>
              <a:ext uri="{FF2B5EF4-FFF2-40B4-BE49-F238E27FC236}">
                <a16:creationId xmlns:a16="http://schemas.microsoft.com/office/drawing/2014/main" id="{7E6EE557-0B5C-DCBC-850B-0E604E15D6DE}"/>
              </a:ext>
            </a:extLst>
          </p:cNvPr>
          <p:cNvSpPr txBox="1"/>
          <p:nvPr/>
        </p:nvSpPr>
        <p:spPr>
          <a:xfrm>
            <a:off x="1130710" y="956660"/>
            <a:ext cx="10227950" cy="400110"/>
          </a:xfrm>
          <a:prstGeom prst="rect">
            <a:avLst/>
          </a:prstGeom>
          <a:solidFill>
            <a:srgbClr val="FFF8DB"/>
          </a:solidFill>
        </p:spPr>
        <p:txBody>
          <a:bodyPr wrap="square">
            <a:spAutoFit/>
          </a:bodyPr>
          <a:lstStyle/>
          <a:p>
            <a:pPr algn="just"/>
            <a:r>
              <a:rPr lang="vi-VN" sz="2000" b="1" dirty="0">
                <a:solidFill>
                  <a:srgbClr val="0070C0"/>
                </a:solidFill>
                <a:latin typeface="Arial" panose="020B0604020202020204" pitchFamily="34" charset="0"/>
                <a:cs typeface="Arial" panose="020B0604020202020204" pitchFamily="34" charset="0"/>
              </a:rPr>
              <a:t>Em hãy đọc lời bài hát </a:t>
            </a:r>
            <a:r>
              <a:rPr lang="en-US" sz="2000" b="1" dirty="0">
                <a:solidFill>
                  <a:srgbClr val="0070C0"/>
                </a:solidFill>
                <a:latin typeface="Arial" panose="020B0604020202020204" pitchFamily="34" charset="0"/>
                <a:cs typeface="Arial" panose="020B0604020202020204" pitchFamily="34" charset="0"/>
              </a:rPr>
              <a:t>THƯƠNG CA TIẾNG VIỆT (SGK tr. 9,10)</a:t>
            </a:r>
            <a:r>
              <a:rPr lang="vi-VN" sz="2000" b="1" dirty="0">
                <a:solidFill>
                  <a:srgbClr val="0070C0"/>
                </a:solidFill>
                <a:latin typeface="Arial" panose="020B0604020202020204" pitchFamily="34" charset="0"/>
                <a:cs typeface="Arial" panose="020B0604020202020204" pitchFamily="34" charset="0"/>
              </a:rPr>
              <a:t> và trả lời câu hỏi</a:t>
            </a:r>
            <a:r>
              <a:rPr lang="en-US" sz="2000" b="1" dirty="0">
                <a:solidFill>
                  <a:srgbClr val="0070C0"/>
                </a:solidFill>
                <a:latin typeface="Arial" panose="020B0604020202020204" pitchFamily="34" charset="0"/>
                <a:cs typeface="Arial" panose="020B0604020202020204" pitchFamily="34" charset="0"/>
              </a:rPr>
              <a:t>:</a:t>
            </a:r>
            <a:endParaRPr lang="vi-VN" sz="2000" b="1" dirty="0">
              <a:solidFill>
                <a:srgbClr val="0070C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EB8D697B-0973-2A21-6481-B43422F34818}"/>
              </a:ext>
            </a:extLst>
          </p:cNvPr>
          <p:cNvSpPr txBox="1"/>
          <p:nvPr/>
        </p:nvSpPr>
        <p:spPr>
          <a:xfrm>
            <a:off x="4152989" y="349352"/>
            <a:ext cx="3812997" cy="646331"/>
          </a:xfrm>
          <a:prstGeom prst="rect">
            <a:avLst/>
          </a:prstGeom>
          <a:solidFill>
            <a:schemeClr val="accent4">
              <a:lumMod val="20000"/>
              <a:lumOff val="80000"/>
            </a:schemeClr>
          </a:solidFill>
        </p:spPr>
        <p:txBody>
          <a:bodyPr wrap="square" rtlCol="0">
            <a:spAutoFit/>
          </a:bodyPr>
          <a:lstStyle/>
          <a:p>
            <a:pPr algn="ctr"/>
            <a:r>
              <a:rPr lang="en-US" sz="3600" dirty="0" err="1">
                <a:solidFill>
                  <a:srgbClr val="FA3B52"/>
                </a:solidFill>
                <a:latin typeface="SVN-Revolution" panose="02040603050506020204" pitchFamily="18" charset="0"/>
              </a:rPr>
              <a:t>Nhiệm</a:t>
            </a:r>
            <a:r>
              <a:rPr lang="en-US" sz="3600" dirty="0">
                <a:solidFill>
                  <a:srgbClr val="FA3B52"/>
                </a:solidFill>
                <a:latin typeface="SVN-Revolution" panose="02040603050506020204" pitchFamily="18" charset="0"/>
              </a:rPr>
              <a:t> </a:t>
            </a:r>
            <a:r>
              <a:rPr lang="en-US" sz="3600" dirty="0" err="1">
                <a:solidFill>
                  <a:srgbClr val="FA3B52"/>
                </a:solidFill>
                <a:latin typeface="SVN-Revolution" panose="02040603050506020204" pitchFamily="18" charset="0"/>
              </a:rPr>
              <a:t>vụ</a:t>
            </a:r>
            <a:r>
              <a:rPr lang="en-US" sz="3600" dirty="0">
                <a:solidFill>
                  <a:srgbClr val="FA3B52"/>
                </a:solidFill>
                <a:latin typeface="SVN-Revolution" panose="02040603050506020204" pitchFamily="18" charset="0"/>
              </a:rPr>
              <a:t> 3</a:t>
            </a:r>
          </a:p>
        </p:txBody>
      </p:sp>
      <p:sp>
        <p:nvSpPr>
          <p:cNvPr id="15" name="TextBox 14">
            <a:extLst>
              <a:ext uri="{FF2B5EF4-FFF2-40B4-BE49-F238E27FC236}">
                <a16:creationId xmlns:a16="http://schemas.microsoft.com/office/drawing/2014/main" id="{AB47278A-D53F-2054-847A-38891E26C7BE}"/>
              </a:ext>
            </a:extLst>
          </p:cNvPr>
          <p:cNvSpPr txBox="1"/>
          <p:nvPr/>
        </p:nvSpPr>
        <p:spPr>
          <a:xfrm>
            <a:off x="2401887" y="3803279"/>
            <a:ext cx="7315200" cy="1569660"/>
          </a:xfrm>
          <a:prstGeom prst="rect">
            <a:avLst/>
          </a:prstGeom>
          <a:noFill/>
        </p:spPr>
        <p:txBody>
          <a:bodyPr wrap="square">
            <a:spAutoFit/>
          </a:bodyPr>
          <a:lstStyle/>
          <a:p>
            <a:pPr algn="just"/>
            <a:r>
              <a:rPr lang="vi-VN" sz="2400" dirty="0">
                <a:effectLst/>
                <a:latin typeface="Arial" panose="020B0604020202020204" pitchFamily="34" charset="0"/>
                <a:ea typeface="Arial" panose="020B0604020202020204" pitchFamily="34" charset="0"/>
              </a:rPr>
              <a:t>Em có suy nghĩ gì về một số bạn trẻ hiện nay thích dùng ngôn ngữ “</a:t>
            </a:r>
            <a:r>
              <a:rPr lang="vi-VN" sz="2400" dirty="0" err="1">
                <a:effectLst/>
                <a:latin typeface="Arial" panose="020B0604020202020204" pitchFamily="34" charset="0"/>
                <a:ea typeface="Arial" panose="020B0604020202020204" pitchFamily="34" charset="0"/>
              </a:rPr>
              <a:t>chat</a:t>
            </a:r>
            <a:r>
              <a:rPr lang="vi-VN" sz="2400" dirty="0">
                <a:effectLst/>
                <a:latin typeface="Arial" panose="020B0604020202020204" pitchFamily="34" charset="0"/>
                <a:ea typeface="Arial" panose="020B0604020202020204" pitchFamily="34" charset="0"/>
              </a:rPr>
              <a:t>”, viết tắt </a:t>
            </a:r>
            <a:r>
              <a:rPr lang="vi-VN" sz="2400" dirty="0" err="1">
                <a:effectLst/>
                <a:latin typeface="Arial" panose="020B0604020202020204" pitchFamily="34" charset="0"/>
                <a:ea typeface="Arial" panose="020B0604020202020204" pitchFamily="34" charset="0"/>
              </a:rPr>
              <a:t>tuỳ</a:t>
            </a:r>
            <a:r>
              <a:rPr lang="vi-VN" sz="2400" dirty="0">
                <a:effectLst/>
                <a:latin typeface="Arial" panose="020B0604020202020204" pitchFamily="34" charset="0"/>
                <a:ea typeface="Arial" panose="020B0604020202020204" pitchFamily="34" charset="0"/>
              </a:rPr>
              <a:t> ý, biến âm một cách cảm tính, sai chính tả,…?  Bản thân em đã giữ gìn sự trong sáng của tiếng Việt như thế nào? </a:t>
            </a:r>
            <a:endParaRPr lang="en-US" sz="2400" dirty="0"/>
          </a:p>
        </p:txBody>
      </p:sp>
      <p:pic>
        <p:nvPicPr>
          <p:cNvPr id="16" name="图片 7">
            <a:extLst>
              <a:ext uri="{FF2B5EF4-FFF2-40B4-BE49-F238E27FC236}">
                <a16:creationId xmlns:a16="http://schemas.microsoft.com/office/drawing/2014/main" id="{BC101A76-133E-6B95-5293-5FFE821C03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2808" y="2307758"/>
            <a:ext cx="811984" cy="981231"/>
          </a:xfrm>
          <a:prstGeom prst="rect">
            <a:avLst/>
          </a:prstGeom>
        </p:spPr>
      </p:pic>
      <p:pic>
        <p:nvPicPr>
          <p:cNvPr id="17" name="图片 7">
            <a:extLst>
              <a:ext uri="{FF2B5EF4-FFF2-40B4-BE49-F238E27FC236}">
                <a16:creationId xmlns:a16="http://schemas.microsoft.com/office/drawing/2014/main" id="{C413DE8B-50A3-1456-BD71-3649730746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2808" y="3980260"/>
            <a:ext cx="811984" cy="981231"/>
          </a:xfrm>
          <a:prstGeom prst="rect">
            <a:avLst/>
          </a:prstGeom>
        </p:spPr>
      </p:pic>
    </p:spTree>
    <p:extLst>
      <p:ext uri="{BB962C8B-B14F-4D97-AF65-F5344CB8AC3E}">
        <p14:creationId xmlns:p14="http://schemas.microsoft.com/office/powerpoint/2010/main" val="28684098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8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79E858-DB04-7491-966D-77BA629A6868}"/>
              </a:ext>
            </a:extLst>
          </p:cNvPr>
          <p:cNvSpPr txBox="1"/>
          <p:nvPr/>
        </p:nvSpPr>
        <p:spPr>
          <a:xfrm>
            <a:off x="1630362" y="233859"/>
            <a:ext cx="8858251" cy="6463308"/>
          </a:xfrm>
          <a:prstGeom prst="rect">
            <a:avLst/>
          </a:prstGeom>
          <a:noFill/>
        </p:spPr>
        <p:txBody>
          <a:bodyPr wrap="square">
            <a:spAutoFit/>
          </a:bodyPr>
          <a:lstStyle/>
          <a:p>
            <a:pPr algn="ctr"/>
            <a:r>
              <a:rPr lang="vi-VN" b="1" i="1" dirty="0"/>
              <a:t>Tiếng Việt ru bên nôi, tiếng mẹ thương vô bờ </a:t>
            </a:r>
          </a:p>
          <a:p>
            <a:pPr algn="ctr"/>
            <a:r>
              <a:rPr lang="vi-VN" b="1" i="1" dirty="0"/>
              <a:t>Đưa con vào đời bằng vần thơ, những cánh cò bay rợp mộng mơ.  </a:t>
            </a:r>
            <a:endParaRPr lang="en-US" b="1" i="1" dirty="0"/>
          </a:p>
          <a:p>
            <a:pPr algn="ctr"/>
            <a:r>
              <a:rPr lang="vi-VN" b="1" i="1" dirty="0"/>
              <a:t>Tiếng Việt cha dạy con, những chiều bay cánh diều </a:t>
            </a:r>
          </a:p>
          <a:p>
            <a:pPr algn="ctr"/>
            <a:r>
              <a:rPr lang="vi-VN" b="1" i="1" dirty="0"/>
              <a:t>Câu đồng dao bên bạn quen, cho con nhìn quê mình tình yêu. </a:t>
            </a:r>
          </a:p>
          <a:p>
            <a:pPr algn="ctr"/>
            <a:r>
              <a:rPr lang="vi-VN" b="1" i="1" dirty="0"/>
              <a:t>Tiếng Việt trong bài thơ, có người xưa chinh phụ ngồi mỏi mòn đợi chờ chinh  phu </a:t>
            </a:r>
            <a:r>
              <a:rPr lang="vi-VN" b="1" i="1" dirty="0" err="1"/>
              <a:t>hoá</a:t>
            </a:r>
            <a:r>
              <a:rPr lang="vi-VN" b="1" i="1" dirty="0"/>
              <a:t> đá rồi lời ca vẫn còn. </a:t>
            </a:r>
          </a:p>
          <a:p>
            <a:pPr algn="ctr"/>
            <a:r>
              <a:rPr lang="vi-VN" b="1" i="1" dirty="0"/>
              <a:t>Tiếng Việt còn trong mỗi người, người Việt còn thì còn nước non </a:t>
            </a:r>
            <a:endParaRPr lang="en-US" b="1" i="1" dirty="0"/>
          </a:p>
          <a:p>
            <a:pPr algn="ctr"/>
            <a:r>
              <a:rPr lang="vi-VN" b="1" i="1" dirty="0"/>
              <a:t>Giữ tiếng Việt như ngày nào, hào hùng xưa mãi vọng ngàn sau. </a:t>
            </a:r>
          </a:p>
          <a:p>
            <a:pPr algn="ctr"/>
            <a:r>
              <a:rPr lang="vi-VN" b="1" i="1" dirty="0"/>
              <a:t>Tiếng Việt còn trong mỗi người </a:t>
            </a:r>
          </a:p>
          <a:p>
            <a:pPr algn="ctr"/>
            <a:r>
              <a:rPr lang="vi-VN" b="1" i="1" dirty="0"/>
              <a:t>Hồn Việt mình còn nguyên vẹn tròn </a:t>
            </a:r>
          </a:p>
          <a:p>
            <a:pPr algn="ctr"/>
            <a:r>
              <a:rPr lang="vi-VN" b="1" i="1" dirty="0"/>
              <a:t>Giữ tiếng Việt cho nối đời, lời quê hương ấy lời sắt son. </a:t>
            </a:r>
          </a:p>
          <a:p>
            <a:pPr algn="ctr"/>
            <a:r>
              <a:rPr lang="vi-VN" b="1" i="1" dirty="0"/>
              <a:t>Tiếng Việt đêm xuân xưa, hát niềm thương quan họ </a:t>
            </a:r>
          </a:p>
          <a:p>
            <a:pPr algn="ctr"/>
            <a:r>
              <a:rPr lang="vi-VN" b="1" i="1" dirty="0"/>
              <a:t>Câu qua cầu để lại mùa thương cho sau này ai còn niềm vương. </a:t>
            </a:r>
          </a:p>
          <a:p>
            <a:pPr algn="ctr"/>
            <a:r>
              <a:rPr lang="vi-VN" b="1" i="1" dirty="0"/>
              <a:t>Tiếng Việt trên dòng sông, có điệu Nam Ai buồn </a:t>
            </a:r>
          </a:p>
          <a:p>
            <a:pPr algn="ctr"/>
            <a:r>
              <a:rPr lang="vi-VN" b="1" i="1" dirty="0"/>
              <a:t>Ai chờ ai bến bờ xưa, ai chưa về ai còn đội mưa. </a:t>
            </a:r>
          </a:p>
          <a:p>
            <a:pPr algn="ctr"/>
            <a:r>
              <a:rPr lang="vi-VN" b="1" i="1" dirty="0"/>
              <a:t>Tiếng Việt con đò đêm, tiếng hò ai bay giọng </a:t>
            </a:r>
          </a:p>
          <a:p>
            <a:pPr algn="ctr"/>
            <a:r>
              <a:rPr lang="vi-VN" b="1" i="1" dirty="0"/>
              <a:t>Giọng hò tìm về quê hương, băng cánh đồng hẹn hò người thương. </a:t>
            </a:r>
          </a:p>
          <a:p>
            <a:pPr algn="ctr"/>
            <a:r>
              <a:rPr lang="vi-VN" b="1" i="1" dirty="0"/>
              <a:t>Tiếng Việt còn trong mỗi người, người Việt còn thì còn nước non </a:t>
            </a:r>
            <a:endParaRPr lang="en-US" b="1" i="1" dirty="0"/>
          </a:p>
          <a:p>
            <a:pPr algn="ctr"/>
            <a:r>
              <a:rPr lang="vi-VN" b="1" i="1" dirty="0"/>
              <a:t>Giữ tiếng Việt như ngày nào, hào hùng xưa mãi vọng ngàn sau. </a:t>
            </a:r>
          </a:p>
          <a:p>
            <a:pPr algn="ctr"/>
            <a:r>
              <a:rPr lang="vi-VN" b="1" i="1" dirty="0"/>
              <a:t>Tiếng Việt còn trong mỗi người </a:t>
            </a:r>
          </a:p>
          <a:p>
            <a:pPr algn="ctr"/>
            <a:r>
              <a:rPr lang="vi-VN" b="1" i="1" dirty="0"/>
              <a:t>Hồn Việt mình còn nguyên vẹn tròn </a:t>
            </a:r>
          </a:p>
          <a:p>
            <a:pPr algn="ctr"/>
            <a:r>
              <a:rPr lang="vi-VN" b="1" i="1" dirty="0"/>
              <a:t>Giữ tiếng Việt cho nối đời, lời quê hương ấy lời sắt son.</a:t>
            </a:r>
            <a:r>
              <a:rPr lang="vi-VN" b="1" dirty="0"/>
              <a:t> </a:t>
            </a:r>
          </a:p>
          <a:p>
            <a:pPr algn="r"/>
            <a:r>
              <a:rPr lang="vi-VN" dirty="0"/>
              <a:t>(Lời: Hà Quang Minh, nhạc: Đức Trí) </a:t>
            </a:r>
          </a:p>
        </p:txBody>
      </p:sp>
      <p:sp>
        <p:nvSpPr>
          <p:cNvPr id="4" name="TextBox 3">
            <a:extLst>
              <a:ext uri="{FF2B5EF4-FFF2-40B4-BE49-F238E27FC236}">
                <a16:creationId xmlns:a16="http://schemas.microsoft.com/office/drawing/2014/main" id="{1BE6C7FF-70A9-9351-6F30-075D5F3944E9}"/>
              </a:ext>
            </a:extLst>
          </p:cNvPr>
          <p:cNvSpPr txBox="1"/>
          <p:nvPr/>
        </p:nvSpPr>
        <p:spPr>
          <a:xfrm>
            <a:off x="1989177" y="2452803"/>
            <a:ext cx="9155949" cy="1312347"/>
          </a:xfrm>
          <a:prstGeom prst="rect">
            <a:avLst/>
          </a:prstGeom>
          <a:solidFill>
            <a:srgbClr val="FFC000"/>
          </a:solidFill>
          <a:ln w="57150">
            <a:solidFill>
              <a:srgbClr val="FA3B52"/>
            </a:solidFill>
          </a:ln>
        </p:spPr>
        <p:txBody>
          <a:bodyPr wrap="square">
            <a:spAutoFit/>
          </a:bodyPr>
          <a:lstStyle/>
          <a:p>
            <a:pPr algn="ctr">
              <a:lnSpc>
                <a:spcPct val="115000"/>
              </a:lnSpc>
              <a:tabLst>
                <a:tab pos="644525" algn="l"/>
              </a:tabLst>
            </a:pPr>
            <a:r>
              <a:rPr lang="vi-VN" sz="3600" b="1" dirty="0">
                <a:effectLst/>
                <a:latin typeface="Arial" panose="020B0604020202020204" pitchFamily="34" charset="0"/>
                <a:ea typeface="Arial" panose="020B0604020202020204" pitchFamily="34" charset="0"/>
              </a:rPr>
              <a:t>Theo em, vì sao tiếng Việt là niềm tự hào của dân tộc Việt Nam? </a:t>
            </a:r>
            <a:endParaRPr lang="en-US" sz="3600" b="1"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2937595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 name="图片 2">
            <a:extLst>
              <a:ext uri="{FF2B5EF4-FFF2-40B4-BE49-F238E27FC236}">
                <a16:creationId xmlns:a16="http://schemas.microsoft.com/office/drawing/2014/main" id="{EFA7CEE5-9ADB-E1A1-63CF-C98F598F21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772" y="117777"/>
            <a:ext cx="11030456" cy="6646859"/>
          </a:xfrm>
          <a:prstGeom prst="rect">
            <a:avLst/>
          </a:prstGeom>
        </p:spPr>
      </p:pic>
      <p:pic>
        <p:nvPicPr>
          <p:cNvPr id="86" name="图片 85">
            <a:extLst>
              <a:ext uri="{FF2B5EF4-FFF2-40B4-BE49-F238E27FC236}">
                <a16:creationId xmlns:a16="http://schemas.microsoft.com/office/drawing/2014/main" id="{322C487E-FA61-4320-823A-95315CA3CF03}"/>
              </a:ext>
            </a:extLst>
          </p:cNvPr>
          <p:cNvPicPr>
            <a:picLocks noChangeAspect="1"/>
          </p:cNvPicPr>
          <p:nvPr/>
        </p:nvPicPr>
        <p:blipFill rotWithShape="1">
          <a:blip r:embed="rId3">
            <a:extLst>
              <a:ext uri="{28A0092B-C50C-407E-A947-70E740481C1C}">
                <a14:useLocalDpi xmlns:a14="http://schemas.microsoft.com/office/drawing/2010/main" val="0"/>
              </a:ext>
            </a:extLst>
          </a:blip>
          <a:srcRect l="49130" t="14387" r="42722" b="70243"/>
          <a:stretch/>
        </p:blipFill>
        <p:spPr>
          <a:xfrm>
            <a:off x="-109087" y="-144703"/>
            <a:ext cx="1180833" cy="2969966"/>
          </a:xfrm>
          <a:prstGeom prst="rect">
            <a:avLst/>
          </a:prstGeom>
        </p:spPr>
      </p:pic>
      <p:pic>
        <p:nvPicPr>
          <p:cNvPr id="90" name="图片 89">
            <a:extLst>
              <a:ext uri="{FF2B5EF4-FFF2-40B4-BE49-F238E27FC236}">
                <a16:creationId xmlns:a16="http://schemas.microsoft.com/office/drawing/2014/main" id="{AE12E674-4DC9-4963-8F33-56C654A839D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401" t="5628" r="27635" b="61389"/>
          <a:stretch/>
        </p:blipFill>
        <p:spPr>
          <a:xfrm>
            <a:off x="10419087" y="-103547"/>
            <a:ext cx="1713800" cy="1885952"/>
          </a:xfrm>
          <a:prstGeom prst="rect">
            <a:avLst/>
          </a:prstGeom>
        </p:spPr>
      </p:pic>
      <p:pic>
        <p:nvPicPr>
          <p:cNvPr id="88" name="图片 87">
            <a:extLst>
              <a:ext uri="{FF2B5EF4-FFF2-40B4-BE49-F238E27FC236}">
                <a16:creationId xmlns:a16="http://schemas.microsoft.com/office/drawing/2014/main" id="{EBDE9728-F326-45D1-8B31-2C61EC1D8772}"/>
              </a:ext>
            </a:extLst>
          </p:cNvPr>
          <p:cNvPicPr>
            <a:picLocks noChangeAspect="1"/>
          </p:cNvPicPr>
          <p:nvPr/>
        </p:nvPicPr>
        <p:blipFill rotWithShape="1">
          <a:blip r:embed="rId5">
            <a:extLst>
              <a:ext uri="{28A0092B-C50C-407E-A947-70E740481C1C}">
                <a14:useLocalDpi xmlns:a14="http://schemas.microsoft.com/office/drawing/2010/main" val="0"/>
              </a:ext>
            </a:extLst>
          </a:blip>
          <a:srcRect l="34388" t="40698" r="16230" b="32080"/>
          <a:stretch/>
        </p:blipFill>
        <p:spPr>
          <a:xfrm rot="20605818">
            <a:off x="10273375" y="5497006"/>
            <a:ext cx="1811909" cy="1331751"/>
          </a:xfrm>
          <a:prstGeom prst="rect">
            <a:avLst/>
          </a:prstGeom>
        </p:spPr>
      </p:pic>
      <p:sp>
        <p:nvSpPr>
          <p:cNvPr id="26" name="TextBox 25">
            <a:extLst>
              <a:ext uri="{FF2B5EF4-FFF2-40B4-BE49-F238E27FC236}">
                <a16:creationId xmlns:a16="http://schemas.microsoft.com/office/drawing/2014/main" id="{D59AD5F4-6EB5-B1FC-EC56-633D7F11A641}"/>
              </a:ext>
            </a:extLst>
          </p:cNvPr>
          <p:cNvSpPr txBox="1"/>
          <p:nvPr/>
        </p:nvSpPr>
        <p:spPr>
          <a:xfrm rot="21421893">
            <a:off x="943934" y="2160118"/>
            <a:ext cx="4730793" cy="3266985"/>
          </a:xfrm>
          <a:prstGeom prst="rect">
            <a:avLst/>
          </a:prstGeom>
          <a:noFill/>
        </p:spPr>
        <p:txBody>
          <a:bodyPr wrap="square">
            <a:spAutoFit/>
          </a:bodyPr>
          <a:lstStyle/>
          <a:p>
            <a:pPr marL="342900" lvl="0" indent="-342900" algn="just">
              <a:lnSpc>
                <a:spcPct val="150000"/>
              </a:lnSpc>
              <a:buFont typeface="Wingdings" panose="05000000000000000000" pitchFamily="2" charset="2"/>
              <a:buChar char="v"/>
            </a:pPr>
            <a:r>
              <a:rPr lang="vi-VN" sz="2000" dirty="0">
                <a:solidFill>
                  <a:srgbClr val="0070C0"/>
                </a:solidFill>
                <a:ea typeface="Arial" panose="020B0604020202020204" pitchFamily="34" charset="0"/>
              </a:rPr>
              <a:t>Nêu được một số truyền thống của dân tộc Việt Nam. </a:t>
            </a:r>
          </a:p>
          <a:p>
            <a:pPr marL="342900" lvl="0" indent="-342900" algn="just">
              <a:lnSpc>
                <a:spcPct val="150000"/>
              </a:lnSpc>
              <a:buFont typeface="Wingdings" panose="05000000000000000000" pitchFamily="2" charset="2"/>
              <a:buChar char="v"/>
            </a:pPr>
            <a:r>
              <a:rPr lang="vi-VN" sz="2000" dirty="0">
                <a:solidFill>
                  <a:srgbClr val="0070C0"/>
                </a:solidFill>
                <a:ea typeface="Arial" panose="020B0604020202020204" pitchFamily="34" charset="0"/>
              </a:rPr>
              <a:t>Nhận biết được giá trị của các truyền thống của dân tộc Việt Nam. </a:t>
            </a:r>
          </a:p>
          <a:p>
            <a:pPr marL="342900" lvl="0" indent="-342900" algn="just">
              <a:lnSpc>
                <a:spcPct val="150000"/>
              </a:lnSpc>
              <a:buFont typeface="Wingdings" panose="05000000000000000000" pitchFamily="2" charset="2"/>
              <a:buChar char="v"/>
            </a:pPr>
            <a:r>
              <a:rPr lang="vi-VN" sz="2000" dirty="0">
                <a:solidFill>
                  <a:srgbClr val="0070C0"/>
                </a:solidFill>
                <a:ea typeface="Arial" panose="020B0604020202020204" pitchFamily="34" charset="0"/>
              </a:rPr>
              <a:t>Kể được một số biểu hiện của lòng tự hào về truyền thống của  dân tộc Việt Nam. </a:t>
            </a:r>
          </a:p>
        </p:txBody>
      </p:sp>
      <p:sp>
        <p:nvSpPr>
          <p:cNvPr id="27" name="TextBox 26">
            <a:extLst>
              <a:ext uri="{FF2B5EF4-FFF2-40B4-BE49-F238E27FC236}">
                <a16:creationId xmlns:a16="http://schemas.microsoft.com/office/drawing/2014/main" id="{1F55CA9D-2B6B-0057-A002-C0E40090CBC8}"/>
              </a:ext>
            </a:extLst>
          </p:cNvPr>
          <p:cNvSpPr txBox="1"/>
          <p:nvPr/>
        </p:nvSpPr>
        <p:spPr>
          <a:xfrm rot="21368172">
            <a:off x="3422074" y="853669"/>
            <a:ext cx="4681057" cy="584775"/>
          </a:xfrm>
          <a:prstGeom prst="rect">
            <a:avLst/>
          </a:prstGeom>
          <a:solidFill>
            <a:schemeClr val="accent4">
              <a:lumMod val="20000"/>
              <a:lumOff val="80000"/>
            </a:schemeClr>
          </a:solidFill>
        </p:spPr>
        <p:txBody>
          <a:bodyPr wrap="square" rtlCol="0">
            <a:spAutoFit/>
          </a:bodyPr>
          <a:lstStyle/>
          <a:p>
            <a:pPr algn="ctr"/>
            <a:r>
              <a:rPr lang="en-US" sz="3200" dirty="0" err="1">
                <a:solidFill>
                  <a:srgbClr val="FF435B"/>
                </a:solidFill>
                <a:latin typeface="SVN-Revolution" panose="02040603050506020204" pitchFamily="18" charset="0"/>
              </a:rPr>
              <a:t>Mục</a:t>
            </a:r>
            <a:r>
              <a:rPr lang="en-US" sz="3200" dirty="0">
                <a:solidFill>
                  <a:srgbClr val="FF435B"/>
                </a:solidFill>
                <a:latin typeface="SVN-Revolution" panose="02040603050506020204" pitchFamily="18" charset="0"/>
              </a:rPr>
              <a:t> </a:t>
            </a:r>
            <a:r>
              <a:rPr lang="en-US" sz="3200" dirty="0" err="1">
                <a:solidFill>
                  <a:srgbClr val="FF435B"/>
                </a:solidFill>
                <a:latin typeface="SVN-Revolution" panose="02040603050506020204" pitchFamily="18" charset="0"/>
              </a:rPr>
              <a:t>tiêu</a:t>
            </a:r>
            <a:r>
              <a:rPr lang="en-US" sz="3200" dirty="0">
                <a:solidFill>
                  <a:srgbClr val="FF435B"/>
                </a:solidFill>
                <a:latin typeface="SVN-Revolution" panose="02040603050506020204" pitchFamily="18" charset="0"/>
              </a:rPr>
              <a:t> </a:t>
            </a:r>
            <a:r>
              <a:rPr lang="en-US" sz="3200" dirty="0" err="1">
                <a:solidFill>
                  <a:srgbClr val="FF435B"/>
                </a:solidFill>
                <a:latin typeface="SVN-Revolution" panose="02040603050506020204" pitchFamily="18" charset="0"/>
              </a:rPr>
              <a:t>bài</a:t>
            </a:r>
            <a:r>
              <a:rPr lang="en-US" sz="3200" dirty="0">
                <a:solidFill>
                  <a:srgbClr val="FF435B"/>
                </a:solidFill>
                <a:latin typeface="SVN-Revolution" panose="02040603050506020204" pitchFamily="18" charset="0"/>
              </a:rPr>
              <a:t> </a:t>
            </a:r>
            <a:r>
              <a:rPr lang="en-US" sz="3200" dirty="0" err="1">
                <a:solidFill>
                  <a:srgbClr val="FF435B"/>
                </a:solidFill>
                <a:latin typeface="SVN-Revolution" panose="02040603050506020204" pitchFamily="18" charset="0"/>
              </a:rPr>
              <a:t>học</a:t>
            </a:r>
            <a:endParaRPr lang="en-US" sz="3200" dirty="0">
              <a:solidFill>
                <a:srgbClr val="FF435B"/>
              </a:solidFill>
              <a:latin typeface="SVN-Revolution" panose="02040603050506020204" pitchFamily="18" charset="0"/>
            </a:endParaRPr>
          </a:p>
        </p:txBody>
      </p:sp>
      <p:sp>
        <p:nvSpPr>
          <p:cNvPr id="31" name="TextBox 30">
            <a:extLst>
              <a:ext uri="{FF2B5EF4-FFF2-40B4-BE49-F238E27FC236}">
                <a16:creationId xmlns:a16="http://schemas.microsoft.com/office/drawing/2014/main" id="{7948385B-9095-C645-B782-DE9517ECD5AB}"/>
              </a:ext>
            </a:extLst>
          </p:cNvPr>
          <p:cNvSpPr txBox="1"/>
          <p:nvPr/>
        </p:nvSpPr>
        <p:spPr>
          <a:xfrm rot="21406216">
            <a:off x="6713797" y="1749250"/>
            <a:ext cx="4505325" cy="3736600"/>
          </a:xfrm>
          <a:prstGeom prst="rect">
            <a:avLst/>
          </a:prstGeom>
          <a:noFill/>
        </p:spPr>
        <p:txBody>
          <a:bodyPr wrap="square">
            <a:spAutoFit/>
          </a:bodyPr>
          <a:lstStyle/>
          <a:p>
            <a:pPr marL="285750" lvl="0" indent="-285750" algn="just">
              <a:lnSpc>
                <a:spcPct val="150000"/>
              </a:lnSpc>
              <a:buFont typeface="Wingdings" panose="05000000000000000000" pitchFamily="2" charset="2"/>
              <a:buChar char="v"/>
            </a:pPr>
            <a:r>
              <a:rPr lang="vi-VN" sz="2000" dirty="0">
                <a:solidFill>
                  <a:srgbClr val="0070C0"/>
                </a:solidFill>
                <a:ea typeface="Arial" panose="020B0604020202020204" pitchFamily="34" charset="0"/>
              </a:rPr>
              <a:t>Đánh giá được hành vi, việc làm của bản thân và những người xung  quanh trong việc thể hiện lòng tự hào về truyền thống của dân tộc  Việt Nam. </a:t>
            </a:r>
          </a:p>
          <a:p>
            <a:pPr marL="285750" indent="-285750" algn="just">
              <a:lnSpc>
                <a:spcPct val="150000"/>
              </a:lnSpc>
              <a:buFont typeface="Wingdings" panose="05000000000000000000" pitchFamily="2" charset="2"/>
              <a:buChar char="v"/>
            </a:pPr>
            <a:r>
              <a:rPr lang="vi-VN" sz="2000" dirty="0">
                <a:solidFill>
                  <a:srgbClr val="0070C0"/>
                </a:solidFill>
                <a:ea typeface="Arial" panose="020B0604020202020204" pitchFamily="34" charset="0"/>
              </a:rPr>
              <a:t>Thực hiện được những việc làm cụ thể để giữ gìn, phát huy truyền thống  của dân tộc. </a:t>
            </a:r>
          </a:p>
        </p:txBody>
      </p:sp>
    </p:spTree>
    <p:extLst>
      <p:ext uri="{BB962C8B-B14F-4D97-AF65-F5344CB8AC3E}">
        <p14:creationId xmlns:p14="http://schemas.microsoft.com/office/powerpoint/2010/main" val="9134009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800" decel="100000"/>
                                            <p:tgtEl>
                                              <p:spTgt spid="88"/>
                                            </p:tgtEl>
                                          </p:cBhvr>
                                        </p:animEffect>
                                        <p:anim calcmode="lin" valueType="num">
                                          <p:cBhvr>
                                            <p:cTn id="8" dur="800" decel="100000" fill="hold"/>
                                            <p:tgtEl>
                                              <p:spTgt spid="88"/>
                                            </p:tgtEl>
                                            <p:attrNameLst>
                                              <p:attrName>style.rotation</p:attrName>
                                            </p:attrNameLst>
                                          </p:cBhvr>
                                          <p:tavLst>
                                            <p:tav tm="0">
                                              <p:val>
                                                <p:fltVal val="-90"/>
                                              </p:val>
                                            </p:tav>
                                            <p:tav tm="100000">
                                              <p:val>
                                                <p:fltVal val="0"/>
                                              </p:val>
                                            </p:tav>
                                          </p:tavLst>
                                        </p:anim>
                                        <p:anim calcmode="lin" valueType="num">
                                          <p:cBhvr>
                                            <p:cTn id="9" dur="800" decel="100000" fill="hold"/>
                                            <p:tgtEl>
                                              <p:spTgt spid="88"/>
                                            </p:tgtEl>
                                            <p:attrNameLst>
                                              <p:attrName>ppt_x</p:attrName>
                                            </p:attrNameLst>
                                          </p:cBhvr>
                                          <p:tavLst>
                                            <p:tav tm="0">
                                              <p:val>
                                                <p:strVal val="#ppt_x+0.4"/>
                                              </p:val>
                                            </p:tav>
                                            <p:tav tm="100000">
                                              <p:val>
                                                <p:strVal val="#ppt_x-0.05"/>
                                              </p:val>
                                            </p:tav>
                                          </p:tavLst>
                                        </p:anim>
                                        <p:anim calcmode="lin" valueType="num">
                                          <p:cBhvr>
                                            <p:cTn id="10" dur="800" decel="100000" fill="hold"/>
                                            <p:tgtEl>
                                              <p:spTgt spid="8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8"/>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1" fill="hold" nodeType="afterEffect">
                                      <p:stCondLst>
                                        <p:cond delay="0"/>
                                      </p:stCondLst>
                                      <p:childTnLst>
                                        <p:set>
                                          <p:cBhvr>
                                            <p:cTn id="15" dur="1" fill="hold">
                                              <p:stCondLst>
                                                <p:cond delay="0"/>
                                              </p:stCondLst>
                                            </p:cTn>
                                            <p:tgtEl>
                                              <p:spTgt spid="90"/>
                                            </p:tgtEl>
                                            <p:attrNameLst>
                                              <p:attrName>style.visibility</p:attrName>
                                            </p:attrNameLst>
                                          </p:cBhvr>
                                          <p:to>
                                            <p:strVal val="visible"/>
                                          </p:to>
                                        </p:set>
                                        <p:animEffect transition="in" filter="wheel(1)">
                                          <p:cBhvr>
                                            <p:cTn id="16" dur="2000"/>
                                            <p:tgtEl>
                                              <p:spTgt spid="90"/>
                                            </p:tgtEl>
                                          </p:cBhvr>
                                        </p:animEffect>
                                      </p:childTnLst>
                                    </p:cTn>
                                  </p:par>
                                </p:childTnLst>
                              </p:cTn>
                            </p:par>
                            <p:par>
                              <p:cTn id="17" fill="hold">
                                <p:stCondLst>
                                  <p:cond delay="3000"/>
                                </p:stCondLst>
                                <p:childTnLst>
                                  <p:par>
                                    <p:cTn id="18" presetID="2" presetClass="entr" presetSubtype="1" fill="hold" nodeType="afterEffect" p14:presetBounceEnd="60000">
                                      <p:stCondLst>
                                        <p:cond delay="0"/>
                                      </p:stCondLst>
                                      <p:childTnLst>
                                        <p:set>
                                          <p:cBhvr>
                                            <p:cTn id="19" dur="1" fill="hold">
                                              <p:stCondLst>
                                                <p:cond delay="0"/>
                                              </p:stCondLst>
                                            </p:cTn>
                                            <p:tgtEl>
                                              <p:spTgt spid="86"/>
                                            </p:tgtEl>
                                            <p:attrNameLst>
                                              <p:attrName>style.visibility</p:attrName>
                                            </p:attrNameLst>
                                          </p:cBhvr>
                                          <p:to>
                                            <p:strVal val="visible"/>
                                          </p:to>
                                        </p:set>
                                        <p:anim calcmode="lin" valueType="num" p14:bounceEnd="60000">
                                          <p:cBhvr additive="base">
                                            <p:cTn id="20" dur="500" fill="hold"/>
                                            <p:tgtEl>
                                              <p:spTgt spid="86"/>
                                            </p:tgtEl>
                                            <p:attrNameLst>
                                              <p:attrName>ppt_x</p:attrName>
                                            </p:attrNameLst>
                                          </p:cBhvr>
                                          <p:tavLst>
                                            <p:tav tm="0">
                                              <p:val>
                                                <p:strVal val="#ppt_x"/>
                                              </p:val>
                                            </p:tav>
                                            <p:tav tm="100000">
                                              <p:val>
                                                <p:strVal val="#ppt_x"/>
                                              </p:val>
                                            </p:tav>
                                          </p:tavLst>
                                        </p:anim>
                                        <p:anim calcmode="lin" valueType="num" p14:bounceEnd="60000">
                                          <p:cBhvr additive="base">
                                            <p:cTn id="21" dur="500" fill="hold"/>
                                            <p:tgtEl>
                                              <p:spTgt spid="86"/>
                                            </p:tgtEl>
                                            <p:attrNameLst>
                                              <p:attrName>ppt_y</p:attrName>
                                            </p:attrNameLst>
                                          </p:cBhvr>
                                          <p:tavLst>
                                            <p:tav tm="0">
                                              <p:val>
                                                <p:strVal val="0-#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left)">
                                          <p:cBhvr>
                                            <p:cTn id="26" dur="500"/>
                                            <p:tgtEl>
                                              <p:spTgt spid="26"/>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wipe(left)">
                                          <p:cBhvr>
                                            <p:cTn id="3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1"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800" decel="100000"/>
                                            <p:tgtEl>
                                              <p:spTgt spid="88"/>
                                            </p:tgtEl>
                                          </p:cBhvr>
                                        </p:animEffect>
                                        <p:anim calcmode="lin" valueType="num">
                                          <p:cBhvr>
                                            <p:cTn id="8" dur="800" decel="100000" fill="hold"/>
                                            <p:tgtEl>
                                              <p:spTgt spid="88"/>
                                            </p:tgtEl>
                                            <p:attrNameLst>
                                              <p:attrName>style.rotation</p:attrName>
                                            </p:attrNameLst>
                                          </p:cBhvr>
                                          <p:tavLst>
                                            <p:tav tm="0">
                                              <p:val>
                                                <p:fltVal val="-90"/>
                                              </p:val>
                                            </p:tav>
                                            <p:tav tm="100000">
                                              <p:val>
                                                <p:fltVal val="0"/>
                                              </p:val>
                                            </p:tav>
                                          </p:tavLst>
                                        </p:anim>
                                        <p:anim calcmode="lin" valueType="num">
                                          <p:cBhvr>
                                            <p:cTn id="9" dur="800" decel="100000" fill="hold"/>
                                            <p:tgtEl>
                                              <p:spTgt spid="88"/>
                                            </p:tgtEl>
                                            <p:attrNameLst>
                                              <p:attrName>ppt_x</p:attrName>
                                            </p:attrNameLst>
                                          </p:cBhvr>
                                          <p:tavLst>
                                            <p:tav tm="0">
                                              <p:val>
                                                <p:strVal val="#ppt_x+0.4"/>
                                              </p:val>
                                            </p:tav>
                                            <p:tav tm="100000">
                                              <p:val>
                                                <p:strVal val="#ppt_x-0.05"/>
                                              </p:val>
                                            </p:tav>
                                          </p:tavLst>
                                        </p:anim>
                                        <p:anim calcmode="lin" valueType="num">
                                          <p:cBhvr>
                                            <p:cTn id="10" dur="800" decel="100000" fill="hold"/>
                                            <p:tgtEl>
                                              <p:spTgt spid="8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8"/>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1" fill="hold" nodeType="afterEffect">
                                      <p:stCondLst>
                                        <p:cond delay="0"/>
                                      </p:stCondLst>
                                      <p:childTnLst>
                                        <p:set>
                                          <p:cBhvr>
                                            <p:cTn id="15" dur="1" fill="hold">
                                              <p:stCondLst>
                                                <p:cond delay="0"/>
                                              </p:stCondLst>
                                            </p:cTn>
                                            <p:tgtEl>
                                              <p:spTgt spid="90"/>
                                            </p:tgtEl>
                                            <p:attrNameLst>
                                              <p:attrName>style.visibility</p:attrName>
                                            </p:attrNameLst>
                                          </p:cBhvr>
                                          <p:to>
                                            <p:strVal val="visible"/>
                                          </p:to>
                                        </p:set>
                                        <p:animEffect transition="in" filter="wheel(1)">
                                          <p:cBhvr>
                                            <p:cTn id="16" dur="2000"/>
                                            <p:tgtEl>
                                              <p:spTgt spid="90"/>
                                            </p:tgtEl>
                                          </p:cBhvr>
                                        </p:animEffect>
                                      </p:childTnLst>
                                    </p:cTn>
                                  </p:par>
                                </p:childTnLst>
                              </p:cTn>
                            </p:par>
                            <p:par>
                              <p:cTn id="17" fill="hold">
                                <p:stCondLst>
                                  <p:cond delay="3000"/>
                                </p:stCondLst>
                                <p:childTnLst>
                                  <p:par>
                                    <p:cTn id="18" presetID="2" presetClass="entr" presetSubtype="1" fill="hold" nodeType="afterEffect">
                                      <p:stCondLst>
                                        <p:cond delay="0"/>
                                      </p:stCondLst>
                                      <p:childTnLst>
                                        <p:set>
                                          <p:cBhvr>
                                            <p:cTn id="19" dur="1" fill="hold">
                                              <p:stCondLst>
                                                <p:cond delay="0"/>
                                              </p:stCondLst>
                                            </p:cTn>
                                            <p:tgtEl>
                                              <p:spTgt spid="86"/>
                                            </p:tgtEl>
                                            <p:attrNameLst>
                                              <p:attrName>style.visibility</p:attrName>
                                            </p:attrNameLst>
                                          </p:cBhvr>
                                          <p:to>
                                            <p:strVal val="visible"/>
                                          </p:to>
                                        </p:set>
                                        <p:anim calcmode="lin" valueType="num">
                                          <p:cBhvr additive="base">
                                            <p:cTn id="20" dur="500" fill="hold"/>
                                            <p:tgtEl>
                                              <p:spTgt spid="86"/>
                                            </p:tgtEl>
                                            <p:attrNameLst>
                                              <p:attrName>ppt_x</p:attrName>
                                            </p:attrNameLst>
                                          </p:cBhvr>
                                          <p:tavLst>
                                            <p:tav tm="0">
                                              <p:val>
                                                <p:strVal val="#ppt_x"/>
                                              </p:val>
                                            </p:tav>
                                            <p:tav tm="100000">
                                              <p:val>
                                                <p:strVal val="#ppt_x"/>
                                              </p:val>
                                            </p:tav>
                                          </p:tavLst>
                                        </p:anim>
                                        <p:anim calcmode="lin" valueType="num">
                                          <p:cBhvr additive="base">
                                            <p:cTn id="21" dur="500" fill="hold"/>
                                            <p:tgtEl>
                                              <p:spTgt spid="86"/>
                                            </p:tgtEl>
                                            <p:attrNameLst>
                                              <p:attrName>ppt_y</p:attrName>
                                            </p:attrNameLst>
                                          </p:cBhvr>
                                          <p:tavLst>
                                            <p:tav tm="0">
                                              <p:val>
                                                <p:strVal val="0-#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left)">
                                          <p:cBhvr>
                                            <p:cTn id="26" dur="500"/>
                                            <p:tgtEl>
                                              <p:spTgt spid="26"/>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wipe(left)">
                                          <p:cBhvr>
                                            <p:cTn id="3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1"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10;&#10;Description automatically generated with medium confidence">
            <a:extLst>
              <a:ext uri="{FF2B5EF4-FFF2-40B4-BE49-F238E27FC236}">
                <a16:creationId xmlns:a16="http://schemas.microsoft.com/office/drawing/2014/main" id="{E9B42D6A-6B3E-4B74-2F24-29E4DCF643D3}"/>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r="14165"/>
          <a:stretch/>
        </p:blipFill>
        <p:spPr>
          <a:xfrm>
            <a:off x="20320" y="0"/>
            <a:ext cx="12171680" cy="6857999"/>
          </a:xfrm>
          <a:prstGeom prst="rect">
            <a:avLst/>
          </a:prstGeom>
        </p:spPr>
      </p:pic>
      <p:sp>
        <p:nvSpPr>
          <p:cNvPr id="8" name="TextBox 7">
            <a:extLst>
              <a:ext uri="{FF2B5EF4-FFF2-40B4-BE49-F238E27FC236}">
                <a16:creationId xmlns:a16="http://schemas.microsoft.com/office/drawing/2014/main" id="{C8AAAB9C-8450-C5AE-2C3A-10E0E3F5468F}"/>
              </a:ext>
            </a:extLst>
          </p:cNvPr>
          <p:cNvSpPr txBox="1"/>
          <p:nvPr/>
        </p:nvSpPr>
        <p:spPr>
          <a:xfrm>
            <a:off x="1913801" y="2032078"/>
            <a:ext cx="7915276" cy="2793842"/>
          </a:xfrm>
          <a:prstGeom prst="rect">
            <a:avLst/>
          </a:prstGeom>
          <a:noFill/>
        </p:spPr>
        <p:txBody>
          <a:bodyPr wrap="square">
            <a:spAutoFit/>
          </a:bodyPr>
          <a:lstStyle/>
          <a:p>
            <a:pPr marL="342900" indent="-342900" algn="just">
              <a:lnSpc>
                <a:spcPct val="150000"/>
              </a:lnSpc>
              <a:buFont typeface="Wingdings" panose="05000000000000000000" pitchFamily="2" charset="2"/>
              <a:buChar char="§"/>
            </a:pPr>
            <a:r>
              <a:rPr lang="vi-VN" sz="2400" b="1" dirty="0">
                <a:solidFill>
                  <a:schemeClr val="bg1"/>
                </a:solidFill>
                <a:latin typeface="Arial" panose="020B0604020202020204" pitchFamily="34" charset="0"/>
                <a:cs typeface="Arial" panose="020B0604020202020204" pitchFamily="34" charset="0"/>
              </a:rPr>
              <a:t>Em có suy nghĩ gì về một số bạn trẻ hiện nay thích dùng ngôn ngữ “</a:t>
            </a:r>
            <a:r>
              <a:rPr lang="vi-VN" sz="2400" b="1" dirty="0" err="1">
                <a:solidFill>
                  <a:schemeClr val="bg1"/>
                </a:solidFill>
                <a:latin typeface="Arial" panose="020B0604020202020204" pitchFamily="34" charset="0"/>
                <a:cs typeface="Arial" panose="020B0604020202020204" pitchFamily="34" charset="0"/>
              </a:rPr>
              <a:t>chat</a:t>
            </a:r>
            <a:r>
              <a:rPr lang="vi-VN" sz="2400" b="1" dirty="0">
                <a:solidFill>
                  <a:schemeClr val="bg1"/>
                </a:solidFill>
                <a:latin typeface="Arial" panose="020B0604020202020204" pitchFamily="34" charset="0"/>
                <a:cs typeface="Arial" panose="020B0604020202020204" pitchFamily="34" charset="0"/>
              </a:rPr>
              <a:t>”, viết tắt </a:t>
            </a:r>
            <a:r>
              <a:rPr lang="vi-VN" sz="2400" b="1" dirty="0" err="1">
                <a:solidFill>
                  <a:schemeClr val="bg1"/>
                </a:solidFill>
                <a:latin typeface="Arial" panose="020B0604020202020204" pitchFamily="34" charset="0"/>
                <a:cs typeface="Arial" panose="020B0604020202020204" pitchFamily="34" charset="0"/>
              </a:rPr>
              <a:t>tuỳ</a:t>
            </a:r>
            <a:r>
              <a:rPr lang="vi-VN" sz="2400" b="1" dirty="0">
                <a:solidFill>
                  <a:schemeClr val="bg1"/>
                </a:solidFill>
                <a:latin typeface="Arial" panose="020B0604020202020204" pitchFamily="34" charset="0"/>
                <a:cs typeface="Arial" panose="020B0604020202020204" pitchFamily="34" charset="0"/>
              </a:rPr>
              <a:t> ý, biến âm một cách cảm tính, sai chính tả,…?  </a:t>
            </a:r>
            <a:endParaRPr lang="en-US" sz="2400" b="1" dirty="0">
              <a:solidFill>
                <a:schemeClr val="bg1"/>
              </a:solidFill>
              <a:latin typeface="Arial" panose="020B0604020202020204" pitchFamily="34" charset="0"/>
              <a:cs typeface="Arial" panose="020B0604020202020204" pitchFamily="34" charset="0"/>
            </a:endParaRPr>
          </a:p>
          <a:p>
            <a:pPr marL="342900" indent="-342900" algn="just">
              <a:lnSpc>
                <a:spcPct val="150000"/>
              </a:lnSpc>
              <a:buFont typeface="Wingdings" panose="05000000000000000000" pitchFamily="2" charset="2"/>
              <a:buChar char="§"/>
            </a:pPr>
            <a:r>
              <a:rPr lang="vi-VN" sz="2400" b="1" dirty="0">
                <a:solidFill>
                  <a:schemeClr val="bg1"/>
                </a:solidFill>
                <a:latin typeface="Arial" panose="020B0604020202020204" pitchFamily="34" charset="0"/>
                <a:cs typeface="Arial" panose="020B0604020202020204" pitchFamily="34" charset="0"/>
              </a:rPr>
              <a:t>Bản thân em đã giữ gìn sự trong sáng của tiếng Việt như thế nào? </a:t>
            </a:r>
          </a:p>
        </p:txBody>
      </p:sp>
    </p:spTree>
    <p:extLst>
      <p:ext uri="{BB962C8B-B14F-4D97-AF65-F5344CB8AC3E}">
        <p14:creationId xmlns:p14="http://schemas.microsoft.com/office/powerpoint/2010/main" val="2079564797"/>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749CBAE-47E1-83D3-F204-710FC96FC4E7}"/>
              </a:ext>
            </a:extLst>
          </p:cNvPr>
          <p:cNvGrpSpPr/>
          <p:nvPr/>
        </p:nvGrpSpPr>
        <p:grpSpPr>
          <a:xfrm>
            <a:off x="6026623" y="399771"/>
            <a:ext cx="3792100" cy="1873212"/>
            <a:chOff x="1996439" y="1494788"/>
            <a:chExt cx="3920490" cy="1769109"/>
          </a:xfrm>
        </p:grpSpPr>
        <p:sp>
          <p:nvSpPr>
            <p:cNvPr id="3" name="Shape">
              <a:extLst>
                <a:ext uri="{FF2B5EF4-FFF2-40B4-BE49-F238E27FC236}">
                  <a16:creationId xmlns:a16="http://schemas.microsoft.com/office/drawing/2014/main" id="{25E0966D-F90B-95D0-F987-8E5201703A2B}"/>
                </a:ext>
              </a:extLst>
            </p:cNvPr>
            <p:cNvSpPr/>
            <p:nvPr/>
          </p:nvSpPr>
          <p:spPr>
            <a:xfrm>
              <a:off x="1996439" y="1494788"/>
              <a:ext cx="3920490" cy="1769109"/>
            </a:xfrm>
            <a:custGeom>
              <a:avLst/>
              <a:gdLst/>
              <a:ahLst/>
              <a:cxnLst>
                <a:cxn ang="0">
                  <a:pos x="wd2" y="hd2"/>
                </a:cxn>
                <a:cxn ang="5400000">
                  <a:pos x="wd2" y="hd2"/>
                </a:cxn>
                <a:cxn ang="10800000">
                  <a:pos x="wd2" y="hd2"/>
                </a:cxn>
                <a:cxn ang="16200000">
                  <a:pos x="wd2" y="hd2"/>
                </a:cxn>
              </a:cxnLst>
              <a:rect l="0" t="0" r="r" b="b"/>
              <a:pathLst>
                <a:path w="21600" h="21600" extrusionOk="0">
                  <a:moveTo>
                    <a:pt x="20627" y="0"/>
                  </a:moveTo>
                  <a:lnTo>
                    <a:pt x="973" y="0"/>
                  </a:lnTo>
                  <a:cubicBezTo>
                    <a:pt x="434" y="0"/>
                    <a:pt x="0" y="961"/>
                    <a:pt x="0" y="2155"/>
                  </a:cubicBezTo>
                  <a:lnTo>
                    <a:pt x="0" y="19445"/>
                  </a:lnTo>
                  <a:cubicBezTo>
                    <a:pt x="0" y="20639"/>
                    <a:pt x="434" y="21600"/>
                    <a:pt x="973" y="21600"/>
                  </a:cubicBezTo>
                  <a:lnTo>
                    <a:pt x="16730" y="21600"/>
                  </a:lnTo>
                  <a:lnTo>
                    <a:pt x="21600" y="10808"/>
                  </a:lnTo>
                  <a:lnTo>
                    <a:pt x="21600" y="2171"/>
                  </a:lnTo>
                  <a:cubicBezTo>
                    <a:pt x="21600" y="961"/>
                    <a:pt x="21166" y="0"/>
                    <a:pt x="20627" y="0"/>
                  </a:cubicBezTo>
                  <a:close/>
                </a:path>
              </a:pathLst>
            </a:custGeom>
            <a:solidFill>
              <a:schemeClr val="accent4">
                <a:lumMod val="20000"/>
                <a:lumOff val="8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15000"/>
                </a:lnSpc>
                <a:tabLst>
                  <a:tab pos="644525" algn="l"/>
                </a:tabLst>
              </a:pPr>
              <a:r>
                <a:rPr lang="en-US" sz="2000" dirty="0" err="1">
                  <a:effectLst/>
                  <a:latin typeface="Arial" panose="020B0604020202020204" pitchFamily="34" charset="0"/>
                  <a:ea typeface="Arial" panose="020B0604020202020204" pitchFamily="34" charset="0"/>
                </a:rPr>
                <a:t>Tích</a:t>
              </a:r>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cực</a:t>
              </a:r>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tìm</a:t>
              </a:r>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hiểu</a:t>
              </a:r>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lịch</a:t>
              </a:r>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sử</a:t>
              </a:r>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đấu</a:t>
              </a:r>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tranh</a:t>
              </a:r>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chống</a:t>
              </a:r>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giặc</a:t>
              </a:r>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ngoại</a:t>
              </a:r>
              <a:r>
                <a:rPr lang="en-US" sz="2000" dirty="0">
                  <a:effectLst/>
                  <a:latin typeface="Arial" panose="020B0604020202020204" pitchFamily="34" charset="0"/>
                  <a:ea typeface="Arial" panose="020B0604020202020204" pitchFamily="34" charset="0"/>
                </a:rPr>
                <a:t> </a:t>
              </a:r>
            </a:p>
            <a:p>
              <a:pPr algn="just">
                <a:lnSpc>
                  <a:spcPct val="115000"/>
                </a:lnSpc>
                <a:tabLst>
                  <a:tab pos="644525" algn="l"/>
                </a:tabLst>
              </a:pPr>
              <a:r>
                <a:rPr lang="en-US" sz="2000" dirty="0" err="1">
                  <a:effectLst/>
                  <a:latin typeface="Arial" panose="020B0604020202020204" pitchFamily="34" charset="0"/>
                  <a:ea typeface="Arial" panose="020B0604020202020204" pitchFamily="34" charset="0"/>
                </a:rPr>
                <a:t>xâm</a:t>
              </a:r>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của</a:t>
              </a:r>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dân</a:t>
              </a:r>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tộc</a:t>
              </a:r>
              <a:r>
                <a:rPr lang="en-US" sz="2000" dirty="0">
                  <a:effectLst/>
                  <a:latin typeface="Arial" panose="020B0604020202020204" pitchFamily="34" charset="0"/>
                  <a:ea typeface="Arial" panose="020B0604020202020204" pitchFamily="34" charset="0"/>
                </a:rPr>
                <a:t> </a:t>
              </a:r>
            </a:p>
            <a:p>
              <a:pPr algn="just">
                <a:lnSpc>
                  <a:spcPct val="115000"/>
                </a:lnSpc>
                <a:tabLst>
                  <a:tab pos="644525" algn="l"/>
                </a:tabLst>
              </a:pPr>
              <a:r>
                <a:rPr lang="en-US" sz="2000" dirty="0" err="1">
                  <a:effectLst/>
                  <a:latin typeface="Arial" panose="020B0604020202020204" pitchFamily="34" charset="0"/>
                  <a:ea typeface="Arial" panose="020B0604020202020204" pitchFamily="34" charset="0"/>
                </a:rPr>
                <a:t>Việt</a:t>
              </a:r>
              <a:r>
                <a:rPr lang="en-US" sz="2000" dirty="0">
                  <a:effectLst/>
                  <a:latin typeface="Arial" panose="020B0604020202020204" pitchFamily="34" charset="0"/>
                  <a:ea typeface="Arial" panose="020B0604020202020204" pitchFamily="34" charset="0"/>
                </a:rPr>
                <a:t> Nam. </a:t>
              </a:r>
              <a:endParaRPr sz="2800" dirty="0"/>
            </a:p>
          </p:txBody>
        </p:sp>
        <p:sp>
          <p:nvSpPr>
            <p:cNvPr id="4" name="Shape">
              <a:extLst>
                <a:ext uri="{FF2B5EF4-FFF2-40B4-BE49-F238E27FC236}">
                  <a16:creationId xmlns:a16="http://schemas.microsoft.com/office/drawing/2014/main" id="{B2A7565E-C6F7-A22F-C83F-0E4ACC8940E7}"/>
                </a:ext>
              </a:extLst>
            </p:cNvPr>
            <p:cNvSpPr/>
            <p:nvPr/>
          </p:nvSpPr>
          <p:spPr>
            <a:xfrm>
              <a:off x="5033009" y="2379974"/>
              <a:ext cx="883920" cy="883923"/>
            </a:xfrm>
            <a:custGeom>
              <a:avLst/>
              <a:gdLst/>
              <a:ahLst/>
              <a:cxnLst>
                <a:cxn ang="0">
                  <a:pos x="wd2" y="hd2"/>
                </a:cxn>
                <a:cxn ang="5400000">
                  <a:pos x="wd2" y="hd2"/>
                </a:cxn>
                <a:cxn ang="10800000">
                  <a:pos x="wd2" y="hd2"/>
                </a:cxn>
                <a:cxn ang="16200000">
                  <a:pos x="wd2" y="hd2"/>
                </a:cxn>
              </a:cxnLst>
              <a:rect l="0" t="0" r="r" b="b"/>
              <a:pathLst>
                <a:path w="21600" h="21600" extrusionOk="0">
                  <a:moveTo>
                    <a:pt x="0" y="4314"/>
                  </a:moveTo>
                  <a:lnTo>
                    <a:pt x="0" y="21600"/>
                  </a:lnTo>
                  <a:lnTo>
                    <a:pt x="21600" y="0"/>
                  </a:lnTo>
                  <a:lnTo>
                    <a:pt x="4314" y="0"/>
                  </a:lnTo>
                  <a:cubicBezTo>
                    <a:pt x="1924" y="0"/>
                    <a:pt x="0" y="1924"/>
                    <a:pt x="0" y="4314"/>
                  </a:cubicBezTo>
                  <a:close/>
                </a:path>
              </a:pathLst>
            </a:custGeom>
            <a:solidFill>
              <a:schemeClr val="accent4"/>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r>
                <a:rPr lang="en-US" sz="2800" dirty="0"/>
                <a:t>a</a:t>
              </a:r>
              <a:endParaRPr sz="2800" dirty="0"/>
            </a:p>
          </p:txBody>
        </p:sp>
      </p:grpSp>
      <p:grpSp>
        <p:nvGrpSpPr>
          <p:cNvPr id="8" name="Group 7">
            <a:extLst>
              <a:ext uri="{FF2B5EF4-FFF2-40B4-BE49-F238E27FC236}">
                <a16:creationId xmlns:a16="http://schemas.microsoft.com/office/drawing/2014/main" id="{11E8F1D5-E9AD-7CCC-238D-63CE0D1DE700}"/>
              </a:ext>
            </a:extLst>
          </p:cNvPr>
          <p:cNvGrpSpPr/>
          <p:nvPr/>
        </p:nvGrpSpPr>
        <p:grpSpPr>
          <a:xfrm>
            <a:off x="3498400" y="4629122"/>
            <a:ext cx="4010108" cy="2074649"/>
            <a:chOff x="1996439" y="1494788"/>
            <a:chExt cx="3920490" cy="1769109"/>
          </a:xfrm>
          <a:solidFill>
            <a:srgbClr val="FFF8DB"/>
          </a:solidFill>
        </p:grpSpPr>
        <p:sp>
          <p:nvSpPr>
            <p:cNvPr id="9" name="Shape">
              <a:extLst>
                <a:ext uri="{FF2B5EF4-FFF2-40B4-BE49-F238E27FC236}">
                  <a16:creationId xmlns:a16="http://schemas.microsoft.com/office/drawing/2014/main" id="{81D8B1E1-EB2F-3905-2E40-2BB6FB5AB637}"/>
                </a:ext>
              </a:extLst>
            </p:cNvPr>
            <p:cNvSpPr/>
            <p:nvPr/>
          </p:nvSpPr>
          <p:spPr>
            <a:xfrm>
              <a:off x="1996439" y="1494788"/>
              <a:ext cx="3920490" cy="1769109"/>
            </a:xfrm>
            <a:custGeom>
              <a:avLst/>
              <a:gdLst/>
              <a:ahLst/>
              <a:cxnLst>
                <a:cxn ang="0">
                  <a:pos x="wd2" y="hd2"/>
                </a:cxn>
                <a:cxn ang="5400000">
                  <a:pos x="wd2" y="hd2"/>
                </a:cxn>
                <a:cxn ang="10800000">
                  <a:pos x="wd2" y="hd2"/>
                </a:cxn>
                <a:cxn ang="16200000">
                  <a:pos x="wd2" y="hd2"/>
                </a:cxn>
              </a:cxnLst>
              <a:rect l="0" t="0" r="r" b="b"/>
              <a:pathLst>
                <a:path w="21600" h="21600" extrusionOk="0">
                  <a:moveTo>
                    <a:pt x="20627" y="0"/>
                  </a:moveTo>
                  <a:lnTo>
                    <a:pt x="973" y="0"/>
                  </a:lnTo>
                  <a:cubicBezTo>
                    <a:pt x="434" y="0"/>
                    <a:pt x="0" y="961"/>
                    <a:pt x="0" y="2155"/>
                  </a:cubicBezTo>
                  <a:lnTo>
                    <a:pt x="0" y="19445"/>
                  </a:lnTo>
                  <a:cubicBezTo>
                    <a:pt x="0" y="20639"/>
                    <a:pt x="434" y="21600"/>
                    <a:pt x="973" y="21600"/>
                  </a:cubicBezTo>
                  <a:lnTo>
                    <a:pt x="16730" y="21600"/>
                  </a:lnTo>
                  <a:lnTo>
                    <a:pt x="21600" y="10808"/>
                  </a:lnTo>
                  <a:lnTo>
                    <a:pt x="21600" y="2171"/>
                  </a:lnTo>
                  <a:cubicBezTo>
                    <a:pt x="21600" y="961"/>
                    <a:pt x="21166" y="0"/>
                    <a:pt x="20627" y="0"/>
                  </a:cubicBezTo>
                  <a:close/>
                </a:path>
              </a:pathLst>
            </a:custGeom>
            <a:grp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defRPr sz="3000">
                  <a:solidFill>
                    <a:srgbClr val="FFFFFF"/>
                  </a:solidFill>
                  <a:effectLst>
                    <a:outerShdw blurRad="38100" dist="12700" dir="5400000" rotWithShape="0">
                      <a:srgbClr val="000000">
                        <a:alpha val="50000"/>
                      </a:srgbClr>
                    </a:outerShdw>
                  </a:effectLst>
                </a:defRPr>
              </a:pPr>
              <a:endParaRPr lang="en-US" sz="2000" dirty="0">
                <a:latin typeface="SVN-Helves" panose="02040603050506020204" pitchFamily="18" charset="0"/>
              </a:endParaRPr>
            </a:p>
            <a:p>
              <a:pPr algn="just">
                <a:lnSpc>
                  <a:spcPct val="115000"/>
                </a:lnSpc>
                <a:tabLst>
                  <a:tab pos="644525" algn="l"/>
                </a:tabLst>
              </a:pPr>
              <a:r>
                <a:rPr lang="vi-VN" sz="2000" dirty="0">
                  <a:effectLst/>
                  <a:latin typeface="Arial" panose="020B0604020202020204" pitchFamily="34" charset="0"/>
                  <a:ea typeface="Arial" panose="020B0604020202020204" pitchFamily="34" charset="0"/>
                </a:rPr>
                <a:t>Tìm hiểu và giới thiệu với bạn bè quốc tế về các trò chơi dân gian, lễ hội  truyền thống, </a:t>
              </a:r>
              <a:endParaRPr lang="en-US" sz="2000" dirty="0">
                <a:effectLst/>
                <a:latin typeface="Arial" panose="020B0604020202020204" pitchFamily="34" charset="0"/>
                <a:ea typeface="Arial" panose="020B0604020202020204" pitchFamily="34" charset="0"/>
              </a:endParaRPr>
            </a:p>
            <a:p>
              <a:pPr algn="just">
                <a:lnSpc>
                  <a:spcPct val="115000"/>
                </a:lnSpc>
                <a:tabLst>
                  <a:tab pos="644525" algn="l"/>
                </a:tabLst>
              </a:pPr>
              <a:r>
                <a:rPr lang="vi-VN" sz="2000" dirty="0">
                  <a:effectLst/>
                  <a:latin typeface="Arial" panose="020B0604020202020204" pitchFamily="34" charset="0"/>
                  <a:ea typeface="Arial" panose="020B0604020202020204" pitchFamily="34" charset="0"/>
                </a:rPr>
                <a:t>văn </a:t>
              </a:r>
              <a:r>
                <a:rPr lang="vi-VN" sz="2000" dirty="0" err="1">
                  <a:effectLst/>
                  <a:latin typeface="Arial" panose="020B0604020202020204" pitchFamily="34" charset="0"/>
                  <a:ea typeface="Arial" panose="020B0604020202020204" pitchFamily="34" charset="0"/>
                </a:rPr>
                <a:t>hoá</a:t>
              </a:r>
              <a:r>
                <a:rPr lang="vi-VN" sz="2000" dirty="0">
                  <a:effectLst/>
                  <a:latin typeface="Arial" panose="020B0604020202020204" pitchFamily="34" charset="0"/>
                  <a:ea typeface="Arial" panose="020B0604020202020204" pitchFamily="34" charset="0"/>
                </a:rPr>
                <a:t> ẩm thực của dân</a:t>
              </a:r>
              <a:endParaRPr lang="en-US" sz="2000" dirty="0">
                <a:effectLst/>
                <a:latin typeface="Arial" panose="020B0604020202020204" pitchFamily="34" charset="0"/>
                <a:ea typeface="Arial" panose="020B0604020202020204" pitchFamily="34" charset="0"/>
              </a:endParaRPr>
            </a:p>
            <a:p>
              <a:pPr algn="just">
                <a:lnSpc>
                  <a:spcPct val="115000"/>
                </a:lnSpc>
                <a:tabLst>
                  <a:tab pos="644525" algn="l"/>
                </a:tabLst>
              </a:pPr>
              <a:r>
                <a:rPr lang="vi-VN" sz="2000" dirty="0">
                  <a:effectLst/>
                  <a:latin typeface="Arial" panose="020B0604020202020204" pitchFamily="34" charset="0"/>
                  <a:ea typeface="Arial" panose="020B0604020202020204" pitchFamily="34" charset="0"/>
                </a:rPr>
                <a:t>tộc Việt Nam. </a:t>
              </a:r>
              <a:endParaRPr sz="2800" dirty="0"/>
            </a:p>
          </p:txBody>
        </p:sp>
        <p:sp>
          <p:nvSpPr>
            <p:cNvPr id="10" name="Shape">
              <a:extLst>
                <a:ext uri="{FF2B5EF4-FFF2-40B4-BE49-F238E27FC236}">
                  <a16:creationId xmlns:a16="http://schemas.microsoft.com/office/drawing/2014/main" id="{FA097952-1918-E63E-E2F9-A9BDB9E177BA}"/>
                </a:ext>
              </a:extLst>
            </p:cNvPr>
            <p:cNvSpPr/>
            <p:nvPr/>
          </p:nvSpPr>
          <p:spPr>
            <a:xfrm>
              <a:off x="5033009" y="2379974"/>
              <a:ext cx="883920" cy="883923"/>
            </a:xfrm>
            <a:custGeom>
              <a:avLst/>
              <a:gdLst/>
              <a:ahLst/>
              <a:cxnLst>
                <a:cxn ang="0">
                  <a:pos x="wd2" y="hd2"/>
                </a:cxn>
                <a:cxn ang="5400000">
                  <a:pos x="wd2" y="hd2"/>
                </a:cxn>
                <a:cxn ang="10800000">
                  <a:pos x="wd2" y="hd2"/>
                </a:cxn>
                <a:cxn ang="16200000">
                  <a:pos x="wd2" y="hd2"/>
                </a:cxn>
              </a:cxnLst>
              <a:rect l="0" t="0" r="r" b="b"/>
              <a:pathLst>
                <a:path w="21600" h="21600" extrusionOk="0">
                  <a:moveTo>
                    <a:pt x="0" y="4314"/>
                  </a:moveTo>
                  <a:lnTo>
                    <a:pt x="0" y="21600"/>
                  </a:lnTo>
                  <a:lnTo>
                    <a:pt x="21600" y="0"/>
                  </a:lnTo>
                  <a:lnTo>
                    <a:pt x="4314" y="0"/>
                  </a:lnTo>
                  <a:cubicBezTo>
                    <a:pt x="1924" y="0"/>
                    <a:pt x="0" y="1924"/>
                    <a:pt x="0" y="4314"/>
                  </a:cubicBezTo>
                  <a:close/>
                </a:path>
              </a:pathLst>
            </a:custGeom>
            <a:solidFill>
              <a:srgbClr val="FFC000"/>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r>
                <a:rPr lang="en-US" sz="2800" dirty="0"/>
                <a:t>d</a:t>
              </a:r>
              <a:endParaRPr sz="2800" dirty="0"/>
            </a:p>
          </p:txBody>
        </p:sp>
      </p:grpSp>
      <p:grpSp>
        <p:nvGrpSpPr>
          <p:cNvPr id="11" name="Group 10">
            <a:extLst>
              <a:ext uri="{FF2B5EF4-FFF2-40B4-BE49-F238E27FC236}">
                <a16:creationId xmlns:a16="http://schemas.microsoft.com/office/drawing/2014/main" id="{9F743454-CAC2-98F6-A15D-BDF474E21853}"/>
              </a:ext>
            </a:extLst>
          </p:cNvPr>
          <p:cNvGrpSpPr/>
          <p:nvPr/>
        </p:nvGrpSpPr>
        <p:grpSpPr>
          <a:xfrm>
            <a:off x="3759711" y="2426133"/>
            <a:ext cx="4010108" cy="1873211"/>
            <a:chOff x="4538727" y="-1071076"/>
            <a:chExt cx="3920490" cy="1769109"/>
          </a:xfrm>
          <a:solidFill>
            <a:srgbClr val="F3CEFE"/>
          </a:solidFill>
        </p:grpSpPr>
        <p:sp>
          <p:nvSpPr>
            <p:cNvPr id="12" name="Shape">
              <a:extLst>
                <a:ext uri="{FF2B5EF4-FFF2-40B4-BE49-F238E27FC236}">
                  <a16:creationId xmlns:a16="http://schemas.microsoft.com/office/drawing/2014/main" id="{CED309ED-2CA8-AD31-83EB-F4E01C8EB19A}"/>
                </a:ext>
              </a:extLst>
            </p:cNvPr>
            <p:cNvSpPr/>
            <p:nvPr/>
          </p:nvSpPr>
          <p:spPr>
            <a:xfrm>
              <a:off x="4538727" y="-1071076"/>
              <a:ext cx="3920490" cy="1769109"/>
            </a:xfrm>
            <a:custGeom>
              <a:avLst/>
              <a:gdLst/>
              <a:ahLst/>
              <a:cxnLst>
                <a:cxn ang="0">
                  <a:pos x="wd2" y="hd2"/>
                </a:cxn>
                <a:cxn ang="5400000">
                  <a:pos x="wd2" y="hd2"/>
                </a:cxn>
                <a:cxn ang="10800000">
                  <a:pos x="wd2" y="hd2"/>
                </a:cxn>
                <a:cxn ang="16200000">
                  <a:pos x="wd2" y="hd2"/>
                </a:cxn>
              </a:cxnLst>
              <a:rect l="0" t="0" r="r" b="b"/>
              <a:pathLst>
                <a:path w="21600" h="21600" extrusionOk="0">
                  <a:moveTo>
                    <a:pt x="20627" y="0"/>
                  </a:moveTo>
                  <a:lnTo>
                    <a:pt x="973" y="0"/>
                  </a:lnTo>
                  <a:cubicBezTo>
                    <a:pt x="434" y="0"/>
                    <a:pt x="0" y="961"/>
                    <a:pt x="0" y="2155"/>
                  </a:cubicBezTo>
                  <a:lnTo>
                    <a:pt x="0" y="19445"/>
                  </a:lnTo>
                  <a:cubicBezTo>
                    <a:pt x="0" y="20639"/>
                    <a:pt x="434" y="21600"/>
                    <a:pt x="973" y="21600"/>
                  </a:cubicBezTo>
                  <a:lnTo>
                    <a:pt x="16730" y="21600"/>
                  </a:lnTo>
                  <a:lnTo>
                    <a:pt x="21600" y="10808"/>
                  </a:lnTo>
                  <a:lnTo>
                    <a:pt x="21600" y="2171"/>
                  </a:lnTo>
                  <a:cubicBezTo>
                    <a:pt x="21600" y="961"/>
                    <a:pt x="21166" y="0"/>
                    <a:pt x="20627" y="0"/>
                  </a:cubicBezTo>
                  <a:close/>
                </a:path>
              </a:pathLst>
            </a:custGeom>
            <a:grp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defRPr sz="3000">
                  <a:solidFill>
                    <a:srgbClr val="FFFFFF"/>
                  </a:solidFill>
                  <a:effectLst>
                    <a:outerShdw blurRad="38100" dist="12700" dir="5400000" rotWithShape="0">
                      <a:srgbClr val="000000">
                        <a:alpha val="50000"/>
                      </a:srgbClr>
                    </a:outerShdw>
                  </a:effectLst>
                </a:defRPr>
              </a:pPr>
              <a:endParaRPr lang="en-US" sz="2000" dirty="0">
                <a:latin typeface="SVN-Helves" panose="02040603050506020204" pitchFamily="18" charset="0"/>
              </a:endParaRPr>
            </a:p>
            <a:p>
              <a:pPr algn="just">
                <a:lnSpc>
                  <a:spcPct val="115000"/>
                </a:lnSpc>
                <a:tabLst>
                  <a:tab pos="644525" algn="l"/>
                </a:tabLst>
              </a:pPr>
              <a:r>
                <a:rPr lang="vi-VN" sz="2000" dirty="0">
                  <a:effectLst/>
                  <a:latin typeface="Arial" panose="020B0604020202020204" pitchFamily="34" charset="0"/>
                  <a:ea typeface="Arial" panose="020B0604020202020204" pitchFamily="34" charset="0"/>
                </a:rPr>
                <a:t>Bắt chước theo thần tượng trong phim ảnh, mạng xã hội,... </a:t>
              </a:r>
              <a:endParaRPr lang="en-US" sz="2000" dirty="0">
                <a:effectLst/>
                <a:latin typeface="Arial" panose="020B0604020202020204" pitchFamily="34" charset="0"/>
                <a:ea typeface="Arial" panose="020B0604020202020204" pitchFamily="34" charset="0"/>
              </a:endParaRPr>
            </a:p>
            <a:p>
              <a:pPr algn="just">
                <a:lnSpc>
                  <a:spcPct val="115000"/>
                </a:lnSpc>
                <a:tabLst>
                  <a:tab pos="644525" algn="l"/>
                </a:tabLst>
              </a:pPr>
              <a:r>
                <a:rPr lang="vi-VN" sz="2000" dirty="0">
                  <a:effectLst/>
                  <a:latin typeface="Arial" panose="020B0604020202020204" pitchFamily="34" charset="0"/>
                  <a:ea typeface="Arial" panose="020B0604020202020204" pitchFamily="34" charset="0"/>
                </a:rPr>
                <a:t>thiếu sự chọn lọc. </a:t>
              </a:r>
              <a:endParaRPr sz="2800" dirty="0"/>
            </a:p>
          </p:txBody>
        </p:sp>
        <p:sp>
          <p:nvSpPr>
            <p:cNvPr id="13" name="Shape">
              <a:extLst>
                <a:ext uri="{FF2B5EF4-FFF2-40B4-BE49-F238E27FC236}">
                  <a16:creationId xmlns:a16="http://schemas.microsoft.com/office/drawing/2014/main" id="{B845A5CF-60CF-CE8B-0815-5AB75E507DF1}"/>
                </a:ext>
              </a:extLst>
            </p:cNvPr>
            <p:cNvSpPr/>
            <p:nvPr/>
          </p:nvSpPr>
          <p:spPr>
            <a:xfrm>
              <a:off x="7575297" y="-186522"/>
              <a:ext cx="883920" cy="883923"/>
            </a:xfrm>
            <a:custGeom>
              <a:avLst/>
              <a:gdLst/>
              <a:ahLst/>
              <a:cxnLst>
                <a:cxn ang="0">
                  <a:pos x="wd2" y="hd2"/>
                </a:cxn>
                <a:cxn ang="5400000">
                  <a:pos x="wd2" y="hd2"/>
                </a:cxn>
                <a:cxn ang="10800000">
                  <a:pos x="wd2" y="hd2"/>
                </a:cxn>
                <a:cxn ang="16200000">
                  <a:pos x="wd2" y="hd2"/>
                </a:cxn>
              </a:cxnLst>
              <a:rect l="0" t="0" r="r" b="b"/>
              <a:pathLst>
                <a:path w="21600" h="21600" extrusionOk="0">
                  <a:moveTo>
                    <a:pt x="0" y="4314"/>
                  </a:moveTo>
                  <a:lnTo>
                    <a:pt x="0" y="21600"/>
                  </a:lnTo>
                  <a:lnTo>
                    <a:pt x="21600" y="0"/>
                  </a:lnTo>
                  <a:lnTo>
                    <a:pt x="4314" y="0"/>
                  </a:lnTo>
                  <a:cubicBezTo>
                    <a:pt x="1924" y="0"/>
                    <a:pt x="0" y="1924"/>
                    <a:pt x="0" y="4314"/>
                  </a:cubicBezTo>
                  <a:close/>
                </a:path>
              </a:pathLst>
            </a:custGeom>
            <a:solidFill>
              <a:srgbClr val="954ECA"/>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r>
                <a:rPr lang="en-US" sz="2800" dirty="0"/>
                <a:t>b</a:t>
              </a:r>
              <a:endParaRPr sz="2800" dirty="0"/>
            </a:p>
          </p:txBody>
        </p:sp>
      </p:grpSp>
      <p:grpSp>
        <p:nvGrpSpPr>
          <p:cNvPr id="30" name="Group 29">
            <a:extLst>
              <a:ext uri="{FF2B5EF4-FFF2-40B4-BE49-F238E27FC236}">
                <a16:creationId xmlns:a16="http://schemas.microsoft.com/office/drawing/2014/main" id="{33549743-8DC2-C2BC-0270-7607F171D098}"/>
              </a:ext>
            </a:extLst>
          </p:cNvPr>
          <p:cNvGrpSpPr/>
          <p:nvPr/>
        </p:nvGrpSpPr>
        <p:grpSpPr>
          <a:xfrm>
            <a:off x="7813669" y="4831229"/>
            <a:ext cx="4010109" cy="1873211"/>
            <a:chOff x="4538726" y="-1071076"/>
            <a:chExt cx="3920491" cy="1769109"/>
          </a:xfrm>
          <a:solidFill>
            <a:srgbClr val="F3CEFE"/>
          </a:solidFill>
        </p:grpSpPr>
        <p:sp>
          <p:nvSpPr>
            <p:cNvPr id="31" name="Shape">
              <a:extLst>
                <a:ext uri="{FF2B5EF4-FFF2-40B4-BE49-F238E27FC236}">
                  <a16:creationId xmlns:a16="http://schemas.microsoft.com/office/drawing/2014/main" id="{C16B6511-077C-3CF1-ED73-D8009886B8FC}"/>
                </a:ext>
              </a:extLst>
            </p:cNvPr>
            <p:cNvSpPr/>
            <p:nvPr/>
          </p:nvSpPr>
          <p:spPr>
            <a:xfrm>
              <a:off x="4538726" y="-1071076"/>
              <a:ext cx="3920490" cy="1769109"/>
            </a:xfrm>
            <a:custGeom>
              <a:avLst/>
              <a:gdLst/>
              <a:ahLst/>
              <a:cxnLst>
                <a:cxn ang="0">
                  <a:pos x="wd2" y="hd2"/>
                </a:cxn>
                <a:cxn ang="5400000">
                  <a:pos x="wd2" y="hd2"/>
                </a:cxn>
                <a:cxn ang="10800000">
                  <a:pos x="wd2" y="hd2"/>
                </a:cxn>
                <a:cxn ang="16200000">
                  <a:pos x="wd2" y="hd2"/>
                </a:cxn>
              </a:cxnLst>
              <a:rect l="0" t="0" r="r" b="b"/>
              <a:pathLst>
                <a:path w="21600" h="21600" extrusionOk="0">
                  <a:moveTo>
                    <a:pt x="20627" y="0"/>
                  </a:moveTo>
                  <a:lnTo>
                    <a:pt x="973" y="0"/>
                  </a:lnTo>
                  <a:cubicBezTo>
                    <a:pt x="434" y="0"/>
                    <a:pt x="0" y="961"/>
                    <a:pt x="0" y="2155"/>
                  </a:cubicBezTo>
                  <a:lnTo>
                    <a:pt x="0" y="19445"/>
                  </a:lnTo>
                  <a:cubicBezTo>
                    <a:pt x="0" y="20639"/>
                    <a:pt x="434" y="21600"/>
                    <a:pt x="973" y="21600"/>
                  </a:cubicBezTo>
                  <a:lnTo>
                    <a:pt x="16730" y="21600"/>
                  </a:lnTo>
                  <a:lnTo>
                    <a:pt x="21600" y="10808"/>
                  </a:lnTo>
                  <a:lnTo>
                    <a:pt x="21600" y="2171"/>
                  </a:lnTo>
                  <a:cubicBezTo>
                    <a:pt x="21600" y="961"/>
                    <a:pt x="21166" y="0"/>
                    <a:pt x="20627" y="0"/>
                  </a:cubicBezTo>
                  <a:close/>
                </a:path>
              </a:pathLst>
            </a:custGeom>
            <a:solidFill>
              <a:schemeClr val="accent4">
                <a:lumMod val="20000"/>
                <a:lumOff val="8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defRPr sz="3000">
                  <a:solidFill>
                    <a:srgbClr val="FFFFFF"/>
                  </a:solidFill>
                  <a:effectLst>
                    <a:outerShdw blurRad="38100" dist="12700" dir="5400000" rotWithShape="0">
                      <a:srgbClr val="000000">
                        <a:alpha val="50000"/>
                      </a:srgbClr>
                    </a:outerShdw>
                  </a:effectLst>
                </a:defRPr>
              </a:pPr>
              <a:endParaRPr lang="en-US" sz="2000" dirty="0">
                <a:latin typeface="SVN-Helves" panose="02040603050506020204" pitchFamily="18" charset="0"/>
              </a:endParaRPr>
            </a:p>
            <a:p>
              <a:pPr algn="just">
                <a:lnSpc>
                  <a:spcPct val="115000"/>
                </a:lnSpc>
                <a:tabLst>
                  <a:tab pos="644525" algn="l"/>
                </a:tabLst>
              </a:pPr>
              <a:r>
                <a:rPr lang="vi-VN" sz="2000" dirty="0">
                  <a:effectLst/>
                  <a:latin typeface="Arial" panose="020B0604020202020204" pitchFamily="34" charset="0"/>
                  <a:ea typeface="Arial" panose="020B0604020202020204" pitchFamily="34" charset="0"/>
                </a:rPr>
                <a:t>Tham gia chương trình văn nghệ về chủ đề quê hương, </a:t>
              </a:r>
              <a:endParaRPr lang="en-US" sz="2000" dirty="0">
                <a:effectLst/>
                <a:latin typeface="Arial" panose="020B0604020202020204" pitchFamily="34" charset="0"/>
                <a:ea typeface="Arial" panose="020B0604020202020204" pitchFamily="34" charset="0"/>
              </a:endParaRPr>
            </a:p>
            <a:p>
              <a:pPr algn="just">
                <a:lnSpc>
                  <a:spcPct val="115000"/>
                </a:lnSpc>
                <a:tabLst>
                  <a:tab pos="644525" algn="l"/>
                </a:tabLst>
              </a:pPr>
              <a:r>
                <a:rPr lang="vi-VN" sz="2000" dirty="0">
                  <a:effectLst/>
                  <a:latin typeface="Arial" panose="020B0604020202020204" pitchFamily="34" charset="0"/>
                  <a:ea typeface="Arial" panose="020B0604020202020204" pitchFamily="34" charset="0"/>
                </a:rPr>
                <a:t>đất nước, con người  </a:t>
              </a:r>
              <a:endParaRPr lang="en-US" sz="2000" dirty="0">
                <a:effectLst/>
                <a:latin typeface="Arial" panose="020B0604020202020204" pitchFamily="34" charset="0"/>
                <a:ea typeface="Arial" panose="020B0604020202020204" pitchFamily="34" charset="0"/>
              </a:endParaRPr>
            </a:p>
            <a:p>
              <a:pPr algn="just">
                <a:lnSpc>
                  <a:spcPct val="115000"/>
                </a:lnSpc>
                <a:tabLst>
                  <a:tab pos="644525" algn="l"/>
                </a:tabLst>
              </a:pPr>
              <a:r>
                <a:rPr lang="vi-VN" sz="2000" dirty="0">
                  <a:effectLst/>
                  <a:latin typeface="Arial" panose="020B0604020202020204" pitchFamily="34" charset="0"/>
                  <a:ea typeface="Arial" panose="020B0604020202020204" pitchFamily="34" charset="0"/>
                </a:rPr>
                <a:t>Việt Nam. </a:t>
              </a:r>
              <a:endParaRPr sz="2800" dirty="0"/>
            </a:p>
          </p:txBody>
        </p:sp>
        <p:sp>
          <p:nvSpPr>
            <p:cNvPr id="32" name="Shape">
              <a:extLst>
                <a:ext uri="{FF2B5EF4-FFF2-40B4-BE49-F238E27FC236}">
                  <a16:creationId xmlns:a16="http://schemas.microsoft.com/office/drawing/2014/main" id="{881C1925-7C33-7BC3-CA7A-40A23B5BBEC2}"/>
                </a:ext>
              </a:extLst>
            </p:cNvPr>
            <p:cNvSpPr/>
            <p:nvPr/>
          </p:nvSpPr>
          <p:spPr>
            <a:xfrm>
              <a:off x="7575297" y="-186522"/>
              <a:ext cx="883920" cy="883923"/>
            </a:xfrm>
            <a:custGeom>
              <a:avLst/>
              <a:gdLst/>
              <a:ahLst/>
              <a:cxnLst>
                <a:cxn ang="0">
                  <a:pos x="wd2" y="hd2"/>
                </a:cxn>
                <a:cxn ang="5400000">
                  <a:pos x="wd2" y="hd2"/>
                </a:cxn>
                <a:cxn ang="10800000">
                  <a:pos x="wd2" y="hd2"/>
                </a:cxn>
                <a:cxn ang="16200000">
                  <a:pos x="wd2" y="hd2"/>
                </a:cxn>
              </a:cxnLst>
              <a:rect l="0" t="0" r="r" b="b"/>
              <a:pathLst>
                <a:path w="21600" h="21600" extrusionOk="0">
                  <a:moveTo>
                    <a:pt x="0" y="4314"/>
                  </a:moveTo>
                  <a:lnTo>
                    <a:pt x="0" y="21600"/>
                  </a:lnTo>
                  <a:lnTo>
                    <a:pt x="21600" y="0"/>
                  </a:lnTo>
                  <a:lnTo>
                    <a:pt x="4314" y="0"/>
                  </a:lnTo>
                  <a:cubicBezTo>
                    <a:pt x="1924" y="0"/>
                    <a:pt x="0" y="1924"/>
                    <a:pt x="0" y="4314"/>
                  </a:cubicBezTo>
                  <a:close/>
                </a:path>
              </a:pathLst>
            </a:custGeom>
            <a:solidFill>
              <a:srgbClr val="FFC000"/>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r>
                <a:rPr lang="en-US" sz="2800" dirty="0"/>
                <a:t>e</a:t>
              </a:r>
              <a:endParaRPr sz="2800" dirty="0"/>
            </a:p>
          </p:txBody>
        </p:sp>
      </p:grpSp>
      <p:sp>
        <p:nvSpPr>
          <p:cNvPr id="7" name="TextBox 6">
            <a:extLst>
              <a:ext uri="{FF2B5EF4-FFF2-40B4-BE49-F238E27FC236}">
                <a16:creationId xmlns:a16="http://schemas.microsoft.com/office/drawing/2014/main" id="{532FDA2D-F7FD-369E-DBF5-5345A95296F1}"/>
              </a:ext>
            </a:extLst>
          </p:cNvPr>
          <p:cNvSpPr txBox="1"/>
          <p:nvPr/>
        </p:nvSpPr>
        <p:spPr>
          <a:xfrm>
            <a:off x="206817" y="1622236"/>
            <a:ext cx="3325718" cy="3347840"/>
          </a:xfrm>
          <a:prstGeom prst="rect">
            <a:avLst/>
          </a:prstGeom>
          <a:solidFill>
            <a:schemeClr val="bg1"/>
          </a:solidFill>
        </p:spPr>
        <p:txBody>
          <a:bodyPr wrap="square">
            <a:spAutoFit/>
          </a:bodyPr>
          <a:lstStyle/>
          <a:p>
            <a:pPr algn="just">
              <a:lnSpc>
                <a:spcPct val="150000"/>
              </a:lnSpc>
              <a:tabLst>
                <a:tab pos="644525" algn="l"/>
              </a:tabLst>
            </a:pPr>
            <a:r>
              <a:rPr lang="en-US" sz="2400" b="1" dirty="0" err="1">
                <a:solidFill>
                  <a:srgbClr val="C00000"/>
                </a:solidFill>
                <a:effectLst/>
                <a:latin typeface="Arial" panose="020B0604020202020204" pitchFamily="34" charset="0"/>
                <a:ea typeface="Arial" panose="020B0604020202020204" pitchFamily="34" charset="0"/>
              </a:rPr>
              <a:t>Em</a:t>
            </a:r>
            <a:r>
              <a:rPr lang="en-US" sz="2400" b="1" dirty="0">
                <a:solidFill>
                  <a:srgbClr val="C00000"/>
                </a:solidFill>
                <a:effectLst/>
                <a:latin typeface="Arial" panose="020B0604020202020204" pitchFamily="34" charset="0"/>
                <a:ea typeface="Arial" panose="020B0604020202020204" pitchFamily="34" charset="0"/>
              </a:rPr>
              <a:t> </a:t>
            </a:r>
            <a:r>
              <a:rPr lang="en-US" sz="2400" b="1" dirty="0" err="1">
                <a:solidFill>
                  <a:srgbClr val="C00000"/>
                </a:solidFill>
                <a:effectLst/>
                <a:latin typeface="Arial" panose="020B0604020202020204" pitchFamily="34" charset="0"/>
                <a:ea typeface="Arial" panose="020B0604020202020204" pitchFamily="34" charset="0"/>
              </a:rPr>
              <a:t>hãy</a:t>
            </a:r>
            <a:r>
              <a:rPr lang="en-US" sz="2400" b="1" dirty="0">
                <a:solidFill>
                  <a:srgbClr val="C00000"/>
                </a:solidFill>
                <a:effectLst/>
                <a:latin typeface="Arial" panose="020B0604020202020204" pitchFamily="34" charset="0"/>
                <a:ea typeface="Arial" panose="020B0604020202020204" pitchFamily="34" charset="0"/>
              </a:rPr>
              <a:t> </a:t>
            </a:r>
            <a:r>
              <a:rPr lang="en-US" sz="2400" b="1" dirty="0" err="1">
                <a:solidFill>
                  <a:srgbClr val="C00000"/>
                </a:solidFill>
                <a:effectLst/>
                <a:latin typeface="Arial" panose="020B0604020202020204" pitchFamily="34" charset="0"/>
                <a:ea typeface="Arial" panose="020B0604020202020204" pitchFamily="34" charset="0"/>
              </a:rPr>
              <a:t>cho</a:t>
            </a:r>
            <a:r>
              <a:rPr lang="en-US" sz="2400" b="1" dirty="0">
                <a:solidFill>
                  <a:srgbClr val="C00000"/>
                </a:solidFill>
                <a:effectLst/>
                <a:latin typeface="Arial" panose="020B0604020202020204" pitchFamily="34" charset="0"/>
                <a:ea typeface="Arial" panose="020B0604020202020204" pitchFamily="34" charset="0"/>
              </a:rPr>
              <a:t> </a:t>
            </a:r>
            <a:r>
              <a:rPr lang="en-US" sz="2400" b="1" dirty="0" err="1">
                <a:solidFill>
                  <a:srgbClr val="C00000"/>
                </a:solidFill>
                <a:effectLst/>
                <a:latin typeface="Arial" panose="020B0604020202020204" pitchFamily="34" charset="0"/>
                <a:ea typeface="Arial" panose="020B0604020202020204" pitchFamily="34" charset="0"/>
              </a:rPr>
              <a:t>biết</a:t>
            </a:r>
            <a:r>
              <a:rPr lang="en-US" sz="2400" b="1" dirty="0">
                <a:solidFill>
                  <a:srgbClr val="C00000"/>
                </a:solidFill>
                <a:effectLst/>
                <a:latin typeface="Arial" panose="020B0604020202020204" pitchFamily="34" charset="0"/>
                <a:ea typeface="Arial" panose="020B0604020202020204" pitchFamily="34" charset="0"/>
              </a:rPr>
              <a:t> </a:t>
            </a:r>
            <a:r>
              <a:rPr lang="en-US" sz="2400" b="1" dirty="0" err="1">
                <a:solidFill>
                  <a:srgbClr val="C00000"/>
                </a:solidFill>
                <a:effectLst/>
                <a:latin typeface="Arial" panose="020B0604020202020204" pitchFamily="34" charset="0"/>
                <a:ea typeface="Arial" panose="020B0604020202020204" pitchFamily="34" charset="0"/>
              </a:rPr>
              <a:t>việc</a:t>
            </a:r>
            <a:r>
              <a:rPr lang="en-US" sz="2400" b="1" dirty="0">
                <a:solidFill>
                  <a:srgbClr val="C00000"/>
                </a:solidFill>
                <a:effectLst/>
                <a:latin typeface="Arial" panose="020B0604020202020204" pitchFamily="34" charset="0"/>
                <a:ea typeface="Arial" panose="020B0604020202020204" pitchFamily="34" charset="0"/>
              </a:rPr>
              <a:t> </a:t>
            </a:r>
            <a:r>
              <a:rPr lang="en-US" sz="2400" b="1" dirty="0" err="1">
                <a:solidFill>
                  <a:srgbClr val="C00000"/>
                </a:solidFill>
                <a:effectLst/>
                <a:latin typeface="Arial" panose="020B0604020202020204" pitchFamily="34" charset="0"/>
                <a:ea typeface="Arial" panose="020B0604020202020204" pitchFamily="34" charset="0"/>
              </a:rPr>
              <a:t>làm</a:t>
            </a:r>
            <a:r>
              <a:rPr lang="en-US" sz="2400" b="1" dirty="0">
                <a:solidFill>
                  <a:srgbClr val="C00000"/>
                </a:solidFill>
                <a:effectLst/>
                <a:latin typeface="Arial" panose="020B0604020202020204" pitchFamily="34" charset="0"/>
                <a:ea typeface="Arial" panose="020B0604020202020204" pitchFamily="34" charset="0"/>
              </a:rPr>
              <a:t> </a:t>
            </a:r>
            <a:r>
              <a:rPr lang="en-US" sz="2400" b="1" dirty="0" err="1">
                <a:solidFill>
                  <a:srgbClr val="C00000"/>
                </a:solidFill>
                <a:effectLst/>
                <a:latin typeface="Arial" panose="020B0604020202020204" pitchFamily="34" charset="0"/>
                <a:ea typeface="Arial" panose="020B0604020202020204" pitchFamily="34" charset="0"/>
              </a:rPr>
              <a:t>nào</a:t>
            </a:r>
            <a:r>
              <a:rPr lang="en-US" sz="2400" b="1" dirty="0">
                <a:solidFill>
                  <a:srgbClr val="C00000"/>
                </a:solidFill>
                <a:effectLst/>
                <a:latin typeface="Arial" panose="020B0604020202020204" pitchFamily="34" charset="0"/>
                <a:ea typeface="Arial" panose="020B0604020202020204" pitchFamily="34" charset="0"/>
              </a:rPr>
              <a:t> </a:t>
            </a:r>
            <a:r>
              <a:rPr lang="en-US" sz="2400" b="1" dirty="0" err="1">
                <a:solidFill>
                  <a:srgbClr val="C00000"/>
                </a:solidFill>
                <a:effectLst/>
                <a:latin typeface="Arial" panose="020B0604020202020204" pitchFamily="34" charset="0"/>
                <a:ea typeface="Arial" panose="020B0604020202020204" pitchFamily="34" charset="0"/>
              </a:rPr>
              <a:t>sau</a:t>
            </a:r>
            <a:r>
              <a:rPr lang="en-US" sz="2400" b="1" dirty="0">
                <a:solidFill>
                  <a:srgbClr val="C00000"/>
                </a:solidFill>
                <a:effectLst/>
                <a:latin typeface="Arial" panose="020B0604020202020204" pitchFamily="34" charset="0"/>
                <a:ea typeface="Arial" panose="020B0604020202020204" pitchFamily="34" charset="0"/>
              </a:rPr>
              <a:t> </a:t>
            </a:r>
            <a:r>
              <a:rPr lang="en-US" sz="2400" b="1" dirty="0" err="1">
                <a:solidFill>
                  <a:srgbClr val="C00000"/>
                </a:solidFill>
                <a:effectLst/>
                <a:latin typeface="Arial" panose="020B0604020202020204" pitchFamily="34" charset="0"/>
                <a:ea typeface="Arial" panose="020B0604020202020204" pitchFamily="34" charset="0"/>
              </a:rPr>
              <a:t>đây</a:t>
            </a:r>
            <a:r>
              <a:rPr lang="en-US" sz="2400" b="1" dirty="0">
                <a:solidFill>
                  <a:srgbClr val="C00000"/>
                </a:solidFill>
                <a:effectLst/>
                <a:latin typeface="Arial" panose="020B0604020202020204" pitchFamily="34" charset="0"/>
                <a:ea typeface="Arial" panose="020B0604020202020204" pitchFamily="34" charset="0"/>
              </a:rPr>
              <a:t> </a:t>
            </a:r>
            <a:r>
              <a:rPr lang="en-US" sz="2400" b="1" dirty="0" err="1">
                <a:solidFill>
                  <a:srgbClr val="C00000"/>
                </a:solidFill>
                <a:effectLst/>
                <a:latin typeface="Arial" panose="020B0604020202020204" pitchFamily="34" charset="0"/>
                <a:ea typeface="Arial" panose="020B0604020202020204" pitchFamily="34" charset="0"/>
              </a:rPr>
              <a:t>thể</a:t>
            </a:r>
            <a:r>
              <a:rPr lang="en-US" sz="2400" b="1" dirty="0">
                <a:solidFill>
                  <a:srgbClr val="C00000"/>
                </a:solidFill>
                <a:effectLst/>
                <a:latin typeface="Arial" panose="020B0604020202020204" pitchFamily="34" charset="0"/>
                <a:ea typeface="Arial" panose="020B0604020202020204" pitchFamily="34" charset="0"/>
              </a:rPr>
              <a:t> hiện </a:t>
            </a:r>
            <a:r>
              <a:rPr lang="en-US" sz="2400" b="1" dirty="0" err="1">
                <a:solidFill>
                  <a:srgbClr val="C00000"/>
                </a:solidFill>
                <a:effectLst/>
                <a:latin typeface="Arial" panose="020B0604020202020204" pitchFamily="34" charset="0"/>
                <a:ea typeface="Arial" panose="020B0604020202020204" pitchFamily="34" charset="0"/>
              </a:rPr>
              <a:t>sự</a:t>
            </a:r>
            <a:r>
              <a:rPr lang="en-US" sz="2400" b="1" dirty="0">
                <a:solidFill>
                  <a:srgbClr val="C00000"/>
                </a:solidFill>
                <a:effectLst/>
                <a:latin typeface="Arial" panose="020B0604020202020204" pitchFamily="34" charset="0"/>
                <a:ea typeface="Arial" panose="020B0604020202020204" pitchFamily="34" charset="0"/>
              </a:rPr>
              <a:t> </a:t>
            </a:r>
            <a:r>
              <a:rPr lang="en-US" sz="2400" b="1" dirty="0" err="1">
                <a:solidFill>
                  <a:srgbClr val="C00000"/>
                </a:solidFill>
                <a:effectLst/>
                <a:latin typeface="Arial" panose="020B0604020202020204" pitchFamily="34" charset="0"/>
                <a:ea typeface="Arial" panose="020B0604020202020204" pitchFamily="34" charset="0"/>
              </a:rPr>
              <a:t>kế</a:t>
            </a:r>
            <a:r>
              <a:rPr lang="en-US" sz="2400" b="1" dirty="0">
                <a:solidFill>
                  <a:srgbClr val="C00000"/>
                </a:solidFill>
                <a:effectLst/>
                <a:latin typeface="Arial" panose="020B0604020202020204" pitchFamily="34" charset="0"/>
                <a:ea typeface="Arial" panose="020B0604020202020204" pitchFamily="34" charset="0"/>
              </a:rPr>
              <a:t> </a:t>
            </a:r>
            <a:r>
              <a:rPr lang="en-US" sz="2400" b="1" dirty="0" err="1">
                <a:solidFill>
                  <a:srgbClr val="C00000"/>
                </a:solidFill>
                <a:effectLst/>
                <a:latin typeface="Arial" panose="020B0604020202020204" pitchFamily="34" charset="0"/>
                <a:ea typeface="Arial" panose="020B0604020202020204" pitchFamily="34" charset="0"/>
              </a:rPr>
              <a:t>thừa</a:t>
            </a:r>
            <a:r>
              <a:rPr lang="en-US" sz="2400" b="1" dirty="0">
                <a:solidFill>
                  <a:srgbClr val="C00000"/>
                </a:solidFill>
                <a:effectLst/>
                <a:latin typeface="Arial" panose="020B0604020202020204" pitchFamily="34" charset="0"/>
                <a:ea typeface="Arial" panose="020B0604020202020204" pitchFamily="34" charset="0"/>
              </a:rPr>
              <a:t>, </a:t>
            </a:r>
            <a:r>
              <a:rPr lang="en-US" sz="2400" b="1" dirty="0" err="1">
                <a:solidFill>
                  <a:srgbClr val="C00000"/>
                </a:solidFill>
                <a:effectLst/>
                <a:latin typeface="Arial" panose="020B0604020202020204" pitchFamily="34" charset="0"/>
                <a:ea typeface="Arial" panose="020B0604020202020204" pitchFamily="34" charset="0"/>
              </a:rPr>
              <a:t>phát</a:t>
            </a:r>
            <a:r>
              <a:rPr lang="en-US" sz="2400" b="1" dirty="0">
                <a:solidFill>
                  <a:srgbClr val="C00000"/>
                </a:solidFill>
                <a:effectLst/>
                <a:latin typeface="Arial" panose="020B0604020202020204" pitchFamily="34" charset="0"/>
                <a:ea typeface="Arial" panose="020B0604020202020204" pitchFamily="34" charset="0"/>
              </a:rPr>
              <a:t> </a:t>
            </a:r>
            <a:r>
              <a:rPr lang="en-US" sz="2400" b="1" dirty="0" err="1">
                <a:solidFill>
                  <a:srgbClr val="C00000"/>
                </a:solidFill>
                <a:effectLst/>
                <a:latin typeface="Arial" panose="020B0604020202020204" pitchFamily="34" charset="0"/>
                <a:ea typeface="Arial" panose="020B0604020202020204" pitchFamily="34" charset="0"/>
              </a:rPr>
              <a:t>huy</a:t>
            </a:r>
            <a:r>
              <a:rPr lang="en-US" sz="2400" b="1" dirty="0">
                <a:solidFill>
                  <a:srgbClr val="C00000"/>
                </a:solidFill>
                <a:effectLst/>
                <a:latin typeface="Arial" panose="020B0604020202020204" pitchFamily="34" charset="0"/>
                <a:ea typeface="Arial" panose="020B0604020202020204" pitchFamily="34" charset="0"/>
              </a:rPr>
              <a:t> </a:t>
            </a:r>
            <a:r>
              <a:rPr lang="en-US" sz="2400" b="1" dirty="0" err="1">
                <a:solidFill>
                  <a:srgbClr val="C00000"/>
                </a:solidFill>
                <a:effectLst/>
                <a:latin typeface="Arial" panose="020B0604020202020204" pitchFamily="34" charset="0"/>
                <a:ea typeface="Arial" panose="020B0604020202020204" pitchFamily="34" charset="0"/>
              </a:rPr>
              <a:t>truyền</a:t>
            </a:r>
            <a:r>
              <a:rPr lang="en-US" sz="2400" b="1" dirty="0">
                <a:solidFill>
                  <a:srgbClr val="C00000"/>
                </a:solidFill>
                <a:effectLst/>
                <a:latin typeface="Arial" panose="020B0604020202020204" pitchFamily="34" charset="0"/>
                <a:ea typeface="Arial" panose="020B0604020202020204" pitchFamily="34" charset="0"/>
              </a:rPr>
              <a:t> </a:t>
            </a:r>
            <a:r>
              <a:rPr lang="en-US" sz="2400" b="1" dirty="0" err="1">
                <a:solidFill>
                  <a:srgbClr val="C00000"/>
                </a:solidFill>
                <a:effectLst/>
                <a:latin typeface="Arial" panose="020B0604020202020204" pitchFamily="34" charset="0"/>
                <a:ea typeface="Arial" panose="020B0604020202020204" pitchFamily="34" charset="0"/>
              </a:rPr>
              <a:t>thống</a:t>
            </a:r>
            <a:r>
              <a:rPr lang="en-US" sz="2400" b="1" dirty="0">
                <a:solidFill>
                  <a:srgbClr val="C00000"/>
                </a:solidFill>
                <a:effectLst/>
                <a:latin typeface="Arial" panose="020B0604020202020204" pitchFamily="34" charset="0"/>
                <a:ea typeface="Arial" panose="020B0604020202020204" pitchFamily="34" charset="0"/>
              </a:rPr>
              <a:t>  </a:t>
            </a:r>
            <a:r>
              <a:rPr lang="en-US" sz="2400" b="1" dirty="0" err="1">
                <a:solidFill>
                  <a:srgbClr val="C00000"/>
                </a:solidFill>
                <a:effectLst/>
                <a:latin typeface="Arial" panose="020B0604020202020204" pitchFamily="34" charset="0"/>
                <a:ea typeface="Arial" panose="020B0604020202020204" pitchFamily="34" charset="0"/>
              </a:rPr>
              <a:t>của</a:t>
            </a:r>
            <a:r>
              <a:rPr lang="en-US" sz="2400" b="1" dirty="0">
                <a:solidFill>
                  <a:srgbClr val="C00000"/>
                </a:solidFill>
                <a:effectLst/>
                <a:latin typeface="Arial" panose="020B0604020202020204" pitchFamily="34" charset="0"/>
                <a:ea typeface="Arial" panose="020B0604020202020204" pitchFamily="34" charset="0"/>
              </a:rPr>
              <a:t> </a:t>
            </a:r>
            <a:r>
              <a:rPr lang="en-US" sz="2400" b="1" dirty="0" err="1">
                <a:solidFill>
                  <a:srgbClr val="C00000"/>
                </a:solidFill>
                <a:effectLst/>
                <a:latin typeface="Arial" panose="020B0604020202020204" pitchFamily="34" charset="0"/>
                <a:ea typeface="Arial" panose="020B0604020202020204" pitchFamily="34" charset="0"/>
              </a:rPr>
              <a:t>dân</a:t>
            </a:r>
            <a:r>
              <a:rPr lang="en-US" sz="2400" b="1" dirty="0">
                <a:solidFill>
                  <a:srgbClr val="C00000"/>
                </a:solidFill>
                <a:effectLst/>
                <a:latin typeface="Arial" panose="020B0604020202020204" pitchFamily="34" charset="0"/>
                <a:ea typeface="Arial" panose="020B0604020202020204" pitchFamily="34" charset="0"/>
              </a:rPr>
              <a:t> </a:t>
            </a:r>
            <a:r>
              <a:rPr lang="en-US" sz="2400" b="1" dirty="0" err="1">
                <a:solidFill>
                  <a:srgbClr val="C00000"/>
                </a:solidFill>
                <a:effectLst/>
                <a:latin typeface="Arial" panose="020B0604020202020204" pitchFamily="34" charset="0"/>
                <a:ea typeface="Arial" panose="020B0604020202020204" pitchFamily="34" charset="0"/>
              </a:rPr>
              <a:t>tộc</a:t>
            </a:r>
            <a:r>
              <a:rPr lang="en-US" sz="2400" b="1" dirty="0">
                <a:solidFill>
                  <a:srgbClr val="C00000"/>
                </a:solidFill>
                <a:effectLst/>
                <a:latin typeface="Arial" panose="020B0604020202020204" pitchFamily="34" charset="0"/>
                <a:ea typeface="Arial" panose="020B0604020202020204" pitchFamily="34" charset="0"/>
              </a:rPr>
              <a:t>. </a:t>
            </a:r>
          </a:p>
          <a:p>
            <a:pPr algn="just">
              <a:lnSpc>
                <a:spcPct val="150000"/>
              </a:lnSpc>
              <a:tabLst>
                <a:tab pos="644525" algn="l"/>
              </a:tabLst>
            </a:pPr>
            <a:r>
              <a:rPr lang="en-US" sz="2400" b="1" dirty="0">
                <a:solidFill>
                  <a:srgbClr val="C00000"/>
                </a:solidFill>
                <a:effectLst/>
                <a:latin typeface="Arial" panose="020B0604020202020204" pitchFamily="34" charset="0"/>
                <a:ea typeface="Arial" panose="020B0604020202020204" pitchFamily="34" charset="0"/>
              </a:rPr>
              <a:t>Vì </a:t>
            </a:r>
            <a:r>
              <a:rPr lang="en-US" sz="2400" b="1" dirty="0" err="1">
                <a:solidFill>
                  <a:srgbClr val="C00000"/>
                </a:solidFill>
                <a:effectLst/>
                <a:latin typeface="Arial" panose="020B0604020202020204" pitchFamily="34" charset="0"/>
                <a:ea typeface="Arial" panose="020B0604020202020204" pitchFamily="34" charset="0"/>
              </a:rPr>
              <a:t>sao</a:t>
            </a:r>
            <a:r>
              <a:rPr lang="en-US" sz="2400" b="1" dirty="0">
                <a:solidFill>
                  <a:srgbClr val="C00000"/>
                </a:solidFill>
                <a:effectLst/>
                <a:latin typeface="Arial" panose="020B0604020202020204" pitchFamily="34" charset="0"/>
                <a:ea typeface="Arial" panose="020B0604020202020204" pitchFamily="34" charset="0"/>
              </a:rPr>
              <a:t>? </a:t>
            </a:r>
          </a:p>
        </p:txBody>
      </p:sp>
      <p:sp>
        <p:nvSpPr>
          <p:cNvPr id="14" name="TextBox 13">
            <a:extLst>
              <a:ext uri="{FF2B5EF4-FFF2-40B4-BE49-F238E27FC236}">
                <a16:creationId xmlns:a16="http://schemas.microsoft.com/office/drawing/2014/main" id="{4D1AB1F0-6FE3-E6AC-8CB4-050AE34134CD}"/>
              </a:ext>
            </a:extLst>
          </p:cNvPr>
          <p:cNvSpPr txBox="1"/>
          <p:nvPr/>
        </p:nvSpPr>
        <p:spPr>
          <a:xfrm>
            <a:off x="171139" y="751602"/>
            <a:ext cx="3152271" cy="584775"/>
          </a:xfrm>
          <a:prstGeom prst="rect">
            <a:avLst/>
          </a:prstGeom>
          <a:solidFill>
            <a:schemeClr val="accent4">
              <a:lumMod val="20000"/>
              <a:lumOff val="80000"/>
            </a:schemeClr>
          </a:solidFill>
        </p:spPr>
        <p:txBody>
          <a:bodyPr wrap="square" rtlCol="0">
            <a:spAutoFit/>
          </a:bodyPr>
          <a:lstStyle/>
          <a:p>
            <a:pPr algn="ctr"/>
            <a:r>
              <a:rPr lang="en-US" sz="3200" dirty="0" err="1">
                <a:solidFill>
                  <a:srgbClr val="C00000"/>
                </a:solidFill>
                <a:latin typeface="SVN-Revolution" panose="02040603050506020204" pitchFamily="18" charset="0"/>
              </a:rPr>
              <a:t>Nhiệm</a:t>
            </a:r>
            <a:r>
              <a:rPr lang="en-US" sz="3200" dirty="0">
                <a:solidFill>
                  <a:srgbClr val="C00000"/>
                </a:solidFill>
                <a:latin typeface="SVN-Revolution" panose="02040603050506020204" pitchFamily="18" charset="0"/>
              </a:rPr>
              <a:t> </a:t>
            </a:r>
            <a:r>
              <a:rPr lang="en-US" sz="3200" dirty="0" err="1">
                <a:solidFill>
                  <a:srgbClr val="C00000"/>
                </a:solidFill>
                <a:latin typeface="SVN-Revolution" panose="02040603050506020204" pitchFamily="18" charset="0"/>
              </a:rPr>
              <a:t>vụ</a:t>
            </a:r>
            <a:r>
              <a:rPr lang="en-US" sz="3200" dirty="0">
                <a:solidFill>
                  <a:srgbClr val="C00000"/>
                </a:solidFill>
                <a:latin typeface="SVN-Revolution" panose="02040603050506020204" pitchFamily="18" charset="0"/>
              </a:rPr>
              <a:t> 4</a:t>
            </a:r>
          </a:p>
        </p:txBody>
      </p:sp>
      <p:grpSp>
        <p:nvGrpSpPr>
          <p:cNvPr id="24" name="Group 23">
            <a:extLst>
              <a:ext uri="{FF2B5EF4-FFF2-40B4-BE49-F238E27FC236}">
                <a16:creationId xmlns:a16="http://schemas.microsoft.com/office/drawing/2014/main" id="{7C0BBA58-7261-8DC5-8C64-EB618E61C39F}"/>
              </a:ext>
            </a:extLst>
          </p:cNvPr>
          <p:cNvGrpSpPr/>
          <p:nvPr/>
        </p:nvGrpSpPr>
        <p:grpSpPr>
          <a:xfrm>
            <a:off x="8108831" y="2497752"/>
            <a:ext cx="4358275" cy="1873212"/>
            <a:chOff x="1996439" y="1494788"/>
            <a:chExt cx="3920490" cy="1769109"/>
          </a:xfrm>
        </p:grpSpPr>
        <p:sp>
          <p:nvSpPr>
            <p:cNvPr id="25" name="Shape">
              <a:extLst>
                <a:ext uri="{FF2B5EF4-FFF2-40B4-BE49-F238E27FC236}">
                  <a16:creationId xmlns:a16="http://schemas.microsoft.com/office/drawing/2014/main" id="{BE8FF7F6-8506-AB4A-DB05-62956BFE9743}"/>
                </a:ext>
              </a:extLst>
            </p:cNvPr>
            <p:cNvSpPr/>
            <p:nvPr/>
          </p:nvSpPr>
          <p:spPr>
            <a:xfrm>
              <a:off x="1996439" y="1494788"/>
              <a:ext cx="3920490" cy="1769109"/>
            </a:xfrm>
            <a:custGeom>
              <a:avLst/>
              <a:gdLst/>
              <a:ahLst/>
              <a:cxnLst>
                <a:cxn ang="0">
                  <a:pos x="wd2" y="hd2"/>
                </a:cxn>
                <a:cxn ang="5400000">
                  <a:pos x="wd2" y="hd2"/>
                </a:cxn>
                <a:cxn ang="10800000">
                  <a:pos x="wd2" y="hd2"/>
                </a:cxn>
                <a:cxn ang="16200000">
                  <a:pos x="wd2" y="hd2"/>
                </a:cxn>
              </a:cxnLst>
              <a:rect l="0" t="0" r="r" b="b"/>
              <a:pathLst>
                <a:path w="21600" h="21600" extrusionOk="0">
                  <a:moveTo>
                    <a:pt x="20627" y="0"/>
                  </a:moveTo>
                  <a:lnTo>
                    <a:pt x="973" y="0"/>
                  </a:lnTo>
                  <a:cubicBezTo>
                    <a:pt x="434" y="0"/>
                    <a:pt x="0" y="961"/>
                    <a:pt x="0" y="2155"/>
                  </a:cubicBezTo>
                  <a:lnTo>
                    <a:pt x="0" y="19445"/>
                  </a:lnTo>
                  <a:cubicBezTo>
                    <a:pt x="0" y="20639"/>
                    <a:pt x="434" y="21600"/>
                    <a:pt x="973" y="21600"/>
                  </a:cubicBezTo>
                  <a:lnTo>
                    <a:pt x="16730" y="21600"/>
                  </a:lnTo>
                  <a:lnTo>
                    <a:pt x="21600" y="10808"/>
                  </a:lnTo>
                  <a:lnTo>
                    <a:pt x="21600" y="2171"/>
                  </a:lnTo>
                  <a:cubicBezTo>
                    <a:pt x="21600" y="961"/>
                    <a:pt x="21166" y="0"/>
                    <a:pt x="20627" y="0"/>
                  </a:cubicBezTo>
                  <a:close/>
                </a:path>
              </a:pathLst>
            </a:custGeom>
            <a:solidFill>
              <a:srgbClr val="F3CEFE"/>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15000"/>
                </a:lnSpc>
                <a:tabLst>
                  <a:tab pos="644525" algn="l"/>
                </a:tabLst>
              </a:pPr>
              <a:r>
                <a:rPr lang="vi-VN" sz="2000" dirty="0">
                  <a:effectLst/>
                  <a:latin typeface="Arial" panose="020B0604020202020204" pitchFamily="34" charset="0"/>
                  <a:ea typeface="Arial" panose="020B0604020202020204" pitchFamily="34" charset="0"/>
                </a:rPr>
                <a:t>Chê bai những người mặc </a:t>
              </a:r>
              <a:endParaRPr lang="en-US" sz="2000" dirty="0">
                <a:effectLst/>
                <a:latin typeface="Arial" panose="020B0604020202020204" pitchFamily="34" charset="0"/>
                <a:ea typeface="Arial" panose="020B0604020202020204" pitchFamily="34" charset="0"/>
              </a:endParaRPr>
            </a:p>
            <a:p>
              <a:pPr algn="just">
                <a:lnSpc>
                  <a:spcPct val="115000"/>
                </a:lnSpc>
                <a:tabLst>
                  <a:tab pos="644525" algn="l"/>
                </a:tabLst>
              </a:pPr>
              <a:r>
                <a:rPr lang="vi-VN" sz="2000" dirty="0">
                  <a:effectLst/>
                  <a:latin typeface="Arial" panose="020B0604020202020204" pitchFamily="34" charset="0"/>
                  <a:ea typeface="Arial" panose="020B0604020202020204" pitchFamily="34" charset="0"/>
                </a:rPr>
                <a:t>trang phục truyền thống là </a:t>
              </a:r>
              <a:endParaRPr lang="en-US" sz="2000" dirty="0">
                <a:effectLst/>
                <a:latin typeface="Arial" panose="020B0604020202020204" pitchFamily="34" charset="0"/>
                <a:ea typeface="Arial" panose="020B0604020202020204" pitchFamily="34" charset="0"/>
              </a:endParaRPr>
            </a:p>
            <a:p>
              <a:pPr algn="just">
                <a:lnSpc>
                  <a:spcPct val="115000"/>
                </a:lnSpc>
                <a:tabLst>
                  <a:tab pos="644525" algn="l"/>
                </a:tabLst>
              </a:pPr>
              <a:r>
                <a:rPr lang="vi-VN" sz="2000" dirty="0">
                  <a:effectLst/>
                  <a:latin typeface="Arial" panose="020B0604020202020204" pitchFamily="34" charset="0"/>
                  <a:ea typeface="Arial" panose="020B0604020202020204" pitchFamily="34" charset="0"/>
                </a:rPr>
                <a:t>không phù hợp. </a:t>
              </a:r>
              <a:endParaRPr sz="2800" dirty="0"/>
            </a:p>
          </p:txBody>
        </p:sp>
        <p:sp>
          <p:nvSpPr>
            <p:cNvPr id="26" name="Shape">
              <a:extLst>
                <a:ext uri="{FF2B5EF4-FFF2-40B4-BE49-F238E27FC236}">
                  <a16:creationId xmlns:a16="http://schemas.microsoft.com/office/drawing/2014/main" id="{26D3C217-4FED-E1F7-E4A1-C4000715DEC1}"/>
                </a:ext>
              </a:extLst>
            </p:cNvPr>
            <p:cNvSpPr/>
            <p:nvPr/>
          </p:nvSpPr>
          <p:spPr>
            <a:xfrm>
              <a:off x="5033009" y="2379974"/>
              <a:ext cx="883920" cy="883923"/>
            </a:xfrm>
            <a:custGeom>
              <a:avLst/>
              <a:gdLst/>
              <a:ahLst/>
              <a:cxnLst>
                <a:cxn ang="0">
                  <a:pos x="wd2" y="hd2"/>
                </a:cxn>
                <a:cxn ang="5400000">
                  <a:pos x="wd2" y="hd2"/>
                </a:cxn>
                <a:cxn ang="10800000">
                  <a:pos x="wd2" y="hd2"/>
                </a:cxn>
                <a:cxn ang="16200000">
                  <a:pos x="wd2" y="hd2"/>
                </a:cxn>
              </a:cxnLst>
              <a:rect l="0" t="0" r="r" b="b"/>
              <a:pathLst>
                <a:path w="21600" h="21600" extrusionOk="0">
                  <a:moveTo>
                    <a:pt x="0" y="4314"/>
                  </a:moveTo>
                  <a:lnTo>
                    <a:pt x="0" y="21600"/>
                  </a:lnTo>
                  <a:lnTo>
                    <a:pt x="21600" y="0"/>
                  </a:lnTo>
                  <a:lnTo>
                    <a:pt x="4314" y="0"/>
                  </a:lnTo>
                  <a:cubicBezTo>
                    <a:pt x="1924" y="0"/>
                    <a:pt x="0" y="1924"/>
                    <a:pt x="0" y="4314"/>
                  </a:cubicBezTo>
                  <a:close/>
                </a:path>
              </a:pathLst>
            </a:custGeom>
            <a:solidFill>
              <a:srgbClr val="954ECA"/>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r>
                <a:rPr lang="en-US" sz="2800" dirty="0"/>
                <a:t>c</a:t>
              </a:r>
              <a:endParaRPr sz="2800" dirty="0"/>
            </a:p>
          </p:txBody>
        </p:sp>
      </p:grpSp>
    </p:spTree>
    <p:extLst>
      <p:ext uri="{BB962C8B-B14F-4D97-AF65-F5344CB8AC3E}">
        <p14:creationId xmlns:p14="http://schemas.microsoft.com/office/powerpoint/2010/main" val="35971751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p:cTn id="21" dur="500" fill="hold"/>
                                        <p:tgtEl>
                                          <p:spTgt spid="24"/>
                                        </p:tgtEl>
                                        <p:attrNameLst>
                                          <p:attrName>ppt_w</p:attrName>
                                        </p:attrNameLst>
                                      </p:cBhvr>
                                      <p:tavLst>
                                        <p:tav tm="0">
                                          <p:val>
                                            <p:fltVal val="0"/>
                                          </p:val>
                                        </p:tav>
                                        <p:tav tm="100000">
                                          <p:val>
                                            <p:strVal val="#ppt_w"/>
                                          </p:val>
                                        </p:tav>
                                      </p:tavLst>
                                    </p:anim>
                                    <p:anim calcmode="lin" valueType="num">
                                      <p:cBhvr>
                                        <p:cTn id="22" dur="500" fill="hold"/>
                                        <p:tgtEl>
                                          <p:spTgt spid="24"/>
                                        </p:tgtEl>
                                        <p:attrNameLst>
                                          <p:attrName>ppt_h</p:attrName>
                                        </p:attrNameLst>
                                      </p:cBhvr>
                                      <p:tavLst>
                                        <p:tav tm="0">
                                          <p:val>
                                            <p:fltVal val="0"/>
                                          </p:val>
                                        </p:tav>
                                        <p:tav tm="100000">
                                          <p:val>
                                            <p:strVal val="#ppt_h"/>
                                          </p:val>
                                        </p:tav>
                                      </p:tavLst>
                                    </p:anim>
                                    <p:animEffect transition="in" filter="fade">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p:cTn id="35" dur="500" fill="hold"/>
                                        <p:tgtEl>
                                          <p:spTgt spid="30"/>
                                        </p:tgtEl>
                                        <p:attrNameLst>
                                          <p:attrName>ppt_w</p:attrName>
                                        </p:attrNameLst>
                                      </p:cBhvr>
                                      <p:tavLst>
                                        <p:tav tm="0">
                                          <p:val>
                                            <p:fltVal val="0"/>
                                          </p:val>
                                        </p:tav>
                                        <p:tav tm="100000">
                                          <p:val>
                                            <p:strVal val="#ppt_w"/>
                                          </p:val>
                                        </p:tav>
                                      </p:tavLst>
                                    </p:anim>
                                    <p:anim calcmode="lin" valueType="num">
                                      <p:cBhvr>
                                        <p:cTn id="36" dur="500" fill="hold"/>
                                        <p:tgtEl>
                                          <p:spTgt spid="30"/>
                                        </p:tgtEl>
                                        <p:attrNameLst>
                                          <p:attrName>ppt_h</p:attrName>
                                        </p:attrNameLst>
                                      </p:cBhvr>
                                      <p:tavLst>
                                        <p:tav tm="0">
                                          <p:val>
                                            <p:fltVal val="0"/>
                                          </p:val>
                                        </p:tav>
                                        <p:tav tm="100000">
                                          <p:val>
                                            <p:strVal val="#ppt_h"/>
                                          </p:val>
                                        </p:tav>
                                      </p:tavLst>
                                    </p:anim>
                                    <p:animEffect transition="in" filter="fade">
                                      <p:cBhvr>
                                        <p:cTn id="3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586DA80C-0225-E517-A6BB-6C6A1AD4D2BA}"/>
              </a:ext>
            </a:extLst>
          </p:cNvPr>
          <p:cNvPicPr>
            <a:picLocks noGrp="1" noRot="1" noChangeAspect="1" noMove="1" noResize="1" noEditPoints="1" noAdjustHandles="1" noChangeArrowheads="1" noChangeShapeType="1" noCrop="1"/>
          </p:cNvPicPr>
          <p:nvPr/>
        </p:nvPicPr>
        <p:blipFill>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57493">
            <a:off x="-500396" y="-715744"/>
            <a:ext cx="14108399" cy="891130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330282B-5BA4-ACB3-10B0-CE346E4AA382}"/>
              </a:ext>
            </a:extLst>
          </p:cNvPr>
          <p:cNvSpPr txBox="1"/>
          <p:nvPr/>
        </p:nvSpPr>
        <p:spPr>
          <a:xfrm>
            <a:off x="1680491" y="2117831"/>
            <a:ext cx="8073109" cy="3244158"/>
          </a:xfrm>
          <a:prstGeom prst="rect">
            <a:avLst/>
          </a:prstGeom>
          <a:noFill/>
        </p:spPr>
        <p:txBody>
          <a:bodyPr wrap="square">
            <a:spAutoFit/>
          </a:bodyPr>
          <a:lstStyle/>
          <a:p>
            <a:pPr algn="just">
              <a:lnSpc>
                <a:spcPct val="150000"/>
              </a:lnSpc>
            </a:pPr>
            <a:r>
              <a:rPr lang="en-US" sz="2800" b="1" dirty="0" err="1">
                <a:latin typeface="Arial" panose="020B0604020202020204" pitchFamily="34" charset="0"/>
                <a:cs typeface="Arial" panose="020B0604020202020204" pitchFamily="34" charset="0"/>
              </a:rPr>
              <a:t>Em</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hãy</a:t>
            </a:r>
            <a:r>
              <a:rPr lang="en-US" sz="2800" b="1" dirty="0">
                <a:latin typeface="Arial" panose="020B0604020202020204" pitchFamily="34" charset="0"/>
                <a:cs typeface="Arial" panose="020B0604020202020204" pitchFamily="34" charset="0"/>
              </a:rPr>
              <a:t> viết </a:t>
            </a:r>
            <a:r>
              <a:rPr lang="en-US" sz="2800" b="1" dirty="0" err="1">
                <a:latin typeface="Arial" panose="020B0604020202020204" pitchFamily="34" charset="0"/>
                <a:cs typeface="Arial" panose="020B0604020202020204" pitchFamily="34" charset="0"/>
              </a:rPr>
              <a:t>đoạn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văn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bày</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tỏ</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lòng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tự</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hào</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của</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bản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thân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đối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với</a:t>
            </a:r>
            <a:r>
              <a:rPr lang="en-US" sz="2800" b="1" dirty="0">
                <a:latin typeface="Arial" panose="020B0604020202020204" pitchFamily="34" charset="0"/>
                <a:cs typeface="Arial" panose="020B0604020202020204" pitchFamily="34" charset="0"/>
              </a:rPr>
              <a:t> một </a:t>
            </a:r>
            <a:r>
              <a:rPr lang="en-US" sz="2800" b="1" dirty="0" err="1">
                <a:latin typeface="Arial" panose="020B0604020202020204" pitchFamily="34" charset="0"/>
                <a:cs typeface="Arial" panose="020B0604020202020204" pitchFamily="34" charset="0"/>
              </a:rPr>
              <a:t>truyền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thống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tốt</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đẹp</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của</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dân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tộc</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Việt</a:t>
            </a:r>
            <a:r>
              <a:rPr lang="en-US" sz="2800" b="1" dirty="0">
                <a:latin typeface="Arial" panose="020B0604020202020204" pitchFamily="34" charset="0"/>
                <a:cs typeface="Arial" panose="020B0604020202020204" pitchFamily="34" charset="0"/>
              </a:rPr>
              <a:t> Nam </a:t>
            </a:r>
            <a:r>
              <a:rPr lang="en-US" sz="2800" b="1" dirty="0" err="1">
                <a:latin typeface="Arial" panose="020B0604020202020204" pitchFamily="34" charset="0"/>
                <a:cs typeface="Arial" panose="020B0604020202020204" pitchFamily="34" charset="0"/>
              </a:rPr>
              <a:t>và</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đề</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xuất</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những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việc</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làm</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cụ</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thể</a:t>
            </a:r>
            <a:r>
              <a:rPr lang="en-US" sz="2800" b="1" dirty="0">
                <a:latin typeface="Arial" panose="020B0604020202020204" pitchFamily="34" charset="0"/>
                <a:cs typeface="Arial" panose="020B0604020202020204" pitchFamily="34" charset="0"/>
              </a:rPr>
              <a:t> để </a:t>
            </a:r>
            <a:r>
              <a:rPr lang="en-US" sz="2800" b="1" dirty="0" err="1">
                <a:latin typeface="Arial" panose="020B0604020202020204" pitchFamily="34" charset="0"/>
                <a:cs typeface="Arial" panose="020B0604020202020204" pitchFamily="34" charset="0"/>
              </a:rPr>
              <a:t>giữ</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gìn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phát</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huy</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truyền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thống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đó</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trong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thời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kì</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hội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nhập</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phát</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triển</a:t>
            </a:r>
            <a:r>
              <a:rPr lang="en-US" sz="2800" b="1" dirty="0">
                <a:latin typeface="Arial" panose="020B0604020202020204" pitchFamily="34" charset="0"/>
                <a:cs typeface="Arial" panose="020B0604020202020204" pitchFamily="34" charset="0"/>
              </a:rPr>
              <a:t>. </a:t>
            </a:r>
          </a:p>
        </p:txBody>
      </p:sp>
      <p:sp>
        <p:nvSpPr>
          <p:cNvPr id="6" name="TextBox 5">
            <a:extLst>
              <a:ext uri="{FF2B5EF4-FFF2-40B4-BE49-F238E27FC236}">
                <a16:creationId xmlns:a16="http://schemas.microsoft.com/office/drawing/2014/main" id="{BFFD54B3-432A-3199-52AD-C96C36D5C194}"/>
              </a:ext>
            </a:extLst>
          </p:cNvPr>
          <p:cNvSpPr txBox="1"/>
          <p:nvPr/>
        </p:nvSpPr>
        <p:spPr>
          <a:xfrm>
            <a:off x="4524837" y="1136730"/>
            <a:ext cx="3678901" cy="646331"/>
          </a:xfrm>
          <a:prstGeom prst="rect">
            <a:avLst/>
          </a:prstGeom>
          <a:noFill/>
        </p:spPr>
        <p:txBody>
          <a:bodyPr wrap="square" rtlCol="0">
            <a:spAutoFit/>
          </a:bodyPr>
          <a:lstStyle/>
          <a:p>
            <a:pPr algn="ctr"/>
            <a:r>
              <a:rPr lang="en-US" sz="3600" dirty="0" err="1">
                <a:solidFill>
                  <a:srgbClr val="002060"/>
                </a:solidFill>
                <a:latin typeface="SVN-Revolution" panose="02040603050506020204" pitchFamily="18" charset="0"/>
              </a:rPr>
              <a:t>Nhiệm</a:t>
            </a:r>
            <a:r>
              <a:rPr lang="en-US" sz="3600" dirty="0">
                <a:solidFill>
                  <a:srgbClr val="002060"/>
                </a:solidFill>
                <a:latin typeface="SVN-Revolution" panose="02040603050506020204" pitchFamily="18" charset="0"/>
              </a:rPr>
              <a:t> </a:t>
            </a:r>
            <a:r>
              <a:rPr lang="en-US" sz="3600" dirty="0" err="1">
                <a:solidFill>
                  <a:srgbClr val="002060"/>
                </a:solidFill>
                <a:latin typeface="SVN-Revolution" panose="02040603050506020204" pitchFamily="18" charset="0"/>
              </a:rPr>
              <a:t>vụ</a:t>
            </a:r>
            <a:r>
              <a:rPr lang="en-US" sz="3600" dirty="0">
                <a:solidFill>
                  <a:srgbClr val="002060"/>
                </a:solidFill>
                <a:latin typeface="SVN-Revolution" panose="02040603050506020204" pitchFamily="18" charset="0"/>
              </a:rPr>
              <a:t> 5</a:t>
            </a:r>
          </a:p>
        </p:txBody>
      </p:sp>
    </p:spTree>
    <p:extLst>
      <p:ext uri="{BB962C8B-B14F-4D97-AF65-F5344CB8AC3E}">
        <p14:creationId xmlns:p14="http://schemas.microsoft.com/office/powerpoint/2010/main" val="13409943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8">
            <a:extLst>
              <a:ext uri="{FF2B5EF4-FFF2-40B4-BE49-F238E27FC236}">
                <a16:creationId xmlns:a16="http://schemas.microsoft.com/office/drawing/2014/main" id="{C065CE14-6C71-F295-AF00-5FE97B0AC44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754" t="39443" r="10987" b="15556"/>
          <a:stretch/>
        </p:blipFill>
        <p:spPr>
          <a:xfrm>
            <a:off x="3473092" y="2896557"/>
            <a:ext cx="5027309" cy="3805720"/>
          </a:xfrm>
          <a:prstGeom prst="rect">
            <a:avLst/>
          </a:prstGeom>
        </p:spPr>
      </p:pic>
      <p:grpSp>
        <p:nvGrpSpPr>
          <p:cNvPr id="5" name="组合 4">
            <a:extLst>
              <a:ext uri="{FF2B5EF4-FFF2-40B4-BE49-F238E27FC236}">
                <a16:creationId xmlns:a16="http://schemas.microsoft.com/office/drawing/2014/main" id="{473D0916-BFF6-4B9E-AC11-A387282F71B2}"/>
              </a:ext>
            </a:extLst>
          </p:cNvPr>
          <p:cNvGrpSpPr/>
          <p:nvPr/>
        </p:nvGrpSpPr>
        <p:grpSpPr>
          <a:xfrm>
            <a:off x="0" y="873895"/>
            <a:ext cx="12191999" cy="5596753"/>
            <a:chOff x="0" y="873895"/>
            <a:chExt cx="12191999" cy="5596753"/>
          </a:xfrm>
        </p:grpSpPr>
        <p:pic>
          <p:nvPicPr>
            <p:cNvPr id="70" name="图片 69">
              <a:extLst>
                <a:ext uri="{FF2B5EF4-FFF2-40B4-BE49-F238E27FC236}">
                  <a16:creationId xmlns:a16="http://schemas.microsoft.com/office/drawing/2014/main" id="{A9AB5301-63BE-4982-B524-AD7CBD64D886}"/>
                </a:ext>
              </a:extLst>
            </p:cNvPr>
            <p:cNvPicPr>
              <a:picLocks noChangeAspect="1"/>
            </p:cNvPicPr>
            <p:nvPr/>
          </p:nvPicPr>
          <p:blipFill rotWithShape="1">
            <a:blip r:embed="rId3">
              <a:extLst>
                <a:ext uri="{28A0092B-C50C-407E-A947-70E740481C1C}">
                  <a14:useLocalDpi xmlns:a14="http://schemas.microsoft.com/office/drawing/2010/main" val="0"/>
                </a:ext>
              </a:extLst>
            </a:blip>
            <a:srcRect t="54259" r="70000" b="29815"/>
            <a:stretch/>
          </p:blipFill>
          <p:spPr>
            <a:xfrm>
              <a:off x="0" y="3953644"/>
              <a:ext cx="3556000" cy="2517004"/>
            </a:xfrm>
            <a:prstGeom prst="rect">
              <a:avLst/>
            </a:prstGeom>
          </p:spPr>
        </p:pic>
        <p:pic>
          <p:nvPicPr>
            <p:cNvPr id="74" name="图片 73">
              <a:extLst>
                <a:ext uri="{FF2B5EF4-FFF2-40B4-BE49-F238E27FC236}">
                  <a16:creationId xmlns:a16="http://schemas.microsoft.com/office/drawing/2014/main" id="{BE515D0E-EC8E-416A-9C25-D50BE67C59D0}"/>
                </a:ext>
              </a:extLst>
            </p:cNvPr>
            <p:cNvPicPr>
              <a:picLocks noChangeAspect="1"/>
            </p:cNvPicPr>
            <p:nvPr/>
          </p:nvPicPr>
          <p:blipFill rotWithShape="1">
            <a:blip r:embed="rId3">
              <a:extLst>
                <a:ext uri="{28A0092B-C50C-407E-A947-70E740481C1C}">
                  <a14:useLocalDpi xmlns:a14="http://schemas.microsoft.com/office/drawing/2010/main" val="0"/>
                </a:ext>
              </a:extLst>
            </a:blip>
            <a:srcRect t="54259" r="70000" b="29815"/>
            <a:stretch/>
          </p:blipFill>
          <p:spPr>
            <a:xfrm flipH="1">
              <a:off x="8216899" y="873895"/>
              <a:ext cx="3975100" cy="2517004"/>
            </a:xfrm>
            <a:prstGeom prst="rect">
              <a:avLst/>
            </a:prstGeom>
          </p:spPr>
        </p:pic>
      </p:grpSp>
      <p:pic>
        <p:nvPicPr>
          <p:cNvPr id="86" name="图片 85">
            <a:extLst>
              <a:ext uri="{FF2B5EF4-FFF2-40B4-BE49-F238E27FC236}">
                <a16:creationId xmlns:a16="http://schemas.microsoft.com/office/drawing/2014/main" id="{322C487E-FA61-4320-823A-95315CA3CF03}"/>
              </a:ext>
            </a:extLst>
          </p:cNvPr>
          <p:cNvPicPr>
            <a:picLocks noChangeAspect="1"/>
          </p:cNvPicPr>
          <p:nvPr/>
        </p:nvPicPr>
        <p:blipFill rotWithShape="1">
          <a:blip r:embed="rId4">
            <a:extLst>
              <a:ext uri="{28A0092B-C50C-407E-A947-70E740481C1C}">
                <a14:useLocalDpi xmlns:a14="http://schemas.microsoft.com/office/drawing/2010/main" val="0"/>
              </a:ext>
            </a:extLst>
          </a:blip>
          <a:srcRect l="49130" t="14387" r="42722" b="70243"/>
          <a:stretch/>
        </p:blipFill>
        <p:spPr>
          <a:xfrm>
            <a:off x="597167" y="-185638"/>
            <a:ext cx="1180833" cy="2969966"/>
          </a:xfrm>
          <a:prstGeom prst="rect">
            <a:avLst/>
          </a:prstGeom>
        </p:spPr>
      </p:pic>
      <p:pic>
        <p:nvPicPr>
          <p:cNvPr id="93" name="图片 92">
            <a:extLst>
              <a:ext uri="{FF2B5EF4-FFF2-40B4-BE49-F238E27FC236}">
                <a16:creationId xmlns:a16="http://schemas.microsoft.com/office/drawing/2014/main" id="{3F100E2D-65FB-4BF8-86B2-D9FB91F04D19}"/>
              </a:ext>
            </a:extLst>
          </p:cNvPr>
          <p:cNvPicPr>
            <a:picLocks noChangeAspect="1"/>
          </p:cNvPicPr>
          <p:nvPr/>
        </p:nvPicPr>
        <p:blipFill rotWithShape="1">
          <a:blip r:embed="rId5">
            <a:extLst>
              <a:ext uri="{28A0092B-C50C-407E-A947-70E740481C1C}">
                <a14:useLocalDpi xmlns:a14="http://schemas.microsoft.com/office/drawing/2010/main" val="0"/>
              </a:ext>
            </a:extLst>
          </a:blip>
          <a:srcRect l="44624" t="11171" r="26025" b="77749"/>
          <a:stretch/>
        </p:blipFill>
        <p:spPr>
          <a:xfrm>
            <a:off x="5951905" y="829992"/>
            <a:ext cx="3025032" cy="1522569"/>
          </a:xfrm>
          <a:prstGeom prst="rect">
            <a:avLst/>
          </a:prstGeom>
        </p:spPr>
      </p:pic>
      <p:pic>
        <p:nvPicPr>
          <p:cNvPr id="96" name="图片 95">
            <a:extLst>
              <a:ext uri="{FF2B5EF4-FFF2-40B4-BE49-F238E27FC236}">
                <a16:creationId xmlns:a16="http://schemas.microsoft.com/office/drawing/2014/main" id="{447D0370-DDF6-46B5-807D-7700E227ED5A}"/>
              </a:ext>
            </a:extLst>
          </p:cNvPr>
          <p:cNvPicPr>
            <a:picLocks noChangeAspect="1"/>
          </p:cNvPicPr>
          <p:nvPr/>
        </p:nvPicPr>
        <p:blipFill rotWithShape="1">
          <a:blip r:embed="rId5">
            <a:extLst>
              <a:ext uri="{28A0092B-C50C-407E-A947-70E740481C1C}">
                <a14:useLocalDpi xmlns:a14="http://schemas.microsoft.com/office/drawing/2010/main" val="0"/>
              </a:ext>
            </a:extLst>
          </a:blip>
          <a:srcRect l="44624" t="11171" r="26025" b="77749"/>
          <a:stretch/>
        </p:blipFill>
        <p:spPr>
          <a:xfrm>
            <a:off x="8533222" y="4889725"/>
            <a:ext cx="3716040" cy="1522569"/>
          </a:xfrm>
          <a:prstGeom prst="rect">
            <a:avLst/>
          </a:prstGeom>
        </p:spPr>
      </p:pic>
      <p:sp>
        <p:nvSpPr>
          <p:cNvPr id="23" name="TextBox 22">
            <a:extLst>
              <a:ext uri="{FF2B5EF4-FFF2-40B4-BE49-F238E27FC236}">
                <a16:creationId xmlns:a16="http://schemas.microsoft.com/office/drawing/2014/main" id="{D77C1D09-499D-20B0-6D78-C55AEC9B6285}"/>
              </a:ext>
            </a:extLst>
          </p:cNvPr>
          <p:cNvSpPr txBox="1"/>
          <p:nvPr/>
        </p:nvSpPr>
        <p:spPr>
          <a:xfrm>
            <a:off x="4305618" y="735787"/>
            <a:ext cx="3362255" cy="584775"/>
          </a:xfrm>
          <a:prstGeom prst="rect">
            <a:avLst/>
          </a:prstGeom>
          <a:noFill/>
        </p:spPr>
        <p:txBody>
          <a:bodyPr wrap="square" rtlCol="0">
            <a:spAutoFit/>
          </a:bodyPr>
          <a:lstStyle/>
          <a:p>
            <a:pPr algn="ctr"/>
            <a:r>
              <a:rPr lang="en-US" sz="3200" dirty="0" err="1">
                <a:solidFill>
                  <a:srgbClr val="FA3B52"/>
                </a:solidFill>
                <a:latin typeface="SVN-Revolution" panose="02040603050506020204" pitchFamily="18" charset="0"/>
              </a:rPr>
              <a:t>Hoạt</a:t>
            </a:r>
            <a:r>
              <a:rPr lang="en-US" sz="3200" dirty="0">
                <a:solidFill>
                  <a:srgbClr val="FA3B52"/>
                </a:solidFill>
                <a:latin typeface="SVN-Revolution" panose="02040603050506020204" pitchFamily="18" charset="0"/>
              </a:rPr>
              <a:t> </a:t>
            </a:r>
            <a:r>
              <a:rPr lang="en-US" sz="3200" dirty="0" err="1">
                <a:solidFill>
                  <a:srgbClr val="FA3B52"/>
                </a:solidFill>
                <a:latin typeface="SVN-Revolution" panose="02040603050506020204" pitchFamily="18" charset="0"/>
              </a:rPr>
              <a:t>động</a:t>
            </a:r>
            <a:r>
              <a:rPr lang="en-US" sz="3200" dirty="0">
                <a:solidFill>
                  <a:srgbClr val="FA3B52"/>
                </a:solidFill>
                <a:latin typeface="SVN-Revolution" panose="02040603050506020204" pitchFamily="18" charset="0"/>
              </a:rPr>
              <a:t> 4</a:t>
            </a:r>
          </a:p>
        </p:txBody>
      </p:sp>
      <p:pic>
        <p:nvPicPr>
          <p:cNvPr id="27" name="图片 10">
            <a:extLst>
              <a:ext uri="{FF2B5EF4-FFF2-40B4-BE49-F238E27FC236}">
                <a16:creationId xmlns:a16="http://schemas.microsoft.com/office/drawing/2014/main" id="{FBBC4376-873E-2C87-D2BE-FEFC904D32E2}"/>
              </a:ext>
            </a:extLst>
          </p:cNvPr>
          <p:cNvPicPr>
            <a:picLocks noChangeAspect="1"/>
          </p:cNvPicPr>
          <p:nvPr/>
        </p:nvPicPr>
        <p:blipFill rotWithShape="1">
          <a:blip r:embed="rId6">
            <a:extLst>
              <a:ext uri="{28A0092B-C50C-407E-A947-70E740481C1C}">
                <a14:useLocalDpi xmlns:a14="http://schemas.microsoft.com/office/drawing/2010/main" val="0"/>
              </a:ext>
            </a:extLst>
          </a:blip>
          <a:srcRect l="53951" t="47407" r="14938" b="30000"/>
          <a:stretch/>
        </p:blipFill>
        <p:spPr>
          <a:xfrm>
            <a:off x="6828745" y="3333882"/>
            <a:ext cx="2935908" cy="2842705"/>
          </a:xfrm>
          <a:prstGeom prst="rect">
            <a:avLst/>
          </a:prstGeom>
        </p:spPr>
      </p:pic>
      <p:pic>
        <p:nvPicPr>
          <p:cNvPr id="28" name="图片 86">
            <a:extLst>
              <a:ext uri="{FF2B5EF4-FFF2-40B4-BE49-F238E27FC236}">
                <a16:creationId xmlns:a16="http://schemas.microsoft.com/office/drawing/2014/main" id="{846C5318-A35A-DD3B-5CCE-DCCA65BB742B}"/>
              </a:ext>
            </a:extLst>
          </p:cNvPr>
          <p:cNvPicPr>
            <a:picLocks noChangeAspect="1"/>
          </p:cNvPicPr>
          <p:nvPr/>
        </p:nvPicPr>
        <p:blipFill rotWithShape="1">
          <a:blip r:embed="rId7">
            <a:extLst>
              <a:ext uri="{28A0092B-C50C-407E-A947-70E740481C1C}">
                <a14:useLocalDpi xmlns:a14="http://schemas.microsoft.com/office/drawing/2010/main" val="0"/>
              </a:ext>
            </a:extLst>
          </a:blip>
          <a:srcRect l="37408" t="44259" r="30000" b="29630"/>
          <a:stretch/>
        </p:blipFill>
        <p:spPr>
          <a:xfrm>
            <a:off x="4700286" y="1174029"/>
            <a:ext cx="2791426" cy="2981751"/>
          </a:xfrm>
          <a:prstGeom prst="rect">
            <a:avLst/>
          </a:prstGeom>
        </p:spPr>
      </p:pic>
      <p:sp>
        <p:nvSpPr>
          <p:cNvPr id="25" name="TextBox 24">
            <a:extLst>
              <a:ext uri="{FF2B5EF4-FFF2-40B4-BE49-F238E27FC236}">
                <a16:creationId xmlns:a16="http://schemas.microsoft.com/office/drawing/2014/main" id="{DB0020CE-AAAA-4B1B-FEC0-CBCC64F6CAEE}"/>
              </a:ext>
            </a:extLst>
          </p:cNvPr>
          <p:cNvSpPr txBox="1"/>
          <p:nvPr/>
        </p:nvSpPr>
        <p:spPr>
          <a:xfrm>
            <a:off x="2939172" y="2129603"/>
            <a:ext cx="6478147" cy="923330"/>
          </a:xfrm>
          <a:prstGeom prst="rect">
            <a:avLst/>
          </a:prstGeom>
          <a:noFill/>
        </p:spPr>
        <p:txBody>
          <a:bodyPr wrap="square" rtlCol="0">
            <a:spAutoFit/>
          </a:bodyPr>
          <a:lstStyle/>
          <a:p>
            <a:pPr algn="ctr"/>
            <a:r>
              <a:rPr lang="en-US" sz="5400" b="1" dirty="0">
                <a:solidFill>
                  <a:srgbClr val="002060"/>
                </a:solidFill>
                <a:latin typeface="SVN-Revolution" panose="02040603050506020204" pitchFamily="18" charset="0"/>
              </a:rPr>
              <a:t>VẬN DỤNG</a:t>
            </a:r>
          </a:p>
        </p:txBody>
      </p:sp>
      <p:pic>
        <p:nvPicPr>
          <p:cNvPr id="24" name="Picture 23">
            <a:extLst>
              <a:ext uri="{FF2B5EF4-FFF2-40B4-BE49-F238E27FC236}">
                <a16:creationId xmlns:a16="http://schemas.microsoft.com/office/drawing/2014/main" id="{AECB251A-D244-D3AB-1B8C-5E8656DF6801}"/>
              </a:ext>
            </a:extLst>
          </p:cNvPr>
          <p:cNvPicPr>
            <a:picLocks noChangeAspect="1"/>
          </p:cNvPicPr>
          <p:nvPr/>
        </p:nvPicPr>
        <p:blipFill>
          <a:blip r:embed="rId8"/>
          <a:stretch>
            <a:fillRect/>
          </a:stretch>
        </p:blipFill>
        <p:spPr>
          <a:xfrm>
            <a:off x="2942814" y="1924567"/>
            <a:ext cx="962946" cy="962946"/>
          </a:xfrm>
          <a:prstGeom prst="rect">
            <a:avLst/>
          </a:prstGeom>
        </p:spPr>
      </p:pic>
    </p:spTree>
    <p:extLst>
      <p:ext uri="{BB962C8B-B14F-4D97-AF65-F5344CB8AC3E}">
        <p14:creationId xmlns:p14="http://schemas.microsoft.com/office/powerpoint/2010/main" val="2326041563"/>
      </p:ext>
    </p:extLst>
  </p:cSld>
  <p:clrMapOvr>
    <a:masterClrMapping/>
  </p:clrMapOvr>
  <p:transition spd="slow">
    <p:randomBar dir="vert"/>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12" name="PA_图片 4">
            <a:extLst>
              <a:ext uri="{FF2B5EF4-FFF2-40B4-BE49-F238E27FC236}">
                <a16:creationId xmlns:a16="http://schemas.microsoft.com/office/drawing/2014/main" id="{DC6D8752-E0EB-9D0E-32C1-CA37B0A8F6FF}"/>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6096000" y="100833"/>
            <a:ext cx="5746172" cy="4782894"/>
          </a:xfrm>
          <a:prstGeom prst="rect">
            <a:avLst/>
          </a:prstGeom>
        </p:spPr>
      </p:pic>
      <p:pic>
        <p:nvPicPr>
          <p:cNvPr id="11" name="PA_图片 4">
            <a:extLst>
              <a:ext uri="{FF2B5EF4-FFF2-40B4-BE49-F238E27FC236}">
                <a16:creationId xmlns:a16="http://schemas.microsoft.com/office/drawing/2014/main" id="{770E0CF5-ADF4-C83A-BF5C-06A703271E8F}"/>
              </a:ext>
            </a:extLst>
          </p:cNvPr>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109498" y="1516319"/>
            <a:ext cx="5949990" cy="5040144"/>
          </a:xfrm>
          <a:prstGeom prst="rect">
            <a:avLst/>
          </a:prstGeom>
        </p:spPr>
      </p:pic>
      <p:sp>
        <p:nvSpPr>
          <p:cNvPr id="5" name="TextBox 4">
            <a:extLst>
              <a:ext uri="{FF2B5EF4-FFF2-40B4-BE49-F238E27FC236}">
                <a16:creationId xmlns:a16="http://schemas.microsoft.com/office/drawing/2014/main" id="{A3383380-7762-B390-B45E-C92BA1AB72DF}"/>
              </a:ext>
            </a:extLst>
          </p:cNvPr>
          <p:cNvSpPr txBox="1"/>
          <p:nvPr/>
        </p:nvSpPr>
        <p:spPr>
          <a:xfrm>
            <a:off x="698162" y="2606716"/>
            <a:ext cx="4772661" cy="3440173"/>
          </a:xfrm>
          <a:prstGeom prst="rect">
            <a:avLst/>
          </a:prstGeom>
          <a:noFill/>
        </p:spPr>
        <p:txBody>
          <a:bodyPr wrap="square">
            <a:spAutoFit/>
          </a:bodyPr>
          <a:lstStyle/>
          <a:p>
            <a:pPr algn="just">
              <a:lnSpc>
                <a:spcPct val="150000"/>
              </a:lnSpc>
              <a:tabLst>
                <a:tab pos="644525" algn="l"/>
              </a:tabLst>
            </a:pPr>
            <a:r>
              <a:rPr lang="en-US" sz="2800" dirty="0">
                <a:effectLst/>
                <a:latin typeface="Arial" panose="020B0604020202020204" pitchFamily="34" charset="0"/>
                <a:ea typeface="Arial" panose="020B0604020202020204" pitchFamily="34" charset="0"/>
              </a:rPr>
              <a:t> </a:t>
            </a:r>
            <a:r>
              <a:rPr lang="vi-VN" sz="2400" dirty="0">
                <a:ea typeface="Arial" panose="020B0604020202020204" pitchFamily="34" charset="0"/>
              </a:rPr>
              <a:t>Em hãy làm việc nhóm để xây dựng kế hoạch và thực hiện hành động cụ thể  nhằm giữ gìn, phát huy truyền thống tốt đẹp của dân tộc Việt Nam (truyền thống  hiếu học, yêu nước, hiếu thảo,...). </a:t>
            </a:r>
            <a:endParaRPr lang="en-US" sz="2400" dirty="0">
              <a:effectLst/>
              <a:latin typeface="Arial" panose="020B0604020202020204" pitchFamily="34" charset="0"/>
              <a:ea typeface="Arial" panose="020B0604020202020204" pitchFamily="34" charset="0"/>
            </a:endParaRPr>
          </a:p>
        </p:txBody>
      </p:sp>
      <p:sp>
        <p:nvSpPr>
          <p:cNvPr id="7" name="TextBox 6">
            <a:extLst>
              <a:ext uri="{FF2B5EF4-FFF2-40B4-BE49-F238E27FC236}">
                <a16:creationId xmlns:a16="http://schemas.microsoft.com/office/drawing/2014/main" id="{BB62F29E-ED74-3F49-4114-66B113E0D78C}"/>
              </a:ext>
            </a:extLst>
          </p:cNvPr>
          <p:cNvSpPr txBox="1"/>
          <p:nvPr/>
        </p:nvSpPr>
        <p:spPr>
          <a:xfrm>
            <a:off x="6518174" y="1447614"/>
            <a:ext cx="4901823" cy="2793842"/>
          </a:xfrm>
          <a:prstGeom prst="rect">
            <a:avLst/>
          </a:prstGeom>
          <a:noFill/>
        </p:spPr>
        <p:txBody>
          <a:bodyPr wrap="square">
            <a:spAutoFit/>
          </a:bodyPr>
          <a:lstStyle/>
          <a:p>
            <a:pPr algn="just">
              <a:lnSpc>
                <a:spcPct val="150000"/>
              </a:lnSpc>
              <a:tabLst>
                <a:tab pos="644525" algn="l"/>
              </a:tabLst>
            </a:pPr>
            <a:r>
              <a:rPr lang="vi-VN" sz="2400" dirty="0">
                <a:ea typeface="Arial" panose="020B0604020202020204" pitchFamily="34" charset="0"/>
              </a:rPr>
              <a:t>Em hãy tuyên truyền, quảng bá về truyền thống tốt đẹp của dân tộc Việt Nam  bằng những sản phẩm như: báo tường, đoạn phim ngắn, âm nhạc, ca dao,  tục ngữ,...</a:t>
            </a:r>
            <a:endParaRPr lang="en-US" sz="2400" dirty="0">
              <a:effectLst/>
              <a:latin typeface="Arial" panose="020B0604020202020204" pitchFamily="34" charset="0"/>
              <a:ea typeface="Arial" panose="020B0604020202020204" pitchFamily="34" charset="0"/>
            </a:endParaRPr>
          </a:p>
        </p:txBody>
      </p:sp>
      <p:sp>
        <p:nvSpPr>
          <p:cNvPr id="13" name="TextBox 12">
            <a:extLst>
              <a:ext uri="{FF2B5EF4-FFF2-40B4-BE49-F238E27FC236}">
                <a16:creationId xmlns:a16="http://schemas.microsoft.com/office/drawing/2014/main" id="{F1603CE8-CB0F-260B-3E02-BBF8F94386B7}"/>
              </a:ext>
            </a:extLst>
          </p:cNvPr>
          <p:cNvSpPr txBox="1"/>
          <p:nvPr/>
        </p:nvSpPr>
        <p:spPr>
          <a:xfrm>
            <a:off x="946900" y="778098"/>
            <a:ext cx="3678901" cy="646331"/>
          </a:xfrm>
          <a:prstGeom prst="rect">
            <a:avLst/>
          </a:prstGeom>
          <a:solidFill>
            <a:schemeClr val="accent4">
              <a:lumMod val="20000"/>
              <a:lumOff val="80000"/>
            </a:schemeClr>
          </a:solidFill>
        </p:spPr>
        <p:txBody>
          <a:bodyPr wrap="square" rtlCol="0">
            <a:spAutoFit/>
          </a:bodyPr>
          <a:lstStyle/>
          <a:p>
            <a:pPr algn="ctr"/>
            <a:r>
              <a:rPr lang="en-US" sz="3600" dirty="0" err="1">
                <a:solidFill>
                  <a:srgbClr val="FA3B52"/>
                </a:solidFill>
                <a:latin typeface="SVN-Revolution" panose="02040603050506020204" pitchFamily="18" charset="0"/>
              </a:rPr>
              <a:t>Nhiệm</a:t>
            </a:r>
            <a:r>
              <a:rPr lang="en-US" sz="3600" dirty="0">
                <a:solidFill>
                  <a:srgbClr val="FA3B52"/>
                </a:solidFill>
                <a:latin typeface="SVN-Revolution" panose="02040603050506020204" pitchFamily="18" charset="0"/>
              </a:rPr>
              <a:t> </a:t>
            </a:r>
            <a:r>
              <a:rPr lang="en-US" sz="3600" dirty="0" err="1">
                <a:solidFill>
                  <a:srgbClr val="FA3B52"/>
                </a:solidFill>
                <a:latin typeface="SVN-Revolution" panose="02040603050506020204" pitchFamily="18" charset="0"/>
              </a:rPr>
              <a:t>vụ</a:t>
            </a:r>
            <a:r>
              <a:rPr lang="en-US" sz="3600" dirty="0">
                <a:solidFill>
                  <a:srgbClr val="FA3B52"/>
                </a:solidFill>
                <a:latin typeface="SVN-Revolution" panose="02040603050506020204" pitchFamily="18" charset="0"/>
              </a:rPr>
              <a:t> </a:t>
            </a:r>
          </a:p>
        </p:txBody>
      </p:sp>
      <p:pic>
        <p:nvPicPr>
          <p:cNvPr id="14" name="图片 3">
            <a:extLst>
              <a:ext uri="{FF2B5EF4-FFF2-40B4-BE49-F238E27FC236}">
                <a16:creationId xmlns:a16="http://schemas.microsoft.com/office/drawing/2014/main" id="{6E2D9592-CA54-8514-B730-34B03AB46E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1343" y="1710682"/>
            <a:ext cx="1306619" cy="1231706"/>
          </a:xfrm>
          <a:prstGeom prst="rect">
            <a:avLst/>
          </a:prstGeom>
        </p:spPr>
      </p:pic>
      <p:pic>
        <p:nvPicPr>
          <p:cNvPr id="15" name="图片 4">
            <a:extLst>
              <a:ext uri="{FF2B5EF4-FFF2-40B4-BE49-F238E27FC236}">
                <a16:creationId xmlns:a16="http://schemas.microsoft.com/office/drawing/2014/main" id="{7E2B2CB9-9D5D-4725-2D69-84F0FAE2459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39593" y="192723"/>
            <a:ext cx="1306619" cy="1231706"/>
          </a:xfrm>
          <a:prstGeom prst="rect">
            <a:avLst/>
          </a:prstGeom>
        </p:spPr>
      </p:pic>
    </p:spTree>
    <p:extLst>
      <p:ext uri="{BB962C8B-B14F-4D97-AF65-F5344CB8AC3E}">
        <p14:creationId xmlns:p14="http://schemas.microsoft.com/office/powerpoint/2010/main" val="32562696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right)">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80">
                                          <p:stCondLst>
                                            <p:cond delay="0"/>
                                          </p:stCondLst>
                                        </p:cTn>
                                        <p:tgtEl>
                                          <p:spTgt spid="5"/>
                                        </p:tgtEl>
                                      </p:cBhvr>
                                    </p:animEffect>
                                    <p:anim calcmode="lin" valueType="num">
                                      <p:cBhvr>
                                        <p:cTn id="17"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2" dur="26">
                                          <p:stCondLst>
                                            <p:cond delay="650"/>
                                          </p:stCondLst>
                                        </p:cTn>
                                        <p:tgtEl>
                                          <p:spTgt spid="5"/>
                                        </p:tgtEl>
                                      </p:cBhvr>
                                      <p:to x="100000" y="60000"/>
                                    </p:animScale>
                                    <p:animScale>
                                      <p:cBhvr>
                                        <p:cTn id="23" dur="166" decel="50000">
                                          <p:stCondLst>
                                            <p:cond delay="676"/>
                                          </p:stCondLst>
                                        </p:cTn>
                                        <p:tgtEl>
                                          <p:spTgt spid="5"/>
                                        </p:tgtEl>
                                      </p:cBhvr>
                                      <p:to x="100000" y="100000"/>
                                    </p:animScale>
                                    <p:animScale>
                                      <p:cBhvr>
                                        <p:cTn id="24" dur="26">
                                          <p:stCondLst>
                                            <p:cond delay="1312"/>
                                          </p:stCondLst>
                                        </p:cTn>
                                        <p:tgtEl>
                                          <p:spTgt spid="5"/>
                                        </p:tgtEl>
                                      </p:cBhvr>
                                      <p:to x="100000" y="80000"/>
                                    </p:animScale>
                                    <p:animScale>
                                      <p:cBhvr>
                                        <p:cTn id="25" dur="166" decel="50000">
                                          <p:stCondLst>
                                            <p:cond delay="1338"/>
                                          </p:stCondLst>
                                        </p:cTn>
                                        <p:tgtEl>
                                          <p:spTgt spid="5"/>
                                        </p:tgtEl>
                                      </p:cBhvr>
                                      <p:to x="100000" y="100000"/>
                                    </p:animScale>
                                    <p:animScale>
                                      <p:cBhvr>
                                        <p:cTn id="26" dur="26">
                                          <p:stCondLst>
                                            <p:cond delay="1642"/>
                                          </p:stCondLst>
                                        </p:cTn>
                                        <p:tgtEl>
                                          <p:spTgt spid="5"/>
                                        </p:tgtEl>
                                      </p:cBhvr>
                                      <p:to x="100000" y="90000"/>
                                    </p:animScale>
                                    <p:animScale>
                                      <p:cBhvr>
                                        <p:cTn id="27" dur="166" decel="50000">
                                          <p:stCondLst>
                                            <p:cond delay="1668"/>
                                          </p:stCondLst>
                                        </p:cTn>
                                        <p:tgtEl>
                                          <p:spTgt spid="5"/>
                                        </p:tgtEl>
                                      </p:cBhvr>
                                      <p:to x="100000" y="100000"/>
                                    </p:animScale>
                                    <p:animScale>
                                      <p:cBhvr>
                                        <p:cTn id="28" dur="26">
                                          <p:stCondLst>
                                            <p:cond delay="1808"/>
                                          </p:stCondLst>
                                        </p:cTn>
                                        <p:tgtEl>
                                          <p:spTgt spid="5"/>
                                        </p:tgtEl>
                                      </p:cBhvr>
                                      <p:to x="100000" y="95000"/>
                                    </p:animScale>
                                    <p:animScale>
                                      <p:cBhvr>
                                        <p:cTn id="29" dur="166" decel="50000">
                                          <p:stCondLst>
                                            <p:cond delay="1834"/>
                                          </p:stCondLst>
                                        </p:cTn>
                                        <p:tgtEl>
                                          <p:spTgt spid="5"/>
                                        </p:tgtEl>
                                      </p:cBhvr>
                                      <p:to x="100000" y="100000"/>
                                    </p:animScale>
                                  </p:childTnLst>
                                </p:cTn>
                              </p:par>
                            </p:childTnLst>
                          </p:cTn>
                        </p:par>
                        <p:par>
                          <p:cTn id="30" fill="hold">
                            <p:stCondLst>
                              <p:cond delay="2000"/>
                            </p:stCondLst>
                            <p:childTnLst>
                              <p:par>
                                <p:cTn id="31" presetID="26" presetClass="entr" presetSubtype="0"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down)">
                                      <p:cBhvr>
                                        <p:cTn id="33" dur="580">
                                          <p:stCondLst>
                                            <p:cond delay="0"/>
                                          </p:stCondLst>
                                        </p:cTn>
                                        <p:tgtEl>
                                          <p:spTgt spid="7"/>
                                        </p:tgtEl>
                                      </p:cBhvr>
                                    </p:animEffect>
                                    <p:anim calcmode="lin" valueType="num">
                                      <p:cBhvr>
                                        <p:cTn id="3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9" dur="26">
                                          <p:stCondLst>
                                            <p:cond delay="650"/>
                                          </p:stCondLst>
                                        </p:cTn>
                                        <p:tgtEl>
                                          <p:spTgt spid="7"/>
                                        </p:tgtEl>
                                      </p:cBhvr>
                                      <p:to x="100000" y="60000"/>
                                    </p:animScale>
                                    <p:animScale>
                                      <p:cBhvr>
                                        <p:cTn id="40" dur="166" decel="50000">
                                          <p:stCondLst>
                                            <p:cond delay="676"/>
                                          </p:stCondLst>
                                        </p:cTn>
                                        <p:tgtEl>
                                          <p:spTgt spid="7"/>
                                        </p:tgtEl>
                                      </p:cBhvr>
                                      <p:to x="100000" y="100000"/>
                                    </p:animScale>
                                    <p:animScale>
                                      <p:cBhvr>
                                        <p:cTn id="41" dur="26">
                                          <p:stCondLst>
                                            <p:cond delay="1312"/>
                                          </p:stCondLst>
                                        </p:cTn>
                                        <p:tgtEl>
                                          <p:spTgt spid="7"/>
                                        </p:tgtEl>
                                      </p:cBhvr>
                                      <p:to x="100000" y="80000"/>
                                    </p:animScale>
                                    <p:animScale>
                                      <p:cBhvr>
                                        <p:cTn id="42" dur="166" decel="50000">
                                          <p:stCondLst>
                                            <p:cond delay="1338"/>
                                          </p:stCondLst>
                                        </p:cTn>
                                        <p:tgtEl>
                                          <p:spTgt spid="7"/>
                                        </p:tgtEl>
                                      </p:cBhvr>
                                      <p:to x="100000" y="100000"/>
                                    </p:animScale>
                                    <p:animScale>
                                      <p:cBhvr>
                                        <p:cTn id="43" dur="26">
                                          <p:stCondLst>
                                            <p:cond delay="1642"/>
                                          </p:stCondLst>
                                        </p:cTn>
                                        <p:tgtEl>
                                          <p:spTgt spid="7"/>
                                        </p:tgtEl>
                                      </p:cBhvr>
                                      <p:to x="100000" y="90000"/>
                                    </p:animScale>
                                    <p:animScale>
                                      <p:cBhvr>
                                        <p:cTn id="44" dur="166" decel="50000">
                                          <p:stCondLst>
                                            <p:cond delay="1668"/>
                                          </p:stCondLst>
                                        </p:cTn>
                                        <p:tgtEl>
                                          <p:spTgt spid="7"/>
                                        </p:tgtEl>
                                      </p:cBhvr>
                                      <p:to x="100000" y="100000"/>
                                    </p:animScale>
                                    <p:animScale>
                                      <p:cBhvr>
                                        <p:cTn id="45" dur="26">
                                          <p:stCondLst>
                                            <p:cond delay="1808"/>
                                          </p:stCondLst>
                                        </p:cTn>
                                        <p:tgtEl>
                                          <p:spTgt spid="7"/>
                                        </p:tgtEl>
                                      </p:cBhvr>
                                      <p:to x="100000" y="95000"/>
                                    </p:animScale>
                                    <p:animScale>
                                      <p:cBhvr>
                                        <p:cTn id="46"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9F9B002-4E95-07BC-A16F-9FC5F0B71BD5}"/>
              </a:ext>
            </a:extLst>
          </p:cNvPr>
          <p:cNvSpPr txBox="1"/>
          <p:nvPr/>
        </p:nvSpPr>
        <p:spPr>
          <a:xfrm>
            <a:off x="706780" y="1326844"/>
            <a:ext cx="9890216" cy="2449197"/>
          </a:xfrm>
          <a:prstGeom prst="rect">
            <a:avLst/>
          </a:prstGeom>
          <a:noFill/>
        </p:spPr>
        <p:txBody>
          <a:bodyPr wrap="square" rtlCol="0">
            <a:spAutoFit/>
          </a:bodyPr>
          <a:lstStyle/>
          <a:p>
            <a:pPr algn="ctr">
              <a:lnSpc>
                <a:spcPct val="150000"/>
              </a:lnSpc>
            </a:pPr>
            <a:r>
              <a:rPr lang="vi-VN" sz="5400" dirty="0" err="1">
                <a:solidFill>
                  <a:srgbClr val="00AAE6"/>
                </a:solidFill>
                <a:latin typeface="SVN-Caprica Script" pitchFamily="2" charset="0"/>
              </a:rPr>
              <a:t>Tạm</a:t>
            </a:r>
            <a:r>
              <a:rPr lang="vi-VN" sz="5400" dirty="0">
                <a:solidFill>
                  <a:srgbClr val="00AAE6"/>
                </a:solidFill>
                <a:latin typeface="SVN-Caprica Script" pitchFamily="2" charset="0"/>
              </a:rPr>
              <a:t> </a:t>
            </a:r>
            <a:r>
              <a:rPr lang="vi-VN" sz="5400" dirty="0" err="1">
                <a:solidFill>
                  <a:srgbClr val="00AAE6"/>
                </a:solidFill>
                <a:latin typeface="SVN-Caprica Script" pitchFamily="2" charset="0"/>
              </a:rPr>
              <a:t>biệt</a:t>
            </a:r>
            <a:r>
              <a:rPr lang="vi-VN" sz="5400" dirty="0">
                <a:solidFill>
                  <a:srgbClr val="00AAE6"/>
                </a:solidFill>
                <a:latin typeface="SVN-Caprica Script" pitchFamily="2" charset="0"/>
              </a:rPr>
              <a:t> </a:t>
            </a:r>
            <a:r>
              <a:rPr lang="vi-VN" sz="5400" dirty="0" err="1">
                <a:solidFill>
                  <a:srgbClr val="00AAE6"/>
                </a:solidFill>
                <a:latin typeface="SVN-Caprica Script" pitchFamily="2" charset="0"/>
              </a:rPr>
              <a:t>và</a:t>
            </a:r>
            <a:r>
              <a:rPr lang="vi-VN" sz="5400" dirty="0">
                <a:solidFill>
                  <a:srgbClr val="00AAE6"/>
                </a:solidFill>
                <a:latin typeface="SVN-Caprica Script" pitchFamily="2" charset="0"/>
              </a:rPr>
              <a:t> </a:t>
            </a:r>
            <a:r>
              <a:rPr lang="vi-VN" sz="5400" dirty="0" err="1">
                <a:solidFill>
                  <a:srgbClr val="00AAE6"/>
                </a:solidFill>
                <a:latin typeface="SVN-Caprica Script" pitchFamily="2" charset="0"/>
              </a:rPr>
              <a:t>hẹn</a:t>
            </a:r>
            <a:r>
              <a:rPr lang="vi-VN" sz="5400" dirty="0">
                <a:solidFill>
                  <a:srgbClr val="00AAE6"/>
                </a:solidFill>
                <a:latin typeface="SVN-Caprica Script" pitchFamily="2" charset="0"/>
              </a:rPr>
              <a:t> </a:t>
            </a:r>
            <a:r>
              <a:rPr lang="vi-VN" sz="5400" dirty="0" err="1">
                <a:solidFill>
                  <a:srgbClr val="00AAE6"/>
                </a:solidFill>
                <a:latin typeface="SVN-Caprica Script" pitchFamily="2" charset="0"/>
              </a:rPr>
              <a:t>gặp</a:t>
            </a:r>
            <a:r>
              <a:rPr lang="vi-VN" sz="5400" dirty="0">
                <a:solidFill>
                  <a:srgbClr val="00AAE6"/>
                </a:solidFill>
                <a:latin typeface="SVN-Caprica Script" pitchFamily="2" charset="0"/>
              </a:rPr>
              <a:t> </a:t>
            </a:r>
            <a:r>
              <a:rPr lang="vi-VN" sz="5400" dirty="0" err="1">
                <a:solidFill>
                  <a:srgbClr val="00AAE6"/>
                </a:solidFill>
                <a:latin typeface="SVN-Caprica Script" pitchFamily="2" charset="0"/>
              </a:rPr>
              <a:t>lại</a:t>
            </a:r>
            <a:r>
              <a:rPr lang="vi-VN" sz="5400" dirty="0">
                <a:solidFill>
                  <a:srgbClr val="00AAE6"/>
                </a:solidFill>
                <a:latin typeface="SVN-Caprica Script" pitchFamily="2" charset="0"/>
              </a:rPr>
              <a:t> </a:t>
            </a:r>
            <a:r>
              <a:rPr lang="vi-VN" sz="5400" dirty="0" err="1">
                <a:solidFill>
                  <a:srgbClr val="00AAE6"/>
                </a:solidFill>
                <a:latin typeface="SVN-Caprica Script" pitchFamily="2" charset="0"/>
              </a:rPr>
              <a:t>các</a:t>
            </a:r>
            <a:r>
              <a:rPr lang="vi-VN" sz="5400" dirty="0">
                <a:solidFill>
                  <a:srgbClr val="00AAE6"/>
                </a:solidFill>
                <a:latin typeface="SVN-Caprica Script" pitchFamily="2" charset="0"/>
              </a:rPr>
              <a:t> em </a:t>
            </a:r>
          </a:p>
          <a:p>
            <a:pPr algn="ctr">
              <a:lnSpc>
                <a:spcPct val="150000"/>
              </a:lnSpc>
            </a:pPr>
            <a:r>
              <a:rPr lang="vi-VN" sz="5400" dirty="0">
                <a:solidFill>
                  <a:srgbClr val="00AAE6"/>
                </a:solidFill>
                <a:latin typeface="SVN-Caprica Script" pitchFamily="2" charset="0"/>
              </a:rPr>
              <a:t>ở </a:t>
            </a:r>
            <a:r>
              <a:rPr lang="vi-VN" sz="5400" dirty="0" err="1">
                <a:solidFill>
                  <a:srgbClr val="00AAE6"/>
                </a:solidFill>
                <a:latin typeface="SVN-Caprica Script" pitchFamily="2" charset="0"/>
              </a:rPr>
              <a:t>bài</a:t>
            </a:r>
            <a:r>
              <a:rPr lang="vi-VN" sz="5400" dirty="0">
                <a:solidFill>
                  <a:srgbClr val="00AAE6"/>
                </a:solidFill>
                <a:latin typeface="SVN-Caprica Script" pitchFamily="2" charset="0"/>
              </a:rPr>
              <a:t> </a:t>
            </a:r>
            <a:r>
              <a:rPr lang="vi-VN" sz="5400" dirty="0" err="1">
                <a:solidFill>
                  <a:srgbClr val="00AAE6"/>
                </a:solidFill>
                <a:latin typeface="SVN-Caprica Script" pitchFamily="2" charset="0"/>
              </a:rPr>
              <a:t>học</a:t>
            </a:r>
            <a:r>
              <a:rPr lang="vi-VN" sz="5400" dirty="0">
                <a:solidFill>
                  <a:srgbClr val="00AAE6"/>
                </a:solidFill>
                <a:latin typeface="SVN-Caprica Script" pitchFamily="2" charset="0"/>
              </a:rPr>
              <a:t> </a:t>
            </a:r>
            <a:r>
              <a:rPr lang="vi-VN" sz="5400" dirty="0" err="1">
                <a:solidFill>
                  <a:srgbClr val="00AAE6"/>
                </a:solidFill>
                <a:latin typeface="SVN-Caprica Script" pitchFamily="2" charset="0"/>
              </a:rPr>
              <a:t>tiếp</a:t>
            </a:r>
            <a:r>
              <a:rPr lang="vi-VN" sz="5400" dirty="0">
                <a:solidFill>
                  <a:srgbClr val="00AAE6"/>
                </a:solidFill>
                <a:latin typeface="SVN-Caprica Script" pitchFamily="2" charset="0"/>
              </a:rPr>
              <a:t> theo.</a:t>
            </a:r>
            <a:endParaRPr lang="en-US" sz="5400" dirty="0">
              <a:solidFill>
                <a:srgbClr val="00AAE6"/>
              </a:solidFill>
              <a:latin typeface="SVN-Revolution" panose="02040603050506020204" pitchFamily="18" charset="0"/>
            </a:endParaRPr>
          </a:p>
        </p:txBody>
      </p:sp>
    </p:spTree>
    <p:extLst>
      <p:ext uri="{BB962C8B-B14F-4D97-AF65-F5344CB8AC3E}">
        <p14:creationId xmlns:p14="http://schemas.microsoft.com/office/powerpoint/2010/main" val="356804479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8D9C80C0-4488-4F15-B715-C1E541BEAF9E}"/>
              </a:ext>
            </a:extLst>
          </p:cNvPr>
          <p:cNvGrpSpPr/>
          <p:nvPr/>
        </p:nvGrpSpPr>
        <p:grpSpPr>
          <a:xfrm>
            <a:off x="-2" y="0"/>
            <a:ext cx="12192002" cy="6869288"/>
            <a:chOff x="-2" y="0"/>
            <a:chExt cx="12192002" cy="6869288"/>
          </a:xfrm>
        </p:grpSpPr>
        <p:pic>
          <p:nvPicPr>
            <p:cNvPr id="14" name="图片 13">
              <a:extLst>
                <a:ext uri="{FF2B5EF4-FFF2-40B4-BE49-F238E27FC236}">
                  <a16:creationId xmlns:a16="http://schemas.microsoft.com/office/drawing/2014/main" id="{C278B204-46B7-4EC8-801B-750587DFCF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661356" y="-2661356"/>
              <a:ext cx="6869288" cy="12192000"/>
            </a:xfrm>
            <a:prstGeom prst="rect">
              <a:avLst/>
            </a:prstGeom>
          </p:spPr>
        </p:pic>
        <p:grpSp>
          <p:nvGrpSpPr>
            <p:cNvPr id="65" name="组合 64">
              <a:extLst>
                <a:ext uri="{FF2B5EF4-FFF2-40B4-BE49-F238E27FC236}">
                  <a16:creationId xmlns:a16="http://schemas.microsoft.com/office/drawing/2014/main" id="{3A88FDAA-86D9-49C4-82C7-15EFE54081F0}"/>
                </a:ext>
              </a:extLst>
            </p:cNvPr>
            <p:cNvGrpSpPr/>
            <p:nvPr/>
          </p:nvGrpSpPr>
          <p:grpSpPr>
            <a:xfrm>
              <a:off x="-1" y="0"/>
              <a:ext cx="12192001" cy="698500"/>
              <a:chOff x="310412" y="0"/>
              <a:chExt cx="12416520" cy="698500"/>
            </a:xfrm>
          </p:grpSpPr>
          <p:pic>
            <p:nvPicPr>
              <p:cNvPr id="57" name="图片 56">
                <a:extLst>
                  <a:ext uri="{FF2B5EF4-FFF2-40B4-BE49-F238E27FC236}">
                    <a16:creationId xmlns:a16="http://schemas.microsoft.com/office/drawing/2014/main" id="{7FCD11E0-BEEA-4CD4-99CF-C7BF7294B33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15" b="92778"/>
              <a:stretch/>
            </p:blipFill>
            <p:spPr>
              <a:xfrm>
                <a:off x="310412" y="0"/>
                <a:ext cx="6136369" cy="698500"/>
              </a:xfrm>
              <a:prstGeom prst="rect">
                <a:avLst/>
              </a:prstGeom>
            </p:spPr>
          </p:pic>
          <p:pic>
            <p:nvPicPr>
              <p:cNvPr id="64" name="图片 63">
                <a:extLst>
                  <a:ext uri="{FF2B5EF4-FFF2-40B4-BE49-F238E27FC236}">
                    <a16:creationId xmlns:a16="http://schemas.microsoft.com/office/drawing/2014/main" id="{A8DFBBA1-880E-4DF0-B0F9-D6F4D797D7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92778"/>
              <a:stretch/>
            </p:blipFill>
            <p:spPr>
              <a:xfrm>
                <a:off x="6280149" y="0"/>
                <a:ext cx="6446783" cy="698500"/>
              </a:xfrm>
              <a:prstGeom prst="rect">
                <a:avLst/>
              </a:prstGeom>
            </p:spPr>
          </p:pic>
        </p:grpSp>
        <p:grpSp>
          <p:nvGrpSpPr>
            <p:cNvPr id="66" name="组合 65">
              <a:extLst>
                <a:ext uri="{FF2B5EF4-FFF2-40B4-BE49-F238E27FC236}">
                  <a16:creationId xmlns:a16="http://schemas.microsoft.com/office/drawing/2014/main" id="{747895F4-6251-405B-9537-76DE6BE2DF27}"/>
                </a:ext>
              </a:extLst>
            </p:cNvPr>
            <p:cNvGrpSpPr/>
            <p:nvPr/>
          </p:nvGrpSpPr>
          <p:grpSpPr>
            <a:xfrm flipV="1">
              <a:off x="-2" y="6083299"/>
              <a:ext cx="12192001" cy="774699"/>
              <a:chOff x="310412" y="0"/>
              <a:chExt cx="12416520" cy="698500"/>
            </a:xfrm>
          </p:grpSpPr>
          <p:pic>
            <p:nvPicPr>
              <p:cNvPr id="67" name="图片 66">
                <a:extLst>
                  <a:ext uri="{FF2B5EF4-FFF2-40B4-BE49-F238E27FC236}">
                    <a16:creationId xmlns:a16="http://schemas.microsoft.com/office/drawing/2014/main" id="{F800F6BE-CB31-4FBF-8672-4CDA291C853F}"/>
                  </a:ext>
                </a:extLst>
              </p:cNvPr>
              <p:cNvPicPr>
                <a:picLocks noChangeAspect="1"/>
              </p:cNvPicPr>
              <p:nvPr/>
            </p:nvPicPr>
            <p:blipFill rotWithShape="1">
              <a:blip r:embed="rId3">
                <a:extLst>
                  <a:ext uri="{28A0092B-C50C-407E-A947-70E740481C1C}">
                    <a14:useLocalDpi xmlns:a14="http://schemas.microsoft.com/office/drawing/2010/main" val="0"/>
                  </a:ext>
                </a:extLst>
              </a:blip>
              <a:srcRect l="4815" b="92778"/>
              <a:stretch/>
            </p:blipFill>
            <p:spPr>
              <a:xfrm>
                <a:off x="310412" y="0"/>
                <a:ext cx="6136369" cy="698500"/>
              </a:xfrm>
              <a:prstGeom prst="rect">
                <a:avLst/>
              </a:prstGeom>
            </p:spPr>
          </p:pic>
          <p:pic>
            <p:nvPicPr>
              <p:cNvPr id="68" name="图片 67">
                <a:extLst>
                  <a:ext uri="{FF2B5EF4-FFF2-40B4-BE49-F238E27FC236}">
                    <a16:creationId xmlns:a16="http://schemas.microsoft.com/office/drawing/2014/main" id="{4A13D487-2FC7-434F-BEFC-7CC6B97BC4CC}"/>
                  </a:ext>
                </a:extLst>
              </p:cNvPr>
              <p:cNvPicPr>
                <a:picLocks noChangeAspect="1"/>
              </p:cNvPicPr>
              <p:nvPr/>
            </p:nvPicPr>
            <p:blipFill rotWithShape="1">
              <a:blip r:embed="rId3">
                <a:extLst>
                  <a:ext uri="{28A0092B-C50C-407E-A947-70E740481C1C}">
                    <a14:useLocalDpi xmlns:a14="http://schemas.microsoft.com/office/drawing/2010/main" val="0"/>
                  </a:ext>
                </a:extLst>
              </a:blip>
              <a:srcRect b="92778"/>
              <a:stretch/>
            </p:blipFill>
            <p:spPr>
              <a:xfrm>
                <a:off x="6280149" y="0"/>
                <a:ext cx="6446783" cy="698500"/>
              </a:xfrm>
              <a:prstGeom prst="rect">
                <a:avLst/>
              </a:prstGeom>
            </p:spPr>
          </p:pic>
        </p:grpSp>
      </p:grpSp>
      <p:grpSp>
        <p:nvGrpSpPr>
          <p:cNvPr id="5" name="组合 4">
            <a:extLst>
              <a:ext uri="{FF2B5EF4-FFF2-40B4-BE49-F238E27FC236}">
                <a16:creationId xmlns:a16="http://schemas.microsoft.com/office/drawing/2014/main" id="{473D0916-BFF6-4B9E-AC11-A387282F71B2}"/>
              </a:ext>
            </a:extLst>
          </p:cNvPr>
          <p:cNvGrpSpPr/>
          <p:nvPr/>
        </p:nvGrpSpPr>
        <p:grpSpPr>
          <a:xfrm>
            <a:off x="0" y="873895"/>
            <a:ext cx="12191999" cy="5596753"/>
            <a:chOff x="0" y="873895"/>
            <a:chExt cx="12191999" cy="5596753"/>
          </a:xfrm>
        </p:grpSpPr>
        <p:pic>
          <p:nvPicPr>
            <p:cNvPr id="70" name="图片 69">
              <a:extLst>
                <a:ext uri="{FF2B5EF4-FFF2-40B4-BE49-F238E27FC236}">
                  <a16:creationId xmlns:a16="http://schemas.microsoft.com/office/drawing/2014/main" id="{A9AB5301-63BE-4982-B524-AD7CBD64D886}"/>
                </a:ext>
              </a:extLst>
            </p:cNvPr>
            <p:cNvPicPr>
              <a:picLocks noChangeAspect="1"/>
            </p:cNvPicPr>
            <p:nvPr/>
          </p:nvPicPr>
          <p:blipFill rotWithShape="1">
            <a:blip r:embed="rId4">
              <a:extLst>
                <a:ext uri="{28A0092B-C50C-407E-A947-70E740481C1C}">
                  <a14:useLocalDpi xmlns:a14="http://schemas.microsoft.com/office/drawing/2010/main" val="0"/>
                </a:ext>
              </a:extLst>
            </a:blip>
            <a:srcRect t="54259" r="70000" b="29815"/>
            <a:stretch/>
          </p:blipFill>
          <p:spPr>
            <a:xfrm>
              <a:off x="0" y="3953644"/>
              <a:ext cx="3556000" cy="2517004"/>
            </a:xfrm>
            <a:prstGeom prst="rect">
              <a:avLst/>
            </a:prstGeom>
          </p:spPr>
        </p:pic>
        <p:pic>
          <p:nvPicPr>
            <p:cNvPr id="74" name="图片 73">
              <a:extLst>
                <a:ext uri="{FF2B5EF4-FFF2-40B4-BE49-F238E27FC236}">
                  <a16:creationId xmlns:a16="http://schemas.microsoft.com/office/drawing/2014/main" id="{BE515D0E-EC8E-416A-9C25-D50BE67C59D0}"/>
                </a:ext>
              </a:extLst>
            </p:cNvPr>
            <p:cNvPicPr>
              <a:picLocks noChangeAspect="1"/>
            </p:cNvPicPr>
            <p:nvPr/>
          </p:nvPicPr>
          <p:blipFill rotWithShape="1">
            <a:blip r:embed="rId4">
              <a:extLst>
                <a:ext uri="{28A0092B-C50C-407E-A947-70E740481C1C}">
                  <a14:useLocalDpi xmlns:a14="http://schemas.microsoft.com/office/drawing/2010/main" val="0"/>
                </a:ext>
              </a:extLst>
            </a:blip>
            <a:srcRect t="54259" r="70000" b="29815"/>
            <a:stretch/>
          </p:blipFill>
          <p:spPr>
            <a:xfrm flipH="1">
              <a:off x="8216899" y="873895"/>
              <a:ext cx="3975100" cy="2517004"/>
            </a:xfrm>
            <a:prstGeom prst="rect">
              <a:avLst/>
            </a:prstGeom>
          </p:spPr>
        </p:pic>
      </p:grpSp>
      <p:pic>
        <p:nvPicPr>
          <p:cNvPr id="86" name="图片 85">
            <a:extLst>
              <a:ext uri="{FF2B5EF4-FFF2-40B4-BE49-F238E27FC236}">
                <a16:creationId xmlns:a16="http://schemas.microsoft.com/office/drawing/2014/main" id="{322C487E-FA61-4320-823A-95315CA3CF03}"/>
              </a:ext>
            </a:extLst>
          </p:cNvPr>
          <p:cNvPicPr>
            <a:picLocks noChangeAspect="1"/>
          </p:cNvPicPr>
          <p:nvPr/>
        </p:nvPicPr>
        <p:blipFill rotWithShape="1">
          <a:blip r:embed="rId5">
            <a:extLst>
              <a:ext uri="{28A0092B-C50C-407E-A947-70E740481C1C}">
                <a14:useLocalDpi xmlns:a14="http://schemas.microsoft.com/office/drawing/2010/main" val="0"/>
              </a:ext>
            </a:extLst>
          </a:blip>
          <a:srcRect l="49130" t="14387" r="42722" b="70243"/>
          <a:stretch/>
        </p:blipFill>
        <p:spPr>
          <a:xfrm>
            <a:off x="597167" y="-185638"/>
            <a:ext cx="1180833" cy="2969966"/>
          </a:xfrm>
          <a:prstGeom prst="rect">
            <a:avLst/>
          </a:prstGeom>
        </p:spPr>
      </p:pic>
      <p:pic>
        <p:nvPicPr>
          <p:cNvPr id="85" name="图片 84">
            <a:extLst>
              <a:ext uri="{FF2B5EF4-FFF2-40B4-BE49-F238E27FC236}">
                <a16:creationId xmlns:a16="http://schemas.microsoft.com/office/drawing/2014/main" id="{96FCF47F-D045-40E6-B257-0BCD4A950F2D}"/>
              </a:ext>
            </a:extLst>
          </p:cNvPr>
          <p:cNvPicPr>
            <a:picLocks noChangeAspect="1"/>
          </p:cNvPicPr>
          <p:nvPr/>
        </p:nvPicPr>
        <p:blipFill rotWithShape="1">
          <a:blip r:embed="rId6">
            <a:extLst>
              <a:ext uri="{28A0092B-C50C-407E-A947-70E740481C1C}">
                <a14:useLocalDpi xmlns:a14="http://schemas.microsoft.com/office/drawing/2010/main" val="0"/>
              </a:ext>
            </a:extLst>
          </a:blip>
          <a:srcRect l="49130" t="14387" r="42722" b="70243"/>
          <a:stretch/>
        </p:blipFill>
        <p:spPr>
          <a:xfrm>
            <a:off x="1097012" y="-248014"/>
            <a:ext cx="1655955" cy="4164968"/>
          </a:xfrm>
          <a:prstGeom prst="rect">
            <a:avLst/>
          </a:prstGeom>
        </p:spPr>
      </p:pic>
      <p:pic>
        <p:nvPicPr>
          <p:cNvPr id="92" name="图片 91">
            <a:extLst>
              <a:ext uri="{FF2B5EF4-FFF2-40B4-BE49-F238E27FC236}">
                <a16:creationId xmlns:a16="http://schemas.microsoft.com/office/drawing/2014/main" id="{3A2C9699-9A0D-433D-B14D-339EA014CB32}"/>
              </a:ext>
            </a:extLst>
          </p:cNvPr>
          <p:cNvPicPr>
            <a:picLocks noChangeAspect="1"/>
          </p:cNvPicPr>
          <p:nvPr/>
        </p:nvPicPr>
        <p:blipFill rotWithShape="1">
          <a:blip r:embed="rId7">
            <a:extLst>
              <a:ext uri="{28A0092B-C50C-407E-A947-70E740481C1C}">
                <a14:useLocalDpi xmlns:a14="http://schemas.microsoft.com/office/drawing/2010/main" val="0"/>
              </a:ext>
            </a:extLst>
          </a:blip>
          <a:srcRect l="44624" t="11171" r="26025" b="77749"/>
          <a:stretch/>
        </p:blipFill>
        <p:spPr>
          <a:xfrm>
            <a:off x="2375168" y="4208846"/>
            <a:ext cx="3025032" cy="1522569"/>
          </a:xfrm>
          <a:prstGeom prst="rect">
            <a:avLst/>
          </a:prstGeom>
        </p:spPr>
      </p:pic>
      <p:pic>
        <p:nvPicPr>
          <p:cNvPr id="93" name="图片 92">
            <a:extLst>
              <a:ext uri="{FF2B5EF4-FFF2-40B4-BE49-F238E27FC236}">
                <a16:creationId xmlns:a16="http://schemas.microsoft.com/office/drawing/2014/main" id="{3F100E2D-65FB-4BF8-86B2-D9FB91F04D19}"/>
              </a:ext>
            </a:extLst>
          </p:cNvPr>
          <p:cNvPicPr>
            <a:picLocks noChangeAspect="1"/>
          </p:cNvPicPr>
          <p:nvPr/>
        </p:nvPicPr>
        <p:blipFill rotWithShape="1">
          <a:blip r:embed="rId7">
            <a:extLst>
              <a:ext uri="{28A0092B-C50C-407E-A947-70E740481C1C}">
                <a14:useLocalDpi xmlns:a14="http://schemas.microsoft.com/office/drawing/2010/main" val="0"/>
              </a:ext>
            </a:extLst>
          </a:blip>
          <a:srcRect l="44624" t="11171" r="26025" b="77749"/>
          <a:stretch/>
        </p:blipFill>
        <p:spPr>
          <a:xfrm>
            <a:off x="5951905" y="829992"/>
            <a:ext cx="3025032" cy="1522569"/>
          </a:xfrm>
          <a:prstGeom prst="rect">
            <a:avLst/>
          </a:prstGeom>
        </p:spPr>
      </p:pic>
      <p:pic>
        <p:nvPicPr>
          <p:cNvPr id="90" name="图片 89">
            <a:extLst>
              <a:ext uri="{FF2B5EF4-FFF2-40B4-BE49-F238E27FC236}">
                <a16:creationId xmlns:a16="http://schemas.microsoft.com/office/drawing/2014/main" id="{AE12E674-4DC9-4963-8F33-56C654A839D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2401" t="5628" r="27635" b="61389"/>
          <a:stretch/>
        </p:blipFill>
        <p:spPr>
          <a:xfrm>
            <a:off x="2375168" y="225286"/>
            <a:ext cx="2985196" cy="3285060"/>
          </a:xfrm>
          <a:prstGeom prst="rect">
            <a:avLst/>
          </a:prstGeom>
        </p:spPr>
      </p:pic>
      <p:pic>
        <p:nvPicPr>
          <p:cNvPr id="81" name="图片 80">
            <a:extLst>
              <a:ext uri="{FF2B5EF4-FFF2-40B4-BE49-F238E27FC236}">
                <a16:creationId xmlns:a16="http://schemas.microsoft.com/office/drawing/2014/main" id="{8CE68A38-BBFE-4D0F-BFFA-96D1D029E19E}"/>
              </a:ext>
            </a:extLst>
          </p:cNvPr>
          <p:cNvPicPr>
            <a:picLocks noChangeAspect="1"/>
          </p:cNvPicPr>
          <p:nvPr/>
        </p:nvPicPr>
        <p:blipFill rotWithShape="1">
          <a:blip r:embed="rId9">
            <a:extLst>
              <a:ext uri="{28A0092B-C50C-407E-A947-70E740481C1C}">
                <a14:useLocalDpi xmlns:a14="http://schemas.microsoft.com/office/drawing/2010/main" val="0"/>
              </a:ext>
            </a:extLst>
          </a:blip>
          <a:srcRect l="27480" t="30888" r="28920" b="34845"/>
          <a:stretch/>
        </p:blipFill>
        <p:spPr>
          <a:xfrm>
            <a:off x="3977113" y="780405"/>
            <a:ext cx="4489139" cy="4704333"/>
          </a:xfrm>
          <a:prstGeom prst="rect">
            <a:avLst/>
          </a:prstGeom>
        </p:spPr>
      </p:pic>
      <p:pic>
        <p:nvPicPr>
          <p:cNvPr id="88" name="图片 87">
            <a:extLst>
              <a:ext uri="{FF2B5EF4-FFF2-40B4-BE49-F238E27FC236}">
                <a16:creationId xmlns:a16="http://schemas.microsoft.com/office/drawing/2014/main" id="{EBDE9728-F326-45D1-8B31-2C61EC1D8772}"/>
              </a:ext>
            </a:extLst>
          </p:cNvPr>
          <p:cNvPicPr>
            <a:picLocks noChangeAspect="1"/>
          </p:cNvPicPr>
          <p:nvPr/>
        </p:nvPicPr>
        <p:blipFill rotWithShape="1">
          <a:blip r:embed="rId10">
            <a:extLst>
              <a:ext uri="{28A0092B-C50C-407E-A947-70E740481C1C}">
                <a14:useLocalDpi xmlns:a14="http://schemas.microsoft.com/office/drawing/2010/main" val="0"/>
              </a:ext>
            </a:extLst>
          </a:blip>
          <a:srcRect l="34388" t="40698" r="16230" b="32080"/>
          <a:stretch/>
        </p:blipFill>
        <p:spPr>
          <a:xfrm rot="20605818">
            <a:off x="5594666" y="3262272"/>
            <a:ext cx="4325907" cy="3179538"/>
          </a:xfrm>
          <a:prstGeom prst="rect">
            <a:avLst/>
          </a:prstGeom>
        </p:spPr>
      </p:pic>
      <p:pic>
        <p:nvPicPr>
          <p:cNvPr id="96" name="图片 95">
            <a:extLst>
              <a:ext uri="{FF2B5EF4-FFF2-40B4-BE49-F238E27FC236}">
                <a16:creationId xmlns:a16="http://schemas.microsoft.com/office/drawing/2014/main" id="{447D0370-DDF6-46B5-807D-7700E227ED5A}"/>
              </a:ext>
            </a:extLst>
          </p:cNvPr>
          <p:cNvPicPr>
            <a:picLocks noChangeAspect="1"/>
          </p:cNvPicPr>
          <p:nvPr/>
        </p:nvPicPr>
        <p:blipFill rotWithShape="1">
          <a:blip r:embed="rId7">
            <a:extLst>
              <a:ext uri="{28A0092B-C50C-407E-A947-70E740481C1C}">
                <a14:useLocalDpi xmlns:a14="http://schemas.microsoft.com/office/drawing/2010/main" val="0"/>
              </a:ext>
            </a:extLst>
          </a:blip>
          <a:srcRect l="44624" t="11171" r="26025" b="77749"/>
          <a:stretch/>
        </p:blipFill>
        <p:spPr>
          <a:xfrm>
            <a:off x="8533222" y="4889725"/>
            <a:ext cx="3716040" cy="1522569"/>
          </a:xfrm>
          <a:prstGeom prst="rect">
            <a:avLst/>
          </a:prstGeom>
        </p:spPr>
      </p:pic>
      <p:sp>
        <p:nvSpPr>
          <p:cNvPr id="24" name="TextBox 23">
            <a:extLst>
              <a:ext uri="{FF2B5EF4-FFF2-40B4-BE49-F238E27FC236}">
                <a16:creationId xmlns:a16="http://schemas.microsoft.com/office/drawing/2014/main" id="{349A9FBB-0AFF-A604-707B-D71CEC3CE90A}"/>
              </a:ext>
            </a:extLst>
          </p:cNvPr>
          <p:cNvSpPr txBox="1"/>
          <p:nvPr/>
        </p:nvSpPr>
        <p:spPr>
          <a:xfrm>
            <a:off x="3012702" y="2539887"/>
            <a:ext cx="6478147" cy="923330"/>
          </a:xfrm>
          <a:prstGeom prst="rect">
            <a:avLst/>
          </a:prstGeom>
          <a:noFill/>
        </p:spPr>
        <p:txBody>
          <a:bodyPr wrap="square" rtlCol="0">
            <a:spAutoFit/>
          </a:bodyPr>
          <a:lstStyle/>
          <a:p>
            <a:pPr algn="ctr"/>
            <a:r>
              <a:rPr lang="en-US" sz="5400" b="1" dirty="0">
                <a:solidFill>
                  <a:srgbClr val="002060"/>
                </a:solidFill>
                <a:latin typeface="SVN-Revolution" panose="02040603050506020204" pitchFamily="18" charset="0"/>
              </a:rPr>
              <a:t>KHỞI ĐỘNG</a:t>
            </a:r>
          </a:p>
        </p:txBody>
      </p:sp>
      <p:pic>
        <p:nvPicPr>
          <p:cNvPr id="26" name="Picture 25">
            <a:extLst>
              <a:ext uri="{FF2B5EF4-FFF2-40B4-BE49-F238E27FC236}">
                <a16:creationId xmlns:a16="http://schemas.microsoft.com/office/drawing/2014/main" id="{FA51B1EB-8E88-D31D-122C-906C2510BD28}"/>
              </a:ext>
            </a:extLst>
          </p:cNvPr>
          <p:cNvPicPr>
            <a:picLocks noChangeAspect="1"/>
          </p:cNvPicPr>
          <p:nvPr/>
        </p:nvPicPr>
        <p:blipFill>
          <a:blip r:embed="rId11"/>
          <a:stretch>
            <a:fillRect/>
          </a:stretch>
        </p:blipFill>
        <p:spPr>
          <a:xfrm>
            <a:off x="5676136" y="3570602"/>
            <a:ext cx="1046331" cy="1046331"/>
          </a:xfrm>
          <a:prstGeom prst="rect">
            <a:avLst/>
          </a:prstGeom>
        </p:spPr>
      </p:pic>
      <p:sp>
        <p:nvSpPr>
          <p:cNvPr id="27" name="TextBox 26">
            <a:extLst>
              <a:ext uri="{FF2B5EF4-FFF2-40B4-BE49-F238E27FC236}">
                <a16:creationId xmlns:a16="http://schemas.microsoft.com/office/drawing/2014/main" id="{A584B26E-A785-47DC-38AD-8EC64B43892A}"/>
              </a:ext>
            </a:extLst>
          </p:cNvPr>
          <p:cNvSpPr txBox="1"/>
          <p:nvPr/>
        </p:nvSpPr>
        <p:spPr>
          <a:xfrm>
            <a:off x="8533222" y="1591276"/>
            <a:ext cx="3362255" cy="584775"/>
          </a:xfrm>
          <a:prstGeom prst="rect">
            <a:avLst/>
          </a:prstGeom>
          <a:noFill/>
        </p:spPr>
        <p:txBody>
          <a:bodyPr wrap="square" rtlCol="0">
            <a:spAutoFit/>
          </a:bodyPr>
          <a:lstStyle/>
          <a:p>
            <a:pPr algn="ctr"/>
            <a:r>
              <a:rPr lang="en-US" sz="3200" dirty="0" err="1">
                <a:solidFill>
                  <a:srgbClr val="FA3B52"/>
                </a:solidFill>
                <a:latin typeface="SVN-Revolution" panose="02040603050506020204" pitchFamily="18" charset="0"/>
              </a:rPr>
              <a:t>Hoạt</a:t>
            </a:r>
            <a:r>
              <a:rPr lang="en-US" sz="3200" dirty="0">
                <a:solidFill>
                  <a:srgbClr val="FA3B52"/>
                </a:solidFill>
                <a:latin typeface="SVN-Revolution" panose="02040603050506020204" pitchFamily="18" charset="0"/>
              </a:rPr>
              <a:t> </a:t>
            </a:r>
            <a:r>
              <a:rPr lang="en-US" sz="3200" dirty="0" err="1">
                <a:solidFill>
                  <a:srgbClr val="FA3B52"/>
                </a:solidFill>
                <a:latin typeface="SVN-Revolution" panose="02040603050506020204" pitchFamily="18" charset="0"/>
              </a:rPr>
              <a:t>động</a:t>
            </a:r>
            <a:r>
              <a:rPr lang="en-US" sz="3200" dirty="0">
                <a:solidFill>
                  <a:srgbClr val="FA3B52"/>
                </a:solidFill>
                <a:latin typeface="SVN-Revolution" panose="02040603050506020204" pitchFamily="18" charset="0"/>
              </a:rPr>
              <a:t> 1</a:t>
            </a:r>
          </a:p>
        </p:txBody>
      </p:sp>
    </p:spTree>
    <p:extLst>
      <p:ext uri="{BB962C8B-B14F-4D97-AF65-F5344CB8AC3E}">
        <p14:creationId xmlns:p14="http://schemas.microsoft.com/office/powerpoint/2010/main" val="3112690492"/>
      </p:ext>
    </p:extLst>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03A3AFE-3339-D7A3-3FF7-69022248E1E6}"/>
              </a:ext>
            </a:extLst>
          </p:cNvPr>
          <p:cNvSpPr txBox="1"/>
          <p:nvPr/>
        </p:nvSpPr>
        <p:spPr>
          <a:xfrm>
            <a:off x="1147533" y="183613"/>
            <a:ext cx="10381858" cy="954107"/>
          </a:xfrm>
          <a:prstGeom prst="rect">
            <a:avLst/>
          </a:prstGeom>
          <a:solidFill>
            <a:schemeClr val="accent4">
              <a:lumMod val="20000"/>
              <a:lumOff val="80000"/>
            </a:schemeClr>
          </a:solidFill>
        </p:spPr>
        <p:txBody>
          <a:bodyPr wrap="square">
            <a:spAutoFit/>
          </a:bodyPr>
          <a:lstStyle/>
          <a:p>
            <a:pPr algn="ctr"/>
            <a:r>
              <a:rPr lang="en-US" sz="2800" b="1" dirty="0" err="1">
                <a:solidFill>
                  <a:srgbClr val="0070C0"/>
                </a:solidFill>
                <a:latin typeface="Arial" panose="020B0604020202020204" pitchFamily="34" charset="0"/>
                <a:cs typeface="Arial" panose="020B0604020202020204" pitchFamily="34" charset="0"/>
              </a:rPr>
              <a:t>Em</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hãy</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ghép</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các</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chữ</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cái</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chung</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nhóm</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màu</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thành</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những</a:t>
            </a:r>
            <a:r>
              <a:rPr lang="en-US" sz="2800" b="1" dirty="0">
                <a:solidFill>
                  <a:srgbClr val="0070C0"/>
                </a:solidFill>
                <a:latin typeface="Arial" panose="020B0604020202020204" pitchFamily="34" charset="0"/>
                <a:cs typeface="Arial" panose="020B0604020202020204" pitchFamily="34" charset="0"/>
              </a:rPr>
              <a:t> từ </a:t>
            </a:r>
            <a:r>
              <a:rPr lang="en-US" sz="2800" b="1" dirty="0" err="1">
                <a:solidFill>
                  <a:srgbClr val="0070C0"/>
                </a:solidFill>
                <a:latin typeface="Arial" panose="020B0604020202020204" pitchFamily="34" charset="0"/>
                <a:cs typeface="Arial" panose="020B0604020202020204" pitchFamily="34" charset="0"/>
              </a:rPr>
              <a:t>có</a:t>
            </a:r>
            <a:r>
              <a:rPr lang="en-US" sz="2800" b="1" dirty="0">
                <a:solidFill>
                  <a:srgbClr val="0070C0"/>
                </a:solidFill>
                <a:latin typeface="Arial" panose="020B0604020202020204" pitchFamily="34" charset="0"/>
                <a:cs typeface="Arial" panose="020B0604020202020204" pitchFamily="34" charset="0"/>
              </a:rPr>
              <a:t> ý </a:t>
            </a:r>
            <a:r>
              <a:rPr lang="en-US" sz="2800" b="1" dirty="0" err="1">
                <a:solidFill>
                  <a:srgbClr val="0070C0"/>
                </a:solidFill>
                <a:latin typeface="Arial" panose="020B0604020202020204" pitchFamily="34" charset="0"/>
                <a:cs typeface="Arial" panose="020B0604020202020204" pitchFamily="34" charset="0"/>
              </a:rPr>
              <a:t>nghĩa</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về</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truyền</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thống</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của</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dân</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tộc</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Việt</a:t>
            </a:r>
            <a:r>
              <a:rPr lang="en-US" sz="2800" b="1" dirty="0">
                <a:solidFill>
                  <a:srgbClr val="0070C0"/>
                </a:solidFill>
                <a:latin typeface="Arial" panose="020B0604020202020204" pitchFamily="34" charset="0"/>
                <a:cs typeface="Arial" panose="020B0604020202020204" pitchFamily="34" charset="0"/>
              </a:rPr>
              <a:t> Nam. </a:t>
            </a:r>
          </a:p>
        </p:txBody>
      </p:sp>
      <p:pic>
        <p:nvPicPr>
          <p:cNvPr id="1026" name="Picture 2">
            <a:extLst>
              <a:ext uri="{FF2B5EF4-FFF2-40B4-BE49-F238E27FC236}">
                <a16:creationId xmlns:a16="http://schemas.microsoft.com/office/drawing/2014/main" id="{B5DA2B30-F6E3-D4E6-29A4-A5AF4875B9D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2961861" y="1137720"/>
            <a:ext cx="5753724" cy="5859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97093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0">
            <a:extLst>
              <a:ext uri="{FF2B5EF4-FFF2-40B4-BE49-F238E27FC236}">
                <a16:creationId xmlns:a16="http://schemas.microsoft.com/office/drawing/2014/main" id="{F992D389-D3D5-63B3-C245-4353E4849465}"/>
              </a:ext>
            </a:extLst>
          </p:cNvPr>
          <p:cNvPicPr>
            <a:picLocks noChangeAspect="1"/>
          </p:cNvPicPr>
          <p:nvPr/>
        </p:nvPicPr>
        <p:blipFill rotWithShape="1">
          <a:blip r:embed="rId2">
            <a:extLst>
              <a:ext uri="{28A0092B-C50C-407E-A947-70E740481C1C}">
                <a14:useLocalDpi xmlns:a14="http://schemas.microsoft.com/office/drawing/2010/main" val="0"/>
              </a:ext>
            </a:extLst>
          </a:blip>
          <a:srcRect l="27480" t="30888" r="28920" b="34845"/>
          <a:stretch/>
        </p:blipFill>
        <p:spPr>
          <a:xfrm>
            <a:off x="3628203" y="444055"/>
            <a:ext cx="4831733" cy="5063350"/>
          </a:xfrm>
          <a:prstGeom prst="rect">
            <a:avLst/>
          </a:prstGeom>
        </p:spPr>
      </p:pic>
      <p:pic>
        <p:nvPicPr>
          <p:cNvPr id="3" name="图片 87">
            <a:extLst>
              <a:ext uri="{FF2B5EF4-FFF2-40B4-BE49-F238E27FC236}">
                <a16:creationId xmlns:a16="http://schemas.microsoft.com/office/drawing/2014/main" id="{333C7EE0-80AC-569E-0751-4D0E9E83E036}"/>
              </a:ext>
            </a:extLst>
          </p:cNvPr>
          <p:cNvPicPr>
            <a:picLocks noChangeAspect="1"/>
          </p:cNvPicPr>
          <p:nvPr/>
        </p:nvPicPr>
        <p:blipFill rotWithShape="1">
          <a:blip r:embed="rId3">
            <a:extLst>
              <a:ext uri="{28A0092B-C50C-407E-A947-70E740481C1C}">
                <a14:useLocalDpi xmlns:a14="http://schemas.microsoft.com/office/drawing/2010/main" val="0"/>
              </a:ext>
            </a:extLst>
          </a:blip>
          <a:srcRect l="34388" t="40698" r="16230" b="32080"/>
          <a:stretch/>
        </p:blipFill>
        <p:spPr>
          <a:xfrm rot="20605818">
            <a:off x="5315836" y="3211672"/>
            <a:ext cx="4325907" cy="3179538"/>
          </a:xfrm>
          <a:prstGeom prst="rect">
            <a:avLst/>
          </a:prstGeom>
        </p:spPr>
      </p:pic>
      <p:pic>
        <p:nvPicPr>
          <p:cNvPr id="86" name="图片 85">
            <a:extLst>
              <a:ext uri="{FF2B5EF4-FFF2-40B4-BE49-F238E27FC236}">
                <a16:creationId xmlns:a16="http://schemas.microsoft.com/office/drawing/2014/main" id="{322C487E-FA61-4320-823A-95315CA3CF03}"/>
              </a:ext>
            </a:extLst>
          </p:cNvPr>
          <p:cNvPicPr>
            <a:picLocks noChangeAspect="1"/>
          </p:cNvPicPr>
          <p:nvPr/>
        </p:nvPicPr>
        <p:blipFill rotWithShape="1">
          <a:blip r:embed="rId4">
            <a:extLst>
              <a:ext uri="{28A0092B-C50C-407E-A947-70E740481C1C}">
                <a14:useLocalDpi xmlns:a14="http://schemas.microsoft.com/office/drawing/2010/main" val="0"/>
              </a:ext>
            </a:extLst>
          </a:blip>
          <a:srcRect l="49130" t="14387" r="42722" b="70243"/>
          <a:stretch/>
        </p:blipFill>
        <p:spPr>
          <a:xfrm>
            <a:off x="597167" y="-185638"/>
            <a:ext cx="1180833" cy="2969966"/>
          </a:xfrm>
          <a:prstGeom prst="rect">
            <a:avLst/>
          </a:prstGeom>
        </p:spPr>
      </p:pic>
      <p:pic>
        <p:nvPicPr>
          <p:cNvPr id="85" name="图片 84">
            <a:extLst>
              <a:ext uri="{FF2B5EF4-FFF2-40B4-BE49-F238E27FC236}">
                <a16:creationId xmlns:a16="http://schemas.microsoft.com/office/drawing/2014/main" id="{96FCF47F-D045-40E6-B257-0BCD4A950F2D}"/>
              </a:ext>
            </a:extLst>
          </p:cNvPr>
          <p:cNvPicPr>
            <a:picLocks noChangeAspect="1"/>
          </p:cNvPicPr>
          <p:nvPr/>
        </p:nvPicPr>
        <p:blipFill rotWithShape="1">
          <a:blip r:embed="rId5">
            <a:extLst>
              <a:ext uri="{28A0092B-C50C-407E-A947-70E740481C1C}">
                <a14:useLocalDpi xmlns:a14="http://schemas.microsoft.com/office/drawing/2010/main" val="0"/>
              </a:ext>
            </a:extLst>
          </a:blip>
          <a:srcRect l="49130" t="14387" r="42722" b="70243"/>
          <a:stretch/>
        </p:blipFill>
        <p:spPr>
          <a:xfrm>
            <a:off x="1097012" y="-248014"/>
            <a:ext cx="1655955" cy="4164968"/>
          </a:xfrm>
          <a:prstGeom prst="rect">
            <a:avLst/>
          </a:prstGeom>
        </p:spPr>
      </p:pic>
      <p:pic>
        <p:nvPicPr>
          <p:cNvPr id="92" name="图片 91">
            <a:extLst>
              <a:ext uri="{FF2B5EF4-FFF2-40B4-BE49-F238E27FC236}">
                <a16:creationId xmlns:a16="http://schemas.microsoft.com/office/drawing/2014/main" id="{3A2C9699-9A0D-433D-B14D-339EA014CB32}"/>
              </a:ext>
            </a:extLst>
          </p:cNvPr>
          <p:cNvPicPr>
            <a:picLocks noChangeAspect="1"/>
          </p:cNvPicPr>
          <p:nvPr/>
        </p:nvPicPr>
        <p:blipFill rotWithShape="1">
          <a:blip r:embed="rId6">
            <a:extLst>
              <a:ext uri="{28A0092B-C50C-407E-A947-70E740481C1C}">
                <a14:useLocalDpi xmlns:a14="http://schemas.microsoft.com/office/drawing/2010/main" val="0"/>
              </a:ext>
            </a:extLst>
          </a:blip>
          <a:srcRect l="44624" t="11171" r="26025" b="77749"/>
          <a:stretch/>
        </p:blipFill>
        <p:spPr>
          <a:xfrm>
            <a:off x="8762310" y="3648367"/>
            <a:ext cx="3025032" cy="1522569"/>
          </a:xfrm>
          <a:prstGeom prst="rect">
            <a:avLst/>
          </a:prstGeom>
        </p:spPr>
      </p:pic>
      <p:pic>
        <p:nvPicPr>
          <p:cNvPr id="93" name="图片 92">
            <a:extLst>
              <a:ext uri="{FF2B5EF4-FFF2-40B4-BE49-F238E27FC236}">
                <a16:creationId xmlns:a16="http://schemas.microsoft.com/office/drawing/2014/main" id="{3F100E2D-65FB-4BF8-86B2-D9FB91F04D19}"/>
              </a:ext>
            </a:extLst>
          </p:cNvPr>
          <p:cNvPicPr>
            <a:picLocks noChangeAspect="1"/>
          </p:cNvPicPr>
          <p:nvPr/>
        </p:nvPicPr>
        <p:blipFill rotWithShape="1">
          <a:blip r:embed="rId6">
            <a:extLst>
              <a:ext uri="{28A0092B-C50C-407E-A947-70E740481C1C}">
                <a14:useLocalDpi xmlns:a14="http://schemas.microsoft.com/office/drawing/2010/main" val="0"/>
              </a:ext>
            </a:extLst>
          </a:blip>
          <a:srcRect l="44624" t="11171" r="26025" b="77749"/>
          <a:stretch/>
        </p:blipFill>
        <p:spPr>
          <a:xfrm>
            <a:off x="1699734" y="53876"/>
            <a:ext cx="3025032" cy="1522569"/>
          </a:xfrm>
          <a:prstGeom prst="rect">
            <a:avLst/>
          </a:prstGeom>
        </p:spPr>
      </p:pic>
      <p:pic>
        <p:nvPicPr>
          <p:cNvPr id="90" name="图片 89">
            <a:extLst>
              <a:ext uri="{FF2B5EF4-FFF2-40B4-BE49-F238E27FC236}">
                <a16:creationId xmlns:a16="http://schemas.microsoft.com/office/drawing/2014/main" id="{AE12E674-4DC9-4963-8F33-56C654A839D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2401" t="5628" r="27635" b="61389"/>
          <a:stretch/>
        </p:blipFill>
        <p:spPr>
          <a:xfrm>
            <a:off x="9495026" y="3390899"/>
            <a:ext cx="2985196" cy="3285060"/>
          </a:xfrm>
          <a:prstGeom prst="rect">
            <a:avLst/>
          </a:prstGeom>
        </p:spPr>
      </p:pic>
      <p:pic>
        <p:nvPicPr>
          <p:cNvPr id="96" name="图片 95">
            <a:extLst>
              <a:ext uri="{FF2B5EF4-FFF2-40B4-BE49-F238E27FC236}">
                <a16:creationId xmlns:a16="http://schemas.microsoft.com/office/drawing/2014/main" id="{447D0370-DDF6-46B5-807D-7700E227ED5A}"/>
              </a:ext>
            </a:extLst>
          </p:cNvPr>
          <p:cNvPicPr>
            <a:picLocks noChangeAspect="1"/>
          </p:cNvPicPr>
          <p:nvPr/>
        </p:nvPicPr>
        <p:blipFill rotWithShape="1">
          <a:blip r:embed="rId6">
            <a:extLst>
              <a:ext uri="{28A0092B-C50C-407E-A947-70E740481C1C}">
                <a14:useLocalDpi xmlns:a14="http://schemas.microsoft.com/office/drawing/2010/main" val="0"/>
              </a:ext>
            </a:extLst>
          </a:blip>
          <a:srcRect l="44624" t="11171" r="26025" b="77749"/>
          <a:stretch/>
        </p:blipFill>
        <p:spPr>
          <a:xfrm>
            <a:off x="8533222" y="4889725"/>
            <a:ext cx="3716040" cy="1522569"/>
          </a:xfrm>
          <a:prstGeom prst="rect">
            <a:avLst/>
          </a:prstGeom>
        </p:spPr>
      </p:pic>
      <p:pic>
        <p:nvPicPr>
          <p:cNvPr id="24" name="Picture 23">
            <a:extLst>
              <a:ext uri="{FF2B5EF4-FFF2-40B4-BE49-F238E27FC236}">
                <a16:creationId xmlns:a16="http://schemas.microsoft.com/office/drawing/2014/main" id="{B350B29B-0AC5-7E7B-63BC-089CEE73510E}"/>
              </a:ext>
            </a:extLst>
          </p:cNvPr>
          <p:cNvPicPr>
            <a:picLocks noChangeAspect="1"/>
          </p:cNvPicPr>
          <p:nvPr/>
        </p:nvPicPr>
        <p:blipFill>
          <a:blip r:embed="rId8"/>
          <a:stretch>
            <a:fillRect/>
          </a:stretch>
        </p:blipFill>
        <p:spPr>
          <a:xfrm>
            <a:off x="5481767" y="3299425"/>
            <a:ext cx="1124607" cy="1124607"/>
          </a:xfrm>
          <a:prstGeom prst="rect">
            <a:avLst/>
          </a:prstGeom>
        </p:spPr>
      </p:pic>
      <p:sp>
        <p:nvSpPr>
          <p:cNvPr id="25" name="TextBox 24">
            <a:extLst>
              <a:ext uri="{FF2B5EF4-FFF2-40B4-BE49-F238E27FC236}">
                <a16:creationId xmlns:a16="http://schemas.microsoft.com/office/drawing/2014/main" id="{41D1999D-07B4-1A32-07BA-7ACD7A05E861}"/>
              </a:ext>
            </a:extLst>
          </p:cNvPr>
          <p:cNvSpPr txBox="1"/>
          <p:nvPr/>
        </p:nvSpPr>
        <p:spPr>
          <a:xfrm>
            <a:off x="2752967" y="2158642"/>
            <a:ext cx="6478147" cy="923330"/>
          </a:xfrm>
          <a:prstGeom prst="rect">
            <a:avLst/>
          </a:prstGeom>
          <a:noFill/>
        </p:spPr>
        <p:txBody>
          <a:bodyPr wrap="square" rtlCol="0">
            <a:spAutoFit/>
          </a:bodyPr>
          <a:lstStyle/>
          <a:p>
            <a:pPr algn="ctr"/>
            <a:r>
              <a:rPr lang="en-US" sz="5400" b="1" dirty="0">
                <a:solidFill>
                  <a:srgbClr val="002060"/>
                </a:solidFill>
                <a:latin typeface="SVN-Revolution" panose="02040603050506020204" pitchFamily="18" charset="0"/>
              </a:rPr>
              <a:t>KHÁM PHÁ</a:t>
            </a:r>
          </a:p>
        </p:txBody>
      </p:sp>
      <p:sp>
        <p:nvSpPr>
          <p:cNvPr id="26" name="TextBox 25">
            <a:extLst>
              <a:ext uri="{FF2B5EF4-FFF2-40B4-BE49-F238E27FC236}">
                <a16:creationId xmlns:a16="http://schemas.microsoft.com/office/drawing/2014/main" id="{A02173DB-E944-A321-312B-AE760CF98DC3}"/>
              </a:ext>
            </a:extLst>
          </p:cNvPr>
          <p:cNvSpPr txBox="1"/>
          <p:nvPr/>
        </p:nvSpPr>
        <p:spPr>
          <a:xfrm>
            <a:off x="8493718" y="1134895"/>
            <a:ext cx="3362255" cy="584775"/>
          </a:xfrm>
          <a:prstGeom prst="rect">
            <a:avLst/>
          </a:prstGeom>
          <a:noFill/>
        </p:spPr>
        <p:txBody>
          <a:bodyPr wrap="square" rtlCol="0">
            <a:spAutoFit/>
          </a:bodyPr>
          <a:lstStyle/>
          <a:p>
            <a:pPr algn="ctr"/>
            <a:r>
              <a:rPr lang="en-US" sz="3200" dirty="0" err="1">
                <a:solidFill>
                  <a:srgbClr val="FA3B52"/>
                </a:solidFill>
                <a:latin typeface="SVN-Revolution" panose="02040603050506020204" pitchFamily="18" charset="0"/>
              </a:rPr>
              <a:t>Hoạt</a:t>
            </a:r>
            <a:r>
              <a:rPr lang="en-US" sz="3200" dirty="0">
                <a:solidFill>
                  <a:srgbClr val="FA3B52"/>
                </a:solidFill>
                <a:latin typeface="SVN-Revolution" panose="02040603050506020204" pitchFamily="18" charset="0"/>
              </a:rPr>
              <a:t> </a:t>
            </a:r>
            <a:r>
              <a:rPr lang="en-US" sz="3200" dirty="0" err="1">
                <a:solidFill>
                  <a:srgbClr val="FA3B52"/>
                </a:solidFill>
                <a:latin typeface="SVN-Revolution" panose="02040603050506020204" pitchFamily="18" charset="0"/>
              </a:rPr>
              <a:t>động</a:t>
            </a:r>
            <a:r>
              <a:rPr lang="en-US" sz="3200" dirty="0">
                <a:solidFill>
                  <a:srgbClr val="FA3B52"/>
                </a:solidFill>
                <a:latin typeface="SVN-Revolution" panose="02040603050506020204" pitchFamily="18" charset="0"/>
              </a:rPr>
              <a:t> 2</a:t>
            </a:r>
          </a:p>
        </p:txBody>
      </p:sp>
    </p:spTree>
    <p:extLst>
      <p:ext uri="{BB962C8B-B14F-4D97-AF65-F5344CB8AC3E}">
        <p14:creationId xmlns:p14="http://schemas.microsoft.com/office/powerpoint/2010/main" val="1024306120"/>
      </p:ext>
    </p:extLst>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
            <a:extLst>
              <a:ext uri="{FF2B5EF4-FFF2-40B4-BE49-F238E27FC236}">
                <a16:creationId xmlns:a16="http://schemas.microsoft.com/office/drawing/2014/main" id="{9D4C0765-1C7A-9319-9C52-17617DBE7F7C}"/>
              </a:ext>
            </a:extLst>
          </p:cNvPr>
          <p:cNvPicPr>
            <a:picLocks noChangeAspect="1"/>
          </p:cNvPicPr>
          <p:nvPr/>
        </p:nvPicPr>
        <p:blipFill rotWithShape="1">
          <a:blip r:embed="rId2"/>
          <a:srcRect r="28277"/>
          <a:stretch/>
        </p:blipFill>
        <p:spPr>
          <a:xfrm>
            <a:off x="0" y="85725"/>
            <a:ext cx="12192000" cy="6858000"/>
          </a:xfrm>
          <a:prstGeom prst="rect">
            <a:avLst/>
          </a:prstGeom>
        </p:spPr>
      </p:pic>
      <p:sp>
        <p:nvSpPr>
          <p:cNvPr id="5" name="TextBox 4">
            <a:extLst>
              <a:ext uri="{FF2B5EF4-FFF2-40B4-BE49-F238E27FC236}">
                <a16:creationId xmlns:a16="http://schemas.microsoft.com/office/drawing/2014/main" id="{1E0C486D-D96B-0079-E992-0C8E2DBF0EE3}"/>
              </a:ext>
            </a:extLst>
          </p:cNvPr>
          <p:cNvSpPr txBox="1"/>
          <p:nvPr/>
        </p:nvSpPr>
        <p:spPr>
          <a:xfrm>
            <a:off x="2066925" y="2001242"/>
            <a:ext cx="8448675" cy="1330364"/>
          </a:xfrm>
          <a:prstGeom prst="rect">
            <a:avLst/>
          </a:prstGeom>
          <a:noFill/>
        </p:spPr>
        <p:txBody>
          <a:bodyPr wrap="square">
            <a:spAutoFit/>
          </a:bodyPr>
          <a:lstStyle/>
          <a:p>
            <a:pPr algn="just">
              <a:lnSpc>
                <a:spcPct val="115000"/>
              </a:lnSpc>
              <a:tabLst>
                <a:tab pos="644525" algn="l"/>
              </a:tabLst>
            </a:pPr>
            <a:r>
              <a:rPr lang="vi-VN" sz="2400" dirty="0">
                <a:effectLst/>
                <a:latin typeface="Arial" panose="020B0604020202020204" pitchFamily="34" charset="0"/>
                <a:ea typeface="Arial" panose="020B0604020202020204" pitchFamily="34" charset="0"/>
              </a:rPr>
              <a:t>Em hãy chỉ ra những truyền thống của dân tộc Việt Nam được thể hiện trong bài  đồng dao và các hình ảnh. Hãy nêu giá trị của những truyền thống đó. </a:t>
            </a:r>
            <a:endParaRPr lang="en-US" sz="2400" dirty="0">
              <a:effectLst/>
              <a:latin typeface="Arial" panose="020B0604020202020204" pitchFamily="34" charset="0"/>
              <a:ea typeface="Arial" panose="020B0604020202020204" pitchFamily="34" charset="0"/>
            </a:endParaRPr>
          </a:p>
        </p:txBody>
      </p:sp>
      <p:sp>
        <p:nvSpPr>
          <p:cNvPr id="10" name="TextBox 9">
            <a:extLst>
              <a:ext uri="{FF2B5EF4-FFF2-40B4-BE49-F238E27FC236}">
                <a16:creationId xmlns:a16="http://schemas.microsoft.com/office/drawing/2014/main" id="{8DFFD14C-7633-535D-CD93-79F1632E161A}"/>
              </a:ext>
            </a:extLst>
          </p:cNvPr>
          <p:cNvSpPr txBox="1"/>
          <p:nvPr/>
        </p:nvSpPr>
        <p:spPr>
          <a:xfrm>
            <a:off x="4152989" y="349352"/>
            <a:ext cx="3812997" cy="646331"/>
          </a:xfrm>
          <a:prstGeom prst="rect">
            <a:avLst/>
          </a:prstGeom>
          <a:solidFill>
            <a:schemeClr val="accent4">
              <a:lumMod val="20000"/>
              <a:lumOff val="80000"/>
            </a:schemeClr>
          </a:solidFill>
        </p:spPr>
        <p:txBody>
          <a:bodyPr wrap="square" rtlCol="0">
            <a:spAutoFit/>
          </a:bodyPr>
          <a:lstStyle/>
          <a:p>
            <a:pPr algn="ctr"/>
            <a:r>
              <a:rPr lang="en-US" sz="3600" dirty="0" err="1">
                <a:solidFill>
                  <a:srgbClr val="FA3B52"/>
                </a:solidFill>
                <a:latin typeface="SVN-Revolution" panose="02040603050506020204" pitchFamily="18" charset="0"/>
              </a:rPr>
              <a:t>Nhiệm</a:t>
            </a:r>
            <a:r>
              <a:rPr lang="en-US" sz="3600" dirty="0">
                <a:solidFill>
                  <a:srgbClr val="FA3B52"/>
                </a:solidFill>
                <a:latin typeface="SVN-Revolution" panose="02040603050506020204" pitchFamily="18" charset="0"/>
              </a:rPr>
              <a:t> </a:t>
            </a:r>
            <a:r>
              <a:rPr lang="en-US" sz="3600" dirty="0" err="1">
                <a:solidFill>
                  <a:srgbClr val="FA3B52"/>
                </a:solidFill>
                <a:latin typeface="SVN-Revolution" panose="02040603050506020204" pitchFamily="18" charset="0"/>
              </a:rPr>
              <a:t>vụ</a:t>
            </a:r>
            <a:r>
              <a:rPr lang="en-US" sz="3600" dirty="0">
                <a:solidFill>
                  <a:srgbClr val="FA3B52"/>
                </a:solidFill>
                <a:latin typeface="SVN-Revolution" panose="02040603050506020204" pitchFamily="18" charset="0"/>
              </a:rPr>
              <a:t> 1</a:t>
            </a:r>
          </a:p>
        </p:txBody>
      </p:sp>
      <p:sp>
        <p:nvSpPr>
          <p:cNvPr id="12" name="TextBox 11">
            <a:extLst>
              <a:ext uri="{FF2B5EF4-FFF2-40B4-BE49-F238E27FC236}">
                <a16:creationId xmlns:a16="http://schemas.microsoft.com/office/drawing/2014/main" id="{A15C7422-FB48-C104-B2D9-59A025AEBA85}"/>
              </a:ext>
            </a:extLst>
          </p:cNvPr>
          <p:cNvSpPr txBox="1"/>
          <p:nvPr/>
        </p:nvSpPr>
        <p:spPr>
          <a:xfrm>
            <a:off x="2066925" y="3958808"/>
            <a:ext cx="7820025" cy="905633"/>
          </a:xfrm>
          <a:prstGeom prst="rect">
            <a:avLst/>
          </a:prstGeom>
          <a:noFill/>
        </p:spPr>
        <p:txBody>
          <a:bodyPr wrap="square">
            <a:spAutoFit/>
          </a:bodyPr>
          <a:lstStyle/>
          <a:p>
            <a:pPr algn="just">
              <a:lnSpc>
                <a:spcPct val="115000"/>
              </a:lnSpc>
              <a:tabLst>
                <a:tab pos="644525" algn="l"/>
              </a:tabLst>
            </a:pPr>
            <a:r>
              <a:rPr lang="en-US" sz="2400" dirty="0" err="1">
                <a:effectLst/>
                <a:latin typeface="Arial" panose="020B0604020202020204" pitchFamily="34" charset="0"/>
                <a:ea typeface="Arial" panose="020B0604020202020204" pitchFamily="34" charset="0"/>
              </a:rPr>
              <a:t>Hãy</a:t>
            </a:r>
            <a:r>
              <a:rPr lang="en-US" sz="2400" dirty="0">
                <a:effectLst/>
                <a:latin typeface="Arial" panose="020B0604020202020204" pitchFamily="34" charset="0"/>
                <a:ea typeface="Arial" panose="020B0604020202020204" pitchFamily="34" charset="0"/>
              </a:rPr>
              <a:t> </a:t>
            </a:r>
            <a:r>
              <a:rPr lang="en-US" sz="2400" dirty="0" err="1">
                <a:effectLst/>
                <a:latin typeface="Arial" panose="020B0604020202020204" pitchFamily="34" charset="0"/>
                <a:ea typeface="Arial" panose="020B0604020202020204" pitchFamily="34" charset="0"/>
              </a:rPr>
              <a:t>nêu</a:t>
            </a:r>
            <a:r>
              <a:rPr lang="en-US" sz="2400" dirty="0">
                <a:effectLst/>
                <a:latin typeface="Arial" panose="020B0604020202020204" pitchFamily="34" charset="0"/>
                <a:ea typeface="Arial" panose="020B0604020202020204" pitchFamily="34" charset="0"/>
              </a:rPr>
              <a:t> </a:t>
            </a:r>
            <a:r>
              <a:rPr lang="en-US" sz="2400" dirty="0" err="1">
                <a:effectLst/>
                <a:latin typeface="Arial" panose="020B0604020202020204" pitchFamily="34" charset="0"/>
                <a:ea typeface="Arial" panose="020B0604020202020204" pitchFamily="34" charset="0"/>
              </a:rPr>
              <a:t>những</a:t>
            </a:r>
            <a:r>
              <a:rPr lang="en-US" sz="2400" dirty="0">
                <a:effectLst/>
                <a:latin typeface="Arial" panose="020B0604020202020204" pitchFamily="34" charset="0"/>
                <a:ea typeface="Arial" panose="020B0604020202020204" pitchFamily="34" charset="0"/>
              </a:rPr>
              <a:t> </a:t>
            </a:r>
            <a:r>
              <a:rPr lang="en-US" sz="2400" dirty="0" err="1">
                <a:effectLst/>
                <a:latin typeface="Arial" panose="020B0604020202020204" pitchFamily="34" charset="0"/>
                <a:ea typeface="Arial" panose="020B0604020202020204" pitchFamily="34" charset="0"/>
              </a:rPr>
              <a:t>truyền</a:t>
            </a:r>
            <a:r>
              <a:rPr lang="en-US" sz="2400" dirty="0">
                <a:effectLst/>
                <a:latin typeface="Arial" panose="020B0604020202020204" pitchFamily="34" charset="0"/>
                <a:ea typeface="Arial" panose="020B0604020202020204" pitchFamily="34" charset="0"/>
              </a:rPr>
              <a:t> </a:t>
            </a:r>
            <a:r>
              <a:rPr lang="en-US" sz="2400" dirty="0" err="1">
                <a:effectLst/>
                <a:latin typeface="Arial" panose="020B0604020202020204" pitchFamily="34" charset="0"/>
                <a:ea typeface="Arial" panose="020B0604020202020204" pitchFamily="34" charset="0"/>
              </a:rPr>
              <a:t>thống</a:t>
            </a:r>
            <a:r>
              <a:rPr lang="en-US" sz="2400" dirty="0">
                <a:effectLst/>
                <a:latin typeface="Arial" panose="020B0604020202020204" pitchFamily="34" charset="0"/>
                <a:ea typeface="Arial" panose="020B0604020202020204" pitchFamily="34" charset="0"/>
              </a:rPr>
              <a:t> </a:t>
            </a:r>
            <a:r>
              <a:rPr lang="en-US" sz="2400" dirty="0" err="1">
                <a:effectLst/>
                <a:latin typeface="Arial" panose="020B0604020202020204" pitchFamily="34" charset="0"/>
                <a:ea typeface="Arial" panose="020B0604020202020204" pitchFamily="34" charset="0"/>
              </a:rPr>
              <a:t>khác</a:t>
            </a:r>
            <a:r>
              <a:rPr lang="en-US" sz="2400" dirty="0">
                <a:effectLst/>
                <a:latin typeface="Arial" panose="020B0604020202020204" pitchFamily="34" charset="0"/>
                <a:ea typeface="Arial" panose="020B0604020202020204" pitchFamily="34" charset="0"/>
              </a:rPr>
              <a:t> </a:t>
            </a:r>
            <a:r>
              <a:rPr lang="en-US" sz="2400" dirty="0" err="1">
                <a:effectLst/>
                <a:latin typeface="Arial" panose="020B0604020202020204" pitchFamily="34" charset="0"/>
                <a:ea typeface="Arial" panose="020B0604020202020204" pitchFamily="34" charset="0"/>
              </a:rPr>
              <a:t>của</a:t>
            </a:r>
            <a:r>
              <a:rPr lang="en-US" sz="2400" dirty="0">
                <a:effectLst/>
                <a:latin typeface="Arial" panose="020B0604020202020204" pitchFamily="34" charset="0"/>
                <a:ea typeface="Arial" panose="020B0604020202020204" pitchFamily="34" charset="0"/>
              </a:rPr>
              <a:t> </a:t>
            </a:r>
            <a:r>
              <a:rPr lang="en-US" sz="2400" dirty="0" err="1">
                <a:effectLst/>
                <a:latin typeface="Arial" panose="020B0604020202020204" pitchFamily="34" charset="0"/>
                <a:ea typeface="Arial" panose="020B0604020202020204" pitchFamily="34" charset="0"/>
              </a:rPr>
              <a:t>dân</a:t>
            </a:r>
            <a:r>
              <a:rPr lang="en-US" sz="2400" dirty="0">
                <a:effectLst/>
                <a:latin typeface="Arial" panose="020B0604020202020204" pitchFamily="34" charset="0"/>
                <a:ea typeface="Arial" panose="020B0604020202020204" pitchFamily="34" charset="0"/>
              </a:rPr>
              <a:t> </a:t>
            </a:r>
            <a:r>
              <a:rPr lang="en-US" sz="2400" dirty="0" err="1">
                <a:effectLst/>
                <a:latin typeface="Arial" panose="020B0604020202020204" pitchFamily="34" charset="0"/>
                <a:ea typeface="Arial" panose="020B0604020202020204" pitchFamily="34" charset="0"/>
              </a:rPr>
              <a:t>tộc</a:t>
            </a:r>
            <a:r>
              <a:rPr lang="en-US" sz="2400" dirty="0">
                <a:effectLst/>
                <a:latin typeface="Arial" panose="020B0604020202020204" pitchFamily="34" charset="0"/>
                <a:ea typeface="Arial" panose="020B0604020202020204" pitchFamily="34" charset="0"/>
              </a:rPr>
              <a:t> </a:t>
            </a:r>
            <a:r>
              <a:rPr lang="en-US" sz="2400" dirty="0" err="1">
                <a:effectLst/>
                <a:latin typeface="Arial" panose="020B0604020202020204" pitchFamily="34" charset="0"/>
                <a:ea typeface="Arial" panose="020B0604020202020204" pitchFamily="34" charset="0"/>
              </a:rPr>
              <a:t>Việt</a:t>
            </a:r>
            <a:r>
              <a:rPr lang="en-US" sz="2400" dirty="0">
                <a:effectLst/>
                <a:latin typeface="Arial" panose="020B0604020202020204" pitchFamily="34" charset="0"/>
                <a:ea typeface="Arial" panose="020B0604020202020204" pitchFamily="34" charset="0"/>
              </a:rPr>
              <a:t> Nam </a:t>
            </a:r>
            <a:r>
              <a:rPr lang="en-US" sz="2400" dirty="0" err="1">
                <a:effectLst/>
                <a:latin typeface="Arial" panose="020B0604020202020204" pitchFamily="34" charset="0"/>
                <a:ea typeface="Arial" panose="020B0604020202020204" pitchFamily="34" charset="0"/>
              </a:rPr>
              <a:t>mà</a:t>
            </a:r>
            <a:r>
              <a:rPr lang="en-US" sz="2400" dirty="0">
                <a:effectLst/>
                <a:latin typeface="Arial" panose="020B0604020202020204" pitchFamily="34" charset="0"/>
                <a:ea typeface="Arial" panose="020B0604020202020204" pitchFamily="34" charset="0"/>
              </a:rPr>
              <a:t> </a:t>
            </a:r>
            <a:r>
              <a:rPr lang="en-US" sz="2400" dirty="0" err="1">
                <a:effectLst/>
                <a:latin typeface="Arial" panose="020B0604020202020204" pitchFamily="34" charset="0"/>
                <a:ea typeface="Arial" panose="020B0604020202020204" pitchFamily="34" charset="0"/>
              </a:rPr>
              <a:t>em</a:t>
            </a:r>
            <a:r>
              <a:rPr lang="en-US" sz="2400" dirty="0">
                <a:effectLst/>
                <a:latin typeface="Arial" panose="020B0604020202020204" pitchFamily="34" charset="0"/>
                <a:ea typeface="Arial" panose="020B0604020202020204" pitchFamily="34" charset="0"/>
              </a:rPr>
              <a:t> </a:t>
            </a:r>
            <a:r>
              <a:rPr lang="en-US" sz="2400" dirty="0" err="1">
                <a:effectLst/>
                <a:latin typeface="Arial" panose="020B0604020202020204" pitchFamily="34" charset="0"/>
                <a:ea typeface="Arial" panose="020B0604020202020204" pitchFamily="34" charset="0"/>
              </a:rPr>
              <a:t>biết</a:t>
            </a:r>
            <a:r>
              <a:rPr lang="en-US" sz="2400" dirty="0">
                <a:effectLst/>
                <a:latin typeface="Arial" panose="020B0604020202020204" pitchFamily="34" charset="0"/>
                <a:ea typeface="Arial" panose="020B0604020202020204" pitchFamily="34" charset="0"/>
              </a:rPr>
              <a:t>. </a:t>
            </a:r>
          </a:p>
        </p:txBody>
      </p:sp>
      <p:pic>
        <p:nvPicPr>
          <p:cNvPr id="13" name="图片 7">
            <a:extLst>
              <a:ext uri="{FF2B5EF4-FFF2-40B4-BE49-F238E27FC236}">
                <a16:creationId xmlns:a16="http://schemas.microsoft.com/office/drawing/2014/main" id="{63DEB650-2C49-795F-E982-2A48975D8B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483" y="2175809"/>
            <a:ext cx="811984" cy="981231"/>
          </a:xfrm>
          <a:prstGeom prst="rect">
            <a:avLst/>
          </a:prstGeom>
        </p:spPr>
      </p:pic>
      <p:pic>
        <p:nvPicPr>
          <p:cNvPr id="14" name="图片 7">
            <a:extLst>
              <a:ext uri="{FF2B5EF4-FFF2-40B4-BE49-F238E27FC236}">
                <a16:creationId xmlns:a16="http://schemas.microsoft.com/office/drawing/2014/main" id="{F539CBAB-252B-FC54-0740-687B097C9B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483" y="3927568"/>
            <a:ext cx="811984" cy="981231"/>
          </a:xfrm>
          <a:prstGeom prst="rect">
            <a:avLst/>
          </a:prstGeom>
        </p:spPr>
      </p:pic>
      <p:sp>
        <p:nvSpPr>
          <p:cNvPr id="2" name="TextBox 1">
            <a:extLst>
              <a:ext uri="{FF2B5EF4-FFF2-40B4-BE49-F238E27FC236}">
                <a16:creationId xmlns:a16="http://schemas.microsoft.com/office/drawing/2014/main" id="{F6636FCA-55FF-FBFF-D2D5-87DF03CFC2F9}"/>
              </a:ext>
            </a:extLst>
          </p:cNvPr>
          <p:cNvSpPr txBox="1"/>
          <p:nvPr/>
        </p:nvSpPr>
        <p:spPr>
          <a:xfrm>
            <a:off x="11906" y="943616"/>
            <a:ext cx="12180094" cy="461665"/>
          </a:xfrm>
          <a:prstGeom prst="rect">
            <a:avLst/>
          </a:prstGeom>
          <a:solidFill>
            <a:schemeClr val="accent4">
              <a:lumMod val="20000"/>
              <a:lumOff val="80000"/>
            </a:schemeClr>
          </a:solidFill>
        </p:spPr>
        <p:txBody>
          <a:bodyPr wrap="square">
            <a:spAutoFit/>
          </a:bodyPr>
          <a:lstStyle/>
          <a:p>
            <a:pPr algn="ctr"/>
            <a:r>
              <a:rPr lang="en-US" sz="2400" b="1" dirty="0" err="1">
                <a:solidFill>
                  <a:srgbClr val="0070C0"/>
                </a:solidFill>
                <a:latin typeface="Arial" panose="020B0604020202020204" pitchFamily="34" charset="0"/>
                <a:cs typeface="Arial" panose="020B0604020202020204" pitchFamily="34" charset="0"/>
              </a:rPr>
              <a:t>Em</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hãy</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đọc</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bài</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đồng</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dao</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quan</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sát</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hình</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ảnh</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trong</a:t>
            </a:r>
            <a:r>
              <a:rPr lang="en-US" sz="2400" b="1" dirty="0">
                <a:solidFill>
                  <a:srgbClr val="0070C0"/>
                </a:solidFill>
                <a:latin typeface="Arial" panose="020B0604020202020204" pitchFamily="34" charset="0"/>
                <a:cs typeface="Arial" panose="020B0604020202020204" pitchFamily="34" charset="0"/>
              </a:rPr>
              <a:t> SGK tr. 6 </a:t>
            </a:r>
            <a:r>
              <a:rPr lang="en-US" sz="2400" b="1" dirty="0" err="1">
                <a:solidFill>
                  <a:srgbClr val="0070C0"/>
                </a:solidFill>
                <a:latin typeface="Arial" panose="020B0604020202020204" pitchFamily="34" charset="0"/>
                <a:cs typeface="Arial" panose="020B0604020202020204" pitchFamily="34" charset="0"/>
              </a:rPr>
              <a:t>và</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thực</a:t>
            </a:r>
            <a:r>
              <a:rPr lang="en-US" sz="2400" b="1" dirty="0">
                <a:solidFill>
                  <a:srgbClr val="0070C0"/>
                </a:solidFill>
                <a:latin typeface="Arial" panose="020B0604020202020204" pitchFamily="34" charset="0"/>
                <a:cs typeface="Arial" panose="020B0604020202020204" pitchFamily="34" charset="0"/>
              </a:rPr>
              <a:t> hiện yêu </a:t>
            </a:r>
            <a:r>
              <a:rPr lang="en-US" sz="2400" b="1" dirty="0" err="1">
                <a:solidFill>
                  <a:srgbClr val="0070C0"/>
                </a:solidFill>
                <a:latin typeface="Arial" panose="020B0604020202020204" pitchFamily="34" charset="0"/>
                <a:cs typeface="Arial" panose="020B0604020202020204" pitchFamily="34" charset="0"/>
              </a:rPr>
              <a:t>cầu</a:t>
            </a:r>
            <a:r>
              <a:rPr lang="en-US" sz="2400" b="1" dirty="0">
                <a:solidFill>
                  <a:srgbClr val="0070C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9782882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5F4C3D-08FF-D52D-52B5-F092D304CE82}"/>
              </a:ext>
            </a:extLst>
          </p:cNvPr>
          <p:cNvSpPr txBox="1"/>
          <p:nvPr/>
        </p:nvSpPr>
        <p:spPr>
          <a:xfrm>
            <a:off x="254000" y="73895"/>
            <a:ext cx="11610975" cy="1200329"/>
          </a:xfrm>
          <a:prstGeom prst="rect">
            <a:avLst/>
          </a:prstGeom>
          <a:solidFill>
            <a:schemeClr val="accent4">
              <a:lumMod val="20000"/>
              <a:lumOff val="80000"/>
            </a:schemeClr>
          </a:solidFill>
        </p:spPr>
        <p:txBody>
          <a:bodyPr wrap="square">
            <a:spAutoFit/>
          </a:bodyPr>
          <a:lstStyle/>
          <a:p>
            <a:pPr marL="342900" indent="-342900" algn="just">
              <a:buFont typeface="Wingdings" panose="05000000000000000000" pitchFamily="2" charset="2"/>
              <a:buChar char="§"/>
            </a:pPr>
            <a:r>
              <a:rPr lang="vi-VN" sz="2400" b="1" dirty="0">
                <a:solidFill>
                  <a:srgbClr val="C00000"/>
                </a:solidFill>
                <a:latin typeface="Arial" panose="020B0604020202020204" pitchFamily="34" charset="0"/>
                <a:cs typeface="Arial" panose="020B0604020202020204" pitchFamily="34" charset="0"/>
              </a:rPr>
              <a:t>Em hãy</a:t>
            </a:r>
            <a:r>
              <a:rPr lang="en-US" sz="2400" b="1" dirty="0">
                <a:solidFill>
                  <a:srgbClr val="C00000"/>
                </a:solidFill>
                <a:latin typeface="Arial" panose="020B0604020202020204" pitchFamily="34" charset="0"/>
                <a:cs typeface="Arial" panose="020B0604020202020204" pitchFamily="34" charset="0"/>
              </a:rPr>
              <a:t> </a:t>
            </a:r>
            <a:r>
              <a:rPr lang="vi-VN" sz="2400" b="1" dirty="0">
                <a:solidFill>
                  <a:srgbClr val="C00000"/>
                </a:solidFill>
                <a:latin typeface="Arial" panose="020B0604020202020204" pitchFamily="34" charset="0"/>
                <a:cs typeface="Arial" panose="020B0604020202020204" pitchFamily="34" charset="0"/>
              </a:rPr>
              <a:t>chỉ ra những truyền thống của dân tộc Việt Nam được thể hiện trong bài đồng dao và các hình ảnh </a:t>
            </a:r>
            <a:r>
              <a:rPr lang="en-US" sz="2400" b="1" dirty="0" err="1">
                <a:solidFill>
                  <a:srgbClr val="C00000"/>
                </a:solidFill>
                <a:latin typeface="Arial" panose="020B0604020202020204" pitchFamily="34" charset="0"/>
                <a:cs typeface="Arial" panose="020B0604020202020204" pitchFamily="34" charset="0"/>
              </a:rPr>
              <a:t>sau</a:t>
            </a:r>
            <a:r>
              <a:rPr lang="vi-VN" sz="2400" b="1" dirty="0">
                <a:solidFill>
                  <a:srgbClr val="C00000"/>
                </a:solidFill>
                <a:latin typeface="Arial" panose="020B0604020202020204" pitchFamily="34" charset="0"/>
                <a:cs typeface="Arial" panose="020B0604020202020204" pitchFamily="34" charset="0"/>
              </a:rPr>
              <a:t>. </a:t>
            </a:r>
            <a:endParaRPr lang="en-US" sz="2400" b="1" dirty="0">
              <a:solidFill>
                <a:srgbClr val="C00000"/>
              </a:solidFill>
              <a:latin typeface="Arial" panose="020B0604020202020204" pitchFamily="34" charset="0"/>
              <a:cs typeface="Arial" panose="020B0604020202020204" pitchFamily="34" charset="0"/>
            </a:endParaRPr>
          </a:p>
          <a:p>
            <a:pPr marL="342900" indent="-342900" algn="just">
              <a:buFont typeface="Wingdings" panose="05000000000000000000" pitchFamily="2" charset="2"/>
              <a:buChar char="§"/>
            </a:pPr>
            <a:r>
              <a:rPr lang="vi-VN" sz="2400" b="1" dirty="0">
                <a:solidFill>
                  <a:srgbClr val="C00000"/>
                </a:solidFill>
                <a:latin typeface="Arial" panose="020B0604020202020204" pitchFamily="34" charset="0"/>
                <a:cs typeface="Arial" panose="020B0604020202020204" pitchFamily="34" charset="0"/>
              </a:rPr>
              <a:t>Hãy nêu giá trị của những truyền thống đó.</a:t>
            </a:r>
            <a:endParaRPr lang="en-US" sz="2400" b="1" dirty="0">
              <a:solidFill>
                <a:srgbClr val="C00000"/>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D6F6D91D-2398-6982-BE2A-9974D8FFAEC7}"/>
              </a:ext>
            </a:extLst>
          </p:cNvPr>
          <p:cNvPicPr>
            <a:picLocks noChangeAspect="1"/>
          </p:cNvPicPr>
          <p:nvPr/>
        </p:nvPicPr>
        <p:blipFill>
          <a:blip r:embed="rId2">
            <a:grayscl/>
          </a:blip>
          <a:stretch>
            <a:fillRect/>
          </a:stretch>
        </p:blipFill>
        <p:spPr>
          <a:xfrm>
            <a:off x="395287" y="1571625"/>
            <a:ext cx="2886075" cy="50863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59576551-D39D-B6A6-FA0F-1268E82DD49E}"/>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t="4514" b="1"/>
          <a:stretch/>
        </p:blipFill>
        <p:spPr>
          <a:xfrm>
            <a:off x="4352925" y="1458643"/>
            <a:ext cx="3486150" cy="261937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27BFCD0B-7679-1B43-53A8-B16A44B02A9B}"/>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8161339" y="1571625"/>
            <a:ext cx="3429000" cy="2486025"/>
          </a:xfrm>
          <a:prstGeom prst="snip2DiagRect">
            <a:avLst>
              <a:gd name="adj1" fmla="val 0"/>
              <a:gd name="adj2" fmla="val 11303"/>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Picture 13">
            <a:extLst>
              <a:ext uri="{FF2B5EF4-FFF2-40B4-BE49-F238E27FC236}">
                <a16:creationId xmlns:a16="http://schemas.microsoft.com/office/drawing/2014/main" id="{64EDDC6E-455B-6D7B-B8D9-993FEAB99A05}"/>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4383087" y="4262437"/>
            <a:ext cx="3352800" cy="244792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Picture 15">
            <a:extLst>
              <a:ext uri="{FF2B5EF4-FFF2-40B4-BE49-F238E27FC236}">
                <a16:creationId xmlns:a16="http://schemas.microsoft.com/office/drawing/2014/main" id="{51573C75-3775-D846-4471-E917B0FA9207}"/>
              </a:ext>
            </a:extLst>
          </p:cNvPr>
          <p:cNvPicPr>
            <a:picLocks noChangeAspect="1"/>
          </p:cNvPicPr>
          <p:nvPr/>
        </p:nvPicPr>
        <p:blipFill>
          <a:blip r:embed="rId9">
            <a:extLst>
              <a:ext uri="{BEBA8EAE-BF5A-486C-A8C5-ECC9F3942E4B}">
                <a14:imgProps xmlns:a14="http://schemas.microsoft.com/office/drawing/2010/main">
                  <a14:imgLayer r:embed="rId10">
                    <a14:imgEffect>
                      <a14:saturation sat="200000"/>
                    </a14:imgEffect>
                  </a14:imgLayer>
                </a14:imgProps>
              </a:ext>
            </a:extLst>
          </a:blip>
          <a:stretch>
            <a:fillRect/>
          </a:stretch>
        </p:blipFill>
        <p:spPr>
          <a:xfrm>
            <a:off x="8310563" y="4262437"/>
            <a:ext cx="3352800" cy="246697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081020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图片 1">
            <a:extLst>
              <a:ext uri="{FF2B5EF4-FFF2-40B4-BE49-F238E27FC236}">
                <a16:creationId xmlns:a16="http://schemas.microsoft.com/office/drawing/2014/main" id="{AC224184-7080-6491-1D84-2A6F4CCB34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60672">
            <a:off x="1835572" y="186140"/>
            <a:ext cx="7759415" cy="4445543"/>
          </a:xfrm>
          <a:prstGeom prst="rect">
            <a:avLst/>
          </a:prstGeom>
        </p:spPr>
      </p:pic>
      <p:pic>
        <p:nvPicPr>
          <p:cNvPr id="12" name="Picture 11" descr="Icon&#10;&#10;Description automatically generated">
            <a:extLst>
              <a:ext uri="{FF2B5EF4-FFF2-40B4-BE49-F238E27FC236}">
                <a16:creationId xmlns:a16="http://schemas.microsoft.com/office/drawing/2014/main" id="{A157D7E5-1E39-0525-69D1-E3B36294BE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00240">
            <a:off x="8809262" y="3071643"/>
            <a:ext cx="2979042" cy="2979042"/>
          </a:xfrm>
          <a:prstGeom prst="rect">
            <a:avLst/>
          </a:prstGeom>
        </p:spPr>
      </p:pic>
      <p:sp>
        <p:nvSpPr>
          <p:cNvPr id="13" name="TextBox 12">
            <a:extLst>
              <a:ext uri="{FF2B5EF4-FFF2-40B4-BE49-F238E27FC236}">
                <a16:creationId xmlns:a16="http://schemas.microsoft.com/office/drawing/2014/main" id="{2E191267-2A6C-8F26-547C-D608C177CA76}"/>
              </a:ext>
            </a:extLst>
          </p:cNvPr>
          <p:cNvSpPr txBox="1"/>
          <p:nvPr/>
        </p:nvSpPr>
        <p:spPr>
          <a:xfrm>
            <a:off x="2509213" y="1859340"/>
            <a:ext cx="5882311" cy="1569660"/>
          </a:xfrm>
          <a:prstGeom prst="rect">
            <a:avLst/>
          </a:prstGeom>
          <a:noFill/>
        </p:spPr>
        <p:txBody>
          <a:bodyPr wrap="square">
            <a:spAutoFit/>
          </a:bodyPr>
          <a:lstStyle/>
          <a:p>
            <a:pPr algn="ctr"/>
            <a:r>
              <a:rPr lang="en-US" sz="3200" b="1" dirty="0" err="1">
                <a:effectLst/>
                <a:latin typeface="Arial" panose="020B0604020202020204" pitchFamily="34" charset="0"/>
                <a:ea typeface="Arial" panose="020B0604020202020204" pitchFamily="34" charset="0"/>
              </a:rPr>
              <a:t>Hãy</a:t>
            </a:r>
            <a:r>
              <a:rPr lang="en-US" sz="3200" b="1" dirty="0">
                <a:effectLst/>
                <a:latin typeface="Arial" panose="020B0604020202020204" pitchFamily="34" charset="0"/>
                <a:ea typeface="Arial" panose="020B0604020202020204" pitchFamily="34" charset="0"/>
              </a:rPr>
              <a:t> </a:t>
            </a:r>
            <a:r>
              <a:rPr lang="en-US" sz="3200" b="1" dirty="0" err="1">
                <a:effectLst/>
                <a:latin typeface="Arial" panose="020B0604020202020204" pitchFamily="34" charset="0"/>
                <a:ea typeface="Arial" panose="020B0604020202020204" pitchFamily="34" charset="0"/>
              </a:rPr>
              <a:t>nêu</a:t>
            </a:r>
            <a:r>
              <a:rPr lang="en-US" sz="3200" b="1" dirty="0">
                <a:effectLst/>
                <a:latin typeface="Arial" panose="020B0604020202020204" pitchFamily="34" charset="0"/>
                <a:ea typeface="Arial" panose="020B0604020202020204" pitchFamily="34" charset="0"/>
              </a:rPr>
              <a:t> </a:t>
            </a:r>
            <a:r>
              <a:rPr lang="en-US" sz="3200" b="1" dirty="0" err="1">
                <a:effectLst/>
                <a:latin typeface="Arial" panose="020B0604020202020204" pitchFamily="34" charset="0"/>
                <a:ea typeface="Arial" panose="020B0604020202020204" pitchFamily="34" charset="0"/>
              </a:rPr>
              <a:t>những</a:t>
            </a:r>
            <a:r>
              <a:rPr lang="en-US" sz="3200" b="1" dirty="0">
                <a:effectLst/>
                <a:latin typeface="Arial" panose="020B0604020202020204" pitchFamily="34" charset="0"/>
                <a:ea typeface="Arial" panose="020B0604020202020204" pitchFamily="34" charset="0"/>
              </a:rPr>
              <a:t> </a:t>
            </a:r>
            <a:r>
              <a:rPr lang="en-US" sz="3200" b="1" dirty="0" err="1">
                <a:effectLst/>
                <a:latin typeface="Arial" panose="020B0604020202020204" pitchFamily="34" charset="0"/>
                <a:ea typeface="Arial" panose="020B0604020202020204" pitchFamily="34" charset="0"/>
              </a:rPr>
              <a:t>truyền</a:t>
            </a:r>
            <a:r>
              <a:rPr lang="en-US" sz="3200" b="1" dirty="0">
                <a:effectLst/>
                <a:latin typeface="Arial" panose="020B0604020202020204" pitchFamily="34" charset="0"/>
                <a:ea typeface="Arial" panose="020B0604020202020204" pitchFamily="34" charset="0"/>
              </a:rPr>
              <a:t> </a:t>
            </a:r>
            <a:r>
              <a:rPr lang="en-US" sz="3200" b="1" dirty="0" err="1">
                <a:effectLst/>
                <a:latin typeface="Arial" panose="020B0604020202020204" pitchFamily="34" charset="0"/>
                <a:ea typeface="Arial" panose="020B0604020202020204" pitchFamily="34" charset="0"/>
              </a:rPr>
              <a:t>thống</a:t>
            </a:r>
            <a:r>
              <a:rPr lang="en-US" sz="3200" b="1" dirty="0">
                <a:effectLst/>
                <a:latin typeface="Arial" panose="020B0604020202020204" pitchFamily="34" charset="0"/>
                <a:ea typeface="Arial" panose="020B0604020202020204" pitchFamily="34" charset="0"/>
              </a:rPr>
              <a:t> </a:t>
            </a:r>
            <a:r>
              <a:rPr lang="en-US" sz="3200" b="1" dirty="0" err="1">
                <a:effectLst/>
                <a:latin typeface="Arial" panose="020B0604020202020204" pitchFamily="34" charset="0"/>
                <a:ea typeface="Arial" panose="020B0604020202020204" pitchFamily="34" charset="0"/>
              </a:rPr>
              <a:t>khác</a:t>
            </a:r>
            <a:r>
              <a:rPr lang="en-US" sz="3200" b="1" dirty="0">
                <a:effectLst/>
                <a:latin typeface="Arial" panose="020B0604020202020204" pitchFamily="34" charset="0"/>
                <a:ea typeface="Arial" panose="020B0604020202020204" pitchFamily="34" charset="0"/>
              </a:rPr>
              <a:t> </a:t>
            </a:r>
            <a:r>
              <a:rPr lang="en-US" sz="3200" b="1" dirty="0" err="1">
                <a:effectLst/>
                <a:latin typeface="Arial" panose="020B0604020202020204" pitchFamily="34" charset="0"/>
                <a:ea typeface="Arial" panose="020B0604020202020204" pitchFamily="34" charset="0"/>
              </a:rPr>
              <a:t>của</a:t>
            </a:r>
            <a:r>
              <a:rPr lang="en-US" sz="3200" b="1" dirty="0">
                <a:effectLst/>
                <a:latin typeface="Arial" panose="020B0604020202020204" pitchFamily="34" charset="0"/>
                <a:ea typeface="Arial" panose="020B0604020202020204" pitchFamily="34" charset="0"/>
              </a:rPr>
              <a:t> </a:t>
            </a:r>
            <a:r>
              <a:rPr lang="en-US" sz="3200" b="1" dirty="0" err="1">
                <a:effectLst/>
                <a:latin typeface="Arial" panose="020B0604020202020204" pitchFamily="34" charset="0"/>
                <a:ea typeface="Arial" panose="020B0604020202020204" pitchFamily="34" charset="0"/>
              </a:rPr>
              <a:t>dân</a:t>
            </a:r>
            <a:r>
              <a:rPr lang="en-US" sz="3200" b="1" dirty="0">
                <a:effectLst/>
                <a:latin typeface="Arial" panose="020B0604020202020204" pitchFamily="34" charset="0"/>
                <a:ea typeface="Arial" panose="020B0604020202020204" pitchFamily="34" charset="0"/>
              </a:rPr>
              <a:t> </a:t>
            </a:r>
            <a:r>
              <a:rPr lang="en-US" sz="3200" b="1" dirty="0" err="1">
                <a:effectLst/>
                <a:latin typeface="Arial" panose="020B0604020202020204" pitchFamily="34" charset="0"/>
                <a:ea typeface="Arial" panose="020B0604020202020204" pitchFamily="34" charset="0"/>
              </a:rPr>
              <a:t>tộc</a:t>
            </a:r>
            <a:r>
              <a:rPr lang="en-US" sz="3200" b="1" dirty="0">
                <a:effectLst/>
                <a:latin typeface="Arial" panose="020B0604020202020204" pitchFamily="34" charset="0"/>
                <a:ea typeface="Arial" panose="020B0604020202020204" pitchFamily="34" charset="0"/>
              </a:rPr>
              <a:t> </a:t>
            </a:r>
            <a:r>
              <a:rPr lang="en-US" sz="3200" b="1" dirty="0" err="1">
                <a:effectLst/>
                <a:latin typeface="Arial" panose="020B0604020202020204" pitchFamily="34" charset="0"/>
                <a:ea typeface="Arial" panose="020B0604020202020204" pitchFamily="34" charset="0"/>
              </a:rPr>
              <a:t>Việt</a:t>
            </a:r>
            <a:r>
              <a:rPr lang="en-US" sz="3200" b="1" dirty="0">
                <a:effectLst/>
                <a:latin typeface="Arial" panose="020B0604020202020204" pitchFamily="34" charset="0"/>
                <a:ea typeface="Arial" panose="020B0604020202020204" pitchFamily="34" charset="0"/>
              </a:rPr>
              <a:t> Nam </a:t>
            </a:r>
            <a:r>
              <a:rPr lang="en-US" sz="3200" b="1" dirty="0" err="1">
                <a:effectLst/>
                <a:latin typeface="Arial" panose="020B0604020202020204" pitchFamily="34" charset="0"/>
                <a:ea typeface="Arial" panose="020B0604020202020204" pitchFamily="34" charset="0"/>
              </a:rPr>
              <a:t>mà</a:t>
            </a:r>
            <a:r>
              <a:rPr lang="en-US" sz="3200" b="1" dirty="0">
                <a:effectLst/>
                <a:latin typeface="Arial" panose="020B0604020202020204" pitchFamily="34" charset="0"/>
                <a:ea typeface="Arial" panose="020B0604020202020204" pitchFamily="34" charset="0"/>
              </a:rPr>
              <a:t> </a:t>
            </a:r>
            <a:r>
              <a:rPr lang="en-US" sz="3200" b="1" dirty="0" err="1">
                <a:effectLst/>
                <a:latin typeface="Arial" panose="020B0604020202020204" pitchFamily="34" charset="0"/>
                <a:ea typeface="Arial" panose="020B0604020202020204" pitchFamily="34" charset="0"/>
              </a:rPr>
              <a:t>em</a:t>
            </a:r>
            <a:r>
              <a:rPr lang="en-US" sz="3200" b="1" dirty="0">
                <a:effectLst/>
                <a:latin typeface="Arial" panose="020B0604020202020204" pitchFamily="34" charset="0"/>
                <a:ea typeface="Arial" panose="020B0604020202020204" pitchFamily="34" charset="0"/>
              </a:rPr>
              <a:t> </a:t>
            </a:r>
            <a:r>
              <a:rPr lang="en-US" sz="3200" b="1" dirty="0" err="1">
                <a:effectLst/>
                <a:latin typeface="Arial" panose="020B0604020202020204" pitchFamily="34" charset="0"/>
                <a:ea typeface="Arial" panose="020B0604020202020204" pitchFamily="34" charset="0"/>
              </a:rPr>
              <a:t>biết</a:t>
            </a:r>
            <a:r>
              <a:rPr lang="en-US" sz="3200" b="1" dirty="0">
                <a:effectLst/>
                <a:latin typeface="Arial" panose="020B0604020202020204" pitchFamily="34" charset="0"/>
                <a:ea typeface="Arial" panose="020B0604020202020204" pitchFamily="34" charset="0"/>
              </a:rPr>
              <a:t>. </a:t>
            </a:r>
          </a:p>
        </p:txBody>
      </p:sp>
    </p:spTree>
    <p:extLst>
      <p:ext uri="{BB962C8B-B14F-4D97-AF65-F5344CB8AC3E}">
        <p14:creationId xmlns:p14="http://schemas.microsoft.com/office/powerpoint/2010/main" val="15595473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
            <a:extLst>
              <a:ext uri="{FF2B5EF4-FFF2-40B4-BE49-F238E27FC236}">
                <a16:creationId xmlns:a16="http://schemas.microsoft.com/office/drawing/2014/main" id="{9D4C0765-1C7A-9319-9C52-17617DBE7F7C}"/>
              </a:ext>
            </a:extLst>
          </p:cNvPr>
          <p:cNvPicPr>
            <a:picLocks noChangeAspect="1"/>
          </p:cNvPicPr>
          <p:nvPr/>
        </p:nvPicPr>
        <p:blipFill rotWithShape="1">
          <a:blip r:embed="rId2"/>
          <a:srcRect r="28277"/>
          <a:stretch/>
        </p:blipFill>
        <p:spPr>
          <a:xfrm>
            <a:off x="0" y="85725"/>
            <a:ext cx="12192000" cy="6858000"/>
          </a:xfrm>
          <a:prstGeom prst="rect">
            <a:avLst/>
          </a:prstGeom>
        </p:spPr>
      </p:pic>
      <p:sp>
        <p:nvSpPr>
          <p:cNvPr id="5" name="TextBox 4">
            <a:extLst>
              <a:ext uri="{FF2B5EF4-FFF2-40B4-BE49-F238E27FC236}">
                <a16:creationId xmlns:a16="http://schemas.microsoft.com/office/drawing/2014/main" id="{1E0C486D-D96B-0079-E992-0C8E2DBF0EE3}"/>
              </a:ext>
            </a:extLst>
          </p:cNvPr>
          <p:cNvSpPr txBox="1"/>
          <p:nvPr/>
        </p:nvSpPr>
        <p:spPr>
          <a:xfrm>
            <a:off x="2066925" y="2001242"/>
            <a:ext cx="8448675" cy="1330364"/>
          </a:xfrm>
          <a:prstGeom prst="rect">
            <a:avLst/>
          </a:prstGeom>
          <a:noFill/>
        </p:spPr>
        <p:txBody>
          <a:bodyPr wrap="square">
            <a:spAutoFit/>
          </a:bodyPr>
          <a:lstStyle/>
          <a:p>
            <a:pPr algn="just">
              <a:lnSpc>
                <a:spcPct val="115000"/>
              </a:lnSpc>
              <a:tabLst>
                <a:tab pos="644525" algn="l"/>
              </a:tabLst>
            </a:pPr>
            <a:r>
              <a:rPr lang="vi-VN" sz="2400" dirty="0">
                <a:effectLst/>
                <a:latin typeface="Arial" panose="020B0604020202020204" pitchFamily="34" charset="0"/>
                <a:ea typeface="Arial" panose="020B0604020202020204" pitchFamily="34" charset="0"/>
              </a:rPr>
              <a:t>Em hãy cho biết những biểu hiện của lòng tự hào về truyền thống dân tộc qua việc làm của các nhân vật trong các trường hợp. </a:t>
            </a:r>
          </a:p>
        </p:txBody>
      </p:sp>
      <p:sp>
        <p:nvSpPr>
          <p:cNvPr id="10" name="TextBox 9">
            <a:extLst>
              <a:ext uri="{FF2B5EF4-FFF2-40B4-BE49-F238E27FC236}">
                <a16:creationId xmlns:a16="http://schemas.microsoft.com/office/drawing/2014/main" id="{8DFFD14C-7633-535D-CD93-79F1632E161A}"/>
              </a:ext>
            </a:extLst>
          </p:cNvPr>
          <p:cNvSpPr txBox="1"/>
          <p:nvPr/>
        </p:nvSpPr>
        <p:spPr>
          <a:xfrm>
            <a:off x="4152989" y="349352"/>
            <a:ext cx="3812997" cy="646331"/>
          </a:xfrm>
          <a:prstGeom prst="rect">
            <a:avLst/>
          </a:prstGeom>
          <a:solidFill>
            <a:schemeClr val="accent4">
              <a:lumMod val="20000"/>
              <a:lumOff val="80000"/>
            </a:schemeClr>
          </a:solidFill>
        </p:spPr>
        <p:txBody>
          <a:bodyPr wrap="square" rtlCol="0">
            <a:spAutoFit/>
          </a:bodyPr>
          <a:lstStyle/>
          <a:p>
            <a:pPr algn="ctr"/>
            <a:r>
              <a:rPr lang="en-US" sz="3600" dirty="0" err="1">
                <a:solidFill>
                  <a:srgbClr val="FA3B52"/>
                </a:solidFill>
                <a:latin typeface="SVN-Revolution" panose="02040603050506020204" pitchFamily="18" charset="0"/>
              </a:rPr>
              <a:t>Nhiệm</a:t>
            </a:r>
            <a:r>
              <a:rPr lang="en-US" sz="3600" dirty="0">
                <a:solidFill>
                  <a:srgbClr val="FA3B52"/>
                </a:solidFill>
                <a:latin typeface="SVN-Revolution" panose="02040603050506020204" pitchFamily="18" charset="0"/>
              </a:rPr>
              <a:t> </a:t>
            </a:r>
            <a:r>
              <a:rPr lang="en-US" sz="3600" dirty="0" err="1">
                <a:solidFill>
                  <a:srgbClr val="FA3B52"/>
                </a:solidFill>
                <a:latin typeface="SVN-Revolution" panose="02040603050506020204" pitchFamily="18" charset="0"/>
              </a:rPr>
              <a:t>vụ</a:t>
            </a:r>
            <a:r>
              <a:rPr lang="en-US" sz="3600" dirty="0">
                <a:solidFill>
                  <a:srgbClr val="FA3B52"/>
                </a:solidFill>
                <a:latin typeface="SVN-Revolution" panose="02040603050506020204" pitchFamily="18" charset="0"/>
              </a:rPr>
              <a:t> 2</a:t>
            </a:r>
          </a:p>
        </p:txBody>
      </p:sp>
      <p:sp>
        <p:nvSpPr>
          <p:cNvPr id="12" name="TextBox 11">
            <a:extLst>
              <a:ext uri="{FF2B5EF4-FFF2-40B4-BE49-F238E27FC236}">
                <a16:creationId xmlns:a16="http://schemas.microsoft.com/office/drawing/2014/main" id="{A15C7422-FB48-C104-B2D9-59A025AEBA85}"/>
              </a:ext>
            </a:extLst>
          </p:cNvPr>
          <p:cNvSpPr txBox="1"/>
          <p:nvPr/>
        </p:nvSpPr>
        <p:spPr>
          <a:xfrm>
            <a:off x="2066925" y="3807301"/>
            <a:ext cx="7820025" cy="1330364"/>
          </a:xfrm>
          <a:prstGeom prst="rect">
            <a:avLst/>
          </a:prstGeom>
          <a:noFill/>
        </p:spPr>
        <p:txBody>
          <a:bodyPr wrap="square">
            <a:spAutoFit/>
          </a:bodyPr>
          <a:lstStyle/>
          <a:p>
            <a:pPr algn="just">
              <a:lnSpc>
                <a:spcPct val="115000"/>
              </a:lnSpc>
              <a:tabLst>
                <a:tab pos="644525" algn="l"/>
              </a:tabLst>
            </a:pPr>
            <a:r>
              <a:rPr lang="vi-VN" sz="2400" dirty="0">
                <a:effectLst/>
                <a:latin typeface="Arial" panose="020B0604020202020204" pitchFamily="34" charset="0"/>
                <a:ea typeface="Arial" panose="020B0604020202020204" pitchFamily="34" charset="0"/>
              </a:rPr>
              <a:t>Em hãy kể những việc làm của bản thân và những người xung quanh trong việc thể hiện lòng tự hào về truyền thống của dân tộc Việt Nam. </a:t>
            </a:r>
            <a:endParaRPr lang="en-US" sz="2400" dirty="0">
              <a:effectLst/>
              <a:latin typeface="Arial" panose="020B0604020202020204" pitchFamily="34" charset="0"/>
              <a:ea typeface="Arial" panose="020B0604020202020204" pitchFamily="34" charset="0"/>
            </a:endParaRPr>
          </a:p>
        </p:txBody>
      </p:sp>
      <p:pic>
        <p:nvPicPr>
          <p:cNvPr id="13" name="图片 7">
            <a:extLst>
              <a:ext uri="{FF2B5EF4-FFF2-40B4-BE49-F238E27FC236}">
                <a16:creationId xmlns:a16="http://schemas.microsoft.com/office/drawing/2014/main" id="{63DEB650-2C49-795F-E982-2A48975D8B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483" y="2175809"/>
            <a:ext cx="811984" cy="981231"/>
          </a:xfrm>
          <a:prstGeom prst="rect">
            <a:avLst/>
          </a:prstGeom>
        </p:spPr>
      </p:pic>
      <p:pic>
        <p:nvPicPr>
          <p:cNvPr id="14" name="图片 7">
            <a:extLst>
              <a:ext uri="{FF2B5EF4-FFF2-40B4-BE49-F238E27FC236}">
                <a16:creationId xmlns:a16="http://schemas.microsoft.com/office/drawing/2014/main" id="{F539CBAB-252B-FC54-0740-687B097C9B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483" y="3927568"/>
            <a:ext cx="811984" cy="981231"/>
          </a:xfrm>
          <a:prstGeom prst="rect">
            <a:avLst/>
          </a:prstGeom>
        </p:spPr>
      </p:pic>
      <p:sp>
        <p:nvSpPr>
          <p:cNvPr id="2" name="TextBox 1">
            <a:extLst>
              <a:ext uri="{FF2B5EF4-FFF2-40B4-BE49-F238E27FC236}">
                <a16:creationId xmlns:a16="http://schemas.microsoft.com/office/drawing/2014/main" id="{F6636FCA-55FF-FBFF-D2D5-87DF03CFC2F9}"/>
              </a:ext>
            </a:extLst>
          </p:cNvPr>
          <p:cNvSpPr txBox="1"/>
          <p:nvPr/>
        </p:nvSpPr>
        <p:spPr>
          <a:xfrm>
            <a:off x="11906" y="943616"/>
            <a:ext cx="12180094" cy="461665"/>
          </a:xfrm>
          <a:prstGeom prst="rect">
            <a:avLst/>
          </a:prstGeom>
          <a:solidFill>
            <a:schemeClr val="accent4">
              <a:lumMod val="20000"/>
              <a:lumOff val="80000"/>
            </a:schemeClr>
          </a:solidFill>
        </p:spPr>
        <p:txBody>
          <a:bodyPr wrap="square">
            <a:spAutoFit/>
          </a:bodyPr>
          <a:lstStyle/>
          <a:p>
            <a:pPr algn="ctr"/>
            <a:r>
              <a:rPr lang="vi-VN" sz="2400" b="1" dirty="0">
                <a:solidFill>
                  <a:srgbClr val="0070C0"/>
                </a:solidFill>
                <a:latin typeface="Arial" panose="020B0604020202020204" pitchFamily="34" charset="0"/>
                <a:cs typeface="Arial" panose="020B0604020202020204" pitchFamily="34" charset="0"/>
              </a:rPr>
              <a:t>Em hãy đọc các trường hợp </a:t>
            </a:r>
            <a:r>
              <a:rPr lang="en-US" sz="2400" b="1" dirty="0" err="1">
                <a:solidFill>
                  <a:srgbClr val="0070C0"/>
                </a:solidFill>
                <a:latin typeface="Arial" panose="020B0604020202020204" pitchFamily="34" charset="0"/>
                <a:cs typeface="Arial" panose="020B0604020202020204" pitchFamily="34" charset="0"/>
              </a:rPr>
              <a:t>trong</a:t>
            </a:r>
            <a:r>
              <a:rPr lang="en-US" sz="2400" b="1" dirty="0">
                <a:solidFill>
                  <a:srgbClr val="0070C0"/>
                </a:solidFill>
                <a:latin typeface="Arial" panose="020B0604020202020204" pitchFamily="34" charset="0"/>
                <a:cs typeface="Arial" panose="020B0604020202020204" pitchFamily="34" charset="0"/>
              </a:rPr>
              <a:t> SGK tr. 7</a:t>
            </a:r>
            <a:r>
              <a:rPr lang="vi-VN" sz="2400" b="1" dirty="0">
                <a:solidFill>
                  <a:srgbClr val="0070C0"/>
                </a:solidFill>
                <a:latin typeface="Arial" panose="020B0604020202020204" pitchFamily="34" charset="0"/>
                <a:cs typeface="Arial" panose="020B0604020202020204" pitchFamily="34" charset="0"/>
              </a:rPr>
              <a:t> và thực hiện yêu cầu</a:t>
            </a:r>
            <a:r>
              <a:rPr lang="en-US" sz="2400" b="1" dirty="0">
                <a:solidFill>
                  <a:srgbClr val="0070C0"/>
                </a:solidFill>
                <a:latin typeface="Arial" panose="020B0604020202020204" pitchFamily="34" charset="0"/>
                <a:cs typeface="Arial" panose="020B0604020202020204" pitchFamily="34" charset="0"/>
              </a:rPr>
              <a:t>:</a:t>
            </a:r>
            <a:r>
              <a:rPr lang="vi-VN" sz="2400" b="1" dirty="0">
                <a:solidFill>
                  <a:srgbClr val="0070C0"/>
                </a:solidFill>
                <a:latin typeface="Arial" panose="020B0604020202020204" pitchFamily="34" charset="0"/>
                <a:cs typeface="Arial" panose="020B0604020202020204" pitchFamily="34" charset="0"/>
              </a:rPr>
              <a:t> </a:t>
            </a:r>
            <a:endParaRPr lang="en-US" sz="2400" b="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83341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1016</TotalTime>
  <Words>1731</Words>
  <Application>Microsoft Office PowerPoint</Application>
  <PresentationFormat>Widescreen</PresentationFormat>
  <Paragraphs>109</Paragraphs>
  <Slides>25</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25</vt:i4>
      </vt:variant>
    </vt:vector>
  </HeadingPairs>
  <TitlesOfParts>
    <vt:vector size="36" baseType="lpstr">
      <vt:lpstr>Wingdings</vt:lpstr>
      <vt:lpstr>Arial</vt:lpstr>
      <vt:lpstr>印品黑体</vt:lpstr>
      <vt:lpstr>SVN-Revolution</vt:lpstr>
      <vt:lpstr>SVN-Internation</vt:lpstr>
      <vt:lpstr>SVN-Sarifa</vt:lpstr>
      <vt:lpstr>SVN-Caprica Script</vt:lpstr>
      <vt:lpstr>SVN-Helves</vt:lpstr>
      <vt:lpstr>字魂36号-正文宋楷</vt:lpstr>
      <vt:lpstr>DengXian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DUONG HUYNH GIANG</cp:lastModifiedBy>
  <cp:revision>127</cp:revision>
  <dcterms:created xsi:type="dcterms:W3CDTF">2017-09-04T05:20:56Z</dcterms:created>
  <dcterms:modified xsi:type="dcterms:W3CDTF">2023-04-14T20:30:36Z</dcterms:modified>
</cp:coreProperties>
</file>