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909" r:id="rId2"/>
    <p:sldId id="1030" r:id="rId3"/>
    <p:sldId id="1039" r:id="rId4"/>
    <p:sldId id="1088" r:id="rId5"/>
    <p:sldId id="1087" r:id="rId6"/>
    <p:sldId id="994" r:id="rId7"/>
    <p:sldId id="852" r:id="rId8"/>
    <p:sldId id="1089" r:id="rId9"/>
    <p:sldId id="1090" r:id="rId10"/>
    <p:sldId id="1091" r:id="rId11"/>
    <p:sldId id="1092" r:id="rId12"/>
    <p:sldId id="1078" r:id="rId13"/>
    <p:sldId id="1093" r:id="rId14"/>
    <p:sldId id="1094" r:id="rId15"/>
    <p:sldId id="1079" r:id="rId16"/>
    <p:sldId id="1095" r:id="rId17"/>
    <p:sldId id="1096" r:id="rId18"/>
    <p:sldId id="1097" r:id="rId19"/>
    <p:sldId id="1098" r:id="rId20"/>
    <p:sldId id="1099" r:id="rId21"/>
    <p:sldId id="1083" r:id="rId22"/>
    <p:sldId id="1106" r:id="rId23"/>
    <p:sldId id="985" r:id="rId24"/>
    <p:sldId id="986" r:id="rId25"/>
    <p:sldId id="1100" r:id="rId26"/>
    <p:sldId id="1101" r:id="rId27"/>
    <p:sldId id="1057" r:id="rId28"/>
    <p:sldId id="1102" r:id="rId29"/>
    <p:sldId id="1084" r:id="rId30"/>
    <p:sldId id="1103" r:id="rId31"/>
    <p:sldId id="1104" r:id="rId32"/>
    <p:sldId id="1105" r:id="rId33"/>
    <p:sldId id="723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1030"/>
            <p14:sldId id="1039"/>
            <p14:sldId id="1088"/>
            <p14:sldId id="1087"/>
            <p14:sldId id="994"/>
            <p14:sldId id="852"/>
            <p14:sldId id="1089"/>
            <p14:sldId id="1090"/>
            <p14:sldId id="1091"/>
            <p14:sldId id="1092"/>
            <p14:sldId id="1078"/>
            <p14:sldId id="1093"/>
            <p14:sldId id="1094"/>
            <p14:sldId id="1079"/>
            <p14:sldId id="1095"/>
            <p14:sldId id="1096"/>
            <p14:sldId id="1097"/>
            <p14:sldId id="1098"/>
            <p14:sldId id="1099"/>
            <p14:sldId id="1083"/>
            <p14:sldId id="1106"/>
            <p14:sldId id="985"/>
            <p14:sldId id="986"/>
            <p14:sldId id="1100"/>
            <p14:sldId id="1101"/>
            <p14:sldId id="1057"/>
            <p14:sldId id="1102"/>
            <p14:sldId id="1084"/>
            <p14:sldId id="1103"/>
            <p14:sldId id="1104"/>
            <p14:sldId id="1105"/>
            <p14:sldId id="7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65" d="100"/>
          <a:sy n="65" d="100"/>
        </p:scale>
        <p:origin x="732" y="4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22.emf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sites.google.com/view/giaoandientu-doanhtu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5908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a) Tứ giác ABCD là hình bình hành vì có các góc đối </a:t>
                </a:r>
                <a:br>
                  <a:rPr lang="en-US" sz="22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    bằng nhau 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</m:acc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blipFill rotWithShape="1">
                <a:blip r:embed="rId7"/>
                <a:stretch>
                  <a:fillRect l="-1095" t="-3472" r="-109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89142" y="3940925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Mặt khác , ta lại có hai cạnh kề AB và BC bằng nhau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5149" y="2456151"/>
            <a:ext cx="3714750" cy="4260343"/>
            <a:chOff x="8289924" y="2456151"/>
            <a:chExt cx="3714750" cy="4260343"/>
          </a:xfrm>
        </p:grpSpPr>
        <p:sp>
          <p:nvSpPr>
            <p:cNvPr id="33" name="TextBox 32"/>
            <p:cNvSpPr txBox="1"/>
            <p:nvPr/>
          </p:nvSpPr>
          <p:spPr>
            <a:xfrm>
              <a:off x="9142412" y="637794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3.50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924" y="2456151"/>
              <a:ext cx="3714750" cy="187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34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2" y="4114800"/>
              <a:ext cx="3614738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724096"/>
                </p:ext>
              </p:extLst>
            </p:nvPr>
          </p:nvGraphicFramePr>
          <p:xfrm>
            <a:off x="11428412" y="3492473"/>
            <a:ext cx="286349" cy="32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5" name="Equation" r:id="rId10" imgW="177480" imgH="203040" progId="Equation.DSMT4">
                    <p:embed/>
                  </p:oleObj>
                </mc:Choice>
                <mc:Fallback>
                  <p:oleObj name="Equation" r:id="rId10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28412" y="3492473"/>
                          <a:ext cx="286349" cy="327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69781"/>
                </p:ext>
              </p:extLst>
            </p:nvPr>
          </p:nvGraphicFramePr>
          <p:xfrm>
            <a:off x="11199812" y="5733920"/>
            <a:ext cx="2857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6" name="Equation" r:id="rId12" imgW="177480" imgH="203040" progId="Equation.DSMT4">
                    <p:embed/>
                  </p:oleObj>
                </mc:Choice>
                <mc:Fallback>
                  <p:oleObj name="Equation" r:id="rId12" imgW="177480" imgH="203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9812" y="5733920"/>
                          <a:ext cx="28575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89142" y="4428962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Do đó, tứ giác ABCD là hình thoi.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261" y="5030926"/>
            <a:ext cx="725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b) Tứ giác MNPQ không phải là hình thoi vì hai cạnh </a:t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kề MN và NP không 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406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1073150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148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Hình 3.51a 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Tứ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giác đã cho có hai đường chéo cắt nhau tại trung điểm của mỗi đường và chúng vuông góc với nhau nên tứ giác đó là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376329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3.51b :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, mà hai góc này ở vị trí so le trong nên AB // CD.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blipFill rotWithShape="1">
                <a:blip r:embed="rId6"/>
                <a:stretch>
                  <a:fillRect l="-53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5412" y="1914525"/>
            <a:ext cx="8443628" cy="2015206"/>
            <a:chOff x="3022884" y="2057400"/>
            <a:chExt cx="8443628" cy="2015206"/>
          </a:xfrm>
        </p:grpSpPr>
        <p:sp>
          <p:nvSpPr>
            <p:cNvPr id="21" name="TextBox 20"/>
            <p:cNvSpPr txBox="1"/>
            <p:nvPr/>
          </p:nvSpPr>
          <p:spPr>
            <a:xfrm>
              <a:off x="10133012" y="2884154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3.51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637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84" y="2057400"/>
              <a:ext cx="6911529" cy="2015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4726" y="5380209"/>
            <a:ext cx="1109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Mà AB = CD nên tứ giác ABCD là hình bình hành.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hay DB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Do đó ABCD là hình thoi.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blipFill rotWithShape="1">
                <a:blip r:embed="rId8"/>
                <a:stretch>
                  <a:fillRect l="-659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0077" y="6329158"/>
            <a:ext cx="11362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Tứ giác trong Hình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3.51c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không phải là hình thoi vì các cạnh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không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57944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27" grpId="0"/>
      <p:bldP spid="2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và tính chất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874" y="12380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Tứ giác ABCD trong Hình 3.52 có bốn góc vuông và bốn cạnh bằng nhau, ta gọi tứ giác đó là một hình vuông.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0012" y="564148"/>
            <a:ext cx="2419350" cy="2746206"/>
            <a:chOff x="8990012" y="354419"/>
            <a:chExt cx="2419350" cy="2746206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354419"/>
              <a:ext cx="2419350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532937" y="276207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3.52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3409156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3" y="240873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9912" y="2819400"/>
            <a:ext cx="7391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vuông cũng là hình thoi,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512" y="3317289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hình chữ nhật có hai đường chéo bằng nhau còn hình thoi có hai đường chéo vuông góc với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6" y="1143001"/>
            <a:ext cx="11400298" cy="1066799"/>
            <a:chOff x="447216" y="1143001"/>
            <a:chExt cx="11400298" cy="10667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0667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Hãy giải thích tại sao hai đường chéo của hình vuông bằng nhau và vuông góc với nhau.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219200"/>
              <a:ext cx="1591694" cy="78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924" y="4153733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đó, hai đường chéo của hình vuông bằng nhau và vuông góc với nhau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256174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74" y="5486400"/>
            <a:ext cx="1076483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 Hình vuông cũng là hình chữ nhật, hình thoi nên nó có tất cả các tính chất của hình chữ nhật và hình thoi.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200400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02043"/>
            <a:ext cx="109743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7612" y="5867400"/>
            <a:ext cx="9711238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Hình thoi có một góc vuông là hình vuông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	     Hình thoi có hai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b="1">
                <a:latin typeface="Arial" pitchFamily="34" charset="0"/>
                <a:cs typeface="Arial" pitchFamily="34" charset="0"/>
              </a:rPr>
              <a:t> bằng nhau là hình vuông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83" y="3429000"/>
            <a:ext cx="2199409" cy="24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143000"/>
            <a:ext cx="10998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Hãy viết giả thiết, kết luận của câu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trong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Định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lí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048000"/>
            <a:ext cx="5184958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582367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42" y="4632692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3414" y="5029200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a) Tứ giác ABCD là hình chữ nhật ví có ba góc vuông mà AD = DC nên  ABCD là </a:t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hình vuông 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414" y="5834738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b) Tứ giác MNPQ có hai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MP và NQ không bằng nhau nên nó </a:t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không phải là hình chữ nhật. Do đó tứ giác MNPQ không phải là hình vuông.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4012" y="2228850"/>
            <a:ext cx="6979385" cy="2489567"/>
            <a:chOff x="2894012" y="2228850"/>
            <a:chExt cx="6979385" cy="2489567"/>
          </a:xfrm>
        </p:grpSpPr>
        <p:pic>
          <p:nvPicPr>
            <p:cNvPr id="19046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7"/>
            <a:stretch/>
          </p:blipFill>
          <p:spPr bwMode="auto">
            <a:xfrm>
              <a:off x="2894012" y="2286000"/>
              <a:ext cx="2416190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37212" y="327578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3.53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389812" y="2228850"/>
              <a:ext cx="2483585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92518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8693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Hình 3.54a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ABCD có hai đường chéo bằng nhau và cắt nhau tại trung điểm của mỗi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, nên nó là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495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0636" y="2383612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710908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AB = BC nên tứ giác ABCD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6213902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hai cạnh kề bằng nhau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1" y="1102043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Hình 3.54b :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Tứ giác EFGH có hai đường chéo cắt nhau tại trung điểm P của mỗi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nên nó là hình chữ nhật.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blipFill rotWithShape="1">
                <a:blip r:embed="rId5"/>
                <a:stretch>
                  <a:fillRect l="-544" t="-3788" r="-707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Hình chữ nhật EFGH có đường chéo FH là đường phân giác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của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góc F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nên tứ giác EFGH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890736"/>
            <a:ext cx="1093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một đường chéo là đường phân giác của một góc 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375" y="838201"/>
            <a:ext cx="8605837" cy="1904999"/>
            <a:chOff x="460375" y="840612"/>
            <a:chExt cx="8605837" cy="19049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8605837" cy="1904999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012" y="916811"/>
              <a:ext cx="8229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 dirty="0">
                  <a:latin typeface="Arial" pitchFamily="34" charset="0"/>
                  <a:cs typeface="Arial" pitchFamily="34" charset="0"/>
                </a:rPr>
                <a:t>Lấy một tờ giấy, gấp làm tư tạo ra một góc vuông O, đánh dấu hai điểm A, B trên hai cạnh góc vuông rồi cắt </a:t>
              </a:r>
              <a:r>
                <a:rPr lang="vi-VN" sz="2600" b="1" dirty="0" smtClean="0">
                  <a:latin typeface="Arial" pitchFamily="34" charset="0"/>
                  <a:cs typeface="Arial" pitchFamily="34" charset="0"/>
                </a:rPr>
                <a:t>chéo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 dirty="0" smtClean="0">
                  <a:latin typeface="Arial" pitchFamily="34" charset="0"/>
                  <a:cs typeface="Arial" pitchFamily="34" charset="0"/>
                </a:rPr>
                <a:t>theo </a:t>
              </a:r>
              <a:r>
                <a:rPr lang="vi-VN" sz="2600" b="1" dirty="0">
                  <a:latin typeface="Arial" pitchFamily="34" charset="0"/>
                  <a:cs typeface="Arial" pitchFamily="34" charset="0"/>
                </a:rPr>
                <a:t>đoạn thẳng AB (H.3.46a). Sau khi mở tờ giấy ra, ta được một tứ giác</a:t>
              </a:r>
              <a:r>
                <a:rPr lang="vi-VN" sz="26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294812" y="664071"/>
            <a:ext cx="2324100" cy="4822329"/>
            <a:chOff x="9447212" y="302121"/>
            <a:chExt cx="2324100" cy="4822329"/>
          </a:xfrm>
        </p:grpSpPr>
        <p:sp>
          <p:nvSpPr>
            <p:cNvPr id="16" name="TextBox 15"/>
            <p:cNvSpPr txBox="1"/>
            <p:nvPr/>
          </p:nvSpPr>
          <p:spPr>
            <a:xfrm>
              <a:off x="9929018" y="2614523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3.46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02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302121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847975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" y="3181350"/>
            <a:ext cx="73215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5498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Hình 3.54c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IJKL có hai đường chéo IK và JL bằng nhau và cắt nhau tại trung điểm Q của mỗi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nên nó là hình chữ nhật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Hình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chữ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nhật có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IK ⊥ JL nên tứ giác IJKL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638800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2100" b="1" smtClean="0">
                <a:latin typeface="Arial" pitchFamily="34" charset="0"/>
                <a:cs typeface="Arial" pitchFamily="34" charset="0"/>
              </a:rPr>
              <a:t>ấu </a:t>
            </a:r>
            <a:r>
              <a:rPr lang="vi-VN" sz="2100" b="1">
                <a:latin typeface="Arial" pitchFamily="34" charset="0"/>
                <a:cs typeface="Arial" pitchFamily="34" charset="0"/>
              </a:rPr>
              <a:t>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</a:t>
            </a:r>
            <a:r>
              <a:rPr lang="en-US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 vuông góc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78246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013" y="3200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 thì tạo ra tứ giác có bốn cạnh bằng nhau và đều bằng cạnh AB.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DẤU HIỆU NHẬN BIẾT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thang cân.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29750" y="2524125"/>
            <a:ext cx="2324100" cy="4324350"/>
            <a:chOff x="9447212" y="701884"/>
            <a:chExt cx="2324100" cy="43243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701884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749759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31812" y="4343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thoi.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012" y="4800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vuông. Nếu OA = OB thì hai đường chéo của tứ giác bằng nhau, vuông góc với nhau và cắt nhau tại trung điểm của mỗi đường.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813" y="6248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vi-VN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02043"/>
            <a:ext cx="11942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13031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 có cả bộ Giáo án Pp Toán 8 – KNTT , xin liên hệ :</a:t>
            </a:r>
          </a:p>
          <a:p>
            <a:pPr algn="ctr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Đỗ Anh Tuấn  - Zalo : 0918.790.615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424" y="936486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Thầy (cô) có thể tham khảo trước nội dung các bài giảng tại đây :</a:t>
            </a:r>
            <a:endParaRPr lang="en-US" sz="2000" b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vi-VN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vi-VN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sites.google.com/view/giaoandientu-doanhtuan</a:t>
            </a:r>
            <a:endParaRPr lang="en-US" sz="2000" b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(copy đường link và dán vào trình duyệt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12" y="1981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giảng đều do một người soạn ( Đỗ Anh Tuấn) nên chất lượng đồng đều từ bài đầu đến bài cuối.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675572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giảng được thực hiện công phu và đầy đủ các bài tập và luyện tập 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Đặt biệt là phân môn Hình học </a:t>
            </a: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các hình vẽ được vẽ chuẩn xác và rõ nét hơn cả SGK ( Đây là điểm khác biệt lớn của bộ Giáo án này )</a:t>
            </a:r>
            <a:b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tập Hình học đều có hình minh hoạ đầy đủ , giúp việc dạy học dễ dàng 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143375"/>
            <a:ext cx="3134328" cy="20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9" y="4038600"/>
            <a:ext cx="3004705" cy="20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8207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vẽ của bộ Giáo án)</a:t>
            </a:r>
            <a:b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6012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copy từ SGK)</a:t>
            </a:r>
          </a:p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629297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5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012" y="1347193"/>
            <a:ext cx="6922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Trong Hình 3.47, tứ giác ABCD có các cạnh AB, BC, CD, DA bằng nhau , nó là một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6675" y="619125"/>
            <a:ext cx="3551237" cy="2352675"/>
            <a:chOff x="7686675" y="619125"/>
            <a:chExt cx="3551237" cy="2352675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619125"/>
              <a:ext cx="31813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04412" y="2438400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276600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2" y="642662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5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080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339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1339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7214" y="1143000"/>
            <a:ext cx="11057541" cy="1578352"/>
            <a:chOff x="836611" y="836861"/>
            <a:chExt cx="11057541" cy="1578352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578352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1827" y="944493"/>
              <a:ext cx="10753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Hình thoi có phải là hình bình hành không?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Nếu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có, từ tính chất đã biết của hình bình hành, hãy suy ra những tính chất tương ứng của hình thoi.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869703"/>
            <a:ext cx="31813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7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213" y="3276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thoi có bốn cạnh bằng nhau nên ta suy ra hai cặp cạnh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4" y="4046041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hình thoi cũng là hình bình hành.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64" y="4492942"/>
            <a:ext cx="750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 suy ra tính chất hình thoi dựa vào tính chất của hình bình hành như sau: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64" y="5278397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góc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64" y="5725298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các cặp cạnh đối song song.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064" y="6172200"/>
            <a:ext cx="10327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đường chéo cắt nhau tại trung điểm của mỗi đường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2" y="2971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8799" y="3329226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a) Vì tứ giác ABCD là hình thoi nên AB = AD.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216" y="1143001"/>
            <a:ext cx="11400298" cy="1676399"/>
            <a:chOff x="447216" y="1143001"/>
            <a:chExt cx="11400298" cy="16763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76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>
                  <a:latin typeface="Arial" pitchFamily="34" charset="0"/>
                  <a:cs typeface="Arial" pitchFamily="34" charset="0"/>
                </a:rPr>
                <a:t>Cho hình thoi ABCD có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đường chéo AC, BD cắt nhau tại O (H.3.48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).</a:t>
              </a:r>
              <a:endParaRPr lang="en-US" sz="2200" b="1" smtClean="0"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AutoNum type="alphaLcParenR"/>
              </a:pPr>
              <a:r>
                <a:rPr lang="pt-BR" sz="2200" b="1" smtClean="0">
                  <a:latin typeface="Arial" pitchFamily="34" charset="0"/>
                  <a:cs typeface="Arial" pitchFamily="34" charset="0"/>
                </a:rPr>
                <a:t>Tam giác ABD </a:t>
              </a:r>
              <a:r>
                <a:rPr lang="pt-BR" sz="2200" b="1">
                  <a:latin typeface="Arial" pitchFamily="34" charset="0"/>
                  <a:cs typeface="Arial" pitchFamily="34" charset="0"/>
                </a:rPr>
                <a:t>có cân tại A không</a:t>
              </a:r>
              <a:r>
                <a:rPr lang="pt-BR" sz="2200" b="1" smtClean="0"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 marL="457200" indent="-457200" algn="just">
                <a:buAutoNum type="alphaLcParenR"/>
              </a:pP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AC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có vuông góc với BD không và AC có là đường phân giác của góc A không? Vì sao?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939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1231020"/>
              <a:ext cx="1600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04262" y="2819400"/>
            <a:ext cx="3181350" cy="2567404"/>
            <a:chOff x="8169274" y="2943225"/>
            <a:chExt cx="3181350" cy="2567404"/>
          </a:xfrm>
        </p:grpSpPr>
        <p:pic>
          <p:nvPicPr>
            <p:cNvPr id="182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4" y="2943225"/>
              <a:ext cx="31813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218612" y="5172075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3.48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7578" y="3760113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Suy ra ∆ABD có cân tại 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64" y="4145875"/>
            <a:ext cx="7657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b) Vì tứ giác ABCD là hình thoi nên AB = BC = CD = DA.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78" y="4560212"/>
            <a:ext cx="654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Xét ∆ABC và ∆ADC có : AB = AD , BC = CD , cạnh chung AC nên  ∆ABC = ∆ADC (c.c.c)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200" b="1" smtClean="0">
                    <a:latin typeface="Arial" pitchFamily="34" charset="0"/>
                    <a:cs typeface="Arial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(hai góc tương ứng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vậy AO là đường phân giác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blipFill rotWithShape="1">
                <a:blip r:embed="rId6"/>
                <a:stretch>
                  <a:fillRect l="-80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7578" y="5765227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Tam giác ABD cân tại A có AO là đường phân giác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nên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AO cũng là đường cao.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78" y="6210503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AC vuông góc với BD và AC là đường phân giác của góc A.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7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55" y="3124200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07294"/>
            <a:ext cx="107791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276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8012" y="3256823"/>
            <a:ext cx="693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Vì hai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đường tròn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tâm A và C có cùng bán kính, cắt nhau tại B, D nên AB = AD = CD = CB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79496" y="2922002"/>
            <a:ext cx="3792682" cy="2369552"/>
            <a:chOff x="8036646" y="2922002"/>
            <a:chExt cx="3792682" cy="2369552"/>
          </a:xfrm>
        </p:grpSpPr>
        <p:sp>
          <p:nvSpPr>
            <p:cNvPr id="19" name="TextBox 18"/>
            <p:cNvSpPr txBox="1"/>
            <p:nvPr/>
          </p:nvSpPr>
          <p:spPr>
            <a:xfrm>
              <a:off x="9371012" y="49530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3.49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0006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646" y="2922002"/>
              <a:ext cx="3792682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608012" y="4186535"/>
            <a:ext cx="701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theo định nghĩa, tứ giác ABCD là hình thoi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Từ câu a và theo định lí 1 ta 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𝑨𝑪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BD 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02043"/>
            <a:ext cx="11863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4075747"/>
            <a:ext cx="3499485" cy="26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176337"/>
            <a:ext cx="107791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Hãy viết giả thiết, kết luận của câu c trong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Định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lí 2.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048000"/>
            <a:ext cx="5121821" cy="12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67" y="2381250"/>
            <a:ext cx="3124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44340</TotalTime>
  <Words>1518</Words>
  <Application>Microsoft Office PowerPoint</Application>
  <PresentationFormat>Custom</PresentationFormat>
  <Paragraphs>148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2835</cp:revision>
  <dcterms:created xsi:type="dcterms:W3CDTF">2021-08-04T05:24:17Z</dcterms:created>
  <dcterms:modified xsi:type="dcterms:W3CDTF">2023-10-09T15:01:39Z</dcterms:modified>
</cp:coreProperties>
</file>