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90" r:id="rId2"/>
    <p:sldId id="298" r:id="rId3"/>
    <p:sldId id="304" r:id="rId4"/>
    <p:sldId id="305" r:id="rId5"/>
    <p:sldId id="315" r:id="rId6"/>
    <p:sldId id="316" r:id="rId7"/>
    <p:sldId id="299" r:id="rId8"/>
    <p:sldId id="317" r:id="rId9"/>
    <p:sldId id="303" r:id="rId10"/>
    <p:sldId id="318" r:id="rId11"/>
    <p:sldId id="306" r:id="rId12"/>
    <p:sldId id="319" r:id="rId13"/>
    <p:sldId id="307" r:id="rId14"/>
    <p:sldId id="320" r:id="rId15"/>
    <p:sldId id="309" r:id="rId16"/>
    <p:sldId id="314" r:id="rId17"/>
  </p:sldIdLst>
  <p:sldSz cx="9144000" cy="5143500" type="screen16x9"/>
  <p:notesSz cx="6858000" cy="9144000"/>
  <p:embeddedFontLst>
    <p:embeddedFont>
      <p:font typeface="#9Slide03 Arima Madurai Black" panose="020B0604020202020204" charset="0"/>
      <p:bold r:id="rId19"/>
    </p:embeddedFont>
    <p:embeddedFont>
      <p:font typeface="#9Slide07 Cadena" panose="020B0604020202020204" charset="0"/>
      <p:bold r:id="rId20"/>
    </p:embeddedFont>
    <p:embeddedFont>
      <p:font typeface="Cambria Math" panose="02040503050406030204" pitchFamily="18" charset="0"/>
      <p:regular r:id="rId21"/>
    </p:embeddedFon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F3"/>
    <a:srgbClr val="FADAC6"/>
    <a:srgbClr val="E36414"/>
    <a:srgbClr val="DEF6E5"/>
    <a:srgbClr val="9A031E"/>
    <a:srgbClr val="27C2A4"/>
    <a:srgbClr val="5F0F40"/>
    <a:srgbClr val="F4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6FB3C-7EE5-489D-85D8-43B90C86D4EF}">
  <a:tblStyle styleId="{4DE6FB3C-7EE5-489D-85D8-43B90C86D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36" autoAdjust="0"/>
    <p:restoredTop sz="95033" autoAdjust="0"/>
  </p:normalViewPr>
  <p:slideViewPr>
    <p:cSldViewPr snapToGrid="0">
      <p:cViewPr varScale="1">
        <p:scale>
          <a:sx n="126" d="100"/>
          <a:sy n="126" d="100"/>
        </p:scale>
        <p:origin x="4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684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965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7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92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29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0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11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00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46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69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33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51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38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82488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09481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7 Cadena" panose="02000503000000020004" pitchFamily="2" charset="-93"/>
          <a:ea typeface="#9Slide07 Cadena" panose="02000503000000020004" pitchFamily="2" charset="-93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Arima Madurai Black" panose="00000A00000000000000" pitchFamily="2" charset="-93"/>
          <a:ea typeface="#9Slide03 Arima Madurai Black" panose="00000A00000000000000" pitchFamily="2" charset="-93"/>
          <a:cs typeface="#9Slide03 Arima Madurai Black" panose="00000A00000000000000" pitchFamily="2" charset="-93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17/06/relationships/model3d" Target="../media/model3d1.glb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283234" y="779929"/>
            <a:ext cx="5705545" cy="251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BÀI 14: THỰC HÀNH XÁC ĐỊNH KHỐI LƯỢNG RIÊNG</a:t>
            </a:r>
            <a:endParaRPr sz="44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4731524" y="941095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71AF8E0-9F4B-85B6-C3B1-7F04047C21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594553" y="4555205"/>
            <a:ext cx="8072076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sz="1600" b="1" dirty="0">
                <a:latin typeface="Arial" panose="020B0604020202020204" pitchFamily="34" charset="0"/>
                <a:sym typeface="Fira Sans Extra Condensed Medium"/>
              </a:rPr>
              <a:t>Bảng 14.2. Kết quả thí nghiệm xác định khối lượng riêng của một lượng nước</a:t>
            </a:r>
            <a:endParaRPr sz="1600" b="1"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14886"/>
                  </p:ext>
                </p:extLst>
              </p:nvPr>
            </p:nvGraphicFramePr>
            <p:xfrm>
              <a:off x="409654" y="1042557"/>
              <a:ext cx="8558499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01529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656126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1289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12892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152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74916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14886"/>
                  </p:ext>
                </p:extLst>
              </p:nvPr>
            </p:nvGraphicFramePr>
            <p:xfrm>
              <a:off x="409654" y="1042557"/>
              <a:ext cx="8558499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01529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656126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844" t="-284800" r="-185092" b="-8400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58" t="-284800" r="-248" b="-8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93852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490816" r="-142" b="-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321;p19">
            <a:extLst>
              <a:ext uri="{FF2B5EF4-FFF2-40B4-BE49-F238E27FC236}">
                <a16:creationId xmlns:a16="http://schemas.microsoft.com/office/drawing/2014/main" id="{4538B195-1017-DD04-EBD5-6A3CD8F6FBC2}"/>
              </a:ext>
            </a:extLst>
          </p:cNvPr>
          <p:cNvSpPr txBox="1"/>
          <p:nvPr/>
        </p:nvSpPr>
        <p:spPr>
          <a:xfrm flipH="1">
            <a:off x="3842933" y="588295"/>
            <a:ext cx="1989027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Google Shape;321;p19">
            <a:extLst>
              <a:ext uri="{FF2B5EF4-FFF2-40B4-BE49-F238E27FC236}">
                <a16:creationId xmlns:a16="http://schemas.microsoft.com/office/drawing/2014/main" id="{BE28C982-40B0-12C3-E5FF-5D99C6935A06}"/>
              </a:ext>
            </a:extLst>
          </p:cNvPr>
          <p:cNvSpPr txBox="1"/>
          <p:nvPr/>
        </p:nvSpPr>
        <p:spPr>
          <a:xfrm flipH="1">
            <a:off x="794123" y="161705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B60A7-E8C6-015B-3CC5-7C917A06D75D}"/>
              </a:ext>
            </a:extLst>
          </p:cNvPr>
          <p:cNvGrpSpPr/>
          <p:nvPr/>
        </p:nvGrpSpPr>
        <p:grpSpPr>
          <a:xfrm>
            <a:off x="194424" y="115343"/>
            <a:ext cx="638735" cy="502962"/>
            <a:chOff x="236627" y="272652"/>
            <a:chExt cx="638735" cy="502962"/>
          </a:xfrm>
        </p:grpSpPr>
        <p:sp>
          <p:nvSpPr>
            <p:cNvPr id="12" name="Google Shape;319;p19">
              <a:extLst>
                <a:ext uri="{FF2B5EF4-FFF2-40B4-BE49-F238E27FC236}">
                  <a16:creationId xmlns:a16="http://schemas.microsoft.com/office/drawing/2014/main" id="{7D2751FF-6E06-7073-1F68-3798F6F2006E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6149DC-A182-7CB0-ED9B-86D8E84605B2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430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363571" y="820271"/>
            <a:ext cx="4696638" cy="362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vật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có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hình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dạng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kì</a:t>
            </a:r>
            <a:endParaRPr lang="vi-VN" sz="44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5874421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8" y="1162567"/>
            <a:ext cx="1451455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36414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691310" y="4133267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Cân điện tử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4" y="3155482"/>
            <a:ext cx="2538888" cy="667472"/>
          </a:xfrm>
          <a:prstGeom prst="rect">
            <a:avLst/>
          </a:prstGeom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E8ACE932-014F-0466-407F-50128753B858}"/>
              </a:ext>
            </a:extLst>
          </p:cNvPr>
          <p:cNvGrpSpPr/>
          <p:nvPr/>
        </p:nvGrpSpPr>
        <p:grpSpPr>
          <a:xfrm>
            <a:off x="3116783" y="2022412"/>
            <a:ext cx="1053233" cy="1757744"/>
            <a:chOff x="6101712" y="2895887"/>
            <a:chExt cx="1053233" cy="17577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834B8E-3E23-768C-05DB-3DA1A2837B28}"/>
                </a:ext>
              </a:extLst>
            </p:cNvPr>
            <p:cNvSpPr/>
            <p:nvPr/>
          </p:nvSpPr>
          <p:spPr>
            <a:xfrm>
              <a:off x="6428288" y="2895887"/>
              <a:ext cx="400080" cy="1558861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FB47831F-1856-F6A1-8226-D817EC6D0680}"/>
                </a:ext>
              </a:extLst>
            </p:cNvPr>
            <p:cNvSpPr/>
            <p:nvPr/>
          </p:nvSpPr>
          <p:spPr>
            <a:xfrm>
              <a:off x="6101712" y="4454747"/>
              <a:ext cx="1053233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AA8671-50FC-994B-8591-C6CE614FC443}"/>
                </a:ext>
              </a:extLst>
            </p:cNvPr>
            <p:cNvCxnSpPr/>
            <p:nvPr/>
          </p:nvCxnSpPr>
          <p:spPr>
            <a:xfrm>
              <a:off x="6422410" y="436269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31A82E-FF4E-8706-77B2-AB7DB59B7A21}"/>
                </a:ext>
              </a:extLst>
            </p:cNvPr>
            <p:cNvCxnSpPr/>
            <p:nvPr/>
          </p:nvCxnSpPr>
          <p:spPr>
            <a:xfrm>
              <a:off x="6422410" y="394034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74561C-C986-ACAE-BCED-CA0D965F2E98}"/>
                </a:ext>
              </a:extLst>
            </p:cNvPr>
            <p:cNvCxnSpPr/>
            <p:nvPr/>
          </p:nvCxnSpPr>
          <p:spPr>
            <a:xfrm>
              <a:off x="6422410" y="4151521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031D2B-7F02-F132-C674-61D655D3F35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3204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F9659-5276-BC52-DBD3-47FD307753E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7822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C4A930-6CFE-7085-C646-263291E7106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3599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D15855-8A71-9E8D-FFFF-B0B201E7989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937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274A620-0E13-4D54-2340-EDA0B4D3240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092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D10510-5293-07EA-42F6-97B5517BB99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6704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6ECA51-540A-73C6-0B57-EC6EEE217BE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2481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96FAAA-B5FA-7B5A-5DDB-3C6B7FA35DD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98257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8A32A3-69AF-07C7-6D63-F734DA147937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9810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798E3000-01D5-096C-8F84-943E813C01E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5587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D8819950-249B-7899-552A-0586783058B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1363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2281EC2D-BDEB-84D1-9057-907502315A2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7714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C342BF08-2C2A-7011-7D1C-9D2820836A8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869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5D6E4849-E771-5395-C5C1-04DA388ABA8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4469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94C62C33-CB77-B1A8-4A6E-B25D509D7D6F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0245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8EA78446-48BB-C015-C823-58F55DC28AD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56022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04744F9C-6145-3B1B-ECCB-B45D85BBAA6E}"/>
                </a:ext>
              </a:extLst>
            </p:cNvPr>
            <p:cNvCxnSpPr/>
            <p:nvPr/>
          </p:nvCxnSpPr>
          <p:spPr>
            <a:xfrm>
              <a:off x="6422410" y="3729165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253D9C58-91F3-1790-039B-3287DCE47DEF}"/>
                </a:ext>
              </a:extLst>
            </p:cNvPr>
            <p:cNvCxnSpPr/>
            <p:nvPr/>
          </p:nvCxnSpPr>
          <p:spPr>
            <a:xfrm>
              <a:off x="6422410" y="3517987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38A8C59D-1C14-8C4B-D148-71E7CBF5C562}"/>
                </a:ext>
              </a:extLst>
            </p:cNvPr>
            <p:cNvCxnSpPr/>
            <p:nvPr/>
          </p:nvCxnSpPr>
          <p:spPr>
            <a:xfrm>
              <a:off x="6422410" y="3306809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E590CD3D-6545-008F-741A-1A53E14987AD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757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6E21D7A9-EF3A-0064-1711-F4A4BB19126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3351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165C77A6-D26F-2C3E-5814-BC5E3C56042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9128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05053CF0-DDD8-0723-FD9B-229C30A62A3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4904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044" name="Google Shape;202;p17">
            <a:extLst>
              <a:ext uri="{FF2B5EF4-FFF2-40B4-BE49-F238E27FC236}">
                <a16:creationId xmlns:a16="http://schemas.microsoft.com/office/drawing/2014/main" id="{62E4A8BD-EC2C-5229-593E-76C9169C6FFC}"/>
              </a:ext>
            </a:extLst>
          </p:cNvPr>
          <p:cNvSpPr txBox="1"/>
          <p:nvPr/>
        </p:nvSpPr>
        <p:spPr>
          <a:xfrm>
            <a:off x="2825986" y="414672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Ống đong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B8E232A-3BF4-92BD-AA5D-79F16156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0" r="49093"/>
          <a:stretch/>
        </p:blipFill>
        <p:spPr>
          <a:xfrm>
            <a:off x="4986297" y="2663843"/>
            <a:ext cx="1329337" cy="1110057"/>
          </a:xfrm>
          <a:prstGeom prst="rect">
            <a:avLst/>
          </a:prstGeom>
        </p:spPr>
      </p:pic>
      <p:sp>
        <p:nvSpPr>
          <p:cNvPr id="1046" name="Google Shape;202;p17">
            <a:extLst>
              <a:ext uri="{FF2B5EF4-FFF2-40B4-BE49-F238E27FC236}">
                <a16:creationId xmlns:a16="http://schemas.microsoft.com/office/drawing/2014/main" id="{63DA32B2-A1C9-39A7-FC65-356D5AFCDDA6}"/>
              </a:ext>
            </a:extLst>
          </p:cNvPr>
          <p:cNvSpPr txBox="1"/>
          <p:nvPr/>
        </p:nvSpPr>
        <p:spPr>
          <a:xfrm>
            <a:off x="4684432" y="4151373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Cốc thủy tinh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sp>
        <p:nvSpPr>
          <p:cNvPr id="1047" name="Google Shape;202;p17">
            <a:extLst>
              <a:ext uri="{FF2B5EF4-FFF2-40B4-BE49-F238E27FC236}">
                <a16:creationId xmlns:a16="http://schemas.microsoft.com/office/drawing/2014/main" id="{C2EC97C2-B5F2-5C5B-AF10-E99D5B3170CA}"/>
              </a:ext>
            </a:extLst>
          </p:cNvPr>
          <p:cNvSpPr txBox="1"/>
          <p:nvPr/>
        </p:nvSpPr>
        <p:spPr>
          <a:xfrm>
            <a:off x="6876984" y="4146729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Hòn</a:t>
            </a:r>
            <a:r>
              <a:rPr kumimoji="0" lang="en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 sỏi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sp>
        <p:nvSpPr>
          <p:cNvPr id="2" name="Google Shape;321;p19">
            <a:extLst>
              <a:ext uri="{FF2B5EF4-FFF2-40B4-BE49-F238E27FC236}">
                <a16:creationId xmlns:a16="http://schemas.microsoft.com/office/drawing/2014/main" id="{20036032-60CB-4A9A-ED86-A383EB3A50C5}"/>
              </a:ext>
            </a:extLst>
          </p:cNvPr>
          <p:cNvSpPr txBox="1"/>
          <p:nvPr/>
        </p:nvSpPr>
        <p:spPr>
          <a:xfrm flipH="1">
            <a:off x="815420" y="377520"/>
            <a:ext cx="727298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0C8B19-6025-0CB8-600C-D89C8EB36878}"/>
              </a:ext>
            </a:extLst>
          </p:cNvPr>
          <p:cNvGrpSpPr/>
          <p:nvPr/>
        </p:nvGrpSpPr>
        <p:grpSpPr>
          <a:xfrm>
            <a:off x="236627" y="344954"/>
            <a:ext cx="638735" cy="502962"/>
            <a:chOff x="236627" y="272652"/>
            <a:chExt cx="638735" cy="502962"/>
          </a:xfrm>
        </p:grpSpPr>
        <p:sp>
          <p:nvSpPr>
            <p:cNvPr id="6" name="Google Shape;319;p19">
              <a:extLst>
                <a:ext uri="{FF2B5EF4-FFF2-40B4-BE49-F238E27FC236}">
                  <a16:creationId xmlns:a16="http://schemas.microsoft.com/office/drawing/2014/main" id="{F400F5EC-9693-16D2-F40C-3858FABE60C2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B7F909-DDFC-1124-7A4B-28CB934712A7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  <p:pic>
        <p:nvPicPr>
          <p:cNvPr id="10" name="Picture 2" descr="Cartoon stone in white background Royalty Free Vector Image">
            <a:extLst>
              <a:ext uri="{FF2B5EF4-FFF2-40B4-BE49-F238E27FC236}">
                <a16:creationId xmlns:a16="http://schemas.microsoft.com/office/drawing/2014/main" id="{2C1603B6-17A3-C489-5C8B-25B1F8D00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 bwMode="auto">
          <a:xfrm rot="187410">
            <a:off x="7071465" y="2648469"/>
            <a:ext cx="1424134" cy="11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1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44" grpId="0"/>
      <p:bldP spid="1046" grpId="0"/>
      <p:bldP spid="10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243673"/>
            <a:ext cx="726644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197311"/>
            <a:ext cx="638735" cy="502962"/>
            <a:chOff x="236627" y="272652"/>
            <a:chExt cx="638735" cy="502962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46837" y="870754"/>
            <a:ext cx="118612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1466135" y="936160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khối lượng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s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của hòn sỏi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353647" y="1520074"/>
            <a:ext cx="118612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466135" y="1601765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thể tích của vật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3" y="205771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1158112" y="2055318"/>
            <a:ext cx="4386754" cy="45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Đổ nước vào ống đong đọc giá trị V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346837" y="4404384"/>
            <a:ext cx="119293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472945" y="4333972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945" y="4333972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674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2" descr="Tick ">
            <a:extLst>
              <a:ext uri="{FF2B5EF4-FFF2-40B4-BE49-F238E27FC236}">
                <a16:creationId xmlns:a16="http://schemas.microsoft.com/office/drawing/2014/main" id="{7379C6EE-DB91-7F8B-1A2C-D207AEB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" y="2674593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>
            <a:extLst>
              <a:ext uri="{FF2B5EF4-FFF2-40B4-BE49-F238E27FC236}">
                <a16:creationId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1169187" y="2693270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Nhúng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ngập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viên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đá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đọc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giá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trị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83F45960-D4AC-328A-E8CF-00992C052A6F}"/>
              </a:ext>
            </a:extLst>
          </p:cNvPr>
          <p:cNvGrpSpPr/>
          <p:nvPr/>
        </p:nvGrpSpPr>
        <p:grpSpPr>
          <a:xfrm>
            <a:off x="5736576" y="2895887"/>
            <a:ext cx="1418369" cy="1757744"/>
            <a:chOff x="302266" y="3817500"/>
            <a:chExt cx="1217964" cy="1509388"/>
          </a:xfrm>
        </p:grpSpPr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C7652E3D-B6FC-AC77-25AF-726C5F4E6236}"/>
                </a:ext>
              </a:extLst>
            </p:cNvPr>
            <p:cNvSpPr/>
            <p:nvPr/>
          </p:nvSpPr>
          <p:spPr>
            <a:xfrm>
              <a:off x="888387" y="4706057"/>
              <a:ext cx="356578" cy="442206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BB1885FB-50DC-E16E-C43B-76BB19947CC8}"/>
                </a:ext>
              </a:extLst>
            </p:cNvPr>
            <p:cNvSpPr/>
            <p:nvPr/>
          </p:nvSpPr>
          <p:spPr>
            <a:xfrm>
              <a:off x="896244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2" name="Trapezoid 1091">
              <a:extLst>
                <a:ext uri="{FF2B5EF4-FFF2-40B4-BE49-F238E27FC236}">
                  <a16:creationId xmlns:a16="http://schemas.microsoft.com/office/drawing/2014/main" id="{A436A8E2-63A6-A9C9-CBFF-8A841780F7DA}"/>
                </a:ext>
              </a:extLst>
            </p:cNvPr>
            <p:cNvSpPr/>
            <p:nvPr/>
          </p:nvSpPr>
          <p:spPr>
            <a:xfrm>
              <a:off x="615811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E0BF2959-2712-990E-7DB4-349FA42A1560}"/>
                </a:ext>
              </a:extLst>
            </p:cNvPr>
            <p:cNvCxnSpPr/>
            <p:nvPr/>
          </p:nvCxnSpPr>
          <p:spPr>
            <a:xfrm>
              <a:off x="891197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8E6BB414-52A2-3612-4807-AFEB4AD998C0}"/>
                </a:ext>
              </a:extLst>
            </p:cNvPr>
            <p:cNvCxnSpPr/>
            <p:nvPr/>
          </p:nvCxnSpPr>
          <p:spPr>
            <a:xfrm>
              <a:off x="891197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C4BF6E91-4A78-03DC-651F-44B80C43CB65}"/>
                </a:ext>
              </a:extLst>
            </p:cNvPr>
            <p:cNvCxnSpPr/>
            <p:nvPr/>
          </p:nvCxnSpPr>
          <p:spPr>
            <a:xfrm>
              <a:off x="891197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2A3E9389-7E0F-C49E-7960-0AB27ABCCF21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C26BA527-030E-950F-AF07-0CD4B07D926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CA2A4120-ED0D-9E05-D1B7-E04F0FAE963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3F4109E2-D80A-1F10-5519-E235B1412B4A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28F28059-946C-8523-5E87-F61AF0687D1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A3D86DF0-C08A-4E80-C4BC-B117D7ADD8E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6B0AFAEE-830E-D996-38EE-73186D24682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33A5DFEC-61E5-890A-9BAC-64DFB8AA0F0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69C9CE1A-F544-469D-D998-D9841BCF806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FD011A1B-AEFE-F623-6C64-807621D6F43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A05CD5B9-5EBF-C68E-DF21-0412E7518220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4229E46F-A903-1B70-F850-E7F4AC8106B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028EDBB3-80DD-ACE0-35BC-A5B3071AAF1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5BCA0E23-81B5-A69B-F942-7B750C0307A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4A397648-5ADC-F49C-235B-D62F30307E5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id="{05CD5812-BA23-8C8D-B27F-F0654900AE42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331012DE-1E09-A2E4-481F-DDE04B078492}"/>
                </a:ext>
              </a:extLst>
            </p:cNvPr>
            <p:cNvCxnSpPr/>
            <p:nvPr/>
          </p:nvCxnSpPr>
          <p:spPr>
            <a:xfrm>
              <a:off x="891197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3" name="Straight Connector 1112">
              <a:extLst>
                <a:ext uri="{FF2B5EF4-FFF2-40B4-BE49-F238E27FC236}">
                  <a16:creationId xmlns:a16="http://schemas.microsoft.com/office/drawing/2014/main" id="{93E8E052-F27F-D120-9778-DDE962D14DA0}"/>
                </a:ext>
              </a:extLst>
            </p:cNvPr>
            <p:cNvCxnSpPr/>
            <p:nvPr/>
          </p:nvCxnSpPr>
          <p:spPr>
            <a:xfrm>
              <a:off x="891197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EF2E028E-5345-78C8-E13E-71FAE8825211}"/>
                </a:ext>
              </a:extLst>
            </p:cNvPr>
            <p:cNvCxnSpPr/>
            <p:nvPr/>
          </p:nvCxnSpPr>
          <p:spPr>
            <a:xfrm>
              <a:off x="891197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3ADA7EA5-8397-0ED9-91DC-73716F50FFC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AF2A4607-688E-49DE-7FF4-88062F1E961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8B94ED33-4DAA-F318-595B-F3ACB4B1A56D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143E1C3B-9B66-E519-1577-4109DB53DCDB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19" name="Group 1118">
              <a:extLst>
                <a:ext uri="{FF2B5EF4-FFF2-40B4-BE49-F238E27FC236}">
                  <a16:creationId xmlns:a16="http://schemas.microsoft.com/office/drawing/2014/main" id="{61F00766-4346-CD0B-90A6-0D35BF8E59D1}"/>
                </a:ext>
              </a:extLst>
            </p:cNvPr>
            <p:cNvGrpSpPr/>
            <p:nvPr/>
          </p:nvGrpSpPr>
          <p:grpSpPr>
            <a:xfrm>
              <a:off x="302266" y="4291981"/>
              <a:ext cx="389953" cy="389953"/>
              <a:chOff x="7821372" y="4665423"/>
              <a:chExt cx="1958755" cy="1958755"/>
            </a:xfrm>
          </p:grpSpPr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1AF39BE-C475-5D7E-CDE2-A189A1073FE3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22" name="Picture 6" descr="Varenyam Vascular">
                <a:extLst>
                  <a:ext uri="{FF2B5EF4-FFF2-40B4-BE49-F238E27FC236}">
                    <a16:creationId xmlns:a16="http://schemas.microsoft.com/office/drawing/2014/main" id="{96CF430D-7242-A69E-5291-AB35B590F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20" name="Straight Connector 1119">
              <a:extLst>
                <a:ext uri="{FF2B5EF4-FFF2-40B4-BE49-F238E27FC236}">
                  <a16:creationId xmlns:a16="http://schemas.microsoft.com/office/drawing/2014/main" id="{4E1DC1F2-CA79-66B1-DEE1-990B0254EEBB}"/>
                </a:ext>
              </a:extLst>
            </p:cNvPr>
            <p:cNvCxnSpPr>
              <a:endCxn id="1122" idx="3"/>
            </p:cNvCxnSpPr>
            <p:nvPr/>
          </p:nvCxnSpPr>
          <p:spPr>
            <a:xfrm flipH="1">
              <a:off x="624840" y="4533900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46A66001-C11C-2D69-7881-7C70C764B7B1}"/>
              </a:ext>
            </a:extLst>
          </p:cNvPr>
          <p:cNvGrpSpPr/>
          <p:nvPr/>
        </p:nvGrpSpPr>
        <p:grpSpPr>
          <a:xfrm>
            <a:off x="7444949" y="2759764"/>
            <a:ext cx="1541197" cy="1893867"/>
            <a:chOff x="3472161" y="3700611"/>
            <a:chExt cx="1323437" cy="162627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F81A024B-87C8-8B96-53DD-047338A6F1BA}"/>
                </a:ext>
              </a:extLst>
            </p:cNvPr>
            <p:cNvSpPr/>
            <p:nvPr/>
          </p:nvSpPr>
          <p:spPr>
            <a:xfrm>
              <a:off x="4163755" y="4349750"/>
              <a:ext cx="356578" cy="798513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C51BA2D3-6BF9-7410-E232-BD67D8AD1A35}"/>
                </a:ext>
              </a:extLst>
            </p:cNvPr>
            <p:cNvSpPr/>
            <p:nvPr/>
          </p:nvSpPr>
          <p:spPr>
            <a:xfrm>
              <a:off x="4171612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6" name="Trapezoid 1125">
              <a:extLst>
                <a:ext uri="{FF2B5EF4-FFF2-40B4-BE49-F238E27FC236}">
                  <a16:creationId xmlns:a16="http://schemas.microsoft.com/office/drawing/2014/main" id="{0626583A-660C-7926-1F5B-2D590F2F331C}"/>
                </a:ext>
              </a:extLst>
            </p:cNvPr>
            <p:cNvSpPr/>
            <p:nvPr/>
          </p:nvSpPr>
          <p:spPr>
            <a:xfrm>
              <a:off x="3891179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27" name="Straight Connector 1126">
              <a:extLst>
                <a:ext uri="{FF2B5EF4-FFF2-40B4-BE49-F238E27FC236}">
                  <a16:creationId xmlns:a16="http://schemas.microsoft.com/office/drawing/2014/main" id="{6E878631-3A08-8BE0-0739-17FB881E32D6}"/>
                </a:ext>
              </a:extLst>
            </p:cNvPr>
            <p:cNvCxnSpPr/>
            <p:nvPr/>
          </p:nvCxnSpPr>
          <p:spPr>
            <a:xfrm>
              <a:off x="4166565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8" name="Straight Connector 1127">
              <a:extLst>
                <a:ext uri="{FF2B5EF4-FFF2-40B4-BE49-F238E27FC236}">
                  <a16:creationId xmlns:a16="http://schemas.microsoft.com/office/drawing/2014/main" id="{7139AEA5-4CD6-6F1C-3E7A-49E0F8C2F0F8}"/>
                </a:ext>
              </a:extLst>
            </p:cNvPr>
            <p:cNvCxnSpPr/>
            <p:nvPr/>
          </p:nvCxnSpPr>
          <p:spPr>
            <a:xfrm>
              <a:off x="4166565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9" name="Straight Connector 1128">
              <a:extLst>
                <a:ext uri="{FF2B5EF4-FFF2-40B4-BE49-F238E27FC236}">
                  <a16:creationId xmlns:a16="http://schemas.microsoft.com/office/drawing/2014/main" id="{32A7019A-AA70-50EA-E0C3-C69CB6160E6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0" name="Straight Connector 1129">
              <a:extLst>
                <a:ext uri="{FF2B5EF4-FFF2-40B4-BE49-F238E27FC236}">
                  <a16:creationId xmlns:a16="http://schemas.microsoft.com/office/drawing/2014/main" id="{8908A450-F044-A3D0-97D8-F41C95EC956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1" name="Straight Connector 1130">
              <a:extLst>
                <a:ext uri="{FF2B5EF4-FFF2-40B4-BE49-F238E27FC236}">
                  <a16:creationId xmlns:a16="http://schemas.microsoft.com/office/drawing/2014/main" id="{2BCDF499-922A-5DB9-81D6-AB107FE58751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5A0ECA02-181E-A769-2BEB-7F518B10ECE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85FE9420-F685-24F6-4FC3-BBDFEE35213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B7D3DBDF-5A9C-ADA1-1B1C-59B811ED4CB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6B6DB04C-8705-FBFE-4770-DF5909AFE733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6" name="Straight Connector 1135">
              <a:extLst>
                <a:ext uri="{FF2B5EF4-FFF2-40B4-BE49-F238E27FC236}">
                  <a16:creationId xmlns:a16="http://schemas.microsoft.com/office/drawing/2014/main" id="{79F6F2F0-F6C1-40B5-42D2-DD8A45ABB40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7" name="Straight Connector 1136">
              <a:extLst>
                <a:ext uri="{FF2B5EF4-FFF2-40B4-BE49-F238E27FC236}">
                  <a16:creationId xmlns:a16="http://schemas.microsoft.com/office/drawing/2014/main" id="{62182D59-5CA8-7197-E92A-8C4A21369AA2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8" name="Straight Connector 1137">
              <a:extLst>
                <a:ext uri="{FF2B5EF4-FFF2-40B4-BE49-F238E27FC236}">
                  <a16:creationId xmlns:a16="http://schemas.microsoft.com/office/drawing/2014/main" id="{86DC5B63-563E-CED8-0D73-F41B2A6F31F5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9" name="Straight Connector 1138">
              <a:extLst>
                <a:ext uri="{FF2B5EF4-FFF2-40B4-BE49-F238E27FC236}">
                  <a16:creationId xmlns:a16="http://schemas.microsoft.com/office/drawing/2014/main" id="{7217E42C-DFAA-9D6D-FC7F-57A21B5AFF2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70C16B60-41E3-A412-D096-5A0033CFF5D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1" name="Straight Connector 1140">
              <a:extLst>
                <a:ext uri="{FF2B5EF4-FFF2-40B4-BE49-F238E27FC236}">
                  <a16:creationId xmlns:a16="http://schemas.microsoft.com/office/drawing/2014/main" id="{90C8423D-EC23-6A37-4C82-58748DD5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2" name="Straight Connector 1141">
              <a:extLst>
                <a:ext uri="{FF2B5EF4-FFF2-40B4-BE49-F238E27FC236}">
                  <a16:creationId xmlns:a16="http://schemas.microsoft.com/office/drawing/2014/main" id="{472C97FC-74B2-6886-AD67-57BAE4CB394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3" name="Straight Connector 1142">
              <a:extLst>
                <a:ext uri="{FF2B5EF4-FFF2-40B4-BE49-F238E27FC236}">
                  <a16:creationId xmlns:a16="http://schemas.microsoft.com/office/drawing/2014/main" id="{BD19555E-82F6-7752-BFA7-DA5F24EAAC38}"/>
                </a:ext>
              </a:extLst>
            </p:cNvPr>
            <p:cNvCxnSpPr/>
            <p:nvPr/>
          </p:nvCxnSpPr>
          <p:spPr>
            <a:xfrm>
              <a:off x="4166565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4" name="Straight Connector 1143">
              <a:extLst>
                <a:ext uri="{FF2B5EF4-FFF2-40B4-BE49-F238E27FC236}">
                  <a16:creationId xmlns:a16="http://schemas.microsoft.com/office/drawing/2014/main" id="{55BC41A4-18AB-CCC4-CDF0-D8303D0024D4}"/>
                </a:ext>
              </a:extLst>
            </p:cNvPr>
            <p:cNvCxnSpPr/>
            <p:nvPr/>
          </p:nvCxnSpPr>
          <p:spPr>
            <a:xfrm>
              <a:off x="4166565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5" name="Straight Connector 1144">
              <a:extLst>
                <a:ext uri="{FF2B5EF4-FFF2-40B4-BE49-F238E27FC236}">
                  <a16:creationId xmlns:a16="http://schemas.microsoft.com/office/drawing/2014/main" id="{B84405C0-1C94-1E89-B5F3-92EE82D0702A}"/>
                </a:ext>
              </a:extLst>
            </p:cNvPr>
            <p:cNvCxnSpPr/>
            <p:nvPr/>
          </p:nvCxnSpPr>
          <p:spPr>
            <a:xfrm>
              <a:off x="4166565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6" name="Straight Connector 1145">
              <a:extLst>
                <a:ext uri="{FF2B5EF4-FFF2-40B4-BE49-F238E27FC236}">
                  <a16:creationId xmlns:a16="http://schemas.microsoft.com/office/drawing/2014/main" id="{B2C935EA-B285-2D0B-E6FF-9FD96F2C8A8A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7" name="Straight Connector 1146">
              <a:extLst>
                <a:ext uri="{FF2B5EF4-FFF2-40B4-BE49-F238E27FC236}">
                  <a16:creationId xmlns:a16="http://schemas.microsoft.com/office/drawing/2014/main" id="{BA2A6A27-CDA5-F747-9890-D8C4DAF81B5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8" name="Straight Connector 1147">
              <a:extLst>
                <a:ext uri="{FF2B5EF4-FFF2-40B4-BE49-F238E27FC236}">
                  <a16:creationId xmlns:a16="http://schemas.microsoft.com/office/drawing/2014/main" id="{025DB2DF-E5F8-E8AB-1206-8636E6D4DBFE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9" name="Straight Connector 1148">
              <a:extLst>
                <a:ext uri="{FF2B5EF4-FFF2-40B4-BE49-F238E27FC236}">
                  <a16:creationId xmlns:a16="http://schemas.microsoft.com/office/drawing/2014/main" id="{84BC49D8-5EE5-4B12-BFD9-361FF875272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50" name="Oval 1149">
              <a:extLst>
                <a:ext uri="{FF2B5EF4-FFF2-40B4-BE49-F238E27FC236}">
                  <a16:creationId xmlns:a16="http://schemas.microsoft.com/office/drawing/2014/main" id="{CA7AFEBE-5E98-9D33-0B97-5C5230900653}"/>
                </a:ext>
              </a:extLst>
            </p:cNvPr>
            <p:cNvSpPr/>
            <p:nvPr/>
          </p:nvSpPr>
          <p:spPr>
            <a:xfrm>
              <a:off x="4318259" y="4957297"/>
              <a:ext cx="47625" cy="47625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51" name="Straight Connector 1150">
              <a:extLst>
                <a:ext uri="{FF2B5EF4-FFF2-40B4-BE49-F238E27FC236}">
                  <a16:creationId xmlns:a16="http://schemas.microsoft.com/office/drawing/2014/main" id="{22716A1A-BC52-D9A1-D2B9-F0E9024557A9}"/>
                </a:ext>
              </a:extLst>
            </p:cNvPr>
            <p:cNvCxnSpPr/>
            <p:nvPr/>
          </p:nvCxnSpPr>
          <p:spPr>
            <a:xfrm>
              <a:off x="4166565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2" name="Straight Connector 1151">
              <a:extLst>
                <a:ext uri="{FF2B5EF4-FFF2-40B4-BE49-F238E27FC236}">
                  <a16:creationId xmlns:a16="http://schemas.microsoft.com/office/drawing/2014/main" id="{E5D0C4FA-091F-E48B-7953-31BF1D0EF57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9810145F-0B54-81BC-0670-F31A7156C23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54" name="Group 1153">
              <a:extLst>
                <a:ext uri="{FF2B5EF4-FFF2-40B4-BE49-F238E27FC236}">
                  <a16:creationId xmlns:a16="http://schemas.microsoft.com/office/drawing/2014/main" id="{CB506656-6FF1-289A-6F26-893CA8D1D33C}"/>
                </a:ext>
              </a:extLst>
            </p:cNvPr>
            <p:cNvGrpSpPr/>
            <p:nvPr/>
          </p:nvGrpSpPr>
          <p:grpSpPr>
            <a:xfrm>
              <a:off x="3472161" y="4112019"/>
              <a:ext cx="389953" cy="389953"/>
              <a:chOff x="7821372" y="4665423"/>
              <a:chExt cx="1958755" cy="1958755"/>
            </a:xfrm>
          </p:grpSpPr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52EABD9E-686E-E561-4DF9-FFF02ADF9325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60" name="Picture 6" descr="Varenyam Vascular">
                <a:extLst>
                  <a:ext uri="{FF2B5EF4-FFF2-40B4-BE49-F238E27FC236}">
                    <a16:creationId xmlns:a16="http://schemas.microsoft.com/office/drawing/2014/main" id="{D4690F1D-7AEF-A33B-0C54-52DEE16694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55" name="Straight Connector 1154">
              <a:extLst>
                <a:ext uri="{FF2B5EF4-FFF2-40B4-BE49-F238E27FC236}">
                  <a16:creationId xmlns:a16="http://schemas.microsoft.com/office/drawing/2014/main" id="{5F5D4D87-33DF-4A83-4382-E17AF91EED15}"/>
                </a:ext>
              </a:extLst>
            </p:cNvPr>
            <p:cNvCxnSpPr>
              <a:endCxn id="1160" idx="3"/>
            </p:cNvCxnSpPr>
            <p:nvPr/>
          </p:nvCxnSpPr>
          <p:spPr>
            <a:xfrm flipH="1">
              <a:off x="3794735" y="4353938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  <p:grpSp>
          <p:nvGrpSpPr>
            <p:cNvPr id="1156" name="Group 1155">
              <a:extLst>
                <a:ext uri="{FF2B5EF4-FFF2-40B4-BE49-F238E27FC236}">
                  <a16:creationId xmlns:a16="http://schemas.microsoft.com/office/drawing/2014/main" id="{6994D491-8A5B-325F-2606-B9CBD211627B}"/>
                </a:ext>
              </a:extLst>
            </p:cNvPr>
            <p:cNvGrpSpPr/>
            <p:nvPr/>
          </p:nvGrpSpPr>
          <p:grpSpPr>
            <a:xfrm>
              <a:off x="4171612" y="3700611"/>
              <a:ext cx="359409" cy="981282"/>
              <a:chOff x="3965131" y="5397501"/>
              <a:chExt cx="359409" cy="981282"/>
            </a:xfrm>
          </p:grpSpPr>
          <p:pic>
            <p:nvPicPr>
              <p:cNvPr id="1157" name="Picture 2" descr="Cartoon stone in white background Royalty Free Vector Image">
                <a:extLst>
                  <a:ext uri="{FF2B5EF4-FFF2-40B4-BE49-F238E27FC236}">
                    <a16:creationId xmlns:a16="http://schemas.microsoft.com/office/drawing/2014/main" id="{FF8B93F5-EFA2-22A6-0A19-B06BD353E5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82"/>
              <a:stretch/>
            </p:blipFill>
            <p:spPr bwMode="auto">
              <a:xfrm rot="187410">
                <a:off x="3965131" y="6090878"/>
                <a:ext cx="359409" cy="28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40B91316-6D83-7136-99DD-3C17670363B6}"/>
                  </a:ext>
                </a:extLst>
              </p:cNvPr>
              <p:cNvSpPr/>
              <p:nvPr/>
            </p:nvSpPr>
            <p:spPr>
              <a:xfrm>
                <a:off x="4016836" y="5397501"/>
                <a:ext cx="231962" cy="961465"/>
              </a:xfrm>
              <a:custGeom>
                <a:avLst/>
                <a:gdLst>
                  <a:gd name="connsiteX0" fmla="*/ 154641 w 231962"/>
                  <a:gd name="connsiteY0" fmla="*/ 958103 h 961465"/>
                  <a:gd name="connsiteX1" fmla="*/ 121024 w 231962"/>
                  <a:gd name="connsiteY1" fmla="*/ 931209 h 961465"/>
                  <a:gd name="connsiteX2" fmla="*/ 97491 w 231962"/>
                  <a:gd name="connsiteY2" fmla="*/ 911038 h 961465"/>
                  <a:gd name="connsiteX3" fmla="*/ 80683 w 231962"/>
                  <a:gd name="connsiteY3" fmla="*/ 884144 h 961465"/>
                  <a:gd name="connsiteX4" fmla="*/ 67235 w 231962"/>
                  <a:gd name="connsiteY4" fmla="*/ 867336 h 961465"/>
                  <a:gd name="connsiteX5" fmla="*/ 57150 w 231962"/>
                  <a:gd name="connsiteY5" fmla="*/ 843803 h 961465"/>
                  <a:gd name="connsiteX6" fmla="*/ 47065 w 231962"/>
                  <a:gd name="connsiteY6" fmla="*/ 816909 h 961465"/>
                  <a:gd name="connsiteX7" fmla="*/ 40341 w 231962"/>
                  <a:gd name="connsiteY7" fmla="*/ 803462 h 961465"/>
                  <a:gd name="connsiteX8" fmla="*/ 43703 w 231962"/>
                  <a:gd name="connsiteY8" fmla="*/ 769844 h 961465"/>
                  <a:gd name="connsiteX9" fmla="*/ 60512 w 231962"/>
                  <a:gd name="connsiteY9" fmla="*/ 763121 h 961465"/>
                  <a:gd name="connsiteX10" fmla="*/ 63874 w 231962"/>
                  <a:gd name="connsiteY10" fmla="*/ 753036 h 961465"/>
                  <a:gd name="connsiteX11" fmla="*/ 73959 w 231962"/>
                  <a:gd name="connsiteY11" fmla="*/ 746312 h 961465"/>
                  <a:gd name="connsiteX12" fmla="*/ 100853 w 231962"/>
                  <a:gd name="connsiteY12" fmla="*/ 736227 h 961465"/>
                  <a:gd name="connsiteX13" fmla="*/ 141194 w 231962"/>
                  <a:gd name="connsiteY13" fmla="*/ 742950 h 961465"/>
                  <a:gd name="connsiteX14" fmla="*/ 178174 w 231962"/>
                  <a:gd name="connsiteY14" fmla="*/ 776568 h 961465"/>
                  <a:gd name="connsiteX15" fmla="*/ 194983 w 231962"/>
                  <a:gd name="connsiteY15" fmla="*/ 790015 h 961465"/>
                  <a:gd name="connsiteX16" fmla="*/ 208430 w 231962"/>
                  <a:gd name="connsiteY16" fmla="*/ 813547 h 961465"/>
                  <a:gd name="connsiteX17" fmla="*/ 215153 w 231962"/>
                  <a:gd name="connsiteY17" fmla="*/ 823633 h 961465"/>
                  <a:gd name="connsiteX18" fmla="*/ 231962 w 231962"/>
                  <a:gd name="connsiteY18" fmla="*/ 860612 h 961465"/>
                  <a:gd name="connsiteX19" fmla="*/ 188259 w 231962"/>
                  <a:gd name="connsiteY19" fmla="*/ 874059 h 961465"/>
                  <a:gd name="connsiteX20" fmla="*/ 178174 w 231962"/>
                  <a:gd name="connsiteY20" fmla="*/ 877421 h 961465"/>
                  <a:gd name="connsiteX21" fmla="*/ 147918 w 231962"/>
                  <a:gd name="connsiteY21" fmla="*/ 894230 h 961465"/>
                  <a:gd name="connsiteX22" fmla="*/ 110938 w 231962"/>
                  <a:gd name="connsiteY22" fmla="*/ 897591 h 961465"/>
                  <a:gd name="connsiteX23" fmla="*/ 10085 w 231962"/>
                  <a:gd name="connsiteY23" fmla="*/ 911038 h 961465"/>
                  <a:gd name="connsiteX24" fmla="*/ 6724 w 231962"/>
                  <a:gd name="connsiteY24" fmla="*/ 880783 h 961465"/>
                  <a:gd name="connsiteX25" fmla="*/ 0 w 231962"/>
                  <a:gd name="connsiteY25" fmla="*/ 853888 h 961465"/>
                  <a:gd name="connsiteX26" fmla="*/ 10085 w 231962"/>
                  <a:gd name="connsiteY26" fmla="*/ 796738 h 961465"/>
                  <a:gd name="connsiteX27" fmla="*/ 16809 w 231962"/>
                  <a:gd name="connsiteY27" fmla="*/ 786653 h 961465"/>
                  <a:gd name="connsiteX28" fmla="*/ 43703 w 231962"/>
                  <a:gd name="connsiteY28" fmla="*/ 773206 h 961465"/>
                  <a:gd name="connsiteX29" fmla="*/ 73959 w 231962"/>
                  <a:gd name="connsiteY29" fmla="*/ 800100 h 961465"/>
                  <a:gd name="connsiteX30" fmla="*/ 134471 w 231962"/>
                  <a:gd name="connsiteY30" fmla="*/ 870697 h 961465"/>
                  <a:gd name="connsiteX31" fmla="*/ 144556 w 231962"/>
                  <a:gd name="connsiteY31" fmla="*/ 894230 h 961465"/>
                  <a:gd name="connsiteX32" fmla="*/ 184897 w 231962"/>
                  <a:gd name="connsiteY32" fmla="*/ 961465 h 961465"/>
                  <a:gd name="connsiteX33" fmla="*/ 184897 w 231962"/>
                  <a:gd name="connsiteY33" fmla="*/ 877421 h 961465"/>
                  <a:gd name="connsiteX34" fmla="*/ 161365 w 231962"/>
                  <a:gd name="connsiteY34" fmla="*/ 820271 h 961465"/>
                  <a:gd name="connsiteX35" fmla="*/ 158003 w 231962"/>
                  <a:gd name="connsiteY35" fmla="*/ 806824 h 961465"/>
                  <a:gd name="connsiteX36" fmla="*/ 154641 w 231962"/>
                  <a:gd name="connsiteY36" fmla="*/ 786653 h 961465"/>
                  <a:gd name="connsiteX37" fmla="*/ 144556 w 231962"/>
                  <a:gd name="connsiteY37" fmla="*/ 763121 h 961465"/>
                  <a:gd name="connsiteX38" fmla="*/ 141194 w 231962"/>
                  <a:gd name="connsiteY38" fmla="*/ 736227 h 961465"/>
                  <a:gd name="connsiteX39" fmla="*/ 121024 w 231962"/>
                  <a:gd name="connsiteY39" fmla="*/ 689162 h 961465"/>
                  <a:gd name="connsiteX40" fmla="*/ 114300 w 231962"/>
                  <a:gd name="connsiteY40" fmla="*/ 672353 h 961465"/>
                  <a:gd name="connsiteX41" fmla="*/ 117662 w 231962"/>
                  <a:gd name="connsiteY41" fmla="*/ 521074 h 961465"/>
                  <a:gd name="connsiteX42" fmla="*/ 117662 w 231962"/>
                  <a:gd name="connsiteY42" fmla="*/ 0 h 9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1962" h="961465">
                    <a:moveTo>
                      <a:pt x="154641" y="958103"/>
                    </a:moveTo>
                    <a:cubicBezTo>
                      <a:pt x="143435" y="949138"/>
                      <a:pt x="132965" y="939168"/>
                      <a:pt x="121024" y="931209"/>
                    </a:cubicBezTo>
                    <a:cubicBezTo>
                      <a:pt x="109126" y="923278"/>
                      <a:pt x="108362" y="923722"/>
                      <a:pt x="97491" y="911038"/>
                    </a:cubicBezTo>
                    <a:cubicBezTo>
                      <a:pt x="93475" y="906353"/>
                      <a:pt x="82606" y="886891"/>
                      <a:pt x="80683" y="884144"/>
                    </a:cubicBezTo>
                    <a:cubicBezTo>
                      <a:pt x="76568" y="878266"/>
                      <a:pt x="71718" y="872939"/>
                      <a:pt x="67235" y="867336"/>
                    </a:cubicBezTo>
                    <a:cubicBezTo>
                      <a:pt x="58766" y="833451"/>
                      <a:pt x="70047" y="872176"/>
                      <a:pt x="57150" y="843803"/>
                    </a:cubicBezTo>
                    <a:cubicBezTo>
                      <a:pt x="53188" y="835087"/>
                      <a:pt x="50747" y="825747"/>
                      <a:pt x="47065" y="816909"/>
                    </a:cubicBezTo>
                    <a:cubicBezTo>
                      <a:pt x="45137" y="812283"/>
                      <a:pt x="42582" y="807944"/>
                      <a:pt x="40341" y="803462"/>
                    </a:cubicBezTo>
                    <a:cubicBezTo>
                      <a:pt x="41462" y="792256"/>
                      <a:pt x="38666" y="779917"/>
                      <a:pt x="43703" y="769844"/>
                    </a:cubicBezTo>
                    <a:cubicBezTo>
                      <a:pt x="46402" y="764447"/>
                      <a:pt x="55876" y="766984"/>
                      <a:pt x="60512" y="763121"/>
                    </a:cubicBezTo>
                    <a:cubicBezTo>
                      <a:pt x="63234" y="760853"/>
                      <a:pt x="61660" y="755803"/>
                      <a:pt x="63874" y="753036"/>
                    </a:cubicBezTo>
                    <a:cubicBezTo>
                      <a:pt x="66398" y="749881"/>
                      <a:pt x="70345" y="748119"/>
                      <a:pt x="73959" y="746312"/>
                    </a:cubicBezTo>
                    <a:cubicBezTo>
                      <a:pt x="82004" y="742289"/>
                      <a:pt x="92120" y="739137"/>
                      <a:pt x="100853" y="736227"/>
                    </a:cubicBezTo>
                    <a:cubicBezTo>
                      <a:pt x="105437" y="736736"/>
                      <a:pt x="131677" y="737511"/>
                      <a:pt x="141194" y="742950"/>
                    </a:cubicBezTo>
                    <a:cubicBezTo>
                      <a:pt x="155319" y="751022"/>
                      <a:pt x="166907" y="766240"/>
                      <a:pt x="178174" y="776568"/>
                    </a:cubicBezTo>
                    <a:cubicBezTo>
                      <a:pt x="183463" y="781416"/>
                      <a:pt x="189380" y="785533"/>
                      <a:pt x="194983" y="790015"/>
                    </a:cubicBezTo>
                    <a:cubicBezTo>
                      <a:pt x="199465" y="797859"/>
                      <a:pt x="203782" y="805800"/>
                      <a:pt x="208430" y="813547"/>
                    </a:cubicBezTo>
                    <a:cubicBezTo>
                      <a:pt x="210509" y="817012"/>
                      <a:pt x="213191" y="820101"/>
                      <a:pt x="215153" y="823633"/>
                    </a:cubicBezTo>
                    <a:cubicBezTo>
                      <a:pt x="224285" y="840071"/>
                      <a:pt x="225378" y="844153"/>
                      <a:pt x="231962" y="860612"/>
                    </a:cubicBezTo>
                    <a:cubicBezTo>
                      <a:pt x="201630" y="869279"/>
                      <a:pt x="216156" y="864760"/>
                      <a:pt x="188259" y="874059"/>
                    </a:cubicBezTo>
                    <a:cubicBezTo>
                      <a:pt x="184897" y="875180"/>
                      <a:pt x="181213" y="875598"/>
                      <a:pt x="178174" y="877421"/>
                    </a:cubicBezTo>
                    <a:cubicBezTo>
                      <a:pt x="175936" y="878764"/>
                      <a:pt x="152738" y="893266"/>
                      <a:pt x="147918" y="894230"/>
                    </a:cubicBezTo>
                    <a:cubicBezTo>
                      <a:pt x="135781" y="896657"/>
                      <a:pt x="123265" y="896471"/>
                      <a:pt x="110938" y="897591"/>
                    </a:cubicBezTo>
                    <a:cubicBezTo>
                      <a:pt x="79955" y="907920"/>
                      <a:pt x="43382" y="923146"/>
                      <a:pt x="10085" y="911038"/>
                    </a:cubicBezTo>
                    <a:cubicBezTo>
                      <a:pt x="549" y="907570"/>
                      <a:pt x="8487" y="890776"/>
                      <a:pt x="6724" y="880783"/>
                    </a:cubicBezTo>
                    <a:cubicBezTo>
                      <a:pt x="5118" y="871683"/>
                      <a:pt x="2241" y="862853"/>
                      <a:pt x="0" y="853888"/>
                    </a:cubicBezTo>
                    <a:cubicBezTo>
                      <a:pt x="2887" y="816364"/>
                      <a:pt x="-2876" y="819421"/>
                      <a:pt x="10085" y="796738"/>
                    </a:cubicBezTo>
                    <a:cubicBezTo>
                      <a:pt x="12090" y="793230"/>
                      <a:pt x="13499" y="788970"/>
                      <a:pt x="16809" y="786653"/>
                    </a:cubicBezTo>
                    <a:cubicBezTo>
                      <a:pt x="25020" y="780905"/>
                      <a:pt x="43703" y="773206"/>
                      <a:pt x="43703" y="773206"/>
                    </a:cubicBezTo>
                    <a:cubicBezTo>
                      <a:pt x="53788" y="782171"/>
                      <a:pt x="64764" y="790224"/>
                      <a:pt x="73959" y="800100"/>
                    </a:cubicBezTo>
                    <a:cubicBezTo>
                      <a:pt x="95079" y="822784"/>
                      <a:pt x="134471" y="870697"/>
                      <a:pt x="134471" y="870697"/>
                    </a:cubicBezTo>
                    <a:cubicBezTo>
                      <a:pt x="137833" y="878541"/>
                      <a:pt x="140280" y="886844"/>
                      <a:pt x="144556" y="894230"/>
                    </a:cubicBezTo>
                    <a:cubicBezTo>
                      <a:pt x="204061" y="997014"/>
                      <a:pt x="147446" y="886562"/>
                      <a:pt x="184897" y="961465"/>
                    </a:cubicBezTo>
                    <a:cubicBezTo>
                      <a:pt x="187776" y="932677"/>
                      <a:pt x="192238" y="906786"/>
                      <a:pt x="184897" y="877421"/>
                    </a:cubicBezTo>
                    <a:cubicBezTo>
                      <a:pt x="179900" y="857434"/>
                      <a:pt x="166362" y="840258"/>
                      <a:pt x="161365" y="820271"/>
                    </a:cubicBezTo>
                    <a:cubicBezTo>
                      <a:pt x="160244" y="815789"/>
                      <a:pt x="158909" y="811355"/>
                      <a:pt x="158003" y="806824"/>
                    </a:cubicBezTo>
                    <a:cubicBezTo>
                      <a:pt x="156666" y="800140"/>
                      <a:pt x="156646" y="793168"/>
                      <a:pt x="154641" y="786653"/>
                    </a:cubicBezTo>
                    <a:cubicBezTo>
                      <a:pt x="152131" y="778496"/>
                      <a:pt x="147918" y="770965"/>
                      <a:pt x="144556" y="763121"/>
                    </a:cubicBezTo>
                    <a:cubicBezTo>
                      <a:pt x="143435" y="754156"/>
                      <a:pt x="143087" y="745061"/>
                      <a:pt x="141194" y="736227"/>
                    </a:cubicBezTo>
                    <a:cubicBezTo>
                      <a:pt x="137112" y="717179"/>
                      <a:pt x="129423" y="707360"/>
                      <a:pt x="121024" y="689162"/>
                    </a:cubicBezTo>
                    <a:cubicBezTo>
                      <a:pt x="118495" y="683683"/>
                      <a:pt x="116541" y="677956"/>
                      <a:pt x="114300" y="672353"/>
                    </a:cubicBezTo>
                    <a:cubicBezTo>
                      <a:pt x="105119" y="589726"/>
                      <a:pt x="115779" y="700863"/>
                      <a:pt x="117662" y="521074"/>
                    </a:cubicBezTo>
                    <a:cubicBezTo>
                      <a:pt x="119481" y="347392"/>
                      <a:pt x="117662" y="173691"/>
                      <a:pt x="117662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D0D0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61" name="Picture 2" descr="Cartoon stone in white background Royalty Free Vector Image">
            <a:extLst>
              <a:ext uri="{FF2B5EF4-FFF2-40B4-BE49-F238E27FC236}">
                <a16:creationId xmlns:a16="http://schemas.microsoft.com/office/drawing/2014/main" id="{B5B156EF-2978-9E40-133D-0F4B877EF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 bwMode="auto">
          <a:xfrm rot="187410">
            <a:off x="6854975" y="1002330"/>
            <a:ext cx="1222035" cy="9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161">
            <a:extLst>
              <a:ext uri="{FF2B5EF4-FFF2-40B4-BE49-F238E27FC236}">
                <a16:creationId xmlns:a16="http://schemas.microsoft.com/office/drawing/2014/main" id="{B552AC43-7DE2-2D83-B57D-892C83F20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202" y="1872751"/>
            <a:ext cx="2118720" cy="557010"/>
          </a:xfrm>
          <a:prstGeom prst="rect">
            <a:avLst/>
          </a:prstGeom>
        </p:spPr>
      </p:pic>
      <p:sp>
        <p:nvSpPr>
          <p:cNvPr id="1164" name="Isosceles Triangle 1163">
            <a:extLst>
              <a:ext uri="{FF2B5EF4-FFF2-40B4-BE49-F238E27FC236}">
                <a16:creationId xmlns:a16="http://schemas.microsoft.com/office/drawing/2014/main" id="{47F411A5-505F-3F59-4BFD-40C41C8E71F2}"/>
              </a:ext>
            </a:extLst>
          </p:cNvPr>
          <p:cNvSpPr/>
          <p:nvPr/>
        </p:nvSpPr>
        <p:spPr>
          <a:xfrm rot="5400000">
            <a:off x="6928330" y="3581338"/>
            <a:ext cx="606854" cy="239410"/>
          </a:xfrm>
          <a:prstGeom prst="triangle">
            <a:avLst/>
          </a:prstGeom>
          <a:solidFill>
            <a:srgbClr val="4FC1E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5" name="Google Shape;321;p19">
            <a:extLst>
              <a:ext uri="{FF2B5EF4-FFF2-40B4-BE49-F238E27FC236}">
                <a16:creationId xmlns:a16="http://schemas.microsoft.com/office/drawing/2014/main" id="{99862EFF-D33E-9B7E-B259-121563F5BA77}"/>
              </a:ext>
            </a:extLst>
          </p:cNvPr>
          <p:cNvSpPr txBox="1"/>
          <p:nvPr/>
        </p:nvSpPr>
        <p:spPr>
          <a:xfrm flipH="1">
            <a:off x="6017106" y="2757955"/>
            <a:ext cx="52593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000" baseline="-25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6" name="Google Shape;321;p19">
            <a:extLst>
              <a:ext uri="{FF2B5EF4-FFF2-40B4-BE49-F238E27FC236}">
                <a16:creationId xmlns:a16="http://schemas.microsoft.com/office/drawing/2014/main" id="{610FB02E-DB21-3A14-F366-0D4F2E81F10E}"/>
              </a:ext>
            </a:extLst>
          </p:cNvPr>
          <p:cNvSpPr txBox="1"/>
          <p:nvPr/>
        </p:nvSpPr>
        <p:spPr>
          <a:xfrm flipH="1">
            <a:off x="7763731" y="2715973"/>
            <a:ext cx="52593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000" baseline="-25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167" name="Picture 2" descr="Tick ">
            <a:extLst>
              <a:ext uri="{FF2B5EF4-FFF2-40B4-BE49-F238E27FC236}">
                <a16:creationId xmlns:a16="http://schemas.microsoft.com/office/drawing/2014/main" id="{5818FC8C-3A66-B8AE-DC99-6122E598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8" y="3278343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8" name="Google Shape;202;p17">
            <a:extLst>
              <a:ext uri="{FF2B5EF4-FFF2-40B4-BE49-F238E27FC236}">
                <a16:creationId xmlns:a16="http://schemas.microsoft.com/office/drawing/2014/main" id="{C0F01B26-A518-EAF9-6C47-5EC79D9BA362}"/>
              </a:ext>
            </a:extLst>
          </p:cNvPr>
          <p:cNvSpPr txBox="1"/>
          <p:nvPr/>
        </p:nvSpPr>
        <p:spPr>
          <a:xfrm>
            <a:off x="1190373" y="3297020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Tính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V</a:t>
            </a:r>
            <a:r>
              <a:rPr lang="en-US" baseline="-25000" dirty="0" err="1">
                <a:latin typeface="Arial" panose="020B0604020202020204" pitchFamily="34" charset="0"/>
                <a:sym typeface="Fira Sans Extra Condensed Medium"/>
              </a:rPr>
              <a:t>sỏi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=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–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D2754032-977C-4F29-8898-9060BB253678}"/>
              </a:ext>
            </a:extLst>
          </p:cNvPr>
          <p:cNvSpPr txBox="1"/>
          <p:nvPr/>
        </p:nvSpPr>
        <p:spPr>
          <a:xfrm>
            <a:off x="189707" y="3879850"/>
            <a:ext cx="553268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Lặp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lại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thí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nghiệm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,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hoàn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thành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14.3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3998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2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1029" grpId="0"/>
      <p:bldP spid="1164" grpId="0" animBg="1"/>
      <p:bldP spid="1165" grpId="0"/>
      <p:bldP spid="1166" grpId="0"/>
      <p:bldP spid="116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343454" y="4580408"/>
            <a:ext cx="8558499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Bảng 14.3. Kết quả thí nghiệm xác định khối lượng riêng của hòn</a:t>
            </a:r>
            <a:r>
              <a:rPr kumimoji="0" lang="en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 sỏi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161711"/>
                  </p:ext>
                </p:extLst>
              </p:nvPr>
            </p:nvGraphicFramePr>
            <p:xfrm>
              <a:off x="409654" y="1042557"/>
              <a:ext cx="8558499" cy="3452617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800168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857487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3987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39878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640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16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16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612491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161711"/>
                  </p:ext>
                </p:extLst>
              </p:nvPr>
            </p:nvGraphicFramePr>
            <p:xfrm>
              <a:off x="409654" y="1042557"/>
              <a:ext cx="8558499" cy="3452617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800168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857487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3987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39878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640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16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16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45" t="-348571" r="-172068" b="-100952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58" t="-348571" r="-248" b="-1009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612491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466337" r="-142" b="-49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321;p19">
            <a:extLst>
              <a:ext uri="{FF2B5EF4-FFF2-40B4-BE49-F238E27FC236}">
                <a16:creationId xmlns:a16="http://schemas.microsoft.com/office/drawing/2014/main" id="{4538B195-1017-DD04-EBD5-6A3CD8F6FBC2}"/>
              </a:ext>
            </a:extLst>
          </p:cNvPr>
          <p:cNvSpPr txBox="1"/>
          <p:nvPr/>
        </p:nvSpPr>
        <p:spPr>
          <a:xfrm flipH="1">
            <a:off x="3842933" y="588295"/>
            <a:ext cx="1989027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36414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" name="Google Shape;321;p19">
            <a:extLst>
              <a:ext uri="{FF2B5EF4-FFF2-40B4-BE49-F238E27FC236}">
                <a16:creationId xmlns:a16="http://schemas.microsoft.com/office/drawing/2014/main" id="{1F5114C9-D95D-F7DE-777A-C8B37915418E}"/>
              </a:ext>
            </a:extLst>
          </p:cNvPr>
          <p:cNvSpPr txBox="1"/>
          <p:nvPr/>
        </p:nvSpPr>
        <p:spPr>
          <a:xfrm flipH="1">
            <a:off x="729024" y="131695"/>
            <a:ext cx="727197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F05CD8-3509-70BA-C34E-CCE4741CAD95}"/>
              </a:ext>
            </a:extLst>
          </p:cNvPr>
          <p:cNvGrpSpPr/>
          <p:nvPr/>
        </p:nvGrpSpPr>
        <p:grpSpPr>
          <a:xfrm>
            <a:off x="129325" y="85333"/>
            <a:ext cx="638735" cy="502962"/>
            <a:chOff x="236627" y="272652"/>
            <a:chExt cx="638735" cy="502962"/>
          </a:xfrm>
        </p:grpSpPr>
        <p:sp>
          <p:nvSpPr>
            <p:cNvPr id="6" name="Google Shape;319;p19">
              <a:extLst>
                <a:ext uri="{FF2B5EF4-FFF2-40B4-BE49-F238E27FC236}">
                  <a16:creationId xmlns:a16="http://schemas.microsoft.com/office/drawing/2014/main" id="{502D855C-FA3E-0E51-3573-FBBEC3D87E99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8E2366-DC5E-EB2D-7B3C-E44A308238B3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848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6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7" name="Picture 1686">
            <a:extLst>
              <a:ext uri="{FF2B5EF4-FFF2-40B4-BE49-F238E27FC236}">
                <a16:creationId xmlns:a16="http://schemas.microsoft.com/office/drawing/2014/main" id="{C140305B-ECF6-A005-E279-675971EF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51" y="2478764"/>
            <a:ext cx="2044776" cy="2200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6F96DF-38CC-7D68-9711-C6A1BAC3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287" y="3119411"/>
            <a:ext cx="1946705" cy="14612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C9A05E-C69A-0768-76F8-AA2D760119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44"/>
          <a:stretch/>
        </p:blipFill>
        <p:spPr>
          <a:xfrm>
            <a:off x="4818657" y="3232979"/>
            <a:ext cx="2008863" cy="13476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221878" y="1026057"/>
            <a:ext cx="7558573" cy="3850743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01" name="Google Shape;1601;p41"/>
          <p:cNvSpPr/>
          <p:nvPr/>
        </p:nvSpPr>
        <p:spPr>
          <a:xfrm>
            <a:off x="-1132247" y="3139685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-217847" y="1143981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563920" y="2695055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04868BC0-A8FF-BC6A-4B72-66CBFEA5F456}"/>
              </a:ext>
            </a:extLst>
          </p:cNvPr>
          <p:cNvSpPr txBox="1"/>
          <p:nvPr/>
        </p:nvSpPr>
        <p:spPr>
          <a:xfrm>
            <a:off x="4066006" y="1223123"/>
            <a:ext cx="2441181" cy="336283"/>
          </a:xfrm>
          <a:prstGeom prst="rect">
            <a:avLst/>
          </a:prstGeom>
          <a:solidFill>
            <a:srgbClr val="9A0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SzTx/>
              <a:buNone/>
              <a:tabLst/>
              <a:defRPr kumimoji="0" sz="2000" b="1" kern="0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Nguyên tắc chung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9" name="Google Shape;205;p17">
            <a:extLst>
              <a:ext uri="{FF2B5EF4-FFF2-40B4-BE49-F238E27FC236}">
                <a16:creationId xmlns:a16="http://schemas.microsoft.com/office/drawing/2014/main" id="{FE777612-AD6E-58CA-9D84-993D0C1432F8}"/>
              </a:ext>
            </a:extLst>
          </p:cNvPr>
          <p:cNvSpPr txBox="1"/>
          <p:nvPr/>
        </p:nvSpPr>
        <p:spPr>
          <a:xfrm>
            <a:off x="1592206" y="691306"/>
            <a:ext cx="6882193" cy="4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" name="Google Shape;216;p17">
            <a:extLst>
              <a:ext uri="{FF2B5EF4-FFF2-40B4-BE49-F238E27FC236}">
                <a16:creationId xmlns:a16="http://schemas.microsoft.com/office/drawing/2014/main" id="{3B22F37C-3610-4238-E09D-C309FBC927FB}"/>
              </a:ext>
            </a:extLst>
          </p:cNvPr>
          <p:cNvSpPr/>
          <p:nvPr/>
        </p:nvSpPr>
        <p:spPr>
          <a:xfrm>
            <a:off x="1309472" y="635909"/>
            <a:ext cx="418025" cy="408656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6C6052E3-90CC-B904-9E68-D5161D7872D3}"/>
              </a:ext>
            </a:extLst>
          </p:cNvPr>
          <p:cNvSpPr txBox="1"/>
          <p:nvPr/>
        </p:nvSpPr>
        <p:spPr>
          <a:xfrm>
            <a:off x="2334950" y="1511724"/>
            <a:ext cx="5797687" cy="134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Để xác định khối lượng riêng bằng thực nghiệm, cần xác định được khối lượng và thể tích tương ứng của khối lượng ấy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2804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6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85289" y="471971"/>
            <a:ext cx="8808755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TRÂN TRỌNG CẢM ƠN</a:t>
            </a:r>
            <a:endParaRPr sz="54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40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5;p17">
            <a:extLst>
              <a:ext uri="{FF2B5EF4-FFF2-40B4-BE49-F238E27FC236}">
                <a16:creationId xmlns:a16="http://schemas.microsoft.com/office/drawing/2014/main" id="{48CACA75-2E9A-38F6-2447-01EAE68E9DE3}"/>
              </a:ext>
            </a:extLst>
          </p:cNvPr>
          <p:cNvSpPr txBox="1"/>
          <p:nvPr/>
        </p:nvSpPr>
        <p:spPr>
          <a:xfrm>
            <a:off x="4659408" y="2115736"/>
            <a:ext cx="3988464" cy="220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4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69760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92006" y="1131130"/>
            <a:ext cx="4086225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hộp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chữ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nhật</a:t>
            </a:r>
            <a:endParaRPr lang="vi-VN" sz="4400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46235603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5" y="513163"/>
            <a:ext cx="6862115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466801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9" y="1162567"/>
            <a:ext cx="1248921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lang="en-US" sz="2000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sz="2000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5396628" y="215764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Cân điện tử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113827"/>
                  </p:ext>
                </p:extLst>
              </p:nvPr>
            </p:nvGraphicFramePr>
            <p:xfrm>
              <a:off x="2041214" y="3881647"/>
              <a:ext cx="2736535" cy="94303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736535" cy="94303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0045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1214" y="3881647"/>
                <a:ext cx="2736535" cy="943031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381" y="1908807"/>
            <a:ext cx="3172202" cy="833969"/>
          </a:xfrm>
          <a:prstGeom prst="rect">
            <a:avLst/>
          </a:prstGeom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5396627" y="4179504"/>
            <a:ext cx="3653244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gỗ hình hộp chữ nhật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26" name="Picture 2" descr="Ruler free icon">
            <a:extLst>
              <a:ext uri="{FF2B5EF4-FFF2-40B4-BE49-F238E27FC236}">
                <a16:creationId xmlns:a16="http://schemas.microsoft.com/office/drawing/2014/main" id="{5B140F3F-C8E3-3A8B-8928-F8483FB48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7" b="28557"/>
          <a:stretch/>
        </p:blipFill>
        <p:spPr bwMode="auto">
          <a:xfrm>
            <a:off x="2691184" y="3005805"/>
            <a:ext cx="1436594" cy="6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02;p17">
            <a:extLst>
              <a:ext uri="{FF2B5EF4-FFF2-40B4-BE49-F238E27FC236}">
                <a16:creationId xmlns:a16="http://schemas.microsoft.com/office/drawing/2014/main" id="{97CBE3B7-C148-FCAD-58EC-8CA3704609F8}"/>
              </a:ext>
            </a:extLst>
          </p:cNvPr>
          <p:cNvSpPr txBox="1"/>
          <p:nvPr/>
        </p:nvSpPr>
        <p:spPr>
          <a:xfrm>
            <a:off x="5396626" y="3210942"/>
            <a:ext cx="2160621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Thước đo độ dài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49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115604" y="141856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137325" y="3150365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480569" y="3631336"/>
            <a:ext cx="4768190" cy="65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>
              <a:lnSpc>
                <a:spcPct val="120000"/>
              </a:lnSpc>
            </a:pPr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Cân khối lượng m của khối hộp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Đo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,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ghi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số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liệu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vào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14.1,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tính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m</a:t>
            </a:r>
            <a:r>
              <a:rPr lang="en-US" sz="1800" baseline="-25000" dirty="0" err="1">
                <a:latin typeface="Arial" panose="020B0604020202020204" pitchFamily="34" charset="0"/>
                <a:sym typeface="Fira Sans Extra Condensed Medium"/>
              </a:rPr>
              <a:t>tb</a:t>
            </a:r>
            <a:endParaRPr lang="en-US" sz="1800"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124713" y="1218900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222187" y="128544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Xác định thể tích khối hộp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1" y="166288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889030" y="1692821"/>
            <a:ext cx="6522974" cy="40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Dùng thước đo chiều dài a, chiều rộng b, chiều cao c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124713" y="4504085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176285" y="4393625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sz="1800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sz="1800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180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1800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1800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sz="1800"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85" y="4393625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368" b="-7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6981380"/>
                  </p:ext>
                </p:extLst>
              </p:nvPr>
            </p:nvGraphicFramePr>
            <p:xfrm>
              <a:off x="5768122" y="2478365"/>
              <a:ext cx="2800200" cy="115449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800200" cy="1154498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43668" ay="106380" az="1063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0045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8122" y="2478365"/>
                <a:ext cx="2800200" cy="1154498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995" y="3563026"/>
            <a:ext cx="3614457" cy="95023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3D Model 27" descr="Domes And Pinacoid Grey">
                <a:extLst>
                  <a:ext uri="{FF2B5EF4-FFF2-40B4-BE49-F238E27FC236}">
                    <a16:creationId xmlns:a16="http://schemas.microsoft.com/office/drawing/2014/main" id="{B12BDA82-D940-C059-A741-6916E4CCA4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3715857"/>
                  </p:ext>
                </p:extLst>
              </p:nvPr>
            </p:nvGraphicFramePr>
            <p:xfrm>
              <a:off x="5485578" y="1940557"/>
              <a:ext cx="3365287" cy="2160277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365287" cy="2160277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84163" ay="1758852" az="440232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35428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 Model 27" descr="Domes And Pinacoid Grey">
                <a:extLst>
                  <a:ext uri="{FF2B5EF4-FFF2-40B4-BE49-F238E27FC236}">
                    <a16:creationId xmlns:a16="http://schemas.microsoft.com/office/drawing/2014/main" id="{B12BDA82-D940-C059-A741-6916E4CCA4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5578" y="1940557"/>
                <a:ext cx="3365287" cy="2160277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Left Brace 28">
            <a:extLst>
              <a:ext uri="{FF2B5EF4-FFF2-40B4-BE49-F238E27FC236}">
                <a16:creationId xmlns:a16="http://schemas.microsoft.com/office/drawing/2014/main" id="{9A87C14D-11E1-FDFC-9902-D8414DD4C8B6}"/>
              </a:ext>
            </a:extLst>
          </p:cNvPr>
          <p:cNvSpPr/>
          <p:nvPr/>
        </p:nvSpPr>
        <p:spPr>
          <a:xfrm rot="5018701" flipV="1">
            <a:off x="7391875" y="1374487"/>
            <a:ext cx="240138" cy="2556825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321;p19">
            <a:extLst>
              <a:ext uri="{FF2B5EF4-FFF2-40B4-BE49-F238E27FC236}">
                <a16:creationId xmlns:a16="http://schemas.microsoft.com/office/drawing/2014/main" id="{693FB016-97A8-4F4C-BFCB-40395EAEDB43}"/>
              </a:ext>
            </a:extLst>
          </p:cNvPr>
          <p:cNvSpPr txBox="1"/>
          <p:nvPr/>
        </p:nvSpPr>
        <p:spPr>
          <a:xfrm flipH="1">
            <a:off x="7231769" y="2137403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D2904B04-7662-8119-03A8-6CE7CD66F938}"/>
              </a:ext>
            </a:extLst>
          </p:cNvPr>
          <p:cNvSpPr/>
          <p:nvPr/>
        </p:nvSpPr>
        <p:spPr>
          <a:xfrm rot="7286184" flipV="1">
            <a:off x="5887096" y="2315684"/>
            <a:ext cx="240138" cy="68257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Google Shape;321;p19">
            <a:extLst>
              <a:ext uri="{FF2B5EF4-FFF2-40B4-BE49-F238E27FC236}">
                <a16:creationId xmlns:a16="http://schemas.microsoft.com/office/drawing/2014/main" id="{EC078E99-4E10-031D-080F-DA91202A843D}"/>
              </a:ext>
            </a:extLst>
          </p:cNvPr>
          <p:cNvSpPr txBox="1"/>
          <p:nvPr/>
        </p:nvSpPr>
        <p:spPr>
          <a:xfrm flipH="1">
            <a:off x="5998983" y="2187807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5" name="Left Brace 1024">
            <a:extLst>
              <a:ext uri="{FF2B5EF4-FFF2-40B4-BE49-F238E27FC236}">
                <a16:creationId xmlns:a16="http://schemas.microsoft.com/office/drawing/2014/main" id="{3EED2C80-01AF-E93A-A240-8F6BC8D1DCDA}"/>
              </a:ext>
            </a:extLst>
          </p:cNvPr>
          <p:cNvSpPr/>
          <p:nvPr/>
        </p:nvSpPr>
        <p:spPr>
          <a:xfrm>
            <a:off x="5989813" y="2894548"/>
            <a:ext cx="240138" cy="1154498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Google Shape;321;p19">
            <a:extLst>
              <a:ext uri="{FF2B5EF4-FFF2-40B4-BE49-F238E27FC236}">
                <a16:creationId xmlns:a16="http://schemas.microsoft.com/office/drawing/2014/main" id="{FF1744E3-2284-AFDA-F716-C1246BCFA858}"/>
              </a:ext>
            </a:extLst>
          </p:cNvPr>
          <p:cNvSpPr txBox="1"/>
          <p:nvPr/>
        </p:nvSpPr>
        <p:spPr>
          <a:xfrm flipH="1">
            <a:off x="5641042" y="3255030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028" name="Picture 2" descr="Tick ">
            <a:extLst>
              <a:ext uri="{FF2B5EF4-FFF2-40B4-BE49-F238E27FC236}">
                <a16:creationId xmlns:a16="http://schemas.microsoft.com/office/drawing/2014/main" id="{7379C6EE-DB91-7F8B-1A2C-D207AEB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2" y="2150295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>
            <a:extLst>
              <a:ext uri="{FF2B5EF4-FFF2-40B4-BE49-F238E27FC236}">
                <a16:creationId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907373" y="2180235"/>
            <a:ext cx="1311391" cy="42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V = a.b.c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" name="Google Shape;321;p19">
            <a:extLst>
              <a:ext uri="{FF2B5EF4-FFF2-40B4-BE49-F238E27FC236}">
                <a16:creationId xmlns:a16="http://schemas.microsoft.com/office/drawing/2014/main" id="{7CCDF6D1-85E5-478C-521A-5CC3FF059BD9}"/>
              </a:ext>
            </a:extLst>
          </p:cNvPr>
          <p:cNvSpPr txBox="1"/>
          <p:nvPr/>
        </p:nvSpPr>
        <p:spPr>
          <a:xfrm flipH="1">
            <a:off x="3892389" y="776562"/>
            <a:ext cx="19748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tiến</a:t>
            </a:r>
            <a:r>
              <a:rPr lang="en-US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hành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3" name="Picture 2" descr="Tick ">
            <a:extLst>
              <a:ext uri="{FF2B5EF4-FFF2-40B4-BE49-F238E27FC236}">
                <a16:creationId xmlns:a16="http://schemas.microsoft.com/office/drawing/2014/main" id="{688976C5-C564-C3B0-7AE0-5BFE3029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2" y="267657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1F35EBAF-A50C-A402-43D1-80B2F509211C}"/>
              </a:ext>
            </a:extLst>
          </p:cNvPr>
          <p:cNvSpPr txBox="1"/>
          <p:nvPr/>
        </p:nvSpPr>
        <p:spPr>
          <a:xfrm>
            <a:off x="870677" y="2713249"/>
            <a:ext cx="4658084" cy="43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Đo 3 lần , ghi số liệu vào bảng 14.1, tính V</a:t>
            </a:r>
            <a:r>
              <a:rPr lang="en" sz="1800" baseline="-25000" dirty="0">
                <a:latin typeface="Arial" panose="020B0604020202020204" pitchFamily="34" charset="0"/>
                <a:sym typeface="Fira Sans Extra Condensed Medium"/>
              </a:rPr>
              <a:t>tb</a:t>
            </a:r>
            <a:endParaRPr sz="1800"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1" name="Google Shape;321;p19">
            <a:extLst>
              <a:ext uri="{FF2B5EF4-FFF2-40B4-BE49-F238E27FC236}">
                <a16:creationId xmlns:a16="http://schemas.microsoft.com/office/drawing/2014/main" id="{185F7C1D-9D43-A2B5-B10E-A8762BE8D6A3}"/>
              </a:ext>
            </a:extLst>
          </p:cNvPr>
          <p:cNvSpPr txBox="1"/>
          <p:nvPr/>
        </p:nvSpPr>
        <p:spPr>
          <a:xfrm flipH="1">
            <a:off x="719459" y="132079"/>
            <a:ext cx="6862115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651545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4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1024" grpId="0"/>
      <p:bldP spid="1024" grpId="1"/>
      <p:bldP spid="1025" grpId="0" animBg="1"/>
      <p:bldP spid="1025" grpId="1" animBg="1"/>
      <p:bldP spid="1027" grpId="0"/>
      <p:bldP spid="1027" grpId="1"/>
      <p:bldP spid="1029" grpId="0"/>
      <p:bldP spid="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689987" y="120188"/>
            <a:ext cx="7183265" cy="4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90289" y="56082"/>
            <a:ext cx="638735" cy="518090"/>
            <a:chOff x="236627" y="255084"/>
            <a:chExt cx="638735" cy="520530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5508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4068562" y="583568"/>
            <a:ext cx="1248921" cy="36729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lang="en-US" sz="20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sz="20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729024" y="4614637"/>
            <a:ext cx="7578177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b="1" dirty="0">
                <a:latin typeface="Arial" panose="020B0604020202020204" pitchFamily="34" charset="0"/>
                <a:sym typeface="Fira Sans Extra Condensed Medium"/>
              </a:rPr>
              <a:t>Bảng 14.1. Kết quả thí nghiệm xác định khối lượng riêng của khối gỗ hình chữ nhật</a:t>
            </a:r>
            <a:endParaRPr b="1"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215734"/>
                  </p:ext>
                </p:extLst>
              </p:nvPr>
            </p:nvGraphicFramePr>
            <p:xfrm>
              <a:off x="409656" y="1042558"/>
              <a:ext cx="8411208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51401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2273762811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  <a:gridCol w="3154203">
                      <a:extLst>
                        <a:ext uri="{9D8B030D-6E8A-4147-A177-3AD203B41FA5}">
                          <a16:colId xmlns:a16="http://schemas.microsoft.com/office/drawing/2014/main" val="2650206"/>
                        </a:ext>
                      </a:extLst>
                    </a:gridCol>
                  </a:tblGrid>
                  <a:tr h="36207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Lần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thể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tích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khối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lượng</a:t>
                          </a:r>
                          <a:r>
                            <a:rPr lang="en-US" sz="2200" b="1" dirty="0">
                              <a:latin typeface="+mj-lt"/>
                            </a:rPr>
                            <a:t> m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362077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a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b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V (m</a:t>
                          </a:r>
                          <a:r>
                            <a:rPr lang="en-US" sz="2200" b="1" baseline="30000" dirty="0">
                              <a:latin typeface="+mj-lt"/>
                            </a:rPr>
                            <a:t>3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586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bình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400122">
                    <a:tc grid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+mj-lt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tb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215734"/>
                  </p:ext>
                </p:extLst>
              </p:nvPr>
            </p:nvGraphicFramePr>
            <p:xfrm>
              <a:off x="409656" y="1042558"/>
              <a:ext cx="8411208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51401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2273762811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  <a:gridCol w="3154203">
                      <a:extLst>
                        <a:ext uri="{9D8B030D-6E8A-4147-A177-3AD203B41FA5}">
                          <a16:colId xmlns:a16="http://schemas.microsoft.com/office/drawing/2014/main" val="2650206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Lần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thể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tích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khối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lượng</a:t>
                          </a:r>
                          <a:r>
                            <a:rPr lang="en-US" sz="2200" b="1" dirty="0">
                              <a:latin typeface="+mj-lt"/>
                            </a:rPr>
                            <a:t> m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a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b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V (m</a:t>
                          </a:r>
                          <a:r>
                            <a:rPr lang="en-US" sz="2200" b="1" baseline="30000" dirty="0">
                              <a:latin typeface="+mj-lt"/>
                            </a:rPr>
                            <a:t>3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bình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17" t="-284800" r="-75362" b="-8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7118" t="-284800" r="-580" b="-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93852"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" t="-490816" r="-217" b="-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2559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40089" y="1193007"/>
            <a:ext cx="3918136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lỏng</a:t>
            </a:r>
            <a:endParaRPr lang="vi-VN" sz="44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01651021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9" y="1162567"/>
            <a:ext cx="1248921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691310" y="4133267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Cân điện tử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4" y="3155482"/>
            <a:ext cx="2538888" cy="667472"/>
          </a:xfrm>
          <a:prstGeom prst="rect">
            <a:avLst/>
          </a:prstGeom>
        </p:spPr>
      </p:pic>
      <p:sp>
        <p:nvSpPr>
          <p:cNvPr id="3" name="Google Shape;321;p19">
            <a:extLst>
              <a:ext uri="{FF2B5EF4-FFF2-40B4-BE49-F238E27FC236}">
                <a16:creationId xmlns:a16="http://schemas.microsoft.com/office/drawing/2014/main" id="{F942FE74-0F5B-AD52-C1F2-D712C29F216A}"/>
              </a:ext>
            </a:extLst>
          </p:cNvPr>
          <p:cNvSpPr txBox="1"/>
          <p:nvPr/>
        </p:nvSpPr>
        <p:spPr>
          <a:xfrm flipH="1">
            <a:off x="836326" y="319014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970798-80B8-91BF-D34A-B67344ECB1C6}"/>
              </a:ext>
            </a:extLst>
          </p:cNvPr>
          <p:cNvGrpSpPr/>
          <p:nvPr/>
        </p:nvGrpSpPr>
        <p:grpSpPr>
          <a:xfrm>
            <a:off x="236627" y="272652"/>
            <a:ext cx="638735" cy="502962"/>
            <a:chOff x="236627" y="272652"/>
            <a:chExt cx="638735" cy="502962"/>
          </a:xfrm>
        </p:grpSpPr>
        <p:sp>
          <p:nvSpPr>
            <p:cNvPr id="12" name="Google Shape;319;p19">
              <a:extLst>
                <a:ext uri="{FF2B5EF4-FFF2-40B4-BE49-F238E27FC236}">
                  <a16:creationId xmlns:a16="http://schemas.microsoft.com/office/drawing/2014/main" id="{7B648844-5577-E20D-B2FD-5D7029D3A735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74467E-8023-3F80-979B-E87BA70DDAFE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E8ACE932-014F-0466-407F-50128753B858}"/>
              </a:ext>
            </a:extLst>
          </p:cNvPr>
          <p:cNvGrpSpPr/>
          <p:nvPr/>
        </p:nvGrpSpPr>
        <p:grpSpPr>
          <a:xfrm>
            <a:off x="3116783" y="2022412"/>
            <a:ext cx="1053233" cy="1757744"/>
            <a:chOff x="6101712" y="2895887"/>
            <a:chExt cx="1053233" cy="17577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834B8E-3E23-768C-05DB-3DA1A2837B28}"/>
                </a:ext>
              </a:extLst>
            </p:cNvPr>
            <p:cNvSpPr/>
            <p:nvPr/>
          </p:nvSpPr>
          <p:spPr>
            <a:xfrm>
              <a:off x="6428288" y="2895887"/>
              <a:ext cx="400080" cy="1558861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FB47831F-1856-F6A1-8226-D817EC6D0680}"/>
                </a:ext>
              </a:extLst>
            </p:cNvPr>
            <p:cNvSpPr/>
            <p:nvPr/>
          </p:nvSpPr>
          <p:spPr>
            <a:xfrm>
              <a:off x="6101712" y="4454747"/>
              <a:ext cx="1053233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AA8671-50FC-994B-8591-C6CE614FC443}"/>
                </a:ext>
              </a:extLst>
            </p:cNvPr>
            <p:cNvCxnSpPr/>
            <p:nvPr/>
          </p:nvCxnSpPr>
          <p:spPr>
            <a:xfrm>
              <a:off x="6422410" y="436269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31A82E-FF4E-8706-77B2-AB7DB59B7A21}"/>
                </a:ext>
              </a:extLst>
            </p:cNvPr>
            <p:cNvCxnSpPr/>
            <p:nvPr/>
          </p:nvCxnSpPr>
          <p:spPr>
            <a:xfrm>
              <a:off x="6422410" y="394034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74561C-C986-ACAE-BCED-CA0D965F2E98}"/>
                </a:ext>
              </a:extLst>
            </p:cNvPr>
            <p:cNvCxnSpPr/>
            <p:nvPr/>
          </p:nvCxnSpPr>
          <p:spPr>
            <a:xfrm>
              <a:off x="6422410" y="4151521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031D2B-7F02-F132-C674-61D655D3F35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3204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F9659-5276-BC52-DBD3-47FD307753E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7822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C4A930-6CFE-7085-C646-263291E7106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3599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D15855-8A71-9E8D-FFFF-B0B201E7989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937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274A620-0E13-4D54-2340-EDA0B4D3240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092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D10510-5293-07EA-42F6-97B5517BB99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6704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6ECA51-540A-73C6-0B57-EC6EEE217BE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2481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96FAAA-B5FA-7B5A-5DDB-3C6B7FA35DD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98257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8A32A3-69AF-07C7-6D63-F734DA147937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9810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798E3000-01D5-096C-8F84-943E813C01E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5587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D8819950-249B-7899-552A-0586783058B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1363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2281EC2D-BDEB-84D1-9057-907502315A2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7714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C342BF08-2C2A-7011-7D1C-9D2820836A8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869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5D6E4849-E771-5395-C5C1-04DA388ABA8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4469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94C62C33-CB77-B1A8-4A6E-B25D509D7D6F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0245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8EA78446-48BB-C015-C823-58F55DC28AD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56022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04744F9C-6145-3B1B-ECCB-B45D85BBAA6E}"/>
                </a:ext>
              </a:extLst>
            </p:cNvPr>
            <p:cNvCxnSpPr/>
            <p:nvPr/>
          </p:nvCxnSpPr>
          <p:spPr>
            <a:xfrm>
              <a:off x="6422410" y="3729165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253D9C58-91F3-1790-039B-3287DCE47DEF}"/>
                </a:ext>
              </a:extLst>
            </p:cNvPr>
            <p:cNvCxnSpPr/>
            <p:nvPr/>
          </p:nvCxnSpPr>
          <p:spPr>
            <a:xfrm>
              <a:off x="6422410" y="3517987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38A8C59D-1C14-8C4B-D148-71E7CBF5C562}"/>
                </a:ext>
              </a:extLst>
            </p:cNvPr>
            <p:cNvCxnSpPr/>
            <p:nvPr/>
          </p:nvCxnSpPr>
          <p:spPr>
            <a:xfrm>
              <a:off x="6422410" y="3306809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E590CD3D-6545-008F-741A-1A53E14987AD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757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6E21D7A9-EF3A-0064-1711-F4A4BB19126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3351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165C77A6-D26F-2C3E-5814-BC5E3C56042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9128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05053CF0-DDD8-0723-FD9B-229C30A62A3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4904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044" name="Google Shape;202;p17">
            <a:extLst>
              <a:ext uri="{FF2B5EF4-FFF2-40B4-BE49-F238E27FC236}">
                <a16:creationId xmlns:a16="http://schemas.microsoft.com/office/drawing/2014/main" id="{62E4A8BD-EC2C-5229-593E-76C9169C6FFC}"/>
              </a:ext>
            </a:extLst>
          </p:cNvPr>
          <p:cNvSpPr txBox="1"/>
          <p:nvPr/>
        </p:nvSpPr>
        <p:spPr>
          <a:xfrm>
            <a:off x="2825986" y="414672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Ống đong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B8E232A-3BF4-92BD-AA5D-79F16156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0" r="49093"/>
          <a:stretch/>
        </p:blipFill>
        <p:spPr>
          <a:xfrm>
            <a:off x="4986297" y="2663843"/>
            <a:ext cx="1329337" cy="1110057"/>
          </a:xfrm>
          <a:prstGeom prst="rect">
            <a:avLst/>
          </a:prstGeom>
        </p:spPr>
      </p:pic>
      <p:sp>
        <p:nvSpPr>
          <p:cNvPr id="1046" name="Google Shape;202;p17">
            <a:extLst>
              <a:ext uri="{FF2B5EF4-FFF2-40B4-BE49-F238E27FC236}">
                <a16:creationId xmlns:a16="http://schemas.microsoft.com/office/drawing/2014/main" id="{63DA32B2-A1C9-39A7-FC65-356D5AFCDDA6}"/>
              </a:ext>
            </a:extLst>
          </p:cNvPr>
          <p:cNvSpPr txBox="1"/>
          <p:nvPr/>
        </p:nvSpPr>
        <p:spPr>
          <a:xfrm>
            <a:off x="4684432" y="4151373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Cốc thủy tinh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259B2D-2AC4-5D24-1E70-4A427EDD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84" y="2108868"/>
            <a:ext cx="1662585" cy="16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Google Shape;202;p17">
            <a:extLst>
              <a:ext uri="{FF2B5EF4-FFF2-40B4-BE49-F238E27FC236}">
                <a16:creationId xmlns:a16="http://schemas.microsoft.com/office/drawing/2014/main" id="{C2EC97C2-B5F2-5C5B-AF10-E99D5B3170CA}"/>
              </a:ext>
            </a:extLst>
          </p:cNvPr>
          <p:cNvSpPr txBox="1"/>
          <p:nvPr/>
        </p:nvSpPr>
        <p:spPr>
          <a:xfrm>
            <a:off x="6876984" y="4146729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Nước sạch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93512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44" grpId="0"/>
      <p:bldP spid="1046" grpId="0"/>
      <p:bldP spid="10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137343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90981"/>
            <a:ext cx="638735" cy="502962"/>
            <a:chOff x="236627" y="272652"/>
            <a:chExt cx="638735" cy="502962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DB2DDC4-6811-D02F-ECA3-B85175A94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456"/>
          <a:stretch/>
        </p:blipFill>
        <p:spPr>
          <a:xfrm>
            <a:off x="6567003" y="3707270"/>
            <a:ext cx="2263338" cy="1110057"/>
          </a:xfrm>
          <a:prstGeom prst="rect">
            <a:avLst/>
          </a:prstGeom>
        </p:spPr>
      </p:pic>
      <p:pic>
        <p:nvPicPr>
          <p:cNvPr id="1026" name="Picture 2" descr="Tick ">
            <a:extLst>
              <a:ext uri="{FF2B5EF4-FFF2-40B4-BE49-F238E27FC236}">
                <a16:creationId xmlns:a16="http://schemas.microsoft.com/office/drawing/2014/main" id="{345E4A9B-BF58-A968-6526-B7390497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9" y="119013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85074E0A-DA76-A187-7A4A-3173C0865B91}"/>
              </a:ext>
            </a:extLst>
          </p:cNvPr>
          <p:cNvSpPr txBox="1"/>
          <p:nvPr/>
        </p:nvSpPr>
        <p:spPr>
          <a:xfrm>
            <a:off x="775075" y="1277757"/>
            <a:ext cx="468883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khối lượng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của ống đong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2" name="Picture 2" descr="Tick ">
            <a:extLst>
              <a:ext uri="{FF2B5EF4-FFF2-40B4-BE49-F238E27FC236}">
                <a16:creationId xmlns:a16="http://schemas.microsoft.com/office/drawing/2014/main" id="{30A49747-0EED-2194-7D79-7162ABDC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182049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02;p17">
            <a:extLst>
              <a:ext uri="{FF2B5EF4-FFF2-40B4-BE49-F238E27FC236}">
                <a16:creationId xmlns:a16="http://schemas.microsoft.com/office/drawing/2014/main" id="{10AE59A5-8F58-7574-D393-15872D9F0F8B}"/>
              </a:ext>
            </a:extLst>
          </p:cNvPr>
          <p:cNvSpPr txBox="1"/>
          <p:nvPr/>
        </p:nvSpPr>
        <p:spPr>
          <a:xfrm>
            <a:off x="696723" y="1851900"/>
            <a:ext cx="7526153" cy="35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Thêm nước vào ống đong, xác định thể tích V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n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nước trong cốc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1C7C2A-C09B-AB69-877D-5168D8C84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13" r="-455"/>
          <a:stretch/>
        </p:blipFill>
        <p:spPr>
          <a:xfrm>
            <a:off x="6422607" y="3710993"/>
            <a:ext cx="2320595" cy="1110057"/>
          </a:xfrm>
          <a:prstGeom prst="rect">
            <a:avLst/>
          </a:prstGeom>
        </p:spPr>
      </p:pic>
      <p:pic>
        <p:nvPicPr>
          <p:cNvPr id="16" name="Picture 2" descr="Tick ">
            <a:extLst>
              <a:ext uri="{FF2B5EF4-FFF2-40B4-BE49-F238E27FC236}">
                <a16:creationId xmlns:a16="http://schemas.microsoft.com/office/drawing/2014/main" id="{FABA39AC-D12D-C857-1B3F-A2C1CEEB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2450854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A3D90542-23F5-388A-882B-A0514770887C}"/>
              </a:ext>
            </a:extLst>
          </p:cNvPr>
          <p:cNvSpPr txBox="1"/>
          <p:nvPr/>
        </p:nvSpPr>
        <p:spPr>
          <a:xfrm>
            <a:off x="775073" y="2441174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sym typeface="Fira Sans Extra Condensed Medium"/>
              </a:rPr>
              <a:t>X</a:t>
            </a:r>
            <a:r>
              <a:rPr lang="vi-VN" dirty="0">
                <a:latin typeface="Arial" panose="020B0604020202020204" pitchFamily="34" charset="0"/>
                <a:sym typeface="Fira Sans Extra Condensed Medium"/>
              </a:rPr>
              <a:t>ác định khối lượng m</a:t>
            </a:r>
            <a:r>
              <a:rPr lang="vi-VN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vi-VN" dirty="0">
                <a:latin typeface="Arial" panose="020B0604020202020204" pitchFamily="34" charset="0"/>
                <a:sym typeface="Fira Sans Extra Condensed Medium"/>
              </a:rPr>
              <a:t> của cốc và chất lỏng</a:t>
            </a: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4" y="3711570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785831" y="3737056"/>
            <a:ext cx="6102906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Lặp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lại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thí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nghiệm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nữa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,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hoàn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thành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14.2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779490A-2099-A019-80E4-7F85704CA128}"/>
              </a:ext>
            </a:extLst>
          </p:cNvPr>
          <p:cNvSpPr/>
          <p:nvPr/>
        </p:nvSpPr>
        <p:spPr>
          <a:xfrm>
            <a:off x="7188126" y="3397080"/>
            <a:ext cx="240138" cy="44688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321;p19">
            <a:extLst>
              <a:ext uri="{FF2B5EF4-FFF2-40B4-BE49-F238E27FC236}">
                <a16:creationId xmlns:a16="http://schemas.microsoft.com/office/drawing/2014/main" id="{DBCD3CAE-C114-B315-E015-F22B5C84A4B0}"/>
              </a:ext>
            </a:extLst>
          </p:cNvPr>
          <p:cNvSpPr txBox="1"/>
          <p:nvPr/>
        </p:nvSpPr>
        <p:spPr>
          <a:xfrm flipH="1">
            <a:off x="6857144" y="3406265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815178" y="4311199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8" y="4311199"/>
                <a:ext cx="4008500" cy="509851"/>
              </a:xfrm>
              <a:prstGeom prst="rect">
                <a:avLst/>
              </a:prstGeom>
              <a:blipFill>
                <a:blip r:embed="rId5"/>
                <a:stretch>
                  <a:fillRect l="-1674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440C967D-2968-1F43-7A7B-49077A83AE0C}"/>
              </a:ext>
            </a:extLst>
          </p:cNvPr>
          <p:cNvGrpSpPr/>
          <p:nvPr/>
        </p:nvGrpSpPr>
        <p:grpSpPr>
          <a:xfrm>
            <a:off x="7391455" y="2429173"/>
            <a:ext cx="731838" cy="1665750"/>
            <a:chOff x="7958400" y="388800"/>
            <a:chExt cx="731838" cy="16657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104D9CF-7AB3-D93A-FA08-5D220CE57515}"/>
                </a:ext>
              </a:extLst>
            </p:cNvPr>
            <p:cNvSpPr/>
            <p:nvPr/>
          </p:nvSpPr>
          <p:spPr>
            <a:xfrm>
              <a:off x="8112829" y="388800"/>
              <a:ext cx="400080" cy="1466867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7008BB5E-6C55-B6C5-3A8B-CE8BE35814B2}"/>
                </a:ext>
              </a:extLst>
            </p:cNvPr>
            <p:cNvSpPr/>
            <p:nvPr/>
          </p:nvSpPr>
          <p:spPr>
            <a:xfrm>
              <a:off x="7958400" y="1855666"/>
              <a:ext cx="731838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1A967B-599D-E003-E8A2-6046E8A48381}"/>
                </a:ext>
              </a:extLst>
            </p:cNvPr>
            <p:cNvCxnSpPr/>
            <p:nvPr/>
          </p:nvCxnSpPr>
          <p:spPr>
            <a:xfrm>
              <a:off x="8106951" y="183629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4DA567-144E-2056-8FC6-2D3FD4065504}"/>
                </a:ext>
              </a:extLst>
            </p:cNvPr>
            <p:cNvCxnSpPr/>
            <p:nvPr/>
          </p:nvCxnSpPr>
          <p:spPr>
            <a:xfrm>
              <a:off x="8106951" y="141394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705BD8D-F12D-F58A-5809-BA3437348226}"/>
                </a:ext>
              </a:extLst>
            </p:cNvPr>
            <p:cNvCxnSpPr/>
            <p:nvPr/>
          </p:nvCxnSpPr>
          <p:spPr>
            <a:xfrm>
              <a:off x="8106951" y="1625126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F03F7F7-108E-B263-C789-025DC285EC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9406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A77C135A-E5C5-E9FA-8796-6E34C7E74771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5183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A35616A5-68B8-1FC7-DCC5-633E5438C9F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0959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ABF968C6-3EA2-B539-3CB7-81E19C3057BC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66736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E0C255C2-4245-6940-A05E-E3AE561B3A8A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58289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D09D34E6-DE16-4544-9BBE-66489B25028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54065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0E764F04-B396-C1E0-73F6-9CEE0BD97F3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49841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EE7E176F-A107-F067-84C2-986F5DC788E2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45618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6EB5B80F-A718-70B7-DF91-787838BA9257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37171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8B8277EA-ADC4-30EB-039C-524B67AEBE85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32947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FF37EAFC-81EA-FC9C-5BF2-C03F9735988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28724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BFD3644C-7822-92BE-6C88-53D4D76F38B4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24500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0104D36D-7867-7496-E985-712B33AE09D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16053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592E516B-2873-3362-4ECA-B5E8879BA8AD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11829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A73289DF-4958-5325-2C0A-9AE69D7763D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0760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4A2A4DF9-D51D-2767-3C1B-F3D5694EE216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03382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9D831196-D2B2-45DF-1EA4-22AF84A97044}"/>
                </a:ext>
              </a:extLst>
            </p:cNvPr>
            <p:cNvCxnSpPr/>
            <p:nvPr/>
          </p:nvCxnSpPr>
          <p:spPr>
            <a:xfrm>
              <a:off x="8106951" y="120277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9867013E-46DF-921B-3319-C937BC0F3A1D}"/>
                </a:ext>
              </a:extLst>
            </p:cNvPr>
            <p:cNvCxnSpPr/>
            <p:nvPr/>
          </p:nvCxnSpPr>
          <p:spPr>
            <a:xfrm>
              <a:off x="8106951" y="991592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D6FDBE0F-08CD-75FC-E8DB-0E2F77F4E610}"/>
                </a:ext>
              </a:extLst>
            </p:cNvPr>
            <p:cNvCxnSpPr/>
            <p:nvPr/>
          </p:nvCxnSpPr>
          <p:spPr>
            <a:xfrm>
              <a:off x="8106951" y="780414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2E0B02AC-99E8-D25E-BB34-A74C35A772A4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9493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8E96159E-26C4-8B05-AABA-D543373B96D5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90712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BA75F46C-487C-86DD-7332-3B39E3A3A3C0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8648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39F50A31-6D88-BF37-9688-DF0991F829FF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82265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B108EAF2-8F31-C3D1-A232-9130575CA6B1}"/>
              </a:ext>
            </a:extLst>
          </p:cNvPr>
          <p:cNvGrpSpPr/>
          <p:nvPr/>
        </p:nvGrpSpPr>
        <p:grpSpPr>
          <a:xfrm>
            <a:off x="7405113" y="2435799"/>
            <a:ext cx="707049" cy="1640515"/>
            <a:chOff x="8070328" y="494114"/>
            <a:chExt cx="707049" cy="1640515"/>
          </a:xfrm>
        </p:grpSpPr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A34135EF-09B8-CF07-55D9-2028301B88EA}"/>
                </a:ext>
              </a:extLst>
            </p:cNvPr>
            <p:cNvSpPr/>
            <p:nvPr/>
          </p:nvSpPr>
          <p:spPr>
            <a:xfrm>
              <a:off x="8207759" y="1434617"/>
              <a:ext cx="415250" cy="514967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D3A8335A-B14C-3935-595A-E918AC01D46F}"/>
                </a:ext>
              </a:extLst>
            </p:cNvPr>
            <p:cNvSpPr/>
            <p:nvPr/>
          </p:nvSpPr>
          <p:spPr>
            <a:xfrm>
              <a:off x="8216909" y="494114"/>
              <a:ext cx="400080" cy="1464603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1" name="Trapezoid 1050">
              <a:extLst>
                <a:ext uri="{FF2B5EF4-FFF2-40B4-BE49-F238E27FC236}">
                  <a16:creationId xmlns:a16="http://schemas.microsoft.com/office/drawing/2014/main" id="{55397262-0F1A-252F-B956-D26962F3F2B9}"/>
                </a:ext>
              </a:extLst>
            </p:cNvPr>
            <p:cNvSpPr/>
            <p:nvPr/>
          </p:nvSpPr>
          <p:spPr>
            <a:xfrm>
              <a:off x="8070328" y="1958716"/>
              <a:ext cx="707049" cy="17591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21E5B7D3-4A4E-14AF-83AD-D9A6012709E0}"/>
                </a:ext>
              </a:extLst>
            </p:cNvPr>
            <p:cNvCxnSpPr/>
            <p:nvPr/>
          </p:nvCxnSpPr>
          <p:spPr>
            <a:xfrm>
              <a:off x="8211031" y="193083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BE923DBD-012C-C36D-D138-99D1A528ABA1}"/>
                </a:ext>
              </a:extLst>
            </p:cNvPr>
            <p:cNvCxnSpPr/>
            <p:nvPr/>
          </p:nvCxnSpPr>
          <p:spPr>
            <a:xfrm>
              <a:off x="8211031" y="150848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6817F933-2CC2-EDFA-775D-C37DF861FCEB}"/>
                </a:ext>
              </a:extLst>
            </p:cNvPr>
            <p:cNvCxnSpPr/>
            <p:nvPr/>
          </p:nvCxnSpPr>
          <p:spPr>
            <a:xfrm>
              <a:off x="8211031" y="171965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22EE1F24-AB97-00DB-E79F-34ED8F4B345B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886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B1AE8BDD-EDFC-351A-E45A-9434D3B8374E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4636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148C1D98-3C6F-DD77-DF8C-65C6AA0DCA4C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041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2A06635F-51B8-BE47-BE82-CDA4FA09139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76189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C99E34FB-2FBD-D6B1-6A8B-AFF2D731079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67742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F232CD9D-752A-B55A-2F3A-A443FCF966A8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63518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E63085EF-F2AE-A291-20A1-9F869E444480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5929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94125563-B911-A5DC-203F-E6DEAB6FF948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55071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C0CD3314-5B5E-1FE4-3D63-1ABE0E48356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46624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CF306EB3-1D61-BD8D-96AA-3C9ED53A3851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42400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C1AC928E-8080-0358-8064-C5B249174684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38177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BEE10511-BCE1-FDE7-47D9-325AA1CF1C1C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33953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159EC11B-FBF9-C86B-EB5C-D94CE8D7BDC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25506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1833D9F6-8FD8-95B5-42F6-54EA597EB127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21283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78986256-82F1-C43E-2F37-12E3F20DA9F7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17059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9749DF28-C983-3E3D-6187-85EFA32022ED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12836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22BCA275-2474-03D2-321A-DF56AD609306}"/>
                </a:ext>
              </a:extLst>
            </p:cNvPr>
            <p:cNvCxnSpPr/>
            <p:nvPr/>
          </p:nvCxnSpPr>
          <p:spPr>
            <a:xfrm>
              <a:off x="8211031" y="1297302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54218570-4DE9-3463-BC01-D65968A9B96B}"/>
                </a:ext>
              </a:extLst>
            </p:cNvPr>
            <p:cNvCxnSpPr/>
            <p:nvPr/>
          </p:nvCxnSpPr>
          <p:spPr>
            <a:xfrm>
              <a:off x="8211031" y="1086124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9ED422BE-43C2-B478-D954-327B37EF260A}"/>
                </a:ext>
              </a:extLst>
            </p:cNvPr>
            <p:cNvCxnSpPr/>
            <p:nvPr/>
          </p:nvCxnSpPr>
          <p:spPr>
            <a:xfrm>
              <a:off x="8211031" y="874946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B6D8C1C4-F250-CDB5-28B6-41576331C60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04388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82F9B957-2ABC-D0C2-70BF-1645ADB8DAE1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00165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6" name="Straight Connector 1075">
              <a:extLst>
                <a:ext uri="{FF2B5EF4-FFF2-40B4-BE49-F238E27FC236}">
                  <a16:creationId xmlns:a16="http://schemas.microsoft.com/office/drawing/2014/main" id="{591DC905-A5CB-CB26-9068-201F1A9DAC5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95941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53A4668F-459A-7803-14E3-EEE67C8F78A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91718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pic>
        <p:nvPicPr>
          <p:cNvPr id="2" name="Picture 2" descr="Tick ">
            <a:extLst>
              <a:ext uri="{FF2B5EF4-FFF2-40B4-BE49-F238E27FC236}">
                <a16:creationId xmlns:a16="http://schemas.microsoft.com/office/drawing/2014/main" id="{C70B8A6C-B961-367F-9E59-E0CC2349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3081212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02;p17">
            <a:extLst>
              <a:ext uri="{FF2B5EF4-FFF2-40B4-BE49-F238E27FC236}">
                <a16:creationId xmlns:a16="http://schemas.microsoft.com/office/drawing/2014/main" id="{FFC78460-69FA-C57A-0EC7-4B603FB9B7F2}"/>
              </a:ext>
            </a:extLst>
          </p:cNvPr>
          <p:cNvSpPr txBox="1"/>
          <p:nvPr/>
        </p:nvSpPr>
        <p:spPr>
          <a:xfrm>
            <a:off x="775073" y="3089115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lượng chất lỏng: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n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 =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–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7" name="Picture 2" descr="Tick ">
            <a:extLst>
              <a:ext uri="{FF2B5EF4-FFF2-40B4-BE49-F238E27FC236}">
                <a16:creationId xmlns:a16="http://schemas.microsoft.com/office/drawing/2014/main" id="{A29B2332-DEBE-CA0E-8C96-285CC99C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8" y="434192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21;p19">
            <a:extLst>
              <a:ext uri="{FF2B5EF4-FFF2-40B4-BE49-F238E27FC236}">
                <a16:creationId xmlns:a16="http://schemas.microsoft.com/office/drawing/2014/main" id="{5BDF295A-3A23-4081-4E5C-3D7AAB02C920}"/>
              </a:ext>
            </a:extLst>
          </p:cNvPr>
          <p:cNvSpPr txBox="1"/>
          <p:nvPr/>
        </p:nvSpPr>
        <p:spPr>
          <a:xfrm flipH="1">
            <a:off x="3885136" y="696915"/>
            <a:ext cx="1989027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tiến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hành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512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21" grpId="0"/>
      <p:bldP spid="22" grpId="0" animBg="1"/>
      <p:bldP spid="23" grpId="0"/>
      <p:bldP spid="25" grpId="0"/>
      <p:bldP spid="5" grpId="0"/>
      <p:bldP spid="11" grpId="0" animBg="1"/>
    </p:bldLst>
  </p:timing>
</p:sld>
</file>

<file path=ppt/theme/theme1.xml><?xml version="1.0" encoding="utf-8"?>
<a:theme xmlns:a="http://schemas.openxmlformats.org/drawingml/2006/main" name="Books Infographics by Slidesgo">
  <a:themeElements>
    <a:clrScheme name="Simple Light">
      <a:dk1>
        <a:srgbClr val="000000"/>
      </a:dk1>
      <a:lt1>
        <a:srgbClr val="FFFFFF"/>
      </a:lt1>
      <a:dk2>
        <a:srgbClr val="5F0F40"/>
      </a:dk2>
      <a:lt2>
        <a:srgbClr val="9A031E"/>
      </a:lt2>
      <a:accent1>
        <a:srgbClr val="E36414"/>
      </a:accent1>
      <a:accent2>
        <a:srgbClr val="27C2A4"/>
      </a:accent2>
      <a:accent3>
        <a:srgbClr val="0F4C5C"/>
      </a:accent3>
      <a:accent4>
        <a:srgbClr val="32399D"/>
      </a:accent4>
      <a:accent5>
        <a:srgbClr val="04040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720</Words>
  <Application>Microsoft Office PowerPoint</Application>
  <PresentationFormat>On-screen Show (16:9)</PresentationFormat>
  <Paragraphs>162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Roboto</vt:lpstr>
      <vt:lpstr>Cambria Math</vt:lpstr>
      <vt:lpstr>Fira Sans Extra Condensed Medium</vt:lpstr>
      <vt:lpstr>#9Slide03 Arima Madurai Black</vt:lpstr>
      <vt:lpstr>Arial</vt:lpstr>
      <vt:lpstr>#9Slide07 Cadena</vt:lpstr>
      <vt:lpstr>Books Infographics by Slidesgo</vt:lpstr>
      <vt:lpstr>BÀI 14: THỰC HÀNH XÁC ĐỊNH KHỐI LƯỢNG RIÊNG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TRÂN TRỌNG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KHỐI LƯỢNG RIÊNG VÀ ÁP SUẤT</dc:title>
  <cp:lastModifiedBy>Ly Dao</cp:lastModifiedBy>
  <cp:revision>21</cp:revision>
  <dcterms:modified xsi:type="dcterms:W3CDTF">2025-02-26T07:41:16Z</dcterms:modified>
</cp:coreProperties>
</file>