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23"/>
  </p:notesMasterIdLst>
  <p:sldIdLst>
    <p:sldId id="303" r:id="rId2"/>
    <p:sldId id="265" r:id="rId3"/>
    <p:sldId id="304" r:id="rId4"/>
    <p:sldId id="310" r:id="rId5"/>
    <p:sldId id="305" r:id="rId6"/>
    <p:sldId id="311" r:id="rId7"/>
    <p:sldId id="306" r:id="rId8"/>
    <p:sldId id="312" r:id="rId9"/>
    <p:sldId id="307" r:id="rId10"/>
    <p:sldId id="308" r:id="rId11"/>
    <p:sldId id="309" r:id="rId12"/>
    <p:sldId id="269" r:id="rId13"/>
    <p:sldId id="302" r:id="rId14"/>
    <p:sldId id="313" r:id="rId15"/>
    <p:sldId id="271" r:id="rId16"/>
    <p:sldId id="276" r:id="rId17"/>
    <p:sldId id="281" r:id="rId18"/>
    <p:sldId id="262" r:id="rId19"/>
    <p:sldId id="301" r:id="rId20"/>
    <p:sldId id="282"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Quan Hiếu Hoàng" initials="QHH" lastIdx="1" clrIdx="0">
    <p:extLst>
      <p:ext uri="{19B8F6BF-5375-455C-9EA6-DF929625EA0E}">
        <p15:presenceInfo xmlns:p15="http://schemas.microsoft.com/office/powerpoint/2012/main" userId="755af4dd31ea2bd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FED2"/>
    <a:srgbClr val="A7E5D0"/>
    <a:srgbClr val="E0FEDE"/>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42" autoAdjust="0"/>
    <p:restoredTop sz="94624" autoAdjust="0"/>
  </p:normalViewPr>
  <p:slideViewPr>
    <p:cSldViewPr>
      <p:cViewPr varScale="1">
        <p:scale>
          <a:sx n="74" d="100"/>
          <a:sy n="74" d="100"/>
        </p:scale>
        <p:origin x="46" y="161"/>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02-06T09:26:13.101" idx="1">
    <p:pos x="7678" y="1027"/>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A91C46-5E17-4D95-9DB6-34D58FE2A0C8}" type="datetimeFigureOut">
              <a:rPr lang="en-US" smtClean="0"/>
              <a:pPr/>
              <a:t>2/26/2025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365506-B93E-4EB9-ADCA-F294C8B05FF3}" type="slidenum">
              <a:rPr lang="en-US" smtClean="0"/>
              <a:pPr/>
              <a:t>‹#›</a:t>
            </a:fld>
            <a:endParaRPr lang="en-US"/>
          </a:p>
        </p:txBody>
      </p:sp>
    </p:spTree>
    <p:extLst>
      <p:ext uri="{BB962C8B-B14F-4D97-AF65-F5344CB8AC3E}">
        <p14:creationId xmlns:p14="http://schemas.microsoft.com/office/powerpoint/2010/main" val="533899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365506-B93E-4EB9-ADCA-F294C8B05FF3}" type="slidenum">
              <a:rPr lang="en-US" smtClean="0"/>
              <a:pPr/>
              <a:t>1</a:t>
            </a:fld>
            <a:endParaRPr lang="en-US"/>
          </a:p>
        </p:txBody>
      </p:sp>
    </p:spTree>
    <p:extLst>
      <p:ext uri="{BB962C8B-B14F-4D97-AF65-F5344CB8AC3E}">
        <p14:creationId xmlns:p14="http://schemas.microsoft.com/office/powerpoint/2010/main" val="32605483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381000" y="685800"/>
            <a:ext cx="6096000" cy="3429000"/>
          </a:xfrm>
          <a:ln/>
        </p:spPr>
      </p:sp>
      <p:sp>
        <p:nvSpPr>
          <p:cNvPr id="34819" name="Notes Placeholder 2"/>
          <p:cNvSpPr>
            <a:spLocks noGrp="1"/>
          </p:cNvSpPr>
          <p:nvPr>
            <p:ph type="body" idx="1"/>
          </p:nvPr>
        </p:nvSpPr>
        <p:spPr>
          <a:noFill/>
          <a:ln/>
        </p:spPr>
        <p:txBody>
          <a:bodyPr/>
          <a:lstStyle/>
          <a:p>
            <a:endParaRPr lang="vi-VN"/>
          </a:p>
        </p:txBody>
      </p:sp>
      <p:sp>
        <p:nvSpPr>
          <p:cNvPr id="34820" name="Slide Number Placeholder 3"/>
          <p:cNvSpPr>
            <a:spLocks noGrp="1"/>
          </p:cNvSpPr>
          <p:nvPr>
            <p:ph type="sldNum" sz="quarter" idx="5"/>
          </p:nvPr>
        </p:nvSpPr>
        <p:spPr>
          <a:noFill/>
        </p:spPr>
        <p:txBody>
          <a:bodyPr/>
          <a:lstStyle/>
          <a:p>
            <a:fld id="{E4BD45C6-CE03-4910-A2B7-BED87F329BFA}" type="slidenum">
              <a:rPr lang="en-US" smtClean="0"/>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381000" y="685800"/>
            <a:ext cx="6096000" cy="3429000"/>
          </a:xfrm>
          <a:ln/>
        </p:spPr>
      </p:sp>
      <p:sp>
        <p:nvSpPr>
          <p:cNvPr id="34819" name="Notes Placeholder 2"/>
          <p:cNvSpPr>
            <a:spLocks noGrp="1"/>
          </p:cNvSpPr>
          <p:nvPr>
            <p:ph type="body" idx="1"/>
          </p:nvPr>
        </p:nvSpPr>
        <p:spPr>
          <a:noFill/>
          <a:ln/>
        </p:spPr>
        <p:txBody>
          <a:bodyPr/>
          <a:lstStyle/>
          <a:p>
            <a:endParaRPr lang="vi-VN"/>
          </a:p>
        </p:txBody>
      </p:sp>
      <p:sp>
        <p:nvSpPr>
          <p:cNvPr id="34820" name="Slide Number Placeholder 3"/>
          <p:cNvSpPr>
            <a:spLocks noGrp="1"/>
          </p:cNvSpPr>
          <p:nvPr>
            <p:ph type="sldNum" sz="quarter" idx="5"/>
          </p:nvPr>
        </p:nvSpPr>
        <p:spPr>
          <a:noFill/>
        </p:spPr>
        <p:txBody>
          <a:bodyPr/>
          <a:lstStyle/>
          <a:p>
            <a:fld id="{E4BD45C6-CE03-4910-A2B7-BED87F329BFA}"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xfrm>
            <a:off x="381000" y="685800"/>
            <a:ext cx="6096000" cy="3429000"/>
          </a:xfrm>
          <a:ln/>
        </p:spPr>
      </p:sp>
      <p:sp>
        <p:nvSpPr>
          <p:cNvPr id="34819" name="Notes Placeholder 2"/>
          <p:cNvSpPr>
            <a:spLocks noGrp="1"/>
          </p:cNvSpPr>
          <p:nvPr>
            <p:ph type="body" idx="1"/>
          </p:nvPr>
        </p:nvSpPr>
        <p:spPr>
          <a:noFill/>
          <a:ln/>
        </p:spPr>
        <p:txBody>
          <a:bodyPr/>
          <a:lstStyle/>
          <a:p>
            <a:endParaRPr lang="vi-VN"/>
          </a:p>
        </p:txBody>
      </p:sp>
      <p:sp>
        <p:nvSpPr>
          <p:cNvPr id="34820" name="Slide Number Placeholder 3"/>
          <p:cNvSpPr>
            <a:spLocks noGrp="1"/>
          </p:cNvSpPr>
          <p:nvPr>
            <p:ph type="sldNum" sz="quarter" idx="5"/>
          </p:nvPr>
        </p:nvSpPr>
        <p:spPr>
          <a:noFill/>
        </p:spPr>
        <p:txBody>
          <a:bodyPr/>
          <a:lstStyle/>
          <a:p>
            <a:fld id="{E4BD45C6-CE03-4910-A2B7-BED87F329BFA}" type="slidenum">
              <a:rPr lang="en-US" smtClean="0"/>
              <a:pPr/>
              <a:t>14</a:t>
            </a:fld>
            <a:endParaRPr lang="en-US"/>
          </a:p>
        </p:txBody>
      </p:sp>
    </p:spTree>
    <p:extLst>
      <p:ext uri="{BB962C8B-B14F-4D97-AF65-F5344CB8AC3E}">
        <p14:creationId xmlns:p14="http://schemas.microsoft.com/office/powerpoint/2010/main" val="804775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E365506-B93E-4EB9-ADCA-F294C8B05FF3}" type="slidenum">
              <a:rPr lang="en-US" smtClean="0"/>
              <a:pPr/>
              <a:t>18</a:t>
            </a:fld>
            <a:endParaRPr lang="en-US"/>
          </a:p>
        </p:txBody>
      </p:sp>
    </p:spTree>
    <p:extLst>
      <p:ext uri="{BB962C8B-B14F-4D97-AF65-F5344CB8AC3E}">
        <p14:creationId xmlns:p14="http://schemas.microsoft.com/office/powerpoint/2010/main" val="2632747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2D6A092-BE25-47C9-B5BB-36296F1975F0}"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D6A092-BE25-47C9-B5BB-36296F1975F0}"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D6A092-BE25-47C9-B5BB-36296F1975F0}"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2" name="Picture 2" descr="Hình ảnh có liên quan"/>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2C91DC6-36E8-4FF4-931A-F4B595C5C0C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D6A092-BE25-47C9-B5BB-36296F1975F0}"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D6A092-BE25-47C9-B5BB-36296F1975F0}" type="datetimeFigureOut">
              <a:rPr lang="en-US" smtClean="0"/>
              <a:pPr/>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2D6A092-BE25-47C9-B5BB-36296F1975F0}"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2D6A092-BE25-47C9-B5BB-36296F1975F0}" type="datetimeFigureOut">
              <a:rPr lang="en-US" smtClean="0"/>
              <a:pPr/>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2D6A092-BE25-47C9-B5BB-36296F1975F0}" type="datetimeFigureOut">
              <a:rPr lang="en-US" smtClean="0"/>
              <a:pPr/>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D6A092-BE25-47C9-B5BB-36296F1975F0}" type="datetimeFigureOut">
              <a:rPr lang="en-US" smtClean="0"/>
              <a:pPr/>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D6A092-BE25-47C9-B5BB-36296F1975F0}"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2D6A092-BE25-47C9-B5BB-36296F1975F0}" type="datetimeFigureOut">
              <a:rPr lang="en-US" smtClean="0"/>
              <a:pPr/>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AC3E33-8D3B-47D9-BE16-085F3CB2E04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4FED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D6A092-BE25-47C9-B5BB-36296F1975F0}" type="datetimeFigureOut">
              <a:rPr lang="en-US" smtClean="0"/>
              <a:pPr/>
              <a:t>2/26/2025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AC3E33-8D3B-47D9-BE16-085F3CB2E04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comments" Target="../comments/commen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11.jpeg"/></Relationships>
</file>

<file path=ppt/slides/_rels/slide11.xml.rels><?xml version="1.0" encoding="UTF-8" standalone="yes"?>
<Relationships xmlns="http://schemas.openxmlformats.org/package/2006/relationships"><Relationship Id="rId8" Type="http://schemas.openxmlformats.org/officeDocument/2006/relationships/image" Target="../media/image26.png"/><Relationship Id="rId3" Type="http://schemas.microsoft.com/office/2007/relationships/hdphoto" Target="../media/hdphoto1.wdp"/><Relationship Id="rId7" Type="http://schemas.openxmlformats.org/officeDocument/2006/relationships/image" Target="../media/image25.png"/><Relationship Id="rId12" Type="http://schemas.openxmlformats.org/officeDocument/2006/relationships/image" Target="../media/image29.png"/><Relationship Id="rId2" Type="http://schemas.openxmlformats.org/officeDocument/2006/relationships/image" Target="../media/image18.png"/><Relationship Id="rId1" Type="http://schemas.openxmlformats.org/officeDocument/2006/relationships/slideLayout" Target="../slideLayouts/slideLayout12.xml"/><Relationship Id="rId6" Type="http://schemas.openxmlformats.org/officeDocument/2006/relationships/image" Target="../media/image24.png"/><Relationship Id="rId11" Type="http://schemas.openxmlformats.org/officeDocument/2006/relationships/image" Target="../media/image28.png"/><Relationship Id="rId5" Type="http://schemas.microsoft.com/office/2007/relationships/hdphoto" Target="../media/hdphoto2.wdp"/><Relationship Id="rId10" Type="http://schemas.openxmlformats.org/officeDocument/2006/relationships/image" Target="../media/image27.png"/><Relationship Id="rId4" Type="http://schemas.openxmlformats.org/officeDocument/2006/relationships/image" Target="../media/image21.png"/><Relationship Id="rId9" Type="http://schemas.microsoft.com/office/2007/relationships/hdphoto" Target="../media/hdphoto3.wdp"/></Relationships>
</file>

<file path=ppt/slides/_rels/slide1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32.png"/><Relationship Id="rId5" Type="http://schemas.openxmlformats.org/officeDocument/2006/relationships/image" Target="../media/image31.jpeg"/><Relationship Id="rId4" Type="http://schemas.microsoft.com/office/2007/relationships/hdphoto" Target="../media/hdphoto4.wdp"/></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2.wmf"/></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3.wmf"/><Relationship Id="rId7" Type="http://schemas.openxmlformats.org/officeDocument/2006/relationships/image" Target="../media/image35.wmf"/><Relationship Id="rId2" Type="http://schemas.openxmlformats.org/officeDocument/2006/relationships/oleObject" Target="../embeddings/oleObject2.bin"/><Relationship Id="rId1" Type="http://schemas.openxmlformats.org/officeDocument/2006/relationships/slideLayout" Target="../slideLayouts/slideLayout13.xml"/><Relationship Id="rId6" Type="http://schemas.openxmlformats.org/officeDocument/2006/relationships/oleObject" Target="../embeddings/oleObject4.bin"/><Relationship Id="rId5" Type="http://schemas.openxmlformats.org/officeDocument/2006/relationships/image" Target="../media/image34.wmf"/><Relationship Id="rId4"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5.bin"/><Relationship Id="rId1" Type="http://schemas.openxmlformats.org/officeDocument/2006/relationships/slideLayout" Target="../slideLayouts/slideLayout7.xml"/><Relationship Id="rId4"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7.bin"/><Relationship Id="rId1" Type="http://schemas.openxmlformats.org/officeDocument/2006/relationships/slideLayout" Target="../slideLayouts/slideLayout7.xml"/><Relationship Id="rId5" Type="http://schemas.openxmlformats.org/officeDocument/2006/relationships/image" Target="../media/image38.wmf"/><Relationship Id="rId4"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0.wmf"/><Relationship Id="rId5" Type="http://schemas.openxmlformats.org/officeDocument/2006/relationships/oleObject" Target="../embeddings/oleObject10.bin"/><Relationship Id="rId4" Type="http://schemas.openxmlformats.org/officeDocument/2006/relationships/image" Target="../media/image39.wmf"/><Relationship Id="rId9" Type="http://schemas.openxmlformats.org/officeDocument/2006/relationships/hyperlink" Target="../../look.mp4"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0.wmf"/><Relationship Id="rId2" Type="http://schemas.openxmlformats.org/officeDocument/2006/relationships/oleObject" Target="../embeddings/oleObject12.bin"/><Relationship Id="rId1" Type="http://schemas.openxmlformats.org/officeDocument/2006/relationships/slideLayout" Target="../slideLayouts/slideLayout7.xml"/><Relationship Id="rId6" Type="http://schemas.openxmlformats.org/officeDocument/2006/relationships/oleObject" Target="../embeddings/oleObject14.bin"/><Relationship Id="rId5" Type="http://schemas.openxmlformats.org/officeDocument/2006/relationships/image" Target="../media/image43.wmf"/><Relationship Id="rId4" Type="http://schemas.openxmlformats.org/officeDocument/2006/relationships/oleObject" Target="../embeddings/oleObject13.bin"/></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44.wmf"/><Relationship Id="rId7" Type="http://schemas.openxmlformats.org/officeDocument/2006/relationships/image" Target="../media/image46.wmf"/><Relationship Id="rId2" Type="http://schemas.openxmlformats.org/officeDocument/2006/relationships/oleObject" Target="../embeddings/oleObject15.bin"/><Relationship Id="rId1" Type="http://schemas.openxmlformats.org/officeDocument/2006/relationships/slideLayout" Target="../slideLayouts/slideLayout7.xml"/><Relationship Id="rId6" Type="http://schemas.openxmlformats.org/officeDocument/2006/relationships/oleObject" Target="../embeddings/oleObject17.bin"/><Relationship Id="rId5" Type="http://schemas.openxmlformats.org/officeDocument/2006/relationships/image" Target="../media/image45.wmf"/><Relationship Id="rId4" Type="http://schemas.openxmlformats.org/officeDocument/2006/relationships/oleObject" Target="../embeddings/oleObject16.bin"/></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4" Type="http://schemas.openxmlformats.org/officeDocument/2006/relationships/image" Target="../media/image13.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7.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D4D1CDE7-DBCE-2D4B-B0EF-4CD4CCE4CE0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77909" y="189549"/>
            <a:ext cx="7527891" cy="1441511"/>
          </a:xfrm>
          <a:prstGeom prst="rect">
            <a:avLst/>
          </a:prstGeom>
          <a:noFill/>
          <a:ln>
            <a:noFill/>
          </a:ln>
        </p:spPr>
      </p:pic>
      <p:sp>
        <p:nvSpPr>
          <p:cNvPr id="3" name="Rectangle 2">
            <a:extLst>
              <a:ext uri="{FF2B5EF4-FFF2-40B4-BE49-F238E27FC236}">
                <a16:creationId xmlns:a16="http://schemas.microsoft.com/office/drawing/2014/main" id="{FC2258FE-5AA4-35A3-2184-69C04C42A669}"/>
              </a:ext>
            </a:extLst>
          </p:cNvPr>
          <p:cNvSpPr>
            <a:spLocks noChangeArrowheads="1"/>
          </p:cNvSpPr>
          <p:nvPr/>
        </p:nvSpPr>
        <p:spPr bwMode="auto">
          <a:xfrm>
            <a:off x="152400" y="1883730"/>
            <a:ext cx="7835757"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vi-VN" altLang="en-US" sz="2800" b="0" i="0" u="none" strike="noStrike" cap="none" normalizeH="0" baseline="0" dirty="0">
                <a:ln>
                  <a:noFill/>
                </a:ln>
                <a:solidFill>
                  <a:srgbClr val="002060"/>
                </a:solidFill>
                <a:effectLst/>
                <a:latin typeface="Arial" panose="020B0604020202020204" pitchFamily="34" charset="0"/>
                <a:ea typeface="Arial" panose="020B0604020202020204" pitchFamily="34" charset="0"/>
              </a:rPr>
              <a:t> Tìm giá trị phân số của một số cho trước.</a:t>
            </a:r>
            <a:endParaRPr kumimoji="0" lang="en-US" altLang="en-US" sz="2800" b="0" i="0" u="none" strike="noStrike" cap="none" normalizeH="0" baseline="0" dirty="0">
              <a:ln>
                <a:noFill/>
              </a:ln>
              <a:solidFill>
                <a:srgbClr val="00206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vi-VN" altLang="en-US" sz="2800" b="0" i="0" u="none" strike="noStrike" cap="none" normalizeH="0" baseline="0" dirty="0">
                <a:ln>
                  <a:noFill/>
                </a:ln>
                <a:solidFill>
                  <a:srgbClr val="002060"/>
                </a:solidFill>
                <a:effectLst/>
                <a:latin typeface="Arial" panose="020B0604020202020204" pitchFamily="34" charset="0"/>
                <a:ea typeface="Arial" panose="020B0604020202020204" pitchFamily="34" charset="0"/>
              </a:rPr>
              <a:t> Tìm một số biết giá trị phân số của nó.</a:t>
            </a:r>
            <a:endParaRPr kumimoji="0" lang="en-US" altLang="en-US" sz="2800" b="0" i="0" u="none" strike="noStrike" cap="none" normalizeH="0" baseline="0" dirty="0">
              <a:ln>
                <a:noFill/>
              </a:ln>
              <a:solidFill>
                <a:srgbClr val="002060"/>
              </a:solidFill>
              <a:effectLst/>
              <a:latin typeface="Arial" panose="020B0604020202020204" pitchFamily="34" charset="0"/>
              <a:ea typeface="Arial" panose="020B0604020202020204" pitchFamily="34" charset="0"/>
            </a:endParaRPr>
          </a:p>
          <a:p>
            <a:pPr>
              <a:buFontTx/>
              <a:buChar char="•"/>
            </a:pPr>
            <a:r>
              <a:rPr kumimoji="0" lang="vi-VN" altLang="en-US" sz="2800" b="0" i="0" u="none" strike="noStrike" cap="none" normalizeH="0" baseline="0" dirty="0">
                <a:ln>
                  <a:noFill/>
                </a:ln>
                <a:solidFill>
                  <a:srgbClr val="002060"/>
                </a:solidFill>
                <a:effectLst/>
                <a:ea typeface="Arial" panose="020B0604020202020204" pitchFamily="34" charset="0"/>
              </a:rPr>
              <a:t> Giải quyết một số vấn đề thực tiễn gắn với hai bài toán về phân số.</a:t>
            </a:r>
            <a:endParaRPr kumimoji="0" lang="en-US" altLang="en-US" sz="2800" b="0" i="0" u="none" strike="noStrike" cap="none" normalizeH="0" baseline="0" dirty="0">
              <a:ln>
                <a:noFill/>
              </a:ln>
              <a:solidFill>
                <a:srgbClr val="002060"/>
              </a:solidFill>
              <a:effectLst/>
            </a:endParaRPr>
          </a:p>
        </p:txBody>
      </p:sp>
      <p:grpSp>
        <p:nvGrpSpPr>
          <p:cNvPr id="7" name="Group 6">
            <a:extLst>
              <a:ext uri="{FF2B5EF4-FFF2-40B4-BE49-F238E27FC236}">
                <a16:creationId xmlns:a16="http://schemas.microsoft.com/office/drawing/2014/main" id="{F4CD571C-3326-3692-92B1-F01E795DC926}"/>
              </a:ext>
            </a:extLst>
          </p:cNvPr>
          <p:cNvGrpSpPr/>
          <p:nvPr/>
        </p:nvGrpSpPr>
        <p:grpSpPr>
          <a:xfrm>
            <a:off x="8101215" y="1524000"/>
            <a:ext cx="4319385" cy="2712340"/>
            <a:chOff x="7869568" y="1631060"/>
            <a:chExt cx="4319385" cy="2712340"/>
          </a:xfrm>
        </p:grpSpPr>
        <p:pic>
          <p:nvPicPr>
            <p:cNvPr id="1025" name="Picture 42">
              <a:extLst>
                <a:ext uri="{FF2B5EF4-FFF2-40B4-BE49-F238E27FC236}">
                  <a16:creationId xmlns:a16="http://schemas.microsoft.com/office/drawing/2014/main" id="{0B1B2AD1-9ED1-0996-E96A-D78586148DA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69568" y="1631060"/>
              <a:ext cx="4319385" cy="24261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D1E8837-FE16-10A4-8F54-733FCF5B6895}"/>
                </a:ext>
              </a:extLst>
            </p:cNvPr>
            <p:cNvSpPr txBox="1"/>
            <p:nvPr/>
          </p:nvSpPr>
          <p:spPr>
            <a:xfrm>
              <a:off x="9296400" y="4096216"/>
              <a:ext cx="1219200" cy="247184"/>
            </a:xfrm>
            <a:prstGeom prst="rect">
              <a:avLst/>
            </a:prstGeom>
            <a:noFill/>
          </p:spPr>
          <p:txBody>
            <a:bodyPr wrap="square">
              <a:spAutoFit/>
            </a:bodyPr>
            <a:lstStyle/>
            <a:p>
              <a:pPr>
                <a:lnSpc>
                  <a:spcPts val="850"/>
                </a:lnSpc>
              </a:pPr>
              <a:r>
                <a:rPr lang="vi-VN" sz="1800" b="0" i="0" u="none" strike="noStrike" dirty="0">
                  <a:solidFill>
                    <a:srgbClr val="002060"/>
                  </a:solidFill>
                  <a:effectLst/>
                  <a:latin typeface="Arial" panose="020B0604020202020204" pitchFamily="34" charset="0"/>
                  <a:ea typeface="Arial" panose="020B0604020202020204" pitchFamily="34" charset="0"/>
                  <a:cs typeface="Arial" panose="020B0604020202020204" pitchFamily="34" charset="0"/>
                </a:rPr>
                <a:t>Hình 6.2</a:t>
              </a:r>
              <a:endParaRPr lang="en-US" sz="3200" dirty="0">
                <a:solidFill>
                  <a:srgbClr val="002060"/>
                </a:solidFill>
                <a:effectLst/>
                <a:latin typeface="Courier New" panose="02070309020205020404" pitchFamily="49" charset="0"/>
                <a:ea typeface="Courier New" panose="02070309020205020404" pitchFamily="49" charset="0"/>
              </a:endParaRPr>
            </a:p>
          </p:txBody>
        </p:sp>
      </p:gr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1BAD574-C539-F638-4F4D-FFAB91D33506}"/>
                  </a:ext>
                </a:extLst>
              </p:cNvPr>
              <p:cNvSpPr txBox="1"/>
              <p:nvPr/>
            </p:nvSpPr>
            <p:spPr>
              <a:xfrm>
                <a:off x="152400" y="4066328"/>
                <a:ext cx="12036552" cy="2602123"/>
              </a:xfrm>
              <a:prstGeom prst="rect">
                <a:avLst/>
              </a:prstGeom>
              <a:noFill/>
            </p:spPr>
            <p:txBody>
              <a:bodyPr wrap="square">
                <a:spAutoFit/>
              </a:bodyPr>
              <a:lstStyle/>
              <a:p>
                <a:pPr indent="-1473200" algn="l"/>
                <a:r>
                  <a:rPr lang="vi-VN" sz="2800" i="1" spc="0" dirty="0">
                    <a:solidFill>
                      <a:srgbClr val="002060"/>
                    </a:solidFill>
                    <a:effectLst/>
                    <a:latin typeface="Arial" panose="020B0604020202020204" pitchFamily="34" charset="0"/>
                    <a:ea typeface="Arial" panose="020B0604020202020204" pitchFamily="34" charset="0"/>
                    <a:cs typeface="Arial" panose="020B0604020202020204" pitchFamily="34" charset="0"/>
                  </a:rPr>
                  <a:t>Bài toán 1.</a:t>
                </a:r>
                <a:r>
                  <a:rPr lang="vi-VN" sz="2800" dirty="0">
                    <a:solidFill>
                      <a:srgbClr val="002060"/>
                    </a:solidFill>
                    <a:effectLst/>
                    <a:latin typeface="Arial" panose="020B0604020202020204" pitchFamily="34" charset="0"/>
                    <a:ea typeface="Arial" panose="020B0604020202020204" pitchFamily="34" charset="0"/>
                  </a:rPr>
                  <a:t> Báo Cheetah (Tri-tơ, h.6.2) được coi là động</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vật chạy nhanh nhất Trái Đất, tốc độ chạy có thể lên tới</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120 km/h (Theo </a:t>
                </a:r>
                <a:r>
                  <a:rPr lang="vi-VN" sz="2800" i="1" spc="0" dirty="0">
                    <a:solidFill>
                      <a:srgbClr val="002060"/>
                    </a:solidFill>
                    <a:effectLst/>
                    <a:latin typeface="Arial" panose="020B0604020202020204" pitchFamily="34" charset="0"/>
                    <a:ea typeface="Arial" panose="020B0604020202020204" pitchFamily="34" charset="0"/>
                    <a:cs typeface="Arial" panose="020B0604020202020204" pitchFamily="34" charset="0"/>
                  </a:rPr>
                  <a:t>vast.gov.vn).</a:t>
                </a:r>
                <a:r>
                  <a:rPr lang="en-US" sz="2800" i="1"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Mặc dù được mệnh danh là</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"chúa tể rừng xanh" nhưng tốc độ chạy tối đa của sư tử</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chỉ bằng khoảng </a:t>
                </a:r>
                <a14:m>
                  <m:oMath xmlns:m="http://schemas.openxmlformats.org/officeDocument/2006/math">
                    <m:f>
                      <m:fPr>
                        <m:ctrlPr>
                          <a:rPr lang="vi-VN" sz="3600" i="1" smtClean="0">
                            <a:solidFill>
                              <a:srgbClr val="002060"/>
                            </a:solidFill>
                            <a:effectLst/>
                            <a:latin typeface="Cambria Math" panose="02040503050406030204" pitchFamily="18" charset="0"/>
                          </a:rPr>
                        </m:ctrlPr>
                      </m:fPr>
                      <m:num>
                        <m:r>
                          <a:rPr lang="en-US" sz="3600" b="0" i="1" smtClean="0">
                            <a:solidFill>
                              <a:srgbClr val="002060"/>
                            </a:solidFill>
                            <a:effectLst/>
                            <a:latin typeface="Cambria Math" panose="02040503050406030204" pitchFamily="18" charset="0"/>
                          </a:rPr>
                          <m:t>2</m:t>
                        </m:r>
                      </m:num>
                      <m:den>
                        <m:r>
                          <a:rPr lang="en-US" sz="3600" b="0" i="1" smtClean="0">
                            <a:solidFill>
                              <a:srgbClr val="002060"/>
                            </a:solidFill>
                            <a:effectLst/>
                            <a:latin typeface="Cambria Math" panose="02040503050406030204" pitchFamily="18" charset="0"/>
                          </a:rPr>
                          <m:t>3</m:t>
                        </m:r>
                      </m:den>
                    </m:f>
                  </m:oMath>
                </a14:m>
                <a:r>
                  <a:rPr lang="vi-VN" sz="2800" dirty="0">
                    <a:solidFill>
                      <a:srgbClr val="002060"/>
                    </a:solidFill>
                    <a:effectLst/>
                    <a:latin typeface="Arial" panose="020B0604020202020204" pitchFamily="34" charset="0"/>
                    <a:ea typeface="Arial" panose="020B0604020202020204" pitchFamily="34" charset="0"/>
                  </a:rPr>
                  <a:t> tốc độ chạy tối đa của báo Cheetah.</a:t>
                </a:r>
                <a:endParaRPr lang="en-US" sz="2800" dirty="0">
                  <a:solidFill>
                    <a:srgbClr val="002060"/>
                  </a:solidFill>
                  <a:effectLst/>
                  <a:latin typeface="Arial" panose="020B0604020202020204" pitchFamily="34" charset="0"/>
                  <a:ea typeface="Arial" panose="020B0604020202020204" pitchFamily="34" charset="0"/>
                </a:endParaRPr>
              </a:p>
              <a:p>
                <a:pPr indent="-1473200" algn="l"/>
                <a:r>
                  <a:rPr lang="vi-VN" sz="2800" dirty="0">
                    <a:solidFill>
                      <a:srgbClr val="002060"/>
                    </a:solidFill>
                    <a:effectLst/>
                    <a:latin typeface="Arial" panose="020B0604020202020204" pitchFamily="34" charset="0"/>
                    <a:ea typeface="Arial" panose="020B0604020202020204" pitchFamily="34" charset="0"/>
                  </a:rPr>
                  <a:t>Tốc độ chạy tối đa của sư tử là bao nhiêu?</a:t>
                </a:r>
                <a:endParaRPr lang="en-US" sz="2800" dirty="0">
                  <a:solidFill>
                    <a:srgbClr val="002060"/>
                  </a:solidFill>
                  <a:effectLst/>
                  <a:latin typeface="Arial" panose="020B0604020202020204" pitchFamily="34" charset="0"/>
                  <a:ea typeface="Arial" panose="020B0604020202020204" pitchFamily="34" charset="0"/>
                </a:endParaRPr>
              </a:p>
            </p:txBody>
          </p:sp>
        </mc:Choice>
        <mc:Fallback xmlns="">
          <p:sp>
            <p:nvSpPr>
              <p:cNvPr id="9" name="TextBox 8">
                <a:extLst>
                  <a:ext uri="{FF2B5EF4-FFF2-40B4-BE49-F238E27FC236}">
                    <a16:creationId xmlns:a16="http://schemas.microsoft.com/office/drawing/2014/main" id="{71BAD574-C539-F638-4F4D-FFAB91D33506}"/>
                  </a:ext>
                </a:extLst>
              </p:cNvPr>
              <p:cNvSpPr txBox="1">
                <a:spLocks noRot="1" noChangeAspect="1" noMove="1" noResize="1" noEditPoints="1" noAdjustHandles="1" noChangeArrowheads="1" noChangeShapeType="1" noTextEdit="1"/>
              </p:cNvSpPr>
              <p:nvPr/>
            </p:nvSpPr>
            <p:spPr>
              <a:xfrm>
                <a:off x="152400" y="4066328"/>
                <a:ext cx="12036552" cy="2602123"/>
              </a:xfrm>
              <a:prstGeom prst="rect">
                <a:avLst/>
              </a:prstGeom>
              <a:blipFill>
                <a:blip r:embed="rId5"/>
                <a:stretch>
                  <a:fillRect l="-1013" t="-2342" r="-608" b="-5386"/>
                </a:stretch>
              </a:blipFill>
            </p:spPr>
            <p:txBody>
              <a:bodyPr/>
              <a:lstStyle/>
              <a:p>
                <a:r>
                  <a:rPr lang="en-US">
                    <a:noFill/>
                  </a:rPr>
                  <a:t> </a:t>
                </a:r>
              </a:p>
            </p:txBody>
          </p:sp>
        </mc:Fallback>
      </mc:AlternateContent>
    </p:spTree>
    <p:extLst>
      <p:ext uri="{BB962C8B-B14F-4D97-AF65-F5344CB8AC3E}">
        <p14:creationId xmlns:p14="http://schemas.microsoft.com/office/powerpoint/2010/main" val="834427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fade">
                                      <p:cBhvr>
                                        <p:cTn id="22" dur="5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1" end="1"/>
                                            </p:txEl>
                                          </p:spTgt>
                                        </p:tgtEl>
                                        <p:attrNameLst>
                                          <p:attrName>style.visibility</p:attrName>
                                        </p:attrNameLst>
                                      </p:cBhvr>
                                      <p:to>
                                        <p:strVal val="visible"/>
                                      </p:to>
                                    </p:set>
                                    <p:animEffect transition="in" filter="fade">
                                      <p:cBhvr>
                                        <p:cTn id="27" dur="500"/>
                                        <p:tgtEl>
                                          <p:spTgt spid="9">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1FBF051-030A-CA86-2A2A-30D88EEC3465}"/>
                  </a:ext>
                </a:extLst>
              </p:cNvPr>
              <p:cNvSpPr txBox="1"/>
              <p:nvPr/>
            </p:nvSpPr>
            <p:spPr>
              <a:xfrm>
                <a:off x="914400" y="762000"/>
                <a:ext cx="7620000" cy="1607876"/>
              </a:xfrm>
              <a:prstGeom prst="rect">
                <a:avLst/>
              </a:prstGeom>
              <a:noFill/>
            </p:spPr>
            <p:txBody>
              <a:bodyPr wrap="square">
                <a:spAutoFit/>
              </a:bodyPr>
              <a:lstStyle/>
              <a:p>
                <a:pPr>
                  <a:lnSpc>
                    <a:spcPct val="150000"/>
                  </a:lnSpc>
                </a:pPr>
                <a:r>
                  <a:rPr lang="vi-VN" sz="2800" b="1" i="0" u="none" strike="noStrike" spc="0" dirty="0">
                    <a:solidFill>
                      <a:srgbClr val="002060"/>
                    </a:solidFill>
                    <a:effectLst/>
                    <a:ea typeface="Arial" panose="020B0604020202020204" pitchFamily="34" charset="0"/>
                    <a:cs typeface="Arial" panose="020B0604020202020204" pitchFamily="34" charset="0"/>
                  </a:rPr>
                  <a:t>Luyện lập 2</a:t>
                </a:r>
                <a:endParaRPr lang="en-US" sz="2800" b="1" dirty="0">
                  <a:solidFill>
                    <a:srgbClr val="002060"/>
                  </a:solidFill>
                  <a:effectLst/>
                  <a:ea typeface="Arial" panose="020B0604020202020204" pitchFamily="34" charset="0"/>
                </a:endParaRPr>
              </a:p>
              <a:p>
                <a:r>
                  <a:rPr lang="vi-VN" sz="2800" dirty="0">
                    <a:solidFill>
                      <a:srgbClr val="002060"/>
                    </a:solidFill>
                    <a:effectLst/>
                    <a:ea typeface="Courier New" panose="02070309020205020404" pitchFamily="49" charset="0"/>
                  </a:rPr>
                  <a:t>Tìm môt số, biết -115 là </a:t>
                </a:r>
                <a14:m>
                  <m:oMath xmlns:m="http://schemas.openxmlformats.org/officeDocument/2006/math">
                    <m:f>
                      <m:fPr>
                        <m:ctrlPr>
                          <a:rPr lang="vi-VN"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1</m:t>
                        </m:r>
                      </m:num>
                      <m:den>
                        <m:r>
                          <a:rPr lang="en-US" sz="4000" b="0" i="1" smtClean="0">
                            <a:solidFill>
                              <a:srgbClr val="002060"/>
                            </a:solidFill>
                            <a:effectLst/>
                            <a:latin typeface="Cambria Math" panose="02040503050406030204" pitchFamily="18" charset="0"/>
                          </a:rPr>
                          <m:t>4</m:t>
                        </m:r>
                      </m:den>
                    </m:f>
                  </m:oMath>
                </a14:m>
                <a:r>
                  <a:rPr lang="vi-VN" sz="2800" dirty="0">
                    <a:solidFill>
                      <a:srgbClr val="002060"/>
                    </a:solidFill>
                    <a:effectLst/>
                    <a:ea typeface="Courier New" panose="02070309020205020404" pitchFamily="49" charset="0"/>
                  </a:rPr>
                  <a:t> của số đó.</a:t>
                </a:r>
                <a:endParaRPr lang="en-US" sz="2800" dirty="0">
                  <a:solidFill>
                    <a:srgbClr val="002060"/>
                  </a:solidFill>
                </a:endParaRPr>
              </a:p>
            </p:txBody>
          </p:sp>
        </mc:Choice>
        <mc:Fallback xmlns="">
          <p:sp>
            <p:nvSpPr>
              <p:cNvPr id="4" name="TextBox 3">
                <a:extLst>
                  <a:ext uri="{FF2B5EF4-FFF2-40B4-BE49-F238E27FC236}">
                    <a16:creationId xmlns:a16="http://schemas.microsoft.com/office/drawing/2014/main" id="{E1FBF051-030A-CA86-2A2A-30D88EEC3465}"/>
                  </a:ext>
                </a:extLst>
              </p:cNvPr>
              <p:cNvSpPr txBox="1">
                <a:spLocks noRot="1" noChangeAspect="1" noMove="1" noResize="1" noEditPoints="1" noAdjustHandles="1" noChangeArrowheads="1" noChangeShapeType="1" noTextEdit="1"/>
              </p:cNvSpPr>
              <p:nvPr/>
            </p:nvSpPr>
            <p:spPr>
              <a:xfrm>
                <a:off x="914400" y="762000"/>
                <a:ext cx="7620000" cy="1607876"/>
              </a:xfrm>
              <a:prstGeom prst="rect">
                <a:avLst/>
              </a:prstGeom>
              <a:blipFill>
                <a:blip r:embed="rId2"/>
                <a:stretch>
                  <a:fillRect l="-1600"/>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E4CCC43F-7E59-2E34-06F8-56C5EA97B471}"/>
              </a:ext>
            </a:extLst>
          </p:cNvPr>
          <p:cNvSpPr/>
          <p:nvPr/>
        </p:nvSpPr>
        <p:spPr>
          <a:xfrm>
            <a:off x="0" y="94618"/>
            <a:ext cx="1211580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2</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 BIẾT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NÓ</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A60D1462-EF9F-189C-CD6D-1C0004B9F69C}"/>
              </a:ext>
            </a:extLst>
          </p:cNvPr>
          <p:cNvSpPr txBox="1"/>
          <p:nvPr/>
        </p:nvSpPr>
        <p:spPr>
          <a:xfrm>
            <a:off x="1066800" y="2209800"/>
            <a:ext cx="2590800" cy="523220"/>
          </a:xfrm>
          <a:prstGeom prst="rect">
            <a:avLst/>
          </a:prstGeom>
          <a:noFill/>
        </p:spPr>
        <p:txBody>
          <a:bodyPr wrap="square" rtlCol="0">
            <a:spAutoFit/>
          </a:bodyPr>
          <a:lstStyle/>
          <a:p>
            <a:r>
              <a:rPr lang="en-US" sz="2800" b="1" dirty="0" err="1">
                <a:solidFill>
                  <a:srgbClr val="002060"/>
                </a:solidFill>
              </a:rPr>
              <a:t>Giải</a:t>
            </a:r>
            <a:endParaRPr lang="en-US" sz="2800" b="1" dirty="0">
              <a:solidFill>
                <a:srgbClr val="002060"/>
              </a:solidFill>
            </a:endParaRPr>
          </a:p>
        </p:txBody>
      </p:sp>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E8F46096-9708-5DE7-28E5-AE8BC5D68A8F}"/>
                  </a:ext>
                </a:extLst>
              </p:cNvPr>
              <p:cNvSpPr txBox="1"/>
              <p:nvPr/>
            </p:nvSpPr>
            <p:spPr>
              <a:xfrm>
                <a:off x="990600" y="2590800"/>
                <a:ext cx="4343400" cy="712631"/>
              </a:xfrm>
              <a:prstGeom prst="rect">
                <a:avLst/>
              </a:prstGeom>
              <a:noFill/>
            </p:spPr>
            <p:txBody>
              <a:bodyPr wrap="square" rtlCol="0">
                <a:spAutoFit/>
              </a:bodyPr>
              <a:lstStyle/>
              <a:p>
                <a:r>
                  <a:rPr lang="en-US" sz="2800" b="1" dirty="0">
                    <a:solidFill>
                      <a:srgbClr val="002060"/>
                    </a:solidFill>
                  </a:rPr>
                  <a:t>Số </a:t>
                </a:r>
                <a:r>
                  <a:rPr lang="en-US" sz="2800" b="1" dirty="0" err="1">
                    <a:solidFill>
                      <a:srgbClr val="002060"/>
                    </a:solidFill>
                  </a:rPr>
                  <a:t>đo</a:t>
                </a:r>
                <a:r>
                  <a:rPr lang="en-US" sz="2800" b="1" dirty="0">
                    <a:solidFill>
                      <a:srgbClr val="002060"/>
                    </a:solidFill>
                  </a:rPr>
                  <a:t>́ là -115:</a:t>
                </a:r>
                <a:r>
                  <a:rPr lang="vi-VN" sz="2800" dirty="0">
                    <a:solidFill>
                      <a:srgbClr val="002060"/>
                    </a:solidFill>
                  </a:rPr>
                  <a:t> </a:t>
                </a:r>
                <a14:m>
                  <m:oMath xmlns:m="http://schemas.openxmlformats.org/officeDocument/2006/math">
                    <m:f>
                      <m:fPr>
                        <m:ctrlPr>
                          <a:rPr lang="vi-VN" sz="2800" b="1" i="1">
                            <a:solidFill>
                              <a:srgbClr val="002060"/>
                            </a:solidFill>
                            <a:latin typeface="Cambria Math" panose="02040503050406030204" pitchFamily="18" charset="0"/>
                          </a:rPr>
                        </m:ctrlPr>
                      </m:fPr>
                      <m:num>
                        <m:r>
                          <a:rPr lang="en-US" sz="2800" b="1" i="1">
                            <a:solidFill>
                              <a:srgbClr val="002060"/>
                            </a:solidFill>
                            <a:latin typeface="Cambria Math" panose="02040503050406030204" pitchFamily="18" charset="0"/>
                          </a:rPr>
                          <m:t>𝟏</m:t>
                        </m:r>
                      </m:num>
                      <m:den>
                        <m:r>
                          <a:rPr lang="en-US" sz="2800" b="1" i="1">
                            <a:solidFill>
                              <a:srgbClr val="002060"/>
                            </a:solidFill>
                            <a:latin typeface="Cambria Math" panose="02040503050406030204" pitchFamily="18" charset="0"/>
                          </a:rPr>
                          <m:t>𝟒</m:t>
                        </m:r>
                      </m:den>
                    </m:f>
                    <m:r>
                      <a:rPr lang="en-US" sz="2800" b="1" i="1" smtClean="0">
                        <a:solidFill>
                          <a:srgbClr val="002060"/>
                        </a:solidFill>
                        <a:latin typeface="Cambria Math" panose="02040503050406030204" pitchFamily="18" charset="0"/>
                      </a:rPr>
                      <m:t>=</m:t>
                    </m:r>
                    <m:r>
                      <a:rPr lang="en-US" sz="2800" b="1" i="1" smtClean="0">
                        <a:solidFill>
                          <a:srgbClr val="002060"/>
                        </a:solidFill>
                        <a:latin typeface="Cambria Math" panose="02040503050406030204" pitchFamily="18" charset="0"/>
                      </a:rPr>
                      <m:t>𝟒𝟔𝟎</m:t>
                    </m:r>
                  </m:oMath>
                </a14:m>
                <a:endParaRPr lang="en-US" sz="2800" b="1" dirty="0">
                  <a:solidFill>
                    <a:srgbClr val="002060"/>
                  </a:solidFill>
                </a:endParaRPr>
              </a:p>
            </p:txBody>
          </p:sp>
        </mc:Choice>
        <mc:Fallback xmlns="">
          <p:sp>
            <p:nvSpPr>
              <p:cNvPr id="8" name="TextBox 7">
                <a:extLst>
                  <a:ext uri="{FF2B5EF4-FFF2-40B4-BE49-F238E27FC236}">
                    <a16:creationId xmlns:a16="http://schemas.microsoft.com/office/drawing/2014/main" id="{E8F46096-9708-5DE7-28E5-AE8BC5D68A8F}"/>
                  </a:ext>
                </a:extLst>
              </p:cNvPr>
              <p:cNvSpPr txBox="1">
                <a:spLocks noRot="1" noChangeAspect="1" noMove="1" noResize="1" noEditPoints="1" noAdjustHandles="1" noChangeArrowheads="1" noChangeShapeType="1" noTextEdit="1"/>
              </p:cNvSpPr>
              <p:nvPr/>
            </p:nvSpPr>
            <p:spPr>
              <a:xfrm>
                <a:off x="990600" y="2590800"/>
                <a:ext cx="4343400" cy="712631"/>
              </a:xfrm>
              <a:prstGeom prst="rect">
                <a:avLst/>
              </a:prstGeom>
              <a:blipFill>
                <a:blip r:embed="rId3"/>
                <a:stretch>
                  <a:fillRect l="-2949" b="-11111"/>
                </a:stretch>
              </a:blipFill>
            </p:spPr>
            <p:txBody>
              <a:bodyPr/>
              <a:lstStyle/>
              <a:p>
                <a:r>
                  <a:rPr lang="en-US">
                    <a:noFill/>
                  </a:rPr>
                  <a:t> </a:t>
                </a:r>
              </a:p>
            </p:txBody>
          </p:sp>
        </mc:Fallback>
      </mc:AlternateContent>
      <p:grpSp>
        <p:nvGrpSpPr>
          <p:cNvPr id="12" name="Group 11">
            <a:extLst>
              <a:ext uri="{FF2B5EF4-FFF2-40B4-BE49-F238E27FC236}">
                <a16:creationId xmlns:a16="http://schemas.microsoft.com/office/drawing/2014/main" id="{8290FBC7-9BD9-4BDF-EF8A-192B2A8313E9}"/>
              </a:ext>
            </a:extLst>
          </p:cNvPr>
          <p:cNvGrpSpPr/>
          <p:nvPr/>
        </p:nvGrpSpPr>
        <p:grpSpPr>
          <a:xfrm>
            <a:off x="914400" y="2445980"/>
            <a:ext cx="11049000" cy="3169889"/>
            <a:chOff x="914400" y="2445980"/>
            <a:chExt cx="11049000" cy="3169889"/>
          </a:xfrm>
        </p:grpSpPr>
        <p:pic>
          <p:nvPicPr>
            <p:cNvPr id="9" name="Picture 8">
              <a:extLst>
                <a:ext uri="{FF2B5EF4-FFF2-40B4-BE49-F238E27FC236}">
                  <a16:creationId xmlns:a16="http://schemas.microsoft.com/office/drawing/2014/main" id="{7554C664-7319-0469-8EBB-74011848BF00}"/>
                </a:ext>
              </a:extLst>
            </p:cNvPr>
            <p:cNvPicPr>
              <a:picLocks noChangeAspect="1"/>
            </p:cNvPicPr>
            <p:nvPr/>
          </p:nvPicPr>
          <p:blipFill>
            <a:blip r:embed="rId4">
              <a:duotone>
                <a:prstClr val="black"/>
                <a:schemeClr val="tx2">
                  <a:lumMod val="20000"/>
                  <a:lumOff val="80000"/>
                  <a:tint val="45000"/>
                  <a:satMod val="400000"/>
                </a:schemeClr>
              </a:duotone>
              <a:extLst>
                <a:ext uri="{28A0092B-C50C-407E-A947-70E740481C1C}">
                  <a14:useLocalDpi xmlns:a14="http://schemas.microsoft.com/office/drawing/2010/main" val="0"/>
                </a:ext>
              </a:extLst>
            </a:blip>
            <a:srcRect/>
            <a:stretch>
              <a:fillRect/>
            </a:stretch>
          </p:blipFill>
          <p:spPr bwMode="auto">
            <a:xfrm>
              <a:off x="9067800" y="2445980"/>
              <a:ext cx="1981200" cy="1362953"/>
            </a:xfrm>
            <a:prstGeom prst="rect">
              <a:avLst/>
            </a:prstGeom>
            <a:noFill/>
            <a:ln>
              <a:noFill/>
            </a:ln>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968962DD-D5F7-0757-49EF-BDAB6534BDDD}"/>
                    </a:ext>
                  </a:extLst>
                </p:cNvPr>
                <p:cNvSpPr txBox="1"/>
                <p:nvPr/>
              </p:nvSpPr>
              <p:spPr>
                <a:xfrm>
                  <a:off x="914400" y="3360380"/>
                  <a:ext cx="11049000" cy="2255489"/>
                </a:xfrm>
                <a:prstGeom prst="rect">
                  <a:avLst/>
                </a:prstGeom>
                <a:noFill/>
              </p:spPr>
              <p:txBody>
                <a:bodyPr wrap="square">
                  <a:spAutoFit/>
                </a:bodyPr>
                <a:lstStyle/>
                <a:p>
                  <a:r>
                    <a:rPr lang="vi-VN" sz="2800" b="1" i="0" u="none" strike="noStrike" spc="0" dirty="0">
                      <a:solidFill>
                        <a:srgbClr val="002060"/>
                      </a:solidFill>
                      <a:effectLst/>
                      <a:ea typeface="Arial" panose="020B0604020202020204" pitchFamily="34" charset="0"/>
                      <a:cs typeface="Arial" panose="020B0604020202020204" pitchFamily="34" charset="0"/>
                    </a:rPr>
                    <a:t>Vận dụng</a:t>
                  </a:r>
                  <a:r>
                    <a:rPr lang="vi-VN" sz="2800" dirty="0">
                      <a:solidFill>
                        <a:srgbClr val="002060"/>
                      </a:solidFill>
                      <a:effectLst/>
                      <a:ea typeface="Arial" panose="020B0604020202020204" pitchFamily="34" charset="0"/>
                    </a:rPr>
                    <a:t>	.</a:t>
                  </a:r>
                  <a:endParaRPr lang="en-US" sz="2800" dirty="0">
                    <a:solidFill>
                      <a:srgbClr val="002060"/>
                    </a:solidFill>
                    <a:effectLst/>
                    <a:ea typeface="Arial" panose="020B0604020202020204" pitchFamily="34" charset="0"/>
                  </a:endParaRPr>
                </a:p>
                <a:p>
                  <a:pPr indent="-1473200" algn="l"/>
                  <a:r>
                    <a:rPr lang="vi-VN" sz="2800" dirty="0">
                      <a:solidFill>
                        <a:srgbClr val="002060"/>
                      </a:solidFill>
                      <a:effectLst/>
                      <a:ea typeface="Arial" panose="020B0604020202020204" pitchFamily="34" charset="0"/>
                    </a:rPr>
                    <a:t>Trong ngày Black Friday, </a:t>
                  </a:r>
                  <a14:m>
                    <m:oMath xmlns:m="http://schemas.openxmlformats.org/officeDocument/2006/math">
                      <m:f>
                        <m:fPr>
                          <m:ctrlPr>
                            <a:rPr lang="vi-VN"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3</m:t>
                          </m:r>
                        </m:num>
                        <m:den>
                          <m:r>
                            <a:rPr lang="en-US" sz="4000" b="0" i="1" smtClean="0">
                              <a:solidFill>
                                <a:srgbClr val="002060"/>
                              </a:solidFill>
                              <a:effectLst/>
                              <a:latin typeface="Cambria Math" panose="02040503050406030204" pitchFamily="18" charset="0"/>
                            </a:rPr>
                            <m:t>4</m:t>
                          </m:r>
                        </m:den>
                      </m:f>
                    </m:oMath>
                  </a14:m>
                  <a:r>
                    <a:rPr lang="en-US" sz="2800" dirty="0">
                      <a:solidFill>
                        <a:srgbClr val="002060"/>
                      </a:solidFill>
                      <a:effectLst/>
                      <a:ea typeface="Arial" panose="020B0604020202020204" pitchFamily="34" charset="0"/>
                    </a:rPr>
                    <a:t> </a:t>
                  </a:r>
                  <a:r>
                    <a:rPr lang="vi-VN" sz="2800" dirty="0">
                      <a:solidFill>
                        <a:srgbClr val="002060"/>
                      </a:solidFill>
                      <a:effectLst/>
                      <a:ea typeface="Arial" panose="020B0604020202020204" pitchFamily="34" charset="0"/>
                    </a:rPr>
                    <a:t>s</a:t>
                  </a:r>
                  <a:r>
                    <a:rPr lang="en-US" sz="2800" dirty="0">
                      <a:solidFill>
                        <a:srgbClr val="002060"/>
                      </a:solidFill>
                      <a:effectLst/>
                      <a:ea typeface="Arial" panose="020B0604020202020204" pitchFamily="34" charset="0"/>
                    </a:rPr>
                    <a:t>ố</a:t>
                  </a:r>
                  <a:r>
                    <a:rPr lang="vi-VN" sz="2800" dirty="0">
                      <a:solidFill>
                        <a:srgbClr val="002060"/>
                      </a:solidFill>
                      <a:effectLst/>
                      <a:ea typeface="Arial" panose="020B0604020202020204" pitchFamily="34" charset="0"/>
                    </a:rPr>
                    <a:t> mặt hàng trong một siêu thị được</a:t>
                  </a:r>
                  <a:r>
                    <a:rPr lang="en-US" sz="2800" dirty="0">
                      <a:solidFill>
                        <a:srgbClr val="002060"/>
                      </a:solidFill>
                      <a:effectLst/>
                      <a:ea typeface="Arial" panose="020B0604020202020204" pitchFamily="34" charset="0"/>
                    </a:rPr>
                    <a:t> </a:t>
                  </a:r>
                  <a:r>
                    <a:rPr lang="vi-VN" sz="2800" dirty="0">
                      <a:solidFill>
                        <a:srgbClr val="002060"/>
                      </a:solidFill>
                      <a:effectLst/>
                      <a:ea typeface="Courier New" panose="02070309020205020404" pitchFamily="49" charset="0"/>
                    </a:rPr>
                    <a:t>giảm giá. Tính ra có khoảng </a:t>
                  </a:r>
                  <a:r>
                    <a:rPr lang="vi-VN" sz="2800" spc="100" dirty="0">
                      <a:solidFill>
                        <a:srgbClr val="002060"/>
                      </a:solidFill>
                      <a:effectLst/>
                      <a:ea typeface="Constantia" panose="02030602050306030303" pitchFamily="18" charset="0"/>
                      <a:cs typeface="Constantia" panose="02030602050306030303" pitchFamily="18" charset="0"/>
                    </a:rPr>
                    <a:t>6</a:t>
                  </a:r>
                  <a:r>
                    <a:rPr lang="vi-VN" sz="2800" dirty="0">
                      <a:solidFill>
                        <a:srgbClr val="002060"/>
                      </a:solidFill>
                      <a:effectLst/>
                      <a:ea typeface="Courier New" panose="02070309020205020404" pitchFamily="49" charset="0"/>
                    </a:rPr>
                    <a:t> 000 mặt hàng được giảm giá trong</a:t>
                  </a:r>
                  <a:r>
                    <a:rPr lang="en-US" sz="2800" dirty="0">
                      <a:solidFill>
                        <a:srgbClr val="002060"/>
                      </a:solidFill>
                      <a:effectLst/>
                      <a:ea typeface="Courier New" panose="02070309020205020404" pitchFamily="49" charset="0"/>
                    </a:rPr>
                    <a:t> </a:t>
                  </a:r>
                  <a:r>
                    <a:rPr lang="vi-VN" sz="2800" dirty="0">
                      <a:solidFill>
                        <a:srgbClr val="002060"/>
                      </a:solidFill>
                      <a:effectLst/>
                      <a:ea typeface="Courier New" panose="02070309020205020404" pitchFamily="49" charset="0"/>
                    </a:rPr>
                    <a:t>ngày</a:t>
                  </a:r>
                  <a:r>
                    <a:rPr lang="en-US" sz="2800" dirty="0">
                      <a:solidFill>
                        <a:srgbClr val="002060"/>
                      </a:solidFill>
                      <a:effectLst/>
                      <a:ea typeface="Courier New" panose="02070309020205020404" pitchFamily="49" charset="0"/>
                    </a:rPr>
                    <a:t> </a:t>
                  </a:r>
                  <a:r>
                    <a:rPr lang="vi-VN" sz="2800" dirty="0">
                      <a:solidFill>
                        <a:srgbClr val="002060"/>
                      </a:solidFill>
                      <a:effectLst/>
                      <a:ea typeface="Courier New" panose="02070309020205020404" pitchFamily="49" charset="0"/>
                    </a:rPr>
                    <a:t>này. Hãy cho biết siêu thị có khoảng bao nhiêu mặt hàng.</a:t>
                  </a:r>
                  <a:endParaRPr lang="en-US" sz="2800" dirty="0">
                    <a:solidFill>
                      <a:srgbClr val="002060"/>
                    </a:solidFill>
                  </a:endParaRPr>
                </a:p>
              </p:txBody>
            </p:sp>
          </mc:Choice>
          <mc:Fallback xmlns="">
            <p:sp>
              <p:nvSpPr>
                <p:cNvPr id="11" name="TextBox 10">
                  <a:extLst>
                    <a:ext uri="{FF2B5EF4-FFF2-40B4-BE49-F238E27FC236}">
                      <a16:creationId xmlns:a16="http://schemas.microsoft.com/office/drawing/2014/main" id="{968962DD-D5F7-0757-49EF-BDAB6534BDDD}"/>
                    </a:ext>
                  </a:extLst>
                </p:cNvPr>
                <p:cNvSpPr txBox="1">
                  <a:spLocks noRot="1" noChangeAspect="1" noMove="1" noResize="1" noEditPoints="1" noAdjustHandles="1" noChangeArrowheads="1" noChangeShapeType="1" noTextEdit="1"/>
                </p:cNvSpPr>
                <p:nvPr/>
              </p:nvSpPr>
              <p:spPr>
                <a:xfrm>
                  <a:off x="914400" y="3360380"/>
                  <a:ext cx="11049000" cy="2255489"/>
                </a:xfrm>
                <a:prstGeom prst="rect">
                  <a:avLst/>
                </a:prstGeom>
                <a:blipFill>
                  <a:blip r:embed="rId5"/>
                  <a:stretch>
                    <a:fillRect l="-1103" t="-3243" b="-6757"/>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8AF7EF53-D5F3-08B3-98A6-881F5FABC0CC}"/>
                  </a:ext>
                </a:extLst>
              </p:cNvPr>
              <p:cNvSpPr txBox="1"/>
              <p:nvPr/>
            </p:nvSpPr>
            <p:spPr>
              <a:xfrm>
                <a:off x="990600" y="6005031"/>
                <a:ext cx="7705346" cy="801310"/>
              </a:xfrm>
              <a:prstGeom prst="rect">
                <a:avLst/>
              </a:prstGeom>
              <a:noFill/>
            </p:spPr>
            <p:txBody>
              <a:bodyPr wrap="square" rtlCol="0">
                <a:spAutoFit/>
              </a:bodyPr>
              <a:lstStyle/>
              <a:p>
                <a:r>
                  <a:rPr lang="en-US" sz="2800" b="1" dirty="0">
                    <a:solidFill>
                      <a:srgbClr val="002060"/>
                    </a:solidFill>
                  </a:rPr>
                  <a:t>Số  </a:t>
                </a:r>
                <a:r>
                  <a:rPr lang="en-US" sz="2800" b="1" dirty="0" err="1">
                    <a:solidFill>
                      <a:srgbClr val="002060"/>
                    </a:solidFill>
                  </a:rPr>
                  <a:t>mặt</a:t>
                </a:r>
                <a:r>
                  <a:rPr lang="en-US" sz="2800" b="1" dirty="0">
                    <a:solidFill>
                      <a:srgbClr val="002060"/>
                    </a:solidFill>
                  </a:rPr>
                  <a:t> </a:t>
                </a:r>
                <a:r>
                  <a:rPr lang="en-US" sz="2800" b="1" dirty="0" err="1">
                    <a:solidFill>
                      <a:srgbClr val="002060"/>
                    </a:solidFill>
                  </a:rPr>
                  <a:t>hàng</a:t>
                </a:r>
                <a:r>
                  <a:rPr lang="en-US" sz="2800" b="1" dirty="0">
                    <a:solidFill>
                      <a:srgbClr val="002060"/>
                    </a:solidFill>
                  </a:rPr>
                  <a:t>  là 6 000:</a:t>
                </a:r>
                <a:r>
                  <a:rPr lang="vi-VN" sz="2800" dirty="0">
                    <a:solidFill>
                      <a:srgbClr val="002060"/>
                    </a:solidFill>
                  </a:rPr>
                  <a:t> </a:t>
                </a:r>
                <a14:m>
                  <m:oMath xmlns:m="http://schemas.openxmlformats.org/officeDocument/2006/math">
                    <m:f>
                      <m:fPr>
                        <m:ctrlPr>
                          <a:rPr lang="vi-VN" sz="3200" b="1" i="1">
                            <a:solidFill>
                              <a:srgbClr val="002060"/>
                            </a:solidFill>
                            <a:latin typeface="Cambria Math" panose="02040503050406030204" pitchFamily="18" charset="0"/>
                          </a:rPr>
                        </m:ctrlPr>
                      </m:fPr>
                      <m:num>
                        <m:r>
                          <a:rPr lang="en-US" sz="3200" b="1" i="1" smtClean="0">
                            <a:solidFill>
                              <a:srgbClr val="002060"/>
                            </a:solidFill>
                            <a:latin typeface="Cambria Math" panose="02040503050406030204" pitchFamily="18" charset="0"/>
                          </a:rPr>
                          <m:t>𝟑</m:t>
                        </m:r>
                      </m:num>
                      <m:den>
                        <m:r>
                          <a:rPr lang="en-US" sz="3200" b="1" i="1">
                            <a:solidFill>
                              <a:srgbClr val="002060"/>
                            </a:solidFill>
                            <a:latin typeface="Cambria Math" panose="02040503050406030204" pitchFamily="18" charset="0"/>
                          </a:rPr>
                          <m:t>𝟒</m:t>
                        </m:r>
                      </m:den>
                    </m:f>
                    <m:r>
                      <a:rPr lang="en-US" sz="3200" b="1" i="1" smtClean="0">
                        <a:solidFill>
                          <a:srgbClr val="002060"/>
                        </a:solidFill>
                        <a:latin typeface="Cambria Math" panose="02040503050406030204" pitchFamily="18" charset="0"/>
                      </a:rPr>
                      <m:t>=</m:t>
                    </m:r>
                    <m:r>
                      <a:rPr lang="en-US" sz="3200" b="1" i="1" smtClean="0">
                        <a:solidFill>
                          <a:srgbClr val="002060"/>
                        </a:solidFill>
                        <a:latin typeface="Cambria Math" panose="02040503050406030204" pitchFamily="18" charset="0"/>
                      </a:rPr>
                      <m:t>𝟖</m:t>
                    </m:r>
                    <m:r>
                      <a:rPr lang="en-US" sz="3200" b="1" i="1" smtClean="0">
                        <a:solidFill>
                          <a:srgbClr val="002060"/>
                        </a:solidFill>
                        <a:latin typeface="Cambria Math" panose="02040503050406030204" pitchFamily="18" charset="0"/>
                      </a:rPr>
                      <m:t> </m:t>
                    </m:r>
                    <m:r>
                      <a:rPr lang="en-US" sz="3200" b="1" i="1" smtClean="0">
                        <a:solidFill>
                          <a:srgbClr val="002060"/>
                        </a:solidFill>
                        <a:latin typeface="Cambria Math" panose="02040503050406030204" pitchFamily="18" charset="0"/>
                      </a:rPr>
                      <m:t>𝟎𝟎𝟎</m:t>
                    </m:r>
                  </m:oMath>
                </a14:m>
                <a:r>
                  <a:rPr lang="en-US" sz="2800" b="1" dirty="0">
                    <a:solidFill>
                      <a:srgbClr val="002060"/>
                    </a:solidFill>
                  </a:rPr>
                  <a:t> (</a:t>
                </a:r>
                <a:r>
                  <a:rPr lang="en-US" sz="2800" b="1" dirty="0" err="1">
                    <a:solidFill>
                      <a:srgbClr val="002060"/>
                    </a:solidFill>
                  </a:rPr>
                  <a:t>mặt</a:t>
                </a:r>
                <a:r>
                  <a:rPr lang="en-US" sz="2800" b="1" dirty="0">
                    <a:solidFill>
                      <a:srgbClr val="002060"/>
                    </a:solidFill>
                  </a:rPr>
                  <a:t> </a:t>
                </a:r>
                <a:r>
                  <a:rPr lang="en-US" sz="2800" b="1" dirty="0" err="1">
                    <a:solidFill>
                      <a:srgbClr val="002060"/>
                    </a:solidFill>
                  </a:rPr>
                  <a:t>hàng</a:t>
                </a:r>
                <a:r>
                  <a:rPr lang="en-US" sz="2800" b="1" dirty="0">
                    <a:solidFill>
                      <a:srgbClr val="002060"/>
                    </a:solidFill>
                  </a:rPr>
                  <a:t>)</a:t>
                </a:r>
              </a:p>
            </p:txBody>
          </p:sp>
        </mc:Choice>
        <mc:Fallback xmlns="">
          <p:sp>
            <p:nvSpPr>
              <p:cNvPr id="13" name="TextBox 12">
                <a:extLst>
                  <a:ext uri="{FF2B5EF4-FFF2-40B4-BE49-F238E27FC236}">
                    <a16:creationId xmlns:a16="http://schemas.microsoft.com/office/drawing/2014/main" id="{8AF7EF53-D5F3-08B3-98A6-881F5FABC0CC}"/>
                  </a:ext>
                </a:extLst>
              </p:cNvPr>
              <p:cNvSpPr txBox="1">
                <a:spLocks noRot="1" noChangeAspect="1" noMove="1" noResize="1" noEditPoints="1" noAdjustHandles="1" noChangeArrowheads="1" noChangeShapeType="1" noTextEdit="1"/>
              </p:cNvSpPr>
              <p:nvPr/>
            </p:nvSpPr>
            <p:spPr>
              <a:xfrm>
                <a:off x="990600" y="6005031"/>
                <a:ext cx="7705346" cy="801310"/>
              </a:xfrm>
              <a:prstGeom prst="rect">
                <a:avLst/>
              </a:prstGeom>
              <a:blipFill>
                <a:blip r:embed="rId6"/>
                <a:stretch>
                  <a:fillRect l="-1661" b="-6818"/>
                </a:stretch>
              </a:blipFill>
            </p:spPr>
            <p:txBody>
              <a:bodyPr/>
              <a:lstStyle/>
              <a:p>
                <a:r>
                  <a:rPr lang="en-US">
                    <a:noFill/>
                  </a:rPr>
                  <a:t> </a:t>
                </a:r>
              </a:p>
            </p:txBody>
          </p:sp>
        </mc:Fallback>
      </mc:AlternateContent>
      <p:sp>
        <p:nvSpPr>
          <p:cNvPr id="14" name="TextBox 13">
            <a:extLst>
              <a:ext uri="{FF2B5EF4-FFF2-40B4-BE49-F238E27FC236}">
                <a16:creationId xmlns:a16="http://schemas.microsoft.com/office/drawing/2014/main" id="{C9258D8F-375F-A553-34C8-A7E089825686}"/>
              </a:ext>
            </a:extLst>
          </p:cNvPr>
          <p:cNvSpPr txBox="1"/>
          <p:nvPr/>
        </p:nvSpPr>
        <p:spPr>
          <a:xfrm>
            <a:off x="905256" y="5648980"/>
            <a:ext cx="2590800" cy="523220"/>
          </a:xfrm>
          <a:prstGeom prst="rect">
            <a:avLst/>
          </a:prstGeom>
          <a:noFill/>
        </p:spPr>
        <p:txBody>
          <a:bodyPr wrap="square" rtlCol="0">
            <a:spAutoFit/>
          </a:bodyPr>
          <a:lstStyle/>
          <a:p>
            <a:r>
              <a:rPr lang="en-US" sz="2800" b="1" dirty="0" err="1">
                <a:solidFill>
                  <a:srgbClr val="002060"/>
                </a:solidFill>
              </a:rPr>
              <a:t>Giải</a:t>
            </a:r>
            <a:endParaRPr lang="en-US" sz="2800" b="1" dirty="0">
              <a:solidFill>
                <a:srgbClr val="002060"/>
              </a:solidFill>
            </a:endParaRPr>
          </a:p>
        </p:txBody>
      </p:sp>
      <p:sp>
        <p:nvSpPr>
          <p:cNvPr id="3" name="TextBox 2">
            <a:extLst>
              <a:ext uri="{FF2B5EF4-FFF2-40B4-BE49-F238E27FC236}">
                <a16:creationId xmlns:a16="http://schemas.microsoft.com/office/drawing/2014/main" id="{EB62D737-FBB2-1F43-31A3-CCE195A0765F}"/>
              </a:ext>
            </a:extLst>
          </p:cNvPr>
          <p:cNvSpPr txBox="1"/>
          <p:nvPr/>
        </p:nvSpPr>
        <p:spPr>
          <a:xfrm>
            <a:off x="5577840" y="2971800"/>
            <a:ext cx="914400" cy="914400"/>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165402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fade">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418D0B4-1EFE-29D2-0CED-89BB912F8C75}"/>
              </a:ext>
            </a:extLst>
          </p:cNvPr>
          <p:cNvPicPr>
            <a:picLocks noChangeAspect="1"/>
          </p:cNvPicPr>
          <p:nvPr/>
        </p:nvPicPr>
        <p:blipFill>
          <a:blip r:embed="rId2">
            <a:extLst>
              <a:ext uri="{BEBA8EAE-BF5A-486C-A8C5-ECC9F3942E4B}">
                <a14:imgProps xmlns:a14="http://schemas.microsoft.com/office/drawing/2010/main">
                  <a14:imgLayer r:embed="rId3">
                    <a14:imgEffect>
                      <a14:colorTemperature colorTemp="4700"/>
                    </a14:imgEffect>
                  </a14:imgLayer>
                </a14:imgProps>
              </a:ext>
            </a:extLst>
          </a:blip>
          <a:stretch>
            <a:fillRect/>
          </a:stretch>
        </p:blipFill>
        <p:spPr>
          <a:xfrm>
            <a:off x="630937" y="746620"/>
            <a:ext cx="4206240" cy="1318375"/>
          </a:xfrm>
          <a:prstGeom prst="rect">
            <a:avLst/>
          </a:prstGeom>
        </p:spPr>
      </p:pic>
      <p:pic>
        <p:nvPicPr>
          <p:cNvPr id="5" name="Picture 4">
            <a:extLst>
              <a:ext uri="{FF2B5EF4-FFF2-40B4-BE49-F238E27FC236}">
                <a16:creationId xmlns:a16="http://schemas.microsoft.com/office/drawing/2014/main" id="{BDA601FC-6FCB-99DF-7016-25E8587F610D}"/>
              </a:ext>
            </a:extLst>
          </p:cNvPr>
          <p:cNvPicPr>
            <a:picLocks noChangeAspect="1"/>
          </p:cNvPicPr>
          <p:nvPr/>
        </p:nvPicPr>
        <p:blipFill>
          <a:blip r:embed="rId4">
            <a:extLst>
              <a:ext uri="{BEBA8EAE-BF5A-486C-A8C5-ECC9F3942E4B}">
                <a14:imgProps xmlns:a14="http://schemas.microsoft.com/office/drawing/2010/main">
                  <a14:imgLayer r:embed="rId5">
                    <a14:imgEffect>
                      <a14:colorTemperature colorTemp="4700"/>
                    </a14:imgEffect>
                  </a14:imgLayer>
                </a14:imgProps>
              </a:ext>
            </a:extLst>
          </a:blip>
          <a:stretch>
            <a:fillRect/>
          </a:stretch>
        </p:blipFill>
        <p:spPr>
          <a:xfrm>
            <a:off x="7091253" y="308532"/>
            <a:ext cx="3840480" cy="1718412"/>
          </a:xfrm>
          <a:prstGeom prst="rect">
            <a:avLst/>
          </a:prstGeom>
        </p:spPr>
      </p:pic>
      <p:sp>
        <p:nvSpPr>
          <p:cNvPr id="2" name="Rectangle 1">
            <a:extLst>
              <a:ext uri="{FF2B5EF4-FFF2-40B4-BE49-F238E27FC236}">
                <a16:creationId xmlns:a16="http://schemas.microsoft.com/office/drawing/2014/main" id="{651E0645-3969-9572-3350-53324EF75A48}"/>
              </a:ext>
            </a:extLst>
          </p:cNvPr>
          <p:cNvSpPr/>
          <p:nvPr/>
        </p:nvSpPr>
        <p:spPr>
          <a:xfrm>
            <a:off x="0" y="0"/>
            <a:ext cx="1207008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3. LUYỆN TẬP</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600476F2-3191-B5F0-E805-FBC9DC43B8BC}"/>
              </a:ext>
            </a:extLst>
          </p:cNvPr>
          <p:cNvSpPr txBox="1"/>
          <p:nvPr/>
        </p:nvSpPr>
        <p:spPr>
          <a:xfrm>
            <a:off x="707136" y="3352800"/>
            <a:ext cx="1197864" cy="523220"/>
          </a:xfrm>
          <a:prstGeom prst="rect">
            <a:avLst/>
          </a:prstGeom>
          <a:noFill/>
        </p:spPr>
        <p:txBody>
          <a:bodyPr wrap="square" rtlCol="0">
            <a:spAutoFit/>
          </a:bodyPr>
          <a:lstStyle/>
          <a:p>
            <a:r>
              <a:rPr lang="en-US" sz="2800" dirty="0" err="1"/>
              <a:t>Giải</a:t>
            </a:r>
            <a:endParaRPr lang="en-US" sz="2800" dirty="0"/>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2C5BFC7-08A6-C78D-DB89-935CF5022C1A}"/>
                  </a:ext>
                </a:extLst>
              </p:cNvPr>
              <p:cNvSpPr txBox="1"/>
              <p:nvPr/>
            </p:nvSpPr>
            <p:spPr>
              <a:xfrm>
                <a:off x="1371600" y="3886200"/>
                <a:ext cx="4876800" cy="702500"/>
              </a:xfrm>
              <a:prstGeom prst="rect">
                <a:avLst/>
              </a:prstGeom>
              <a:noFill/>
            </p:spPr>
            <p:txBody>
              <a:bodyPr wrap="square" rtlCol="0">
                <a:spAutoFit/>
              </a:bodyPr>
              <a:lstStyle/>
              <a:p>
                <a:r>
                  <a:rPr lang="en-US" sz="2800" dirty="0">
                    <a:solidFill>
                      <a:srgbClr val="002060"/>
                    </a:solidFill>
                  </a:rPr>
                  <a:t>a) </a:t>
                </a:r>
                <a14:m>
                  <m:oMath xmlns:m="http://schemas.openxmlformats.org/officeDocument/2006/math">
                    <m:f>
                      <m:fPr>
                        <m:ctrlPr>
                          <a:rPr lang="en-US" sz="2800" i="1" smtClean="0">
                            <a:solidFill>
                              <a:srgbClr val="002060"/>
                            </a:solidFill>
                            <a:latin typeface="Cambria Math" panose="02040503050406030204" pitchFamily="18" charset="0"/>
                          </a:rPr>
                        </m:ctrlPr>
                      </m:fPr>
                      <m:num>
                        <m:r>
                          <a:rPr lang="en-US" sz="2800" b="0" i="1" smtClean="0">
                            <a:solidFill>
                              <a:srgbClr val="002060"/>
                            </a:solidFill>
                            <a:latin typeface="Cambria Math" panose="02040503050406030204" pitchFamily="18" charset="0"/>
                          </a:rPr>
                          <m:t>4</m:t>
                        </m:r>
                      </m:num>
                      <m:den>
                        <m:r>
                          <a:rPr lang="en-US" sz="2800" b="0" i="1" smtClean="0">
                            <a:solidFill>
                              <a:srgbClr val="002060"/>
                            </a:solidFill>
                            <a:latin typeface="Cambria Math" panose="02040503050406030204" pitchFamily="18" charset="0"/>
                          </a:rPr>
                          <m:t>5</m:t>
                        </m:r>
                      </m:den>
                    </m:f>
                    <m:r>
                      <a:rPr lang="en-US" sz="2800" b="0" i="1" smtClean="0">
                        <a:solidFill>
                          <a:srgbClr val="002060"/>
                        </a:solidFill>
                        <a:latin typeface="Cambria Math" panose="02040503050406030204" pitchFamily="18" charset="0"/>
                      </a:rPr>
                      <m:t> </m:t>
                    </m:r>
                    <m:r>
                      <a:rPr lang="en-US" sz="2800" b="0" i="0" smtClean="0">
                        <a:solidFill>
                          <a:srgbClr val="002060"/>
                        </a:solidFill>
                        <a:latin typeface="Cambria Math" panose="02040503050406030204" pitchFamily="18" charset="0"/>
                      </a:rPr>
                      <m:t> </m:t>
                    </m:r>
                    <m:r>
                      <m:rPr>
                        <m:sty m:val="p"/>
                      </m:rPr>
                      <a:rPr lang="en-US" sz="2800" b="0" i="0" smtClean="0">
                        <a:solidFill>
                          <a:srgbClr val="002060"/>
                        </a:solidFill>
                        <a:latin typeface="Cambria Math" panose="02040503050406030204" pitchFamily="18" charset="0"/>
                      </a:rPr>
                      <m:t>c</m:t>
                    </m:r>
                    <m:acc>
                      <m:accPr>
                        <m:chr m:val="̉"/>
                        <m:ctrlPr>
                          <a:rPr lang="en-US" sz="2800" b="0" i="1" smtClean="0">
                            <a:solidFill>
                              <a:srgbClr val="002060"/>
                            </a:solidFill>
                            <a:latin typeface="Cambria Math" panose="02040503050406030204" pitchFamily="18" charset="0"/>
                          </a:rPr>
                        </m:ctrlPr>
                      </m:accPr>
                      <m:e>
                        <m:r>
                          <m:rPr>
                            <m:sty m:val="p"/>
                          </m:rPr>
                          <a:rPr lang="en-US" sz="2800" b="0" i="0" smtClean="0">
                            <a:solidFill>
                              <a:srgbClr val="002060"/>
                            </a:solidFill>
                            <a:latin typeface="Cambria Math" panose="02040503050406030204" pitchFamily="18" charset="0"/>
                          </a:rPr>
                          <m:t>u</m:t>
                        </m:r>
                      </m:e>
                    </m:acc>
                    <m:r>
                      <m:rPr>
                        <m:sty m:val="p"/>
                      </m:rPr>
                      <a:rPr lang="en-US" sz="2800" b="0" i="0" smtClean="0">
                        <a:solidFill>
                          <a:srgbClr val="002060"/>
                        </a:solidFill>
                        <a:latin typeface="Cambria Math" panose="02040503050406030204" pitchFamily="18" charset="0"/>
                      </a:rPr>
                      <m:t>a</m:t>
                    </m:r>
                    <m:r>
                      <a:rPr lang="en-US" sz="2800" b="0" i="0" smtClean="0">
                        <a:solidFill>
                          <a:srgbClr val="002060"/>
                        </a:solidFill>
                        <a:latin typeface="Cambria Math" panose="02040503050406030204" pitchFamily="18" charset="0"/>
                      </a:rPr>
                      <m:t> </m:t>
                    </m:r>
                    <m:r>
                      <a:rPr lang="en-US" sz="2800" b="0" i="0" smtClean="0">
                        <a:solidFill>
                          <a:srgbClr val="002060"/>
                        </a:solidFill>
                        <a:latin typeface="Cambria Math" panose="02040503050406030204" pitchFamily="18" charset="0"/>
                      </a:rPr>
                      <m:t>100</m:t>
                    </m:r>
                    <m:r>
                      <a:rPr lang="en-US" sz="2800" b="0" i="0" smtClean="0">
                        <a:solidFill>
                          <a:srgbClr val="002060"/>
                        </a:solidFill>
                        <a:latin typeface="Cambria Math" panose="02040503050406030204" pitchFamily="18" charset="0"/>
                      </a:rPr>
                      <m:t> </m:t>
                    </m:r>
                    <m:r>
                      <m:rPr>
                        <m:sty m:val="p"/>
                      </m:rPr>
                      <a:rPr lang="en-US" sz="2800" b="0" i="0" smtClean="0">
                        <a:solidFill>
                          <a:srgbClr val="002060"/>
                        </a:solidFill>
                        <a:latin typeface="Cambria Math" panose="02040503050406030204" pitchFamily="18" charset="0"/>
                      </a:rPr>
                      <m:t>l</m:t>
                    </m:r>
                    <m:acc>
                      <m:accPr>
                        <m:chr m:val="̀"/>
                        <m:ctrlPr>
                          <a:rPr lang="en-US" sz="2800" b="0" i="1" smtClean="0">
                            <a:solidFill>
                              <a:srgbClr val="002060"/>
                            </a:solidFill>
                            <a:latin typeface="Cambria Math" panose="02040503050406030204" pitchFamily="18" charset="0"/>
                          </a:rPr>
                        </m:ctrlPr>
                      </m:accPr>
                      <m:e>
                        <m:r>
                          <m:rPr>
                            <m:sty m:val="p"/>
                          </m:rPr>
                          <a:rPr lang="en-US" sz="2800" b="0" i="0" smtClean="0">
                            <a:solidFill>
                              <a:srgbClr val="002060"/>
                            </a:solidFill>
                            <a:latin typeface="Cambria Math" panose="02040503050406030204" pitchFamily="18" charset="0"/>
                          </a:rPr>
                          <m:t>a</m:t>
                        </m:r>
                      </m:e>
                    </m:acc>
                    <m:r>
                      <a:rPr lang="en-US" sz="2800" b="0" i="0" smtClean="0">
                        <a:solidFill>
                          <a:srgbClr val="002060"/>
                        </a:solidFill>
                        <a:latin typeface="Cambria Math" panose="02040503050406030204" pitchFamily="18" charset="0"/>
                      </a:rPr>
                      <m:t>:</m:t>
                    </m:r>
                    <m:r>
                      <a:rPr lang="en-US" sz="2800" b="0" i="0" smtClean="0">
                        <a:solidFill>
                          <a:srgbClr val="002060"/>
                        </a:solidFill>
                        <a:latin typeface="Cambria Math" panose="02040503050406030204" pitchFamily="18" charset="0"/>
                      </a:rPr>
                      <m:t>100</m:t>
                    </m:r>
                    <m:r>
                      <a:rPr lang="en-US" sz="2800" b="0" i="0" smtClean="0">
                        <a:solidFill>
                          <a:srgbClr val="002060"/>
                        </a:solidFill>
                        <a:latin typeface="Cambria Math" panose="02040503050406030204" pitchFamily="18" charset="0"/>
                      </a:rPr>
                      <m:t>.</m:t>
                    </m:r>
                    <m:f>
                      <m:fPr>
                        <m:ctrlPr>
                          <a:rPr lang="en-US" sz="2800" i="1">
                            <a:solidFill>
                              <a:srgbClr val="002060"/>
                            </a:solidFill>
                            <a:latin typeface="Cambria Math" panose="02040503050406030204" pitchFamily="18" charset="0"/>
                          </a:rPr>
                        </m:ctrlPr>
                      </m:fPr>
                      <m:num>
                        <m:r>
                          <a:rPr lang="en-US" sz="2800" i="1">
                            <a:solidFill>
                              <a:srgbClr val="002060"/>
                            </a:solidFill>
                            <a:latin typeface="Cambria Math" panose="02040503050406030204" pitchFamily="18" charset="0"/>
                          </a:rPr>
                          <m:t>4</m:t>
                        </m:r>
                      </m:num>
                      <m:den>
                        <m:r>
                          <a:rPr lang="en-US" sz="2800" i="1">
                            <a:solidFill>
                              <a:srgbClr val="002060"/>
                            </a:solidFill>
                            <a:latin typeface="Cambria Math" panose="02040503050406030204" pitchFamily="18" charset="0"/>
                          </a:rPr>
                          <m:t>5</m:t>
                        </m:r>
                      </m:den>
                    </m:f>
                  </m:oMath>
                </a14:m>
                <a:r>
                  <a:rPr lang="en-US" sz="2800" dirty="0">
                    <a:solidFill>
                      <a:srgbClr val="002060"/>
                    </a:solidFill>
                  </a:rPr>
                  <a:t>= 80</a:t>
                </a:r>
              </a:p>
            </p:txBody>
          </p:sp>
        </mc:Choice>
        <mc:Fallback xmlns="">
          <p:sp>
            <p:nvSpPr>
              <p:cNvPr id="6" name="TextBox 5">
                <a:extLst>
                  <a:ext uri="{FF2B5EF4-FFF2-40B4-BE49-F238E27FC236}">
                    <a16:creationId xmlns:a16="http://schemas.microsoft.com/office/drawing/2014/main" id="{72C5BFC7-08A6-C78D-DB89-935CF5022C1A}"/>
                  </a:ext>
                </a:extLst>
              </p:cNvPr>
              <p:cNvSpPr txBox="1">
                <a:spLocks noRot="1" noChangeAspect="1" noMove="1" noResize="1" noEditPoints="1" noAdjustHandles="1" noChangeArrowheads="1" noChangeShapeType="1" noTextEdit="1"/>
              </p:cNvSpPr>
              <p:nvPr/>
            </p:nvSpPr>
            <p:spPr>
              <a:xfrm>
                <a:off x="1371600" y="3886200"/>
                <a:ext cx="4876800" cy="702500"/>
              </a:xfrm>
              <a:prstGeom prst="rect">
                <a:avLst/>
              </a:prstGeom>
              <a:blipFill>
                <a:blip r:embed="rId6"/>
                <a:stretch>
                  <a:fillRect l="-2500" b="-10435"/>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A905DDED-4425-3414-C5E0-0F983A6C8B64}"/>
                  </a:ext>
                </a:extLst>
              </p:cNvPr>
              <p:cNvSpPr txBox="1"/>
              <p:nvPr/>
            </p:nvSpPr>
            <p:spPr>
              <a:xfrm>
                <a:off x="1295400" y="4698684"/>
                <a:ext cx="4876800" cy="787716"/>
              </a:xfrm>
              <a:prstGeom prst="rect">
                <a:avLst/>
              </a:prstGeom>
              <a:noFill/>
            </p:spPr>
            <p:txBody>
              <a:bodyPr wrap="square" rtlCol="0">
                <a:spAutoFit/>
              </a:bodyPr>
              <a:lstStyle/>
              <a:p>
                <a:r>
                  <a:rPr lang="en-US" sz="3200" dirty="0">
                    <a:solidFill>
                      <a:srgbClr val="002060"/>
                    </a:solidFill>
                  </a:rPr>
                  <a:t>b) </a:t>
                </a:r>
                <a14:m>
                  <m:oMath xmlns:m="http://schemas.openxmlformats.org/officeDocument/2006/math">
                    <m:f>
                      <m:fPr>
                        <m:ctrlPr>
                          <a:rPr lang="en-US" sz="3200" i="1" smtClean="0">
                            <a:solidFill>
                              <a:srgbClr val="002060"/>
                            </a:solidFill>
                            <a:latin typeface="Cambria Math" panose="02040503050406030204" pitchFamily="18" charset="0"/>
                          </a:rPr>
                        </m:ctrlPr>
                      </m:fPr>
                      <m:num>
                        <m:r>
                          <a:rPr lang="en-US" sz="3200" b="0" i="1" smtClean="0">
                            <a:solidFill>
                              <a:srgbClr val="002060"/>
                            </a:solidFill>
                            <a:latin typeface="Cambria Math" panose="02040503050406030204" pitchFamily="18" charset="0"/>
                          </a:rPr>
                          <m:t>1</m:t>
                        </m:r>
                      </m:num>
                      <m:den>
                        <m:r>
                          <a:rPr lang="en-US" sz="3200" b="0" i="1" smtClean="0">
                            <a:solidFill>
                              <a:srgbClr val="002060"/>
                            </a:solidFill>
                            <a:latin typeface="Cambria Math" panose="02040503050406030204" pitchFamily="18" charset="0"/>
                          </a:rPr>
                          <m:t>4</m:t>
                        </m:r>
                      </m:den>
                    </m:f>
                    <m:r>
                      <a:rPr lang="en-US" sz="3200" b="0" i="1" smtClean="0">
                        <a:solidFill>
                          <a:srgbClr val="002060"/>
                        </a:solidFill>
                        <a:latin typeface="Cambria Math" panose="02040503050406030204" pitchFamily="18" charset="0"/>
                      </a:rPr>
                      <m:t> </m:t>
                    </m:r>
                    <m:r>
                      <a:rPr lang="en-US" sz="3200" b="0" i="0" smtClean="0">
                        <a:solidFill>
                          <a:srgbClr val="002060"/>
                        </a:solidFill>
                        <a:latin typeface="Cambria Math" panose="02040503050406030204" pitchFamily="18" charset="0"/>
                      </a:rPr>
                      <m:t> </m:t>
                    </m:r>
                    <m:r>
                      <m:rPr>
                        <m:sty m:val="p"/>
                      </m:rPr>
                      <a:rPr lang="en-US" sz="3200" b="0" i="0" smtClean="0">
                        <a:solidFill>
                          <a:srgbClr val="002060"/>
                        </a:solidFill>
                        <a:latin typeface="Cambria Math" panose="02040503050406030204" pitchFamily="18" charset="0"/>
                      </a:rPr>
                      <m:t>c</m:t>
                    </m:r>
                    <m:acc>
                      <m:accPr>
                        <m:chr m:val="̉"/>
                        <m:ctrlPr>
                          <a:rPr lang="en-US" sz="3200" b="0" i="1" smtClean="0">
                            <a:solidFill>
                              <a:srgbClr val="002060"/>
                            </a:solidFill>
                            <a:latin typeface="Cambria Math" panose="02040503050406030204" pitchFamily="18" charset="0"/>
                          </a:rPr>
                        </m:ctrlPr>
                      </m:accPr>
                      <m:e>
                        <m:r>
                          <m:rPr>
                            <m:sty m:val="p"/>
                          </m:rPr>
                          <a:rPr lang="en-US" sz="3200" b="0" i="0" smtClean="0">
                            <a:solidFill>
                              <a:srgbClr val="002060"/>
                            </a:solidFill>
                            <a:latin typeface="Cambria Math" panose="02040503050406030204" pitchFamily="18" charset="0"/>
                          </a:rPr>
                          <m:t>u</m:t>
                        </m:r>
                      </m:e>
                    </m:acc>
                    <m:r>
                      <m:rPr>
                        <m:sty m:val="p"/>
                      </m:rPr>
                      <a:rPr lang="en-US" sz="3200" b="0" i="0" smtClean="0">
                        <a:solidFill>
                          <a:srgbClr val="002060"/>
                        </a:solidFill>
                        <a:latin typeface="Cambria Math" panose="02040503050406030204" pitchFamily="18" charset="0"/>
                      </a:rPr>
                      <m:t>a</m:t>
                    </m:r>
                    <m:r>
                      <a:rPr lang="en-US" sz="3200" b="0" i="0" smtClean="0">
                        <a:solidFill>
                          <a:srgbClr val="002060"/>
                        </a:solidFill>
                        <a:latin typeface="Cambria Math" panose="02040503050406030204" pitchFamily="18" charset="0"/>
                      </a:rPr>
                      <m:t> −</m:t>
                    </m:r>
                    <m:r>
                      <a:rPr lang="en-US" sz="3200" b="0" i="0" smtClean="0">
                        <a:solidFill>
                          <a:srgbClr val="002060"/>
                        </a:solidFill>
                        <a:latin typeface="Cambria Math" panose="02040503050406030204" pitchFamily="18" charset="0"/>
                      </a:rPr>
                      <m:t>8</m:t>
                    </m:r>
                    <m:r>
                      <a:rPr lang="en-US" sz="3200" b="0" i="0" smtClean="0">
                        <a:solidFill>
                          <a:srgbClr val="002060"/>
                        </a:solidFill>
                        <a:latin typeface="Cambria Math" panose="02040503050406030204" pitchFamily="18" charset="0"/>
                      </a:rPr>
                      <m:t> </m:t>
                    </m:r>
                    <m:r>
                      <m:rPr>
                        <m:sty m:val="p"/>
                      </m:rPr>
                      <a:rPr lang="en-US" sz="3200" b="0" i="0" smtClean="0">
                        <a:solidFill>
                          <a:srgbClr val="002060"/>
                        </a:solidFill>
                        <a:latin typeface="Cambria Math" panose="02040503050406030204" pitchFamily="18" charset="0"/>
                      </a:rPr>
                      <m:t>l</m:t>
                    </m:r>
                    <m:acc>
                      <m:accPr>
                        <m:chr m:val="̀"/>
                        <m:ctrlPr>
                          <a:rPr lang="en-US" sz="3200" b="0" i="1" smtClean="0">
                            <a:solidFill>
                              <a:srgbClr val="002060"/>
                            </a:solidFill>
                            <a:latin typeface="Cambria Math" panose="02040503050406030204" pitchFamily="18" charset="0"/>
                          </a:rPr>
                        </m:ctrlPr>
                      </m:accPr>
                      <m:e>
                        <m:r>
                          <m:rPr>
                            <m:sty m:val="p"/>
                          </m:rPr>
                          <a:rPr lang="en-US" sz="3200" b="0" i="0" smtClean="0">
                            <a:solidFill>
                              <a:srgbClr val="002060"/>
                            </a:solidFill>
                            <a:latin typeface="Cambria Math" panose="02040503050406030204" pitchFamily="18" charset="0"/>
                          </a:rPr>
                          <m:t>a</m:t>
                        </m:r>
                      </m:e>
                    </m:acc>
                    <m:r>
                      <a:rPr lang="en-US" sz="3200" b="0" i="0" smtClean="0">
                        <a:solidFill>
                          <a:srgbClr val="002060"/>
                        </a:solidFill>
                        <a:latin typeface="Cambria Math" panose="02040503050406030204" pitchFamily="18" charset="0"/>
                      </a:rPr>
                      <m:t>:−</m:t>
                    </m:r>
                    <m:r>
                      <a:rPr lang="en-US" sz="3200" b="0" i="0" smtClean="0">
                        <a:solidFill>
                          <a:srgbClr val="002060"/>
                        </a:solidFill>
                        <a:latin typeface="Cambria Math" panose="02040503050406030204" pitchFamily="18" charset="0"/>
                      </a:rPr>
                      <m:t>8</m:t>
                    </m:r>
                    <m:r>
                      <a:rPr lang="en-US" sz="3200" b="0" i="0" smtClean="0">
                        <a:solidFill>
                          <a:srgbClr val="002060"/>
                        </a:solidFill>
                        <a:latin typeface="Cambria Math" panose="02040503050406030204" pitchFamily="18" charset="0"/>
                      </a:rPr>
                      <m:t>.</m:t>
                    </m:r>
                    <m:f>
                      <m:fPr>
                        <m:ctrlPr>
                          <a:rPr lang="en-US" sz="3200" i="1">
                            <a:solidFill>
                              <a:srgbClr val="002060"/>
                            </a:solidFill>
                            <a:latin typeface="Cambria Math" panose="02040503050406030204" pitchFamily="18" charset="0"/>
                          </a:rPr>
                        </m:ctrlPr>
                      </m:fPr>
                      <m:num>
                        <m:r>
                          <a:rPr lang="en-US" sz="3200" b="0" i="1" smtClean="0">
                            <a:solidFill>
                              <a:srgbClr val="002060"/>
                            </a:solidFill>
                            <a:latin typeface="Cambria Math" panose="02040503050406030204" pitchFamily="18" charset="0"/>
                          </a:rPr>
                          <m:t>1</m:t>
                        </m:r>
                      </m:num>
                      <m:den>
                        <m:r>
                          <a:rPr lang="en-US" sz="3200" b="0" i="1" smtClean="0">
                            <a:solidFill>
                              <a:srgbClr val="002060"/>
                            </a:solidFill>
                            <a:latin typeface="Cambria Math" panose="02040503050406030204" pitchFamily="18" charset="0"/>
                          </a:rPr>
                          <m:t>4</m:t>
                        </m:r>
                      </m:den>
                    </m:f>
                  </m:oMath>
                </a14:m>
                <a:r>
                  <a:rPr lang="en-US" sz="3200" dirty="0">
                    <a:solidFill>
                      <a:srgbClr val="002060"/>
                    </a:solidFill>
                  </a:rPr>
                  <a:t>= -2</a:t>
                </a:r>
              </a:p>
            </p:txBody>
          </p:sp>
        </mc:Choice>
        <mc:Fallback xmlns="">
          <p:sp>
            <p:nvSpPr>
              <p:cNvPr id="9" name="TextBox 8">
                <a:extLst>
                  <a:ext uri="{FF2B5EF4-FFF2-40B4-BE49-F238E27FC236}">
                    <a16:creationId xmlns:a16="http://schemas.microsoft.com/office/drawing/2014/main" id="{A905DDED-4425-3414-C5E0-0F983A6C8B64}"/>
                  </a:ext>
                </a:extLst>
              </p:cNvPr>
              <p:cNvSpPr txBox="1">
                <a:spLocks noRot="1" noChangeAspect="1" noMove="1" noResize="1" noEditPoints="1" noAdjustHandles="1" noChangeArrowheads="1" noChangeShapeType="1" noTextEdit="1"/>
              </p:cNvSpPr>
              <p:nvPr/>
            </p:nvSpPr>
            <p:spPr>
              <a:xfrm>
                <a:off x="1295400" y="4698684"/>
                <a:ext cx="4876800" cy="787716"/>
              </a:xfrm>
              <a:prstGeom prst="rect">
                <a:avLst/>
              </a:prstGeom>
              <a:blipFill>
                <a:blip r:embed="rId7"/>
                <a:stretch>
                  <a:fillRect l="-3250" b="-12403"/>
                </a:stretch>
              </a:blipFill>
            </p:spPr>
            <p:txBody>
              <a:bodyPr/>
              <a:lstStyle/>
              <a:p>
                <a:r>
                  <a:rPr lang="en-US">
                    <a:noFill/>
                  </a:rPr>
                  <a:t> </a:t>
                </a:r>
              </a:p>
            </p:txBody>
          </p:sp>
        </mc:Fallback>
      </mc:AlternateContent>
      <p:pic>
        <p:nvPicPr>
          <p:cNvPr id="10" name="Picture 9">
            <a:extLst>
              <a:ext uri="{FF2B5EF4-FFF2-40B4-BE49-F238E27FC236}">
                <a16:creationId xmlns:a16="http://schemas.microsoft.com/office/drawing/2014/main" id="{496B07BF-C11F-A682-06E8-32886A530288}"/>
              </a:ext>
            </a:extLst>
          </p:cNvPr>
          <p:cNvPicPr>
            <a:picLocks noChangeAspect="1"/>
          </p:cNvPicPr>
          <p:nvPr/>
        </p:nvPicPr>
        <p:blipFill>
          <a:blip r:embed="rId8">
            <a:extLst>
              <a:ext uri="{BEBA8EAE-BF5A-486C-A8C5-ECC9F3942E4B}">
                <a14:imgProps xmlns:a14="http://schemas.microsoft.com/office/drawing/2010/main">
                  <a14:imgLayer r:embed="rId9">
                    <a14:imgEffect>
                      <a14:colorTemperature colorTemp="4700"/>
                    </a14:imgEffect>
                  </a14:imgLayer>
                </a14:imgProps>
              </a:ext>
            </a:extLst>
          </a:blip>
          <a:stretch>
            <a:fillRect/>
          </a:stretch>
        </p:blipFill>
        <p:spPr>
          <a:xfrm>
            <a:off x="358357" y="2057400"/>
            <a:ext cx="11338560" cy="1298388"/>
          </a:xfrm>
          <a:prstGeom prst="rect">
            <a:avLst/>
          </a:prstGeom>
        </p:spPr>
      </p:pic>
      <p:cxnSp>
        <p:nvCxnSpPr>
          <p:cNvPr id="12" name="Straight Connector 11">
            <a:extLst>
              <a:ext uri="{FF2B5EF4-FFF2-40B4-BE49-F238E27FC236}">
                <a16:creationId xmlns:a16="http://schemas.microsoft.com/office/drawing/2014/main" id="{43918841-DC42-B9FD-4400-2B0CB45BB769}"/>
              </a:ext>
            </a:extLst>
          </p:cNvPr>
          <p:cNvCxnSpPr/>
          <p:nvPr/>
        </p:nvCxnSpPr>
        <p:spPr>
          <a:xfrm>
            <a:off x="5867400" y="3810000"/>
            <a:ext cx="0" cy="1367773"/>
          </a:xfrm>
          <a:prstGeom prst="line">
            <a:avLst/>
          </a:prstGeom>
          <a:ln w="38100"/>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89AFB82B-D34F-BC42-D601-33C7998F5548}"/>
                  </a:ext>
                </a:extLst>
              </p:cNvPr>
              <p:cNvSpPr txBox="1"/>
              <p:nvPr/>
            </p:nvSpPr>
            <p:spPr>
              <a:xfrm>
                <a:off x="7010400" y="3810000"/>
                <a:ext cx="4876800" cy="704295"/>
              </a:xfrm>
              <a:prstGeom prst="rect">
                <a:avLst/>
              </a:prstGeom>
              <a:noFill/>
            </p:spPr>
            <p:txBody>
              <a:bodyPr wrap="square" rtlCol="0">
                <a:spAutoFit/>
              </a:bodyPr>
              <a:lstStyle/>
              <a:p>
                <a:r>
                  <a:rPr lang="en-US" sz="2800" dirty="0">
                    <a:solidFill>
                      <a:srgbClr val="002060"/>
                    </a:solidFill>
                  </a:rPr>
                  <a:t>a) </a:t>
                </a:r>
                <a14:m>
                  <m:oMath xmlns:m="http://schemas.openxmlformats.org/officeDocument/2006/math">
                    <m:f>
                      <m:fPr>
                        <m:ctrlPr>
                          <a:rPr lang="en-US" sz="2800" i="1" smtClean="0">
                            <a:solidFill>
                              <a:srgbClr val="002060"/>
                            </a:solidFill>
                            <a:latin typeface="Cambria Math" panose="02040503050406030204" pitchFamily="18" charset="0"/>
                          </a:rPr>
                        </m:ctrlPr>
                      </m:fPr>
                      <m:num>
                        <m:r>
                          <a:rPr lang="en-US" sz="2800" b="0" i="1" smtClean="0">
                            <a:solidFill>
                              <a:srgbClr val="002060"/>
                            </a:solidFill>
                            <a:latin typeface="Cambria Math" panose="02040503050406030204" pitchFamily="18" charset="0"/>
                          </a:rPr>
                          <m:t>2</m:t>
                        </m:r>
                      </m:num>
                      <m:den>
                        <m:r>
                          <a:rPr lang="en-US" sz="2800" b="0" i="1" smtClean="0">
                            <a:solidFill>
                              <a:srgbClr val="002060"/>
                            </a:solidFill>
                            <a:latin typeface="Cambria Math" panose="02040503050406030204" pitchFamily="18" charset="0"/>
                          </a:rPr>
                          <m:t>5</m:t>
                        </m:r>
                      </m:den>
                    </m:f>
                    <m:r>
                      <a:rPr lang="en-US" sz="2800" b="0" i="1" smtClean="0">
                        <a:solidFill>
                          <a:srgbClr val="002060"/>
                        </a:solidFill>
                        <a:latin typeface="Cambria Math" panose="02040503050406030204" pitchFamily="18" charset="0"/>
                      </a:rPr>
                      <m:t> </m:t>
                    </m:r>
                    <m:r>
                      <a:rPr lang="en-US" sz="2800" b="0" i="0" smtClean="0">
                        <a:solidFill>
                          <a:srgbClr val="002060"/>
                        </a:solidFill>
                        <a:latin typeface="Cambria Math" panose="02040503050406030204" pitchFamily="18" charset="0"/>
                      </a:rPr>
                      <m:t> </m:t>
                    </m:r>
                    <m:r>
                      <m:rPr>
                        <m:sty m:val="p"/>
                      </m:rPr>
                      <a:rPr lang="en-US" sz="2800" b="0" i="0" smtClean="0">
                        <a:solidFill>
                          <a:srgbClr val="002060"/>
                        </a:solidFill>
                        <a:latin typeface="Cambria Math" panose="02040503050406030204" pitchFamily="18" charset="0"/>
                      </a:rPr>
                      <m:t>c</m:t>
                    </m:r>
                    <m:acc>
                      <m:accPr>
                        <m:chr m:val="̉"/>
                        <m:ctrlPr>
                          <a:rPr lang="en-US" sz="2800" b="0" i="1" smtClean="0">
                            <a:solidFill>
                              <a:srgbClr val="002060"/>
                            </a:solidFill>
                            <a:latin typeface="Cambria Math" panose="02040503050406030204" pitchFamily="18" charset="0"/>
                          </a:rPr>
                        </m:ctrlPr>
                      </m:accPr>
                      <m:e>
                        <m:r>
                          <m:rPr>
                            <m:sty m:val="p"/>
                          </m:rPr>
                          <a:rPr lang="en-US" sz="2800" b="0" i="0" smtClean="0">
                            <a:solidFill>
                              <a:srgbClr val="002060"/>
                            </a:solidFill>
                            <a:latin typeface="Cambria Math" panose="02040503050406030204" pitchFamily="18" charset="0"/>
                          </a:rPr>
                          <m:t>u</m:t>
                        </m:r>
                      </m:e>
                    </m:acc>
                    <m:r>
                      <m:rPr>
                        <m:sty m:val="p"/>
                      </m:rPr>
                      <a:rPr lang="en-US" sz="2800" b="0" i="0" smtClean="0">
                        <a:solidFill>
                          <a:srgbClr val="002060"/>
                        </a:solidFill>
                        <a:latin typeface="Cambria Math" panose="02040503050406030204" pitchFamily="18" charset="0"/>
                      </a:rPr>
                      <m:t>a</m:t>
                    </m:r>
                    <m:r>
                      <a:rPr lang="en-US" sz="2800" b="0" i="0" smtClean="0">
                        <a:solidFill>
                          <a:srgbClr val="002060"/>
                        </a:solidFill>
                        <a:latin typeface="Cambria Math" panose="02040503050406030204" pitchFamily="18" charset="0"/>
                      </a:rPr>
                      <m:t> </m:t>
                    </m:r>
                    <m:r>
                      <a:rPr lang="en-US" sz="2800" b="0" i="0" smtClean="0">
                        <a:solidFill>
                          <a:srgbClr val="002060"/>
                        </a:solidFill>
                        <a:latin typeface="Cambria Math" panose="02040503050406030204" pitchFamily="18" charset="0"/>
                      </a:rPr>
                      <m:t>30</m:t>
                    </m:r>
                    <m:r>
                      <a:rPr lang="en-US" sz="2800" b="0" i="0" smtClean="0">
                        <a:solidFill>
                          <a:srgbClr val="002060"/>
                        </a:solidFill>
                        <a:latin typeface="Cambria Math" panose="02040503050406030204" pitchFamily="18" charset="0"/>
                      </a:rPr>
                      <m:t> </m:t>
                    </m:r>
                    <m:r>
                      <m:rPr>
                        <m:sty m:val="p"/>
                      </m:rPr>
                      <a:rPr lang="en-US" sz="2800" b="0" i="0" smtClean="0">
                        <a:solidFill>
                          <a:srgbClr val="002060"/>
                        </a:solidFill>
                        <a:latin typeface="Cambria Math" panose="02040503050406030204" pitchFamily="18" charset="0"/>
                      </a:rPr>
                      <m:t>m</m:t>
                    </m:r>
                    <m:r>
                      <a:rPr lang="en-US" sz="2800" b="0" i="0" smtClean="0">
                        <a:solidFill>
                          <a:srgbClr val="002060"/>
                        </a:solidFill>
                        <a:latin typeface="Cambria Math" panose="02040503050406030204" pitchFamily="18" charset="0"/>
                      </a:rPr>
                      <m:t> </m:t>
                    </m:r>
                    <m:r>
                      <m:rPr>
                        <m:sty m:val="p"/>
                      </m:rPr>
                      <a:rPr lang="en-US" sz="2800" b="0" i="0" smtClean="0">
                        <a:solidFill>
                          <a:srgbClr val="002060"/>
                        </a:solidFill>
                        <a:latin typeface="Cambria Math" panose="02040503050406030204" pitchFamily="18" charset="0"/>
                      </a:rPr>
                      <m:t>l</m:t>
                    </m:r>
                    <m:acc>
                      <m:accPr>
                        <m:chr m:val="̀"/>
                        <m:ctrlPr>
                          <a:rPr lang="en-US" sz="2800" b="0" i="1" smtClean="0">
                            <a:solidFill>
                              <a:srgbClr val="002060"/>
                            </a:solidFill>
                            <a:latin typeface="Cambria Math" panose="02040503050406030204" pitchFamily="18" charset="0"/>
                          </a:rPr>
                        </m:ctrlPr>
                      </m:accPr>
                      <m:e>
                        <m:r>
                          <m:rPr>
                            <m:sty m:val="p"/>
                          </m:rPr>
                          <a:rPr lang="en-US" sz="2800" b="0" i="0" smtClean="0">
                            <a:solidFill>
                              <a:srgbClr val="002060"/>
                            </a:solidFill>
                            <a:latin typeface="Cambria Math" panose="02040503050406030204" pitchFamily="18" charset="0"/>
                          </a:rPr>
                          <m:t>a</m:t>
                        </m:r>
                      </m:e>
                    </m:acc>
                    <m:r>
                      <a:rPr lang="en-US" sz="2800" b="0" i="0" smtClean="0">
                        <a:solidFill>
                          <a:srgbClr val="002060"/>
                        </a:solidFill>
                        <a:latin typeface="Cambria Math" panose="02040503050406030204" pitchFamily="18" charset="0"/>
                      </a:rPr>
                      <m:t>:</m:t>
                    </m:r>
                    <m:r>
                      <a:rPr lang="en-US" sz="2800" b="0" i="0" smtClean="0">
                        <a:solidFill>
                          <a:srgbClr val="002060"/>
                        </a:solidFill>
                        <a:latin typeface="Cambria Math" panose="02040503050406030204" pitchFamily="18" charset="0"/>
                      </a:rPr>
                      <m:t>30</m:t>
                    </m:r>
                    <m:r>
                      <a:rPr lang="en-US" sz="2800" b="0" i="0" smtClean="0">
                        <a:solidFill>
                          <a:srgbClr val="002060"/>
                        </a:solidFill>
                        <a:latin typeface="Cambria Math" panose="02040503050406030204" pitchFamily="18" charset="0"/>
                      </a:rPr>
                      <m:t>.</m:t>
                    </m:r>
                    <m:f>
                      <m:fPr>
                        <m:ctrlPr>
                          <a:rPr lang="en-US" sz="2800" i="1">
                            <a:solidFill>
                              <a:srgbClr val="002060"/>
                            </a:solidFill>
                            <a:latin typeface="Cambria Math" panose="02040503050406030204" pitchFamily="18" charset="0"/>
                          </a:rPr>
                        </m:ctrlPr>
                      </m:fPr>
                      <m:num>
                        <m:r>
                          <a:rPr lang="en-US" sz="2800" b="0" i="1" smtClean="0">
                            <a:solidFill>
                              <a:srgbClr val="002060"/>
                            </a:solidFill>
                            <a:latin typeface="Cambria Math" panose="02040503050406030204" pitchFamily="18" charset="0"/>
                          </a:rPr>
                          <m:t>2</m:t>
                        </m:r>
                      </m:num>
                      <m:den>
                        <m:r>
                          <a:rPr lang="en-US" sz="2800" i="1">
                            <a:solidFill>
                              <a:srgbClr val="002060"/>
                            </a:solidFill>
                            <a:latin typeface="Cambria Math" panose="02040503050406030204" pitchFamily="18" charset="0"/>
                          </a:rPr>
                          <m:t>5</m:t>
                        </m:r>
                      </m:den>
                    </m:f>
                  </m:oMath>
                </a14:m>
                <a:r>
                  <a:rPr lang="en-US" sz="2800" dirty="0">
                    <a:solidFill>
                      <a:srgbClr val="002060"/>
                    </a:solidFill>
                  </a:rPr>
                  <a:t>= 12 (m)</a:t>
                </a:r>
              </a:p>
            </p:txBody>
          </p:sp>
        </mc:Choice>
        <mc:Fallback xmlns="">
          <p:sp>
            <p:nvSpPr>
              <p:cNvPr id="13" name="TextBox 12">
                <a:extLst>
                  <a:ext uri="{FF2B5EF4-FFF2-40B4-BE49-F238E27FC236}">
                    <a16:creationId xmlns:a16="http://schemas.microsoft.com/office/drawing/2014/main" id="{89AFB82B-D34F-BC42-D601-33C7998F5548}"/>
                  </a:ext>
                </a:extLst>
              </p:cNvPr>
              <p:cNvSpPr txBox="1">
                <a:spLocks noRot="1" noChangeAspect="1" noMove="1" noResize="1" noEditPoints="1" noAdjustHandles="1" noChangeArrowheads="1" noChangeShapeType="1" noTextEdit="1"/>
              </p:cNvSpPr>
              <p:nvPr/>
            </p:nvSpPr>
            <p:spPr>
              <a:xfrm>
                <a:off x="7010400" y="3810000"/>
                <a:ext cx="4876800" cy="704295"/>
              </a:xfrm>
              <a:prstGeom prst="rect">
                <a:avLst/>
              </a:prstGeom>
              <a:blipFill>
                <a:blip r:embed="rId10"/>
                <a:stretch>
                  <a:fillRect l="-2500" b="-1120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0F49BA85-0378-5B56-D451-107E84D8D94F}"/>
                  </a:ext>
                </a:extLst>
              </p:cNvPr>
              <p:cNvSpPr txBox="1"/>
              <p:nvPr/>
            </p:nvSpPr>
            <p:spPr>
              <a:xfrm>
                <a:off x="6934200" y="4632398"/>
                <a:ext cx="5715000" cy="701602"/>
              </a:xfrm>
              <a:prstGeom prst="rect">
                <a:avLst/>
              </a:prstGeom>
              <a:noFill/>
            </p:spPr>
            <p:txBody>
              <a:bodyPr wrap="square" rtlCol="0">
                <a:spAutoFit/>
              </a:bodyPr>
              <a:lstStyle/>
              <a:p>
                <a:r>
                  <a:rPr lang="en-US" sz="2800" dirty="0">
                    <a:solidFill>
                      <a:srgbClr val="002060"/>
                    </a:solidFill>
                  </a:rPr>
                  <a:t>b) </a:t>
                </a:r>
                <a14:m>
                  <m:oMath xmlns:m="http://schemas.openxmlformats.org/officeDocument/2006/math">
                    <m:f>
                      <m:fPr>
                        <m:ctrlPr>
                          <a:rPr lang="en-US" sz="2800" i="1" smtClean="0">
                            <a:solidFill>
                              <a:srgbClr val="002060"/>
                            </a:solidFill>
                            <a:latin typeface="Cambria Math" panose="02040503050406030204" pitchFamily="18" charset="0"/>
                          </a:rPr>
                        </m:ctrlPr>
                      </m:fPr>
                      <m:num>
                        <m:r>
                          <a:rPr lang="en-US" sz="2800" b="0" i="1" smtClean="0">
                            <a:solidFill>
                              <a:srgbClr val="002060"/>
                            </a:solidFill>
                            <a:latin typeface="Cambria Math" panose="02040503050406030204" pitchFamily="18" charset="0"/>
                          </a:rPr>
                          <m:t>3</m:t>
                        </m:r>
                      </m:num>
                      <m:den>
                        <m:r>
                          <a:rPr lang="en-US" sz="2800" b="0" i="1" smtClean="0">
                            <a:solidFill>
                              <a:srgbClr val="002060"/>
                            </a:solidFill>
                            <a:latin typeface="Cambria Math" panose="02040503050406030204" pitchFamily="18" charset="0"/>
                          </a:rPr>
                          <m:t>4</m:t>
                        </m:r>
                      </m:den>
                    </m:f>
                    <m:r>
                      <a:rPr lang="en-US" sz="2800" b="0" i="1" smtClean="0">
                        <a:solidFill>
                          <a:srgbClr val="002060"/>
                        </a:solidFill>
                        <a:latin typeface="Cambria Math" panose="02040503050406030204" pitchFamily="18" charset="0"/>
                      </a:rPr>
                      <m:t> </m:t>
                    </m:r>
                    <m:r>
                      <a:rPr lang="en-US" sz="2800" b="0" i="1" smtClean="0">
                        <a:solidFill>
                          <a:srgbClr val="002060"/>
                        </a:solidFill>
                        <a:latin typeface="Cambria Math" panose="02040503050406030204" pitchFamily="18" charset="0"/>
                      </a:rPr>
                      <m:t>h</m:t>
                    </m:r>
                    <m:r>
                      <a:rPr lang="en-US" sz="2800" b="0" i="1" smtClean="0">
                        <a:solidFill>
                          <a:srgbClr val="002060"/>
                        </a:solidFill>
                        <a:latin typeface="Cambria Math" panose="02040503050406030204" pitchFamily="18" charset="0"/>
                      </a:rPr>
                      <m:t>𝑎</m:t>
                    </m:r>
                    <m:r>
                      <a:rPr lang="en-US" sz="2800" b="0" i="0" smtClean="0">
                        <a:solidFill>
                          <a:srgbClr val="002060"/>
                        </a:solidFill>
                        <a:latin typeface="Cambria Math" panose="02040503050406030204" pitchFamily="18" charset="0"/>
                      </a:rPr>
                      <m:t>  </m:t>
                    </m:r>
                    <m:r>
                      <m:rPr>
                        <m:sty m:val="p"/>
                      </m:rPr>
                      <a:rPr lang="en-US" sz="2800" b="0" i="0" smtClean="0">
                        <a:solidFill>
                          <a:srgbClr val="002060"/>
                        </a:solidFill>
                        <a:latin typeface="Cambria Math" panose="02040503050406030204" pitchFamily="18" charset="0"/>
                      </a:rPr>
                      <m:t>l</m:t>
                    </m:r>
                    <m:acc>
                      <m:accPr>
                        <m:chr m:val="̀"/>
                        <m:ctrlPr>
                          <a:rPr lang="en-US" sz="2800" b="0" i="1" smtClean="0">
                            <a:solidFill>
                              <a:srgbClr val="002060"/>
                            </a:solidFill>
                            <a:latin typeface="Cambria Math" panose="02040503050406030204" pitchFamily="18" charset="0"/>
                          </a:rPr>
                        </m:ctrlPr>
                      </m:accPr>
                      <m:e>
                        <m:r>
                          <m:rPr>
                            <m:sty m:val="p"/>
                          </m:rPr>
                          <a:rPr lang="en-US" sz="2800" b="0" i="0" smtClean="0">
                            <a:solidFill>
                              <a:srgbClr val="002060"/>
                            </a:solidFill>
                            <a:latin typeface="Cambria Math" panose="02040503050406030204" pitchFamily="18" charset="0"/>
                          </a:rPr>
                          <m:t>a</m:t>
                        </m:r>
                      </m:e>
                    </m:acc>
                    <m:r>
                      <a:rPr lang="en-US" sz="2800" b="0" i="0" smtClean="0">
                        <a:solidFill>
                          <a:srgbClr val="002060"/>
                        </a:solidFill>
                        <a:latin typeface="Cambria Math" panose="02040503050406030204" pitchFamily="18" charset="0"/>
                      </a:rPr>
                      <m:t>:</m:t>
                    </m:r>
                    <m:r>
                      <a:rPr lang="en-US" sz="2800" b="0" i="0" smtClean="0">
                        <a:solidFill>
                          <a:srgbClr val="002060"/>
                        </a:solidFill>
                        <a:latin typeface="Cambria Math" panose="02040503050406030204" pitchFamily="18" charset="0"/>
                      </a:rPr>
                      <m:t>10</m:t>
                    </m:r>
                    <m:r>
                      <a:rPr lang="en-US" sz="2800" b="0" i="0" smtClean="0">
                        <a:solidFill>
                          <a:srgbClr val="002060"/>
                        </a:solidFill>
                        <a:latin typeface="Cambria Math" panose="02040503050406030204" pitchFamily="18" charset="0"/>
                      </a:rPr>
                      <m:t> </m:t>
                    </m:r>
                    <m:r>
                      <a:rPr lang="en-US" sz="2800" b="0" i="0" smtClean="0">
                        <a:solidFill>
                          <a:srgbClr val="002060"/>
                        </a:solidFill>
                        <a:latin typeface="Cambria Math" panose="02040503050406030204" pitchFamily="18" charset="0"/>
                      </a:rPr>
                      <m:t>000</m:t>
                    </m:r>
                    <m:r>
                      <a:rPr lang="en-US" sz="2800" b="0" i="0" smtClean="0">
                        <a:solidFill>
                          <a:srgbClr val="002060"/>
                        </a:solidFill>
                        <a:latin typeface="Cambria Math" panose="02040503050406030204" pitchFamily="18" charset="0"/>
                      </a:rPr>
                      <m:t>.</m:t>
                    </m:r>
                    <m:f>
                      <m:fPr>
                        <m:ctrlPr>
                          <a:rPr lang="en-US" sz="2800" i="1">
                            <a:solidFill>
                              <a:srgbClr val="002060"/>
                            </a:solidFill>
                            <a:latin typeface="Cambria Math" panose="02040503050406030204" pitchFamily="18" charset="0"/>
                          </a:rPr>
                        </m:ctrlPr>
                      </m:fPr>
                      <m:num>
                        <m:r>
                          <a:rPr lang="en-US" sz="2800" b="0" i="1" smtClean="0">
                            <a:solidFill>
                              <a:srgbClr val="002060"/>
                            </a:solidFill>
                            <a:latin typeface="Cambria Math" panose="02040503050406030204" pitchFamily="18" charset="0"/>
                          </a:rPr>
                          <m:t>3</m:t>
                        </m:r>
                      </m:num>
                      <m:den>
                        <m:r>
                          <a:rPr lang="en-US" sz="2800" b="0" i="1" smtClean="0">
                            <a:solidFill>
                              <a:srgbClr val="002060"/>
                            </a:solidFill>
                            <a:latin typeface="Cambria Math" panose="02040503050406030204" pitchFamily="18" charset="0"/>
                          </a:rPr>
                          <m:t>4</m:t>
                        </m:r>
                      </m:den>
                    </m:f>
                  </m:oMath>
                </a14:m>
                <a:r>
                  <a:rPr lang="en-US" sz="2800" dirty="0">
                    <a:solidFill>
                      <a:srgbClr val="002060"/>
                    </a:solidFill>
                  </a:rPr>
                  <a:t>= 7 500 (m</a:t>
                </a:r>
                <a:r>
                  <a:rPr lang="en-US" sz="2800" baseline="30000" dirty="0">
                    <a:solidFill>
                      <a:srgbClr val="002060"/>
                    </a:solidFill>
                  </a:rPr>
                  <a:t>2</a:t>
                </a:r>
                <a:r>
                  <a:rPr lang="en-US" sz="2800" dirty="0">
                    <a:solidFill>
                      <a:srgbClr val="002060"/>
                    </a:solidFill>
                  </a:rPr>
                  <a:t>)</a:t>
                </a:r>
              </a:p>
            </p:txBody>
          </p:sp>
        </mc:Choice>
        <mc:Fallback xmlns="">
          <p:sp>
            <p:nvSpPr>
              <p:cNvPr id="14" name="TextBox 13">
                <a:extLst>
                  <a:ext uri="{FF2B5EF4-FFF2-40B4-BE49-F238E27FC236}">
                    <a16:creationId xmlns:a16="http://schemas.microsoft.com/office/drawing/2014/main" id="{0F49BA85-0378-5B56-D451-107E84D8D94F}"/>
                  </a:ext>
                </a:extLst>
              </p:cNvPr>
              <p:cNvSpPr txBox="1">
                <a:spLocks noRot="1" noChangeAspect="1" noMove="1" noResize="1" noEditPoints="1" noAdjustHandles="1" noChangeArrowheads="1" noChangeShapeType="1" noTextEdit="1"/>
              </p:cNvSpPr>
              <p:nvPr/>
            </p:nvSpPr>
            <p:spPr>
              <a:xfrm>
                <a:off x="6934200" y="4632398"/>
                <a:ext cx="5715000" cy="701602"/>
              </a:xfrm>
              <a:prstGeom prst="rect">
                <a:avLst/>
              </a:prstGeom>
              <a:blipFill>
                <a:blip r:embed="rId11"/>
                <a:stretch>
                  <a:fillRect l="-2241" b="-12174"/>
                </a:stretch>
              </a:blipFill>
            </p:spPr>
            <p:txBody>
              <a:bodyPr/>
              <a:lstStyle/>
              <a:p>
                <a:r>
                  <a:rPr lang="en-US">
                    <a:noFill/>
                  </a:rPr>
                  <a:t> </a:t>
                </a:r>
              </a:p>
            </p:txBody>
          </p:sp>
        </mc:Fallback>
      </mc:AlternateContent>
      <p:sp>
        <p:nvSpPr>
          <p:cNvPr id="15" name="TextBox 14">
            <a:extLst>
              <a:ext uri="{FF2B5EF4-FFF2-40B4-BE49-F238E27FC236}">
                <a16:creationId xmlns:a16="http://schemas.microsoft.com/office/drawing/2014/main" id="{9D393ACE-4DB7-9DFB-6DC1-D663370280B7}"/>
              </a:ext>
            </a:extLst>
          </p:cNvPr>
          <p:cNvSpPr txBox="1"/>
          <p:nvPr/>
        </p:nvSpPr>
        <p:spPr>
          <a:xfrm>
            <a:off x="441961" y="3962400"/>
            <a:ext cx="853439" cy="523220"/>
          </a:xfrm>
          <a:prstGeom prst="rect">
            <a:avLst/>
          </a:prstGeom>
          <a:noFill/>
        </p:spPr>
        <p:txBody>
          <a:bodyPr wrap="square" rtlCol="0">
            <a:spAutoFit/>
          </a:bodyPr>
          <a:lstStyle/>
          <a:p>
            <a:r>
              <a:rPr lang="en-US" sz="2800" dirty="0">
                <a:solidFill>
                  <a:srgbClr val="00B0F0"/>
                </a:solidFill>
              </a:rPr>
              <a:t>6.33</a:t>
            </a:r>
          </a:p>
        </p:txBody>
      </p:sp>
      <p:sp>
        <p:nvSpPr>
          <p:cNvPr id="16" name="TextBox 15">
            <a:extLst>
              <a:ext uri="{FF2B5EF4-FFF2-40B4-BE49-F238E27FC236}">
                <a16:creationId xmlns:a16="http://schemas.microsoft.com/office/drawing/2014/main" id="{D0CF7D2C-E5A4-3C3D-EEBF-228419BF7614}"/>
              </a:ext>
            </a:extLst>
          </p:cNvPr>
          <p:cNvSpPr txBox="1"/>
          <p:nvPr/>
        </p:nvSpPr>
        <p:spPr>
          <a:xfrm>
            <a:off x="6080761" y="3886200"/>
            <a:ext cx="853439" cy="523220"/>
          </a:xfrm>
          <a:prstGeom prst="rect">
            <a:avLst/>
          </a:prstGeom>
          <a:noFill/>
        </p:spPr>
        <p:txBody>
          <a:bodyPr wrap="square" rtlCol="0">
            <a:spAutoFit/>
          </a:bodyPr>
          <a:lstStyle/>
          <a:p>
            <a:r>
              <a:rPr lang="en-US" sz="2800" dirty="0">
                <a:solidFill>
                  <a:srgbClr val="00B0F0"/>
                </a:solidFill>
              </a:rPr>
              <a:t>6.34</a:t>
            </a:r>
          </a:p>
        </p:txBody>
      </p:sp>
      <p:sp>
        <p:nvSpPr>
          <p:cNvPr id="17" name="TextBox 16">
            <a:extLst>
              <a:ext uri="{FF2B5EF4-FFF2-40B4-BE49-F238E27FC236}">
                <a16:creationId xmlns:a16="http://schemas.microsoft.com/office/drawing/2014/main" id="{A962CECD-9034-FDCA-13BD-928D6363053C}"/>
              </a:ext>
            </a:extLst>
          </p:cNvPr>
          <p:cNvSpPr txBox="1"/>
          <p:nvPr/>
        </p:nvSpPr>
        <p:spPr>
          <a:xfrm>
            <a:off x="6309361" y="838200"/>
            <a:ext cx="853439" cy="523220"/>
          </a:xfrm>
          <a:prstGeom prst="rect">
            <a:avLst/>
          </a:prstGeom>
          <a:noFill/>
        </p:spPr>
        <p:txBody>
          <a:bodyPr wrap="square" rtlCol="0">
            <a:spAutoFit/>
          </a:bodyPr>
          <a:lstStyle/>
          <a:p>
            <a:r>
              <a:rPr lang="en-US" sz="2800" dirty="0">
                <a:solidFill>
                  <a:srgbClr val="00B0F0"/>
                </a:solidFill>
              </a:rPr>
              <a:t>6.34</a:t>
            </a:r>
          </a:p>
        </p:txBody>
      </p:sp>
      <p:sp>
        <p:nvSpPr>
          <p:cNvPr id="18" name="TextBox 17">
            <a:extLst>
              <a:ext uri="{FF2B5EF4-FFF2-40B4-BE49-F238E27FC236}">
                <a16:creationId xmlns:a16="http://schemas.microsoft.com/office/drawing/2014/main" id="{2557BEF1-09DF-3B6A-AEB0-BADFC54A7A31}"/>
              </a:ext>
            </a:extLst>
          </p:cNvPr>
          <p:cNvSpPr txBox="1"/>
          <p:nvPr/>
        </p:nvSpPr>
        <p:spPr>
          <a:xfrm>
            <a:off x="457199" y="5496580"/>
            <a:ext cx="853439" cy="523220"/>
          </a:xfrm>
          <a:prstGeom prst="rect">
            <a:avLst/>
          </a:prstGeom>
          <a:noFill/>
        </p:spPr>
        <p:txBody>
          <a:bodyPr wrap="square" rtlCol="0">
            <a:spAutoFit/>
          </a:bodyPr>
          <a:lstStyle/>
          <a:p>
            <a:r>
              <a:rPr lang="en-US" sz="2800" dirty="0">
                <a:solidFill>
                  <a:srgbClr val="00B0F0"/>
                </a:solidFill>
              </a:rPr>
              <a:t>6.36</a:t>
            </a:r>
          </a:p>
        </p:txBody>
      </p:sp>
      <mc:AlternateContent xmlns:mc="http://schemas.openxmlformats.org/markup-compatibility/2006" xmlns:a14="http://schemas.microsoft.com/office/drawing/2010/main">
        <mc:Choice Requires="a14">
          <p:sp>
            <p:nvSpPr>
              <p:cNvPr id="19" name="TextBox 18">
                <a:extLst>
                  <a:ext uri="{FF2B5EF4-FFF2-40B4-BE49-F238E27FC236}">
                    <a16:creationId xmlns:a16="http://schemas.microsoft.com/office/drawing/2014/main" id="{F6389D5E-BF92-ED6C-A377-AA803B886992}"/>
                  </a:ext>
                </a:extLst>
              </p:cNvPr>
              <p:cNvSpPr txBox="1"/>
              <p:nvPr/>
            </p:nvSpPr>
            <p:spPr>
              <a:xfrm>
                <a:off x="1371600" y="5573738"/>
                <a:ext cx="10363200" cy="1284262"/>
              </a:xfrm>
              <a:prstGeom prst="rect">
                <a:avLst/>
              </a:prstGeom>
              <a:noFill/>
            </p:spPr>
            <p:txBody>
              <a:bodyPr wrap="square" rtlCol="0">
                <a:spAutoFit/>
              </a:bodyPr>
              <a:lstStyle/>
              <a:p>
                <a:r>
                  <a:rPr lang="en-US" sz="3200" dirty="0">
                    <a:solidFill>
                      <a:srgbClr val="002060"/>
                    </a:solidFill>
                  </a:rPr>
                  <a:t>Sau 15 </a:t>
                </a:r>
                <a:r>
                  <a:rPr lang="en-US" sz="3200" dirty="0" err="1">
                    <a:solidFill>
                      <a:srgbClr val="002060"/>
                    </a:solidFill>
                  </a:rPr>
                  <a:t>phút</a:t>
                </a:r>
                <a:r>
                  <a:rPr lang="en-US" sz="3200" dirty="0">
                    <a:solidFill>
                      <a:srgbClr val="002060"/>
                    </a:solidFill>
                  </a:rPr>
                  <a:t>, </a:t>
                </a:r>
                <a:r>
                  <a:rPr lang="en-US" sz="3200" dirty="0" err="1">
                    <a:solidFill>
                      <a:srgbClr val="002060"/>
                    </a:solidFill>
                  </a:rPr>
                  <a:t>tàu</a:t>
                </a:r>
                <a:r>
                  <a:rPr lang="en-US" sz="3200" dirty="0">
                    <a:solidFill>
                      <a:srgbClr val="002060"/>
                    </a:solidFill>
                  </a:rPr>
                  <a:t>  </a:t>
                </a:r>
                <a:r>
                  <a:rPr lang="en-US" sz="3200" dirty="0" err="1">
                    <a:solidFill>
                      <a:srgbClr val="002060"/>
                    </a:solidFill>
                  </a:rPr>
                  <a:t>ngầm</a:t>
                </a:r>
                <a:r>
                  <a:rPr lang="en-US" sz="3200" dirty="0">
                    <a:solidFill>
                      <a:srgbClr val="002060"/>
                    </a:solidFill>
                  </a:rPr>
                  <a:t> </a:t>
                </a:r>
                <a:r>
                  <a:rPr lang="en-US" sz="3200" dirty="0" err="1">
                    <a:solidFill>
                      <a:srgbClr val="002060"/>
                    </a:solidFill>
                  </a:rPr>
                  <a:t>cách</a:t>
                </a:r>
                <a:r>
                  <a:rPr lang="en-US" sz="3200" dirty="0">
                    <a:solidFill>
                      <a:srgbClr val="002060"/>
                    </a:solidFill>
                  </a:rPr>
                  <a:t> </a:t>
                </a:r>
                <a:r>
                  <a:rPr lang="en-US" sz="3200" dirty="0" err="1">
                    <a:solidFill>
                      <a:srgbClr val="002060"/>
                    </a:solidFill>
                  </a:rPr>
                  <a:t>mực</a:t>
                </a:r>
                <a:r>
                  <a:rPr lang="en-US" sz="3200" dirty="0">
                    <a:solidFill>
                      <a:srgbClr val="002060"/>
                    </a:solidFill>
                  </a:rPr>
                  <a:t> </a:t>
                </a:r>
                <a:r>
                  <a:rPr lang="en-US" sz="3200" dirty="0" err="1">
                    <a:solidFill>
                      <a:srgbClr val="002060"/>
                    </a:solidFill>
                  </a:rPr>
                  <a:t>nước</a:t>
                </a:r>
                <a:r>
                  <a:rPr lang="en-US" sz="3200" dirty="0">
                    <a:solidFill>
                      <a:srgbClr val="002060"/>
                    </a:solidFill>
                  </a:rPr>
                  <a:t> </a:t>
                </a:r>
                <a:r>
                  <a:rPr lang="en-US" sz="3200" dirty="0" err="1">
                    <a:solidFill>
                      <a:srgbClr val="002060"/>
                    </a:solidFill>
                  </a:rPr>
                  <a:t>biển</a:t>
                </a:r>
                <a:r>
                  <a:rPr lang="en-US" sz="3200" dirty="0">
                    <a:solidFill>
                      <a:srgbClr val="002060"/>
                    </a:solidFill>
                  </a:rPr>
                  <a:t> </a:t>
                </a:r>
                <a:r>
                  <a:rPr lang="en-US" sz="3200" dirty="0" err="1">
                    <a:solidFill>
                      <a:srgbClr val="002060"/>
                    </a:solidFill>
                  </a:rPr>
                  <a:t>khoảng</a:t>
                </a:r>
                <a:r>
                  <a:rPr lang="en-US" sz="3200" dirty="0">
                    <a:solidFill>
                      <a:srgbClr val="002060"/>
                    </a:solidFill>
                  </a:rPr>
                  <a:t> </a:t>
                </a:r>
                <a:r>
                  <a:rPr lang="en-US" sz="3200" dirty="0" err="1">
                    <a:solidFill>
                      <a:srgbClr val="002060"/>
                    </a:solidFill>
                  </a:rPr>
                  <a:t>cách</a:t>
                </a:r>
                <a:r>
                  <a:rPr lang="en-US" sz="3200" dirty="0">
                    <a:solidFill>
                      <a:srgbClr val="002060"/>
                    </a:solidFill>
                  </a:rPr>
                  <a:t> là:</a:t>
                </a:r>
              </a:p>
              <a:p>
                <a:r>
                  <a:rPr lang="en-US" sz="3200" dirty="0">
                    <a:solidFill>
                      <a:srgbClr val="002060"/>
                    </a:solidFill>
                  </a:rPr>
                  <a:t> 300.</a:t>
                </a:r>
                <a14:m>
                  <m:oMath xmlns:m="http://schemas.openxmlformats.org/officeDocument/2006/math">
                    <m:f>
                      <m:fPr>
                        <m:ctrlPr>
                          <a:rPr lang="en-US" sz="3200" i="1" smtClean="0">
                            <a:solidFill>
                              <a:srgbClr val="002060"/>
                            </a:solidFill>
                            <a:latin typeface="Cambria Math" panose="02040503050406030204" pitchFamily="18" charset="0"/>
                          </a:rPr>
                        </m:ctrlPr>
                      </m:fPr>
                      <m:num>
                        <m:r>
                          <a:rPr lang="en-US" sz="3200" b="0" i="1" smtClean="0">
                            <a:solidFill>
                              <a:srgbClr val="002060"/>
                            </a:solidFill>
                            <a:latin typeface="Cambria Math" panose="02040503050406030204" pitchFamily="18" charset="0"/>
                          </a:rPr>
                          <m:t>2</m:t>
                        </m:r>
                      </m:num>
                      <m:den>
                        <m:r>
                          <a:rPr lang="en-US" sz="3200" b="0" i="1" smtClean="0">
                            <a:solidFill>
                              <a:srgbClr val="002060"/>
                            </a:solidFill>
                            <a:latin typeface="Cambria Math" panose="02040503050406030204" pitchFamily="18" charset="0"/>
                          </a:rPr>
                          <m:t>5</m:t>
                        </m:r>
                      </m:den>
                    </m:f>
                    <m:r>
                      <a:rPr lang="en-US" sz="3200" b="0" i="0" smtClean="0">
                        <a:solidFill>
                          <a:srgbClr val="002060"/>
                        </a:solidFill>
                        <a:latin typeface="Cambria Math" panose="02040503050406030204" pitchFamily="18" charset="0"/>
                      </a:rPr>
                      <m:t>=</m:t>
                    </m:r>
                    <m:r>
                      <a:rPr lang="en-US" sz="3200" b="0" i="0" smtClean="0">
                        <a:solidFill>
                          <a:srgbClr val="002060"/>
                        </a:solidFill>
                        <a:latin typeface="Cambria Math" panose="02040503050406030204" pitchFamily="18" charset="0"/>
                      </a:rPr>
                      <m:t>120</m:t>
                    </m:r>
                    <m:r>
                      <a:rPr lang="en-US" sz="3200" b="0" i="0" smtClean="0">
                        <a:solidFill>
                          <a:srgbClr val="002060"/>
                        </a:solidFill>
                        <a:latin typeface="Cambria Math" panose="02040503050406030204" pitchFamily="18" charset="0"/>
                      </a:rPr>
                      <m:t> (</m:t>
                    </m:r>
                    <m:r>
                      <m:rPr>
                        <m:sty m:val="p"/>
                      </m:rPr>
                      <a:rPr lang="en-US" sz="3200" b="0" i="0" smtClean="0">
                        <a:solidFill>
                          <a:srgbClr val="002060"/>
                        </a:solidFill>
                        <a:latin typeface="Cambria Math" panose="02040503050406030204" pitchFamily="18" charset="0"/>
                      </a:rPr>
                      <m:t>m</m:t>
                    </m:r>
                    <m:r>
                      <a:rPr lang="en-US" sz="3200" b="0" i="0" smtClean="0">
                        <a:solidFill>
                          <a:srgbClr val="002060"/>
                        </a:solidFill>
                        <a:latin typeface="Cambria Math" panose="02040503050406030204" pitchFamily="18" charset="0"/>
                      </a:rPr>
                      <m:t>)</m:t>
                    </m:r>
                  </m:oMath>
                </a14:m>
                <a:endParaRPr lang="en-US" sz="3200" dirty="0">
                  <a:solidFill>
                    <a:srgbClr val="002060"/>
                  </a:solidFill>
                </a:endParaRPr>
              </a:p>
            </p:txBody>
          </p:sp>
        </mc:Choice>
        <mc:Fallback xmlns="">
          <p:sp>
            <p:nvSpPr>
              <p:cNvPr id="19" name="TextBox 18">
                <a:extLst>
                  <a:ext uri="{FF2B5EF4-FFF2-40B4-BE49-F238E27FC236}">
                    <a16:creationId xmlns:a16="http://schemas.microsoft.com/office/drawing/2014/main" id="{F6389D5E-BF92-ED6C-A377-AA803B886992}"/>
                  </a:ext>
                </a:extLst>
              </p:cNvPr>
              <p:cNvSpPr txBox="1">
                <a:spLocks noRot="1" noChangeAspect="1" noMove="1" noResize="1" noEditPoints="1" noAdjustHandles="1" noChangeArrowheads="1" noChangeShapeType="1" noTextEdit="1"/>
              </p:cNvSpPr>
              <p:nvPr/>
            </p:nvSpPr>
            <p:spPr>
              <a:xfrm>
                <a:off x="1371600" y="5573738"/>
                <a:ext cx="10363200" cy="1284262"/>
              </a:xfrm>
              <a:prstGeom prst="rect">
                <a:avLst/>
              </a:prstGeom>
              <a:blipFill>
                <a:blip r:embed="rId12"/>
                <a:stretch>
                  <a:fillRect l="-1471" t="-6161" b="-7109"/>
                </a:stretch>
              </a:blipFill>
            </p:spPr>
            <p:txBody>
              <a:bodyPr/>
              <a:lstStyle/>
              <a:p>
                <a:r>
                  <a:rPr lang="en-US">
                    <a:noFill/>
                  </a:rPr>
                  <a:t> </a:t>
                </a:r>
              </a:p>
            </p:txBody>
          </p:sp>
        </mc:Fallback>
      </mc:AlternateContent>
    </p:spTree>
    <p:extLst>
      <p:ext uri="{BB962C8B-B14F-4D97-AF65-F5344CB8AC3E}">
        <p14:creationId xmlns:p14="http://schemas.microsoft.com/office/powerpoint/2010/main" val="3337838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P spid="13" grpId="0"/>
      <p:bldP spid="14" grpId="0"/>
      <p:bldP spid="15" grpId="0"/>
      <p:bldP spid="16" grpId="0"/>
      <p:bldP spid="18" grpId="0"/>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18"/>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vi-VN"/>
          </a:p>
        </p:txBody>
      </p:sp>
      <p:sp>
        <p:nvSpPr>
          <p:cNvPr id="16387" name="Rectangle 20"/>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vi-VN"/>
          </a:p>
        </p:txBody>
      </p:sp>
      <p:sp>
        <p:nvSpPr>
          <p:cNvPr id="16" name="Oval Callout 15"/>
          <p:cNvSpPr/>
          <p:nvPr/>
        </p:nvSpPr>
        <p:spPr>
          <a:xfrm>
            <a:off x="7196474" y="1019175"/>
            <a:ext cx="4191000" cy="1828800"/>
          </a:xfrm>
          <a:prstGeom prst="wedgeEllipseCallout">
            <a:avLst>
              <a:gd name="adj1" fmla="val 5660"/>
              <a:gd name="adj2" fmla="val 65877"/>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400" dirty="0">
                <a:solidFill>
                  <a:srgbClr val="C00000"/>
                </a:solidFill>
                <a:latin typeface="Times New Roman" pitchFamily="18" charset="0"/>
                <a:cs typeface="Times New Roman" pitchFamily="18" charset="0"/>
              </a:rPr>
              <a:t> </a:t>
            </a:r>
            <a:r>
              <a:rPr lang="en-US" sz="3600" dirty="0" err="1">
                <a:solidFill>
                  <a:srgbClr val="C00000"/>
                </a:solidFill>
                <a:latin typeface="Times New Roman" pitchFamily="18" charset="0"/>
                <a:cs typeface="Times New Roman" pitchFamily="18" charset="0"/>
              </a:rPr>
              <a:t>Mình</a:t>
            </a:r>
            <a:r>
              <a:rPr lang="en-US" sz="3600" dirty="0">
                <a:solidFill>
                  <a:srgbClr val="C00000"/>
                </a:solidFill>
                <a:latin typeface="Times New Roman" pitchFamily="18" charset="0"/>
                <a:cs typeface="Times New Roman" pitchFamily="18" charset="0"/>
              </a:rPr>
              <a:t> </a:t>
            </a:r>
            <a:r>
              <a:rPr lang="en-US" sz="3600" dirty="0" err="1">
                <a:solidFill>
                  <a:srgbClr val="C00000"/>
                </a:solidFill>
                <a:latin typeface="Times New Roman" pitchFamily="18" charset="0"/>
                <a:cs typeface="Times New Roman" pitchFamily="18" charset="0"/>
              </a:rPr>
              <a:t>được</a:t>
            </a:r>
            <a:r>
              <a:rPr lang="en-US" sz="3600" dirty="0">
                <a:solidFill>
                  <a:srgbClr val="C00000"/>
                </a:solidFill>
                <a:latin typeface="Times New Roman" pitchFamily="18" charset="0"/>
                <a:cs typeface="Times New Roman" pitchFamily="18" charset="0"/>
              </a:rPr>
              <a:t> </a:t>
            </a:r>
            <a:r>
              <a:rPr lang="en-US" sz="3600" dirty="0" err="1">
                <a:solidFill>
                  <a:srgbClr val="C00000"/>
                </a:solidFill>
                <a:latin typeface="Times New Roman" pitchFamily="18" charset="0"/>
                <a:cs typeface="Times New Roman" pitchFamily="18" charset="0"/>
              </a:rPr>
              <a:t>bao</a:t>
            </a:r>
            <a:r>
              <a:rPr lang="en-US" sz="3600" dirty="0">
                <a:solidFill>
                  <a:srgbClr val="C00000"/>
                </a:solidFill>
                <a:latin typeface="Times New Roman" pitchFamily="18" charset="0"/>
                <a:cs typeface="Times New Roman" pitchFamily="18" charset="0"/>
              </a:rPr>
              <a:t> </a:t>
            </a:r>
            <a:r>
              <a:rPr lang="en-US" sz="3600" dirty="0" err="1">
                <a:solidFill>
                  <a:srgbClr val="C00000"/>
                </a:solidFill>
                <a:latin typeface="Times New Roman" pitchFamily="18" charset="0"/>
                <a:cs typeface="Times New Roman" pitchFamily="18" charset="0"/>
              </a:rPr>
              <a:t>nhiêu</a:t>
            </a:r>
            <a:r>
              <a:rPr lang="en-US" sz="3600" dirty="0">
                <a:solidFill>
                  <a:srgbClr val="C00000"/>
                </a:solidFill>
                <a:latin typeface="Times New Roman" pitchFamily="18" charset="0"/>
                <a:cs typeface="Times New Roman" pitchFamily="18" charset="0"/>
              </a:rPr>
              <a:t> </a:t>
            </a:r>
            <a:r>
              <a:rPr lang="en-US" sz="3600" dirty="0" err="1">
                <a:solidFill>
                  <a:srgbClr val="C00000"/>
                </a:solidFill>
                <a:latin typeface="Times New Roman" pitchFamily="18" charset="0"/>
                <a:cs typeface="Times New Roman" pitchFamily="18" charset="0"/>
              </a:rPr>
              <a:t>viên</a:t>
            </a:r>
            <a:r>
              <a:rPr lang="en-US" sz="3600" dirty="0">
                <a:solidFill>
                  <a:srgbClr val="C00000"/>
                </a:solidFill>
                <a:latin typeface="Times New Roman" pitchFamily="18" charset="0"/>
                <a:cs typeface="Times New Roman" pitchFamily="18" charset="0"/>
              </a:rPr>
              <a:t> </a:t>
            </a:r>
            <a:r>
              <a:rPr lang="en-US" sz="3600" dirty="0" err="1">
                <a:solidFill>
                  <a:srgbClr val="C00000"/>
                </a:solidFill>
                <a:latin typeface="Times New Roman" pitchFamily="18" charset="0"/>
                <a:cs typeface="Times New Roman" pitchFamily="18" charset="0"/>
              </a:rPr>
              <a:t>kẹo</a:t>
            </a:r>
            <a:r>
              <a:rPr lang="en-US" sz="3600" dirty="0">
                <a:solidFill>
                  <a:srgbClr val="C00000"/>
                </a:solidFill>
                <a:latin typeface="Times New Roman" pitchFamily="18" charset="0"/>
                <a:cs typeface="Times New Roman" pitchFamily="18" charset="0"/>
              </a:rPr>
              <a:t>?</a:t>
            </a:r>
          </a:p>
        </p:txBody>
      </p:sp>
      <p:pic>
        <p:nvPicPr>
          <p:cNvPr id="11" name="Picture 10"/>
          <p:cNvPicPr/>
          <p:nvPr/>
        </p:nvPicPr>
        <p:blipFill>
          <a:blip r:embed="rId3">
            <a:extLst>
              <a:ext uri="{BEBA8EAE-BF5A-486C-A8C5-ECC9F3942E4B}">
                <a14:imgProps xmlns:a14="http://schemas.microsoft.com/office/drawing/2010/main">
                  <a14:imgLayer r:embed="rId4">
                    <a14:imgEffect>
                      <a14:colorTemperature colorTemp="4700"/>
                    </a14:imgEffect>
                  </a14:imgLayer>
                </a14:imgProps>
              </a:ext>
            </a:extLst>
          </a:blip>
          <a:srcRect/>
          <a:stretch>
            <a:fillRect/>
          </a:stretch>
        </p:blipFill>
        <p:spPr bwMode="auto">
          <a:xfrm>
            <a:off x="804526" y="2847975"/>
            <a:ext cx="3587641" cy="2768140"/>
          </a:xfrm>
          <a:prstGeom prst="rect">
            <a:avLst/>
          </a:prstGeom>
          <a:solidFill>
            <a:srgbClr val="A7E5D0">
              <a:alpha val="31000"/>
            </a:srgbClr>
          </a:solidFill>
          <a:ln w="9525">
            <a:noFill/>
            <a:miter lim="800000"/>
            <a:headEnd/>
            <a:tailEnd/>
          </a:ln>
        </p:spPr>
      </p:pic>
      <p:pic>
        <p:nvPicPr>
          <p:cNvPr id="4" name="Picture 3"/>
          <p:cNvPicPr>
            <a:picLocks noChangeAspect="1" noChangeArrowheads="1"/>
          </p:cNvPicPr>
          <p:nvPr/>
        </p:nvPicPr>
        <p:blipFill>
          <a:blip r:embed="rId5"/>
          <a:srcRect/>
          <a:stretch>
            <a:fillRect/>
          </a:stretch>
        </p:blipFill>
        <p:spPr bwMode="auto">
          <a:xfrm>
            <a:off x="8077200" y="3317645"/>
            <a:ext cx="1828800" cy="2990850"/>
          </a:xfrm>
          <a:prstGeom prst="rect">
            <a:avLst/>
          </a:prstGeom>
          <a:solidFill>
            <a:srgbClr val="D4FED2">
              <a:alpha val="0"/>
            </a:srgbClr>
          </a:solidFill>
          <a:ln w="9525">
            <a:noFill/>
            <a:miter lim="800000"/>
            <a:headEnd/>
            <a:tailEnd/>
          </a:ln>
          <a:effectLst/>
        </p:spPr>
      </p:pic>
      <mc:AlternateContent xmlns:mc="http://schemas.openxmlformats.org/markup-compatibility/2006" xmlns:a14="http://schemas.microsoft.com/office/drawing/2010/main">
        <mc:Choice Requires="a14">
          <p:sp>
            <p:nvSpPr>
              <p:cNvPr id="6" name="Speech Bubble: Rectangle with Corners Rounded 5">
                <a:extLst>
                  <a:ext uri="{FF2B5EF4-FFF2-40B4-BE49-F238E27FC236}">
                    <a16:creationId xmlns:a16="http://schemas.microsoft.com/office/drawing/2014/main" id="{C4C230E5-C657-121E-0475-7A33B79E9329}"/>
                  </a:ext>
                </a:extLst>
              </p:cNvPr>
              <p:cNvSpPr/>
              <p:nvPr/>
            </p:nvSpPr>
            <p:spPr>
              <a:xfrm>
                <a:off x="813670" y="-85725"/>
                <a:ext cx="6382804" cy="2209800"/>
              </a:xfrm>
              <a:prstGeom prst="wedgeRoundRect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defRPr/>
                </a:pPr>
                <a:r>
                  <a:rPr lang="en-US" sz="3200" dirty="0">
                    <a:solidFill>
                      <a:srgbClr val="002060"/>
                    </a:solidFill>
                    <a:latin typeface="Arial" panose="020B0604020202020204" pitchFamily="34" charset="0"/>
                    <a:cs typeface="Arial" panose="020B0604020202020204" pitchFamily="34" charset="0"/>
                  </a:rPr>
                  <a:t>Gà </a:t>
                </a:r>
                <a:r>
                  <a:rPr lang="en-US" sz="3200" dirty="0" err="1">
                    <a:solidFill>
                      <a:srgbClr val="002060"/>
                    </a:solidFill>
                    <a:latin typeface="Arial" panose="020B0604020202020204" pitchFamily="34" charset="0"/>
                    <a:cs typeface="Arial" panose="020B0604020202020204" pitchFamily="34" charset="0"/>
                  </a:rPr>
                  <a:t>có</a:t>
                </a:r>
                <a:r>
                  <a:rPr lang="en-US" sz="3200" dirty="0">
                    <a:solidFill>
                      <a:srgbClr val="002060"/>
                    </a:solidFill>
                    <a:latin typeface="Arial" panose="020B0604020202020204" pitchFamily="34" charset="0"/>
                    <a:cs typeface="Arial" panose="020B0604020202020204" pitchFamily="34" charset="0"/>
                  </a:rPr>
                  <a:t> </a:t>
                </a:r>
                <a:r>
                  <a:rPr lang="en-US" sz="3200" dirty="0">
                    <a:solidFill>
                      <a:srgbClr val="FF0000"/>
                    </a:solidFill>
                    <a:latin typeface="Arial" panose="020B0604020202020204" pitchFamily="34" charset="0"/>
                    <a:cs typeface="Arial" panose="020B0604020202020204" pitchFamily="34" charset="0"/>
                  </a:rPr>
                  <a:t>15</a:t>
                </a:r>
                <a:r>
                  <a:rPr lang="en-US" sz="3200" dirty="0">
                    <a:solidFill>
                      <a:srgbClr val="002060"/>
                    </a:solidFill>
                    <a:latin typeface="Arial" panose="020B0604020202020204" pitchFamily="34" charset="0"/>
                    <a:cs typeface="Arial" panose="020B0604020202020204" pitchFamily="34" charset="0"/>
                  </a:rPr>
                  <a:t> viên kẹo, </a:t>
                </a:r>
                <a:r>
                  <a:rPr lang="en-US" sz="3200" dirty="0" err="1">
                    <a:solidFill>
                      <a:srgbClr val="002060"/>
                    </a:solidFill>
                    <a:latin typeface="Arial" panose="020B0604020202020204" pitchFamily="34" charset="0"/>
                    <a:cs typeface="Arial" panose="020B0604020202020204" pitchFamily="34" charset="0"/>
                  </a:rPr>
                  <a:t>Gà</a:t>
                </a:r>
                <a:r>
                  <a:rPr lang="en-US" sz="3200" dirty="0">
                    <a:solidFill>
                      <a:srgbClr val="002060"/>
                    </a:solidFill>
                    <a:latin typeface="Arial" panose="020B0604020202020204" pitchFamily="34" charset="0"/>
                    <a:cs typeface="Arial" panose="020B0604020202020204" pitchFamily="34" charset="0"/>
                  </a:rPr>
                  <a:t> dự </a:t>
                </a:r>
                <a:r>
                  <a:rPr lang="en-US" sz="3200" dirty="0" err="1">
                    <a:solidFill>
                      <a:srgbClr val="002060"/>
                    </a:solidFill>
                    <a:latin typeface="Arial" panose="020B0604020202020204" pitchFamily="34" charset="0"/>
                    <a:cs typeface="Arial" panose="020B0604020202020204" pitchFamily="34" charset="0"/>
                  </a:rPr>
                  <a:t>định</a:t>
                </a:r>
                <a:r>
                  <a:rPr lang="en-US" sz="3200" dirty="0">
                    <a:solidFill>
                      <a:srgbClr val="002060"/>
                    </a:solidFill>
                    <a:latin typeface="Arial" panose="020B0604020202020204" pitchFamily="34" charset="0"/>
                    <a:cs typeface="Arial" panose="020B0604020202020204" pitchFamily="34" charset="0"/>
                  </a:rPr>
                  <a:t> chia </a:t>
                </a:r>
                <a:r>
                  <a:rPr lang="en-US" sz="3200" dirty="0" err="1">
                    <a:solidFill>
                      <a:srgbClr val="002060"/>
                    </a:solidFill>
                    <a:latin typeface="Arial" panose="020B0604020202020204" pitchFamily="34" charset="0"/>
                    <a:cs typeface="Arial" panose="020B0604020202020204" pitchFamily="34" charset="0"/>
                  </a:rPr>
                  <a:t>cho</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Bò</a:t>
                </a:r>
                <a:r>
                  <a:rPr lang="en-US" sz="3200" dirty="0">
                    <a:solidFill>
                      <a:srgbClr val="002060"/>
                    </a:solidFill>
                    <a:latin typeface="Arial" panose="020B0604020202020204" pitchFamily="34" charset="0"/>
                    <a:cs typeface="Arial" panose="020B0604020202020204" pitchFamily="34" charset="0"/>
                  </a:rPr>
                  <a:t> </a:t>
                </a:r>
                <a14:m>
                  <m:oMath xmlns:m="http://schemas.openxmlformats.org/officeDocument/2006/math">
                    <m:r>
                      <a:rPr lang="en-US" sz="3200" b="0" i="0" smtClean="0">
                        <a:solidFill>
                          <a:srgbClr val="002060"/>
                        </a:solidFill>
                        <a:latin typeface="Cambria Math" panose="02040503050406030204" pitchFamily="18" charset="0"/>
                        <a:cs typeface="Times New Roman" pitchFamily="18" charset="0"/>
                      </a:rPr>
                      <m:t> </m:t>
                    </m:r>
                    <m:f>
                      <m:fPr>
                        <m:ctrlPr>
                          <a:rPr lang="en-US" sz="3200" b="1" i="1" smtClean="0">
                            <a:solidFill>
                              <a:srgbClr val="FF0000"/>
                            </a:solidFill>
                            <a:latin typeface="Cambria Math" panose="02040503050406030204" pitchFamily="18" charset="0"/>
                            <a:cs typeface="Times New Roman" pitchFamily="18" charset="0"/>
                          </a:rPr>
                        </m:ctrlPr>
                      </m:fPr>
                      <m:num>
                        <m:r>
                          <a:rPr lang="en-US" sz="3200" b="1" i="1" smtClean="0">
                            <a:solidFill>
                              <a:srgbClr val="FF0000"/>
                            </a:solidFill>
                            <a:latin typeface="Cambria Math" panose="02040503050406030204" pitchFamily="18" charset="0"/>
                            <a:cs typeface="Times New Roman" pitchFamily="18" charset="0"/>
                          </a:rPr>
                          <m:t>𝟐</m:t>
                        </m:r>
                      </m:num>
                      <m:den>
                        <m:r>
                          <a:rPr lang="en-US" sz="3200" b="1" i="1" smtClean="0">
                            <a:solidFill>
                              <a:srgbClr val="FF0000"/>
                            </a:solidFill>
                            <a:latin typeface="Cambria Math" panose="02040503050406030204" pitchFamily="18" charset="0"/>
                            <a:cs typeface="Times New Roman" pitchFamily="18" charset="0"/>
                          </a:rPr>
                          <m:t>𝟓</m:t>
                        </m:r>
                      </m:den>
                    </m:f>
                  </m:oMath>
                </a14:m>
                <a:r>
                  <a:rPr lang="en-US" sz="3200" dirty="0">
                    <a:solidFill>
                      <a:srgbClr val="FF000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số</a:t>
                </a:r>
                <a:r>
                  <a:rPr lang="en-US" sz="3200" dirty="0">
                    <a:solidFill>
                      <a:srgbClr val="002060"/>
                    </a:solidFill>
                    <a:latin typeface="Arial" panose="020B0604020202020204" pitchFamily="34" charset="0"/>
                    <a:cs typeface="Arial" panose="020B0604020202020204" pitchFamily="34" charset="0"/>
                  </a:rPr>
                  <a:t> kẹo </a:t>
                </a:r>
                <a:r>
                  <a:rPr lang="en-US" sz="3200" dirty="0" err="1">
                    <a:solidFill>
                      <a:srgbClr val="002060"/>
                    </a:solidFill>
                    <a:latin typeface="Arial" panose="020B0604020202020204" pitchFamily="34" charset="0"/>
                    <a:cs typeface="Arial" panose="020B0604020202020204" pitchFamily="34" charset="0"/>
                  </a:rPr>
                  <a:t>của</a:t>
                </a:r>
                <a:r>
                  <a:rPr lang="en-US" sz="3200" dirty="0">
                    <a:solidFill>
                      <a:srgbClr val="002060"/>
                    </a:solidFill>
                    <a:latin typeface="Arial" panose="020B0604020202020204" pitchFamily="34" charset="0"/>
                    <a:cs typeface="Arial" panose="020B0604020202020204" pitchFamily="34" charset="0"/>
                  </a:rPr>
                  <a:t> </a:t>
                </a:r>
                <a:r>
                  <a:rPr lang="en-US" sz="3200" dirty="0" err="1">
                    <a:solidFill>
                      <a:srgbClr val="002060"/>
                    </a:solidFill>
                    <a:latin typeface="Arial" panose="020B0604020202020204" pitchFamily="34" charset="0"/>
                    <a:cs typeface="Arial" panose="020B0604020202020204" pitchFamily="34" charset="0"/>
                  </a:rPr>
                  <a:t>mình</a:t>
                </a:r>
                <a:r>
                  <a:rPr lang="en-US" sz="3200" dirty="0">
                    <a:solidFill>
                      <a:srgbClr val="002060"/>
                    </a:solidFill>
                    <a:latin typeface="Arial" panose="020B0604020202020204" pitchFamily="34" charset="0"/>
                    <a:cs typeface="Arial" panose="020B0604020202020204" pitchFamily="34" charset="0"/>
                  </a:rPr>
                  <a:t>.</a:t>
                </a:r>
              </a:p>
            </p:txBody>
          </p:sp>
        </mc:Choice>
        <mc:Fallback xmlns="">
          <p:sp>
            <p:nvSpPr>
              <p:cNvPr id="6" name="Speech Bubble: Rectangle with Corners Rounded 5">
                <a:extLst>
                  <a:ext uri="{FF2B5EF4-FFF2-40B4-BE49-F238E27FC236}">
                    <a16:creationId xmlns:a16="http://schemas.microsoft.com/office/drawing/2014/main" id="{C4C230E5-C657-121E-0475-7A33B79E9329}"/>
                  </a:ext>
                </a:extLst>
              </p:cNvPr>
              <p:cNvSpPr>
                <a:spLocks noRot="1" noChangeAspect="1" noMove="1" noResize="1" noEditPoints="1" noAdjustHandles="1" noChangeArrowheads="1" noChangeShapeType="1" noTextEdit="1"/>
              </p:cNvSpPr>
              <p:nvPr/>
            </p:nvSpPr>
            <p:spPr>
              <a:xfrm>
                <a:off x="813670" y="-85725"/>
                <a:ext cx="6382804" cy="2209800"/>
              </a:xfrm>
              <a:prstGeom prst="wedgeRoundRectCallout">
                <a:avLst/>
              </a:prstGeom>
              <a:blipFill>
                <a:blip r:embed="rId6"/>
                <a:stretch>
                  <a:fillRect l="-475"/>
                </a:stretch>
              </a:blipFill>
            </p:spPr>
            <p:txBody>
              <a:bodyPr/>
              <a:lstStyle/>
              <a:p>
                <a:r>
                  <a:rPr lang="en-US">
                    <a:noFill/>
                  </a:rPr>
                  <a:t> </a:t>
                </a:r>
              </a:p>
            </p:txBody>
          </p:sp>
        </mc:Fallback>
      </mc:AlternateContent>
    </p:spTree>
  </p:cSld>
  <p:clrMapOvr>
    <a:masterClrMapping/>
  </p:clrMapOvr>
  <p:transition>
    <p:wheel spokes="8"/>
  </p:transition>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18"/>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vi-VN"/>
          </a:p>
        </p:txBody>
      </p:sp>
      <p:sp>
        <p:nvSpPr>
          <p:cNvPr id="16387" name="Rectangle 20"/>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vi-VN"/>
          </a:p>
        </p:txBody>
      </p:sp>
      <p:grpSp>
        <p:nvGrpSpPr>
          <p:cNvPr id="2" name="Group 18"/>
          <p:cNvGrpSpPr>
            <a:grpSpLocks/>
          </p:cNvGrpSpPr>
          <p:nvPr/>
        </p:nvGrpSpPr>
        <p:grpSpPr bwMode="auto">
          <a:xfrm>
            <a:off x="1981200" y="329481"/>
            <a:ext cx="5105400" cy="2103927"/>
            <a:chOff x="403413" y="11900"/>
            <a:chExt cx="8168640" cy="1961809"/>
          </a:xfrm>
        </p:grpSpPr>
        <p:sp>
          <p:nvSpPr>
            <p:cNvPr id="2054" name="TextBox 4"/>
            <p:cNvSpPr txBox="1">
              <a:spLocks noChangeArrowheads="1"/>
            </p:cNvSpPr>
            <p:nvPr/>
          </p:nvSpPr>
          <p:spPr bwMode="auto">
            <a:xfrm>
              <a:off x="403413" y="11900"/>
              <a:ext cx="8168640" cy="1462077"/>
            </a:xfrm>
            <a:prstGeom prst="rect">
              <a:avLst/>
            </a:prstGeom>
            <a:noFill/>
            <a:ln w="15875" cmpd="dbl">
              <a:noFill/>
              <a:miter lim="800000"/>
              <a:headEnd/>
              <a:tailEnd/>
            </a:ln>
            <a:effectLst>
              <a:innerShdw blurRad="114300">
                <a:prstClr val="black"/>
              </a:innerShdw>
            </a:effectLst>
          </p:spPr>
          <p:txBody>
            <a:bodyPr wrap="square">
              <a:spAutoFit/>
            </a:bodyPr>
            <a:lstStyle/>
            <a:p>
              <a:pPr algn="just">
                <a:lnSpc>
                  <a:spcPct val="150000"/>
                </a:lnSpc>
                <a:defRPr/>
              </a:pPr>
              <a:r>
                <a:rPr lang="en-US" sz="3400" dirty="0" err="1">
                  <a:latin typeface="Times New Roman" pitchFamily="18" charset="0"/>
                  <a:cs typeface="Times New Roman" pitchFamily="18" charset="0"/>
                </a:rPr>
                <a:t>Có</a:t>
              </a:r>
              <a:r>
                <a:rPr lang="en-US" sz="3400" dirty="0">
                  <a:solidFill>
                    <a:srgbClr val="0000FF"/>
                  </a:solidFill>
                  <a:latin typeface="Times New Roman" pitchFamily="18" charset="0"/>
                  <a:cs typeface="Times New Roman" pitchFamily="18" charset="0"/>
                </a:rPr>
                <a:t> </a:t>
              </a:r>
              <a:r>
                <a:rPr lang="en-US" sz="3400" dirty="0">
                  <a:solidFill>
                    <a:srgbClr val="C00000"/>
                  </a:solidFill>
                  <a:latin typeface="Times New Roman" pitchFamily="18" charset="0"/>
                  <a:cs typeface="Times New Roman" pitchFamily="18" charset="0"/>
                </a:rPr>
                <a:t>15</a:t>
              </a:r>
              <a:r>
                <a:rPr lang="en-US" sz="3400" dirty="0">
                  <a:solidFill>
                    <a:srgbClr val="0000FF"/>
                  </a:solidFill>
                  <a:latin typeface="Times New Roman" pitchFamily="18" charset="0"/>
                  <a:cs typeface="Times New Roman" pitchFamily="18" charset="0"/>
                </a:rPr>
                <a:t> </a:t>
              </a:r>
              <a:r>
                <a:rPr lang="en-US" sz="3400" dirty="0" err="1">
                  <a:latin typeface="Times New Roman" pitchFamily="18" charset="0"/>
                  <a:cs typeface="Times New Roman" pitchFamily="18" charset="0"/>
                </a:rPr>
                <a:t>viên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kẹo</a:t>
              </a:r>
              <a:r>
                <a:rPr lang="en-US" sz="3400" dirty="0">
                  <a:latin typeface="Times New Roman" pitchFamily="18" charset="0"/>
                  <a:cs typeface="Times New Roman" pitchFamily="18" charset="0"/>
                </a:rPr>
                <a:t>.</a:t>
              </a:r>
            </a:p>
            <a:p>
              <a:pPr algn="just">
                <a:lnSpc>
                  <a:spcPct val="150000"/>
                </a:lnSpc>
                <a:defRPr/>
              </a:pPr>
              <a:r>
                <a:rPr lang="en-US" sz="3400" dirty="0">
                  <a:latin typeface="Times New Roman" pitchFamily="18" charset="0"/>
                  <a:cs typeface="Times New Roman" pitchFamily="18" charset="0"/>
                </a:rPr>
                <a:t>Chia      </a:t>
              </a:r>
              <a:r>
                <a:rPr lang="en-US" sz="3400" dirty="0" err="1">
                  <a:latin typeface="Times New Roman" pitchFamily="18" charset="0"/>
                  <a:cs typeface="Times New Roman" pitchFamily="18" charset="0"/>
                </a:rPr>
                <a:t>của</a:t>
              </a:r>
              <a:r>
                <a:rPr lang="en-US" sz="3400" dirty="0">
                  <a:latin typeface="Times New Roman" pitchFamily="18" charset="0"/>
                  <a:cs typeface="Times New Roman" pitchFamily="18" charset="0"/>
                </a:rPr>
                <a:t> </a:t>
              </a:r>
              <a:r>
                <a:rPr lang="en-US" sz="3400" dirty="0">
                  <a:solidFill>
                    <a:srgbClr val="C00000"/>
                  </a:solidFill>
                  <a:latin typeface="Times New Roman" pitchFamily="18" charset="0"/>
                  <a:cs typeface="Times New Roman" pitchFamily="18" charset="0"/>
                </a:rPr>
                <a:t>15</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số</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kẹo</a:t>
              </a:r>
              <a:r>
                <a:rPr lang="en-US" sz="3400" dirty="0">
                  <a:latin typeface="Times New Roman" pitchFamily="18" charset="0"/>
                  <a:cs typeface="Times New Roman" pitchFamily="18" charset="0"/>
                </a:rPr>
                <a:t>.</a:t>
              </a:r>
            </a:p>
          </p:txBody>
        </p:sp>
        <p:graphicFrame>
          <p:nvGraphicFramePr>
            <p:cNvPr id="16396" name="Object 4"/>
            <p:cNvGraphicFramePr>
              <a:graphicFrameLocks noChangeAspect="1"/>
            </p:cNvGraphicFramePr>
            <p:nvPr>
              <p:extLst>
                <p:ext uri="{D42A27DB-BD31-4B8C-83A1-F6EECF244321}">
                  <p14:modId xmlns:p14="http://schemas.microsoft.com/office/powerpoint/2010/main" val="2186521092"/>
                </p:ext>
              </p:extLst>
            </p:nvPr>
          </p:nvGraphicFramePr>
          <p:xfrm>
            <a:off x="1988373" y="662541"/>
            <a:ext cx="731520" cy="1311168"/>
          </p:xfrm>
          <a:graphic>
            <a:graphicData uri="http://schemas.openxmlformats.org/presentationml/2006/ole">
              <mc:AlternateContent xmlns:mc="http://schemas.openxmlformats.org/markup-compatibility/2006">
                <mc:Choice xmlns:v="urn:schemas-microsoft-com:vml" Requires="v">
                  <p:oleObj name="Equation" r:id="rId3" imgW="152334" imgH="393529" progId="Equation.DSMT4">
                    <p:embed/>
                  </p:oleObj>
                </mc:Choice>
                <mc:Fallback>
                  <p:oleObj name="Equation" r:id="rId3" imgW="152334" imgH="393529"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8373" y="662541"/>
                          <a:ext cx="731520" cy="1311168"/>
                        </a:xfrm>
                        <a:prstGeom prst="rect">
                          <a:avLst/>
                        </a:prstGeom>
                        <a:noFill/>
                      </p:spPr>
                    </p:pic>
                  </p:oleObj>
                </mc:Fallback>
              </mc:AlternateContent>
            </a:graphicData>
          </a:graphic>
        </p:graphicFrame>
      </p:grpSp>
      <p:sp>
        <p:nvSpPr>
          <p:cNvPr id="10" name="Cloud Callout 9"/>
          <p:cNvSpPr/>
          <p:nvPr/>
        </p:nvSpPr>
        <p:spPr>
          <a:xfrm>
            <a:off x="-95250" y="2476708"/>
            <a:ext cx="5638800" cy="3009900"/>
          </a:xfrm>
          <a:prstGeom prst="cloudCallout">
            <a:avLst>
              <a:gd name="adj1" fmla="val -28111"/>
              <a:gd name="adj2" fmla="val -80085"/>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dirty="0">
              <a:solidFill>
                <a:schemeClr val="tx2">
                  <a:lumMod val="75000"/>
                </a:schemeClr>
              </a:solidFill>
              <a:latin typeface="Times New Roman" pitchFamily="18" charset="0"/>
              <a:cs typeface="Times New Roman" pitchFamily="18" charset="0"/>
            </a:endParaRPr>
          </a:p>
          <a:p>
            <a:pPr algn="ctr">
              <a:defRPr/>
            </a:pPr>
            <a:r>
              <a:rPr lang="en-US" sz="3800" dirty="0">
                <a:solidFill>
                  <a:srgbClr val="002060"/>
                </a:solidFill>
                <a:latin typeface="Times New Roman" pitchFamily="18" charset="0"/>
                <a:cs typeface="Times New Roman" pitchFamily="18" charset="0"/>
              </a:rPr>
              <a:t>Số kẹo </a:t>
            </a:r>
            <a:r>
              <a:rPr lang="en-US" sz="3800" dirty="0" err="1">
                <a:solidFill>
                  <a:srgbClr val="002060"/>
                </a:solidFill>
                <a:latin typeface="Times New Roman" pitchFamily="18" charset="0"/>
                <a:cs typeface="Times New Roman" pitchFamily="18" charset="0"/>
              </a:rPr>
              <a:t>của</a:t>
            </a:r>
            <a:r>
              <a:rPr lang="en-US" sz="3800" dirty="0">
                <a:solidFill>
                  <a:srgbClr val="002060"/>
                </a:solidFill>
                <a:latin typeface="Times New Roman" pitchFamily="18" charset="0"/>
                <a:cs typeface="Times New Roman" pitchFamily="18" charset="0"/>
              </a:rPr>
              <a:t> </a:t>
            </a:r>
            <a:r>
              <a:rPr lang="en-US" sz="3800" dirty="0" err="1">
                <a:solidFill>
                  <a:srgbClr val="002060"/>
                </a:solidFill>
                <a:latin typeface="Times New Roman" pitchFamily="18" charset="0"/>
                <a:cs typeface="Times New Roman" pitchFamily="18" charset="0"/>
              </a:rPr>
              <a:t>Gà</a:t>
            </a:r>
            <a:r>
              <a:rPr lang="en-US" sz="3800" dirty="0">
                <a:solidFill>
                  <a:srgbClr val="002060"/>
                </a:solidFill>
                <a:latin typeface="Times New Roman" pitchFamily="18" charset="0"/>
                <a:cs typeface="Times New Roman" pitchFamily="18" charset="0"/>
              </a:rPr>
              <a:t> </a:t>
            </a:r>
            <a:r>
              <a:rPr lang="en-US" sz="3800" dirty="0" err="1">
                <a:solidFill>
                  <a:srgbClr val="002060"/>
                </a:solidFill>
                <a:latin typeface="Times New Roman" pitchFamily="18" charset="0"/>
                <a:cs typeface="Times New Roman" pitchFamily="18" charset="0"/>
              </a:rPr>
              <a:t>được</a:t>
            </a:r>
            <a:r>
              <a:rPr lang="en-US" sz="3800" dirty="0">
                <a:solidFill>
                  <a:srgbClr val="002060"/>
                </a:solidFill>
                <a:latin typeface="Times New Roman" pitchFamily="18" charset="0"/>
                <a:cs typeface="Times New Roman" pitchFamily="18" charset="0"/>
              </a:rPr>
              <a:t> chia </a:t>
            </a:r>
            <a:r>
              <a:rPr lang="en-US" sz="3800" dirty="0" err="1">
                <a:solidFill>
                  <a:srgbClr val="002060"/>
                </a:solidFill>
                <a:latin typeface="Times New Roman" pitchFamily="18" charset="0"/>
                <a:cs typeface="Times New Roman" pitchFamily="18" charset="0"/>
              </a:rPr>
              <a:t>thành</a:t>
            </a:r>
            <a:r>
              <a:rPr lang="en-US" sz="3800" dirty="0">
                <a:solidFill>
                  <a:srgbClr val="002060"/>
                </a:solidFill>
                <a:latin typeface="Times New Roman" pitchFamily="18" charset="0"/>
                <a:cs typeface="Times New Roman" pitchFamily="18" charset="0"/>
              </a:rPr>
              <a:t> bao nhiêu phần ?</a:t>
            </a:r>
          </a:p>
          <a:p>
            <a:pPr algn="ctr">
              <a:defRPr/>
            </a:pPr>
            <a:endParaRPr lang="en-US" sz="3400" dirty="0">
              <a:solidFill>
                <a:schemeClr val="tx2">
                  <a:lumMod val="75000"/>
                </a:schemeClr>
              </a:solidFill>
            </a:endParaRPr>
          </a:p>
        </p:txBody>
      </p:sp>
      <p:sp>
        <p:nvSpPr>
          <p:cNvPr id="11" name="Cloud Callout 10"/>
          <p:cNvSpPr/>
          <p:nvPr/>
        </p:nvSpPr>
        <p:spPr>
          <a:xfrm>
            <a:off x="7734300" y="3103574"/>
            <a:ext cx="4876800" cy="2819400"/>
          </a:xfrm>
          <a:prstGeom prst="cloudCallout">
            <a:avLst>
              <a:gd name="adj1" fmla="val -40037"/>
              <a:gd name="adj2" fmla="val -20611"/>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dirty="0">
              <a:solidFill>
                <a:srgbClr val="C00000"/>
              </a:solidFill>
              <a:latin typeface="Times New Roman" pitchFamily="18" charset="0"/>
              <a:cs typeface="Times New Roman" pitchFamily="18" charset="0"/>
            </a:endParaRPr>
          </a:p>
          <a:p>
            <a:pPr algn="ctr">
              <a:defRPr/>
            </a:pPr>
            <a:r>
              <a:rPr lang="en-US" sz="3800" dirty="0">
                <a:solidFill>
                  <a:srgbClr val="C00000"/>
                </a:solidFill>
                <a:latin typeface="Times New Roman" pitchFamily="18" charset="0"/>
                <a:cs typeface="Times New Roman" pitchFamily="18" charset="0"/>
              </a:rPr>
              <a:t>Mỗi phần tương ứng với bao nhiêu viên kẹo ?</a:t>
            </a:r>
          </a:p>
          <a:p>
            <a:pPr algn="ctr">
              <a:defRPr/>
            </a:pPr>
            <a:endParaRPr lang="en-US" sz="3400" dirty="0">
              <a:solidFill>
                <a:srgbClr val="C00000"/>
              </a:solidFill>
            </a:endParaRPr>
          </a:p>
        </p:txBody>
      </p:sp>
      <p:sp>
        <p:nvSpPr>
          <p:cNvPr id="12" name="Cloud Callout 11"/>
          <p:cNvSpPr/>
          <p:nvPr/>
        </p:nvSpPr>
        <p:spPr>
          <a:xfrm>
            <a:off x="6286500" y="625838"/>
            <a:ext cx="5257800" cy="3429000"/>
          </a:xfrm>
          <a:prstGeom prst="cloudCallout">
            <a:avLst>
              <a:gd name="adj1" fmla="val 41162"/>
              <a:gd name="adj2" fmla="val -36368"/>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dirty="0">
              <a:solidFill>
                <a:schemeClr val="bg1"/>
              </a:solidFill>
              <a:latin typeface="Times New Roman" pitchFamily="18" charset="0"/>
              <a:cs typeface="Times New Roman" pitchFamily="18" charset="0"/>
            </a:endParaRPr>
          </a:p>
          <a:p>
            <a:pPr algn="ctr">
              <a:defRPr/>
            </a:pPr>
            <a:r>
              <a:rPr lang="en-US" sz="3800" dirty="0">
                <a:solidFill>
                  <a:srgbClr val="C00000"/>
                </a:solidFill>
                <a:latin typeface="Times New Roman" pitchFamily="18" charset="0"/>
                <a:cs typeface="Times New Roman" pitchFamily="18" charset="0"/>
              </a:rPr>
              <a:t>Số </a:t>
            </a:r>
            <a:r>
              <a:rPr lang="en-US" sz="3800" dirty="0" err="1">
                <a:solidFill>
                  <a:srgbClr val="C00000"/>
                </a:solidFill>
                <a:latin typeface="Times New Roman" pitchFamily="18" charset="0"/>
                <a:cs typeface="Times New Roman" pitchFamily="18" charset="0"/>
              </a:rPr>
              <a:t>kẹo</a:t>
            </a:r>
            <a:r>
              <a:rPr lang="en-US" sz="3800" dirty="0">
                <a:solidFill>
                  <a:srgbClr val="C00000"/>
                </a:solidFill>
                <a:latin typeface="Times New Roman" pitchFamily="18" charset="0"/>
                <a:cs typeface="Times New Roman" pitchFamily="18" charset="0"/>
              </a:rPr>
              <a:t> </a:t>
            </a:r>
            <a:r>
              <a:rPr lang="en-US" sz="3800" dirty="0" err="1">
                <a:solidFill>
                  <a:srgbClr val="C00000"/>
                </a:solidFill>
                <a:latin typeface="Times New Roman" pitchFamily="18" charset="0"/>
                <a:cs typeface="Times New Roman" pitchFamily="18" charset="0"/>
              </a:rPr>
              <a:t>Gà</a:t>
            </a:r>
            <a:r>
              <a:rPr lang="en-US" sz="3800" dirty="0">
                <a:solidFill>
                  <a:srgbClr val="C00000"/>
                </a:solidFill>
                <a:latin typeface="Times New Roman" pitchFamily="18" charset="0"/>
                <a:cs typeface="Times New Roman" pitchFamily="18" charset="0"/>
              </a:rPr>
              <a:t> </a:t>
            </a:r>
            <a:r>
              <a:rPr lang="en-US" sz="3800" dirty="0" err="1">
                <a:solidFill>
                  <a:srgbClr val="C00000"/>
                </a:solidFill>
                <a:latin typeface="Times New Roman" pitchFamily="18" charset="0"/>
                <a:cs typeface="Times New Roman" pitchFamily="18" charset="0"/>
              </a:rPr>
              <a:t>cho</a:t>
            </a:r>
            <a:r>
              <a:rPr lang="en-US" sz="3800" dirty="0">
                <a:solidFill>
                  <a:srgbClr val="C00000"/>
                </a:solidFill>
                <a:latin typeface="Times New Roman" pitchFamily="18" charset="0"/>
                <a:cs typeface="Times New Roman" pitchFamily="18" charset="0"/>
              </a:rPr>
              <a:t> </a:t>
            </a:r>
            <a:r>
              <a:rPr lang="en-US" sz="3800" dirty="0" err="1">
                <a:solidFill>
                  <a:srgbClr val="C00000"/>
                </a:solidFill>
                <a:latin typeface="Times New Roman" pitchFamily="18" charset="0"/>
                <a:cs typeface="Times New Roman" pitchFamily="18" charset="0"/>
              </a:rPr>
              <a:t>Bò</a:t>
            </a:r>
            <a:r>
              <a:rPr lang="en-US" sz="3800" dirty="0">
                <a:solidFill>
                  <a:srgbClr val="C00000"/>
                </a:solidFill>
                <a:latin typeface="Times New Roman" pitchFamily="18" charset="0"/>
                <a:cs typeface="Times New Roman" pitchFamily="18" charset="0"/>
              </a:rPr>
              <a:t> chiếm bao nhiêu phần của tổng số </a:t>
            </a:r>
            <a:r>
              <a:rPr lang="en-US" sz="3800" dirty="0" err="1">
                <a:solidFill>
                  <a:srgbClr val="C00000"/>
                </a:solidFill>
                <a:latin typeface="Times New Roman" pitchFamily="18" charset="0"/>
                <a:cs typeface="Times New Roman" pitchFamily="18" charset="0"/>
              </a:rPr>
              <a:t>phần</a:t>
            </a:r>
            <a:r>
              <a:rPr lang="en-US" sz="3800" dirty="0">
                <a:solidFill>
                  <a:srgbClr val="C00000"/>
                </a:solidFill>
                <a:latin typeface="Times New Roman" pitchFamily="18" charset="0"/>
                <a:cs typeface="Times New Roman" pitchFamily="18" charset="0"/>
              </a:rPr>
              <a:t> </a:t>
            </a:r>
            <a:r>
              <a:rPr lang="en-US" sz="3800" dirty="0" err="1">
                <a:solidFill>
                  <a:srgbClr val="C00000"/>
                </a:solidFill>
                <a:latin typeface="Times New Roman" pitchFamily="18" charset="0"/>
                <a:cs typeface="Times New Roman" pitchFamily="18" charset="0"/>
              </a:rPr>
              <a:t>kẹo</a:t>
            </a:r>
            <a:r>
              <a:rPr lang="en-US" sz="3800" dirty="0">
                <a:solidFill>
                  <a:srgbClr val="C00000"/>
                </a:solidFill>
                <a:latin typeface="Times New Roman" pitchFamily="18" charset="0"/>
                <a:cs typeface="Times New Roman" pitchFamily="18" charset="0"/>
              </a:rPr>
              <a:t>?</a:t>
            </a:r>
            <a:endParaRPr lang="en-US" sz="3800" dirty="0">
              <a:solidFill>
                <a:srgbClr val="C00000"/>
              </a:solidFill>
            </a:endParaRPr>
          </a:p>
        </p:txBody>
      </p:sp>
      <p:sp>
        <p:nvSpPr>
          <p:cNvPr id="13" name="Cloud Callout 12"/>
          <p:cNvSpPr/>
          <p:nvPr/>
        </p:nvSpPr>
        <p:spPr>
          <a:xfrm>
            <a:off x="2152650" y="3981658"/>
            <a:ext cx="6324600" cy="2971800"/>
          </a:xfrm>
          <a:prstGeom prst="cloudCallout">
            <a:avLst>
              <a:gd name="adj1" fmla="val 38059"/>
              <a:gd name="adj2" fmla="val 22452"/>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dirty="0">
              <a:solidFill>
                <a:schemeClr val="bg1"/>
              </a:solidFill>
              <a:latin typeface="Times New Roman" pitchFamily="18" charset="0"/>
              <a:cs typeface="Times New Roman" pitchFamily="18" charset="0"/>
            </a:endParaRPr>
          </a:p>
          <a:p>
            <a:pPr algn="ctr">
              <a:defRPr/>
            </a:pPr>
            <a:r>
              <a:rPr lang="en-US" sz="3800" dirty="0">
                <a:solidFill>
                  <a:schemeClr val="tx1">
                    <a:lumMod val="95000"/>
                    <a:lumOff val="5000"/>
                  </a:schemeClr>
                </a:solidFill>
                <a:latin typeface="Times New Roman" pitchFamily="18" charset="0"/>
                <a:cs typeface="Times New Roman" pitchFamily="18" charset="0"/>
              </a:rPr>
              <a:t>Vậy </a:t>
            </a:r>
            <a:r>
              <a:rPr lang="en-US" sz="3800" dirty="0" err="1">
                <a:solidFill>
                  <a:schemeClr val="tx1">
                    <a:lumMod val="95000"/>
                    <a:lumOff val="5000"/>
                  </a:schemeClr>
                </a:solidFill>
                <a:latin typeface="Times New Roman" pitchFamily="18" charset="0"/>
                <a:cs typeface="Times New Roman" pitchFamily="18" charset="0"/>
              </a:rPr>
              <a:t>số</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kẹo</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Gà</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cho</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bạn</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Bò</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là</a:t>
            </a:r>
            <a:r>
              <a:rPr lang="en-US" sz="3800" dirty="0">
                <a:solidFill>
                  <a:schemeClr val="tx1">
                    <a:lumMod val="95000"/>
                    <a:lumOff val="5000"/>
                  </a:schemeClr>
                </a:solidFill>
                <a:latin typeface="Times New Roman" pitchFamily="18" charset="0"/>
                <a:cs typeface="Times New Roman" pitchFamily="18" charset="0"/>
              </a:rPr>
              <a:t> bao </a:t>
            </a:r>
            <a:r>
              <a:rPr lang="en-US" sz="3800" dirty="0" err="1">
                <a:solidFill>
                  <a:schemeClr val="tx1">
                    <a:lumMod val="95000"/>
                    <a:lumOff val="5000"/>
                  </a:schemeClr>
                </a:solidFill>
                <a:latin typeface="Times New Roman" pitchFamily="18" charset="0"/>
                <a:cs typeface="Times New Roman" pitchFamily="18" charset="0"/>
              </a:rPr>
              <a:t>nhiêu</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viên</a:t>
            </a:r>
            <a:r>
              <a:rPr lang="en-US" sz="3800" dirty="0">
                <a:solidFill>
                  <a:schemeClr val="tx1">
                    <a:lumMod val="95000"/>
                    <a:lumOff val="5000"/>
                  </a:schemeClr>
                </a:solidFill>
                <a:latin typeface="Times New Roman" pitchFamily="18" charset="0"/>
                <a:cs typeface="Times New Roman" pitchFamily="18" charset="0"/>
              </a:rPr>
              <a:t> ?</a:t>
            </a:r>
            <a:endParaRPr lang="en-US" sz="3800" dirty="0">
              <a:solidFill>
                <a:schemeClr val="tx1">
                  <a:lumMod val="95000"/>
                  <a:lumOff val="5000"/>
                </a:schemeClr>
              </a:solidFill>
            </a:endParaRPr>
          </a:p>
        </p:txBody>
      </p:sp>
      <p:sp>
        <p:nvSpPr>
          <p:cNvPr id="14" name="TextBox 13"/>
          <p:cNvSpPr txBox="1"/>
          <p:nvPr/>
        </p:nvSpPr>
        <p:spPr>
          <a:xfrm>
            <a:off x="1981200" y="1"/>
            <a:ext cx="2362200" cy="646331"/>
          </a:xfrm>
          <a:prstGeom prst="rect">
            <a:avLst/>
          </a:prstGeom>
          <a:noFill/>
        </p:spPr>
        <p:txBody>
          <a:bodyPr wrap="square" rtlCol="0">
            <a:spAutoFit/>
          </a:bodyPr>
          <a:lstStyle/>
          <a:p>
            <a:r>
              <a:rPr lang="en-US" sz="3600" b="1" dirty="0" err="1">
                <a:latin typeface="Times New Roman" pitchFamily="18" charset="0"/>
                <a:cs typeface="Times New Roman" pitchFamily="18" charset="0"/>
              </a:rPr>
              <a:t>Tóm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tắt</a:t>
            </a:r>
            <a:endParaRPr lang="en-US" sz="3600" b="1" dirty="0">
              <a:latin typeface="Times New Roman" pitchFamily="18" charset="0"/>
              <a:cs typeface="Times New Roman" pitchFamily="18" charset="0"/>
            </a:endParaRP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heel(4)">
                                      <p:cBhvr>
                                        <p:cTn id="12" dur="1000"/>
                                        <p:tgtEl>
                                          <p:spTgt spid="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xit" presetSubtype="16" fill="hold" grpId="1" nodeType="clickEffect">
                                  <p:stCondLst>
                                    <p:cond delay="0"/>
                                  </p:stCondLst>
                                  <p:childTnLst>
                                    <p:animEffect transition="out" filter="box(in)">
                                      <p:cBhvr>
                                        <p:cTn id="16" dur="500"/>
                                        <p:tgtEl>
                                          <p:spTgt spid="10"/>
                                        </p:tgtEl>
                                      </p:cBhvr>
                                    </p:animEffect>
                                    <p:set>
                                      <p:cBhvr>
                                        <p:cTn id="17" dur="1" fill="hold">
                                          <p:stCondLst>
                                            <p:cond delay="499"/>
                                          </p:stCondLst>
                                        </p:cTn>
                                        <p:tgtEl>
                                          <p:spTgt spid="10"/>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wheel(4)">
                                      <p:cBhvr>
                                        <p:cTn id="22" dur="10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xit" presetSubtype="4" fill="hold" grpId="1" nodeType="clickEffect">
                                  <p:stCondLst>
                                    <p:cond delay="0"/>
                                  </p:stCondLst>
                                  <p:childTnLst>
                                    <p:anim calcmode="lin" valueType="num">
                                      <p:cBhvr additive="base">
                                        <p:cTn id="26" dur="500"/>
                                        <p:tgtEl>
                                          <p:spTgt spid="11"/>
                                        </p:tgtEl>
                                        <p:attrNameLst>
                                          <p:attrName>ppt_x</p:attrName>
                                        </p:attrNameLst>
                                      </p:cBhvr>
                                      <p:tavLst>
                                        <p:tav tm="0">
                                          <p:val>
                                            <p:strVal val="ppt_x"/>
                                          </p:val>
                                        </p:tav>
                                        <p:tav tm="100000">
                                          <p:val>
                                            <p:strVal val="ppt_x"/>
                                          </p:val>
                                        </p:tav>
                                      </p:tavLst>
                                    </p:anim>
                                    <p:anim calcmode="lin" valueType="num">
                                      <p:cBhvr additive="base">
                                        <p:cTn id="27" dur="500"/>
                                        <p:tgtEl>
                                          <p:spTgt spid="11"/>
                                        </p:tgtEl>
                                        <p:attrNameLst>
                                          <p:attrName>ppt_y</p:attrName>
                                        </p:attrNameLst>
                                      </p:cBhvr>
                                      <p:tavLst>
                                        <p:tav tm="0">
                                          <p:val>
                                            <p:strVal val="ppt_y"/>
                                          </p:val>
                                        </p:tav>
                                        <p:tav tm="100000">
                                          <p:val>
                                            <p:strVal val="1+ppt_h/2"/>
                                          </p:val>
                                        </p:tav>
                                      </p:tavLst>
                                    </p:anim>
                                    <p:set>
                                      <p:cBhvr>
                                        <p:cTn id="28" dur="1" fill="hold">
                                          <p:stCondLst>
                                            <p:cond delay="499"/>
                                          </p:stCondLst>
                                        </p:cTn>
                                        <p:tgtEl>
                                          <p:spTgt spid="11"/>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1" presetClass="entr" presetSubtype="4"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Effect transition="in" filter="wheel(4)">
                                      <p:cBhvr>
                                        <p:cTn id="33" dur="1000"/>
                                        <p:tgtEl>
                                          <p:spTgt spid="1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3" presetClass="exit" presetSubtype="16" fill="hold" nodeType="clickEffect">
                                  <p:stCondLst>
                                    <p:cond delay="0"/>
                                  </p:stCondLst>
                                  <p:childTnLst>
                                    <p:animEffect transition="out" filter="plus(in)">
                                      <p:cBhvr>
                                        <p:cTn id="37" dur="500"/>
                                        <p:tgtEl>
                                          <p:spTgt spid="12"/>
                                        </p:tgtEl>
                                      </p:cBhvr>
                                    </p:animEffect>
                                    <p:set>
                                      <p:cBhvr>
                                        <p:cTn id="38" dur="1" fill="hold">
                                          <p:stCondLst>
                                            <p:cond delay="499"/>
                                          </p:stCondLst>
                                        </p:cTn>
                                        <p:tgtEl>
                                          <p:spTgt spid="12"/>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1"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wheel(4)">
                                      <p:cBhvr>
                                        <p:cTn id="43"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P spid="13"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6" name="Rectangle 18"/>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vi-VN"/>
          </a:p>
        </p:txBody>
      </p:sp>
      <p:sp>
        <p:nvSpPr>
          <p:cNvPr id="16387" name="Rectangle 20"/>
          <p:cNvSpPr>
            <a:spLocks noChangeArrowheads="1"/>
          </p:cNvSpPr>
          <p:nvPr/>
        </p:nvSpPr>
        <p:spPr bwMode="auto">
          <a:xfrm>
            <a:off x="1524001" y="-184666"/>
            <a:ext cx="184731" cy="369332"/>
          </a:xfrm>
          <a:prstGeom prst="rect">
            <a:avLst/>
          </a:prstGeom>
          <a:noFill/>
          <a:ln w="9525">
            <a:noFill/>
            <a:miter lim="800000"/>
            <a:headEnd/>
            <a:tailEnd/>
          </a:ln>
        </p:spPr>
        <p:txBody>
          <a:bodyPr wrap="none" anchor="ctr">
            <a:spAutoFit/>
          </a:bodyPr>
          <a:lstStyle/>
          <a:p>
            <a:endParaRPr lang="vi-VN"/>
          </a:p>
        </p:txBody>
      </p:sp>
      <mc:AlternateContent xmlns:mc="http://schemas.openxmlformats.org/markup-compatibility/2006" xmlns:a14="http://schemas.microsoft.com/office/drawing/2010/main">
        <mc:Choice Requires="a14">
          <p:sp>
            <p:nvSpPr>
              <p:cNvPr id="13" name="Cloud Callout 12"/>
              <p:cNvSpPr/>
              <p:nvPr/>
            </p:nvSpPr>
            <p:spPr>
              <a:xfrm>
                <a:off x="1066800" y="1371600"/>
                <a:ext cx="9296400" cy="2971800"/>
              </a:xfrm>
              <a:prstGeom prst="cloudCallout">
                <a:avLst>
                  <a:gd name="adj1" fmla="val 38059"/>
                  <a:gd name="adj2" fmla="val 22452"/>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800" dirty="0">
                  <a:solidFill>
                    <a:schemeClr val="bg1"/>
                  </a:solidFill>
                  <a:latin typeface="Times New Roman" pitchFamily="18" charset="0"/>
                  <a:cs typeface="Times New Roman" pitchFamily="18" charset="0"/>
                </a:endParaRPr>
              </a:p>
              <a:p>
                <a:pPr algn="ctr">
                  <a:defRPr/>
                </a:pPr>
                <a:r>
                  <a:rPr lang="en-US" sz="3800" dirty="0">
                    <a:solidFill>
                      <a:schemeClr val="tx1">
                        <a:lumMod val="95000"/>
                        <a:lumOff val="5000"/>
                      </a:schemeClr>
                    </a:solidFill>
                    <a:latin typeface="Times New Roman" pitchFamily="18" charset="0"/>
                    <a:cs typeface="Times New Roman" pitchFamily="18" charset="0"/>
                  </a:rPr>
                  <a:t>Vậy </a:t>
                </a:r>
                <a:r>
                  <a:rPr lang="en-US" sz="3800" dirty="0" err="1">
                    <a:solidFill>
                      <a:schemeClr val="tx1">
                        <a:lumMod val="95000"/>
                        <a:lumOff val="5000"/>
                      </a:schemeClr>
                    </a:solidFill>
                    <a:latin typeface="Times New Roman" pitchFamily="18" charset="0"/>
                    <a:cs typeface="Times New Roman" pitchFamily="18" charset="0"/>
                  </a:rPr>
                  <a:t>số</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kẹo</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Gà</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cho</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bạn</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Bò</a:t>
                </a:r>
                <a:r>
                  <a:rPr lang="en-US" sz="3800" dirty="0">
                    <a:solidFill>
                      <a:schemeClr val="tx1">
                        <a:lumMod val="95000"/>
                        <a:lumOff val="5000"/>
                      </a:schemeClr>
                    </a:solidFill>
                    <a:latin typeface="Times New Roman" pitchFamily="18" charset="0"/>
                    <a:cs typeface="Times New Roman" pitchFamily="18" charset="0"/>
                  </a:rPr>
                  <a:t> </a:t>
                </a:r>
                <a:r>
                  <a:rPr lang="en-US" sz="3800" dirty="0" err="1">
                    <a:solidFill>
                      <a:schemeClr val="tx1">
                        <a:lumMod val="95000"/>
                        <a:lumOff val="5000"/>
                      </a:schemeClr>
                    </a:solidFill>
                    <a:latin typeface="Times New Roman" pitchFamily="18" charset="0"/>
                    <a:cs typeface="Times New Roman" pitchFamily="18" charset="0"/>
                  </a:rPr>
                  <a:t>là</a:t>
                </a:r>
                <a:r>
                  <a:rPr lang="en-US" sz="3800" dirty="0">
                    <a:solidFill>
                      <a:schemeClr val="tx1">
                        <a:lumMod val="95000"/>
                        <a:lumOff val="5000"/>
                      </a:schemeClr>
                    </a:solidFill>
                    <a:latin typeface="Times New Roman" pitchFamily="18" charset="0"/>
                    <a:cs typeface="Times New Roman" pitchFamily="18" charset="0"/>
                  </a:rPr>
                  <a:t> 15.</a:t>
                </a:r>
                <a14:m>
                  <m:oMath xmlns:m="http://schemas.openxmlformats.org/officeDocument/2006/math">
                    <m:f>
                      <m:fPr>
                        <m:ctrlPr>
                          <a:rPr lang="en-US" sz="4000" i="1" smtClean="0">
                            <a:solidFill>
                              <a:schemeClr val="tx1">
                                <a:lumMod val="95000"/>
                                <a:lumOff val="5000"/>
                              </a:schemeClr>
                            </a:solidFill>
                            <a:latin typeface="Cambria Math" panose="02040503050406030204" pitchFamily="18" charset="0"/>
                            <a:cs typeface="Times New Roman" pitchFamily="18" charset="0"/>
                          </a:rPr>
                        </m:ctrlPr>
                      </m:fPr>
                      <m:num>
                        <m:r>
                          <a:rPr lang="en-US" sz="4000" b="0" i="1" smtClean="0">
                            <a:solidFill>
                              <a:schemeClr val="tx1">
                                <a:lumMod val="95000"/>
                                <a:lumOff val="5000"/>
                              </a:schemeClr>
                            </a:solidFill>
                            <a:latin typeface="Cambria Math" panose="02040503050406030204" pitchFamily="18" charset="0"/>
                            <a:cs typeface="Times New Roman" pitchFamily="18" charset="0"/>
                          </a:rPr>
                          <m:t>2</m:t>
                        </m:r>
                      </m:num>
                      <m:den>
                        <m:r>
                          <a:rPr lang="en-US" sz="4000" b="0" i="1" smtClean="0">
                            <a:solidFill>
                              <a:schemeClr val="tx1">
                                <a:lumMod val="95000"/>
                                <a:lumOff val="5000"/>
                              </a:schemeClr>
                            </a:solidFill>
                            <a:latin typeface="Cambria Math" panose="02040503050406030204" pitchFamily="18" charset="0"/>
                            <a:cs typeface="Times New Roman" pitchFamily="18" charset="0"/>
                          </a:rPr>
                          <m:t>5</m:t>
                        </m:r>
                      </m:den>
                    </m:f>
                    <m:r>
                      <a:rPr lang="en-US" sz="4000" b="0" i="1" smtClean="0">
                        <a:solidFill>
                          <a:schemeClr val="tx1">
                            <a:lumMod val="95000"/>
                            <a:lumOff val="5000"/>
                          </a:schemeClr>
                        </a:solidFill>
                        <a:latin typeface="Cambria Math" panose="02040503050406030204" pitchFamily="18" charset="0"/>
                        <a:cs typeface="Times New Roman" pitchFamily="18" charset="0"/>
                      </a:rPr>
                      <m:t>=</m:t>
                    </m:r>
                    <m:r>
                      <a:rPr lang="en-US" sz="4000" b="0" i="1" smtClean="0">
                        <a:solidFill>
                          <a:schemeClr val="tx1">
                            <a:lumMod val="95000"/>
                            <a:lumOff val="5000"/>
                          </a:schemeClr>
                        </a:solidFill>
                        <a:latin typeface="Cambria Math" panose="02040503050406030204" pitchFamily="18" charset="0"/>
                        <a:cs typeface="Times New Roman" pitchFamily="18" charset="0"/>
                      </a:rPr>
                      <m:t>6</m:t>
                    </m:r>
                    <m:r>
                      <a:rPr lang="en-US" sz="4000" b="0" i="1" smtClean="0">
                        <a:solidFill>
                          <a:schemeClr val="tx1">
                            <a:lumMod val="95000"/>
                            <a:lumOff val="5000"/>
                          </a:schemeClr>
                        </a:solidFill>
                        <a:latin typeface="Cambria Math" panose="02040503050406030204" pitchFamily="18" charset="0"/>
                        <a:cs typeface="Times New Roman" pitchFamily="18" charset="0"/>
                      </a:rPr>
                      <m:t> (</m:t>
                    </m:r>
                    <m:r>
                      <a:rPr lang="en-US" sz="4000" b="0" i="1" smtClean="0">
                        <a:solidFill>
                          <a:schemeClr val="tx1">
                            <a:lumMod val="95000"/>
                            <a:lumOff val="5000"/>
                          </a:schemeClr>
                        </a:solidFill>
                        <a:latin typeface="Cambria Math" panose="02040503050406030204" pitchFamily="18" charset="0"/>
                        <a:cs typeface="Times New Roman" pitchFamily="18" charset="0"/>
                      </a:rPr>
                      <m:t>𝑣𝑖</m:t>
                    </m:r>
                    <m:r>
                      <a:rPr lang="en-US" sz="4000" b="0" i="1" smtClean="0">
                        <a:solidFill>
                          <a:schemeClr val="tx1">
                            <a:lumMod val="95000"/>
                            <a:lumOff val="5000"/>
                          </a:schemeClr>
                        </a:solidFill>
                        <a:latin typeface="Cambria Math" panose="02040503050406030204" pitchFamily="18" charset="0"/>
                        <a:cs typeface="Times New Roman" pitchFamily="18" charset="0"/>
                      </a:rPr>
                      <m:t>ê</m:t>
                    </m:r>
                    <m:r>
                      <a:rPr lang="en-US" sz="4000" b="0" i="1" smtClean="0">
                        <a:solidFill>
                          <a:schemeClr val="tx1">
                            <a:lumMod val="95000"/>
                            <a:lumOff val="5000"/>
                          </a:schemeClr>
                        </a:solidFill>
                        <a:latin typeface="Cambria Math" panose="02040503050406030204" pitchFamily="18" charset="0"/>
                        <a:cs typeface="Times New Roman" pitchFamily="18" charset="0"/>
                      </a:rPr>
                      <m:t>𝑛</m:t>
                    </m:r>
                    <m:r>
                      <a:rPr lang="en-US" sz="4000" b="0" i="1" smtClean="0">
                        <a:solidFill>
                          <a:schemeClr val="tx1">
                            <a:lumMod val="95000"/>
                            <a:lumOff val="5000"/>
                          </a:schemeClr>
                        </a:solidFill>
                        <a:latin typeface="Cambria Math" panose="02040503050406030204" pitchFamily="18" charset="0"/>
                        <a:cs typeface="Times New Roman" pitchFamily="18" charset="0"/>
                      </a:rPr>
                      <m:t>)</m:t>
                    </m:r>
                  </m:oMath>
                </a14:m>
                <a:endParaRPr lang="en-US" sz="3800" dirty="0">
                  <a:solidFill>
                    <a:schemeClr val="tx1">
                      <a:lumMod val="95000"/>
                      <a:lumOff val="5000"/>
                    </a:schemeClr>
                  </a:solidFill>
                </a:endParaRPr>
              </a:p>
            </p:txBody>
          </p:sp>
        </mc:Choice>
        <mc:Fallback xmlns="">
          <p:sp>
            <p:nvSpPr>
              <p:cNvPr id="13" name="Cloud Callout 12"/>
              <p:cNvSpPr>
                <a:spLocks noRot="1" noChangeAspect="1" noMove="1" noResize="1" noEditPoints="1" noAdjustHandles="1" noChangeArrowheads="1" noChangeShapeType="1" noTextEdit="1"/>
              </p:cNvSpPr>
              <p:nvPr/>
            </p:nvSpPr>
            <p:spPr>
              <a:xfrm>
                <a:off x="1066800" y="1371600"/>
                <a:ext cx="9296400" cy="2971800"/>
              </a:xfrm>
              <a:prstGeom prst="cloudCallout">
                <a:avLst>
                  <a:gd name="adj1" fmla="val 38059"/>
                  <a:gd name="adj2" fmla="val 22452"/>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23691743"/>
      </p:ext>
    </p:extLst>
  </p:cSld>
  <p:clrMapOvr>
    <a:masterClrMapping/>
  </p:clrMapOvr>
  <p:transition>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heel(4)">
                                      <p:cBhvr>
                                        <p:cTn id="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 name="Rectangle 21"/>
          <p:cNvSpPr/>
          <p:nvPr/>
        </p:nvSpPr>
        <p:spPr>
          <a:xfrm>
            <a:off x="1524000" y="-338316"/>
            <a:ext cx="9144000" cy="6858000"/>
          </a:xfrm>
          <a:prstGeom prst="rect">
            <a:avLst/>
          </a:prstGeom>
          <a:solidFill>
            <a:srgbClr val="D4FE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1279" name="Text Box 12"/>
          <p:cNvSpPr txBox="1">
            <a:spLocks noChangeArrowheads="1"/>
          </p:cNvSpPr>
          <p:nvPr/>
        </p:nvSpPr>
        <p:spPr bwMode="auto">
          <a:xfrm>
            <a:off x="4724400" y="3124201"/>
            <a:ext cx="3733800" cy="461665"/>
          </a:xfrm>
          <a:prstGeom prst="rect">
            <a:avLst/>
          </a:prstGeom>
          <a:noFill/>
          <a:ln w="9525" algn="ctr">
            <a:noFill/>
            <a:miter lim="800000"/>
            <a:headEnd/>
            <a:tailEnd/>
          </a:ln>
        </p:spPr>
        <p:txBody>
          <a:bodyPr>
            <a:spAutoFit/>
          </a:bodyPr>
          <a:lstStyle/>
          <a:p>
            <a:endParaRPr lang="en-US" sz="2400"/>
          </a:p>
        </p:txBody>
      </p:sp>
      <p:sp>
        <p:nvSpPr>
          <p:cNvPr id="11284" name="Rectangle 25"/>
          <p:cNvSpPr>
            <a:spLocks noChangeArrowheads="1"/>
          </p:cNvSpPr>
          <p:nvPr/>
        </p:nvSpPr>
        <p:spPr bwMode="auto">
          <a:xfrm>
            <a:off x="2493711" y="3090684"/>
            <a:ext cx="4106863" cy="677108"/>
          </a:xfrm>
          <a:prstGeom prst="rect">
            <a:avLst/>
          </a:prstGeom>
          <a:noFill/>
          <a:ln w="38100">
            <a:noFill/>
            <a:miter lim="800000"/>
            <a:headEnd/>
            <a:tailEnd/>
          </a:ln>
        </p:spPr>
        <p:txBody>
          <a:bodyPr wrap="square" anchor="ctr">
            <a:spAutoFit/>
          </a:bodyPr>
          <a:lstStyle/>
          <a:p>
            <a:pPr>
              <a:spcBef>
                <a:spcPct val="0"/>
              </a:spcBef>
            </a:pPr>
            <a:r>
              <a:rPr lang="en-US" sz="3800" b="1" dirty="0">
                <a:solidFill>
                  <a:srgbClr val="002060"/>
                </a:solidFill>
                <a:latin typeface="Times New Roman" pitchFamily="18" charset="0"/>
              </a:rPr>
              <a:t>3)  84% </a:t>
            </a:r>
            <a:r>
              <a:rPr lang="en-US" sz="3800" b="1" dirty="0" err="1">
                <a:solidFill>
                  <a:srgbClr val="002060"/>
                </a:solidFill>
                <a:latin typeface="Times New Roman" pitchFamily="18" charset="0"/>
              </a:rPr>
              <a:t>của</a:t>
            </a:r>
            <a:r>
              <a:rPr lang="en-US" sz="3800" b="1" dirty="0">
                <a:solidFill>
                  <a:srgbClr val="002060"/>
                </a:solidFill>
                <a:latin typeface="Times New Roman" pitchFamily="18" charset="0"/>
              </a:rPr>
              <a:t> 50 </a:t>
            </a:r>
          </a:p>
        </p:txBody>
      </p:sp>
      <p:sp>
        <p:nvSpPr>
          <p:cNvPr id="11287" name="Rectangle 28"/>
          <p:cNvSpPr>
            <a:spLocks noChangeArrowheads="1"/>
          </p:cNvSpPr>
          <p:nvPr/>
        </p:nvSpPr>
        <p:spPr bwMode="auto">
          <a:xfrm>
            <a:off x="2487474" y="2186794"/>
            <a:ext cx="4356100" cy="677108"/>
          </a:xfrm>
          <a:prstGeom prst="rect">
            <a:avLst/>
          </a:prstGeom>
          <a:noFill/>
          <a:ln w="38100">
            <a:noFill/>
            <a:miter lim="800000"/>
            <a:headEnd/>
            <a:tailEnd/>
          </a:ln>
        </p:spPr>
        <p:txBody>
          <a:bodyPr wrap="square" anchor="ctr">
            <a:spAutoFit/>
          </a:bodyPr>
          <a:lstStyle/>
          <a:p>
            <a:pPr>
              <a:spcBef>
                <a:spcPct val="0"/>
              </a:spcBef>
            </a:pPr>
            <a:r>
              <a:rPr lang="en-US" sz="3800" b="1" dirty="0">
                <a:solidFill>
                  <a:srgbClr val="002060"/>
                </a:solidFill>
                <a:latin typeface="Times New Roman" pitchFamily="18" charset="0"/>
              </a:rPr>
              <a:t>2)   0,09 </a:t>
            </a:r>
            <a:r>
              <a:rPr lang="en-US" sz="3800" b="1" dirty="0" err="1">
                <a:solidFill>
                  <a:srgbClr val="002060"/>
                </a:solidFill>
                <a:latin typeface="Times New Roman" pitchFamily="18" charset="0"/>
              </a:rPr>
              <a:t>của</a:t>
            </a:r>
            <a:r>
              <a:rPr lang="en-US" sz="3800" b="1" dirty="0">
                <a:solidFill>
                  <a:srgbClr val="002060"/>
                </a:solidFill>
                <a:latin typeface="Times New Roman" pitchFamily="18" charset="0"/>
              </a:rPr>
              <a:t> 70 kg </a:t>
            </a:r>
          </a:p>
        </p:txBody>
      </p:sp>
      <p:sp>
        <p:nvSpPr>
          <p:cNvPr id="30" name="Text Box 4"/>
          <p:cNvSpPr txBox="1">
            <a:spLocks noChangeArrowheads="1"/>
          </p:cNvSpPr>
          <p:nvPr/>
        </p:nvSpPr>
        <p:spPr bwMode="auto">
          <a:xfrm>
            <a:off x="1732828" y="237861"/>
            <a:ext cx="4896572" cy="646331"/>
          </a:xfrm>
          <a:prstGeom prst="rect">
            <a:avLst/>
          </a:prstGeom>
          <a:noFill/>
          <a:ln w="9525">
            <a:noFill/>
            <a:miter lim="800000"/>
            <a:headEnd/>
            <a:tailEnd/>
          </a:ln>
        </p:spPr>
        <p:txBody>
          <a:bodyPr wrap="square">
            <a:spAutoFit/>
          </a:bodyPr>
          <a:lstStyle/>
          <a:p>
            <a:pPr algn="just">
              <a:spcBef>
                <a:spcPct val="50000"/>
              </a:spcBef>
            </a:pP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Áp</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dụng</a:t>
            </a:r>
            <a:r>
              <a:rPr lang="en-US" sz="3600" b="1" u="sng"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endParaRPr lang="en-US" sz="3600" dirty="0">
              <a:latin typeface="Times New Roman" pitchFamily="18" charset="0"/>
              <a:cs typeface="Times New Roman" pitchFamily="18" charset="0"/>
            </a:endParaRPr>
          </a:p>
        </p:txBody>
      </p:sp>
      <p:sp>
        <p:nvSpPr>
          <p:cNvPr id="34" name="Rectangle 27"/>
          <p:cNvSpPr>
            <a:spLocks noChangeArrowheads="1"/>
          </p:cNvSpPr>
          <p:nvPr/>
        </p:nvSpPr>
        <p:spPr bwMode="auto">
          <a:xfrm>
            <a:off x="2533084" y="1122051"/>
            <a:ext cx="4800600" cy="1261884"/>
          </a:xfrm>
          <a:prstGeom prst="rect">
            <a:avLst/>
          </a:prstGeom>
          <a:noFill/>
          <a:ln w="38100">
            <a:noFill/>
            <a:miter lim="800000"/>
            <a:headEnd/>
            <a:tailEnd/>
          </a:ln>
        </p:spPr>
        <p:txBody>
          <a:bodyPr wrap="square" anchor="ctr">
            <a:spAutoFit/>
          </a:bodyPr>
          <a:lstStyle/>
          <a:p>
            <a:pPr marL="514350" indent="-514350">
              <a:spcBef>
                <a:spcPct val="0"/>
              </a:spcBef>
            </a:pPr>
            <a:r>
              <a:rPr lang="en-US" sz="3800" b="1" dirty="0">
                <a:solidFill>
                  <a:srgbClr val="002060"/>
                </a:solidFill>
                <a:latin typeface="Times New Roman" pitchFamily="18" charset="0"/>
              </a:rPr>
              <a:t>1)        </a:t>
            </a:r>
            <a:r>
              <a:rPr lang="en-US" sz="3800" b="1" dirty="0" err="1">
                <a:solidFill>
                  <a:srgbClr val="002060"/>
                </a:solidFill>
                <a:latin typeface="Times New Roman" pitchFamily="18" charset="0"/>
              </a:rPr>
              <a:t>của</a:t>
            </a:r>
            <a:r>
              <a:rPr lang="en-US" sz="3800" b="1" dirty="0">
                <a:solidFill>
                  <a:srgbClr val="002060"/>
                </a:solidFill>
                <a:latin typeface="Times New Roman" pitchFamily="18" charset="0"/>
              </a:rPr>
              <a:t> 76 cm</a:t>
            </a:r>
          </a:p>
          <a:p>
            <a:pPr marL="514350" indent="-514350">
              <a:spcBef>
                <a:spcPct val="0"/>
              </a:spcBef>
            </a:pPr>
            <a:endParaRPr lang="en-US" sz="3800" b="1" dirty="0">
              <a:solidFill>
                <a:srgbClr val="0070C0"/>
              </a:solidFill>
              <a:latin typeface="Times New Roman" pitchFamily="18" charset="0"/>
            </a:endParaRPr>
          </a:p>
        </p:txBody>
      </p:sp>
      <p:graphicFrame>
        <p:nvGraphicFramePr>
          <p:cNvPr id="35" name="Object 34"/>
          <p:cNvGraphicFramePr>
            <a:graphicFrameLocks noChangeAspect="1"/>
          </p:cNvGraphicFramePr>
          <p:nvPr>
            <p:extLst>
              <p:ext uri="{D42A27DB-BD31-4B8C-83A1-F6EECF244321}">
                <p14:modId xmlns:p14="http://schemas.microsoft.com/office/powerpoint/2010/main" val="268485559"/>
              </p:ext>
            </p:extLst>
          </p:nvPr>
        </p:nvGraphicFramePr>
        <p:xfrm>
          <a:off x="3390334" y="908274"/>
          <a:ext cx="547007" cy="1276350"/>
        </p:xfrm>
        <a:graphic>
          <a:graphicData uri="http://schemas.openxmlformats.org/presentationml/2006/ole">
            <mc:AlternateContent xmlns:mc="http://schemas.openxmlformats.org/markup-compatibility/2006">
              <mc:Choice xmlns:v="urn:schemas-microsoft-com:vml" Requires="v">
                <p:oleObj name="Equation" r:id="rId2" imgW="152280" imgH="393480" progId="Equation.DSMT4">
                  <p:embed/>
                </p:oleObj>
              </mc:Choice>
              <mc:Fallback>
                <p:oleObj name="Equation" r:id="rId2" imgW="152280" imgH="39348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334" y="908274"/>
                        <a:ext cx="547007" cy="1276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25"/>
          <p:cNvSpPr>
            <a:spLocks noChangeArrowheads="1"/>
          </p:cNvSpPr>
          <p:nvPr/>
        </p:nvSpPr>
        <p:spPr bwMode="auto">
          <a:xfrm>
            <a:off x="2511611" y="3976016"/>
            <a:ext cx="3429000" cy="677108"/>
          </a:xfrm>
          <a:prstGeom prst="rect">
            <a:avLst/>
          </a:prstGeom>
          <a:noFill/>
          <a:ln w="38100">
            <a:noFill/>
            <a:miter lim="800000"/>
            <a:headEnd/>
            <a:tailEnd/>
          </a:ln>
        </p:spPr>
        <p:txBody>
          <a:bodyPr wrap="square" anchor="ctr">
            <a:spAutoFit/>
          </a:bodyPr>
          <a:lstStyle/>
          <a:p>
            <a:pPr>
              <a:spcBef>
                <a:spcPct val="0"/>
              </a:spcBef>
            </a:pPr>
            <a:r>
              <a:rPr lang="en-US" sz="3800" b="1" dirty="0">
                <a:solidFill>
                  <a:srgbClr val="002060"/>
                </a:solidFill>
                <a:latin typeface="Times New Roman" pitchFamily="18" charset="0"/>
              </a:rPr>
              <a:t>4)  50% </a:t>
            </a:r>
            <a:r>
              <a:rPr lang="en-US" sz="3800" b="1" dirty="0" err="1">
                <a:solidFill>
                  <a:srgbClr val="002060"/>
                </a:solidFill>
                <a:latin typeface="Times New Roman" pitchFamily="18" charset="0"/>
              </a:rPr>
              <a:t>của</a:t>
            </a:r>
            <a:r>
              <a:rPr lang="en-US" sz="3800" b="1" dirty="0">
                <a:solidFill>
                  <a:srgbClr val="002060"/>
                </a:solidFill>
                <a:latin typeface="Times New Roman" pitchFamily="18" charset="0"/>
              </a:rPr>
              <a:t> 84 </a:t>
            </a:r>
          </a:p>
        </p:txBody>
      </p:sp>
      <p:sp>
        <p:nvSpPr>
          <p:cNvPr id="12" name="TextBox 6"/>
          <p:cNvSpPr txBox="1">
            <a:spLocks noChangeArrowheads="1"/>
          </p:cNvSpPr>
          <p:nvPr/>
        </p:nvSpPr>
        <p:spPr bwMode="auto">
          <a:xfrm>
            <a:off x="1732828" y="4981753"/>
            <a:ext cx="8686800" cy="1261884"/>
          </a:xfrm>
          <a:prstGeom prst="rect">
            <a:avLst/>
          </a:prstGeom>
          <a:solidFill>
            <a:schemeClr val="accent3">
              <a:lumMod val="40000"/>
              <a:lumOff val="60000"/>
            </a:schemeClr>
          </a:solidFill>
          <a:ln>
            <a:headEnd/>
            <a:tailEnd/>
          </a:ln>
        </p:spPr>
        <p:style>
          <a:lnRef idx="1">
            <a:schemeClr val="accent2"/>
          </a:lnRef>
          <a:fillRef idx="2">
            <a:schemeClr val="accent2"/>
          </a:fillRef>
          <a:effectRef idx="1">
            <a:schemeClr val="accent2"/>
          </a:effectRef>
          <a:fontRef idx="minor">
            <a:schemeClr val="dk1"/>
          </a:fontRef>
        </p:style>
        <p:txBody>
          <a:bodyPr wrap="square">
            <a:spAutoFit/>
          </a:bodyPr>
          <a:lstStyle/>
          <a:p>
            <a:pPr>
              <a:defRPr/>
            </a:pPr>
            <a:r>
              <a:rPr lang="en-US" sz="3800" b="1" dirty="0" err="1">
                <a:latin typeface="Times New Roman" pitchFamily="18" charset="0"/>
                <a:cs typeface="Times New Roman" pitchFamily="18" charset="0"/>
              </a:rPr>
              <a:t>Nhận</a:t>
            </a:r>
            <a:r>
              <a:rPr lang="en-US" sz="3800" b="1" dirty="0">
                <a:latin typeface="Times New Roman" pitchFamily="18" charset="0"/>
                <a:cs typeface="Times New Roman" pitchFamily="18" charset="0"/>
              </a:rPr>
              <a:t> </a:t>
            </a:r>
            <a:r>
              <a:rPr lang="en-US" sz="3800" b="1" dirty="0" err="1">
                <a:latin typeface="Times New Roman" pitchFamily="18" charset="0"/>
                <a:cs typeface="Times New Roman" pitchFamily="18" charset="0"/>
              </a:rPr>
              <a:t>xét</a:t>
            </a:r>
            <a:r>
              <a:rPr lang="en-US" sz="3800" b="1" dirty="0">
                <a:latin typeface="Times New Roman" pitchFamily="18" charset="0"/>
                <a:cs typeface="Times New Roman" pitchFamily="18" charset="0"/>
              </a:rPr>
              <a:t>:    </a:t>
            </a:r>
          </a:p>
          <a:p>
            <a:pPr algn="ctr">
              <a:defRPr/>
            </a:pPr>
            <a:r>
              <a:rPr lang="en-US" sz="3800" b="1" dirty="0">
                <a:solidFill>
                  <a:srgbClr val="FF0000"/>
                </a:solidFill>
                <a:latin typeface="Times New Roman" pitchFamily="18" charset="0"/>
                <a:cs typeface="Times New Roman" pitchFamily="18" charset="0"/>
              </a:rPr>
              <a:t>       a%</a:t>
            </a:r>
            <a:r>
              <a:rPr lang="en-US" sz="3800" b="1" dirty="0">
                <a:latin typeface="Times New Roman" pitchFamily="18" charset="0"/>
                <a:cs typeface="Times New Roman" pitchFamily="18" charset="0"/>
              </a:rPr>
              <a:t> . </a:t>
            </a:r>
            <a:r>
              <a:rPr lang="en-US" sz="3800" b="1" dirty="0">
                <a:solidFill>
                  <a:srgbClr val="0000FF"/>
                </a:solidFill>
                <a:latin typeface="Times New Roman" pitchFamily="18" charset="0"/>
                <a:cs typeface="Times New Roman" pitchFamily="18" charset="0"/>
              </a:rPr>
              <a:t>b</a:t>
            </a:r>
            <a:r>
              <a:rPr lang="en-US" sz="3800" b="1" dirty="0">
                <a:latin typeface="Times New Roman" pitchFamily="18" charset="0"/>
                <a:cs typeface="Times New Roman" pitchFamily="18" charset="0"/>
              </a:rPr>
              <a:t> =  </a:t>
            </a:r>
            <a:r>
              <a:rPr lang="en-US" sz="3800" b="1" dirty="0">
                <a:solidFill>
                  <a:srgbClr val="0000FF"/>
                </a:solidFill>
                <a:latin typeface="Times New Roman" pitchFamily="18" charset="0"/>
                <a:cs typeface="Times New Roman" pitchFamily="18" charset="0"/>
              </a:rPr>
              <a:t>b%</a:t>
            </a:r>
            <a:r>
              <a:rPr lang="en-US" sz="3800" b="1" dirty="0">
                <a:latin typeface="Times New Roman" pitchFamily="18" charset="0"/>
                <a:cs typeface="Times New Roman" pitchFamily="18" charset="0"/>
              </a:rPr>
              <a:t> . </a:t>
            </a:r>
            <a:r>
              <a:rPr lang="en-US" sz="3800" b="1" dirty="0">
                <a:solidFill>
                  <a:srgbClr val="FF0000"/>
                </a:solidFill>
                <a:latin typeface="Times New Roman" pitchFamily="18" charset="0"/>
                <a:cs typeface="Times New Roman" pitchFamily="18" charset="0"/>
              </a:rPr>
              <a:t>a</a:t>
            </a:r>
            <a:r>
              <a:rPr lang="en-US" sz="3800" b="1" dirty="0">
                <a:solidFill>
                  <a:srgbClr val="00B050"/>
                </a:solidFill>
                <a:latin typeface="Times New Roman" pitchFamily="18" charset="0"/>
                <a:cs typeface="Times New Roman" pitchFamily="18" charset="0"/>
              </a:rPr>
              <a:t>  </a:t>
            </a:r>
            <a:r>
              <a:rPr lang="en-US" sz="3800" dirty="0">
                <a:latin typeface="Times New Roman" pitchFamily="18" charset="0"/>
                <a:cs typeface="Times New Roman" pitchFamily="18" charset="0"/>
              </a:rPr>
              <a:t>(a, b    N; a, b      0) </a:t>
            </a:r>
          </a:p>
        </p:txBody>
      </p:sp>
      <p:graphicFrame>
        <p:nvGraphicFramePr>
          <p:cNvPr id="13" name="Object 2"/>
          <p:cNvGraphicFramePr>
            <a:graphicFrameLocks noChangeAspect="1"/>
          </p:cNvGraphicFramePr>
          <p:nvPr>
            <p:extLst>
              <p:ext uri="{D42A27DB-BD31-4B8C-83A1-F6EECF244321}">
                <p14:modId xmlns:p14="http://schemas.microsoft.com/office/powerpoint/2010/main" val="145577743"/>
              </p:ext>
            </p:extLst>
          </p:nvPr>
        </p:nvGraphicFramePr>
        <p:xfrm>
          <a:off x="9144001" y="5710149"/>
          <a:ext cx="585859" cy="447675"/>
        </p:xfrm>
        <a:graphic>
          <a:graphicData uri="http://schemas.openxmlformats.org/presentationml/2006/ole">
            <mc:AlternateContent xmlns:mc="http://schemas.openxmlformats.org/markup-compatibility/2006">
              <mc:Choice xmlns:v="urn:schemas-microsoft-com:vml" Requires="v">
                <p:oleObj name="Equation" r:id="rId4" imgW="139700" imgH="139700" progId="Equation.DSMT4">
                  <p:embed/>
                </p:oleObj>
              </mc:Choice>
              <mc:Fallback>
                <p:oleObj name="Equation" r:id="rId4" imgW="139700" imgH="13970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44001" y="5710149"/>
                        <a:ext cx="585859" cy="4476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
          <p:cNvGraphicFramePr>
            <a:graphicFrameLocks noChangeAspect="1"/>
          </p:cNvGraphicFramePr>
          <p:nvPr>
            <p:extLst>
              <p:ext uri="{D42A27DB-BD31-4B8C-83A1-F6EECF244321}">
                <p14:modId xmlns:p14="http://schemas.microsoft.com/office/powerpoint/2010/main" val="2296232075"/>
              </p:ext>
            </p:extLst>
          </p:nvPr>
        </p:nvGraphicFramePr>
        <p:xfrm>
          <a:off x="7333684" y="5703716"/>
          <a:ext cx="459498" cy="381000"/>
        </p:xfrm>
        <a:graphic>
          <a:graphicData uri="http://schemas.openxmlformats.org/presentationml/2006/ole">
            <mc:AlternateContent xmlns:mc="http://schemas.openxmlformats.org/markup-compatibility/2006">
              <mc:Choice xmlns:v="urn:schemas-microsoft-com:vml" Requires="v">
                <p:oleObj name="Equation" r:id="rId6" imgW="126725" imgH="126725" progId="Equation.DSMT4">
                  <p:embed/>
                </p:oleObj>
              </mc:Choice>
              <mc:Fallback>
                <p:oleObj name="Equation" r:id="rId6" imgW="126725" imgH="126725"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33684" y="5703716"/>
                        <a:ext cx="459498"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28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2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P spid="11287" grpId="0"/>
      <p:bldP spid="34" grpId="0"/>
      <p:bldP spid="11" grpId="0"/>
      <p:bldP spid="12"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1524000" y="-21242"/>
            <a:ext cx="9144000" cy="6858000"/>
          </a:xfrm>
          <a:prstGeom prst="rect">
            <a:avLst/>
          </a:prstGeom>
          <a:solidFill>
            <a:srgbClr val="D4FE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3600" dirty="0"/>
          </a:p>
        </p:txBody>
      </p:sp>
      <p:graphicFrame>
        <p:nvGraphicFramePr>
          <p:cNvPr id="47105" name="Object 1"/>
          <p:cNvGraphicFramePr>
            <a:graphicFrameLocks noChangeAspect="1"/>
          </p:cNvGraphicFramePr>
          <p:nvPr>
            <p:extLst>
              <p:ext uri="{D42A27DB-BD31-4B8C-83A1-F6EECF244321}">
                <p14:modId xmlns:p14="http://schemas.microsoft.com/office/powerpoint/2010/main" val="3308695093"/>
              </p:ext>
            </p:extLst>
          </p:nvPr>
        </p:nvGraphicFramePr>
        <p:xfrm>
          <a:off x="9144000" y="-73224"/>
          <a:ext cx="457200" cy="1257300"/>
        </p:xfrm>
        <a:graphic>
          <a:graphicData uri="http://schemas.openxmlformats.org/presentationml/2006/ole">
            <mc:AlternateContent xmlns:mc="http://schemas.openxmlformats.org/markup-compatibility/2006">
              <mc:Choice xmlns:v="urn:schemas-microsoft-com:vml" Requires="v">
                <p:oleObj name="Equation" r:id="rId2" imgW="152280" imgH="419040" progId="Equation.DSMT4">
                  <p:embed/>
                </p:oleObj>
              </mc:Choice>
              <mc:Fallback>
                <p:oleObj name="Equation" r:id="rId2" imgW="152280" imgH="419040" progId="Equation.DSMT4">
                  <p:embed/>
                  <p:pic>
                    <p:nvPicPr>
                      <p:cNvPr id="0"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0" y="-73224"/>
                        <a:ext cx="4572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7107" name="Rectangle 3"/>
          <p:cNvSpPr>
            <a:spLocks noChangeArrowheads="1"/>
          </p:cNvSpPr>
          <p:nvPr/>
        </p:nvSpPr>
        <p:spPr bwMode="auto">
          <a:xfrm>
            <a:off x="1524000" y="198751"/>
            <a:ext cx="868680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Bef>
                <a:spcPct val="0"/>
              </a:spcBef>
              <a:spcAft>
                <a:spcPct val="0"/>
              </a:spcAft>
            </a:pPr>
            <a:r>
              <a:rPr lang="en-US" sz="3400" dirty="0">
                <a:latin typeface="Times New Roman" pitchFamily="18" charset="0"/>
                <a:ea typeface="Times New Roman" pitchFamily="18" charset="0"/>
                <a:cs typeface="Times New Roman" pitchFamily="18" charset="0"/>
              </a:rPr>
              <a:t> </a:t>
            </a:r>
            <a:r>
              <a:rPr lang="en-US" sz="3400" b="1" dirty="0" err="1">
                <a:solidFill>
                  <a:srgbClr val="C00000"/>
                </a:solidFill>
                <a:latin typeface="Times New Roman" pitchFamily="18" charset="0"/>
                <a:ea typeface="Times New Roman" pitchFamily="18" charset="0"/>
                <a:cs typeface="Times New Roman" pitchFamily="18" charset="0"/>
              </a:rPr>
              <a:t>Bài</a:t>
            </a:r>
            <a:r>
              <a:rPr lang="en-US" sz="3400" b="1" dirty="0">
                <a:solidFill>
                  <a:srgbClr val="C00000"/>
                </a:solidFill>
                <a:latin typeface="Times New Roman" pitchFamily="18" charset="0"/>
                <a:ea typeface="Times New Roman" pitchFamily="18" charset="0"/>
                <a:cs typeface="Times New Roman" pitchFamily="18" charset="0"/>
              </a:rPr>
              <a:t> 1:</a:t>
            </a:r>
            <a:r>
              <a:rPr lang="en-US" sz="3400" b="1" dirty="0">
                <a:solidFill>
                  <a:srgbClr val="FF0000"/>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Tuấn</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có</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21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viên</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bi.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Tuấn</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cho</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Dũng</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số</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bi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của</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mình</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ea typeface="Times New Roman" pitchFamily="18" charset="0"/>
                <a:cs typeface="Times New Roman" pitchFamily="18" charset="0"/>
              </a:rPr>
              <a:t>Hỏi</a:t>
            </a:r>
            <a:r>
              <a:rPr lang="en-US" sz="3400" dirty="0">
                <a:solidFill>
                  <a:schemeClr val="tx1">
                    <a:lumMod val="95000"/>
                    <a:lumOff val="5000"/>
                  </a:schemeClr>
                </a:solidFill>
                <a:latin typeface="Times New Roman" pitchFamily="18" charset="0"/>
                <a:ea typeface="Times New Roman" pitchFamily="18" charset="0"/>
                <a:cs typeface="Times New Roman" pitchFamily="18" charset="0"/>
              </a:rPr>
              <a:t>:</a:t>
            </a:r>
          </a:p>
          <a:p>
            <a:pPr marL="514350" indent="-514350" fontAlgn="base">
              <a:spcBef>
                <a:spcPct val="0"/>
              </a:spcBef>
              <a:spcAft>
                <a:spcPct val="0"/>
              </a:spcAft>
              <a:buFontTx/>
              <a:buAutoNum type="alphaLcParenR"/>
            </a:pPr>
            <a:r>
              <a:rPr lang="en-US" sz="3400" dirty="0" err="1">
                <a:solidFill>
                  <a:schemeClr val="tx1">
                    <a:lumMod val="95000"/>
                    <a:lumOff val="5000"/>
                  </a:schemeClr>
                </a:solidFill>
                <a:latin typeface="Times New Roman" pitchFamily="18" charset="0"/>
                <a:cs typeface="Times New Roman" pitchFamily="18" charset="0"/>
              </a:rPr>
              <a:t>Dũng</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được</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Tuấn</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cho</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bao</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nhiêu</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viên</a:t>
            </a:r>
            <a:r>
              <a:rPr lang="en-US" sz="3400" dirty="0">
                <a:solidFill>
                  <a:schemeClr val="tx1">
                    <a:lumMod val="95000"/>
                    <a:lumOff val="5000"/>
                  </a:schemeClr>
                </a:solidFill>
                <a:latin typeface="Times New Roman" pitchFamily="18" charset="0"/>
                <a:cs typeface="Times New Roman" pitchFamily="18" charset="0"/>
              </a:rPr>
              <a:t> bi?</a:t>
            </a:r>
          </a:p>
          <a:p>
            <a:pPr marL="514350" indent="-514350" fontAlgn="base">
              <a:spcBef>
                <a:spcPct val="0"/>
              </a:spcBef>
              <a:spcAft>
                <a:spcPct val="0"/>
              </a:spcAft>
              <a:buFontTx/>
              <a:buAutoNum type="alphaLcParenR"/>
            </a:pPr>
            <a:r>
              <a:rPr lang="en-US" sz="3400" dirty="0" err="1">
                <a:solidFill>
                  <a:schemeClr val="tx1">
                    <a:lumMod val="95000"/>
                    <a:lumOff val="5000"/>
                  </a:schemeClr>
                </a:solidFill>
                <a:latin typeface="Times New Roman" pitchFamily="18" charset="0"/>
                <a:cs typeface="Times New Roman" pitchFamily="18" charset="0"/>
              </a:rPr>
              <a:t>Tuấn</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còn</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lại</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bao</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nhiêu</a:t>
            </a:r>
            <a:r>
              <a:rPr lang="en-US" sz="3400" dirty="0">
                <a:solidFill>
                  <a:schemeClr val="tx1">
                    <a:lumMod val="95000"/>
                    <a:lumOff val="5000"/>
                  </a:schemeClr>
                </a:solidFill>
                <a:latin typeface="Times New Roman" pitchFamily="18" charset="0"/>
                <a:cs typeface="Times New Roman" pitchFamily="18" charset="0"/>
              </a:rPr>
              <a:t> </a:t>
            </a:r>
            <a:r>
              <a:rPr lang="en-US" sz="3400" dirty="0" err="1">
                <a:solidFill>
                  <a:schemeClr val="tx1">
                    <a:lumMod val="95000"/>
                    <a:lumOff val="5000"/>
                  </a:schemeClr>
                </a:solidFill>
                <a:latin typeface="Times New Roman" pitchFamily="18" charset="0"/>
                <a:cs typeface="Times New Roman" pitchFamily="18" charset="0"/>
              </a:rPr>
              <a:t>viên</a:t>
            </a:r>
            <a:r>
              <a:rPr lang="en-US" sz="3400" dirty="0">
                <a:solidFill>
                  <a:schemeClr val="tx1">
                    <a:lumMod val="95000"/>
                    <a:lumOff val="5000"/>
                  </a:schemeClr>
                </a:solidFill>
                <a:latin typeface="Times New Roman" pitchFamily="18" charset="0"/>
                <a:cs typeface="Times New Roman" pitchFamily="18" charset="0"/>
              </a:rPr>
              <a:t> bi?</a:t>
            </a:r>
          </a:p>
        </p:txBody>
      </p:sp>
      <p:sp>
        <p:nvSpPr>
          <p:cNvPr id="47108" name="Rectangle 4"/>
          <p:cNvSpPr>
            <a:spLocks noChangeArrowheads="1"/>
          </p:cNvSpPr>
          <p:nvPr/>
        </p:nvSpPr>
        <p:spPr bwMode="auto">
          <a:xfrm>
            <a:off x="1524000" y="876301"/>
            <a:ext cx="182880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US" sz="3400" dirty="0">
                <a:latin typeface="Times New Roman" pitchFamily="18" charset="0"/>
                <a:ea typeface="Times New Roman" pitchFamily="18" charset="0"/>
                <a:cs typeface="Times New Roman" pitchFamily="18" charset="0"/>
              </a:rPr>
              <a:t> </a:t>
            </a:r>
            <a:endParaRPr lang="en-US" sz="3400" dirty="0">
              <a:latin typeface="Times New Roman" pitchFamily="18" charset="0"/>
              <a:cs typeface="Times New Roman" pitchFamily="18" charset="0"/>
            </a:endParaRPr>
          </a:p>
        </p:txBody>
      </p:sp>
      <p:sp>
        <p:nvSpPr>
          <p:cNvPr id="201" name="TextBox 200"/>
          <p:cNvSpPr txBox="1"/>
          <p:nvPr/>
        </p:nvSpPr>
        <p:spPr>
          <a:xfrm>
            <a:off x="1981200" y="2511202"/>
            <a:ext cx="2313709" cy="677108"/>
          </a:xfrm>
          <a:prstGeom prst="rect">
            <a:avLst/>
          </a:prstGeom>
          <a:noFill/>
        </p:spPr>
        <p:txBody>
          <a:bodyPr wrap="square" rtlCol="0">
            <a:spAutoFit/>
          </a:bodyPr>
          <a:lstStyle/>
          <a:p>
            <a:r>
              <a:rPr lang="en-US" sz="3800" b="1" dirty="0" err="1">
                <a:solidFill>
                  <a:srgbClr val="C00000"/>
                </a:solidFill>
                <a:latin typeface="Times New Roman" pitchFamily="18" charset="0"/>
                <a:cs typeface="Times New Roman" pitchFamily="18" charset="0"/>
              </a:rPr>
              <a:t>Tóm</a:t>
            </a:r>
            <a:r>
              <a:rPr lang="en-US" sz="3800" b="1" dirty="0">
                <a:solidFill>
                  <a:srgbClr val="C00000"/>
                </a:solidFill>
                <a:latin typeface="Times New Roman" pitchFamily="18" charset="0"/>
                <a:cs typeface="Times New Roman" pitchFamily="18" charset="0"/>
              </a:rPr>
              <a:t> </a:t>
            </a:r>
            <a:r>
              <a:rPr lang="en-US" sz="3800" b="1" dirty="0" err="1">
                <a:solidFill>
                  <a:srgbClr val="C00000"/>
                </a:solidFill>
                <a:latin typeface="Times New Roman" pitchFamily="18" charset="0"/>
                <a:cs typeface="Times New Roman" pitchFamily="18" charset="0"/>
              </a:rPr>
              <a:t>tắt</a:t>
            </a:r>
            <a:r>
              <a:rPr lang="en-US" sz="3800" b="1" dirty="0">
                <a:solidFill>
                  <a:srgbClr val="C00000"/>
                </a:solidFill>
                <a:latin typeface="Times New Roman" pitchFamily="18" charset="0"/>
                <a:cs typeface="Times New Roman" pitchFamily="18" charset="0"/>
              </a:rPr>
              <a:t>:</a:t>
            </a:r>
          </a:p>
        </p:txBody>
      </p:sp>
      <p:sp>
        <p:nvSpPr>
          <p:cNvPr id="202" name="TextBox 201"/>
          <p:cNvSpPr txBox="1"/>
          <p:nvPr/>
        </p:nvSpPr>
        <p:spPr>
          <a:xfrm>
            <a:off x="4343400" y="2604224"/>
            <a:ext cx="28194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Có</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21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viên</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bi</a:t>
            </a:r>
            <a:endParaRPr lang="en-US" sz="3600" dirty="0"/>
          </a:p>
        </p:txBody>
      </p:sp>
      <p:sp>
        <p:nvSpPr>
          <p:cNvPr id="203" name="TextBox 202"/>
          <p:cNvSpPr txBox="1"/>
          <p:nvPr/>
        </p:nvSpPr>
        <p:spPr>
          <a:xfrm>
            <a:off x="4305300" y="3407759"/>
            <a:ext cx="2362200" cy="646331"/>
          </a:xfrm>
          <a:prstGeom prst="rect">
            <a:avLst/>
          </a:prstGeom>
          <a:noFill/>
        </p:spPr>
        <p:txBody>
          <a:bodyPr wrap="square" rtlCol="0">
            <a:spAutoFit/>
          </a:bodyPr>
          <a:lstStyle/>
          <a:p>
            <a:r>
              <a:rPr lang="en-US" sz="3600" dirty="0">
                <a:solidFill>
                  <a:schemeClr val="tx1">
                    <a:lumMod val="95000"/>
                    <a:lumOff val="5000"/>
                  </a:schemeClr>
                </a:solidFill>
                <a:latin typeface="Times New Roman" pitchFamily="18" charset="0"/>
                <a:ea typeface="Times New Roman" pitchFamily="18" charset="0"/>
                <a:cs typeface="Times New Roman" pitchFamily="18" charset="0"/>
              </a:rPr>
              <a:t>Cho:      </a:t>
            </a:r>
            <a:endParaRPr lang="en-US" sz="3600" dirty="0"/>
          </a:p>
        </p:txBody>
      </p:sp>
      <p:sp>
        <p:nvSpPr>
          <p:cNvPr id="204" name="TextBox 203"/>
          <p:cNvSpPr txBox="1"/>
          <p:nvPr/>
        </p:nvSpPr>
        <p:spPr>
          <a:xfrm>
            <a:off x="5848350" y="3414295"/>
            <a:ext cx="2819400" cy="646331"/>
          </a:xfrm>
          <a:prstGeom prst="rect">
            <a:avLst/>
          </a:prstGeom>
          <a:noFill/>
        </p:spPr>
        <p:txBody>
          <a:bodyPr wrap="square" rtlCol="0">
            <a:spAutoFit/>
          </a:bodyPr>
          <a:lstStyle/>
          <a:p>
            <a:r>
              <a:rPr lang="en-US" sz="3600" dirty="0" err="1">
                <a:solidFill>
                  <a:srgbClr val="C00000"/>
                </a:solidFill>
                <a:latin typeface="Times New Roman" pitchFamily="18" charset="0"/>
                <a:ea typeface="Times New Roman" pitchFamily="18" charset="0"/>
                <a:cs typeface="Times New Roman" pitchFamily="18" charset="0"/>
              </a:rPr>
              <a:t>của</a:t>
            </a:r>
            <a:r>
              <a:rPr lang="en-US" sz="3600" dirty="0">
                <a:solidFill>
                  <a:srgbClr val="C00000"/>
                </a:solidFill>
                <a:latin typeface="Times New Roman" pitchFamily="18" charset="0"/>
                <a:ea typeface="Times New Roman" pitchFamily="18" charset="0"/>
                <a:cs typeface="Times New Roman" pitchFamily="18" charset="0"/>
              </a:rPr>
              <a:t> 21 </a:t>
            </a:r>
            <a:r>
              <a:rPr lang="en-US" sz="3600" dirty="0" err="1">
                <a:solidFill>
                  <a:srgbClr val="C00000"/>
                </a:solidFill>
                <a:latin typeface="Times New Roman" pitchFamily="18" charset="0"/>
                <a:ea typeface="Times New Roman" pitchFamily="18" charset="0"/>
                <a:cs typeface="Times New Roman" pitchFamily="18" charset="0"/>
              </a:rPr>
              <a:t>viên</a:t>
            </a:r>
            <a:r>
              <a:rPr lang="en-US" sz="3600" dirty="0">
                <a:solidFill>
                  <a:srgbClr val="C00000"/>
                </a:solidFill>
                <a:latin typeface="Times New Roman" pitchFamily="18" charset="0"/>
                <a:ea typeface="Times New Roman" pitchFamily="18" charset="0"/>
                <a:cs typeface="Times New Roman" pitchFamily="18" charset="0"/>
              </a:rPr>
              <a:t> bi</a:t>
            </a:r>
            <a:endParaRPr lang="en-US" sz="3600" dirty="0">
              <a:solidFill>
                <a:srgbClr val="C00000"/>
              </a:solidFill>
            </a:endParaRPr>
          </a:p>
        </p:txBody>
      </p:sp>
      <p:graphicFrame>
        <p:nvGraphicFramePr>
          <p:cNvPr id="2" name="Object 3"/>
          <p:cNvGraphicFramePr>
            <a:graphicFrameLocks noChangeAspect="1"/>
          </p:cNvGraphicFramePr>
          <p:nvPr>
            <p:extLst>
              <p:ext uri="{D42A27DB-BD31-4B8C-83A1-F6EECF244321}">
                <p14:modId xmlns:p14="http://schemas.microsoft.com/office/powerpoint/2010/main" val="2129244183"/>
              </p:ext>
            </p:extLst>
          </p:nvPr>
        </p:nvGraphicFramePr>
        <p:xfrm>
          <a:off x="5429250" y="3102273"/>
          <a:ext cx="457200" cy="1257300"/>
        </p:xfrm>
        <a:graphic>
          <a:graphicData uri="http://schemas.openxmlformats.org/presentationml/2006/ole">
            <mc:AlternateContent xmlns:mc="http://schemas.openxmlformats.org/markup-compatibility/2006">
              <mc:Choice xmlns:v="urn:schemas-microsoft-com:vml" Requires="v">
                <p:oleObj name="Equation" r:id="rId4" imgW="152280" imgH="419040" progId="Equation.DSMT4">
                  <p:embed/>
                </p:oleObj>
              </mc:Choice>
              <mc:Fallback>
                <p:oleObj name="Equation" r:id="rId4" imgW="152280" imgH="41904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29250" y="3102273"/>
                        <a:ext cx="4572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 name="TextBox 204"/>
          <p:cNvSpPr txBox="1"/>
          <p:nvPr/>
        </p:nvSpPr>
        <p:spPr>
          <a:xfrm>
            <a:off x="4343400" y="4462072"/>
            <a:ext cx="25146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Đã</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cho</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 bi</a:t>
            </a:r>
            <a:endParaRPr lang="en-US" sz="3600" dirty="0"/>
          </a:p>
        </p:txBody>
      </p:sp>
      <p:sp>
        <p:nvSpPr>
          <p:cNvPr id="206" name="TextBox 205"/>
          <p:cNvSpPr txBox="1"/>
          <p:nvPr/>
        </p:nvSpPr>
        <p:spPr>
          <a:xfrm>
            <a:off x="4322618" y="5238610"/>
            <a:ext cx="25146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Còn</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lại</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 bi</a:t>
            </a:r>
            <a:endParaRPr lang="en-US" sz="3600" dirty="0"/>
          </a:p>
        </p:txBody>
      </p:sp>
      <p:sp>
        <p:nvSpPr>
          <p:cNvPr id="14" name="TextBox 13"/>
          <p:cNvSpPr txBox="1"/>
          <p:nvPr/>
        </p:nvSpPr>
        <p:spPr>
          <a:xfrm>
            <a:off x="5725391" y="3420832"/>
            <a:ext cx="1295400" cy="646331"/>
          </a:xfrm>
          <a:prstGeom prst="rect">
            <a:avLst/>
          </a:prstGeom>
          <a:noFill/>
        </p:spPr>
        <p:txBody>
          <a:bodyPr wrap="square" rtlCol="0">
            <a:spAutoFit/>
          </a:bodyPr>
          <a:lstStyle/>
          <a:p>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số</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bi</a:t>
            </a:r>
            <a:endParaRPr lang="en-US"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710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0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0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3" presetClass="exit" presetSubtype="10" fill="hold" grpId="1" nodeType="clickEffect">
                                  <p:stCondLst>
                                    <p:cond delay="0"/>
                                  </p:stCondLst>
                                  <p:childTnLst>
                                    <p:animEffect transition="out" filter="blinds(horizontal)">
                                      <p:cBhvr>
                                        <p:cTn id="38" dur="500"/>
                                        <p:tgtEl>
                                          <p:spTgt spid="14"/>
                                        </p:tgtEl>
                                      </p:cBhvr>
                                    </p:animEffect>
                                    <p:set>
                                      <p:cBhvr>
                                        <p:cTn id="39" dur="1" fill="hold">
                                          <p:stCondLst>
                                            <p:cond delay="499"/>
                                          </p:stCondLst>
                                        </p:cTn>
                                        <p:tgtEl>
                                          <p:spTgt spid="14"/>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0" nodeType="clickEffect">
                                  <p:stCondLst>
                                    <p:cond delay="0"/>
                                  </p:stCondLst>
                                  <p:childTnLst>
                                    <p:set>
                                      <p:cBhvr>
                                        <p:cTn id="43" dur="1" fill="hold">
                                          <p:stCondLst>
                                            <p:cond delay="0"/>
                                          </p:stCondLst>
                                        </p:cTn>
                                        <p:tgtEl>
                                          <p:spTgt spid="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p:bldP spid="201" grpId="0"/>
      <p:bldP spid="202" grpId="0"/>
      <p:bldP spid="203" grpId="0"/>
      <p:bldP spid="204" grpId="0"/>
      <p:bldP spid="205" grpId="0"/>
      <p:bldP spid="206" grpId="0"/>
      <p:bldP spid="14" grpId="0"/>
      <p:bldP spid="14" grpId="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1524000" y="0"/>
            <a:ext cx="9144000" cy="6858000"/>
          </a:xfrm>
          <a:prstGeom prst="rect">
            <a:avLst/>
          </a:prstGeom>
          <a:solidFill>
            <a:srgbClr val="D4FE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TextBox 2"/>
          <p:cNvSpPr txBox="1"/>
          <p:nvPr/>
        </p:nvSpPr>
        <p:spPr>
          <a:xfrm>
            <a:off x="2514600" y="152401"/>
            <a:ext cx="1524000" cy="615553"/>
          </a:xfrm>
          <a:prstGeom prst="rect">
            <a:avLst/>
          </a:prstGeom>
          <a:noFill/>
        </p:spPr>
        <p:txBody>
          <a:bodyPr wrap="square" rtlCol="0">
            <a:spAutoFit/>
          </a:bodyPr>
          <a:lstStyle/>
          <a:p>
            <a:r>
              <a:rPr lang="en-US" sz="3400" b="1" dirty="0" err="1">
                <a:solidFill>
                  <a:srgbClr val="FF0000"/>
                </a:solidFill>
                <a:latin typeface="Times New Roman" pitchFamily="18" charset="0"/>
                <a:cs typeface="Times New Roman" pitchFamily="18" charset="0"/>
              </a:rPr>
              <a:t>Giải</a:t>
            </a:r>
            <a:endParaRPr lang="en-US" sz="3400" b="1" dirty="0">
              <a:solidFill>
                <a:srgbClr val="FF0000"/>
              </a:solidFill>
              <a:latin typeface="Times New Roman" pitchFamily="18" charset="0"/>
              <a:cs typeface="Times New Roman" pitchFamily="18" charset="0"/>
            </a:endParaRPr>
          </a:p>
        </p:txBody>
      </p:sp>
      <p:sp>
        <p:nvSpPr>
          <p:cNvPr id="4" name="TextBox 3"/>
          <p:cNvSpPr txBox="1"/>
          <p:nvPr/>
        </p:nvSpPr>
        <p:spPr>
          <a:xfrm>
            <a:off x="2362200" y="838201"/>
            <a:ext cx="6705600" cy="615553"/>
          </a:xfrm>
          <a:prstGeom prst="rect">
            <a:avLst/>
          </a:prstGeom>
          <a:noFill/>
        </p:spPr>
        <p:txBody>
          <a:bodyPr wrap="square" rtlCol="0">
            <a:spAutoFit/>
          </a:bodyPr>
          <a:lstStyle/>
          <a:p>
            <a:r>
              <a:rPr lang="en-US" sz="3400" dirty="0" err="1">
                <a:latin typeface="Times New Roman" pitchFamily="18" charset="0"/>
                <a:cs typeface="Times New Roman" pitchFamily="18" charset="0"/>
              </a:rPr>
              <a:t>Số</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viên</a:t>
            </a:r>
            <a:r>
              <a:rPr lang="en-US" sz="3400" dirty="0">
                <a:latin typeface="Times New Roman" pitchFamily="18" charset="0"/>
                <a:cs typeface="Times New Roman" pitchFamily="18" charset="0"/>
              </a:rPr>
              <a:t> bi </a:t>
            </a:r>
            <a:r>
              <a:rPr lang="en-US" sz="3400" dirty="0" err="1">
                <a:latin typeface="Times New Roman" pitchFamily="18" charset="0"/>
                <a:cs typeface="Times New Roman" pitchFamily="18" charset="0"/>
              </a:rPr>
              <a:t>Dũng</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được</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Tuấn</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cho</a:t>
            </a:r>
            <a:r>
              <a:rPr lang="en-US" sz="3400" dirty="0">
                <a:latin typeface="Times New Roman" pitchFamily="18" charset="0"/>
                <a:cs typeface="Times New Roman" pitchFamily="18" charset="0"/>
              </a:rPr>
              <a:t> </a:t>
            </a:r>
            <a:r>
              <a:rPr lang="en-US" sz="3400" dirty="0" err="1">
                <a:latin typeface="Times New Roman" pitchFamily="18" charset="0"/>
                <a:cs typeface="Times New Roman" pitchFamily="18" charset="0"/>
              </a:rPr>
              <a:t>là</a:t>
            </a:r>
            <a:r>
              <a:rPr lang="en-US" sz="3400" dirty="0">
                <a:latin typeface="Times New Roman" pitchFamily="18" charset="0"/>
                <a:cs typeface="Times New Roman" pitchFamily="18" charset="0"/>
              </a:rPr>
              <a:t> </a:t>
            </a:r>
          </a:p>
        </p:txBody>
      </p:sp>
      <p:graphicFrame>
        <p:nvGraphicFramePr>
          <p:cNvPr id="50178" name="Object 2"/>
          <p:cNvGraphicFramePr>
            <a:graphicFrameLocks noChangeAspect="1"/>
          </p:cNvGraphicFramePr>
          <p:nvPr/>
        </p:nvGraphicFramePr>
        <p:xfrm>
          <a:off x="3219450" y="1409700"/>
          <a:ext cx="4343400" cy="1257300"/>
        </p:xfrm>
        <a:graphic>
          <a:graphicData uri="http://schemas.openxmlformats.org/presentationml/2006/ole">
            <mc:AlternateContent xmlns:mc="http://schemas.openxmlformats.org/markup-compatibility/2006">
              <mc:Choice xmlns:v="urn:schemas-microsoft-com:vml" Requires="v">
                <p:oleObj name="Equation" r:id="rId2" imgW="1447560" imgH="419040" progId="Equation.DSMT4">
                  <p:embed/>
                </p:oleObj>
              </mc:Choice>
              <mc:Fallback>
                <p:oleObj name="Equation" r:id="rId2" imgW="1447560" imgH="419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19450" y="1409700"/>
                        <a:ext cx="43434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2362200" y="2813448"/>
            <a:ext cx="5257800" cy="615553"/>
          </a:xfrm>
          <a:prstGeom prst="rect">
            <a:avLst/>
          </a:prstGeom>
          <a:noFill/>
        </p:spPr>
        <p:txBody>
          <a:bodyPr wrap="square" rtlCol="0">
            <a:spAutoFit/>
          </a:bodyPr>
          <a:lstStyle/>
          <a:p>
            <a:r>
              <a:rPr lang="en-US" sz="3400" dirty="0" err="1">
                <a:latin typeface="Times New Roman" pitchFamily="18" charset="0"/>
                <a:ea typeface="Times New Roman" pitchFamily="18" charset="0"/>
                <a:cs typeface="Times New Roman" pitchFamily="18" charset="0"/>
              </a:rPr>
              <a:t>Số</a:t>
            </a:r>
            <a:r>
              <a:rPr lang="en-US" sz="3400" dirty="0">
                <a:latin typeface="Times New Roman" pitchFamily="18" charset="0"/>
                <a:ea typeface="Times New Roman" pitchFamily="18" charset="0"/>
                <a:cs typeface="Times New Roman" pitchFamily="18" charset="0"/>
              </a:rPr>
              <a:t> </a:t>
            </a:r>
            <a:r>
              <a:rPr lang="en-US" sz="3400" dirty="0" err="1">
                <a:latin typeface="Times New Roman" pitchFamily="18" charset="0"/>
                <a:ea typeface="Times New Roman" pitchFamily="18" charset="0"/>
                <a:cs typeface="Times New Roman" pitchFamily="18" charset="0"/>
              </a:rPr>
              <a:t>viên</a:t>
            </a:r>
            <a:r>
              <a:rPr lang="en-US" sz="3400" dirty="0">
                <a:latin typeface="Times New Roman" pitchFamily="18" charset="0"/>
                <a:ea typeface="Times New Roman" pitchFamily="18" charset="0"/>
                <a:cs typeface="Times New Roman" pitchFamily="18" charset="0"/>
              </a:rPr>
              <a:t> bi </a:t>
            </a:r>
            <a:r>
              <a:rPr lang="en-US" sz="3400" dirty="0" err="1">
                <a:latin typeface="Times New Roman" pitchFamily="18" charset="0"/>
                <a:ea typeface="Times New Roman" pitchFamily="18" charset="0"/>
                <a:cs typeface="Times New Roman" pitchFamily="18" charset="0"/>
              </a:rPr>
              <a:t>Tuấn</a:t>
            </a:r>
            <a:r>
              <a:rPr lang="en-US" sz="3400" dirty="0">
                <a:latin typeface="Times New Roman" pitchFamily="18" charset="0"/>
                <a:ea typeface="Times New Roman" pitchFamily="18" charset="0"/>
                <a:cs typeface="Times New Roman" pitchFamily="18" charset="0"/>
              </a:rPr>
              <a:t> </a:t>
            </a:r>
            <a:r>
              <a:rPr lang="en-US" sz="3400" dirty="0" err="1">
                <a:latin typeface="Times New Roman" pitchFamily="18" charset="0"/>
                <a:ea typeface="Times New Roman" pitchFamily="18" charset="0"/>
                <a:cs typeface="Times New Roman" pitchFamily="18" charset="0"/>
              </a:rPr>
              <a:t>còn</a:t>
            </a:r>
            <a:r>
              <a:rPr lang="en-US" sz="3400" dirty="0">
                <a:latin typeface="Times New Roman" pitchFamily="18" charset="0"/>
                <a:ea typeface="Times New Roman" pitchFamily="18" charset="0"/>
                <a:cs typeface="Times New Roman" pitchFamily="18" charset="0"/>
              </a:rPr>
              <a:t> </a:t>
            </a:r>
            <a:r>
              <a:rPr lang="en-US" sz="3400" dirty="0" err="1">
                <a:latin typeface="Times New Roman" pitchFamily="18" charset="0"/>
                <a:ea typeface="Times New Roman" pitchFamily="18" charset="0"/>
                <a:cs typeface="Times New Roman" pitchFamily="18" charset="0"/>
              </a:rPr>
              <a:t>lại</a:t>
            </a:r>
            <a:r>
              <a:rPr lang="en-US" sz="3400" dirty="0">
                <a:latin typeface="Times New Roman" pitchFamily="18" charset="0"/>
                <a:ea typeface="Times New Roman" pitchFamily="18" charset="0"/>
                <a:cs typeface="Times New Roman" pitchFamily="18" charset="0"/>
              </a:rPr>
              <a:t> </a:t>
            </a:r>
            <a:r>
              <a:rPr lang="en-US" sz="3400" dirty="0" err="1">
                <a:latin typeface="Times New Roman" pitchFamily="18" charset="0"/>
                <a:ea typeface="Times New Roman" pitchFamily="18" charset="0"/>
                <a:cs typeface="Times New Roman" pitchFamily="18" charset="0"/>
              </a:rPr>
              <a:t>là</a:t>
            </a:r>
            <a:r>
              <a:rPr lang="en-US" sz="3400" dirty="0">
                <a:latin typeface="Times New Roman" pitchFamily="18" charset="0"/>
                <a:ea typeface="Times New Roman" pitchFamily="18" charset="0"/>
                <a:cs typeface="Times New Roman" pitchFamily="18" charset="0"/>
              </a:rPr>
              <a:t>:</a:t>
            </a:r>
            <a:endParaRPr lang="en-US" sz="3400" dirty="0"/>
          </a:p>
        </p:txBody>
      </p:sp>
      <p:sp>
        <p:nvSpPr>
          <p:cNvPr id="8" name="TextBox 7"/>
          <p:cNvSpPr txBox="1"/>
          <p:nvPr/>
        </p:nvSpPr>
        <p:spPr>
          <a:xfrm>
            <a:off x="7467600" y="1746648"/>
            <a:ext cx="1981200" cy="615553"/>
          </a:xfrm>
          <a:prstGeom prst="rect">
            <a:avLst/>
          </a:prstGeom>
          <a:noFill/>
        </p:spPr>
        <p:txBody>
          <a:bodyPr wrap="square" rtlCol="0">
            <a:spAutoFit/>
          </a:bodyPr>
          <a:lstStyle/>
          <a:p>
            <a:r>
              <a:rPr lang="en-US" sz="3400" dirty="0">
                <a:latin typeface="Times New Roman" pitchFamily="18" charset="0"/>
                <a:cs typeface="Times New Roman" pitchFamily="18" charset="0"/>
              </a:rPr>
              <a:t>(</a:t>
            </a:r>
            <a:r>
              <a:rPr lang="en-US" sz="3400" dirty="0" err="1">
                <a:latin typeface="Times New Roman" pitchFamily="18" charset="0"/>
                <a:cs typeface="Times New Roman" pitchFamily="18" charset="0"/>
              </a:rPr>
              <a:t>viên</a:t>
            </a:r>
            <a:r>
              <a:rPr lang="en-US" sz="3400" dirty="0">
                <a:latin typeface="Times New Roman" pitchFamily="18" charset="0"/>
                <a:cs typeface="Times New Roman" pitchFamily="18" charset="0"/>
              </a:rPr>
              <a:t> bi)</a:t>
            </a:r>
          </a:p>
        </p:txBody>
      </p:sp>
      <p:graphicFrame>
        <p:nvGraphicFramePr>
          <p:cNvPr id="50179" name="Object 3"/>
          <p:cNvGraphicFramePr>
            <a:graphicFrameLocks noChangeAspect="1"/>
          </p:cNvGraphicFramePr>
          <p:nvPr/>
        </p:nvGraphicFramePr>
        <p:xfrm>
          <a:off x="3448050" y="3581400"/>
          <a:ext cx="2095500" cy="533400"/>
        </p:xfrm>
        <a:graphic>
          <a:graphicData uri="http://schemas.openxmlformats.org/presentationml/2006/ole">
            <mc:AlternateContent xmlns:mc="http://schemas.openxmlformats.org/markup-compatibility/2006">
              <mc:Choice xmlns:v="urn:schemas-microsoft-com:vml" Requires="v">
                <p:oleObj name="Equation" r:id="rId4" imgW="698400" imgH="177480" progId="Equation.DSMT4">
                  <p:embed/>
                </p:oleObj>
              </mc:Choice>
              <mc:Fallback>
                <p:oleObj name="Equation" r:id="rId4" imgW="698400" imgH="177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48050" y="3581400"/>
                        <a:ext cx="20955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4495800" y="4267201"/>
            <a:ext cx="4343400" cy="1138773"/>
          </a:xfrm>
          <a:prstGeom prst="rect">
            <a:avLst/>
          </a:prstGeom>
          <a:noFill/>
        </p:spPr>
        <p:txBody>
          <a:bodyPr wrap="square" rtlCol="0">
            <a:spAutoFit/>
          </a:bodyPr>
          <a:lstStyle/>
          <a:p>
            <a:r>
              <a:rPr lang="en-US" sz="3400" dirty="0">
                <a:solidFill>
                  <a:srgbClr val="0000FF"/>
                </a:solidFill>
                <a:latin typeface="Times New Roman" pitchFamily="18" charset="0"/>
              </a:rPr>
              <a:t> </a:t>
            </a:r>
            <a:r>
              <a:rPr lang="en-US" sz="3400" dirty="0" err="1">
                <a:latin typeface="Times New Roman" pitchFamily="18" charset="0"/>
              </a:rPr>
              <a:t>Đáp</a:t>
            </a:r>
            <a:r>
              <a:rPr lang="en-US" sz="3400" dirty="0">
                <a:latin typeface="Times New Roman" pitchFamily="18" charset="0"/>
              </a:rPr>
              <a:t> </a:t>
            </a:r>
            <a:r>
              <a:rPr lang="en-US" sz="3400" dirty="0" err="1">
                <a:latin typeface="Times New Roman" pitchFamily="18" charset="0"/>
              </a:rPr>
              <a:t>số</a:t>
            </a:r>
            <a:r>
              <a:rPr lang="en-US" sz="3400" dirty="0">
                <a:latin typeface="Times New Roman" pitchFamily="18" charset="0"/>
              </a:rPr>
              <a:t>: a) 9 </a:t>
            </a:r>
            <a:r>
              <a:rPr lang="en-US" sz="3400" dirty="0" err="1">
                <a:latin typeface="Times New Roman" pitchFamily="18" charset="0"/>
              </a:rPr>
              <a:t>viên</a:t>
            </a:r>
            <a:r>
              <a:rPr lang="en-US" sz="3400" dirty="0">
                <a:latin typeface="Times New Roman" pitchFamily="18" charset="0"/>
              </a:rPr>
              <a:t> bi</a:t>
            </a:r>
          </a:p>
          <a:p>
            <a:r>
              <a:rPr lang="en-US" sz="3400" dirty="0">
                <a:latin typeface="Times New Roman" pitchFamily="18" charset="0"/>
              </a:rPr>
              <a:t>              b) 12 </a:t>
            </a:r>
            <a:r>
              <a:rPr lang="en-US" sz="3400" dirty="0" err="1">
                <a:latin typeface="Times New Roman" pitchFamily="18" charset="0"/>
              </a:rPr>
              <a:t>viên</a:t>
            </a:r>
            <a:r>
              <a:rPr lang="en-US" sz="3400" dirty="0">
                <a:latin typeface="Times New Roman" pitchFamily="18" charset="0"/>
              </a:rPr>
              <a:t> bi</a:t>
            </a:r>
            <a:endParaRPr lang="en-US" sz="3400" dirty="0"/>
          </a:p>
        </p:txBody>
      </p:sp>
      <p:sp>
        <p:nvSpPr>
          <p:cNvPr id="14" name="TextBox 13"/>
          <p:cNvSpPr txBox="1"/>
          <p:nvPr/>
        </p:nvSpPr>
        <p:spPr>
          <a:xfrm>
            <a:off x="5562600" y="3486151"/>
            <a:ext cx="1981200" cy="615553"/>
          </a:xfrm>
          <a:prstGeom prst="rect">
            <a:avLst/>
          </a:prstGeom>
          <a:noFill/>
        </p:spPr>
        <p:txBody>
          <a:bodyPr wrap="square" rtlCol="0">
            <a:spAutoFit/>
          </a:bodyPr>
          <a:lstStyle/>
          <a:p>
            <a:r>
              <a:rPr lang="en-US" sz="3400" dirty="0">
                <a:latin typeface="Times New Roman" pitchFamily="18" charset="0"/>
                <a:cs typeface="Times New Roman" pitchFamily="18" charset="0"/>
              </a:rPr>
              <a:t>(</a:t>
            </a:r>
            <a:r>
              <a:rPr lang="en-US" sz="3400" dirty="0" err="1">
                <a:latin typeface="Times New Roman" pitchFamily="18" charset="0"/>
                <a:cs typeface="Times New Roman" pitchFamily="18" charset="0"/>
              </a:rPr>
              <a:t>viên</a:t>
            </a:r>
            <a:r>
              <a:rPr lang="en-US" sz="3400" dirty="0">
                <a:latin typeface="Times New Roman" pitchFamily="18" charset="0"/>
                <a:cs typeface="Times New Roman" pitchFamily="18" charset="0"/>
              </a:rPr>
              <a:t> bi)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7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017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13" grpId="0"/>
      <p:bldP spid="1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1524000" y="828160"/>
            <a:ext cx="8763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lnSpc>
                <a:spcPct val="150000"/>
              </a:lnSpc>
              <a:spcBef>
                <a:spcPct val="0"/>
              </a:spcBef>
              <a:spcAft>
                <a:spcPct val="0"/>
              </a:spcAft>
            </a:pPr>
            <a:r>
              <a:rPr lang="nl-NL" sz="3600" dirty="0">
                <a:latin typeface="Times New Roman" pitchFamily="18" charset="0"/>
                <a:ea typeface="Times New Roman" pitchFamily="18" charset="0"/>
                <a:cs typeface="Times New Roman" pitchFamily="18" charset="0"/>
              </a:rPr>
              <a:t>  </a:t>
            </a:r>
            <a:r>
              <a:rPr lang="nl-NL" sz="3600" b="1" dirty="0">
                <a:solidFill>
                  <a:srgbClr val="FF0000"/>
                </a:solidFill>
                <a:latin typeface="Times New Roman" pitchFamily="18" charset="0"/>
                <a:ea typeface="Times New Roman" pitchFamily="18" charset="0"/>
                <a:cs typeface="Times New Roman" pitchFamily="18" charset="0"/>
              </a:rPr>
              <a:t>Bài 2:</a:t>
            </a:r>
            <a:r>
              <a:rPr lang="nl-NL" sz="3600" b="1" dirty="0">
                <a:latin typeface="Times New Roman" pitchFamily="18" charset="0"/>
                <a:ea typeface="Times New Roman" pitchFamily="18" charset="0"/>
                <a:cs typeface="Times New Roman" pitchFamily="18" charset="0"/>
              </a:rPr>
              <a:t> </a:t>
            </a:r>
            <a:r>
              <a:rPr lang="nl-NL" sz="3600" dirty="0">
                <a:latin typeface="Times New Roman" pitchFamily="18" charset="0"/>
                <a:ea typeface="Times New Roman" pitchFamily="18" charset="0"/>
                <a:cs typeface="Times New Roman" pitchFamily="18" charset="0"/>
              </a:rPr>
              <a:t>Bạn Lan muốn làm 1,5 lít sữa chua thì cần bao nhiêu lít sữa tươi, sữa đặc có đường và sữa chua cái. Biết lượng sữa tươi, sữa đặc có đường và sữa chua cái theo thứ tự bằng                                                                       </a:t>
            </a:r>
            <a:endParaRPr lang="nl-NL" sz="3600" dirty="0">
              <a:latin typeface="Times New Roman" pitchFamily="18" charset="0"/>
              <a:cs typeface="Times New Roman" pitchFamily="18" charset="0"/>
            </a:endParaRPr>
          </a:p>
        </p:txBody>
      </p:sp>
      <p:graphicFrame>
        <p:nvGraphicFramePr>
          <p:cNvPr id="43009" name="Object 1"/>
          <p:cNvGraphicFramePr>
            <a:graphicFrameLocks noChangeAspect="1"/>
          </p:cNvGraphicFramePr>
          <p:nvPr/>
        </p:nvGraphicFramePr>
        <p:xfrm>
          <a:off x="2921000" y="4191001"/>
          <a:ext cx="831850" cy="1171575"/>
        </p:xfrm>
        <a:graphic>
          <a:graphicData uri="http://schemas.openxmlformats.org/presentationml/2006/ole">
            <mc:AlternateContent xmlns:mc="http://schemas.openxmlformats.org/markup-compatibility/2006">
              <mc:Choice xmlns:v="urn:schemas-microsoft-com:vml" Requires="v">
                <p:oleObj name="Equation" r:id="rId3" imgW="253800" imgH="393480" progId="Equation.DSMT4">
                  <p:embed/>
                </p:oleObj>
              </mc:Choice>
              <mc:Fallback>
                <p:oleObj name="Equation" r:id="rId3" imgW="253800" imgH="3934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21000" y="4191001"/>
                        <a:ext cx="831850" cy="1171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011" name="Rectangle 3"/>
          <p:cNvSpPr>
            <a:spLocks noChangeArrowheads="1"/>
          </p:cNvSpPr>
          <p:nvPr/>
        </p:nvSpPr>
        <p:spPr bwMode="auto">
          <a:xfrm>
            <a:off x="1974850" y="2615387"/>
            <a:ext cx="8007350" cy="61555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nl-NL" sz="3400" dirty="0">
                <a:latin typeface="Times New Roman" pitchFamily="18" charset="0"/>
                <a:ea typeface="Times New Roman" pitchFamily="18" charset="0"/>
                <a:cs typeface="Times New Roman" pitchFamily="18" charset="0"/>
              </a:rPr>
              <a:t> </a:t>
            </a:r>
            <a:endParaRPr lang="en-US" sz="3400" dirty="0">
              <a:latin typeface="Times New Roman" pitchFamily="18" charset="0"/>
              <a:cs typeface="Times New Roman" pitchFamily="18" charset="0"/>
            </a:endParaRPr>
          </a:p>
        </p:txBody>
      </p:sp>
      <p:graphicFrame>
        <p:nvGraphicFramePr>
          <p:cNvPr id="2" name="Object 2"/>
          <p:cNvGraphicFramePr>
            <a:graphicFrameLocks noChangeAspect="1"/>
          </p:cNvGraphicFramePr>
          <p:nvPr/>
        </p:nvGraphicFramePr>
        <p:xfrm>
          <a:off x="3808412" y="4419600"/>
          <a:ext cx="706438" cy="604838"/>
        </p:xfrm>
        <a:graphic>
          <a:graphicData uri="http://schemas.openxmlformats.org/presentationml/2006/ole">
            <mc:AlternateContent xmlns:mc="http://schemas.openxmlformats.org/markup-compatibility/2006">
              <mc:Choice xmlns:v="urn:schemas-microsoft-com:vml" Requires="v">
                <p:oleObj name="Equation" r:id="rId5" imgW="215640" imgH="203040" progId="Equation.DSMT4">
                  <p:embed/>
                </p:oleObj>
              </mc:Choice>
              <mc:Fallback>
                <p:oleObj name="Equation" r:id="rId5" imgW="215640" imgH="20304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08412" y="4419600"/>
                        <a:ext cx="706438"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3"/>
          <p:cNvGraphicFramePr>
            <a:graphicFrameLocks noChangeAspect="1"/>
          </p:cNvGraphicFramePr>
          <p:nvPr/>
        </p:nvGraphicFramePr>
        <p:xfrm>
          <a:off x="1752600" y="4459288"/>
          <a:ext cx="1162050" cy="603250"/>
        </p:xfrm>
        <a:graphic>
          <a:graphicData uri="http://schemas.openxmlformats.org/presentationml/2006/ole">
            <mc:AlternateContent xmlns:mc="http://schemas.openxmlformats.org/markup-compatibility/2006">
              <mc:Choice xmlns:v="urn:schemas-microsoft-com:vml" Requires="v">
                <p:oleObj name="Equation" r:id="rId7" imgW="355320" imgH="203040" progId="Equation.DSMT4">
                  <p:embed/>
                </p:oleObj>
              </mc:Choice>
              <mc:Fallback>
                <p:oleObj name="Equation" r:id="rId7" imgW="355320" imgH="20304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4459288"/>
                        <a:ext cx="1162050" cy="603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4495800" y="4343401"/>
            <a:ext cx="5410200" cy="646331"/>
          </a:xfrm>
          <a:prstGeom prst="rect">
            <a:avLst/>
          </a:prstGeom>
          <a:noFill/>
        </p:spPr>
        <p:txBody>
          <a:bodyPr wrap="square" rtlCol="0">
            <a:spAutoFit/>
          </a:bodyPr>
          <a:lstStyle/>
          <a:p>
            <a:pPr lvl="0"/>
            <a:r>
              <a:rPr lang="nl-NL" sz="3600" dirty="0">
                <a:latin typeface="Times New Roman" pitchFamily="18" charset="0"/>
                <a:ea typeface="Times New Roman" pitchFamily="18" charset="0"/>
                <a:cs typeface="Times New Roman" pitchFamily="18" charset="0"/>
              </a:rPr>
              <a:t>thể tích sản phẩm thu được. </a:t>
            </a:r>
            <a:endParaRPr lang="nl-NL" sz="3600" dirty="0">
              <a:latin typeface="Times New Roman" pitchFamily="18" charset="0"/>
              <a:cs typeface="Times New Roman" pitchFamily="18" charset="0"/>
            </a:endParaRPr>
          </a:p>
        </p:txBody>
      </p:sp>
      <p:sp>
        <p:nvSpPr>
          <p:cNvPr id="10" name="5-Point Star 9">
            <a:hlinkClick r:id="rId9" action="ppaction://hlinkfile"/>
          </p:cNvPr>
          <p:cNvSpPr/>
          <p:nvPr/>
        </p:nvSpPr>
        <p:spPr>
          <a:xfrm>
            <a:off x="1828800" y="533400"/>
            <a:ext cx="533400" cy="3810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300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0"/>
            <a:ext cx="12192000" cy="6858000"/>
          </a:xfrm>
          <a:prstGeom prst="rect">
            <a:avLst/>
          </a:prstGeom>
          <a:solidFill>
            <a:srgbClr val="D4FED2"/>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3600" dirty="0"/>
          </a:p>
        </p:txBody>
      </p:sp>
      <p:sp>
        <p:nvSpPr>
          <p:cNvPr id="206" name="TextBox 205"/>
          <p:cNvSpPr txBox="1"/>
          <p:nvPr/>
        </p:nvSpPr>
        <p:spPr>
          <a:xfrm>
            <a:off x="2286000" y="76200"/>
            <a:ext cx="3733800" cy="677108"/>
          </a:xfrm>
          <a:prstGeom prst="rect">
            <a:avLst/>
          </a:prstGeom>
          <a:noFill/>
        </p:spPr>
        <p:txBody>
          <a:bodyPr wrap="square" rtlCol="0">
            <a:spAutoFit/>
          </a:bodyPr>
          <a:lstStyle/>
          <a:p>
            <a:r>
              <a:rPr lang="en-US" sz="3800" b="1" dirty="0" err="1">
                <a:solidFill>
                  <a:srgbClr val="C00000"/>
                </a:solidFill>
                <a:latin typeface="Times New Roman" pitchFamily="18" charset="0"/>
                <a:cs typeface="Times New Roman" pitchFamily="18" charset="0"/>
              </a:rPr>
              <a:t>Bài</a:t>
            </a:r>
            <a:r>
              <a:rPr lang="en-US" sz="3800" b="1" dirty="0">
                <a:solidFill>
                  <a:srgbClr val="C00000"/>
                </a:solidFill>
                <a:latin typeface="Times New Roman" pitchFamily="18" charset="0"/>
                <a:cs typeface="Times New Roman" pitchFamily="18" charset="0"/>
              </a:rPr>
              <a:t> 2: </a:t>
            </a:r>
            <a:r>
              <a:rPr lang="en-US" sz="3800" b="1" dirty="0" err="1">
                <a:solidFill>
                  <a:srgbClr val="C00000"/>
                </a:solidFill>
                <a:latin typeface="Times New Roman" pitchFamily="18" charset="0"/>
                <a:cs typeface="Times New Roman" pitchFamily="18" charset="0"/>
              </a:rPr>
              <a:t>Tóm</a:t>
            </a:r>
            <a:r>
              <a:rPr lang="en-US" sz="3800" b="1" dirty="0">
                <a:solidFill>
                  <a:srgbClr val="C00000"/>
                </a:solidFill>
                <a:latin typeface="Times New Roman" pitchFamily="18" charset="0"/>
                <a:cs typeface="Times New Roman" pitchFamily="18" charset="0"/>
              </a:rPr>
              <a:t> </a:t>
            </a:r>
            <a:r>
              <a:rPr lang="en-US" sz="3800" b="1" dirty="0" err="1">
                <a:solidFill>
                  <a:srgbClr val="C00000"/>
                </a:solidFill>
                <a:latin typeface="Times New Roman" pitchFamily="18" charset="0"/>
                <a:cs typeface="Times New Roman" pitchFamily="18" charset="0"/>
              </a:rPr>
              <a:t>tắt</a:t>
            </a:r>
            <a:endParaRPr lang="en-US" sz="3800" b="1" dirty="0">
              <a:solidFill>
                <a:srgbClr val="C00000"/>
              </a:solidFill>
              <a:latin typeface="Times New Roman" pitchFamily="18" charset="0"/>
              <a:cs typeface="Times New Roman" pitchFamily="18" charset="0"/>
            </a:endParaRPr>
          </a:p>
        </p:txBody>
      </p:sp>
      <p:sp>
        <p:nvSpPr>
          <p:cNvPr id="207" name="TextBox 206"/>
          <p:cNvSpPr txBox="1"/>
          <p:nvPr/>
        </p:nvSpPr>
        <p:spPr>
          <a:xfrm>
            <a:off x="2286000" y="716578"/>
            <a:ext cx="44196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Làm</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1,5lít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sữa</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chua</a:t>
            </a:r>
            <a:endParaRPr lang="en-US" sz="3600" dirty="0"/>
          </a:p>
        </p:txBody>
      </p:sp>
      <p:sp>
        <p:nvSpPr>
          <p:cNvPr id="210" name="TextBox 209"/>
          <p:cNvSpPr txBox="1"/>
          <p:nvPr/>
        </p:nvSpPr>
        <p:spPr>
          <a:xfrm>
            <a:off x="5041900" y="1447801"/>
            <a:ext cx="23495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của</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1,5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lít</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endParaRPr lang="en-US" sz="3600" dirty="0"/>
          </a:p>
        </p:txBody>
      </p:sp>
      <p:sp>
        <p:nvSpPr>
          <p:cNvPr id="203" name="TextBox 202"/>
          <p:cNvSpPr txBox="1"/>
          <p:nvPr/>
        </p:nvSpPr>
        <p:spPr>
          <a:xfrm>
            <a:off x="2286000" y="1447801"/>
            <a:ext cx="1981200" cy="646331"/>
          </a:xfrm>
          <a:prstGeom prst="rect">
            <a:avLst/>
          </a:prstGeom>
          <a:noFill/>
        </p:spPr>
        <p:txBody>
          <a:bodyPr wrap="square" rtlCol="0">
            <a:spAutoFit/>
          </a:bodyPr>
          <a:lstStyle/>
          <a:p>
            <a:r>
              <a:rPr lang="nl-NL" sz="3600">
                <a:latin typeface="Times New Roman" pitchFamily="18" charset="0"/>
                <a:ea typeface="Times New Roman" pitchFamily="18" charset="0"/>
                <a:cs typeface="Times New Roman" pitchFamily="18" charset="0"/>
              </a:rPr>
              <a:t>Sữa tươi:  </a:t>
            </a:r>
            <a:endParaRPr lang="en-US" sz="3600" dirty="0"/>
          </a:p>
        </p:txBody>
      </p:sp>
      <p:graphicFrame>
        <p:nvGraphicFramePr>
          <p:cNvPr id="213" name="Object 3"/>
          <p:cNvGraphicFramePr>
            <a:graphicFrameLocks noChangeAspect="1"/>
          </p:cNvGraphicFramePr>
          <p:nvPr/>
        </p:nvGraphicFramePr>
        <p:xfrm>
          <a:off x="4038600" y="1524000"/>
          <a:ext cx="1079500" cy="528638"/>
        </p:xfrm>
        <a:graphic>
          <a:graphicData uri="http://schemas.openxmlformats.org/presentationml/2006/ole">
            <mc:AlternateContent xmlns:mc="http://schemas.openxmlformats.org/markup-compatibility/2006">
              <mc:Choice xmlns:v="urn:schemas-microsoft-com:vml" Requires="v">
                <p:oleObj name="Equation" r:id="rId2" imgW="330120" imgH="177480" progId="Equation.DSMT4">
                  <p:embed/>
                </p:oleObj>
              </mc:Choice>
              <mc:Fallback>
                <p:oleObj name="Equation" r:id="rId2" imgW="330120" imgH="1774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8600" y="1524000"/>
                        <a:ext cx="1079500" cy="5286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4" name="TextBox 213"/>
          <p:cNvSpPr txBox="1"/>
          <p:nvPr/>
        </p:nvSpPr>
        <p:spPr>
          <a:xfrm>
            <a:off x="2209800" y="3048001"/>
            <a:ext cx="2743200" cy="646331"/>
          </a:xfrm>
          <a:prstGeom prst="rect">
            <a:avLst/>
          </a:prstGeom>
          <a:noFill/>
        </p:spPr>
        <p:txBody>
          <a:bodyPr wrap="square" rtlCol="0">
            <a:spAutoFit/>
          </a:bodyPr>
          <a:lstStyle/>
          <a:p>
            <a:r>
              <a:rPr lang="nl-NL" sz="3600">
                <a:latin typeface="Times New Roman" pitchFamily="18" charset="0"/>
                <a:ea typeface="Times New Roman" pitchFamily="18" charset="0"/>
                <a:cs typeface="Times New Roman" pitchFamily="18" charset="0"/>
              </a:rPr>
              <a:t>Sữa chua cái:</a:t>
            </a:r>
            <a:endParaRPr lang="en-US" sz="3600" dirty="0"/>
          </a:p>
        </p:txBody>
      </p:sp>
      <p:sp>
        <p:nvSpPr>
          <p:cNvPr id="215" name="TextBox 214"/>
          <p:cNvSpPr txBox="1"/>
          <p:nvPr/>
        </p:nvSpPr>
        <p:spPr>
          <a:xfrm>
            <a:off x="2209800" y="2173070"/>
            <a:ext cx="1981200" cy="646331"/>
          </a:xfrm>
          <a:prstGeom prst="rect">
            <a:avLst/>
          </a:prstGeom>
          <a:noFill/>
        </p:spPr>
        <p:txBody>
          <a:bodyPr wrap="square" rtlCol="0">
            <a:spAutoFit/>
          </a:bodyPr>
          <a:lstStyle/>
          <a:p>
            <a:r>
              <a:rPr lang="nl-NL" sz="3600">
                <a:latin typeface="Times New Roman" pitchFamily="18" charset="0"/>
                <a:ea typeface="Times New Roman" pitchFamily="18" charset="0"/>
                <a:cs typeface="Times New Roman" pitchFamily="18" charset="0"/>
              </a:rPr>
              <a:t>Sữa đặc:</a:t>
            </a:r>
            <a:endParaRPr lang="en-US" sz="3600" dirty="0"/>
          </a:p>
        </p:txBody>
      </p:sp>
      <p:graphicFrame>
        <p:nvGraphicFramePr>
          <p:cNvPr id="87044" name="Object 4"/>
          <p:cNvGraphicFramePr>
            <a:graphicFrameLocks noChangeAspect="1"/>
          </p:cNvGraphicFramePr>
          <p:nvPr/>
        </p:nvGraphicFramePr>
        <p:xfrm>
          <a:off x="3962401" y="1981201"/>
          <a:ext cx="665163" cy="1171575"/>
        </p:xfrm>
        <a:graphic>
          <a:graphicData uri="http://schemas.openxmlformats.org/presentationml/2006/ole">
            <mc:AlternateContent xmlns:mc="http://schemas.openxmlformats.org/markup-compatibility/2006">
              <mc:Choice xmlns:v="urn:schemas-microsoft-com:vml" Requires="v">
                <p:oleObj name="Equation" r:id="rId4" imgW="203040" imgH="393480" progId="Equation.DSMT4">
                  <p:embed/>
                </p:oleObj>
              </mc:Choice>
              <mc:Fallback>
                <p:oleObj name="Equation" r:id="rId4" imgW="203040" imgH="3934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62401" y="1981201"/>
                        <a:ext cx="665163" cy="1171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6" name="TextBox 215"/>
          <p:cNvSpPr txBox="1"/>
          <p:nvPr/>
        </p:nvSpPr>
        <p:spPr>
          <a:xfrm>
            <a:off x="4572000" y="2173070"/>
            <a:ext cx="21336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của</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1,5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lít</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endParaRPr lang="en-US" sz="3600" dirty="0"/>
          </a:p>
        </p:txBody>
      </p:sp>
      <p:graphicFrame>
        <p:nvGraphicFramePr>
          <p:cNvPr id="87045" name="Object 5"/>
          <p:cNvGraphicFramePr>
            <a:graphicFrameLocks noChangeAspect="1"/>
          </p:cNvGraphicFramePr>
          <p:nvPr/>
        </p:nvGraphicFramePr>
        <p:xfrm>
          <a:off x="4724401" y="3128962"/>
          <a:ext cx="706437" cy="604838"/>
        </p:xfrm>
        <a:graphic>
          <a:graphicData uri="http://schemas.openxmlformats.org/presentationml/2006/ole">
            <mc:AlternateContent xmlns:mc="http://schemas.openxmlformats.org/markup-compatibility/2006">
              <mc:Choice xmlns:v="urn:schemas-microsoft-com:vml" Requires="v">
                <p:oleObj name="Equation" r:id="rId6" imgW="215640" imgH="203040" progId="Equation.DSMT4">
                  <p:embed/>
                </p:oleObj>
              </mc:Choice>
              <mc:Fallback>
                <p:oleObj name="Equation" r:id="rId6" imgW="215640" imgH="2030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24401" y="3128962"/>
                        <a:ext cx="706437" cy="6048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7" name="TextBox 216"/>
          <p:cNvSpPr txBox="1"/>
          <p:nvPr/>
        </p:nvSpPr>
        <p:spPr>
          <a:xfrm>
            <a:off x="5410200" y="3048001"/>
            <a:ext cx="2362200" cy="646331"/>
          </a:xfrm>
          <a:prstGeom prst="rect">
            <a:avLst/>
          </a:prstGeom>
          <a:noFill/>
        </p:spPr>
        <p:txBody>
          <a:bodyPr wrap="square" rtlCol="0">
            <a:spAutoFit/>
          </a:bodyPr>
          <a:lstStyle/>
          <a:p>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của</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1,5 </a:t>
            </a:r>
            <a:r>
              <a:rPr lang="en-US" sz="3600" dirty="0" err="1">
                <a:solidFill>
                  <a:schemeClr val="tx1">
                    <a:lumMod val="95000"/>
                    <a:lumOff val="5000"/>
                  </a:schemeClr>
                </a:solidFill>
                <a:latin typeface="Times New Roman" pitchFamily="18" charset="0"/>
                <a:ea typeface="Times New Roman" pitchFamily="18" charset="0"/>
                <a:cs typeface="Times New Roman" pitchFamily="18" charset="0"/>
              </a:rPr>
              <a:t>lít</a:t>
            </a:r>
            <a:r>
              <a:rPr lang="en-US" sz="3600" dirty="0">
                <a:solidFill>
                  <a:schemeClr val="tx1">
                    <a:lumMod val="95000"/>
                    <a:lumOff val="5000"/>
                  </a:schemeClr>
                </a:solidFill>
                <a:latin typeface="Times New Roman" pitchFamily="18" charset="0"/>
                <a:ea typeface="Times New Roman" pitchFamily="18" charset="0"/>
                <a:cs typeface="Times New Roman" pitchFamily="18" charset="0"/>
              </a:rPr>
              <a:t> </a:t>
            </a:r>
            <a:endParaRPr lang="en-US" sz="3600" dirty="0"/>
          </a:p>
        </p:txBody>
      </p:sp>
      <p:sp>
        <p:nvSpPr>
          <p:cNvPr id="218" name="TextBox 217"/>
          <p:cNvSpPr txBox="1"/>
          <p:nvPr/>
        </p:nvSpPr>
        <p:spPr>
          <a:xfrm>
            <a:off x="2133600" y="3733801"/>
            <a:ext cx="5562600" cy="646331"/>
          </a:xfrm>
          <a:prstGeom prst="rect">
            <a:avLst/>
          </a:prstGeom>
          <a:noFill/>
        </p:spPr>
        <p:txBody>
          <a:bodyPr wrap="square" rtlCol="0">
            <a:spAutoFit/>
          </a:bodyPr>
          <a:lstStyle/>
          <a:p>
            <a:r>
              <a:rPr lang="nl-NL" sz="3600" dirty="0">
                <a:latin typeface="Times New Roman" pitchFamily="18" charset="0"/>
                <a:ea typeface="Times New Roman" pitchFamily="18" charset="0"/>
                <a:cs typeface="Times New Roman" pitchFamily="18" charset="0"/>
              </a:rPr>
              <a:t>Tính thể tích sữa tươi? </a:t>
            </a:r>
            <a:endParaRPr lang="en-US" sz="3600" dirty="0"/>
          </a:p>
        </p:txBody>
      </p:sp>
      <p:sp>
        <p:nvSpPr>
          <p:cNvPr id="219" name="TextBox 218"/>
          <p:cNvSpPr txBox="1"/>
          <p:nvPr/>
        </p:nvSpPr>
        <p:spPr>
          <a:xfrm>
            <a:off x="2209800" y="5065932"/>
            <a:ext cx="3886200" cy="646331"/>
          </a:xfrm>
          <a:prstGeom prst="rect">
            <a:avLst/>
          </a:prstGeom>
          <a:noFill/>
        </p:spPr>
        <p:txBody>
          <a:bodyPr wrap="square" rtlCol="0">
            <a:spAutoFit/>
          </a:bodyPr>
          <a:lstStyle/>
          <a:p>
            <a:r>
              <a:rPr lang="nl-NL" sz="3600" dirty="0">
                <a:latin typeface="Times New Roman" pitchFamily="18" charset="0"/>
                <a:ea typeface="Times New Roman" pitchFamily="18" charset="0"/>
                <a:cs typeface="Times New Roman" pitchFamily="18" charset="0"/>
              </a:rPr>
              <a:t>Sữa chua cái?</a:t>
            </a:r>
            <a:endParaRPr lang="en-US" sz="3600" dirty="0"/>
          </a:p>
        </p:txBody>
      </p:sp>
      <p:sp>
        <p:nvSpPr>
          <p:cNvPr id="220" name="TextBox 219"/>
          <p:cNvSpPr txBox="1"/>
          <p:nvPr/>
        </p:nvSpPr>
        <p:spPr>
          <a:xfrm>
            <a:off x="2209800" y="4343401"/>
            <a:ext cx="3886200" cy="646331"/>
          </a:xfrm>
          <a:prstGeom prst="rect">
            <a:avLst/>
          </a:prstGeom>
          <a:noFill/>
        </p:spPr>
        <p:txBody>
          <a:bodyPr wrap="square" rtlCol="0">
            <a:spAutoFit/>
          </a:bodyPr>
          <a:lstStyle/>
          <a:p>
            <a:r>
              <a:rPr lang="nl-NL" sz="3600" dirty="0">
                <a:latin typeface="Times New Roman" pitchFamily="18" charset="0"/>
                <a:ea typeface="Times New Roman" pitchFamily="18" charset="0"/>
                <a:cs typeface="Times New Roman" pitchFamily="18" charset="0"/>
              </a:rPr>
              <a:t>Sữa đặc có đường?</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D4FED2">
            <a:alpha val="33000"/>
          </a:srgbClr>
        </a:solidFill>
        <a:effectLst/>
      </p:bgPr>
    </p:bg>
    <p:spTree>
      <p:nvGrpSpPr>
        <p:cNvPr id="1" name=""/>
        <p:cNvGrpSpPr/>
        <p:nvPr/>
      </p:nvGrpSpPr>
      <p:grpSpPr>
        <a:xfrm>
          <a:off x="0" y="0"/>
          <a:ext cx="0" cy="0"/>
          <a:chOff x="0" y="0"/>
          <a:chExt cx="0" cy="0"/>
        </a:xfrm>
      </p:grpSpPr>
      <p:sp>
        <p:nvSpPr>
          <p:cNvPr id="9" name="Rectangle 8"/>
          <p:cNvSpPr/>
          <p:nvPr/>
        </p:nvSpPr>
        <p:spPr>
          <a:xfrm>
            <a:off x="6431280" y="1535027"/>
            <a:ext cx="5760720" cy="5322974"/>
          </a:xfrm>
          <a:prstGeom prst="rect">
            <a:avLst/>
          </a:prstGeom>
          <a:solidFill>
            <a:schemeClr val="bg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nen 4"/>
          <p:cNvPicPr>
            <a:picLocks noChangeAspect="1" noChangeArrowheads="1"/>
          </p:cNvPicPr>
          <p:nvPr/>
        </p:nvPicPr>
        <p:blipFill>
          <a:blip r:embed="rId2"/>
          <a:srcRect t="18509" r="57285" b="3214"/>
          <a:stretch>
            <a:fillRect/>
          </a:stretch>
        </p:blipFill>
        <p:spPr bwMode="auto">
          <a:xfrm>
            <a:off x="0" y="1499858"/>
            <a:ext cx="6431280" cy="5322974"/>
          </a:xfrm>
          <a:prstGeom prst="rect">
            <a:avLst/>
          </a:prstGeom>
          <a:pattFill prst="pct80">
            <a:fgClr>
              <a:srgbClr val="A7E5D0"/>
            </a:fgClr>
            <a:bgClr>
              <a:schemeClr val="bg1"/>
            </a:bgClr>
          </a:pattFill>
          <a:ln w="9525">
            <a:noFill/>
            <a:miter lim="800000"/>
            <a:headEnd/>
            <a:tailEnd/>
          </a:ln>
        </p:spPr>
      </p:pic>
      <p:sp>
        <p:nvSpPr>
          <p:cNvPr id="2" name="Rectangle 1"/>
          <p:cNvSpPr/>
          <p:nvPr/>
        </p:nvSpPr>
        <p:spPr>
          <a:xfrm>
            <a:off x="1447802" y="490716"/>
            <a:ext cx="9143999" cy="677108"/>
          </a:xfrm>
          <a:prstGeom prst="rect">
            <a:avLst/>
          </a:prstGeom>
        </p:spPr>
        <p:txBody>
          <a:bodyPr wrap="square">
            <a:spAutoFit/>
          </a:bodyPr>
          <a:lstStyle/>
          <a:p>
            <a:pPr algn="ctr"/>
            <a:r>
              <a:rPr lang="en-US" sz="3800" b="1" spc="-30" dirty="0">
                <a:solidFill>
                  <a:srgbClr val="C00000"/>
                </a:solidFill>
                <a:latin typeface="Times New Roman" pitchFamily="18" charset="0"/>
                <a:cs typeface="Times New Roman" pitchFamily="18" charset="0"/>
              </a:rPr>
              <a:t>BÀI  27: HAI BÀI TOÁN VỀ PHÂN SỐ</a:t>
            </a:r>
            <a:endParaRPr lang="vi-VN" sz="3800" b="1" spc="-30" dirty="0">
              <a:solidFill>
                <a:srgbClr val="C00000"/>
              </a:solidFill>
              <a:latin typeface="Times New Roman" pitchFamily="18" charset="0"/>
              <a:cs typeface="Times New Roman" pitchFamily="18" charset="0"/>
            </a:endParaRPr>
          </a:p>
        </p:txBody>
      </p:sp>
      <p:pic>
        <p:nvPicPr>
          <p:cNvPr id="10" name="Picture 9" descr="nen 4"/>
          <p:cNvPicPr>
            <a:picLocks noChangeAspect="1" noChangeArrowheads="1"/>
          </p:cNvPicPr>
          <p:nvPr/>
        </p:nvPicPr>
        <p:blipFill rotWithShape="1">
          <a:blip r:embed="rId2"/>
          <a:srcRect l="9762" t="90415" r="57285" b="3214"/>
          <a:stretch/>
        </p:blipFill>
        <p:spPr bwMode="auto">
          <a:xfrm>
            <a:off x="6611815" y="6438314"/>
            <a:ext cx="4056184" cy="384518"/>
          </a:xfrm>
          <a:prstGeom prst="rect">
            <a:avLst/>
          </a:prstGeom>
          <a:blipFill dpi="0" rotWithShape="1">
            <a:blip r:embed="rId3"/>
            <a:srcRect t="18509" r="57285" b="3214"/>
            <a:tile tx="0" ty="0" sx="100000" sy="100000" flip="none" algn="tl"/>
          </a:blip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0" y="0"/>
            <a:ext cx="12222480" cy="6858000"/>
          </a:xfrm>
          <a:prstGeom prst="rect">
            <a:avLst/>
          </a:prstGeom>
          <a:solidFill>
            <a:srgbClr val="D4FED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TextBox 2"/>
          <p:cNvSpPr txBox="1"/>
          <p:nvPr/>
        </p:nvSpPr>
        <p:spPr>
          <a:xfrm>
            <a:off x="2514600" y="152401"/>
            <a:ext cx="1524000" cy="615553"/>
          </a:xfrm>
          <a:prstGeom prst="rect">
            <a:avLst/>
          </a:prstGeom>
          <a:noFill/>
        </p:spPr>
        <p:txBody>
          <a:bodyPr wrap="square" rtlCol="0">
            <a:spAutoFit/>
          </a:bodyPr>
          <a:lstStyle/>
          <a:p>
            <a:r>
              <a:rPr lang="en-US" sz="3400" b="1" dirty="0" err="1">
                <a:solidFill>
                  <a:srgbClr val="FF0000"/>
                </a:solidFill>
                <a:latin typeface="Times New Roman" pitchFamily="18" charset="0"/>
                <a:cs typeface="Times New Roman" pitchFamily="18" charset="0"/>
              </a:rPr>
              <a:t>Giải</a:t>
            </a:r>
            <a:endParaRPr lang="en-US" sz="3400" b="1" dirty="0">
              <a:solidFill>
                <a:srgbClr val="FF0000"/>
              </a:solidFill>
              <a:latin typeface="Times New Roman" pitchFamily="18" charset="0"/>
              <a:cs typeface="Times New Roman" pitchFamily="18" charset="0"/>
            </a:endParaRPr>
          </a:p>
        </p:txBody>
      </p:sp>
      <p:graphicFrame>
        <p:nvGraphicFramePr>
          <p:cNvPr id="50178" name="Object 2"/>
          <p:cNvGraphicFramePr>
            <a:graphicFrameLocks noChangeAspect="1"/>
          </p:cNvGraphicFramePr>
          <p:nvPr/>
        </p:nvGraphicFramePr>
        <p:xfrm>
          <a:off x="3981450" y="1543050"/>
          <a:ext cx="3619500" cy="609600"/>
        </p:xfrm>
        <a:graphic>
          <a:graphicData uri="http://schemas.openxmlformats.org/presentationml/2006/ole">
            <mc:AlternateContent xmlns:mc="http://schemas.openxmlformats.org/markup-compatibility/2006">
              <mc:Choice xmlns:v="urn:schemas-microsoft-com:vml" Requires="v">
                <p:oleObj name="Equation" r:id="rId2" imgW="1206360" imgH="203040" progId="Equation.DSMT4">
                  <p:embed/>
                </p:oleObj>
              </mc:Choice>
              <mc:Fallback>
                <p:oleObj name="Equation" r:id="rId2" imgW="1206360" imgH="2030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1450" y="1543050"/>
                        <a:ext cx="3619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2" name="TextBox 211"/>
          <p:cNvSpPr txBox="1"/>
          <p:nvPr/>
        </p:nvSpPr>
        <p:spPr>
          <a:xfrm>
            <a:off x="2133600" y="762001"/>
            <a:ext cx="4267200" cy="646331"/>
          </a:xfrm>
          <a:prstGeom prst="rect">
            <a:avLst/>
          </a:prstGeom>
          <a:noFill/>
        </p:spPr>
        <p:txBody>
          <a:bodyPr wrap="square" rtlCol="0">
            <a:spAutoFit/>
          </a:bodyPr>
          <a:lstStyle/>
          <a:p>
            <a:r>
              <a:rPr lang="nl-NL" sz="3600" dirty="0">
                <a:latin typeface="Times New Roman" pitchFamily="18" charset="0"/>
                <a:ea typeface="Times New Roman" pitchFamily="18" charset="0"/>
                <a:cs typeface="Times New Roman" pitchFamily="18" charset="0"/>
              </a:rPr>
              <a:t>Thể tích sữa tươi: </a:t>
            </a:r>
            <a:endParaRPr lang="en-US" sz="3600" dirty="0"/>
          </a:p>
        </p:txBody>
      </p:sp>
      <p:sp>
        <p:nvSpPr>
          <p:cNvPr id="213" name="TextBox 212"/>
          <p:cNvSpPr txBox="1"/>
          <p:nvPr/>
        </p:nvSpPr>
        <p:spPr>
          <a:xfrm>
            <a:off x="2209800" y="4191001"/>
            <a:ext cx="5486400" cy="646331"/>
          </a:xfrm>
          <a:prstGeom prst="rect">
            <a:avLst/>
          </a:prstGeom>
          <a:noFill/>
        </p:spPr>
        <p:txBody>
          <a:bodyPr wrap="square" rtlCol="0">
            <a:spAutoFit/>
          </a:bodyPr>
          <a:lstStyle/>
          <a:p>
            <a:r>
              <a:rPr lang="nl-NL" sz="3600" dirty="0">
                <a:latin typeface="Times New Roman" pitchFamily="18" charset="0"/>
                <a:ea typeface="Times New Roman" pitchFamily="18" charset="0"/>
                <a:cs typeface="Times New Roman" pitchFamily="18" charset="0"/>
              </a:rPr>
              <a:t>Thể tích sữa chua cái:</a:t>
            </a:r>
            <a:endParaRPr lang="en-US" sz="3600" dirty="0"/>
          </a:p>
        </p:txBody>
      </p:sp>
      <p:sp>
        <p:nvSpPr>
          <p:cNvPr id="214" name="TextBox 213"/>
          <p:cNvSpPr txBox="1"/>
          <p:nvPr/>
        </p:nvSpPr>
        <p:spPr>
          <a:xfrm>
            <a:off x="2133600" y="2438401"/>
            <a:ext cx="6019800" cy="646331"/>
          </a:xfrm>
          <a:prstGeom prst="rect">
            <a:avLst/>
          </a:prstGeom>
          <a:noFill/>
        </p:spPr>
        <p:txBody>
          <a:bodyPr wrap="square" rtlCol="0">
            <a:spAutoFit/>
          </a:bodyPr>
          <a:lstStyle/>
          <a:p>
            <a:r>
              <a:rPr lang="nl-NL" sz="3600" dirty="0">
                <a:latin typeface="Times New Roman" pitchFamily="18" charset="0"/>
                <a:ea typeface="Times New Roman" pitchFamily="18" charset="0"/>
                <a:cs typeface="Times New Roman" pitchFamily="18" charset="0"/>
              </a:rPr>
              <a:t>Thể tích sữa đặc có đường</a:t>
            </a:r>
            <a:endParaRPr lang="en-US" sz="3600" dirty="0"/>
          </a:p>
        </p:txBody>
      </p:sp>
      <p:graphicFrame>
        <p:nvGraphicFramePr>
          <p:cNvPr id="53256" name="Object 8"/>
          <p:cNvGraphicFramePr>
            <a:graphicFrameLocks noChangeAspect="1"/>
          </p:cNvGraphicFramePr>
          <p:nvPr/>
        </p:nvGraphicFramePr>
        <p:xfrm>
          <a:off x="3848100" y="2895600"/>
          <a:ext cx="3467100" cy="1257300"/>
        </p:xfrm>
        <a:graphic>
          <a:graphicData uri="http://schemas.openxmlformats.org/presentationml/2006/ole">
            <mc:AlternateContent xmlns:mc="http://schemas.openxmlformats.org/markup-compatibility/2006">
              <mc:Choice xmlns:v="urn:schemas-microsoft-com:vml" Requires="v">
                <p:oleObj name="Equation" r:id="rId4" imgW="1155600" imgH="419040" progId="Equation.DSMT4">
                  <p:embed/>
                </p:oleObj>
              </mc:Choice>
              <mc:Fallback>
                <p:oleObj name="Equation" r:id="rId4" imgW="1155600" imgH="4190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48100" y="2895600"/>
                        <a:ext cx="3467100" cy="1257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257" name="Object 9"/>
          <p:cNvGraphicFramePr>
            <a:graphicFrameLocks noChangeAspect="1"/>
          </p:cNvGraphicFramePr>
          <p:nvPr/>
        </p:nvGraphicFramePr>
        <p:xfrm>
          <a:off x="4229100" y="5010150"/>
          <a:ext cx="3505200" cy="609600"/>
        </p:xfrm>
        <a:graphic>
          <a:graphicData uri="http://schemas.openxmlformats.org/presentationml/2006/ole">
            <mc:AlternateContent xmlns:mc="http://schemas.openxmlformats.org/markup-compatibility/2006">
              <mc:Choice xmlns:v="urn:schemas-microsoft-com:vml" Requires="v">
                <p:oleObj name="Equation" r:id="rId6" imgW="1168200" imgH="203040" progId="Equation.DSMT4">
                  <p:embed/>
                </p:oleObj>
              </mc:Choice>
              <mc:Fallback>
                <p:oleObj name="Equation" r:id="rId6" imgW="1168200" imgH="2030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29100" y="5010150"/>
                        <a:ext cx="3505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017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32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32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 grpId="0"/>
      <p:bldP spid="213" grpId="0"/>
      <p:bldP spid="214"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 name="Rectangle 12"/>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nen 4"/>
          <p:cNvPicPr>
            <a:picLocks noChangeAspect="1" noChangeArrowheads="1"/>
          </p:cNvPicPr>
          <p:nvPr/>
        </p:nvPicPr>
        <p:blipFill rotWithShape="1">
          <a:blip r:embed="rId2"/>
          <a:srcRect t="18509" r="72687" b="3214"/>
          <a:stretch/>
        </p:blipFill>
        <p:spPr bwMode="auto">
          <a:xfrm>
            <a:off x="8153401" y="3297583"/>
            <a:ext cx="2533650" cy="3560417"/>
          </a:xfrm>
          <a:prstGeom prst="rect">
            <a:avLst/>
          </a:prstGeom>
          <a:blipFill dpi="0" rotWithShape="1">
            <a:blip r:embed="rId3"/>
            <a:srcRect t="18509" r="57285" b="3214"/>
            <a:tile tx="0" ty="0" sx="100000" sy="100000" flip="none" algn="tl"/>
          </a:blipFill>
          <a:ln w="9525">
            <a:noFill/>
            <a:miter lim="800000"/>
            <a:headEnd/>
            <a:tailEnd/>
          </a:ln>
        </p:spPr>
      </p:pic>
      <p:pic>
        <p:nvPicPr>
          <p:cNvPr id="8" name="Picture 7" descr="nen 4"/>
          <p:cNvPicPr>
            <a:picLocks noChangeAspect="1" noChangeArrowheads="1"/>
          </p:cNvPicPr>
          <p:nvPr/>
        </p:nvPicPr>
        <p:blipFill>
          <a:blip r:embed="rId2"/>
          <a:srcRect t="18509" r="57285" b="3214"/>
          <a:stretch>
            <a:fillRect/>
          </a:stretch>
        </p:blipFill>
        <p:spPr bwMode="auto">
          <a:xfrm>
            <a:off x="1524002" y="3297584"/>
            <a:ext cx="3962399" cy="3560417"/>
          </a:xfrm>
          <a:prstGeom prst="rect">
            <a:avLst/>
          </a:prstGeom>
          <a:blipFill dpi="0" rotWithShape="1">
            <a:blip r:embed="rId3"/>
            <a:srcRect t="18509" r="57285" b="3214"/>
            <a:tile tx="0" ty="0" sx="100000" sy="100000" flip="none" algn="tl"/>
          </a:blipFill>
          <a:ln w="9525">
            <a:noFill/>
            <a:miter lim="800000"/>
            <a:headEnd/>
            <a:tailEnd/>
          </a:ln>
        </p:spPr>
      </p:pic>
      <p:sp>
        <p:nvSpPr>
          <p:cNvPr id="6" name="TextBox 5"/>
          <p:cNvSpPr txBox="1"/>
          <p:nvPr/>
        </p:nvSpPr>
        <p:spPr>
          <a:xfrm>
            <a:off x="3124200" y="228600"/>
            <a:ext cx="5410200" cy="707886"/>
          </a:xfrm>
          <a:prstGeom prst="rect">
            <a:avLst/>
          </a:prstGeom>
          <a:noFill/>
        </p:spPr>
        <p:txBody>
          <a:bodyPr wrap="square" rtlCol="0">
            <a:spAutoFit/>
          </a:bodyPr>
          <a:lstStyle/>
          <a:p>
            <a:pPr algn="ctr"/>
            <a:r>
              <a:rPr lang="en-US" sz="4000" b="1" dirty="0" err="1">
                <a:solidFill>
                  <a:srgbClr val="002060"/>
                </a:solidFill>
                <a:latin typeface="Times New Roman" pitchFamily="18" charset="0"/>
                <a:cs typeface="Times New Roman" pitchFamily="18" charset="0"/>
              </a:rPr>
              <a:t>Củng</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cố</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và</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dặn</a:t>
            </a:r>
            <a:r>
              <a:rPr lang="en-US" sz="4000" b="1" dirty="0">
                <a:solidFill>
                  <a:srgbClr val="002060"/>
                </a:solidFill>
                <a:latin typeface="Times New Roman" pitchFamily="18" charset="0"/>
                <a:cs typeface="Times New Roman" pitchFamily="18" charset="0"/>
              </a:rPr>
              <a:t> </a:t>
            </a:r>
            <a:r>
              <a:rPr lang="en-US" sz="4000" b="1" dirty="0" err="1">
                <a:solidFill>
                  <a:srgbClr val="002060"/>
                </a:solidFill>
                <a:latin typeface="Times New Roman" pitchFamily="18" charset="0"/>
                <a:cs typeface="Times New Roman" pitchFamily="18" charset="0"/>
              </a:rPr>
              <a:t>dò</a:t>
            </a:r>
            <a:endParaRPr lang="en-US" sz="4000" b="1" dirty="0">
              <a:solidFill>
                <a:srgbClr val="002060"/>
              </a:solidFill>
              <a:latin typeface="Times New Roman" pitchFamily="18" charset="0"/>
              <a:cs typeface="Times New Roman" pitchFamily="18" charset="0"/>
            </a:endParaRPr>
          </a:p>
        </p:txBody>
      </p:sp>
      <p:sp>
        <p:nvSpPr>
          <p:cNvPr id="7" name="Rounded Rectangle 6"/>
          <p:cNvSpPr/>
          <p:nvPr/>
        </p:nvSpPr>
        <p:spPr>
          <a:xfrm>
            <a:off x="2438400" y="1066800"/>
            <a:ext cx="7315200" cy="3276600"/>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2895600" y="1295400"/>
            <a:ext cx="6858000" cy="2862322"/>
          </a:xfrm>
          <a:prstGeom prst="rect">
            <a:avLst/>
          </a:prstGeom>
          <a:noFill/>
        </p:spPr>
        <p:txBody>
          <a:bodyPr wrap="square" rtlCol="0">
            <a:spAutoFit/>
          </a:bodyPr>
          <a:lstStyle/>
          <a:p>
            <a:pPr>
              <a:buFontTx/>
              <a:buChar char="-"/>
            </a:pP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Nắm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cách</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đổi</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hỗn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thập</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phần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trăm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ra</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phân</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số</a:t>
            </a:r>
            <a:r>
              <a:rPr lang="en-US" sz="3600" dirty="0">
                <a:latin typeface="Times New Roman" pitchFamily="18" charset="0"/>
                <a:cs typeface="Times New Roman" pitchFamily="18" charset="0"/>
              </a:rPr>
              <a:t>.</a:t>
            </a:r>
          </a:p>
          <a:p>
            <a:pPr>
              <a:buFontTx/>
              <a:buChar char="-"/>
            </a:pPr>
            <a:r>
              <a:rPr lang="en-US" sz="3600" dirty="0" err="1">
                <a:latin typeface="Times New Roman" pitchFamily="18" charset="0"/>
                <a:cs typeface="Times New Roman" pitchFamily="18" charset="0"/>
              </a:rPr>
              <a:t>Nắm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vững</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quy</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tắc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tính</a:t>
            </a:r>
            <a:r>
              <a:rPr lang="en-US" sz="3600" dirty="0">
                <a:latin typeface="Times New Roman" pitchFamily="18" charset="0"/>
                <a:cs typeface="Times New Roman" pitchFamily="18" charset="0"/>
              </a:rPr>
              <a:t> GTPS </a:t>
            </a:r>
            <a:r>
              <a:rPr lang="en-US" sz="3600" dirty="0" err="1">
                <a:latin typeface="Times New Roman" pitchFamily="18" charset="0"/>
                <a:cs typeface="Times New Roman" pitchFamily="18" charset="0"/>
              </a:rPr>
              <a:t>của</a:t>
            </a:r>
            <a:r>
              <a:rPr lang="en-US" sz="3600" dirty="0">
                <a:latin typeface="Times New Roman" pitchFamily="18" charset="0"/>
                <a:cs typeface="Times New Roman" pitchFamily="18" charset="0"/>
              </a:rPr>
              <a:t> 1 </a:t>
            </a:r>
            <a:r>
              <a:rPr lang="en-US" sz="3600" dirty="0" err="1">
                <a:latin typeface="Times New Roman" pitchFamily="18" charset="0"/>
                <a:cs typeface="Times New Roman" pitchFamily="18" charset="0"/>
              </a:rPr>
              <a:t>số</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cho</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trước</a:t>
            </a:r>
            <a:r>
              <a:rPr lang="en-US" sz="3600" dirty="0">
                <a:latin typeface="Times New Roman" pitchFamily="18" charset="0"/>
                <a:cs typeface="Times New Roman" pitchFamily="18" charset="0"/>
              </a:rPr>
              <a:t>.</a:t>
            </a:r>
          </a:p>
          <a:p>
            <a:pPr>
              <a:buFontTx/>
              <a:buChar char="-"/>
            </a:pPr>
            <a:r>
              <a:rPr lang="en-US" sz="3600" dirty="0" err="1">
                <a:latin typeface="Times New Roman" pitchFamily="18" charset="0"/>
                <a:cs typeface="Times New Roman" pitchFamily="18" charset="0"/>
              </a:rPr>
              <a:t>Làm</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bài</a:t>
            </a:r>
            <a:r>
              <a:rPr lang="en-US" sz="3600" dirty="0">
                <a:latin typeface="Times New Roman" pitchFamily="18" charset="0"/>
                <a:cs typeface="Times New Roman" pitchFamily="18" charset="0"/>
              </a:rPr>
              <a:t> 121, 122, 123 SGK.</a:t>
            </a:r>
          </a:p>
        </p:txBody>
      </p:sp>
    </p:spTree>
  </p:cSld>
  <p:clrMapOvr>
    <a:masterClrMapping/>
  </p:clrMapOvr>
  <p:transition spd="slow" advClick="0" advTm="2000">
    <p:cover dir="rd"/>
  </p:transition>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C17DB6-2C9D-9CCA-9722-3D606B6D6EE3}"/>
              </a:ext>
            </a:extLst>
          </p:cNvPr>
          <p:cNvSpPr/>
          <p:nvPr/>
        </p:nvSpPr>
        <p:spPr>
          <a:xfrm>
            <a:off x="76200" y="593516"/>
            <a:ext cx="1191768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1.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CHO TR</a:t>
            </a: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ƯỚ</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C</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C2ABCC33-022F-02EF-608F-2F5E62768FFF}"/>
              </a:ext>
            </a:extLst>
          </p:cNvPr>
          <p:cNvGrpSpPr/>
          <p:nvPr/>
        </p:nvGrpSpPr>
        <p:grpSpPr>
          <a:xfrm>
            <a:off x="411480" y="2008855"/>
            <a:ext cx="11582400" cy="4127605"/>
            <a:chOff x="106680" y="2770855"/>
            <a:chExt cx="11582400" cy="4127605"/>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736C9BD-99C4-B82A-3AFE-EE33916EFDAC}"/>
                    </a:ext>
                  </a:extLst>
                </p:cNvPr>
                <p:cNvSpPr txBox="1"/>
                <p:nvPr/>
              </p:nvSpPr>
              <p:spPr>
                <a:xfrm>
                  <a:off x="106680" y="2770855"/>
                  <a:ext cx="11582400" cy="4127605"/>
                </a:xfrm>
                <a:prstGeom prst="rect">
                  <a:avLst/>
                </a:prstGeom>
                <a:noFill/>
              </p:spPr>
              <p:txBody>
                <a:bodyPr wrap="square">
                  <a:spAutoFit/>
                </a:bodyPr>
                <a:lstStyle/>
                <a:p>
                  <a:pPr marL="228600" indent="-228600" algn="l"/>
                  <a:r>
                    <a:rPr lang="vi-VN" sz="2800" b="1" dirty="0">
                      <a:solidFill>
                        <a:srgbClr val="002060"/>
                      </a:solidFill>
                      <a:effectLst/>
                      <a:latin typeface="Arial" panose="020B0604020202020204" pitchFamily="34" charset="0"/>
                      <a:ea typeface="Arial" panose="020B0604020202020204" pitchFamily="34" charset="0"/>
                    </a:rPr>
                    <a:t>Bài toán 1 yêu cầu tìm </a:t>
                  </a:r>
                  <a14:m>
                    <m:oMath xmlns:m="http://schemas.openxmlformats.org/officeDocument/2006/math">
                      <m:f>
                        <m:fPr>
                          <m:ctrlPr>
                            <a:rPr lang="vi-VN" sz="2800" b="1" i="1" smtClean="0">
                              <a:solidFill>
                                <a:srgbClr val="002060"/>
                              </a:solidFill>
                              <a:effectLst/>
                              <a:latin typeface="Cambria Math" panose="02040503050406030204" pitchFamily="18" charset="0"/>
                            </a:rPr>
                          </m:ctrlPr>
                        </m:fPr>
                        <m:num>
                          <m:r>
                            <a:rPr lang="en-US" sz="2800" b="1" i="1" smtClean="0">
                              <a:solidFill>
                                <a:srgbClr val="002060"/>
                              </a:solidFill>
                              <a:effectLst/>
                              <a:latin typeface="Cambria Math" panose="02040503050406030204" pitchFamily="18" charset="0"/>
                            </a:rPr>
                            <m:t>𝟐</m:t>
                          </m:r>
                        </m:num>
                        <m:den>
                          <m:r>
                            <a:rPr lang="en-US" sz="2800" b="1" i="1" smtClean="0">
                              <a:solidFill>
                                <a:srgbClr val="002060"/>
                              </a:solidFill>
                              <a:effectLst/>
                              <a:latin typeface="Cambria Math" panose="02040503050406030204" pitchFamily="18" charset="0"/>
                            </a:rPr>
                            <m:t>𝟑</m:t>
                          </m:r>
                        </m:den>
                      </m:f>
                    </m:oMath>
                  </a14:m>
                  <a:r>
                    <a:rPr lang="vi-VN" sz="2800" b="1" dirty="0">
                      <a:solidFill>
                        <a:srgbClr val="002060"/>
                      </a:solidFill>
                      <a:effectLst/>
                      <a:latin typeface="Arial" panose="020B0604020202020204" pitchFamily="34" charset="0"/>
                      <a:ea typeface="Arial" panose="020B0604020202020204" pitchFamily="34" charset="0"/>
                    </a:rPr>
                    <a:t> của 120 (km/h). Muốn vậy, ta phải chia 120</a:t>
                  </a:r>
                  <a:r>
                    <a:rPr lang="en-US" sz="2800" b="1" dirty="0">
                      <a:solidFill>
                        <a:srgbClr val="002060"/>
                      </a:solidFill>
                      <a:latin typeface="Arial" panose="020B0604020202020204" pitchFamily="34" charset="0"/>
                      <a:ea typeface="Arial" panose="020B0604020202020204" pitchFamily="34" charset="0"/>
                    </a:rPr>
                    <a:t>  </a:t>
                  </a:r>
                  <a:r>
                    <a:rPr lang="vi-VN" sz="2800" b="1" dirty="0">
                      <a:solidFill>
                        <a:srgbClr val="002060"/>
                      </a:solidFill>
                      <a:effectLst/>
                      <a:latin typeface="Arial" panose="020B0604020202020204" pitchFamily="34" charset="0"/>
                      <a:ea typeface="Arial" panose="020B0604020202020204" pitchFamily="34" charset="0"/>
                    </a:rPr>
                    <a:t>thành 3 phần bằng</a:t>
                  </a:r>
                  <a:r>
                    <a:rPr lang="en-US" sz="2800" b="1" dirty="0">
                      <a:solidFill>
                        <a:srgbClr val="002060"/>
                      </a:solidFill>
                      <a:effectLst/>
                      <a:latin typeface="Arial" panose="020B0604020202020204" pitchFamily="34" charset="0"/>
                      <a:ea typeface="Arial" panose="020B0604020202020204" pitchFamily="34" charset="0"/>
                    </a:rPr>
                    <a:t> </a:t>
                  </a:r>
                  <a:r>
                    <a:rPr lang="vi-VN" sz="2800" b="1" dirty="0">
                      <a:solidFill>
                        <a:srgbClr val="002060"/>
                      </a:solidFill>
                      <a:effectLst/>
                      <a:latin typeface="Arial" panose="020B0604020202020204" pitchFamily="34" charset="0"/>
                      <a:ea typeface="Arial" panose="020B0604020202020204" pitchFamily="34" charset="0"/>
                    </a:rPr>
                    <a:t>nhau rồi lấy 2 trong 3 phần ấy (h.6.3).</a:t>
                  </a:r>
                  <a:endParaRPr lang="en-US" sz="2800" b="1" dirty="0">
                    <a:solidFill>
                      <a:srgbClr val="002060"/>
                    </a:solidFill>
                    <a:latin typeface="Arial" panose="020B0604020202020204" pitchFamily="34" charset="0"/>
                    <a:ea typeface="Arial" panose="020B0604020202020204" pitchFamily="34" charset="0"/>
                  </a:endParaRPr>
                </a:p>
                <a:p>
                  <a:pPr marL="228600" indent="-228600" algn="l"/>
                  <a:endParaRPr lang="en-US" sz="2800" b="1" dirty="0">
                    <a:solidFill>
                      <a:srgbClr val="002060"/>
                    </a:solidFill>
                    <a:effectLst/>
                    <a:latin typeface="Arial" panose="020B0604020202020204" pitchFamily="34" charset="0"/>
                    <a:ea typeface="Arial" panose="020B0604020202020204" pitchFamily="34" charset="0"/>
                  </a:endParaRPr>
                </a:p>
                <a:p>
                  <a:pPr>
                    <a:tabLst>
                      <a:tab pos="2927350" algn="r"/>
                    </a:tabLst>
                  </a:pPr>
                  <a:r>
                    <a:rPr lang="vi-VN" sz="2800" b="1"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a:t>
                  </a:r>
                  <a:endParaRPr lang="en-US" sz="2800" b="1" spc="100" dirty="0">
                    <a:solidFill>
                      <a:srgbClr val="002060"/>
                    </a:solidFill>
                    <a:effectLst/>
                    <a:latin typeface="Constantia" panose="02030602050306030303" pitchFamily="18" charset="0"/>
                    <a:ea typeface="Constantia" panose="02030602050306030303" pitchFamily="18" charset="0"/>
                    <a:cs typeface="Constantia" panose="02030602050306030303" pitchFamily="18" charset="0"/>
                  </a:endParaRPr>
                </a:p>
                <a:p>
                  <a:pPr marL="228600" indent="-228600"/>
                  <a:r>
                    <a:rPr lang="vi-VN" sz="2800" b="1" dirty="0">
                      <a:solidFill>
                        <a:srgbClr val="002060"/>
                      </a:solidFill>
                      <a:effectLst/>
                      <a:latin typeface="Arial" panose="020B0604020202020204" pitchFamily="34" charset="0"/>
                      <a:ea typeface="Arial" panose="020B0604020202020204" pitchFamily="34" charset="0"/>
                    </a:rPr>
                    <a:t>Do đó cần tính </a:t>
                  </a:r>
                  <a14:m>
                    <m:oMath xmlns:m="http://schemas.openxmlformats.org/officeDocument/2006/math">
                      <m:r>
                        <a:rPr lang="en-US" sz="3600" b="1" i="0" smtClean="0">
                          <a:solidFill>
                            <a:srgbClr val="002060"/>
                          </a:solidFill>
                          <a:effectLst/>
                          <a:latin typeface="Cambria Math" panose="02040503050406030204" pitchFamily="18" charset="0"/>
                        </a:rPr>
                        <m:t>𝟐</m:t>
                      </m:r>
                      <m:r>
                        <a:rPr lang="en-US" sz="3600" b="1" i="0" smtClean="0">
                          <a:solidFill>
                            <a:srgbClr val="002060"/>
                          </a:solidFill>
                          <a:effectLst/>
                          <a:latin typeface="Cambria Math" panose="02040503050406030204" pitchFamily="18" charset="0"/>
                        </a:rPr>
                        <m:t>.</m:t>
                      </m:r>
                      <m:f>
                        <m:fPr>
                          <m:ctrlPr>
                            <a:rPr lang="en-US" sz="3600" b="1" i="1" smtClean="0">
                              <a:solidFill>
                                <a:srgbClr val="002060"/>
                              </a:solidFill>
                              <a:effectLst/>
                              <a:latin typeface="Cambria Math" panose="02040503050406030204" pitchFamily="18" charset="0"/>
                            </a:rPr>
                          </m:ctrlPr>
                        </m:fPr>
                        <m:num>
                          <m:r>
                            <a:rPr lang="en-US" sz="3600" b="1" i="1" smtClean="0">
                              <a:solidFill>
                                <a:srgbClr val="002060"/>
                              </a:solidFill>
                              <a:effectLst/>
                              <a:latin typeface="Cambria Math" panose="02040503050406030204" pitchFamily="18" charset="0"/>
                            </a:rPr>
                            <m:t>𝟏𝟐𝟎</m:t>
                          </m:r>
                        </m:num>
                        <m:den>
                          <m:r>
                            <a:rPr lang="en-US" sz="3600" b="1" i="1" smtClean="0">
                              <a:solidFill>
                                <a:srgbClr val="002060"/>
                              </a:solidFill>
                              <a:effectLst/>
                              <a:latin typeface="Cambria Math" panose="02040503050406030204" pitchFamily="18" charset="0"/>
                            </a:rPr>
                            <m:t>𝟑</m:t>
                          </m:r>
                        </m:den>
                      </m:f>
                    </m:oMath>
                  </a14:m>
                  <a:r>
                    <a:rPr lang="vi-VN" sz="2800" b="1" dirty="0">
                      <a:solidFill>
                        <a:srgbClr val="002060"/>
                      </a:solidFill>
                      <a:effectLst/>
                      <a:latin typeface="Arial" panose="020B0604020202020204" pitchFamily="34" charset="0"/>
                      <a:ea typeface="Arial" panose="020B0604020202020204" pitchFamily="34" charset="0"/>
                    </a:rPr>
                    <a:t> hay 120 </a:t>
                  </a:r>
                  <a:r>
                    <a:rPr lang="en-US" sz="2800" b="1" dirty="0">
                      <a:solidFill>
                        <a:srgbClr val="002060"/>
                      </a:solidFill>
                      <a:effectLst/>
                      <a:latin typeface="Arial" panose="020B0604020202020204" pitchFamily="34" charset="0"/>
                      <a:ea typeface="Arial" panose="020B0604020202020204" pitchFamily="34" charset="0"/>
                    </a:rPr>
                    <a:t>. </a:t>
                  </a:r>
                  <a14:m>
                    <m:oMath xmlns:m="http://schemas.openxmlformats.org/officeDocument/2006/math">
                      <m:f>
                        <m:fPr>
                          <m:ctrlPr>
                            <a:rPr lang="vi-VN" sz="4000" b="1" i="1">
                              <a:solidFill>
                                <a:srgbClr val="002060"/>
                              </a:solidFill>
                              <a:latin typeface="Cambria Math" panose="02040503050406030204" pitchFamily="18" charset="0"/>
                            </a:rPr>
                          </m:ctrlPr>
                        </m:fPr>
                        <m:num>
                          <m:r>
                            <a:rPr lang="en-US" sz="4000" b="1" i="1">
                              <a:solidFill>
                                <a:srgbClr val="002060"/>
                              </a:solidFill>
                              <a:latin typeface="Cambria Math" panose="02040503050406030204" pitchFamily="18" charset="0"/>
                            </a:rPr>
                            <m:t>𝟐</m:t>
                          </m:r>
                        </m:num>
                        <m:den>
                          <m:r>
                            <a:rPr lang="en-US" sz="4000" b="1" i="1">
                              <a:solidFill>
                                <a:srgbClr val="002060"/>
                              </a:solidFill>
                              <a:latin typeface="Cambria Math" panose="02040503050406030204" pitchFamily="18" charset="0"/>
                            </a:rPr>
                            <m:t>𝟑</m:t>
                          </m:r>
                        </m:den>
                      </m:f>
                    </m:oMath>
                  </a14:m>
                  <a:endParaRPr lang="en-US" sz="2800" b="1" dirty="0">
                    <a:solidFill>
                      <a:srgbClr val="002060"/>
                    </a:solidFill>
                    <a:effectLst/>
                    <a:latin typeface="Arial" panose="020B0604020202020204" pitchFamily="34" charset="0"/>
                    <a:ea typeface="Arial" panose="020B0604020202020204" pitchFamily="34" charset="0"/>
                  </a:endParaRPr>
                </a:p>
                <a:p>
                  <a:pPr algn="l">
                    <a:tabLst>
                      <a:tab pos="2927350" algn="r"/>
                      <a:tab pos="3836035" algn="r"/>
                    </a:tabLst>
                  </a:pPr>
                  <a:endParaRPr lang="en-US" sz="2800" b="1" dirty="0">
                    <a:solidFill>
                      <a:srgbClr val="002060"/>
                    </a:solidFill>
                    <a:effectLst/>
                    <a:latin typeface="Arial" panose="020B0604020202020204" pitchFamily="34" charset="0"/>
                    <a:ea typeface="Arial" panose="020B0604020202020204" pitchFamily="34" charset="0"/>
                  </a:endParaRPr>
                </a:p>
                <a:p>
                  <a:pPr marL="228600" indent="-228600" algn="l"/>
                  <a:r>
                    <a:rPr lang="vi-VN" sz="2800" b="1" dirty="0">
                      <a:solidFill>
                        <a:srgbClr val="002060"/>
                      </a:solidFill>
                      <a:effectLst/>
                      <a:latin typeface="Arial" panose="020B0604020202020204" pitchFamily="34" charset="0"/>
                      <a:ea typeface="Arial" panose="020B0604020202020204" pitchFamily="34" charset="0"/>
                    </a:rPr>
                    <a:t>Kết quả, tốc độ chạy tối đa của sư tử là: 120</a:t>
                  </a:r>
                  <a:r>
                    <a:rPr lang="en-US" sz="2800" b="1" dirty="0">
                      <a:solidFill>
                        <a:srgbClr val="002060"/>
                      </a:solidFill>
                      <a:effectLst/>
                      <a:latin typeface="Arial" panose="020B0604020202020204" pitchFamily="34" charset="0"/>
                      <a:ea typeface="Arial" panose="020B0604020202020204" pitchFamily="34" charset="0"/>
                    </a:rPr>
                    <a:t>. </a:t>
                  </a:r>
                  <a14:m>
                    <m:oMath xmlns:m="http://schemas.openxmlformats.org/officeDocument/2006/math">
                      <m:f>
                        <m:fPr>
                          <m:ctrlPr>
                            <a:rPr lang="vi-VN" sz="3600" b="1" i="1" smtClean="0">
                              <a:solidFill>
                                <a:srgbClr val="002060"/>
                              </a:solidFill>
                              <a:effectLst/>
                              <a:latin typeface="Cambria Math" panose="02040503050406030204" pitchFamily="18" charset="0"/>
                            </a:rPr>
                          </m:ctrlPr>
                        </m:fPr>
                        <m:num>
                          <m:r>
                            <a:rPr lang="en-US" sz="3600" b="1" i="1" smtClean="0">
                              <a:solidFill>
                                <a:srgbClr val="002060"/>
                              </a:solidFill>
                              <a:effectLst/>
                              <a:latin typeface="Cambria Math" panose="02040503050406030204" pitchFamily="18" charset="0"/>
                            </a:rPr>
                            <m:t>𝟐</m:t>
                          </m:r>
                        </m:num>
                        <m:den>
                          <m:r>
                            <a:rPr lang="en-US" sz="3600" b="1" i="1" smtClean="0">
                              <a:solidFill>
                                <a:srgbClr val="002060"/>
                              </a:solidFill>
                              <a:effectLst/>
                              <a:latin typeface="Cambria Math" panose="02040503050406030204" pitchFamily="18" charset="0"/>
                            </a:rPr>
                            <m:t>𝟑</m:t>
                          </m:r>
                        </m:den>
                      </m:f>
                    </m:oMath>
                  </a14:m>
                  <a:r>
                    <a:rPr lang="vi-VN" sz="2800" b="1" dirty="0">
                      <a:solidFill>
                        <a:srgbClr val="002060"/>
                      </a:solidFill>
                      <a:effectLst/>
                      <a:latin typeface="Arial" panose="020B0604020202020204" pitchFamily="34" charset="0"/>
                      <a:ea typeface="Arial" panose="020B0604020202020204" pitchFamily="34" charset="0"/>
                    </a:rPr>
                    <a:t>  = 80 (km/h).</a:t>
                  </a:r>
                  <a:endParaRPr lang="en-US" sz="2800" b="1" dirty="0">
                    <a:solidFill>
                      <a:srgbClr val="002060"/>
                    </a:solidFill>
                    <a:effectLst/>
                    <a:latin typeface="Arial" panose="020B0604020202020204" pitchFamily="34" charset="0"/>
                    <a:ea typeface="Arial" panose="020B0604020202020204" pitchFamily="34" charset="0"/>
                  </a:endParaRPr>
                </a:p>
              </p:txBody>
            </p:sp>
          </mc:Choice>
          <mc:Fallback xmlns="">
            <p:sp>
              <p:nvSpPr>
                <p:cNvPr id="4" name="TextBox 3">
                  <a:extLst>
                    <a:ext uri="{FF2B5EF4-FFF2-40B4-BE49-F238E27FC236}">
                      <a16:creationId xmlns:a16="http://schemas.microsoft.com/office/drawing/2014/main" id="{F736C9BD-99C4-B82A-3AFE-EE33916EFDAC}"/>
                    </a:ext>
                  </a:extLst>
                </p:cNvPr>
                <p:cNvSpPr txBox="1">
                  <a:spLocks noRot="1" noChangeAspect="1" noMove="1" noResize="1" noEditPoints="1" noAdjustHandles="1" noChangeArrowheads="1" noChangeShapeType="1" noTextEdit="1"/>
                </p:cNvSpPr>
                <p:nvPr/>
              </p:nvSpPr>
              <p:spPr>
                <a:xfrm>
                  <a:off x="106680" y="2770855"/>
                  <a:ext cx="11582400" cy="4127605"/>
                </a:xfrm>
                <a:prstGeom prst="rect">
                  <a:avLst/>
                </a:prstGeom>
                <a:blipFill>
                  <a:blip r:embed="rId2"/>
                  <a:stretch>
                    <a:fillRect l="-1105" r="-1737"/>
                  </a:stretch>
                </a:blipFill>
              </p:spPr>
              <p:txBody>
                <a:bodyPr/>
                <a:lstStyle/>
                <a:p>
                  <a:r>
                    <a:rPr lang="en-US">
                      <a:noFill/>
                    </a:rPr>
                    <a:t> </a:t>
                  </a:r>
                </a:p>
              </p:txBody>
            </p:sp>
          </mc:Fallback>
        </mc:AlternateContent>
        <p:pic>
          <p:nvPicPr>
            <p:cNvPr id="6" name="Picture 5">
              <a:extLst>
                <a:ext uri="{FF2B5EF4-FFF2-40B4-BE49-F238E27FC236}">
                  <a16:creationId xmlns:a16="http://schemas.microsoft.com/office/drawing/2014/main" id="{E3CABDD9-3200-1DA7-2BA5-D53F435F1EF5}"/>
                </a:ext>
              </a:extLst>
            </p:cNvPr>
            <p:cNvPicPr>
              <a:picLocks noChangeAspect="1"/>
            </p:cNvPicPr>
            <p:nvPr/>
          </p:nvPicPr>
          <p:blipFill>
            <a:blip r:embed="rId3"/>
            <a:stretch>
              <a:fillRect/>
            </a:stretch>
          </p:blipFill>
          <p:spPr>
            <a:xfrm>
              <a:off x="6881334" y="4023558"/>
              <a:ext cx="4576098" cy="1751558"/>
            </a:xfrm>
            <a:prstGeom prst="rect">
              <a:avLst/>
            </a:prstGeom>
          </p:spPr>
        </p:pic>
      </p:grpSp>
    </p:spTree>
    <p:extLst>
      <p:ext uri="{BB962C8B-B14F-4D97-AF65-F5344CB8AC3E}">
        <p14:creationId xmlns:p14="http://schemas.microsoft.com/office/powerpoint/2010/main" val="3848820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9C17DB6-2C9D-9CCA-9722-3D606B6D6EE3}"/>
              </a:ext>
            </a:extLst>
          </p:cNvPr>
          <p:cNvSpPr/>
          <p:nvPr/>
        </p:nvSpPr>
        <p:spPr>
          <a:xfrm>
            <a:off x="74676" y="457200"/>
            <a:ext cx="1158240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1.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CHO TR</a:t>
            </a: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ƯỚ</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C</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7874FFC-2CC5-B84A-0E45-AF4FF6C6E151}"/>
                  </a:ext>
                </a:extLst>
              </p:cNvPr>
              <p:cNvSpPr txBox="1"/>
              <p:nvPr/>
            </p:nvSpPr>
            <p:spPr>
              <a:xfrm>
                <a:off x="495300" y="1653667"/>
                <a:ext cx="11391900" cy="4747133"/>
              </a:xfrm>
              <a:prstGeom prst="rect">
                <a:avLst/>
              </a:prstGeom>
              <a:solidFill>
                <a:schemeClr val="accent6">
                  <a:lumMod val="20000"/>
                  <a:lumOff val="80000"/>
                </a:schemeClr>
              </a:solidFill>
            </p:spPr>
            <p:txBody>
              <a:bodyPr wrap="square">
                <a:spAutoFit/>
              </a:bodyPr>
              <a:lstStyle/>
              <a:p>
                <a:pPr marL="228600" indent="-228600">
                  <a:lnSpc>
                    <a:spcPct val="150000"/>
                  </a:lnSpc>
                </a:pPr>
                <a:r>
                  <a:rPr lang="vi-VN" sz="2800" b="1" dirty="0">
                    <a:solidFill>
                      <a:srgbClr val="002060"/>
                    </a:solidFill>
                    <a:effectLst/>
                    <a:latin typeface="Arial" panose="020B0604020202020204" pitchFamily="34" charset="0"/>
                    <a:ea typeface="Arial" panose="020B0604020202020204" pitchFamily="34" charset="0"/>
                  </a:rPr>
                  <a:t>Quy tắc tìm giá trị phân số của một số</a:t>
                </a:r>
                <a:endParaRPr lang="en-US" sz="2800" b="1" dirty="0">
                  <a:solidFill>
                    <a:srgbClr val="002060"/>
                  </a:solidFill>
                  <a:effectLst/>
                  <a:latin typeface="Arial" panose="020B0604020202020204" pitchFamily="34" charset="0"/>
                  <a:ea typeface="Arial" panose="020B0604020202020204" pitchFamily="34" charset="0"/>
                </a:endParaRPr>
              </a:p>
              <a:p>
                <a:pPr marL="228600" indent="-228600" algn="l">
                  <a:lnSpc>
                    <a:spcPct val="150000"/>
                  </a:lnSpc>
                  <a:tabLst>
                    <a:tab pos="3978910" algn="r"/>
                  </a:tabLst>
                </a:pPr>
                <a:r>
                  <a:rPr lang="vi-VN" sz="2800" dirty="0">
                    <a:solidFill>
                      <a:srgbClr val="002060"/>
                    </a:solidFill>
                    <a:effectLst/>
                    <a:latin typeface="Arial" panose="020B0604020202020204" pitchFamily="34" charset="0"/>
                    <a:ea typeface="Arial" panose="020B0604020202020204" pitchFamily="34" charset="0"/>
                  </a:rPr>
                  <a:t>Muốn tìm</a:t>
                </a:r>
                <a:r>
                  <a:rPr lang="en-US" sz="2800" dirty="0">
                    <a:solidFill>
                      <a:srgbClr val="002060"/>
                    </a:solidFill>
                    <a:effectLst/>
                    <a:latin typeface="Arial" panose="020B0604020202020204" pitchFamily="34" charset="0"/>
                    <a:ea typeface="Arial" panose="020B0604020202020204" pitchFamily="34" charset="0"/>
                  </a:rPr>
                  <a:t>  </a:t>
                </a:r>
                <a14:m>
                  <m:oMath xmlns:m="http://schemas.openxmlformats.org/officeDocument/2006/math">
                    <m:f>
                      <m:fPr>
                        <m:ctrlPr>
                          <a:rPr lang="en-US" sz="4400" i="1" smtClean="0">
                            <a:solidFill>
                              <a:srgbClr val="002060"/>
                            </a:solidFill>
                            <a:effectLst/>
                            <a:latin typeface="Cambria Math" panose="02040503050406030204" pitchFamily="18" charset="0"/>
                          </a:rPr>
                        </m:ctrlPr>
                      </m:fPr>
                      <m:num>
                        <m:r>
                          <a:rPr lang="en-US" sz="4400" b="0" i="1" smtClean="0">
                            <a:solidFill>
                              <a:srgbClr val="002060"/>
                            </a:solidFill>
                            <a:effectLst/>
                            <a:latin typeface="Cambria Math" panose="02040503050406030204" pitchFamily="18" charset="0"/>
                          </a:rPr>
                          <m:t>𝑚</m:t>
                        </m:r>
                      </m:num>
                      <m:den>
                        <m:r>
                          <a:rPr lang="en-US" sz="4400" b="0" i="1" smtClean="0">
                            <a:solidFill>
                              <a:srgbClr val="002060"/>
                            </a:solidFill>
                            <a:effectLst/>
                            <a:latin typeface="Cambria Math" panose="02040503050406030204" pitchFamily="18" charset="0"/>
                          </a:rPr>
                          <m:t>𝑛</m:t>
                        </m:r>
                      </m:den>
                    </m:f>
                  </m:oMath>
                </a14:m>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  của một số a cho trước ta tính</a:t>
                </a:r>
                <a:r>
                  <a:rPr lang="en-US" sz="2800" dirty="0">
                    <a:solidFill>
                      <a:srgbClr val="002060"/>
                    </a:solidFill>
                    <a:effectLst/>
                    <a:latin typeface="Arial" panose="020B0604020202020204" pitchFamily="34" charset="0"/>
                    <a:ea typeface="Arial" panose="020B0604020202020204" pitchFamily="34" charset="0"/>
                  </a:rPr>
                  <a:t> </a:t>
                </a:r>
                <a14:m>
                  <m:oMath xmlns:m="http://schemas.openxmlformats.org/officeDocument/2006/math">
                    <m:box>
                      <m:boxPr>
                        <m:ctrlPr>
                          <a:rPr lang="en-US" sz="5400" i="1" smtClean="0">
                            <a:solidFill>
                              <a:srgbClr val="002060"/>
                            </a:solidFill>
                            <a:effectLst/>
                            <a:latin typeface="Cambria Math" panose="02040503050406030204" pitchFamily="18" charset="0"/>
                            <a:ea typeface="Arial" panose="020B0604020202020204" pitchFamily="34" charset="0"/>
                          </a:rPr>
                        </m:ctrlPr>
                      </m:boxPr>
                      <m:e>
                        <m:argPr>
                          <m:argSz m:val="-1"/>
                        </m:argPr>
                        <m:r>
                          <m:rPr>
                            <m:brk m:alnAt="63"/>
                          </m:rPr>
                          <a:rPr lang="en-US" sz="5400" b="0" i="1" smtClean="0">
                            <a:solidFill>
                              <a:srgbClr val="002060"/>
                            </a:solidFill>
                            <a:effectLst/>
                            <a:latin typeface="Cambria Math" panose="02040503050406030204" pitchFamily="18" charset="0"/>
                            <a:ea typeface="Arial" panose="020B0604020202020204" pitchFamily="34" charset="0"/>
                          </a:rPr>
                          <m:t>𝑎</m:t>
                        </m:r>
                        <m:r>
                          <a:rPr lang="en-US" sz="5400" b="0" i="1" smtClean="0">
                            <a:solidFill>
                              <a:srgbClr val="002060"/>
                            </a:solidFill>
                            <a:effectLst/>
                            <a:latin typeface="Cambria Math" panose="02040503050406030204" pitchFamily="18" charset="0"/>
                            <a:ea typeface="Arial" panose="020B0604020202020204" pitchFamily="34" charset="0"/>
                          </a:rPr>
                          <m:t>. </m:t>
                        </m:r>
                        <m:f>
                          <m:fPr>
                            <m:ctrlPr>
                              <a:rPr lang="en-US" sz="5400" i="1" smtClean="0">
                                <a:solidFill>
                                  <a:srgbClr val="002060"/>
                                </a:solidFill>
                                <a:effectLst/>
                                <a:latin typeface="Cambria Math" panose="02040503050406030204" pitchFamily="18" charset="0"/>
                                <a:ea typeface="Arial" panose="020B0604020202020204" pitchFamily="34" charset="0"/>
                              </a:rPr>
                            </m:ctrlPr>
                          </m:fPr>
                          <m:num>
                            <m:r>
                              <a:rPr lang="en-US" sz="5400" b="0" i="1" smtClean="0">
                                <a:solidFill>
                                  <a:srgbClr val="002060"/>
                                </a:solidFill>
                                <a:effectLst/>
                                <a:latin typeface="Cambria Math" panose="02040503050406030204" pitchFamily="18" charset="0"/>
                                <a:ea typeface="Arial" panose="020B0604020202020204" pitchFamily="34" charset="0"/>
                              </a:rPr>
                              <m:t>𝑚</m:t>
                            </m:r>
                          </m:num>
                          <m:den>
                            <m:r>
                              <a:rPr lang="en-US" sz="5400" b="0" i="1" smtClean="0">
                                <a:solidFill>
                                  <a:srgbClr val="002060"/>
                                </a:solidFill>
                                <a:effectLst/>
                                <a:latin typeface="Cambria Math" panose="02040503050406030204" pitchFamily="18" charset="0"/>
                                <a:ea typeface="Arial" panose="020B0604020202020204" pitchFamily="34" charset="0"/>
                              </a:rPr>
                              <m:t>𝑛</m:t>
                            </m:r>
                          </m:den>
                        </m:f>
                      </m:e>
                    </m:box>
                  </m:oMath>
                </a14:m>
                <a:endParaRPr lang="en-US" sz="2800" dirty="0">
                  <a:solidFill>
                    <a:srgbClr val="002060"/>
                  </a:solidFill>
                  <a:effectLst/>
                  <a:latin typeface="Arial" panose="020B0604020202020204" pitchFamily="34" charset="0"/>
                  <a:ea typeface="Arial" panose="020B0604020202020204" pitchFamily="34" charset="0"/>
                </a:endParaRPr>
              </a:p>
              <a:p>
                <a:pPr marL="228600" indent="-228600">
                  <a:lnSpc>
                    <a:spcPct val="150000"/>
                  </a:lnSpc>
                </a:pPr>
                <a:r>
                  <a:rPr lang="vi-VN" sz="2800" dirty="0">
                    <a:solidFill>
                      <a:srgbClr val="002060"/>
                    </a:solidFill>
                    <a:effectLst/>
                    <a:latin typeface="Arial" panose="020B0604020202020204" pitchFamily="34" charset="0"/>
                    <a:ea typeface="Arial" panose="020B0604020202020204" pitchFamily="34" charset="0"/>
                  </a:rPr>
                  <a:t>Quy tắc trên được áp dụng với a là một số tuỳ ý, chẳng hạn</a:t>
                </a:r>
                <a:r>
                  <a:rPr lang="en-US" sz="2800" dirty="0">
                    <a:solidFill>
                      <a:srgbClr val="002060"/>
                    </a:solidFill>
                    <a:effectLst/>
                    <a:latin typeface="Arial" panose="020B0604020202020204" pitchFamily="34" charset="0"/>
                    <a:ea typeface="Arial" panose="020B0604020202020204" pitchFamily="34" charset="0"/>
                  </a:rPr>
                  <a:t> </a:t>
                </a:r>
                <a14:m>
                  <m:oMath xmlns:m="http://schemas.openxmlformats.org/officeDocument/2006/math">
                    <m:f>
                      <m:fPr>
                        <m:ctrlPr>
                          <a:rPr lang="en-US"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2</m:t>
                        </m:r>
                      </m:num>
                      <m:den>
                        <m:r>
                          <a:rPr lang="en-US" sz="4000" b="0" i="1" smtClean="0">
                            <a:solidFill>
                              <a:srgbClr val="002060"/>
                            </a:solidFill>
                            <a:effectLst/>
                            <a:latin typeface="Cambria Math" panose="02040503050406030204" pitchFamily="18" charset="0"/>
                          </a:rPr>
                          <m:t>5</m:t>
                        </m:r>
                      </m:den>
                    </m:f>
                  </m:oMath>
                </a14:m>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 của 20 là </a:t>
                </a:r>
                <a14:m>
                  <m:oMath xmlns:m="http://schemas.openxmlformats.org/officeDocument/2006/math">
                    <m:f>
                      <m:fPr>
                        <m:ctrlPr>
                          <a:rPr lang="en-US" sz="4400" i="1">
                            <a:solidFill>
                              <a:srgbClr val="002060"/>
                            </a:solidFill>
                            <a:latin typeface="Cambria Math" panose="02040503050406030204" pitchFamily="18" charset="0"/>
                          </a:rPr>
                        </m:ctrlPr>
                      </m:fPr>
                      <m:num>
                        <m:r>
                          <a:rPr lang="en-US" sz="4400" i="1">
                            <a:solidFill>
                              <a:srgbClr val="002060"/>
                            </a:solidFill>
                            <a:latin typeface="Cambria Math" panose="02040503050406030204" pitchFamily="18" charset="0"/>
                          </a:rPr>
                          <m:t>2</m:t>
                        </m:r>
                      </m:num>
                      <m:den>
                        <m:r>
                          <a:rPr lang="en-US" sz="4400" i="1">
                            <a:solidFill>
                              <a:srgbClr val="002060"/>
                            </a:solidFill>
                            <a:latin typeface="Cambria Math" panose="02040503050406030204" pitchFamily="18" charset="0"/>
                          </a:rPr>
                          <m:t>5</m:t>
                        </m:r>
                      </m:den>
                    </m:f>
                    <m:r>
                      <a:rPr lang="en-US" sz="4400" b="0" i="1" smtClean="0">
                        <a:solidFill>
                          <a:srgbClr val="002060"/>
                        </a:solidFill>
                        <a:latin typeface="Cambria Math" panose="02040503050406030204" pitchFamily="18" charset="0"/>
                      </a:rPr>
                      <m:t>.</m:t>
                    </m:r>
                    <m:r>
                      <a:rPr lang="en-US" sz="4400" b="0" i="1" smtClean="0">
                        <a:solidFill>
                          <a:srgbClr val="002060"/>
                        </a:solidFill>
                        <a:latin typeface="Cambria Math" panose="02040503050406030204" pitchFamily="18" charset="0"/>
                      </a:rPr>
                      <m:t>20</m:t>
                    </m:r>
                    <m:r>
                      <a:rPr lang="en-US" sz="4400" b="0" i="1" smtClean="0">
                        <a:solidFill>
                          <a:srgbClr val="002060"/>
                        </a:solidFill>
                        <a:latin typeface="Cambria Math" panose="02040503050406030204" pitchFamily="18" charset="0"/>
                      </a:rPr>
                      <m:t>=</m:t>
                    </m:r>
                    <m:r>
                      <a:rPr lang="en-US" sz="4400" b="0" i="1" smtClean="0">
                        <a:solidFill>
                          <a:srgbClr val="002060"/>
                        </a:solidFill>
                        <a:latin typeface="Cambria Math" panose="02040503050406030204" pitchFamily="18" charset="0"/>
                      </a:rPr>
                      <m:t>8</m:t>
                    </m:r>
                  </m:oMath>
                </a14:m>
                <a:endParaRPr lang="en-US" sz="2800" dirty="0">
                  <a:solidFill>
                    <a:srgbClr val="002060"/>
                  </a:solidFill>
                  <a:effectLst/>
                  <a:latin typeface="Arial" panose="020B0604020202020204" pitchFamily="34" charset="0"/>
                  <a:ea typeface="Arial" panose="020B0604020202020204" pitchFamily="34" charset="0"/>
                </a:endParaRPr>
              </a:p>
            </p:txBody>
          </p:sp>
        </mc:Choice>
        <mc:Fallback xmlns="">
          <p:sp>
            <p:nvSpPr>
              <p:cNvPr id="5" name="TextBox 4">
                <a:extLst>
                  <a:ext uri="{FF2B5EF4-FFF2-40B4-BE49-F238E27FC236}">
                    <a16:creationId xmlns:a16="http://schemas.microsoft.com/office/drawing/2014/main" id="{97874FFC-2CC5-B84A-0E45-AF4FF6C6E151}"/>
                  </a:ext>
                </a:extLst>
              </p:cNvPr>
              <p:cNvSpPr txBox="1">
                <a:spLocks noRot="1" noChangeAspect="1" noMove="1" noResize="1" noEditPoints="1" noAdjustHandles="1" noChangeArrowheads="1" noChangeShapeType="1" noTextEdit="1"/>
              </p:cNvSpPr>
              <p:nvPr/>
            </p:nvSpPr>
            <p:spPr>
              <a:xfrm>
                <a:off x="495300" y="1653667"/>
                <a:ext cx="11391900" cy="4747133"/>
              </a:xfrm>
              <a:prstGeom prst="rect">
                <a:avLst/>
              </a:prstGeom>
              <a:blipFill>
                <a:blip r:embed="rId2"/>
                <a:stretch>
                  <a:fillRect l="-1070" r="-910"/>
                </a:stretch>
              </a:blipFill>
            </p:spPr>
            <p:txBody>
              <a:bodyPr/>
              <a:lstStyle/>
              <a:p>
                <a:r>
                  <a:rPr lang="en-US">
                    <a:noFill/>
                  </a:rPr>
                  <a:t> </a:t>
                </a:r>
              </a:p>
            </p:txBody>
          </p:sp>
        </mc:Fallback>
      </mc:AlternateContent>
    </p:spTree>
    <p:extLst>
      <p:ext uri="{BB962C8B-B14F-4D97-AF65-F5344CB8AC3E}">
        <p14:creationId xmlns:p14="http://schemas.microsoft.com/office/powerpoint/2010/main" val="151599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500"/>
                                        <p:tgtEl>
                                          <p:spTgt spid="5">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500"/>
                                        <p:tgtEl>
                                          <p:spTgt spid="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Effect transition="in" filter="fade">
                                      <p:cBhvr>
                                        <p:cTn id="22"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41D748CD-B632-6586-7F78-4F383ED118AB}"/>
                  </a:ext>
                </a:extLst>
              </p:cNvPr>
              <p:cNvSpPr txBox="1"/>
              <p:nvPr/>
            </p:nvSpPr>
            <p:spPr>
              <a:xfrm>
                <a:off x="685800" y="1035844"/>
                <a:ext cx="11384280" cy="5288756"/>
              </a:xfrm>
              <a:prstGeom prst="rect">
                <a:avLst/>
              </a:prstGeom>
              <a:noFill/>
            </p:spPr>
            <p:txBody>
              <a:bodyPr wrap="square">
                <a:spAutoFit/>
              </a:bodyPr>
              <a:lstStyle/>
              <a:p>
                <a:r>
                  <a:rPr lang="vi-VN" sz="2800" b="0" i="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Ví dụ 1</a:t>
                </a:r>
                <a:endParaRPr lang="en-US" sz="2800" dirty="0">
                  <a:solidFill>
                    <a:srgbClr val="002060"/>
                  </a:solidFill>
                  <a:effectLst/>
                  <a:latin typeface="Courier New" panose="02070309020205020404" pitchFamily="49" charset="0"/>
                  <a:ea typeface="Courier New" panose="02070309020205020404" pitchFamily="49" charset="0"/>
                </a:endParaRPr>
              </a:p>
              <a:p>
                <a:pPr indent="-1473200" algn="l"/>
                <a:r>
                  <a:rPr lang="vi-VN" sz="2800" dirty="0">
                    <a:solidFill>
                      <a:srgbClr val="002060"/>
                    </a:solidFill>
                    <a:effectLst/>
                    <a:latin typeface="Arial" panose="020B0604020202020204" pitchFamily="34" charset="0"/>
                    <a:ea typeface="Arial" panose="020B0604020202020204" pitchFamily="34" charset="0"/>
                  </a:rPr>
                  <a:t>Chi</a:t>
                </a:r>
                <a:r>
                  <a:rPr lang="en-US" sz="2800" dirty="0">
                    <a:solidFill>
                      <a:srgbClr val="002060"/>
                    </a:solidFill>
                    <a:effectLst/>
                    <a:latin typeface="Arial" panose="020B0604020202020204" pitchFamily="34" charset="0"/>
                    <a:ea typeface="Arial" panose="020B0604020202020204" pitchFamily="34" charset="0"/>
                  </a:rPr>
                  <a:t>ề</a:t>
                </a:r>
                <a:r>
                  <a:rPr lang="vi-VN" sz="2800" dirty="0">
                    <a:solidFill>
                      <a:srgbClr val="002060"/>
                    </a:solidFill>
                    <a:effectLst/>
                    <a:latin typeface="Arial" panose="020B0604020202020204" pitchFamily="34" charset="0"/>
                    <a:ea typeface="Arial" panose="020B0604020202020204" pitchFamily="34" charset="0"/>
                  </a:rPr>
                  <a:t>u dài đường chạy marathon (ma-ra-tông) là 42 195 m. Khi còn cách đích </a:t>
                </a:r>
                <a14:m>
                  <m:oMath xmlns:m="http://schemas.openxmlformats.org/officeDocument/2006/math">
                    <m:f>
                      <m:fPr>
                        <m:ctrlPr>
                          <a:rPr lang="pt-BR"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2</m:t>
                        </m:r>
                      </m:num>
                      <m:den>
                        <m:r>
                          <a:rPr lang="en-US" sz="4000" b="0" i="1" smtClean="0">
                            <a:solidFill>
                              <a:srgbClr val="002060"/>
                            </a:solidFill>
                            <a:effectLst/>
                            <a:latin typeface="Cambria Math" panose="02040503050406030204" pitchFamily="18" charset="0"/>
                          </a:rPr>
                          <m:t>87</m:t>
                        </m:r>
                      </m:den>
                    </m:f>
                  </m:oMath>
                </a14:m>
                <a:r>
                  <a:rPr lang="vi-VN" sz="2800" dirty="0">
                    <a:solidFill>
                      <a:srgbClr val="002060"/>
                    </a:solidFill>
                    <a:effectLst/>
                    <a:latin typeface="Arial" panose="020B0604020202020204" pitchFamily="34" charset="0"/>
                    <a:ea typeface="Arial" panose="020B0604020202020204" pitchFamily="34" charset="0"/>
                  </a:rPr>
                  <a:t> đường chạy,một vận động viên thấy bạn gặp sự cố nên đã dìu bạn cùng về đích. Tính chiều dài quãng</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đường hai bạn cùng nhau về đích.</a:t>
                </a:r>
                <a:endParaRPr lang="en-US" sz="2800" dirty="0">
                  <a:solidFill>
                    <a:srgbClr val="002060"/>
                  </a:solidFill>
                  <a:effectLst/>
                  <a:latin typeface="Arial" panose="020B0604020202020204" pitchFamily="34" charset="0"/>
                  <a:ea typeface="Arial" panose="020B0604020202020204" pitchFamily="34" charset="0"/>
                </a:endParaRPr>
              </a:p>
              <a:p>
                <a:pPr indent="-685800"/>
                <a:endParaRPr lang="en-US" sz="2800" dirty="0">
                  <a:solidFill>
                    <a:srgbClr val="002060"/>
                  </a:solidFill>
                  <a:effectLst/>
                  <a:latin typeface="Arial" panose="020B0604020202020204" pitchFamily="34" charset="0"/>
                  <a:ea typeface="Arial" panose="020B0604020202020204" pitchFamily="34" charset="0"/>
                </a:endParaRPr>
              </a:p>
              <a:p>
                <a:pPr indent="-685800"/>
                <a:r>
                  <a:rPr lang="vi-VN" sz="2800" dirty="0">
                    <a:solidFill>
                      <a:srgbClr val="002060"/>
                    </a:solidFill>
                    <a:effectLst/>
                    <a:latin typeface="Arial" panose="020B0604020202020204" pitchFamily="34" charset="0"/>
                    <a:ea typeface="Arial" panose="020B0604020202020204" pitchFamily="34" charset="0"/>
                  </a:rPr>
                  <a:t>Giải</a:t>
                </a:r>
                <a:endParaRPr lang="en-US" sz="2800" dirty="0">
                  <a:solidFill>
                    <a:srgbClr val="002060"/>
                  </a:solidFill>
                  <a:effectLst/>
                  <a:latin typeface="Arial" panose="020B0604020202020204" pitchFamily="34" charset="0"/>
                  <a:ea typeface="Arial" panose="020B0604020202020204" pitchFamily="34" charset="0"/>
                </a:endParaRPr>
              </a:p>
              <a:p>
                <a:pPr indent="-1473200" algn="l"/>
                <a:r>
                  <a:rPr lang="vi-VN" sz="2800" dirty="0">
                    <a:solidFill>
                      <a:srgbClr val="002060"/>
                    </a:solidFill>
                    <a:effectLst/>
                    <a:latin typeface="Arial" panose="020B0604020202020204" pitchFamily="34" charset="0"/>
                    <a:ea typeface="Arial" panose="020B0604020202020204" pitchFamily="34" charset="0"/>
                  </a:rPr>
                  <a:t>Chiều dài quãng đường hai bạn cùng nhau về đích là:</a:t>
                </a:r>
                <a:endParaRPr lang="en-US" sz="2800" dirty="0">
                  <a:solidFill>
                    <a:srgbClr val="002060"/>
                  </a:solidFill>
                  <a:effectLst/>
                  <a:latin typeface="Arial" panose="020B0604020202020204" pitchFamily="34" charset="0"/>
                  <a:ea typeface="Arial" panose="020B0604020202020204" pitchFamily="34" charset="0"/>
                </a:endParaRPr>
              </a:p>
              <a:p>
                <a:pPr indent="-1473200" algn="l"/>
                <a:r>
                  <a:rPr lang="vi-VN" sz="2800" dirty="0">
                    <a:solidFill>
                      <a:srgbClr val="002060"/>
                    </a:solidFill>
                    <a:effectLst/>
                    <a:latin typeface="Arial" panose="020B0604020202020204" pitchFamily="34" charset="0"/>
                    <a:ea typeface="Arial" panose="020B0604020202020204" pitchFamily="34" charset="0"/>
                  </a:rPr>
                  <a:t>42 195 </a:t>
                </a:r>
                <a14:m>
                  <m:oMath xmlns:m="http://schemas.openxmlformats.org/officeDocument/2006/math">
                    <m:r>
                      <a:rPr lang="en-US" sz="4000" b="0" i="0" smtClean="0">
                        <a:solidFill>
                          <a:srgbClr val="002060"/>
                        </a:solidFill>
                        <a:effectLst/>
                        <a:latin typeface="Cambria Math" panose="02040503050406030204" pitchFamily="18" charset="0"/>
                      </a:rPr>
                      <m:t>.</m:t>
                    </m:r>
                    <m:f>
                      <m:fPr>
                        <m:ctrlPr>
                          <a:rPr lang="pt-BR"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2</m:t>
                        </m:r>
                      </m:num>
                      <m:den>
                        <m:r>
                          <a:rPr lang="en-US" sz="4000" b="0" i="1" smtClean="0">
                            <a:solidFill>
                              <a:srgbClr val="002060"/>
                            </a:solidFill>
                            <a:effectLst/>
                            <a:latin typeface="Cambria Math" panose="02040503050406030204" pitchFamily="18" charset="0"/>
                          </a:rPr>
                          <m:t>87</m:t>
                        </m:r>
                      </m:den>
                    </m:f>
                    <m:r>
                      <a:rPr lang="en-US" sz="4000" b="0" i="1" smtClean="0">
                        <a:solidFill>
                          <a:srgbClr val="002060"/>
                        </a:solidFill>
                        <a:effectLst/>
                        <a:latin typeface="Cambria Math" panose="02040503050406030204" pitchFamily="18" charset="0"/>
                      </a:rPr>
                      <m:t> </m:t>
                    </m:r>
                  </m:oMath>
                </a14:m>
                <a:r>
                  <a:rPr lang="vi-VN" sz="2800" dirty="0">
                    <a:solidFill>
                      <a:srgbClr val="002060"/>
                    </a:solidFill>
                    <a:effectLst/>
                    <a:latin typeface="Arial" panose="020B0604020202020204" pitchFamily="34" charset="0"/>
                    <a:ea typeface="Arial" panose="020B0604020202020204" pitchFamily="34" charset="0"/>
                  </a:rPr>
                  <a:t>= 970 (m).</a:t>
                </a:r>
                <a:endParaRPr lang="en-US" sz="2800" dirty="0">
                  <a:solidFill>
                    <a:srgbClr val="002060"/>
                  </a:solidFill>
                  <a:effectLst/>
                  <a:latin typeface="Arial" panose="020B0604020202020204" pitchFamily="34" charset="0"/>
                  <a:ea typeface="Arial" panose="020B0604020202020204" pitchFamily="34" charset="0"/>
                </a:endParaRPr>
              </a:p>
              <a:p>
                <a:pPr indent="-1473200" algn="l"/>
                <a:endParaRPr lang="en-US" sz="2800" dirty="0">
                  <a:solidFill>
                    <a:srgbClr val="002060"/>
                  </a:solidFill>
                  <a:effectLst/>
                  <a:latin typeface="Arial" panose="020B0604020202020204" pitchFamily="34" charset="0"/>
                  <a:ea typeface="Arial" panose="020B0604020202020204" pitchFamily="34" charset="0"/>
                </a:endParaRPr>
              </a:p>
            </p:txBody>
          </p:sp>
        </mc:Choice>
        <mc:Fallback xmlns="">
          <p:sp>
            <p:nvSpPr>
              <p:cNvPr id="4" name="TextBox 3">
                <a:extLst>
                  <a:ext uri="{FF2B5EF4-FFF2-40B4-BE49-F238E27FC236}">
                    <a16:creationId xmlns:a16="http://schemas.microsoft.com/office/drawing/2014/main" id="{41D748CD-B632-6586-7F78-4F383ED118AB}"/>
                  </a:ext>
                </a:extLst>
              </p:cNvPr>
              <p:cNvSpPr txBox="1">
                <a:spLocks noRot="1" noChangeAspect="1" noMove="1" noResize="1" noEditPoints="1" noAdjustHandles="1" noChangeArrowheads="1" noChangeShapeType="1" noTextEdit="1"/>
              </p:cNvSpPr>
              <p:nvPr/>
            </p:nvSpPr>
            <p:spPr>
              <a:xfrm>
                <a:off x="685800" y="1035844"/>
                <a:ext cx="11384280" cy="5288756"/>
              </a:xfrm>
              <a:prstGeom prst="rect">
                <a:avLst/>
              </a:prstGeom>
              <a:blipFill>
                <a:blip r:embed="rId2"/>
                <a:stretch>
                  <a:fillRect l="-1125" t="-1728"/>
                </a:stretch>
              </a:blipFill>
            </p:spPr>
            <p:txBody>
              <a:bodyPr/>
              <a:lstStyle/>
              <a:p>
                <a:r>
                  <a:rPr lang="en-US">
                    <a:noFill/>
                  </a:rPr>
                  <a:t> </a:t>
                </a:r>
              </a:p>
            </p:txBody>
          </p:sp>
        </mc:Fallback>
      </mc:AlternateContent>
      <p:grpSp>
        <p:nvGrpSpPr>
          <p:cNvPr id="10" name="Group 9"/>
          <p:cNvGrpSpPr/>
          <p:nvPr/>
        </p:nvGrpSpPr>
        <p:grpSpPr>
          <a:xfrm>
            <a:off x="6781800" y="5433183"/>
            <a:ext cx="4630881" cy="662817"/>
            <a:chOff x="1219200" y="2747450"/>
            <a:chExt cx="4630881" cy="662817"/>
          </a:xfrm>
        </p:grpSpPr>
        <p:cxnSp>
          <p:nvCxnSpPr>
            <p:cNvPr id="3" name="Straight Connector 2"/>
            <p:cNvCxnSpPr/>
            <p:nvPr/>
          </p:nvCxnSpPr>
          <p:spPr>
            <a:xfrm>
              <a:off x="1219200" y="2895600"/>
              <a:ext cx="4343400" cy="76200"/>
            </a:xfrm>
            <a:prstGeom prst="line">
              <a:avLst/>
            </a:prstGeom>
            <a:ln w="28575">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4953000" y="2895600"/>
              <a:ext cx="0" cy="1143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219200" y="2857500"/>
              <a:ext cx="0" cy="1143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562600" y="2933700"/>
              <a:ext cx="0" cy="1143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Arc 6"/>
            <p:cNvSpPr/>
            <p:nvPr/>
          </p:nvSpPr>
          <p:spPr>
            <a:xfrm rot="18780324">
              <a:off x="5025487" y="2585674"/>
              <a:ext cx="662817" cy="98637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 name="Rectangle 5">
            <a:extLst>
              <a:ext uri="{FF2B5EF4-FFF2-40B4-BE49-F238E27FC236}">
                <a16:creationId xmlns:a16="http://schemas.microsoft.com/office/drawing/2014/main" id="{F4AA21BB-1CBE-92F8-1C3E-8587D309F3A1}"/>
              </a:ext>
            </a:extLst>
          </p:cNvPr>
          <p:cNvSpPr/>
          <p:nvPr/>
        </p:nvSpPr>
        <p:spPr>
          <a:xfrm>
            <a:off x="304800" y="134143"/>
            <a:ext cx="1158240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1.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CHO TR</a:t>
            </a: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ƯỚ</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C</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454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fade">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F4AA21BB-1CBE-92F8-1C3E-8587D309F3A1}"/>
              </a:ext>
            </a:extLst>
          </p:cNvPr>
          <p:cNvSpPr/>
          <p:nvPr/>
        </p:nvSpPr>
        <p:spPr>
          <a:xfrm>
            <a:off x="304800" y="321452"/>
            <a:ext cx="1165860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1.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CHO TR</a:t>
            </a: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ƯỚ</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C</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F1C19470-E8A5-CF3A-2431-FF405316D701}"/>
                  </a:ext>
                </a:extLst>
              </p:cNvPr>
              <p:cNvSpPr txBox="1"/>
              <p:nvPr/>
            </p:nvSpPr>
            <p:spPr>
              <a:xfrm>
                <a:off x="762000" y="1077226"/>
                <a:ext cx="9372600" cy="1567737"/>
              </a:xfrm>
              <a:prstGeom prst="rect">
                <a:avLst/>
              </a:prstGeom>
              <a:noFill/>
            </p:spPr>
            <p:txBody>
              <a:bodyPr wrap="square">
                <a:spAutoFit/>
              </a:bodyPr>
              <a:lstStyle/>
              <a:p>
                <a:r>
                  <a:rPr lang="vi-VN" sz="2800" b="0" i="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Luyện tập 1</a:t>
                </a:r>
                <a:endParaRPr lang="en-US" sz="2800" dirty="0">
                  <a:solidFill>
                    <a:srgbClr val="002060"/>
                  </a:solidFill>
                  <a:effectLst/>
                  <a:latin typeface="Arial" panose="020B0604020202020204" pitchFamily="34" charset="0"/>
                  <a:ea typeface="Arial" panose="020B0604020202020204" pitchFamily="34" charset="0"/>
                </a:endParaRPr>
              </a:p>
              <a:p>
                <a:pPr lvl="0" algn="l">
                  <a:buClr>
                    <a:srgbClr val="000000"/>
                  </a:buClr>
                  <a:buSzPts val="1050"/>
                  <a:tabLst>
                    <a:tab pos="259715" algn="l"/>
                    <a:tab pos="2494280" algn="r"/>
                    <a:tab pos="2640330" algn="r"/>
                    <a:tab pos="2788285" algn="l"/>
                  </a:tabLst>
                </a:pPr>
                <a:r>
                  <a:rPr lang="en-US"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a) </a:t>
                </a:r>
                <a:r>
                  <a:rPr lang="vi-VN"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Tính </a:t>
                </a:r>
                <a14:m>
                  <m:oMath xmlns:m="http://schemas.openxmlformats.org/officeDocument/2006/math">
                    <m:f>
                      <m:fPr>
                        <m:ctrlPr>
                          <a:rPr lang="vi-VN" sz="4000" i="1" u="none" strike="noStrike" spc="0" smtClean="0">
                            <a:solidFill>
                              <a:srgbClr val="002060"/>
                            </a:solidFill>
                            <a:effectLst/>
                            <a:latin typeface="Cambria Math" panose="02040503050406030204" pitchFamily="18" charset="0"/>
                            <a:cs typeface="Arial" panose="020B0604020202020204" pitchFamily="34" charset="0"/>
                          </a:rPr>
                        </m:ctrlPr>
                      </m:fPr>
                      <m:num>
                        <m:r>
                          <a:rPr lang="en-US" sz="4000" b="0" i="1" u="none" strike="noStrike" spc="0" smtClean="0">
                            <a:solidFill>
                              <a:srgbClr val="002060"/>
                            </a:solidFill>
                            <a:effectLst/>
                            <a:latin typeface="Cambria Math" panose="02040503050406030204" pitchFamily="18" charset="0"/>
                            <a:cs typeface="Arial" panose="020B0604020202020204" pitchFamily="34" charset="0"/>
                          </a:rPr>
                          <m:t>3</m:t>
                        </m:r>
                      </m:num>
                      <m:den>
                        <m:r>
                          <a:rPr lang="en-US" sz="4000" b="0" i="1" u="none" strike="noStrike" spc="0" smtClean="0">
                            <a:solidFill>
                              <a:srgbClr val="002060"/>
                            </a:solidFill>
                            <a:effectLst/>
                            <a:latin typeface="Cambria Math" panose="02040503050406030204" pitchFamily="18" charset="0"/>
                            <a:cs typeface="Arial" panose="020B0604020202020204" pitchFamily="34" charset="0"/>
                          </a:rPr>
                          <m:t>100</m:t>
                        </m:r>
                      </m:den>
                    </m:f>
                  </m:oMath>
                </a14:m>
                <a:r>
                  <a:rPr lang="vi-VN"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của 200;	b)</a:t>
                </a:r>
                <a:r>
                  <a:rPr lang="en-US" sz="2800" dirty="0">
                    <a:solidFill>
                      <a:srgbClr val="002060"/>
                    </a:solidFill>
                    <a:latin typeface="Arial" panose="020B0604020202020204" pitchFamily="34" charset="0"/>
                    <a:ea typeface="Arial" panose="020B0604020202020204" pitchFamily="34" charset="0"/>
                    <a:cs typeface="Arial" panose="020B0604020202020204" pitchFamily="34" charset="0"/>
                  </a:rPr>
                  <a:t> </a:t>
                </a:r>
                <a14:m>
                  <m:oMath xmlns:m="http://schemas.openxmlformats.org/officeDocument/2006/math">
                    <m:f>
                      <m:fPr>
                        <m:ctrlPr>
                          <a:rPr lang="pt-BR" sz="4800" i="1" smtClean="0">
                            <a:solidFill>
                              <a:srgbClr val="002060"/>
                            </a:solidFill>
                            <a:latin typeface="Cambria Math" panose="02040503050406030204" pitchFamily="18" charset="0"/>
                            <a:cs typeface="Arial" panose="020B0604020202020204" pitchFamily="34" charset="0"/>
                          </a:rPr>
                        </m:ctrlPr>
                      </m:fPr>
                      <m:num>
                        <m:r>
                          <a:rPr lang="en-US" sz="4800" b="0" i="1" smtClean="0">
                            <a:solidFill>
                              <a:srgbClr val="002060"/>
                            </a:solidFill>
                            <a:latin typeface="Cambria Math" panose="02040503050406030204" pitchFamily="18" charset="0"/>
                            <a:cs typeface="Arial" panose="020B0604020202020204" pitchFamily="34" charset="0"/>
                          </a:rPr>
                          <m:t>3</m:t>
                        </m:r>
                      </m:num>
                      <m:den>
                        <m:r>
                          <a:rPr lang="en-US" sz="4800" b="0" i="1" smtClean="0">
                            <a:solidFill>
                              <a:srgbClr val="002060"/>
                            </a:solidFill>
                            <a:latin typeface="Cambria Math" panose="02040503050406030204" pitchFamily="18" charset="0"/>
                            <a:cs typeface="Arial" panose="020B0604020202020204" pitchFamily="34" charset="0"/>
                          </a:rPr>
                          <m:t>4</m:t>
                        </m:r>
                      </m:den>
                    </m:f>
                  </m:oMath>
                </a14:m>
                <a:r>
                  <a:rPr lang="en-US"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a:t>
                </a:r>
                <a:r>
                  <a:rPr lang="en-US" sz="2800" u="none" strike="noStrike" spc="0" dirty="0" err="1">
                    <a:solidFill>
                      <a:srgbClr val="002060"/>
                    </a:solidFill>
                    <a:effectLst/>
                    <a:latin typeface="Arial" panose="020B0604020202020204" pitchFamily="34" charset="0"/>
                    <a:ea typeface="Arial" panose="020B0604020202020204" pitchFamily="34" charset="0"/>
                    <a:cs typeface="Arial" panose="020B0604020202020204" pitchFamily="34" charset="0"/>
                  </a:rPr>
                  <a:t>gi</a:t>
                </a:r>
                <a:r>
                  <a:rPr lang="vi-VN"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ờ là bao nhiêu phút?</a:t>
                </a:r>
                <a:endParaRPr lang="en-US" sz="2800" dirty="0">
                  <a:solidFill>
                    <a:srgbClr val="002060"/>
                  </a:solidFill>
                </a:endParaRPr>
              </a:p>
            </p:txBody>
          </p:sp>
        </mc:Choice>
        <mc:Fallback xmlns="">
          <p:sp>
            <p:nvSpPr>
              <p:cNvPr id="11" name="TextBox 10">
                <a:extLst>
                  <a:ext uri="{FF2B5EF4-FFF2-40B4-BE49-F238E27FC236}">
                    <a16:creationId xmlns:a16="http://schemas.microsoft.com/office/drawing/2014/main" id="{F1C19470-E8A5-CF3A-2431-FF405316D701}"/>
                  </a:ext>
                </a:extLst>
              </p:cNvPr>
              <p:cNvSpPr txBox="1">
                <a:spLocks noRot="1" noChangeAspect="1" noMove="1" noResize="1" noEditPoints="1" noAdjustHandles="1" noChangeArrowheads="1" noChangeShapeType="1" noTextEdit="1"/>
              </p:cNvSpPr>
              <p:nvPr/>
            </p:nvSpPr>
            <p:spPr>
              <a:xfrm>
                <a:off x="762000" y="1077226"/>
                <a:ext cx="9372600" cy="1567737"/>
              </a:xfrm>
              <a:prstGeom prst="rect">
                <a:avLst/>
              </a:prstGeom>
              <a:blipFill>
                <a:blip r:embed="rId2"/>
                <a:stretch>
                  <a:fillRect l="-1300" t="-4280"/>
                </a:stretch>
              </a:blipFill>
            </p:spPr>
            <p:txBody>
              <a:bodyPr/>
              <a:lstStyle/>
              <a:p>
                <a:r>
                  <a:rPr lang="en-US">
                    <a:noFill/>
                  </a:rPr>
                  <a:t> </a:t>
                </a:r>
              </a:p>
            </p:txBody>
          </p:sp>
        </mc:Fallback>
      </mc:AlternateContent>
      <p:sp>
        <p:nvSpPr>
          <p:cNvPr id="13" name="Rectangle 12">
            <a:extLst>
              <a:ext uri="{FF2B5EF4-FFF2-40B4-BE49-F238E27FC236}">
                <a16:creationId xmlns:a16="http://schemas.microsoft.com/office/drawing/2014/main" id="{8B5AA59A-2316-B0A9-8EDE-5C27E97A110B}"/>
              </a:ext>
            </a:extLst>
          </p:cNvPr>
          <p:cNvSpPr/>
          <p:nvPr/>
        </p:nvSpPr>
        <p:spPr>
          <a:xfrm>
            <a:off x="762000" y="2794917"/>
            <a:ext cx="2057400" cy="914400"/>
          </a:xfrm>
          <a:prstGeom prst="rect">
            <a:avLst/>
          </a:prstGeom>
          <a:solidFill>
            <a:srgbClr val="D4FE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err="1">
                <a:solidFill>
                  <a:srgbClr val="002060"/>
                </a:solidFill>
                <a:latin typeface="Arial" panose="020B0604020202020204" pitchFamily="34" charset="0"/>
                <a:cs typeface="Arial" panose="020B0604020202020204" pitchFamily="34" charset="0"/>
              </a:rPr>
              <a:t>Giải</a:t>
            </a:r>
            <a:endParaRPr lang="en-US" sz="2800" b="1" dirty="0">
              <a:solidFill>
                <a:srgbClr val="002060"/>
              </a:solidFill>
              <a:latin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14" name="TextBox 13">
                <a:extLst>
                  <a:ext uri="{FF2B5EF4-FFF2-40B4-BE49-F238E27FC236}">
                    <a16:creationId xmlns:a16="http://schemas.microsoft.com/office/drawing/2014/main" id="{1F12D066-E102-1C4A-FC39-A122F98B3A9C}"/>
                  </a:ext>
                </a:extLst>
              </p:cNvPr>
              <p:cNvSpPr txBox="1"/>
              <p:nvPr/>
            </p:nvSpPr>
            <p:spPr>
              <a:xfrm>
                <a:off x="762000" y="3817980"/>
                <a:ext cx="9372600" cy="966675"/>
              </a:xfrm>
              <a:prstGeom prst="rect">
                <a:avLst/>
              </a:prstGeom>
              <a:noFill/>
            </p:spPr>
            <p:txBody>
              <a:bodyPr wrap="square">
                <a:spAutoFit/>
              </a:bodyPr>
              <a:lstStyle/>
              <a:p>
                <a:pPr lvl="0">
                  <a:buClr>
                    <a:srgbClr val="000000"/>
                  </a:buClr>
                  <a:buSzPts val="1050"/>
                  <a:tabLst>
                    <a:tab pos="259715" algn="l"/>
                    <a:tab pos="2494280" algn="r"/>
                    <a:tab pos="2640330" algn="r"/>
                    <a:tab pos="2788285" algn="l"/>
                  </a:tabLst>
                </a:pPr>
                <a:r>
                  <a:rPr lang="en-US"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a) </a:t>
                </a:r>
                <a:r>
                  <a:rPr lang="vi-VN"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Tính </a:t>
                </a:r>
                <a14:m>
                  <m:oMath xmlns:m="http://schemas.openxmlformats.org/officeDocument/2006/math">
                    <m:f>
                      <m:fPr>
                        <m:ctrlPr>
                          <a:rPr lang="vi-VN" sz="4000" i="1" u="none" strike="noStrike" spc="0" smtClean="0">
                            <a:solidFill>
                              <a:srgbClr val="002060"/>
                            </a:solidFill>
                            <a:effectLst/>
                            <a:latin typeface="Cambria Math" panose="02040503050406030204" pitchFamily="18" charset="0"/>
                            <a:cs typeface="Arial" panose="020B0604020202020204" pitchFamily="34" charset="0"/>
                          </a:rPr>
                        </m:ctrlPr>
                      </m:fPr>
                      <m:num>
                        <m:r>
                          <a:rPr lang="en-US" sz="4000" b="0" i="1" u="none" strike="noStrike" spc="0" smtClean="0">
                            <a:solidFill>
                              <a:srgbClr val="002060"/>
                            </a:solidFill>
                            <a:effectLst/>
                            <a:latin typeface="Cambria Math" panose="02040503050406030204" pitchFamily="18" charset="0"/>
                            <a:cs typeface="Arial" panose="020B0604020202020204" pitchFamily="34" charset="0"/>
                          </a:rPr>
                          <m:t>3</m:t>
                        </m:r>
                      </m:num>
                      <m:den>
                        <m:r>
                          <a:rPr lang="en-US" sz="4000" b="0" i="1" u="none" strike="noStrike" spc="0" smtClean="0">
                            <a:solidFill>
                              <a:srgbClr val="002060"/>
                            </a:solidFill>
                            <a:effectLst/>
                            <a:latin typeface="Cambria Math" panose="02040503050406030204" pitchFamily="18" charset="0"/>
                            <a:cs typeface="Arial" panose="020B0604020202020204" pitchFamily="34" charset="0"/>
                          </a:rPr>
                          <m:t>100</m:t>
                        </m:r>
                      </m:den>
                    </m:f>
                  </m:oMath>
                </a14:m>
                <a:r>
                  <a:rPr lang="vi-VN"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của 200</a:t>
                </a:r>
                <a:r>
                  <a:rPr lang="en-US" sz="28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là: 200. </a:t>
                </a:r>
                <a14:m>
                  <m:oMath xmlns:m="http://schemas.openxmlformats.org/officeDocument/2006/math">
                    <m:f>
                      <m:fPr>
                        <m:ctrlPr>
                          <a:rPr lang="vi-VN" sz="3600" i="1">
                            <a:solidFill>
                              <a:srgbClr val="002060"/>
                            </a:solidFill>
                            <a:latin typeface="Cambria Math" panose="02040503050406030204" pitchFamily="18" charset="0"/>
                            <a:cs typeface="Arial" panose="020B0604020202020204" pitchFamily="34" charset="0"/>
                          </a:rPr>
                        </m:ctrlPr>
                      </m:fPr>
                      <m:num>
                        <m:r>
                          <a:rPr lang="en-US" sz="3600" i="1">
                            <a:solidFill>
                              <a:srgbClr val="002060"/>
                            </a:solidFill>
                            <a:latin typeface="Cambria Math" panose="02040503050406030204" pitchFamily="18" charset="0"/>
                            <a:cs typeface="Arial" panose="020B0604020202020204" pitchFamily="34" charset="0"/>
                          </a:rPr>
                          <m:t>3</m:t>
                        </m:r>
                      </m:num>
                      <m:den>
                        <m:r>
                          <a:rPr lang="en-US" sz="3600" i="1">
                            <a:solidFill>
                              <a:srgbClr val="002060"/>
                            </a:solidFill>
                            <a:latin typeface="Cambria Math" panose="02040503050406030204" pitchFamily="18" charset="0"/>
                            <a:cs typeface="Arial" panose="020B0604020202020204" pitchFamily="34" charset="0"/>
                          </a:rPr>
                          <m:t>100</m:t>
                        </m:r>
                      </m:den>
                    </m:f>
                    <m:r>
                      <a:rPr lang="en-US" sz="3600" i="1">
                        <a:solidFill>
                          <a:srgbClr val="002060"/>
                        </a:solidFill>
                        <a:latin typeface="Cambria Math" panose="02040503050406030204" pitchFamily="18" charset="0"/>
                        <a:cs typeface="Arial" panose="020B0604020202020204" pitchFamily="34" charset="0"/>
                      </a:rPr>
                      <m:t> </m:t>
                    </m:r>
                    <m:r>
                      <a:rPr lang="en-US" sz="3600" b="0" i="0" smtClean="0">
                        <a:solidFill>
                          <a:srgbClr val="002060"/>
                        </a:solidFill>
                        <a:latin typeface="Cambria Math" panose="02040503050406030204" pitchFamily="18" charset="0"/>
                        <a:cs typeface="Arial" panose="020B0604020202020204" pitchFamily="34" charset="0"/>
                      </a:rPr>
                      <m:t>.=</m:t>
                    </m:r>
                    <m:r>
                      <a:rPr lang="en-US" sz="3600" b="0" i="0" smtClean="0">
                        <a:solidFill>
                          <a:srgbClr val="002060"/>
                        </a:solidFill>
                        <a:latin typeface="Cambria Math" panose="02040503050406030204" pitchFamily="18" charset="0"/>
                        <a:cs typeface="Arial" panose="020B0604020202020204" pitchFamily="34" charset="0"/>
                      </a:rPr>
                      <m:t>6</m:t>
                    </m:r>
                  </m:oMath>
                </a14:m>
                <a:endParaRPr lang="en-US" sz="2800" dirty="0">
                  <a:solidFill>
                    <a:srgbClr val="002060"/>
                  </a:solidFill>
                </a:endParaRPr>
              </a:p>
            </p:txBody>
          </p:sp>
        </mc:Choice>
        <mc:Fallback xmlns="">
          <p:sp>
            <p:nvSpPr>
              <p:cNvPr id="14" name="TextBox 13">
                <a:extLst>
                  <a:ext uri="{FF2B5EF4-FFF2-40B4-BE49-F238E27FC236}">
                    <a16:creationId xmlns:a16="http://schemas.microsoft.com/office/drawing/2014/main" id="{1F12D066-E102-1C4A-FC39-A122F98B3A9C}"/>
                  </a:ext>
                </a:extLst>
              </p:cNvPr>
              <p:cNvSpPr txBox="1">
                <a:spLocks noRot="1" noChangeAspect="1" noMove="1" noResize="1" noEditPoints="1" noAdjustHandles="1" noChangeArrowheads="1" noChangeShapeType="1" noTextEdit="1"/>
              </p:cNvSpPr>
              <p:nvPr/>
            </p:nvSpPr>
            <p:spPr>
              <a:xfrm>
                <a:off x="762000" y="3817980"/>
                <a:ext cx="9372600" cy="966675"/>
              </a:xfrm>
              <a:prstGeom prst="rect">
                <a:avLst/>
              </a:prstGeom>
              <a:blipFill>
                <a:blip r:embed="rId3"/>
                <a:stretch>
                  <a:fillRect l="-13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62238CC2-96CB-8A8A-E2E9-9E85BCB95816}"/>
                  </a:ext>
                </a:extLst>
              </p:cNvPr>
              <p:cNvSpPr txBox="1"/>
              <p:nvPr/>
            </p:nvSpPr>
            <p:spPr>
              <a:xfrm>
                <a:off x="762000" y="5157117"/>
                <a:ext cx="7010400" cy="962828"/>
              </a:xfrm>
              <a:prstGeom prst="rect">
                <a:avLst/>
              </a:prstGeom>
              <a:noFill/>
            </p:spPr>
            <p:txBody>
              <a:bodyPr wrap="square">
                <a:spAutoFit/>
              </a:bodyPr>
              <a:lstStyle/>
              <a:p>
                <a:r>
                  <a:rPr lang="vi-VN" sz="32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b)</a:t>
                </a:r>
                <a:r>
                  <a:rPr lang="en-US" sz="3200" dirty="0">
                    <a:solidFill>
                      <a:srgbClr val="002060"/>
                    </a:solidFill>
                    <a:latin typeface="Arial" panose="020B0604020202020204" pitchFamily="34" charset="0"/>
                    <a:ea typeface="Arial" panose="020B0604020202020204" pitchFamily="34" charset="0"/>
                    <a:cs typeface="Arial" panose="020B0604020202020204" pitchFamily="34" charset="0"/>
                  </a:rPr>
                  <a:t> </a:t>
                </a:r>
                <a14:m>
                  <m:oMath xmlns:m="http://schemas.openxmlformats.org/officeDocument/2006/math">
                    <m:f>
                      <m:fPr>
                        <m:ctrlPr>
                          <a:rPr lang="pt-BR" sz="4000" i="1" smtClean="0">
                            <a:solidFill>
                              <a:srgbClr val="002060"/>
                            </a:solidFill>
                            <a:latin typeface="Cambria Math" panose="02040503050406030204" pitchFamily="18" charset="0"/>
                            <a:cs typeface="Arial" panose="020B0604020202020204" pitchFamily="34" charset="0"/>
                          </a:rPr>
                        </m:ctrlPr>
                      </m:fPr>
                      <m:num>
                        <m:r>
                          <a:rPr lang="en-US" sz="4000" b="0" i="1" smtClean="0">
                            <a:solidFill>
                              <a:srgbClr val="002060"/>
                            </a:solidFill>
                            <a:latin typeface="Cambria Math" panose="02040503050406030204" pitchFamily="18" charset="0"/>
                            <a:cs typeface="Arial" panose="020B0604020202020204" pitchFamily="34" charset="0"/>
                          </a:rPr>
                          <m:t>3</m:t>
                        </m:r>
                      </m:num>
                      <m:den>
                        <m:r>
                          <a:rPr lang="en-US" sz="4000" b="0" i="1" smtClean="0">
                            <a:solidFill>
                              <a:srgbClr val="002060"/>
                            </a:solidFill>
                            <a:latin typeface="Cambria Math" panose="02040503050406030204" pitchFamily="18" charset="0"/>
                            <a:cs typeface="Arial" panose="020B0604020202020204" pitchFamily="34" charset="0"/>
                          </a:rPr>
                          <m:t>4</m:t>
                        </m:r>
                      </m:den>
                    </m:f>
                  </m:oMath>
                </a14:m>
                <a:r>
                  <a:rPr lang="en-US" sz="40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a:t>
                </a:r>
                <a:r>
                  <a:rPr lang="en-US" sz="3200" u="none" strike="noStrike" spc="0" dirty="0" err="1">
                    <a:solidFill>
                      <a:srgbClr val="002060"/>
                    </a:solidFill>
                    <a:effectLst/>
                    <a:latin typeface="Arial" panose="020B0604020202020204" pitchFamily="34" charset="0"/>
                    <a:ea typeface="Arial" panose="020B0604020202020204" pitchFamily="34" charset="0"/>
                    <a:cs typeface="Arial" panose="020B0604020202020204" pitchFamily="34" charset="0"/>
                  </a:rPr>
                  <a:t>gi</a:t>
                </a:r>
                <a:r>
                  <a:rPr lang="vi-VN" sz="32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ờ là</a:t>
                </a:r>
                <a:r>
                  <a:rPr lang="en-US" sz="32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 </a:t>
                </a:r>
                <a14:m>
                  <m:oMath xmlns:m="http://schemas.openxmlformats.org/officeDocument/2006/math">
                    <m:r>
                      <a:rPr lang="en-US" sz="4000" b="0" i="0" smtClean="0">
                        <a:solidFill>
                          <a:srgbClr val="002060"/>
                        </a:solidFill>
                        <a:latin typeface="Cambria Math" panose="02040503050406030204" pitchFamily="18" charset="0"/>
                        <a:cs typeface="Arial" panose="020B0604020202020204" pitchFamily="34" charset="0"/>
                      </a:rPr>
                      <m:t>60</m:t>
                    </m:r>
                    <m:r>
                      <a:rPr lang="en-US" sz="4000" b="0" i="0" smtClean="0">
                        <a:solidFill>
                          <a:srgbClr val="002060"/>
                        </a:solidFill>
                        <a:latin typeface="Cambria Math" panose="02040503050406030204" pitchFamily="18" charset="0"/>
                        <a:cs typeface="Arial" panose="020B0604020202020204" pitchFamily="34" charset="0"/>
                      </a:rPr>
                      <m:t>. </m:t>
                    </m:r>
                    <m:f>
                      <m:fPr>
                        <m:ctrlPr>
                          <a:rPr lang="pt-BR" sz="4000" i="1">
                            <a:solidFill>
                              <a:srgbClr val="002060"/>
                            </a:solidFill>
                            <a:latin typeface="Cambria Math" panose="02040503050406030204" pitchFamily="18" charset="0"/>
                            <a:cs typeface="Arial" panose="020B0604020202020204" pitchFamily="34" charset="0"/>
                          </a:rPr>
                        </m:ctrlPr>
                      </m:fPr>
                      <m:num>
                        <m:r>
                          <a:rPr lang="en-US" sz="4000" i="1">
                            <a:solidFill>
                              <a:srgbClr val="002060"/>
                            </a:solidFill>
                            <a:latin typeface="Cambria Math" panose="02040503050406030204" pitchFamily="18" charset="0"/>
                            <a:cs typeface="Arial" panose="020B0604020202020204" pitchFamily="34" charset="0"/>
                          </a:rPr>
                          <m:t>3</m:t>
                        </m:r>
                      </m:num>
                      <m:den>
                        <m:r>
                          <a:rPr lang="en-US" sz="4000" i="1">
                            <a:solidFill>
                              <a:srgbClr val="002060"/>
                            </a:solidFill>
                            <a:latin typeface="Cambria Math" panose="02040503050406030204" pitchFamily="18" charset="0"/>
                            <a:cs typeface="Arial" panose="020B0604020202020204" pitchFamily="34" charset="0"/>
                          </a:rPr>
                          <m:t>4</m:t>
                        </m:r>
                      </m:den>
                    </m:f>
                    <m:r>
                      <a:rPr lang="en-US" sz="4000" b="0" i="0" smtClean="0">
                        <a:solidFill>
                          <a:srgbClr val="002060"/>
                        </a:solidFill>
                        <a:latin typeface="Cambria Math" panose="02040503050406030204" pitchFamily="18" charset="0"/>
                        <a:cs typeface="Arial" panose="020B0604020202020204" pitchFamily="34" charset="0"/>
                      </a:rPr>
                      <m:t>=</m:t>
                    </m:r>
                    <m:r>
                      <a:rPr lang="en-US" sz="4000" b="0" i="0" smtClean="0">
                        <a:solidFill>
                          <a:srgbClr val="002060"/>
                        </a:solidFill>
                        <a:latin typeface="Cambria Math" panose="02040503050406030204" pitchFamily="18" charset="0"/>
                        <a:cs typeface="Arial" panose="020B0604020202020204" pitchFamily="34" charset="0"/>
                      </a:rPr>
                      <m:t>45</m:t>
                    </m:r>
                    <m:r>
                      <a:rPr lang="en-US" sz="4000" b="0" i="0" smtClean="0">
                        <a:solidFill>
                          <a:srgbClr val="002060"/>
                        </a:solidFill>
                        <a:latin typeface="Cambria Math" panose="02040503050406030204" pitchFamily="18" charset="0"/>
                        <a:cs typeface="Arial" panose="020B0604020202020204" pitchFamily="34" charset="0"/>
                      </a:rPr>
                      <m:t> </m:t>
                    </m:r>
                  </m:oMath>
                </a14:m>
                <a:r>
                  <a:rPr lang="vi-VN" sz="320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phút</a:t>
                </a:r>
                <a:endParaRPr lang="en-US" sz="3200" dirty="0">
                  <a:solidFill>
                    <a:srgbClr val="002060"/>
                  </a:solidFill>
                </a:endParaRPr>
              </a:p>
            </p:txBody>
          </p:sp>
        </mc:Choice>
        <mc:Fallback xmlns="">
          <p:sp>
            <p:nvSpPr>
              <p:cNvPr id="16" name="TextBox 15">
                <a:extLst>
                  <a:ext uri="{FF2B5EF4-FFF2-40B4-BE49-F238E27FC236}">
                    <a16:creationId xmlns:a16="http://schemas.microsoft.com/office/drawing/2014/main" id="{62238CC2-96CB-8A8A-E2E9-9E85BCB95816}"/>
                  </a:ext>
                </a:extLst>
              </p:cNvPr>
              <p:cNvSpPr txBox="1">
                <a:spLocks noRot="1" noChangeAspect="1" noMove="1" noResize="1" noEditPoints="1" noAdjustHandles="1" noChangeArrowheads="1" noChangeShapeType="1" noTextEdit="1"/>
              </p:cNvSpPr>
              <p:nvPr/>
            </p:nvSpPr>
            <p:spPr>
              <a:xfrm>
                <a:off x="762000" y="5157117"/>
                <a:ext cx="7010400" cy="962828"/>
              </a:xfrm>
              <a:prstGeom prst="rect">
                <a:avLst/>
              </a:prstGeom>
              <a:blipFill>
                <a:blip r:embed="rId4"/>
                <a:stretch>
                  <a:fillRect l="-2174" b="-12025"/>
                </a:stretch>
              </a:blipFill>
            </p:spPr>
            <p:txBody>
              <a:bodyPr/>
              <a:lstStyle/>
              <a:p>
                <a:r>
                  <a:rPr lang="en-US">
                    <a:noFill/>
                  </a:rPr>
                  <a:t> </a:t>
                </a:r>
              </a:p>
            </p:txBody>
          </p:sp>
        </mc:Fallback>
      </mc:AlternateContent>
    </p:spTree>
    <p:extLst>
      <p:ext uri="{BB962C8B-B14F-4D97-AF65-F5344CB8AC3E}">
        <p14:creationId xmlns:p14="http://schemas.microsoft.com/office/powerpoint/2010/main" val="1434687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animBg="1"/>
      <p:bldP spid="14"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B8CE7F-A584-3D77-30BE-4DDB0460322A}"/>
              </a:ext>
            </a:extLst>
          </p:cNvPr>
          <p:cNvSpPr/>
          <p:nvPr/>
        </p:nvSpPr>
        <p:spPr>
          <a:xfrm>
            <a:off x="76200" y="0"/>
            <a:ext cx="1188720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2</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 BIẾT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NÓ</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5696574C-C94C-B7FF-8D84-12A970965CEF}"/>
                  </a:ext>
                </a:extLst>
              </p:cNvPr>
              <p:cNvSpPr>
                <a:spLocks noChangeArrowheads="1"/>
              </p:cNvSpPr>
              <p:nvPr/>
            </p:nvSpPr>
            <p:spPr bwMode="auto">
              <a:xfrm>
                <a:off x="460248" y="685800"/>
                <a:ext cx="7845552" cy="216963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41838" algn="l"/>
                  </a:tabLst>
                  <a:defRPr>
                    <a:solidFill>
                      <a:schemeClr val="tx1"/>
                    </a:solidFill>
                    <a:latin typeface="Arial" panose="020B0604020202020204" pitchFamily="34" charset="0"/>
                  </a:defRPr>
                </a:lvl1pPr>
                <a:lvl2pPr eaLnBrk="0" fontAlgn="base" hangingPunct="0">
                  <a:spcBef>
                    <a:spcPct val="0"/>
                  </a:spcBef>
                  <a:spcAft>
                    <a:spcPct val="0"/>
                  </a:spcAft>
                  <a:tabLst>
                    <a:tab pos="4541838" algn="l"/>
                  </a:tabLst>
                  <a:defRPr>
                    <a:solidFill>
                      <a:schemeClr val="tx1"/>
                    </a:solidFill>
                    <a:latin typeface="Arial" panose="020B0604020202020204" pitchFamily="34" charset="0"/>
                  </a:defRPr>
                </a:lvl2pPr>
                <a:lvl3pPr eaLnBrk="0" fontAlgn="base" hangingPunct="0">
                  <a:spcBef>
                    <a:spcPct val="0"/>
                  </a:spcBef>
                  <a:spcAft>
                    <a:spcPct val="0"/>
                  </a:spcAft>
                  <a:tabLst>
                    <a:tab pos="4541838" algn="l"/>
                  </a:tabLst>
                  <a:defRPr>
                    <a:solidFill>
                      <a:schemeClr val="tx1"/>
                    </a:solidFill>
                    <a:latin typeface="Arial" panose="020B0604020202020204" pitchFamily="34" charset="0"/>
                  </a:defRPr>
                </a:lvl3pPr>
                <a:lvl4pPr eaLnBrk="0" fontAlgn="base" hangingPunct="0">
                  <a:spcBef>
                    <a:spcPct val="0"/>
                  </a:spcBef>
                  <a:spcAft>
                    <a:spcPct val="0"/>
                  </a:spcAft>
                  <a:tabLst>
                    <a:tab pos="4541838" algn="l"/>
                  </a:tabLst>
                  <a:defRPr>
                    <a:solidFill>
                      <a:schemeClr val="tx1"/>
                    </a:solidFill>
                    <a:latin typeface="Arial" panose="020B0604020202020204" pitchFamily="34" charset="0"/>
                  </a:defRPr>
                </a:lvl4pPr>
                <a:lvl5pPr eaLnBrk="0" fontAlgn="base" hangingPunct="0">
                  <a:spcBef>
                    <a:spcPct val="0"/>
                  </a:spcBef>
                  <a:spcAft>
                    <a:spcPct val="0"/>
                  </a:spcAft>
                  <a:tabLst>
                    <a:tab pos="4541838" algn="l"/>
                  </a:tabLst>
                  <a:defRPr>
                    <a:solidFill>
                      <a:schemeClr val="tx1"/>
                    </a:solidFill>
                    <a:latin typeface="Arial" panose="020B0604020202020204" pitchFamily="34" charset="0"/>
                  </a:defRPr>
                </a:lvl5pPr>
                <a:lvl6pPr eaLnBrk="0" fontAlgn="base" hangingPunct="0">
                  <a:spcBef>
                    <a:spcPct val="0"/>
                  </a:spcBef>
                  <a:spcAft>
                    <a:spcPct val="0"/>
                  </a:spcAft>
                  <a:tabLst>
                    <a:tab pos="4541838" algn="l"/>
                  </a:tabLst>
                  <a:defRPr>
                    <a:solidFill>
                      <a:schemeClr val="tx1"/>
                    </a:solidFill>
                    <a:latin typeface="Arial" panose="020B0604020202020204" pitchFamily="34" charset="0"/>
                  </a:defRPr>
                </a:lvl6pPr>
                <a:lvl7pPr eaLnBrk="0" fontAlgn="base" hangingPunct="0">
                  <a:spcBef>
                    <a:spcPct val="0"/>
                  </a:spcBef>
                  <a:spcAft>
                    <a:spcPct val="0"/>
                  </a:spcAft>
                  <a:tabLst>
                    <a:tab pos="4541838" algn="l"/>
                  </a:tabLst>
                  <a:defRPr>
                    <a:solidFill>
                      <a:schemeClr val="tx1"/>
                    </a:solidFill>
                    <a:latin typeface="Arial" panose="020B0604020202020204" pitchFamily="34" charset="0"/>
                  </a:defRPr>
                </a:lvl7pPr>
                <a:lvl8pPr eaLnBrk="0" fontAlgn="base" hangingPunct="0">
                  <a:spcBef>
                    <a:spcPct val="0"/>
                  </a:spcBef>
                  <a:spcAft>
                    <a:spcPct val="0"/>
                  </a:spcAft>
                  <a:tabLst>
                    <a:tab pos="4541838" algn="l"/>
                  </a:tabLst>
                  <a:defRPr>
                    <a:solidFill>
                      <a:schemeClr val="tx1"/>
                    </a:solidFill>
                    <a:latin typeface="Arial" panose="020B0604020202020204" pitchFamily="34" charset="0"/>
                  </a:defRPr>
                </a:lvl8pPr>
                <a:lvl9pPr eaLnBrk="0" fontAlgn="base" hangingPunct="0">
                  <a:spcBef>
                    <a:spcPct val="0"/>
                  </a:spcBef>
                  <a:spcAft>
                    <a:spcPct val="0"/>
                  </a:spcAft>
                  <a:tabLst>
                    <a:tab pos="454183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41838" algn="l"/>
                  </a:tabLst>
                </a:pPr>
                <a:r>
                  <a:rPr kumimoji="0" lang="vi-VN" altLang="en-US" sz="2800" b="0" i="1" u="none" strike="noStrike" cap="none" normalizeH="0" baseline="0" dirty="0">
                    <a:ln>
                      <a:noFill/>
                    </a:ln>
                    <a:solidFill>
                      <a:srgbClr val="002060"/>
                    </a:solidFill>
                    <a:effectLst/>
                    <a:ea typeface="Arial" panose="020B0604020202020204" pitchFamily="34" charset="0"/>
                    <a:cs typeface="Arial" panose="020B0604020202020204" pitchFamily="34" charset="0"/>
                  </a:rPr>
                  <a:t>Bài toán 2.</a:t>
                </a:r>
                <a:r>
                  <a:rPr kumimoji="0" lang="vi-VN" altLang="en-US" sz="2800" b="0" i="0" u="none" strike="noStrike" cap="none" normalizeH="0" baseline="0" dirty="0">
                    <a:ln>
                      <a:noFill/>
                    </a:ln>
                    <a:solidFill>
                      <a:srgbClr val="002060"/>
                    </a:solidFill>
                    <a:effectLst/>
                    <a:ea typeface="Arial" panose="020B0604020202020204" pitchFamily="34" charset="0"/>
                  </a:rPr>
                  <a:t> Nga mua quà biếu ông bà hết 400 nghìn đồng, số tiền</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này</a:t>
                </a:r>
                <a:endParaRPr kumimoji="0" lang="en-US" altLang="en-US" sz="2800" b="0" i="0" u="none" strike="noStrike" cap="none" normalizeH="0" baseline="0" dirty="0">
                  <a:ln>
                    <a:noFill/>
                  </a:ln>
                  <a:solidFill>
                    <a:srgbClr val="002060"/>
                  </a:solidFill>
                  <a:effectLst/>
                </a:endParaRPr>
              </a:p>
              <a:p>
                <a:pPr lvl="0"/>
                <a:r>
                  <a:rPr kumimoji="0" lang="vi-VN" altLang="en-US" sz="2800" b="0" i="0" u="none" strike="noStrike" cap="none" normalizeH="0" baseline="0" dirty="0">
                    <a:ln>
                      <a:noFill/>
                    </a:ln>
                    <a:solidFill>
                      <a:srgbClr val="002060"/>
                    </a:solidFill>
                    <a:effectLst/>
                    <a:ea typeface="Arial" panose="020B0604020202020204" pitchFamily="34" charset="0"/>
                  </a:rPr>
                  <a:t>b</a:t>
                </a:r>
                <a:r>
                  <a:rPr lang="en-US" altLang="en-US" sz="2800" dirty="0">
                    <a:solidFill>
                      <a:srgbClr val="002060"/>
                    </a:solidFill>
                    <a:ea typeface="Arial" panose="020B0604020202020204" pitchFamily="34" charset="0"/>
                  </a:rPr>
                  <a:t>ằ</a:t>
                </a:r>
                <a:r>
                  <a:rPr kumimoji="0" lang="vi-VN" altLang="en-US" sz="2800" b="0" i="0" u="none" strike="noStrike" cap="none" normalizeH="0" baseline="0" dirty="0">
                    <a:ln>
                      <a:noFill/>
                    </a:ln>
                    <a:solidFill>
                      <a:srgbClr val="002060"/>
                    </a:solidFill>
                    <a:effectLst/>
                    <a:ea typeface="Arial" panose="020B0604020202020204" pitchFamily="34" charset="0"/>
                  </a:rPr>
                  <a:t>ng </a:t>
                </a:r>
                <a14:m>
                  <m:oMath xmlns:m="http://schemas.openxmlformats.org/officeDocument/2006/math">
                    <m:f>
                      <m:fPr>
                        <m:ctrlPr>
                          <a:rPr kumimoji="0" lang="vi-VN" altLang="en-US" sz="3600" b="0" i="1" u="none" strike="noStrike" cap="none" normalizeH="0" baseline="0" smtClean="0">
                            <a:ln>
                              <a:noFill/>
                            </a:ln>
                            <a:solidFill>
                              <a:srgbClr val="002060"/>
                            </a:solidFill>
                            <a:effectLst/>
                            <a:latin typeface="Cambria Math" panose="02040503050406030204" pitchFamily="18" charset="0"/>
                          </a:rPr>
                        </m:ctrlPr>
                      </m:fPr>
                      <m:num>
                        <m:r>
                          <a:rPr kumimoji="0" lang="en-US" altLang="en-US" sz="3600" b="0" i="1" u="none" strike="noStrike" cap="none" normalizeH="0" baseline="0" smtClean="0">
                            <a:ln>
                              <a:noFill/>
                            </a:ln>
                            <a:solidFill>
                              <a:srgbClr val="002060"/>
                            </a:solidFill>
                            <a:effectLst/>
                            <a:latin typeface="Cambria Math" panose="02040503050406030204" pitchFamily="18" charset="0"/>
                          </a:rPr>
                          <m:t>4</m:t>
                        </m:r>
                      </m:num>
                      <m:den>
                        <m:r>
                          <a:rPr kumimoji="0" lang="en-US" altLang="en-US" sz="3600" b="0" i="1" u="none" strike="noStrike" cap="none" normalizeH="0" baseline="0" smtClean="0">
                            <a:ln>
                              <a:noFill/>
                            </a:ln>
                            <a:solidFill>
                              <a:srgbClr val="002060"/>
                            </a:solidFill>
                            <a:effectLst/>
                            <a:latin typeface="Cambria Math" panose="02040503050406030204" pitchFamily="18" charset="0"/>
                          </a:rPr>
                          <m:t>5</m:t>
                        </m:r>
                      </m:den>
                    </m:f>
                  </m:oMath>
                </a14:m>
                <a:r>
                  <a:rPr kumimoji="0" lang="vi-VN" altLang="en-US" sz="2800" b="0" i="0" u="none" strike="noStrike" cap="none" normalizeH="0" baseline="0" dirty="0">
                    <a:ln>
                      <a:noFill/>
                    </a:ln>
                    <a:solidFill>
                      <a:srgbClr val="002060"/>
                    </a:solidFill>
                    <a:effectLst/>
                    <a:ea typeface="Arial" panose="020B0604020202020204" pitchFamily="34" charset="0"/>
                  </a:rPr>
                  <a:t> s</a:t>
                </a:r>
                <a:r>
                  <a:rPr lang="en-US" altLang="en-US" sz="2800" dirty="0">
                    <a:solidFill>
                      <a:srgbClr val="002060"/>
                    </a:solidFill>
                    <a:ea typeface="Arial" panose="020B0604020202020204" pitchFamily="34" charset="0"/>
                  </a:rPr>
                  <a:t>ố</a:t>
                </a:r>
                <a:r>
                  <a:rPr kumimoji="0" lang="vi-VN" altLang="en-US" sz="2800" b="0" i="0" u="none" strike="noStrike" cap="none" normalizeH="0" baseline="0" dirty="0">
                    <a:ln>
                      <a:noFill/>
                    </a:ln>
                    <a:solidFill>
                      <a:srgbClr val="002060"/>
                    </a:solidFill>
                    <a:effectLst/>
                    <a:ea typeface="Arial" panose="020B0604020202020204" pitchFamily="34" charset="0"/>
                  </a:rPr>
                  <a:t> ti</a:t>
                </a:r>
                <a:r>
                  <a:rPr lang="en-US" altLang="en-US" sz="2800" dirty="0">
                    <a:solidFill>
                      <a:srgbClr val="002060"/>
                    </a:solidFill>
                    <a:ea typeface="Arial" panose="020B0604020202020204" pitchFamily="34" charset="0"/>
                  </a:rPr>
                  <a:t>ề</a:t>
                </a:r>
                <a:r>
                  <a:rPr kumimoji="0" lang="vi-VN" altLang="en-US" sz="2800" b="0" i="0" u="none" strike="noStrike" cap="none" normalizeH="0" baseline="0" dirty="0">
                    <a:ln>
                      <a:noFill/>
                    </a:ln>
                    <a:solidFill>
                      <a:srgbClr val="002060"/>
                    </a:solidFill>
                    <a:effectLst/>
                    <a:ea typeface="Arial" panose="020B0604020202020204" pitchFamily="34" charset="0"/>
                  </a:rPr>
                  <a:t>n Nga đã ti</a:t>
                </a:r>
                <a:r>
                  <a:rPr lang="en-US" altLang="en-US" sz="2800" dirty="0">
                    <a:solidFill>
                      <a:srgbClr val="002060"/>
                    </a:solidFill>
                    <a:ea typeface="Arial" panose="020B0604020202020204" pitchFamily="34" charset="0"/>
                  </a:rPr>
                  <a:t>ế</a:t>
                </a:r>
                <a:r>
                  <a:rPr kumimoji="0" lang="vi-VN" altLang="en-US" sz="2800" b="0" i="0" u="none" strike="noStrike" cap="none" normalizeH="0" baseline="0" dirty="0">
                    <a:ln>
                      <a:noFill/>
                    </a:ln>
                    <a:solidFill>
                      <a:srgbClr val="002060"/>
                    </a:solidFill>
                    <a:effectLst/>
                    <a:ea typeface="Arial" panose="020B0604020202020204" pitchFamily="34" charset="0"/>
                  </a:rPr>
                  <a:t>t ki</a:t>
                </a:r>
                <a:r>
                  <a:rPr lang="en-US" altLang="en-US" sz="2800" dirty="0">
                    <a:solidFill>
                      <a:srgbClr val="002060"/>
                    </a:solidFill>
                    <a:ea typeface="Arial" panose="020B0604020202020204" pitchFamily="34" charset="0"/>
                  </a:rPr>
                  <a:t>ệ</a:t>
                </a:r>
                <a:r>
                  <a:rPr kumimoji="0" lang="vi-VN" altLang="en-US" sz="2800" b="0" i="0" u="none" strike="noStrike" cap="none" normalizeH="0" baseline="0" dirty="0">
                    <a:ln>
                      <a:noFill/>
                    </a:ln>
                    <a:solidFill>
                      <a:srgbClr val="002060"/>
                    </a:solidFill>
                    <a:effectLst/>
                    <a:ea typeface="Arial" panose="020B0604020202020204" pitchFamily="34" charset="0"/>
                  </a:rPr>
                  <a:t>m đư</a:t>
                </a:r>
                <a:r>
                  <a:rPr lang="en-US" altLang="en-US" sz="2800" dirty="0">
                    <a:solidFill>
                      <a:srgbClr val="002060"/>
                    </a:solidFill>
                    <a:ea typeface="Arial" panose="020B0604020202020204" pitchFamily="34" charset="0"/>
                  </a:rPr>
                  <a:t>ợ</a:t>
                </a:r>
                <a:r>
                  <a:rPr kumimoji="0" lang="vi-VN" altLang="en-US" sz="2800" b="0" i="0" u="none" strike="noStrike" cap="none" normalizeH="0" baseline="0" dirty="0">
                    <a:ln>
                      <a:noFill/>
                    </a:ln>
                    <a:solidFill>
                      <a:srgbClr val="002060"/>
                    </a:solidFill>
                    <a:effectLst/>
                    <a:ea typeface="Arial" panose="020B0604020202020204" pitchFamily="34" charset="0"/>
                  </a:rPr>
                  <a:t>c. S</a:t>
                </a:r>
                <a:r>
                  <a:rPr lang="en-US" altLang="en-US" sz="2800" dirty="0">
                    <a:solidFill>
                      <a:srgbClr val="002060"/>
                    </a:solidFill>
                    <a:ea typeface="Arial" panose="020B0604020202020204" pitchFamily="34" charset="0"/>
                  </a:rPr>
                  <a:t>ố</a:t>
                </a:r>
                <a:r>
                  <a:rPr kumimoji="0" lang="vi-VN" altLang="en-US" sz="2800" b="0" i="0" u="none" strike="noStrike" cap="none" normalizeH="0" baseline="0" dirty="0">
                    <a:ln>
                      <a:noFill/>
                    </a:ln>
                    <a:solidFill>
                      <a:srgbClr val="002060"/>
                    </a:solidFill>
                    <a:effectLst/>
                    <a:ea typeface="Arial" panose="020B0604020202020204" pitchFamily="34" charset="0"/>
                  </a:rPr>
                  <a:t> ti</a:t>
                </a:r>
                <a:r>
                  <a:rPr lang="en-US" altLang="en-US" sz="2800" dirty="0">
                    <a:solidFill>
                      <a:srgbClr val="002060"/>
                    </a:solidFill>
                    <a:ea typeface="Arial" panose="020B0604020202020204" pitchFamily="34" charset="0"/>
                  </a:rPr>
                  <a:t>ề</a:t>
                </a:r>
                <a:r>
                  <a:rPr kumimoji="0" lang="vi-VN" altLang="en-US" sz="2800" b="0" i="0" u="none" strike="noStrike" cap="none" normalizeH="0" baseline="0" dirty="0">
                    <a:ln>
                      <a:noFill/>
                    </a:ln>
                    <a:solidFill>
                      <a:srgbClr val="002060"/>
                    </a:solidFill>
                    <a:effectLst/>
                    <a:ea typeface="Arial" panose="020B0604020202020204" pitchFamily="34" charset="0"/>
                  </a:rPr>
                  <a:t>n Nga ti</a:t>
                </a:r>
                <a:r>
                  <a:rPr lang="en-US" altLang="en-US" sz="2800" dirty="0">
                    <a:solidFill>
                      <a:srgbClr val="002060"/>
                    </a:solidFill>
                    <a:ea typeface="Arial" panose="020B0604020202020204" pitchFamily="34" charset="0"/>
                  </a:rPr>
                  <a:t>ế</a:t>
                </a:r>
                <a:r>
                  <a:rPr kumimoji="0" lang="vi-VN" altLang="en-US" sz="2800" b="0" i="0" u="none" strike="noStrike" cap="none" normalizeH="0" baseline="0" dirty="0">
                    <a:ln>
                      <a:noFill/>
                    </a:ln>
                    <a:solidFill>
                      <a:srgbClr val="002060"/>
                    </a:solidFill>
                    <a:effectLst/>
                    <a:ea typeface="Arial" panose="020B0604020202020204" pitchFamily="34" charset="0"/>
                  </a:rPr>
                  <a:t>t ki</a:t>
                </a:r>
                <a:r>
                  <a:rPr lang="en-US" altLang="en-US" sz="2800" dirty="0">
                    <a:solidFill>
                      <a:srgbClr val="002060"/>
                    </a:solidFill>
                    <a:ea typeface="Arial" panose="020B0604020202020204" pitchFamily="34" charset="0"/>
                  </a:rPr>
                  <a:t>ệ</a:t>
                </a:r>
                <a:r>
                  <a:rPr kumimoji="0" lang="vi-VN" altLang="en-US" sz="2800" b="0" i="0" u="none" strike="noStrike" cap="none" normalizeH="0" baseline="0" dirty="0">
                    <a:ln>
                      <a:noFill/>
                    </a:ln>
                    <a:solidFill>
                      <a:srgbClr val="002060"/>
                    </a:solidFill>
                    <a:effectLst/>
                    <a:ea typeface="Arial" panose="020B0604020202020204" pitchFamily="34" charset="0"/>
                  </a:rPr>
                  <a:t>m đư</a:t>
                </a:r>
                <a:r>
                  <a:rPr lang="en-US" altLang="en-US" sz="2800" dirty="0">
                    <a:solidFill>
                      <a:srgbClr val="002060"/>
                    </a:solidFill>
                    <a:ea typeface="Arial" panose="020B0604020202020204" pitchFamily="34" charset="0"/>
                  </a:rPr>
                  <a:t>ợ</a:t>
                </a:r>
                <a:r>
                  <a:rPr kumimoji="0" lang="vi-VN" altLang="en-US" sz="2800" b="0" i="0" u="none" strike="noStrike" cap="none" normalizeH="0" baseline="0" dirty="0">
                    <a:ln>
                      <a:noFill/>
                    </a:ln>
                    <a:solidFill>
                      <a:srgbClr val="002060"/>
                    </a:solidFill>
                    <a:effectLst/>
                    <a:ea typeface="Arial" panose="020B0604020202020204" pitchFamily="34" charset="0"/>
                  </a:rPr>
                  <a:t>c</a:t>
                </a:r>
                <a:r>
                  <a:rPr kumimoji="0" lang="en-US" altLang="en-US" sz="2800" b="0" i="0" u="none" strike="noStrike" cap="none" normalizeH="0" baseline="0" dirty="0">
                    <a:ln>
                      <a:noFill/>
                    </a:ln>
                    <a:solidFill>
                      <a:srgbClr val="002060"/>
                    </a:solidFill>
                    <a:effectLst/>
                    <a:ea typeface="Arial" panose="020B0604020202020204" pitchFamily="34" charset="0"/>
                  </a:rPr>
                  <a:t> l</a:t>
                </a:r>
                <a:r>
                  <a:rPr lang="vi-VN" altLang="en-US" sz="2800" dirty="0">
                    <a:solidFill>
                      <a:srgbClr val="002060"/>
                    </a:solidFill>
                    <a:ea typeface="Arial" panose="020B0604020202020204" pitchFamily="34" charset="0"/>
                  </a:rPr>
                  <a:t>à bao nhiêu?</a:t>
                </a:r>
                <a:r>
                  <a:rPr kumimoji="0" lang="en-US" altLang="en-US" sz="2800" b="0" i="0" u="none" strike="noStrike" cap="none" normalizeH="0" baseline="0" dirty="0">
                    <a:ln>
                      <a:noFill/>
                    </a:ln>
                    <a:solidFill>
                      <a:srgbClr val="002060"/>
                    </a:solidFill>
                    <a:effectLst/>
                    <a:ea typeface="Arial" panose="020B0604020202020204" pitchFamily="34" charset="0"/>
                  </a:rPr>
                  <a:t> </a:t>
                </a:r>
                <a:endParaRPr kumimoji="0" lang="en-US" altLang="en-US" sz="2800" b="0" i="0" u="none" strike="noStrike" cap="none" normalizeH="0" baseline="0" dirty="0">
                  <a:ln>
                    <a:noFill/>
                  </a:ln>
                  <a:solidFill>
                    <a:srgbClr val="002060"/>
                  </a:solidFill>
                  <a:effectLst/>
                </a:endParaRPr>
              </a:p>
            </p:txBody>
          </p:sp>
        </mc:Choice>
        <mc:Fallback xmlns="">
          <p:sp>
            <p:nvSpPr>
              <p:cNvPr id="3" name="Rectangle 2">
                <a:extLst>
                  <a:ext uri="{FF2B5EF4-FFF2-40B4-BE49-F238E27FC236}">
                    <a16:creationId xmlns:a16="http://schemas.microsoft.com/office/drawing/2014/main" id="{5696574C-C94C-B7FF-8D84-12A970965CEF}"/>
                  </a:ext>
                </a:extLst>
              </p:cNvPr>
              <p:cNvSpPr>
                <a:spLocks noRot="1" noChangeAspect="1" noMove="1" noResize="1" noEditPoints="1" noAdjustHandles="1" noChangeArrowheads="1" noChangeShapeType="1" noTextEdit="1"/>
              </p:cNvSpPr>
              <p:nvPr/>
            </p:nvSpPr>
            <p:spPr bwMode="auto">
              <a:xfrm>
                <a:off x="460248" y="685800"/>
                <a:ext cx="7845552" cy="2169633"/>
              </a:xfrm>
              <a:prstGeom prst="rect">
                <a:avLst/>
              </a:prstGeom>
              <a:blipFill>
                <a:blip r:embed="rId2"/>
                <a:stretch>
                  <a:fillRect l="-1632" t="-2535" b="-7324"/>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5FAE6D62-4CDD-5161-79EE-E861FCAF6DF6}"/>
                  </a:ext>
                </a:extLst>
              </p:cNvPr>
              <p:cNvSpPr>
                <a:spLocks noChangeArrowheads="1"/>
              </p:cNvSpPr>
              <p:nvPr/>
            </p:nvSpPr>
            <p:spPr bwMode="auto">
              <a:xfrm>
                <a:off x="533400" y="3324941"/>
                <a:ext cx="10973984" cy="3581943"/>
              </a:xfrm>
              <a:prstGeom prst="rect">
                <a:avLst/>
              </a:prstGeom>
              <a:noFill/>
              <a:ln>
                <a:noFill/>
              </a:ln>
              <a:effectLst/>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 uri="{AF507438-7753-43E0-B8FC-AC1667EBCBE1}">
                  <a14:hiddenEffect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1pPr>
                <a:lvl2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2pPr>
                <a:lvl3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3pPr>
                <a:lvl4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4pPr>
                <a:lvl5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5pPr>
                <a:lvl6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6pPr>
                <a:lvl7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7pPr>
                <a:lvl8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8pPr>
                <a:lvl9pPr eaLnBrk="0" fontAlgn="base" hangingPunct="0">
                  <a:spcBef>
                    <a:spcPct val="0"/>
                  </a:spcBef>
                  <a:spcAft>
                    <a:spcPct val="0"/>
                  </a:spcAft>
                  <a:tabLst>
                    <a:tab pos="2640013" algn="r"/>
                    <a:tab pos="3078163" algn="r"/>
                    <a:tab pos="3379788" algn="r"/>
                    <a:tab pos="3605213" algn="r"/>
                    <a:tab pos="3902075" algn="r"/>
                  </a:tabLst>
                  <a:defRPr>
                    <a:solidFill>
                      <a:schemeClr val="tx1"/>
                    </a:solidFill>
                    <a:latin typeface="Arial" panose="020B0604020202020204" pitchFamily="34" charset="0"/>
                  </a:defRPr>
                </a:lvl9pPr>
              </a:lstStyle>
              <a:p>
                <a:pPr lvl="0"/>
                <a:r>
                  <a:rPr kumimoji="0" lang="vi-VN" altLang="en-US" sz="2800" b="0" i="0" u="none" strike="noStrike" cap="none" normalizeH="0" baseline="0" dirty="0">
                    <a:ln>
                      <a:noFill/>
                    </a:ln>
                    <a:solidFill>
                      <a:srgbClr val="002060"/>
                    </a:solidFill>
                    <a:effectLst/>
                    <a:ea typeface="Arial" panose="020B0604020202020204" pitchFamily="34" charset="0"/>
                  </a:rPr>
                  <a:t>Bài toán 2</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	đòi hỏi tìm</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	số tiền	</a:t>
                </a:r>
                <a:r>
                  <a:rPr kumimoji="0" lang="vi-VN" altLang="en-US" sz="2800" b="0" i="1" u="none" strike="noStrike" cap="none" normalizeH="0" baseline="0" dirty="0">
                    <a:ln>
                      <a:noFill/>
                    </a:ln>
                    <a:solidFill>
                      <a:srgbClr val="002060"/>
                    </a:solidFill>
                    <a:effectLst/>
                    <a:ea typeface="Arial" panose="020B0604020202020204" pitchFamily="34" charset="0"/>
                    <a:cs typeface="Arial" panose="020B0604020202020204" pitchFamily="34" charset="0"/>
                  </a:rPr>
                  <a:t>T</a:t>
                </a:r>
                <a:r>
                  <a:rPr kumimoji="0" lang="vi-VN" altLang="en-US" sz="2800" b="0" i="0" u="none" strike="noStrike" cap="none" normalizeH="0" baseline="0" dirty="0">
                    <a:ln>
                      <a:noFill/>
                    </a:ln>
                    <a:solidFill>
                      <a:srgbClr val="002060"/>
                    </a:solidFill>
                    <a:effectLst/>
                    <a:ea typeface="Arial" panose="020B0604020202020204" pitchFamily="34" charset="0"/>
                  </a:rPr>
                  <a:t> mà	Nga</a:t>
                </a:r>
                <a:r>
                  <a:rPr kumimoji="0" lang="en-US" altLang="en-US" sz="2800" b="0" i="0" u="none" strike="noStrike" cap="none" normalizeH="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tiết kiệm</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được. Ta đã</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biết </a:t>
                </a:r>
                <a:r>
                  <a:rPr lang="vi-VN" altLang="en-US" sz="2400" dirty="0">
                    <a:solidFill>
                      <a:srgbClr val="002060"/>
                    </a:solidFill>
                  </a:rPr>
                  <a:t> </a:t>
                </a:r>
                <a14:m>
                  <m:oMath xmlns:m="http://schemas.openxmlformats.org/officeDocument/2006/math">
                    <m:f>
                      <m:fPr>
                        <m:ctrlPr>
                          <a:rPr lang="vi-VN" altLang="en-US" sz="2800" i="1">
                            <a:solidFill>
                              <a:srgbClr val="002060"/>
                            </a:solidFill>
                            <a:latin typeface="Cambria Math" panose="02040503050406030204" pitchFamily="18" charset="0"/>
                          </a:rPr>
                        </m:ctrlPr>
                      </m:fPr>
                      <m:num>
                        <m:r>
                          <a:rPr lang="en-US" altLang="en-US" sz="2800" i="1">
                            <a:solidFill>
                              <a:srgbClr val="002060"/>
                            </a:solidFill>
                            <a:latin typeface="Cambria Math" panose="02040503050406030204" pitchFamily="18" charset="0"/>
                          </a:rPr>
                          <m:t>4</m:t>
                        </m:r>
                      </m:num>
                      <m:den>
                        <m:r>
                          <a:rPr lang="en-US" altLang="en-US" sz="2800" i="1">
                            <a:solidFill>
                              <a:srgbClr val="002060"/>
                            </a:solidFill>
                            <a:latin typeface="Cambria Math" panose="02040503050406030204" pitchFamily="18" charset="0"/>
                          </a:rPr>
                          <m:t>5</m:t>
                        </m:r>
                      </m:den>
                    </m:f>
                  </m:oMath>
                </a14:m>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số</a:t>
                </a:r>
                <a:r>
                  <a:rPr lang="en-US" altLang="en-US" sz="2800" dirty="0">
                    <a:solidFill>
                      <a:srgbClr val="002060"/>
                    </a:solidFill>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tiền đó là 400	nghìn đồng,</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nghĩa</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là </a:t>
                </a:r>
                <a14:m>
                  <m:oMath xmlns:m="http://schemas.openxmlformats.org/officeDocument/2006/math">
                    <m:f>
                      <m:fPr>
                        <m:ctrlPr>
                          <a:rPr lang="vi-VN" altLang="en-US" sz="3600" i="1">
                            <a:solidFill>
                              <a:srgbClr val="002060"/>
                            </a:solidFill>
                            <a:latin typeface="Cambria Math" panose="02040503050406030204" pitchFamily="18" charset="0"/>
                          </a:rPr>
                        </m:ctrlPr>
                      </m:fPr>
                      <m:num>
                        <m:r>
                          <a:rPr lang="en-US" altLang="en-US" sz="3600" i="1">
                            <a:solidFill>
                              <a:srgbClr val="002060"/>
                            </a:solidFill>
                            <a:latin typeface="Cambria Math" panose="02040503050406030204" pitchFamily="18" charset="0"/>
                          </a:rPr>
                          <m:t>4</m:t>
                        </m:r>
                      </m:num>
                      <m:den>
                        <m:r>
                          <a:rPr lang="en-US" altLang="en-US" sz="3600" i="1">
                            <a:solidFill>
                              <a:srgbClr val="002060"/>
                            </a:solidFill>
                            <a:latin typeface="Cambria Math" panose="02040503050406030204" pitchFamily="18" charset="0"/>
                          </a:rPr>
                          <m:t>5</m:t>
                        </m:r>
                      </m:den>
                    </m:f>
                  </m:oMath>
                </a14:m>
                <a:r>
                  <a:rPr kumimoji="0" lang="vi-VN"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1" u="none" strike="noStrike" cap="none" normalizeH="0" baseline="0" dirty="0">
                    <a:ln>
                      <a:noFill/>
                    </a:ln>
                    <a:solidFill>
                      <a:srgbClr val="002060"/>
                    </a:solidFill>
                    <a:effectLst/>
                    <a:ea typeface="Arial" panose="020B0604020202020204" pitchFamily="34" charset="0"/>
                    <a:cs typeface="Arial" panose="020B0604020202020204" pitchFamily="34" charset="0"/>
                  </a:rPr>
                  <a:t>T=</a:t>
                </a:r>
                <a:r>
                  <a:rPr kumimoji="0" lang="vi-VN" altLang="en-US" sz="2800" b="0" i="0" u="none" strike="noStrike" cap="none" normalizeH="0" baseline="0" dirty="0">
                    <a:ln>
                      <a:noFill/>
                    </a:ln>
                    <a:solidFill>
                      <a:srgbClr val="002060"/>
                    </a:solidFill>
                    <a:effectLst/>
                    <a:ea typeface="Arial" panose="020B0604020202020204" pitchFamily="34" charset="0"/>
                  </a:rPr>
                  <a:t> 400.</a:t>
                </a:r>
                <a:br>
                  <a:rPr kumimoji="0" lang="vi-VN" altLang="en-US" sz="2800" b="0" i="0" u="none" strike="noStrike" cap="none" normalizeH="0" baseline="0" dirty="0">
                    <a:ln>
                      <a:noFill/>
                    </a:ln>
                    <a:solidFill>
                      <a:srgbClr val="002060"/>
                    </a:solidFill>
                    <a:effectLst/>
                    <a:ea typeface="Arial" panose="020B0604020202020204" pitchFamily="34" charset="0"/>
                  </a:rPr>
                </a:br>
                <a:r>
                  <a:rPr kumimoji="0" lang="vi-VN" altLang="en-US" sz="2800" b="0" i="0" u="none" strike="noStrike" cap="none" normalizeH="0" baseline="0" dirty="0">
                    <a:ln>
                      <a:noFill/>
                    </a:ln>
                    <a:solidFill>
                      <a:srgbClr val="002060"/>
                    </a:solidFill>
                    <a:effectLst/>
                    <a:ea typeface="Arial" panose="020B0604020202020204" pitchFamily="34" charset="0"/>
                  </a:rPr>
                  <a:t>Từ đó ta có </a:t>
                </a:r>
                <a:r>
                  <a:rPr kumimoji="0" lang="vi-VN" altLang="en-US" sz="2800" b="0" i="1" u="none" strike="noStrike" cap="none" normalizeH="0" baseline="0" dirty="0">
                    <a:ln>
                      <a:noFill/>
                    </a:ln>
                    <a:solidFill>
                      <a:srgbClr val="002060"/>
                    </a:solidFill>
                    <a:effectLst/>
                    <a:ea typeface="Arial" panose="020B0604020202020204" pitchFamily="34" charset="0"/>
                    <a:cs typeface="Arial" panose="020B0604020202020204" pitchFamily="34" charset="0"/>
                  </a:rPr>
                  <a:t>T</a:t>
                </a:r>
                <a:r>
                  <a:rPr kumimoji="0" lang="vi-VN" altLang="en-US" sz="2800" b="0" i="0" u="none" strike="noStrike" cap="none" normalizeH="0" baseline="0" dirty="0">
                    <a:ln>
                      <a:noFill/>
                    </a:ln>
                    <a:solidFill>
                      <a:srgbClr val="002060"/>
                    </a:solidFill>
                    <a:effectLst/>
                    <a:ea typeface="Arial" panose="020B0604020202020204" pitchFamily="34" charset="0"/>
                  </a:rPr>
                  <a:t> = 400 : </a:t>
                </a:r>
                <a14:m>
                  <m:oMath xmlns:m="http://schemas.openxmlformats.org/officeDocument/2006/math">
                    <m:f>
                      <m:fPr>
                        <m:ctrlPr>
                          <a:rPr lang="vi-VN" altLang="en-US" sz="3600" i="1">
                            <a:solidFill>
                              <a:srgbClr val="002060"/>
                            </a:solidFill>
                            <a:latin typeface="Cambria Math" panose="02040503050406030204" pitchFamily="18" charset="0"/>
                          </a:rPr>
                        </m:ctrlPr>
                      </m:fPr>
                      <m:num>
                        <m:r>
                          <a:rPr lang="en-US" altLang="en-US" sz="3600" i="1">
                            <a:solidFill>
                              <a:srgbClr val="002060"/>
                            </a:solidFill>
                            <a:latin typeface="Cambria Math" panose="02040503050406030204" pitchFamily="18" charset="0"/>
                          </a:rPr>
                          <m:t>4</m:t>
                        </m:r>
                      </m:num>
                      <m:den>
                        <m:r>
                          <a:rPr lang="en-US" altLang="en-US" sz="3600" i="1">
                            <a:solidFill>
                              <a:srgbClr val="002060"/>
                            </a:solidFill>
                            <a:latin typeface="Cambria Math" panose="02040503050406030204" pitchFamily="18" charset="0"/>
                          </a:rPr>
                          <m:t>5</m:t>
                        </m:r>
                      </m:den>
                    </m:f>
                  </m:oMath>
                </a14:m>
                <a:endParaRPr kumimoji="0" lang="en-US" altLang="en-US" sz="2800" b="0" i="0" u="none" strike="noStrike" cap="none" normalizeH="0" baseline="0" dirty="0">
                  <a:ln>
                    <a:noFill/>
                  </a:ln>
                  <a:solidFill>
                    <a:srgbClr val="00206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2640013" algn="r"/>
                    <a:tab pos="3078163" algn="r"/>
                    <a:tab pos="3379788" algn="r"/>
                    <a:tab pos="3605213" algn="r"/>
                    <a:tab pos="3902075" algn="r"/>
                  </a:tabLst>
                </a:pPr>
                <a:r>
                  <a:rPr kumimoji="0" lang="vi-VN" altLang="en-US" sz="2800" b="0" i="0" u="none" strike="noStrike" cap="none" normalizeH="0" baseline="0" dirty="0">
                    <a:ln>
                      <a:noFill/>
                    </a:ln>
                    <a:solidFill>
                      <a:srgbClr val="002060"/>
                    </a:solidFill>
                    <a:effectLst/>
                    <a:ea typeface="Arial" panose="020B0604020202020204" pitchFamily="34" charset="0"/>
                    <a:cs typeface="Arial" panose="020B0604020202020204" pitchFamily="34" charset="0"/>
                  </a:rPr>
                  <a:t>Vậy Nga đã tiết kiệm được:</a:t>
                </a:r>
                <a:endParaRPr kumimoji="0" lang="en-US" altLang="en-US" sz="2800" b="0" i="0" u="none" strike="noStrike" cap="none" normalizeH="0" baseline="0" dirty="0">
                  <a:ln>
                    <a:noFill/>
                  </a:ln>
                  <a:solidFill>
                    <a:srgbClr val="002060"/>
                  </a:solidFill>
                  <a:effectLst/>
                </a:endParaRPr>
              </a:p>
              <a:p>
                <a:pPr lvl="0"/>
                <a:r>
                  <a:rPr kumimoji="0" lang="vi-VN" altLang="en-US" sz="2800" b="0" i="1" u="none" strike="noStrike" cap="none" normalizeH="0" baseline="0" dirty="0">
                    <a:ln>
                      <a:noFill/>
                    </a:ln>
                    <a:solidFill>
                      <a:srgbClr val="002060"/>
                    </a:solidFill>
                    <a:effectLst/>
                    <a:ea typeface="Arial" panose="020B0604020202020204" pitchFamily="34" charset="0"/>
                    <a:cs typeface="Arial" panose="020B0604020202020204" pitchFamily="34" charset="0"/>
                  </a:rPr>
                  <a:t>T</a:t>
                </a:r>
                <a:r>
                  <a:rPr kumimoji="0" lang="vi-VN" altLang="en-US" sz="2800" b="0" i="0" u="none" strike="noStrike" cap="none" normalizeH="0" baseline="0" dirty="0">
                    <a:ln>
                      <a:noFill/>
                    </a:ln>
                    <a:solidFill>
                      <a:srgbClr val="002060"/>
                    </a:solidFill>
                    <a:effectLst/>
                    <a:ea typeface="Arial" panose="020B0604020202020204" pitchFamily="34" charset="0"/>
                  </a:rPr>
                  <a:t> = 400 : </a:t>
                </a:r>
                <a14:m>
                  <m:oMath xmlns:m="http://schemas.openxmlformats.org/officeDocument/2006/math">
                    <m:f>
                      <m:fPr>
                        <m:ctrlPr>
                          <a:rPr lang="vi-VN" altLang="en-US" sz="3200" i="1">
                            <a:solidFill>
                              <a:srgbClr val="002060"/>
                            </a:solidFill>
                            <a:latin typeface="Cambria Math" panose="02040503050406030204" pitchFamily="18" charset="0"/>
                          </a:rPr>
                        </m:ctrlPr>
                      </m:fPr>
                      <m:num>
                        <m:r>
                          <a:rPr lang="en-US" altLang="en-US" sz="3200" i="1">
                            <a:solidFill>
                              <a:srgbClr val="002060"/>
                            </a:solidFill>
                            <a:latin typeface="Cambria Math" panose="02040503050406030204" pitchFamily="18" charset="0"/>
                          </a:rPr>
                          <m:t>4</m:t>
                        </m:r>
                      </m:num>
                      <m:den>
                        <m:r>
                          <a:rPr lang="en-US" altLang="en-US" sz="3200" i="1">
                            <a:solidFill>
                              <a:srgbClr val="002060"/>
                            </a:solidFill>
                            <a:latin typeface="Cambria Math" panose="02040503050406030204" pitchFamily="18" charset="0"/>
                          </a:rPr>
                          <m:t>5</m:t>
                        </m:r>
                      </m:den>
                    </m:f>
                    <m:r>
                      <a:rPr lang="en-US" altLang="en-US" sz="3200" i="1">
                        <a:solidFill>
                          <a:srgbClr val="002060"/>
                        </a:solidFill>
                        <a:latin typeface="Cambria Math" panose="02040503050406030204" pitchFamily="18" charset="0"/>
                      </a:rPr>
                      <m:t> </m:t>
                    </m:r>
                  </m:oMath>
                </a14:m>
                <a:r>
                  <a:rPr kumimoji="0" lang="vi-VN" altLang="en-US" sz="2800" b="0" i="0" u="none" strike="noStrike" cap="none" normalizeH="0" baseline="0" dirty="0">
                    <a:ln>
                      <a:noFill/>
                    </a:ln>
                    <a:solidFill>
                      <a:srgbClr val="002060"/>
                    </a:solidFill>
                    <a:effectLst/>
                    <a:ea typeface="Arial" panose="020B0604020202020204" pitchFamily="34" charset="0"/>
                  </a:rPr>
                  <a:t>= 400 • </a:t>
                </a:r>
                <a14:m>
                  <m:oMath xmlns:m="http://schemas.openxmlformats.org/officeDocument/2006/math">
                    <m:f>
                      <m:fPr>
                        <m:ctrlPr>
                          <a:rPr lang="vi-VN" altLang="en-US" sz="4000" i="1">
                            <a:solidFill>
                              <a:srgbClr val="002060"/>
                            </a:solidFill>
                            <a:latin typeface="Cambria Math" panose="02040503050406030204" pitchFamily="18" charset="0"/>
                          </a:rPr>
                        </m:ctrlPr>
                      </m:fPr>
                      <m:num>
                        <m:r>
                          <a:rPr lang="en-US" altLang="en-US" sz="4000" b="0" i="1" smtClean="0">
                            <a:solidFill>
                              <a:srgbClr val="002060"/>
                            </a:solidFill>
                            <a:latin typeface="Cambria Math" panose="02040503050406030204" pitchFamily="18" charset="0"/>
                          </a:rPr>
                          <m:t>5</m:t>
                        </m:r>
                      </m:num>
                      <m:den>
                        <m:r>
                          <a:rPr lang="en-US" altLang="en-US" sz="4000" b="0" i="1" smtClean="0">
                            <a:solidFill>
                              <a:srgbClr val="002060"/>
                            </a:solidFill>
                            <a:latin typeface="Cambria Math" panose="02040503050406030204" pitchFamily="18" charset="0"/>
                          </a:rPr>
                          <m:t>4</m:t>
                        </m:r>
                      </m:den>
                    </m:f>
                  </m:oMath>
                </a14:m>
                <a:r>
                  <a:rPr kumimoji="0" lang="vi-VN" altLang="en-US" sz="2800" b="0" i="0" u="none" strike="noStrike" cap="none" normalizeH="0" baseline="0" dirty="0">
                    <a:ln>
                      <a:noFill/>
                    </a:ln>
                    <a:solidFill>
                      <a:srgbClr val="002060"/>
                    </a:solidFill>
                    <a:effectLst/>
                    <a:ea typeface="Arial" panose="020B0604020202020204" pitchFamily="34" charset="0"/>
                  </a:rPr>
                  <a:t> = 500 (nghìn đồng).</a:t>
                </a:r>
                <a:r>
                  <a:rPr kumimoji="0" lang="en-US" altLang="en-US" sz="2800" b="0" i="0" u="none" strike="noStrike" cap="none" normalizeH="0" baseline="0" dirty="0">
                    <a:ln>
                      <a:noFill/>
                    </a:ln>
                    <a:solidFill>
                      <a:srgbClr val="002060"/>
                    </a:solidFill>
                    <a:effectLst/>
                  </a:rPr>
                  <a:t> </a:t>
                </a:r>
              </a:p>
            </p:txBody>
          </p:sp>
        </mc:Choice>
        <mc:Fallback xmlns="">
          <p:sp>
            <p:nvSpPr>
              <p:cNvPr id="4" name="Rectangle 3">
                <a:extLst>
                  <a:ext uri="{FF2B5EF4-FFF2-40B4-BE49-F238E27FC236}">
                    <a16:creationId xmlns:a16="http://schemas.microsoft.com/office/drawing/2014/main" id="{5FAE6D62-4CDD-5161-79EE-E861FCAF6DF6}"/>
                  </a:ext>
                </a:extLst>
              </p:cNvPr>
              <p:cNvSpPr>
                <a:spLocks noRot="1" noChangeAspect="1" noMove="1" noResize="1" noEditPoints="1" noAdjustHandles="1" noChangeArrowheads="1" noChangeShapeType="1" noTextEdit="1"/>
              </p:cNvSpPr>
              <p:nvPr/>
            </p:nvSpPr>
            <p:spPr bwMode="auto">
              <a:xfrm>
                <a:off x="533400" y="3324941"/>
                <a:ext cx="10973984" cy="3581943"/>
              </a:xfrm>
              <a:prstGeom prst="rect">
                <a:avLst/>
              </a:prstGeom>
              <a:blipFill>
                <a:blip r:embed="rId3"/>
                <a:stretch>
                  <a:fillRect l="-1167" r="-500"/>
                </a:stretch>
              </a:blip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noFill/>
                  </a:rPr>
                  <a:t> </a:t>
                </a:r>
              </a:p>
            </p:txBody>
          </p:sp>
        </mc:Fallback>
      </mc:AlternateContent>
      <p:grpSp>
        <p:nvGrpSpPr>
          <p:cNvPr id="12" name="Group 11">
            <a:extLst>
              <a:ext uri="{FF2B5EF4-FFF2-40B4-BE49-F238E27FC236}">
                <a16:creationId xmlns:a16="http://schemas.microsoft.com/office/drawing/2014/main" id="{91EF4B6F-8C0C-8AB5-F87A-E604106026E0}"/>
              </a:ext>
            </a:extLst>
          </p:cNvPr>
          <p:cNvGrpSpPr/>
          <p:nvPr/>
        </p:nvGrpSpPr>
        <p:grpSpPr>
          <a:xfrm>
            <a:off x="8610600" y="838200"/>
            <a:ext cx="3352800" cy="2533148"/>
            <a:chOff x="8610599" y="1353052"/>
            <a:chExt cx="3657599" cy="2462961"/>
          </a:xfrm>
        </p:grpSpPr>
        <p:pic>
          <p:nvPicPr>
            <p:cNvPr id="1025" name="Picture 43">
              <a:extLst>
                <a:ext uri="{FF2B5EF4-FFF2-40B4-BE49-F238E27FC236}">
                  <a16:creationId xmlns:a16="http://schemas.microsoft.com/office/drawing/2014/main" id="{DBDCCB31-0178-9946-FBBE-E0E31F272B6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20200" y="2642937"/>
              <a:ext cx="685800" cy="117307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E2A31D14-2C74-80A9-7285-488521EEE3DF}"/>
                </a:ext>
              </a:extLst>
            </p:cNvPr>
            <p:cNvSpPr txBox="1"/>
            <p:nvPr/>
          </p:nvSpPr>
          <p:spPr>
            <a:xfrm>
              <a:off x="8610599" y="1353052"/>
              <a:ext cx="3657599" cy="1384995"/>
            </a:xfrm>
            <a:prstGeom prst="rect">
              <a:avLst/>
            </a:prstGeom>
            <a:noFill/>
          </p:spPr>
          <p:txBody>
            <a:bodyPr wrap="square">
              <a:spAutoFit/>
            </a:bodyPr>
            <a:lstStyle/>
            <a:p>
              <a:r>
                <a:rPr kumimoji="0" lang="vi-VN" altLang="en-US" sz="2800" b="0" i="0" u="none" strike="noStrike" cap="none" normalizeH="0" baseline="0" dirty="0">
                  <a:ln>
                    <a:noFill/>
                  </a:ln>
                  <a:solidFill>
                    <a:srgbClr val="002060"/>
                  </a:solidFill>
                  <a:effectLst/>
                  <a:ea typeface="Arial" panose="020B0604020202020204" pitchFamily="34" charset="0"/>
                </a:rPr>
                <a:t>Liệu cách giải bài toán</a:t>
              </a:r>
              <a:r>
                <a:rPr kumimoji="0" lang="en-US" altLang="en-US" sz="2800" b="0" i="0" u="none" strike="noStrike" cap="none" normalizeH="0" baseline="0" dirty="0">
                  <a:ln>
                    <a:noFill/>
                  </a:ln>
                  <a:solidFill>
                    <a:srgbClr val="002060"/>
                  </a:solidFill>
                  <a:effectLst/>
                  <a:ea typeface="Arial" panose="020B0604020202020204" pitchFamily="34" charset="0"/>
                </a:rPr>
                <a:t> n</a:t>
              </a:r>
              <a:r>
                <a:rPr kumimoji="0" lang="vi-VN" altLang="en-US" sz="2800" b="0" i="0" u="none" strike="noStrike" cap="none" normalizeH="0" baseline="0" dirty="0">
                  <a:ln>
                    <a:noFill/>
                  </a:ln>
                  <a:solidFill>
                    <a:srgbClr val="002060"/>
                  </a:solidFill>
                  <a:effectLst/>
                  <a:ea typeface="Arial" panose="020B0604020202020204" pitchFamily="34" charset="0"/>
                </a:rPr>
                <a:t>ày có gì khác so với</a:t>
              </a:r>
              <a:r>
                <a:rPr kumimoji="0" lang="en-US" altLang="en-US" sz="2800" b="0" i="0" u="none" strike="noStrike" cap="none" normalizeH="0" baseline="0" dirty="0">
                  <a:ln>
                    <a:noFill/>
                  </a:ln>
                  <a:solidFill>
                    <a:srgbClr val="002060"/>
                  </a:solidFill>
                  <a:effectLst/>
                  <a:ea typeface="Arial" panose="020B0604020202020204" pitchFamily="34" charset="0"/>
                </a:rPr>
                <a:t> </a:t>
              </a:r>
              <a:r>
                <a:rPr kumimoji="0" lang="vi-VN" altLang="en-US" sz="2800" b="0" i="0" u="none" strike="noStrike" cap="none" normalizeH="0" baseline="0" dirty="0">
                  <a:ln>
                    <a:noFill/>
                  </a:ln>
                  <a:solidFill>
                    <a:srgbClr val="002060"/>
                  </a:solidFill>
                  <a:effectLst/>
                  <a:ea typeface="Arial" panose="020B0604020202020204" pitchFamily="34" charset="0"/>
                </a:rPr>
                <a:t>bài toán</a:t>
              </a:r>
              <a:r>
                <a:rPr kumimoji="0" lang="en-US" altLang="en-US" sz="2800" b="0" i="0" u="none" strike="noStrike" cap="none" normalizeH="0" dirty="0">
                  <a:ln>
                    <a:noFill/>
                  </a:ln>
                  <a:solidFill>
                    <a:srgbClr val="002060"/>
                  </a:solidFill>
                  <a:effectLst/>
                  <a:ea typeface="Arial" panose="020B0604020202020204" pitchFamily="34" charset="0"/>
                </a:rPr>
                <a:t> 1</a:t>
              </a:r>
              <a:r>
                <a:rPr kumimoji="0" lang="vi-VN" altLang="en-US" sz="2800" b="0" i="0" u="none" strike="noStrike" cap="none" normalizeH="0" baseline="0" dirty="0">
                  <a:ln>
                    <a:noFill/>
                  </a:ln>
                  <a:solidFill>
                    <a:srgbClr val="002060"/>
                  </a:solidFill>
                  <a:effectLst/>
                  <a:ea typeface="Arial" panose="020B0604020202020204" pitchFamily="34" charset="0"/>
                </a:rPr>
                <a:t>?</a:t>
              </a:r>
              <a:endParaRPr lang="en-US" sz="2800" dirty="0">
                <a:solidFill>
                  <a:srgbClr val="002060"/>
                </a:solidFill>
              </a:endParaRPr>
            </a:p>
          </p:txBody>
        </p:sp>
      </p:grpSp>
      <p:cxnSp>
        <p:nvCxnSpPr>
          <p:cNvPr id="10" name="Straight Connector 9">
            <a:extLst>
              <a:ext uri="{FF2B5EF4-FFF2-40B4-BE49-F238E27FC236}">
                <a16:creationId xmlns:a16="http://schemas.microsoft.com/office/drawing/2014/main" id="{F27CCAF8-5D85-BB45-1768-A8F105512325}"/>
              </a:ext>
            </a:extLst>
          </p:cNvPr>
          <p:cNvCxnSpPr/>
          <p:nvPr/>
        </p:nvCxnSpPr>
        <p:spPr>
          <a:xfrm>
            <a:off x="8001000" y="838200"/>
            <a:ext cx="0" cy="22910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9210306-724A-40FB-4EA5-37B3EAD4110B}"/>
              </a:ext>
            </a:extLst>
          </p:cNvPr>
          <p:cNvSpPr txBox="1"/>
          <p:nvPr/>
        </p:nvSpPr>
        <p:spPr>
          <a:xfrm>
            <a:off x="888999" y="2879979"/>
            <a:ext cx="2057400" cy="523220"/>
          </a:xfrm>
          <a:prstGeom prst="rect">
            <a:avLst/>
          </a:prstGeom>
          <a:noFill/>
        </p:spPr>
        <p:txBody>
          <a:bodyPr wrap="square" rtlCol="0">
            <a:spAutoFit/>
          </a:bodyPr>
          <a:lstStyle/>
          <a:p>
            <a:r>
              <a:rPr lang="en-US" sz="2800" b="1" dirty="0" err="1"/>
              <a:t>Giải</a:t>
            </a:r>
            <a:endParaRPr lang="en-US" sz="2800" b="1" dirty="0"/>
          </a:p>
        </p:txBody>
      </p:sp>
    </p:spTree>
    <p:extLst>
      <p:ext uri="{BB962C8B-B14F-4D97-AF65-F5344CB8AC3E}">
        <p14:creationId xmlns:p14="http://schemas.microsoft.com/office/powerpoint/2010/main" val="1372127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7B8CE7F-A584-3D77-30BE-4DDB0460322A}"/>
              </a:ext>
            </a:extLst>
          </p:cNvPr>
          <p:cNvSpPr/>
          <p:nvPr/>
        </p:nvSpPr>
        <p:spPr>
          <a:xfrm>
            <a:off x="164592" y="457200"/>
            <a:ext cx="11798808"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2</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 BIẾT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NÓ</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7C0B70F-B320-5BC8-C3BA-1712995A5D8B}"/>
                  </a:ext>
                </a:extLst>
              </p:cNvPr>
              <p:cNvSpPr txBox="1"/>
              <p:nvPr/>
            </p:nvSpPr>
            <p:spPr>
              <a:xfrm>
                <a:off x="914400" y="1701093"/>
                <a:ext cx="10591800" cy="1346907"/>
              </a:xfrm>
              <a:prstGeom prst="rect">
                <a:avLst/>
              </a:prstGeom>
              <a:solidFill>
                <a:schemeClr val="accent6">
                  <a:lumMod val="20000"/>
                  <a:lumOff val="80000"/>
                </a:schemeClr>
              </a:solidFill>
            </p:spPr>
            <p:txBody>
              <a:bodyPr wrap="square">
                <a:spAutoFit/>
              </a:bodyPr>
              <a:lstStyle/>
              <a:p>
                <a:pPr indent="-685800"/>
                <a:r>
                  <a:rPr lang="vi-VN" sz="2800" b="1" dirty="0">
                    <a:solidFill>
                      <a:srgbClr val="002060"/>
                    </a:solidFill>
                    <a:effectLst/>
                    <a:ea typeface="Arial" panose="020B0604020202020204" pitchFamily="34" charset="0"/>
                  </a:rPr>
                  <a:t>Quy tắc tìm một số biết giá trị phân số của nó</a:t>
                </a:r>
                <a:endParaRPr lang="en-US" sz="2800" b="1" dirty="0">
                  <a:solidFill>
                    <a:srgbClr val="002060"/>
                  </a:solidFill>
                  <a:effectLst/>
                  <a:ea typeface="Arial" panose="020B0604020202020204" pitchFamily="34" charset="0"/>
                </a:endParaRPr>
              </a:p>
              <a:p>
                <a:r>
                  <a:rPr lang="vi-VN" sz="2800" dirty="0">
                    <a:solidFill>
                      <a:srgbClr val="002060"/>
                    </a:solidFill>
                    <a:effectLst/>
                    <a:ea typeface="Courier New" panose="02070309020205020404" pitchFamily="49" charset="0"/>
                  </a:rPr>
                  <a:t>Muốn tìm một số biết </a:t>
                </a:r>
                <a14:m>
                  <m:oMath xmlns:m="http://schemas.openxmlformats.org/officeDocument/2006/math">
                    <m:f>
                      <m:fPr>
                        <m:ctrlPr>
                          <a:rPr lang="vi-VN"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𝑚</m:t>
                        </m:r>
                      </m:num>
                      <m:den>
                        <m:r>
                          <a:rPr lang="en-US" sz="4000" b="0" i="1" smtClean="0">
                            <a:solidFill>
                              <a:srgbClr val="002060"/>
                            </a:solidFill>
                            <a:effectLst/>
                            <a:latin typeface="Cambria Math" panose="02040503050406030204" pitchFamily="18" charset="0"/>
                          </a:rPr>
                          <m:t>𝑛</m:t>
                        </m:r>
                      </m:den>
                    </m:f>
                  </m:oMath>
                </a14:m>
                <a:r>
                  <a:rPr lang="vi-VN" sz="2800" dirty="0">
                    <a:solidFill>
                      <a:srgbClr val="002060"/>
                    </a:solidFill>
                    <a:effectLst/>
                    <a:ea typeface="Courier New" panose="02070309020205020404" pitchFamily="49" charset="0"/>
                  </a:rPr>
                  <a:t> của nó bằng a, ta tính </a:t>
                </a:r>
                <a:r>
                  <a:rPr lang="vi-VN" sz="2800" b="0" i="1" u="none" strike="noStrike" spc="0" dirty="0">
                    <a:solidFill>
                      <a:srgbClr val="002060"/>
                    </a:solidFill>
                    <a:effectLst/>
                    <a:ea typeface="Arial" panose="020B0604020202020204" pitchFamily="34" charset="0"/>
                    <a:cs typeface="Arial" panose="020B0604020202020204" pitchFamily="34" charset="0"/>
                  </a:rPr>
                  <a:t>a : </a:t>
                </a:r>
                <a14:m>
                  <m:oMath xmlns:m="http://schemas.openxmlformats.org/officeDocument/2006/math">
                    <m:f>
                      <m:fPr>
                        <m:ctrlPr>
                          <a:rPr lang="vi-VN" sz="3600" i="1">
                            <a:solidFill>
                              <a:srgbClr val="002060"/>
                            </a:solidFill>
                            <a:latin typeface="Cambria Math" panose="02040503050406030204" pitchFamily="18" charset="0"/>
                          </a:rPr>
                        </m:ctrlPr>
                      </m:fPr>
                      <m:num>
                        <m:r>
                          <a:rPr lang="en-US" sz="3600" i="1">
                            <a:solidFill>
                              <a:srgbClr val="002060"/>
                            </a:solidFill>
                            <a:latin typeface="Cambria Math" panose="02040503050406030204" pitchFamily="18" charset="0"/>
                          </a:rPr>
                          <m:t>𝑚</m:t>
                        </m:r>
                      </m:num>
                      <m:den>
                        <m:r>
                          <a:rPr lang="en-US" sz="3600" i="1">
                            <a:solidFill>
                              <a:srgbClr val="002060"/>
                            </a:solidFill>
                            <a:latin typeface="Cambria Math" panose="02040503050406030204" pitchFamily="18" charset="0"/>
                          </a:rPr>
                          <m:t>𝑛</m:t>
                        </m:r>
                      </m:den>
                    </m:f>
                  </m:oMath>
                </a14:m>
                <a:r>
                  <a:rPr lang="vi-VN" sz="2800" b="0" i="1" u="none" strike="noStrike" spc="0" dirty="0">
                    <a:solidFill>
                      <a:srgbClr val="002060"/>
                    </a:solidFill>
                    <a:effectLst/>
                    <a:ea typeface="Arial" panose="020B0604020202020204" pitchFamily="34" charset="0"/>
                    <a:cs typeface="Arial" panose="020B0604020202020204" pitchFamily="34" charset="0"/>
                  </a:rPr>
                  <a:t> (m, n </a:t>
                </a:r>
                <a14:m>
                  <m:oMath xmlns:m="http://schemas.openxmlformats.org/officeDocument/2006/math">
                    <m:r>
                      <a:rPr lang="vi-VN" sz="2800" b="0" i="1" u="none" strike="noStrike" spc="0" smtClean="0">
                        <a:solidFill>
                          <a:srgbClr val="002060"/>
                        </a:solidFill>
                        <a:effectLst/>
                        <a:latin typeface="Cambria Math" panose="02040503050406030204" pitchFamily="18" charset="0"/>
                        <a:ea typeface="Cambria Math" panose="02040503050406030204" pitchFamily="18" charset="0"/>
                        <a:cs typeface="Arial" panose="020B0604020202020204" pitchFamily="34" charset="0"/>
                      </a:rPr>
                      <m:t>∈</m:t>
                    </m:r>
                  </m:oMath>
                </a14:m>
                <a:r>
                  <a:rPr lang="vi-VN" sz="2800" dirty="0">
                    <a:solidFill>
                      <a:srgbClr val="002060"/>
                    </a:solidFill>
                    <a:effectLst/>
                    <a:ea typeface="Courier New" panose="02070309020205020404" pitchFamily="49" charset="0"/>
                  </a:rPr>
                  <a:t>N*).</a:t>
                </a:r>
                <a:endParaRPr lang="en-US" sz="2800" dirty="0">
                  <a:solidFill>
                    <a:srgbClr val="002060"/>
                  </a:solidFill>
                </a:endParaRPr>
              </a:p>
            </p:txBody>
          </p:sp>
        </mc:Choice>
        <mc:Fallback xmlns="">
          <p:sp>
            <p:nvSpPr>
              <p:cNvPr id="6" name="TextBox 5">
                <a:extLst>
                  <a:ext uri="{FF2B5EF4-FFF2-40B4-BE49-F238E27FC236}">
                    <a16:creationId xmlns:a16="http://schemas.microsoft.com/office/drawing/2014/main" id="{37C0B70F-B320-5BC8-C3BA-1712995A5D8B}"/>
                  </a:ext>
                </a:extLst>
              </p:cNvPr>
              <p:cNvSpPr txBox="1">
                <a:spLocks noRot="1" noChangeAspect="1" noMove="1" noResize="1" noEditPoints="1" noAdjustHandles="1" noChangeArrowheads="1" noChangeShapeType="1" noTextEdit="1"/>
              </p:cNvSpPr>
              <p:nvPr/>
            </p:nvSpPr>
            <p:spPr>
              <a:xfrm>
                <a:off x="914400" y="1701093"/>
                <a:ext cx="10591800" cy="1346907"/>
              </a:xfrm>
              <a:prstGeom prst="rect">
                <a:avLst/>
              </a:prstGeom>
              <a:blipFill>
                <a:blip r:embed="rId2"/>
                <a:stretch>
                  <a:fillRect l="-1151" t="-5430"/>
                </a:stretch>
              </a:blipFill>
            </p:spPr>
            <p:txBody>
              <a:bodyPr/>
              <a:lstStyle/>
              <a:p>
                <a:r>
                  <a:rPr lang="en-US">
                    <a:noFill/>
                  </a:rPr>
                  <a:t> </a:t>
                </a:r>
              </a:p>
            </p:txBody>
          </p:sp>
        </mc:Fallback>
      </mc:AlternateContent>
    </p:spTree>
    <p:extLst>
      <p:ext uri="{BB962C8B-B14F-4D97-AF65-F5344CB8AC3E}">
        <p14:creationId xmlns:p14="http://schemas.microsoft.com/office/powerpoint/2010/main" val="213320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336AAAC6-6786-3ABD-7190-2899F44D23BA}"/>
                  </a:ext>
                </a:extLst>
              </p:cNvPr>
              <p:cNvSpPr txBox="1"/>
              <p:nvPr/>
            </p:nvSpPr>
            <p:spPr>
              <a:xfrm>
                <a:off x="838200" y="877285"/>
                <a:ext cx="10972800" cy="3118161"/>
              </a:xfrm>
              <a:prstGeom prst="rect">
                <a:avLst/>
              </a:prstGeom>
              <a:noFill/>
            </p:spPr>
            <p:txBody>
              <a:bodyPr wrap="square">
                <a:spAutoFit/>
              </a:bodyPr>
              <a:lstStyle/>
              <a:p>
                <a:r>
                  <a:rPr lang="vi-VN" sz="2800" b="1" i="0" u="none" strike="noStrike" spc="0" dirty="0">
                    <a:solidFill>
                      <a:srgbClr val="002060"/>
                    </a:solidFill>
                    <a:effectLst/>
                    <a:latin typeface="Arial" panose="020B0604020202020204" pitchFamily="34" charset="0"/>
                    <a:ea typeface="Arial" panose="020B0604020202020204" pitchFamily="34" charset="0"/>
                    <a:cs typeface="Arial" panose="020B0604020202020204" pitchFamily="34" charset="0"/>
                  </a:rPr>
                  <a:t>Ví dụ 2</a:t>
                </a:r>
                <a:endParaRPr lang="en-US" sz="2800" b="1" dirty="0">
                  <a:solidFill>
                    <a:srgbClr val="002060"/>
                  </a:solidFill>
                  <a:effectLst/>
                  <a:latin typeface="Courier New" panose="02070309020205020404" pitchFamily="49" charset="0"/>
                  <a:ea typeface="Courier New" panose="02070309020205020404" pitchFamily="49" charset="0"/>
                </a:endParaRPr>
              </a:p>
              <a:p>
                <a:pPr indent="-1473200" algn="l"/>
                <a:r>
                  <a:rPr lang="vi-VN" sz="2800" dirty="0">
                    <a:solidFill>
                      <a:srgbClr val="002060"/>
                    </a:solidFill>
                    <a:effectLst/>
                    <a:latin typeface="Arial" panose="020B0604020202020204" pitchFamily="34" charset="0"/>
                    <a:ea typeface="Arial" panose="020B0604020202020204" pitchFamily="34" charset="0"/>
                  </a:rPr>
                  <a:t>Một chủ xưởng mộc đã vay một khoản tiền để mua nguyên vật liệu mà không bị tính lãi. Một</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tháng sau khi vay, chủ xưởng đã hoàn trả được một phần khoản vay nên số nợ sau tháng</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thứ nhất còn 90 triệu đồng và bằng </a:t>
                </a:r>
                <a14:m>
                  <m:oMath xmlns:m="http://schemas.openxmlformats.org/officeDocument/2006/math">
                    <m:f>
                      <m:fPr>
                        <m:ctrlPr>
                          <a:rPr lang="vi-VN" sz="4000" i="1" smtClean="0">
                            <a:solidFill>
                              <a:srgbClr val="002060"/>
                            </a:solidFill>
                            <a:effectLst/>
                            <a:latin typeface="Cambria Math" panose="02040503050406030204" pitchFamily="18" charset="0"/>
                          </a:rPr>
                        </m:ctrlPr>
                      </m:fPr>
                      <m:num>
                        <m:r>
                          <a:rPr lang="en-US" sz="4000" b="0" i="1" smtClean="0">
                            <a:solidFill>
                              <a:srgbClr val="002060"/>
                            </a:solidFill>
                            <a:effectLst/>
                            <a:latin typeface="Cambria Math" panose="02040503050406030204" pitchFamily="18" charset="0"/>
                          </a:rPr>
                          <m:t>3</m:t>
                        </m:r>
                      </m:num>
                      <m:den>
                        <m:r>
                          <a:rPr lang="en-US" sz="4000" b="0" i="1" smtClean="0">
                            <a:solidFill>
                              <a:srgbClr val="002060"/>
                            </a:solidFill>
                            <a:effectLst/>
                            <a:latin typeface="Cambria Math" panose="02040503050406030204" pitchFamily="18" charset="0"/>
                          </a:rPr>
                          <m:t>7</m:t>
                        </m:r>
                      </m:den>
                    </m:f>
                  </m:oMath>
                </a14:m>
                <a:r>
                  <a:rPr lang="vi-VN" sz="2800" dirty="0">
                    <a:solidFill>
                      <a:srgbClr val="002060"/>
                    </a:solidFill>
                    <a:effectLst/>
                    <a:latin typeface="Arial" panose="020B0604020202020204" pitchFamily="34" charset="0"/>
                    <a:ea typeface="Arial" panose="020B0604020202020204" pitchFamily="34" charset="0"/>
                  </a:rPr>
                  <a:t> số nợ ban đầu. Hỏi người chủ xưởng mộc đã vay bao</a:t>
                </a:r>
                <a:r>
                  <a:rPr lang="en-US" sz="2800" dirty="0">
                    <a:solidFill>
                      <a:srgbClr val="002060"/>
                    </a:solidFill>
                    <a:effectLst/>
                    <a:latin typeface="Arial" panose="020B0604020202020204" pitchFamily="34" charset="0"/>
                    <a:ea typeface="Arial" panose="020B0604020202020204" pitchFamily="34" charset="0"/>
                  </a:rPr>
                  <a:t> </a:t>
                </a:r>
                <a:r>
                  <a:rPr lang="vi-VN" sz="2800" dirty="0">
                    <a:solidFill>
                      <a:srgbClr val="002060"/>
                    </a:solidFill>
                    <a:effectLst/>
                    <a:latin typeface="Arial" panose="020B0604020202020204" pitchFamily="34" charset="0"/>
                    <a:ea typeface="Arial" panose="020B0604020202020204" pitchFamily="34" charset="0"/>
                  </a:rPr>
                  <a:t>nhiêu tiền?</a:t>
                </a:r>
                <a:endParaRPr lang="en-US" sz="2800" dirty="0">
                  <a:solidFill>
                    <a:srgbClr val="002060"/>
                  </a:solidFill>
                  <a:effectLst/>
                  <a:latin typeface="Arial" panose="020B0604020202020204" pitchFamily="34" charset="0"/>
                  <a:ea typeface="Arial" panose="020B0604020202020204" pitchFamily="34" charset="0"/>
                </a:endParaRPr>
              </a:p>
            </p:txBody>
          </p:sp>
        </mc:Choice>
        <mc:Fallback xmlns="">
          <p:sp>
            <p:nvSpPr>
              <p:cNvPr id="5" name="TextBox 4">
                <a:extLst>
                  <a:ext uri="{FF2B5EF4-FFF2-40B4-BE49-F238E27FC236}">
                    <a16:creationId xmlns:a16="http://schemas.microsoft.com/office/drawing/2014/main" id="{336AAAC6-6786-3ABD-7190-2899F44D23BA}"/>
                  </a:ext>
                </a:extLst>
              </p:cNvPr>
              <p:cNvSpPr txBox="1">
                <a:spLocks noRot="1" noChangeAspect="1" noMove="1" noResize="1" noEditPoints="1" noAdjustHandles="1" noChangeArrowheads="1" noChangeShapeType="1" noTextEdit="1"/>
              </p:cNvSpPr>
              <p:nvPr/>
            </p:nvSpPr>
            <p:spPr>
              <a:xfrm>
                <a:off x="838200" y="877285"/>
                <a:ext cx="10972800" cy="3118161"/>
              </a:xfrm>
              <a:prstGeom prst="rect">
                <a:avLst/>
              </a:prstGeom>
              <a:blipFill>
                <a:blip r:embed="rId2"/>
                <a:stretch>
                  <a:fillRect l="-1167" t="-2935" b="-4501"/>
                </a:stretch>
              </a:blipFill>
            </p:spPr>
            <p:txBody>
              <a:bodyPr/>
              <a:lstStyle/>
              <a:p>
                <a:r>
                  <a:rPr lang="en-US">
                    <a:noFill/>
                  </a:rPr>
                  <a:t> </a:t>
                </a:r>
              </a:p>
            </p:txBody>
          </p:sp>
        </mc:Fallback>
      </mc:AlternateContent>
      <p:sp>
        <p:nvSpPr>
          <p:cNvPr id="6" name="Rectangle 5">
            <a:extLst>
              <a:ext uri="{FF2B5EF4-FFF2-40B4-BE49-F238E27FC236}">
                <a16:creationId xmlns:a16="http://schemas.microsoft.com/office/drawing/2014/main" id="{69CA9F13-DF0B-BA67-6952-2B6E495D2B08}"/>
              </a:ext>
            </a:extLst>
          </p:cNvPr>
          <p:cNvSpPr/>
          <p:nvPr/>
        </p:nvSpPr>
        <p:spPr>
          <a:xfrm>
            <a:off x="152400" y="94618"/>
            <a:ext cx="11963400" cy="743582"/>
          </a:xfrm>
          <a:prstGeom prst="rect">
            <a:avLst/>
          </a:prstGeom>
          <a:solidFill>
            <a:srgbClr val="00B0F0">
              <a:alpha val="6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300"/>
              </a:lnSpc>
              <a:buClr>
                <a:srgbClr val="000000"/>
              </a:buClr>
              <a:buSzPts val="1300"/>
              <a:tabLst>
                <a:tab pos="1002030" algn="l"/>
              </a:tabLst>
            </a:pPr>
            <a:r>
              <a:rPr lang="en-US" sz="2800" b="1" dirty="0">
                <a:solidFill>
                  <a:srgbClr val="FFFF00"/>
                </a:solidFill>
                <a:latin typeface="Arial" panose="020B0604020202020204" pitchFamily="34" charset="0"/>
                <a:ea typeface="Arial" panose="020B0604020202020204" pitchFamily="34" charset="0"/>
                <a:cs typeface="Arial" panose="020B0604020202020204" pitchFamily="34" charset="0"/>
              </a:rPr>
              <a:t>2</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TÌM MỘT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 BIẾT </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GIÁ TRỊ PHÂN S</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Ố</a:t>
            </a:r>
            <a:r>
              <a:rPr lang="vi-VN"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 CỦA </a:t>
            </a:r>
            <a:r>
              <a:rPr lang="en-US" sz="2800" b="1" i="0"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rPr>
              <a:t>NÓ</a:t>
            </a:r>
            <a:endParaRPr lang="en-US" sz="2800" b="1" strike="noStrike" spc="0" dirty="0">
              <a:solidFill>
                <a:srgbClr val="FFFF00"/>
              </a:solidFill>
              <a:effectLst/>
              <a:latin typeface="Arial" panose="020B0604020202020204" pitchFamily="34" charset="0"/>
              <a:ea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5BEACFB8-C52B-0B62-579F-33361C374B06}"/>
              </a:ext>
            </a:extLst>
          </p:cNvPr>
          <p:cNvPicPr>
            <a:picLocks noChangeAspect="1"/>
          </p:cNvPicPr>
          <p:nvPr/>
        </p:nvPicPr>
        <p:blipFill>
          <a:blip r:embed="rId3">
            <a:duotone>
              <a:prstClr val="black"/>
              <a:schemeClr val="tx2">
                <a:lumMod val="20000"/>
                <a:lumOff val="80000"/>
                <a:tint val="45000"/>
                <a:satMod val="400000"/>
              </a:schemeClr>
            </a:duotone>
            <a:extLst>
              <a:ext uri="{28A0092B-C50C-407E-A947-70E740481C1C}">
                <a14:useLocalDpi xmlns:a14="http://schemas.microsoft.com/office/drawing/2010/main" val="0"/>
              </a:ext>
            </a:extLst>
          </a:blip>
          <a:srcRect/>
          <a:stretch>
            <a:fillRect/>
          </a:stretch>
        </p:blipFill>
        <p:spPr bwMode="auto">
          <a:xfrm>
            <a:off x="838200" y="4495800"/>
            <a:ext cx="10972800" cy="1689818"/>
          </a:xfrm>
          <a:prstGeom prst="rect">
            <a:avLst/>
          </a:prstGeom>
          <a:solidFill>
            <a:srgbClr val="A7E5D0"/>
          </a:solidFill>
          <a:ln>
            <a:noFill/>
          </a:ln>
        </p:spPr>
      </p:pic>
    </p:spTree>
    <p:extLst>
      <p:ext uri="{BB962C8B-B14F-4D97-AF65-F5344CB8AC3E}">
        <p14:creationId xmlns:p14="http://schemas.microsoft.com/office/powerpoint/2010/main" val="3033817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3670</TotalTime>
  <Words>1375</Words>
  <Application>Microsoft Office PowerPoint</Application>
  <PresentationFormat>Widescreen</PresentationFormat>
  <Paragraphs>133</Paragraphs>
  <Slides>21</Slides>
  <Notes>5</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9" baseType="lpstr">
      <vt:lpstr>Arial</vt:lpstr>
      <vt:lpstr>Calibri</vt:lpstr>
      <vt:lpstr>Cambria Math</vt:lpstr>
      <vt:lpstr>Constantia</vt:lpstr>
      <vt:lpstr>Courier New</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WIN7</dc:creator>
  <cp:lastModifiedBy>Nga Nguyễn Thị</cp:lastModifiedBy>
  <cp:revision>186</cp:revision>
  <dcterms:created xsi:type="dcterms:W3CDTF">2018-02-27T08:23:52Z</dcterms:created>
  <dcterms:modified xsi:type="dcterms:W3CDTF">2025-02-26T01:14:09Z</dcterms:modified>
</cp:coreProperties>
</file>