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6"/>
  </p:notesMasterIdLst>
  <p:sldIdLst>
    <p:sldId id="563" r:id="rId3"/>
    <p:sldId id="656" r:id="rId4"/>
    <p:sldId id="658" r:id="rId5"/>
    <p:sldId id="618" r:id="rId6"/>
    <p:sldId id="638" r:id="rId7"/>
    <p:sldId id="611" r:id="rId8"/>
    <p:sldId id="613" r:id="rId9"/>
    <p:sldId id="616" r:id="rId10"/>
    <p:sldId id="617" r:id="rId11"/>
    <p:sldId id="640" r:id="rId12"/>
    <p:sldId id="655" r:id="rId13"/>
    <p:sldId id="622" r:id="rId14"/>
    <p:sldId id="624" r:id="rId15"/>
    <p:sldId id="639" r:id="rId16"/>
    <p:sldId id="649" r:id="rId17"/>
    <p:sldId id="645" r:id="rId18"/>
    <p:sldId id="647" r:id="rId19"/>
    <p:sldId id="653" r:id="rId20"/>
    <p:sldId id="603" r:id="rId21"/>
    <p:sldId id="625" r:id="rId22"/>
    <p:sldId id="627" r:id="rId23"/>
    <p:sldId id="628" r:id="rId24"/>
    <p:sldId id="592" r:id="rId25"/>
    <p:sldId id="632" r:id="rId26"/>
    <p:sldId id="642" r:id="rId27"/>
    <p:sldId id="593" r:id="rId28"/>
    <p:sldId id="634" r:id="rId29"/>
    <p:sldId id="643" r:id="rId30"/>
    <p:sldId id="594" r:id="rId31"/>
    <p:sldId id="636" r:id="rId32"/>
    <p:sldId id="629" r:id="rId33"/>
    <p:sldId id="524" r:id="rId34"/>
    <p:sldId id="630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30DD"/>
    <a:srgbClr val="F11BAA"/>
    <a:srgbClr val="009900"/>
    <a:srgbClr val="FFCCFF"/>
    <a:srgbClr val="00FF00"/>
    <a:srgbClr val="BCFCD4"/>
    <a:srgbClr val="99FF66"/>
    <a:srgbClr val="33CCFF"/>
    <a:srgbClr val="11C1FF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94680" autoAdjust="0"/>
  </p:normalViewPr>
  <p:slideViewPr>
    <p:cSldViewPr>
      <p:cViewPr varScale="1">
        <p:scale>
          <a:sx n="68" d="100"/>
          <a:sy n="68" d="100"/>
        </p:scale>
        <p:origin x="147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5E5906-3986-493B-9E88-5E662AF3BBEA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089310BF-6140-4E19-BEA0-D9B60CDEBDD2}">
      <dgm:prSet phldrT="[Text]" custT="1"/>
      <dgm:spPr/>
      <dgm:t>
        <a:bodyPr/>
        <a:lstStyle/>
        <a:p>
          <a:pPr algn="just"/>
          <a:r>
            <a:rPr lang="vi-VN" sz="1700" b="1" dirty="0">
              <a:latin typeface="Cambria" pitchFamily="18" charset="0"/>
              <a:ea typeface="Cambria" pitchFamily="18" charset="0"/>
            </a:rPr>
            <a:t>Đai ôn đới gió mùa trên núi</a:t>
          </a:r>
          <a:r>
            <a:rPr lang="en-US" sz="1700" b="1" dirty="0">
              <a:latin typeface="Cambria" pitchFamily="18" charset="0"/>
              <a:ea typeface="Cambria" pitchFamily="18" charset="0"/>
            </a:rPr>
            <a:t>:</a:t>
          </a:r>
          <a:r>
            <a:rPr lang="vi-VN" sz="1700" dirty="0">
              <a:latin typeface="Cambria" pitchFamily="18" charset="0"/>
              <a:ea typeface="Cambria" pitchFamily="18" charset="0"/>
            </a:rPr>
            <a:t> sinh vật là các loài thực vật ôn đới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ví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dụ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vi-VN" sz="1700" dirty="0">
              <a:latin typeface="Cambria" pitchFamily="18" charset="0"/>
              <a:ea typeface="Cambria" pitchFamily="18" charset="0"/>
            </a:rPr>
            <a:t>như </a:t>
          </a:r>
          <a:r>
            <a:rPr lang="en-US" sz="1700" dirty="0">
              <a:latin typeface="Cambria" pitchFamily="18" charset="0"/>
              <a:ea typeface="Cambria" pitchFamily="18" charset="0"/>
            </a:rPr>
            <a:t>đ</a:t>
          </a:r>
          <a:r>
            <a:rPr lang="vi-VN" sz="1700" dirty="0">
              <a:latin typeface="Cambria" pitchFamily="18" charset="0"/>
              <a:ea typeface="Cambria" pitchFamily="18" charset="0"/>
            </a:rPr>
            <a:t>ỗ quyên, </a:t>
          </a:r>
          <a:r>
            <a:rPr lang="en-US" sz="1700" dirty="0">
              <a:latin typeface="Cambria" pitchFamily="18" charset="0"/>
              <a:ea typeface="Cambria" pitchFamily="18" charset="0"/>
            </a:rPr>
            <a:t>l</a:t>
          </a:r>
          <a:r>
            <a:rPr lang="vi-VN" sz="1700" dirty="0">
              <a:latin typeface="Cambria" pitchFamily="18" charset="0"/>
              <a:ea typeface="Cambria" pitchFamily="18" charset="0"/>
            </a:rPr>
            <a:t>ãnh sam, </a:t>
          </a:r>
          <a:r>
            <a:rPr lang="en-US" sz="1700" dirty="0">
              <a:latin typeface="Cambria" pitchFamily="18" charset="0"/>
              <a:ea typeface="Cambria" pitchFamily="18" charset="0"/>
            </a:rPr>
            <a:t>t</a:t>
          </a:r>
          <a:r>
            <a:rPr lang="vi-VN" sz="1700" dirty="0">
              <a:latin typeface="Cambria" pitchFamily="18" charset="0"/>
              <a:ea typeface="Cambria" pitchFamily="18" charset="0"/>
            </a:rPr>
            <a:t>hiết sam...</a:t>
          </a:r>
          <a:endParaRPr lang="en-US" sz="1700" dirty="0">
            <a:latin typeface="Cambria" pitchFamily="18" charset="0"/>
            <a:ea typeface="Cambria" pitchFamily="18" charset="0"/>
          </a:endParaRPr>
        </a:p>
      </dgm:t>
    </dgm:pt>
    <dgm:pt modelId="{A8055120-0601-47FD-9315-00C1E3DCB2D4}" type="parTrans" cxnId="{97E8BE2D-0BA8-41A4-BBE3-8B14CE77D8C7}">
      <dgm:prSet/>
      <dgm:spPr/>
      <dgm:t>
        <a:bodyPr/>
        <a:lstStyle/>
        <a:p>
          <a:endParaRPr lang="en-US"/>
        </a:p>
      </dgm:t>
    </dgm:pt>
    <dgm:pt modelId="{F1034278-DC90-4232-AF36-798DAD118940}" type="sibTrans" cxnId="{97E8BE2D-0BA8-41A4-BBE3-8B14CE77D8C7}">
      <dgm:prSet/>
      <dgm:spPr/>
      <dgm:t>
        <a:bodyPr/>
        <a:lstStyle/>
        <a:p>
          <a:endParaRPr lang="en-US"/>
        </a:p>
      </dgm:t>
    </dgm:pt>
    <dgm:pt modelId="{F020E571-4E85-45BE-BE54-C43CCEBC0F55}">
      <dgm:prSet phldrT="[Text]" custT="1"/>
      <dgm:spPr/>
      <dgm:t>
        <a:bodyPr/>
        <a:lstStyle/>
        <a:p>
          <a:pPr algn="just"/>
          <a:r>
            <a:rPr lang="vi-VN" sz="1700" b="1" dirty="0">
              <a:latin typeface="Cambria" pitchFamily="18" charset="0"/>
              <a:ea typeface="Cambria" pitchFamily="18" charset="0"/>
            </a:rPr>
            <a:t>Đai cận nhiệt đới gió mùa trên núi</a:t>
          </a:r>
          <a:r>
            <a:rPr lang="en-US" sz="1700" dirty="0">
              <a:latin typeface="Cambria" pitchFamily="18" charset="0"/>
              <a:ea typeface="Cambria" pitchFamily="18" charset="0"/>
            </a:rPr>
            <a:t>: </a:t>
          </a:r>
          <a:r>
            <a:rPr lang="vi-VN" sz="1700" dirty="0">
              <a:latin typeface="Cambria" pitchFamily="18" charset="0"/>
              <a:ea typeface="Cambria" pitchFamily="18" charset="0"/>
            </a:rPr>
            <a:t>sinh vật gồm có rừng cận nhiệt lá rộng, rừng lá kim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ví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dụ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như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rừng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thông</a:t>
          </a:r>
          <a:r>
            <a:rPr lang="en-US" sz="1700" dirty="0">
              <a:latin typeface="Cambria" pitchFamily="18" charset="0"/>
              <a:ea typeface="Cambria" pitchFamily="18" charset="0"/>
            </a:rPr>
            <a:t> ở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Đà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Lạt</a:t>
          </a:r>
          <a:r>
            <a:rPr lang="en-US" sz="1700" dirty="0">
              <a:latin typeface="Cambria" pitchFamily="18" charset="0"/>
              <a:ea typeface="Cambria" pitchFamily="18" charset="0"/>
            </a:rPr>
            <a:t>.</a:t>
          </a:r>
        </a:p>
      </dgm:t>
    </dgm:pt>
    <dgm:pt modelId="{4081D713-9DB7-4A0B-8F3A-65424B1F0B1A}" type="parTrans" cxnId="{903B38AF-C6AF-48B5-A2BF-E268257E6B43}">
      <dgm:prSet/>
      <dgm:spPr/>
      <dgm:t>
        <a:bodyPr/>
        <a:lstStyle/>
        <a:p>
          <a:endParaRPr lang="en-US"/>
        </a:p>
      </dgm:t>
    </dgm:pt>
    <dgm:pt modelId="{86490219-7BC8-468C-855F-812E9B168FB8}" type="sibTrans" cxnId="{903B38AF-C6AF-48B5-A2BF-E268257E6B43}">
      <dgm:prSet/>
      <dgm:spPr/>
      <dgm:t>
        <a:bodyPr/>
        <a:lstStyle/>
        <a:p>
          <a:endParaRPr lang="en-US"/>
        </a:p>
      </dgm:t>
    </dgm:pt>
    <dgm:pt modelId="{0B378FEF-87EA-4756-80DD-E0236AF7CE5E}">
      <dgm:prSet phldrT="[Text]" custT="1"/>
      <dgm:spPr/>
      <dgm:t>
        <a:bodyPr/>
        <a:lstStyle/>
        <a:p>
          <a:pPr algn="just"/>
          <a:r>
            <a:rPr lang="vi-VN" sz="1700" b="1" dirty="0">
              <a:latin typeface="Cambria" pitchFamily="18" charset="0"/>
              <a:ea typeface="Cambria" pitchFamily="18" charset="0"/>
            </a:rPr>
            <a:t>Đai nhiệt đới gió mùa</a:t>
          </a:r>
          <a:r>
            <a:rPr lang="vi-VN" sz="1700" dirty="0">
              <a:latin typeface="Cambria" pitchFamily="18" charset="0"/>
              <a:ea typeface="Cambria" pitchFamily="18" charset="0"/>
            </a:rPr>
            <a:t>: sinh vật tiêu biểu là hệ sinh thái rừng nhiệt đới ẩm lá rộng thường xanh và rừng nhiệt đới gió mùa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ví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dụ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như</a:t>
          </a:r>
          <a:r>
            <a:rPr lang="en-US" sz="1700" dirty="0">
              <a:latin typeface="Cambria" pitchFamily="18" charset="0"/>
              <a:ea typeface="Cambria" pitchFamily="18" charset="0"/>
            </a:rPr>
            <a:t> ở VQG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Cúc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Phương</a:t>
          </a:r>
          <a:r>
            <a:rPr lang="en-US" sz="1700" dirty="0">
              <a:latin typeface="Cambria" pitchFamily="18" charset="0"/>
              <a:ea typeface="Cambria" pitchFamily="18" charset="0"/>
            </a:rPr>
            <a:t>.</a:t>
          </a:r>
        </a:p>
      </dgm:t>
    </dgm:pt>
    <dgm:pt modelId="{08E00041-D8A3-48D0-8254-731ED7756D78}" type="parTrans" cxnId="{5FD7F93E-89E9-4BE3-9BFE-89C0A4D47ECC}">
      <dgm:prSet/>
      <dgm:spPr/>
      <dgm:t>
        <a:bodyPr/>
        <a:lstStyle/>
        <a:p>
          <a:endParaRPr lang="en-US"/>
        </a:p>
      </dgm:t>
    </dgm:pt>
    <dgm:pt modelId="{6FA9DA35-80C1-4D1A-8782-73D4F2EB2B8F}" type="sibTrans" cxnId="{5FD7F93E-89E9-4BE3-9BFE-89C0A4D47ECC}">
      <dgm:prSet/>
      <dgm:spPr/>
      <dgm:t>
        <a:bodyPr/>
        <a:lstStyle/>
        <a:p>
          <a:endParaRPr lang="en-US"/>
        </a:p>
      </dgm:t>
    </dgm:pt>
    <dgm:pt modelId="{52436171-77E0-4D83-B497-AE0799F40825}" type="pres">
      <dgm:prSet presAssocID="{4E5E5906-3986-493B-9E88-5E662AF3BBEA}" presName="compositeShape" presStyleCnt="0">
        <dgm:presLayoutVars>
          <dgm:dir/>
          <dgm:resizeHandles/>
        </dgm:presLayoutVars>
      </dgm:prSet>
      <dgm:spPr/>
    </dgm:pt>
    <dgm:pt modelId="{532FCB72-5F32-4A24-9863-2BBFF80C45F5}" type="pres">
      <dgm:prSet presAssocID="{4E5E5906-3986-493B-9E88-5E662AF3BBEA}" presName="pyramid" presStyleLbl="node1" presStyleIdx="0" presStyleCnt="1" custScaleX="158019" custScaleY="9391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26BA18D-65DC-4E0C-A1A9-289132E000DE}" type="pres">
      <dgm:prSet presAssocID="{4E5E5906-3986-493B-9E88-5E662AF3BBEA}" presName="theList" presStyleCnt="0"/>
      <dgm:spPr/>
    </dgm:pt>
    <dgm:pt modelId="{65BC949D-ED43-4F09-8968-C4EC959DD164}" type="pres">
      <dgm:prSet presAssocID="{089310BF-6140-4E19-BEA0-D9B60CDEBDD2}" presName="aNode" presStyleLbl="fgAcc1" presStyleIdx="0" presStyleCnt="3" custScaleX="163818" custScaleY="121195">
        <dgm:presLayoutVars>
          <dgm:bulletEnabled val="1"/>
        </dgm:presLayoutVars>
      </dgm:prSet>
      <dgm:spPr/>
    </dgm:pt>
    <dgm:pt modelId="{76D635D3-CAFC-4B78-95B3-C832C900083D}" type="pres">
      <dgm:prSet presAssocID="{089310BF-6140-4E19-BEA0-D9B60CDEBDD2}" presName="aSpace" presStyleCnt="0"/>
      <dgm:spPr/>
    </dgm:pt>
    <dgm:pt modelId="{917B1408-F7E0-4520-A7D8-9ADD48684CDA}" type="pres">
      <dgm:prSet presAssocID="{F020E571-4E85-45BE-BE54-C43CCEBC0F55}" presName="aNode" presStyleLbl="fgAcc1" presStyleIdx="1" presStyleCnt="3" custScaleX="162271" custScaleY="129228">
        <dgm:presLayoutVars>
          <dgm:bulletEnabled val="1"/>
        </dgm:presLayoutVars>
      </dgm:prSet>
      <dgm:spPr/>
    </dgm:pt>
    <dgm:pt modelId="{94A70F97-320B-43BC-A01C-7B04DF9149B9}" type="pres">
      <dgm:prSet presAssocID="{F020E571-4E85-45BE-BE54-C43CCEBC0F55}" presName="aSpace" presStyleCnt="0"/>
      <dgm:spPr/>
    </dgm:pt>
    <dgm:pt modelId="{54EB3799-FE36-48B1-AF18-3F53D17F0D01}" type="pres">
      <dgm:prSet presAssocID="{0B378FEF-87EA-4756-80DD-E0236AF7CE5E}" presName="aNode" presStyleLbl="fgAcc1" presStyleIdx="2" presStyleCnt="3" custScaleX="159955" custScaleY="168490">
        <dgm:presLayoutVars>
          <dgm:bulletEnabled val="1"/>
        </dgm:presLayoutVars>
      </dgm:prSet>
      <dgm:spPr/>
    </dgm:pt>
    <dgm:pt modelId="{2F067563-BC6C-4A34-ABC5-96243DB663A8}" type="pres">
      <dgm:prSet presAssocID="{0B378FEF-87EA-4756-80DD-E0236AF7CE5E}" presName="aSpace" presStyleCnt="0"/>
      <dgm:spPr/>
    </dgm:pt>
  </dgm:ptLst>
  <dgm:cxnLst>
    <dgm:cxn modelId="{97E8BE2D-0BA8-41A4-BBE3-8B14CE77D8C7}" srcId="{4E5E5906-3986-493B-9E88-5E662AF3BBEA}" destId="{089310BF-6140-4E19-BEA0-D9B60CDEBDD2}" srcOrd="0" destOrd="0" parTransId="{A8055120-0601-47FD-9315-00C1E3DCB2D4}" sibTransId="{F1034278-DC90-4232-AF36-798DAD118940}"/>
    <dgm:cxn modelId="{FD884431-0125-477F-9303-52F15DCB41A5}" type="presOf" srcId="{4E5E5906-3986-493B-9E88-5E662AF3BBEA}" destId="{52436171-77E0-4D83-B497-AE0799F40825}" srcOrd="0" destOrd="0" presId="urn:microsoft.com/office/officeart/2005/8/layout/pyramid2"/>
    <dgm:cxn modelId="{5FD7F93E-89E9-4BE3-9BFE-89C0A4D47ECC}" srcId="{4E5E5906-3986-493B-9E88-5E662AF3BBEA}" destId="{0B378FEF-87EA-4756-80DD-E0236AF7CE5E}" srcOrd="2" destOrd="0" parTransId="{08E00041-D8A3-48D0-8254-731ED7756D78}" sibTransId="{6FA9DA35-80C1-4D1A-8782-73D4F2EB2B8F}"/>
    <dgm:cxn modelId="{E2D2617F-0101-4B45-9E10-5BD8AE8CF59B}" type="presOf" srcId="{0B378FEF-87EA-4756-80DD-E0236AF7CE5E}" destId="{54EB3799-FE36-48B1-AF18-3F53D17F0D01}" srcOrd="0" destOrd="0" presId="urn:microsoft.com/office/officeart/2005/8/layout/pyramid2"/>
    <dgm:cxn modelId="{489F8F91-EA67-433A-BE63-16AC08FAE2CB}" type="presOf" srcId="{F020E571-4E85-45BE-BE54-C43CCEBC0F55}" destId="{917B1408-F7E0-4520-A7D8-9ADD48684CDA}" srcOrd="0" destOrd="0" presId="urn:microsoft.com/office/officeart/2005/8/layout/pyramid2"/>
    <dgm:cxn modelId="{903B38AF-C6AF-48B5-A2BF-E268257E6B43}" srcId="{4E5E5906-3986-493B-9E88-5E662AF3BBEA}" destId="{F020E571-4E85-45BE-BE54-C43CCEBC0F55}" srcOrd="1" destOrd="0" parTransId="{4081D713-9DB7-4A0B-8F3A-65424B1F0B1A}" sibTransId="{86490219-7BC8-468C-855F-812E9B168FB8}"/>
    <dgm:cxn modelId="{3A2CD8D5-C6E0-404D-A79C-0C1FC4E0D204}" type="presOf" srcId="{089310BF-6140-4E19-BEA0-D9B60CDEBDD2}" destId="{65BC949D-ED43-4F09-8968-C4EC959DD164}" srcOrd="0" destOrd="0" presId="urn:microsoft.com/office/officeart/2005/8/layout/pyramid2"/>
    <dgm:cxn modelId="{797D4F0F-D965-4689-83F7-FC482E3BD84B}" type="presParOf" srcId="{52436171-77E0-4D83-B497-AE0799F40825}" destId="{532FCB72-5F32-4A24-9863-2BBFF80C45F5}" srcOrd="0" destOrd="0" presId="urn:microsoft.com/office/officeart/2005/8/layout/pyramid2"/>
    <dgm:cxn modelId="{0D3D4EF9-1ECE-4AAF-879A-5A7C215D1D73}" type="presParOf" srcId="{52436171-77E0-4D83-B497-AE0799F40825}" destId="{826BA18D-65DC-4E0C-A1A9-289132E000DE}" srcOrd="1" destOrd="0" presId="urn:microsoft.com/office/officeart/2005/8/layout/pyramid2"/>
    <dgm:cxn modelId="{95C27EAC-E6B0-4FF9-980E-2387557C4D9D}" type="presParOf" srcId="{826BA18D-65DC-4E0C-A1A9-289132E000DE}" destId="{65BC949D-ED43-4F09-8968-C4EC959DD164}" srcOrd="0" destOrd="0" presId="urn:microsoft.com/office/officeart/2005/8/layout/pyramid2"/>
    <dgm:cxn modelId="{D2397A8F-5D64-484E-8335-CB92759B3EED}" type="presParOf" srcId="{826BA18D-65DC-4E0C-A1A9-289132E000DE}" destId="{76D635D3-CAFC-4B78-95B3-C832C900083D}" srcOrd="1" destOrd="0" presId="urn:microsoft.com/office/officeart/2005/8/layout/pyramid2"/>
    <dgm:cxn modelId="{9E8B77B1-4484-4FC1-8990-32B8A857BDB1}" type="presParOf" srcId="{826BA18D-65DC-4E0C-A1A9-289132E000DE}" destId="{917B1408-F7E0-4520-A7D8-9ADD48684CDA}" srcOrd="2" destOrd="0" presId="urn:microsoft.com/office/officeart/2005/8/layout/pyramid2"/>
    <dgm:cxn modelId="{D3003E5C-F137-4B10-9D9B-F4F2F5F71AA8}" type="presParOf" srcId="{826BA18D-65DC-4E0C-A1A9-289132E000DE}" destId="{94A70F97-320B-43BC-A01C-7B04DF9149B9}" srcOrd="3" destOrd="0" presId="urn:microsoft.com/office/officeart/2005/8/layout/pyramid2"/>
    <dgm:cxn modelId="{48CC44E5-996E-455F-92F8-E62A424029CF}" type="presParOf" srcId="{826BA18D-65DC-4E0C-A1A9-289132E000DE}" destId="{54EB3799-FE36-48B1-AF18-3F53D17F0D01}" srcOrd="4" destOrd="0" presId="urn:microsoft.com/office/officeart/2005/8/layout/pyramid2"/>
    <dgm:cxn modelId="{9642B3B2-107C-4173-8BF4-088B22855E9A}" type="presParOf" srcId="{826BA18D-65DC-4E0C-A1A9-289132E000DE}" destId="{2F067563-BC6C-4A34-ABC5-96243DB663A8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5E36B4-5DBD-4D69-9E07-2ACE1B02C75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A4557B-2359-4BA8-9F14-A6ECB8DAC4AB}">
      <dgm:prSet phldrT="[Text]" custT="1"/>
      <dgm:spPr>
        <a:solidFill>
          <a:srgbClr val="BCFCD4"/>
        </a:solidFill>
      </dgm:spPr>
      <dgm:t>
        <a:bodyPr/>
        <a:lstStyle/>
        <a:p>
          <a:pPr algn="just"/>
          <a:r>
            <a:rPr lang="en-US" sz="1800" b="1" dirty="0">
              <a:solidFill>
                <a:schemeClr val="tx1"/>
              </a:solidFill>
            </a:rPr>
            <a:t> </a:t>
          </a:r>
          <a:r>
            <a:rPr lang="en-US" sz="1800" b="1" dirty="0" err="1">
              <a:solidFill>
                <a:schemeClr val="tx1"/>
              </a:solidFill>
            </a:rPr>
            <a:t>Khó</a:t>
          </a:r>
          <a:r>
            <a:rPr lang="en-US" sz="1800" b="1" dirty="0">
              <a:solidFill>
                <a:schemeClr val="tx1"/>
              </a:solidFill>
            </a:rPr>
            <a:t> </a:t>
          </a:r>
          <a:r>
            <a:rPr lang="en-US" sz="1800" b="1" dirty="0" err="1">
              <a:solidFill>
                <a:schemeClr val="tx1"/>
              </a:solidFill>
            </a:rPr>
            <a:t>khăn</a:t>
          </a:r>
          <a:r>
            <a:rPr lang="en-US" sz="1800" b="1" dirty="0">
              <a:solidFill>
                <a:schemeClr val="tx1"/>
              </a:solidFill>
            </a:rPr>
            <a:t>: </a:t>
          </a:r>
          <a:r>
            <a:rPr lang="en-US" sz="1800" dirty="0" err="1">
              <a:solidFill>
                <a:schemeClr val="tx1"/>
              </a:solidFill>
            </a:rPr>
            <a:t>địa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hình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bị</a:t>
          </a:r>
          <a:r>
            <a:rPr lang="en-US" sz="1800" dirty="0">
              <a:solidFill>
                <a:schemeClr val="tx1"/>
              </a:solidFill>
            </a:rPr>
            <a:t> chia </a:t>
          </a:r>
          <a:r>
            <a:rPr lang="en-US" sz="1800" dirty="0" err="1">
              <a:solidFill>
                <a:schemeClr val="tx1"/>
              </a:solidFill>
            </a:rPr>
            <a:t>cắt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gây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hạn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chế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trong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việc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xây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dựng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cơ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sở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hạ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tầng</a:t>
          </a:r>
          <a:r>
            <a:rPr lang="en-US" sz="1800" dirty="0">
              <a:solidFill>
                <a:schemeClr val="tx1"/>
              </a:solidFill>
            </a:rPr>
            <a:t>, </a:t>
          </a:r>
          <a:r>
            <a:rPr lang="en-US" sz="1800" dirty="0" err="1">
              <a:solidFill>
                <a:schemeClr val="tx1"/>
              </a:solidFill>
            </a:rPr>
            <a:t>phát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triển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giao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thông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và</a:t>
          </a:r>
          <a:r>
            <a:rPr lang="en-US" sz="1800" dirty="0">
              <a:solidFill>
                <a:schemeClr val="tx1"/>
              </a:solidFill>
            </a:rPr>
            <a:t> hay </a:t>
          </a:r>
          <a:r>
            <a:rPr lang="en-US" sz="1800" dirty="0" err="1">
              <a:solidFill>
                <a:schemeClr val="tx1"/>
              </a:solidFill>
            </a:rPr>
            <a:t>xảy</a:t>
          </a:r>
          <a:r>
            <a:rPr lang="en-US" sz="1800" dirty="0">
              <a:solidFill>
                <a:schemeClr val="tx1"/>
              </a:solidFill>
            </a:rPr>
            <a:t> ra </a:t>
          </a:r>
          <a:r>
            <a:rPr lang="en-US" sz="1800" dirty="0" err="1">
              <a:solidFill>
                <a:schemeClr val="tx1"/>
              </a:solidFill>
            </a:rPr>
            <a:t>thiên</a:t>
          </a:r>
          <a:r>
            <a:rPr lang="en-US" sz="1800" dirty="0">
              <a:solidFill>
                <a:schemeClr val="tx1"/>
              </a:solidFill>
            </a:rPr>
            <a:t> tai: </a:t>
          </a:r>
          <a:r>
            <a:rPr lang="en-US" sz="1800" dirty="0" err="1">
              <a:solidFill>
                <a:schemeClr val="tx1"/>
              </a:solidFill>
            </a:rPr>
            <a:t>lũ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quét</a:t>
          </a:r>
          <a:r>
            <a:rPr lang="en-US" sz="1800" dirty="0">
              <a:solidFill>
                <a:schemeClr val="tx1"/>
              </a:solidFill>
            </a:rPr>
            <a:t>, </a:t>
          </a:r>
          <a:r>
            <a:rPr lang="en-US" sz="1800" dirty="0" err="1">
              <a:solidFill>
                <a:schemeClr val="tx1"/>
              </a:solidFill>
            </a:rPr>
            <a:t>sạt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lở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đất</a:t>
          </a:r>
          <a:r>
            <a:rPr lang="en-US" sz="1800" dirty="0">
              <a:solidFill>
                <a:schemeClr val="tx1"/>
              </a:solidFill>
            </a:rPr>
            <a:t>…</a:t>
          </a:r>
          <a:endParaRPr lang="en-US" sz="1800" b="0" i="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46821B45-B9F5-4FAF-834F-499C8AE36BA2}" type="parTrans" cxnId="{E5E1F8D5-384F-4738-91BA-6CDDED360257}">
      <dgm:prSet/>
      <dgm:spPr/>
      <dgm:t>
        <a:bodyPr/>
        <a:lstStyle/>
        <a:p>
          <a:endParaRPr lang="en-US"/>
        </a:p>
      </dgm:t>
    </dgm:pt>
    <dgm:pt modelId="{29859120-04AA-48A6-ACAA-ED37A6A9AC18}" type="sibTrans" cxnId="{E5E1F8D5-384F-4738-91BA-6CDDED360257}">
      <dgm:prSet/>
      <dgm:spPr/>
      <dgm:t>
        <a:bodyPr/>
        <a:lstStyle/>
        <a:p>
          <a:endParaRPr lang="en-US"/>
        </a:p>
      </dgm:t>
    </dgm:pt>
    <dgm:pt modelId="{9B38993F-91D9-4E45-89FE-E7C2053BB052}">
      <dgm:prSet phldrT="[Text]" custT="1"/>
      <dgm:spPr>
        <a:solidFill>
          <a:srgbClr val="FFCCFF"/>
        </a:solidFill>
      </dgm:spPr>
      <dgm:t>
        <a:bodyPr/>
        <a:lstStyle/>
        <a:p>
          <a:pPr algn="just"/>
          <a:r>
            <a:rPr lang="en-US" sz="1800" b="1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800" b="1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algn="just"/>
          <a:r>
            <a:rPr lang="vi-VN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+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Thế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mạnh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trồng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cà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phê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ở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Tây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Nguyên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chăn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nuôi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bò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sữa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ở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Tây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Bắc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</a:t>
          </a:r>
        </a:p>
        <a:p>
          <a:pPr algn="just"/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vi-VN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+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Hạn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chế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lũ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quét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ở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Tây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Bắc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sạt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lở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đất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ở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Tây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Nguyên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</a:t>
          </a:r>
        </a:p>
      </dgm:t>
    </dgm:pt>
    <dgm:pt modelId="{09D1B164-619A-4073-BC5B-FCA5E09B6EF1}" type="parTrans" cxnId="{E47014BD-B35F-4A75-8D3A-E36CBE71105B}">
      <dgm:prSet/>
      <dgm:spPr/>
      <dgm:t>
        <a:bodyPr/>
        <a:lstStyle/>
        <a:p>
          <a:endParaRPr lang="en-US"/>
        </a:p>
      </dgm:t>
    </dgm:pt>
    <dgm:pt modelId="{D53B4CC3-4CE5-4F91-919B-A6C770DA696A}" type="sibTrans" cxnId="{E47014BD-B35F-4A75-8D3A-E36CBE71105B}">
      <dgm:prSet/>
      <dgm:spPr/>
      <dgm:t>
        <a:bodyPr/>
        <a:lstStyle/>
        <a:p>
          <a:endParaRPr lang="en-US"/>
        </a:p>
      </dgm:t>
    </dgm:pt>
    <dgm:pt modelId="{75A2E02A-7769-4E94-8561-8178449CF35B}">
      <dgm:prSet phldrT="[Text]" custT="1"/>
      <dgm:spPr>
        <a:solidFill>
          <a:srgbClr val="99FF66"/>
        </a:solidFill>
      </dgm:spPr>
      <dgm:t>
        <a:bodyPr/>
        <a:lstStyle/>
        <a:p>
          <a:pPr algn="just"/>
          <a:r>
            <a:rPr lang="en-US" sz="1800" b="1" dirty="0" err="1">
              <a:solidFill>
                <a:srgbClr val="FF0000"/>
              </a:solidFill>
              <a:latin typeface="Cambria" pitchFamily="18" charset="0"/>
              <a:ea typeface="Cambria" pitchFamily="18" charset="0"/>
            </a:rPr>
            <a:t>a.Đối</a:t>
          </a:r>
          <a:r>
            <a:rPr lang="en-US" sz="1800" b="1" dirty="0">
              <a:solidFill>
                <a:srgbClr val="FF0000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Cambria" pitchFamily="18" charset="0"/>
              <a:ea typeface="Cambria" pitchFamily="18" charset="0"/>
            </a:rPr>
            <a:t>với</a:t>
          </a:r>
          <a:r>
            <a:rPr lang="en-US" sz="1800" b="1" dirty="0">
              <a:solidFill>
                <a:srgbClr val="FF0000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Cambria" pitchFamily="18" charset="0"/>
              <a:ea typeface="Cambria" pitchFamily="18" charset="0"/>
            </a:rPr>
            <a:t>địa</a:t>
          </a:r>
          <a:r>
            <a:rPr lang="en-US" sz="1800" b="1" dirty="0">
              <a:solidFill>
                <a:srgbClr val="FF0000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Cambria" pitchFamily="18" charset="0"/>
              <a:ea typeface="Cambria" pitchFamily="18" charset="0"/>
            </a:rPr>
            <a:t>hình</a:t>
          </a:r>
          <a:r>
            <a:rPr lang="en-US" sz="1800" b="1" dirty="0">
              <a:solidFill>
                <a:srgbClr val="FF0000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Cambria" pitchFamily="18" charset="0"/>
              <a:ea typeface="Cambria" pitchFamily="18" charset="0"/>
            </a:rPr>
            <a:t>đồi</a:t>
          </a:r>
          <a:r>
            <a:rPr lang="en-US" sz="1800" b="1" dirty="0">
              <a:solidFill>
                <a:srgbClr val="FF0000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>
              <a:solidFill>
                <a:srgbClr val="FF0000"/>
              </a:solidFill>
              <a:latin typeface="Cambria" pitchFamily="18" charset="0"/>
              <a:ea typeface="Cambria" pitchFamily="18" charset="0"/>
            </a:rPr>
            <a:t>núi</a:t>
          </a:r>
          <a:endParaRPr lang="en-US" sz="1800" b="1" dirty="0">
            <a:solidFill>
              <a:srgbClr val="FF0000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en-US" sz="1800" b="1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Thuận</a:t>
          </a:r>
          <a:r>
            <a:rPr lang="en-US" sz="1800" b="1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lợi</a:t>
          </a:r>
          <a:r>
            <a:rPr lang="en-US" sz="1800" b="1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:+ </a:t>
          </a:r>
          <a:r>
            <a:rPr lang="en-US" sz="1800" dirty="0" err="1">
              <a:solidFill>
                <a:schemeClr val="tx1"/>
              </a:solidFill>
            </a:rPr>
            <a:t>Hình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thành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các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vùng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chuyên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canh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cây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công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nghiệp</a:t>
          </a:r>
          <a:r>
            <a:rPr lang="en-US" sz="1800" dirty="0">
              <a:solidFill>
                <a:schemeClr val="tx1"/>
              </a:solidFill>
            </a:rPr>
            <a:t>, </a:t>
          </a:r>
          <a:r>
            <a:rPr lang="en-US" sz="1800" dirty="0" err="1">
              <a:solidFill>
                <a:schemeClr val="tx1"/>
              </a:solidFill>
            </a:rPr>
            <a:t>cây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ăn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quả</a:t>
          </a:r>
          <a:r>
            <a:rPr lang="en-US" sz="1800" dirty="0">
              <a:solidFill>
                <a:schemeClr val="tx1"/>
              </a:solidFill>
            </a:rPr>
            <a:t>, </a:t>
          </a:r>
          <a:r>
            <a:rPr lang="en-US" sz="1800" dirty="0" err="1">
              <a:solidFill>
                <a:schemeClr val="tx1"/>
              </a:solidFill>
            </a:rPr>
            <a:t>chăn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nuôi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gia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súc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lớn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và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lâm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nghiệp</a:t>
          </a:r>
          <a:r>
            <a:rPr lang="en-US" sz="1800" dirty="0">
              <a:solidFill>
                <a:schemeClr val="tx1"/>
              </a:solidFill>
            </a:rPr>
            <a:t>.</a:t>
          </a:r>
        </a:p>
        <a:p>
          <a:pPr algn="just"/>
          <a:r>
            <a:rPr lang="en-US" sz="1800" dirty="0">
              <a:solidFill>
                <a:schemeClr val="tx1"/>
              </a:solidFill>
            </a:rPr>
            <a:t> + </a:t>
          </a:r>
          <a:r>
            <a:rPr lang="en-US" sz="1800" dirty="0" err="1">
              <a:solidFill>
                <a:schemeClr val="tx1"/>
              </a:solidFill>
            </a:rPr>
            <a:t>Phát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triển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thủy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điện</a:t>
          </a:r>
          <a:r>
            <a:rPr lang="en-US" sz="1800" dirty="0">
              <a:solidFill>
                <a:schemeClr val="tx1"/>
              </a:solidFill>
            </a:rPr>
            <a:t>, </a:t>
          </a:r>
          <a:r>
            <a:rPr lang="en-US" sz="1800" dirty="0" err="1">
              <a:solidFill>
                <a:schemeClr val="tx1"/>
              </a:solidFill>
            </a:rPr>
            <a:t>khai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thác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và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chế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biến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khoáng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sản</a:t>
          </a:r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9DA92A08-ED37-48A9-A0DD-F521D2142CD2}" type="sibTrans" cxnId="{D274CE2A-ED47-4CFE-981A-670E14BBB397}">
      <dgm:prSet/>
      <dgm:spPr/>
      <dgm:t>
        <a:bodyPr/>
        <a:lstStyle/>
        <a:p>
          <a:endParaRPr lang="en-US"/>
        </a:p>
      </dgm:t>
    </dgm:pt>
    <dgm:pt modelId="{985296F4-4FB3-49BD-BAEA-280CEAC6AFAC}" type="parTrans" cxnId="{D274CE2A-ED47-4CFE-981A-670E14BBB397}">
      <dgm:prSet/>
      <dgm:spPr/>
      <dgm:t>
        <a:bodyPr/>
        <a:lstStyle/>
        <a:p>
          <a:endParaRPr lang="en-US"/>
        </a:p>
      </dgm:t>
    </dgm:pt>
    <dgm:pt modelId="{287E208B-7CBA-48D9-A845-7C3BA9246006}" type="pres">
      <dgm:prSet presAssocID="{A55E36B4-5DBD-4D69-9E07-2ACE1B02C75C}" presName="Name0" presStyleCnt="0">
        <dgm:presLayoutVars>
          <dgm:chMax val="7"/>
          <dgm:chPref val="7"/>
          <dgm:dir/>
        </dgm:presLayoutVars>
      </dgm:prSet>
      <dgm:spPr/>
    </dgm:pt>
    <dgm:pt modelId="{5A99791D-9E28-4B3D-8ACD-8F48A5C6199A}" type="pres">
      <dgm:prSet presAssocID="{A55E36B4-5DBD-4D69-9E07-2ACE1B02C75C}" presName="Name1" presStyleCnt="0"/>
      <dgm:spPr/>
    </dgm:pt>
    <dgm:pt modelId="{9839DEA4-81CC-40F3-A882-992AC1AF75D3}" type="pres">
      <dgm:prSet presAssocID="{A55E36B4-5DBD-4D69-9E07-2ACE1B02C75C}" presName="cycle" presStyleCnt="0"/>
      <dgm:spPr/>
    </dgm:pt>
    <dgm:pt modelId="{28F6DBF1-E187-4C38-B1F1-C875CC0EEA2D}" type="pres">
      <dgm:prSet presAssocID="{A55E36B4-5DBD-4D69-9E07-2ACE1B02C75C}" presName="srcNode" presStyleLbl="node1" presStyleIdx="0" presStyleCnt="3"/>
      <dgm:spPr/>
    </dgm:pt>
    <dgm:pt modelId="{C7497E28-FAE4-42DA-8D9D-5B4659273D7A}" type="pres">
      <dgm:prSet presAssocID="{A55E36B4-5DBD-4D69-9E07-2ACE1B02C75C}" presName="conn" presStyleLbl="parChTrans1D2" presStyleIdx="0" presStyleCnt="1"/>
      <dgm:spPr/>
    </dgm:pt>
    <dgm:pt modelId="{175AA276-58F2-4DD9-80FC-A508711E986D}" type="pres">
      <dgm:prSet presAssocID="{A55E36B4-5DBD-4D69-9E07-2ACE1B02C75C}" presName="extraNode" presStyleLbl="node1" presStyleIdx="0" presStyleCnt="3"/>
      <dgm:spPr/>
    </dgm:pt>
    <dgm:pt modelId="{99D1BCB1-BBEC-4020-AF46-9B84DFEEEB12}" type="pres">
      <dgm:prSet presAssocID="{A55E36B4-5DBD-4D69-9E07-2ACE1B02C75C}" presName="dstNode" presStyleLbl="node1" presStyleIdx="0" presStyleCnt="3"/>
      <dgm:spPr/>
    </dgm:pt>
    <dgm:pt modelId="{534504B8-3AD3-4D7F-BA10-772C4BC9F4DA}" type="pres">
      <dgm:prSet presAssocID="{75A2E02A-7769-4E94-8561-8178449CF35B}" presName="text_1" presStyleLbl="node1" presStyleIdx="0" presStyleCnt="3" custScaleY="193767">
        <dgm:presLayoutVars>
          <dgm:bulletEnabled val="1"/>
        </dgm:presLayoutVars>
      </dgm:prSet>
      <dgm:spPr/>
    </dgm:pt>
    <dgm:pt modelId="{449D8CCB-25E3-4F77-9AA7-F013F49094ED}" type="pres">
      <dgm:prSet presAssocID="{75A2E02A-7769-4E94-8561-8178449CF35B}" presName="accent_1" presStyleCnt="0"/>
      <dgm:spPr/>
    </dgm:pt>
    <dgm:pt modelId="{467C472B-F399-46AE-B017-5DC56BBEA7D7}" type="pres">
      <dgm:prSet presAssocID="{75A2E02A-7769-4E94-8561-8178449CF35B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884D0A0-9BD2-4EFC-BA6E-A3C2C84FDEC4}" type="pres">
      <dgm:prSet presAssocID="{2EA4557B-2359-4BA8-9F14-A6ECB8DAC4AB}" presName="text_2" presStyleLbl="node1" presStyleIdx="1" presStyleCnt="3">
        <dgm:presLayoutVars>
          <dgm:bulletEnabled val="1"/>
        </dgm:presLayoutVars>
      </dgm:prSet>
      <dgm:spPr/>
    </dgm:pt>
    <dgm:pt modelId="{8F7B65C9-7424-4F5E-9422-58AF079BB557}" type="pres">
      <dgm:prSet presAssocID="{2EA4557B-2359-4BA8-9F14-A6ECB8DAC4AB}" presName="accent_2" presStyleCnt="0"/>
      <dgm:spPr/>
    </dgm:pt>
    <dgm:pt modelId="{9D6C96D5-59F1-4074-AA4E-276172A59D56}" type="pres">
      <dgm:prSet presAssocID="{2EA4557B-2359-4BA8-9F14-A6ECB8DAC4AB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4BF65C7-1909-43F6-AB5D-55DAB8B67D78}" type="pres">
      <dgm:prSet presAssocID="{9B38993F-91D9-4E45-89FE-E7C2053BB052}" presName="text_3" presStyleLbl="node1" presStyleIdx="2" presStyleCnt="3">
        <dgm:presLayoutVars>
          <dgm:bulletEnabled val="1"/>
        </dgm:presLayoutVars>
      </dgm:prSet>
      <dgm:spPr/>
    </dgm:pt>
    <dgm:pt modelId="{574FD7A2-AF53-4997-B668-DD8A0E60CDEF}" type="pres">
      <dgm:prSet presAssocID="{9B38993F-91D9-4E45-89FE-E7C2053BB052}" presName="accent_3" presStyleCnt="0"/>
      <dgm:spPr/>
    </dgm:pt>
    <dgm:pt modelId="{BB02C15B-25BD-4CA5-8B62-85830BA892A9}" type="pres">
      <dgm:prSet presAssocID="{9B38993F-91D9-4E45-89FE-E7C2053BB052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D274CE2A-ED47-4CFE-981A-670E14BBB397}" srcId="{A55E36B4-5DBD-4D69-9E07-2ACE1B02C75C}" destId="{75A2E02A-7769-4E94-8561-8178449CF35B}" srcOrd="0" destOrd="0" parTransId="{985296F4-4FB3-49BD-BAEA-280CEAC6AFAC}" sibTransId="{9DA92A08-ED37-48A9-A0DD-F521D2142CD2}"/>
    <dgm:cxn modelId="{B3A1E035-1C99-4335-BB14-32828DC3472C}" type="presOf" srcId="{9B38993F-91D9-4E45-89FE-E7C2053BB052}" destId="{54BF65C7-1909-43F6-AB5D-55DAB8B67D78}" srcOrd="0" destOrd="0" presId="urn:microsoft.com/office/officeart/2008/layout/VerticalCurvedList"/>
    <dgm:cxn modelId="{B14D684D-7F0D-4525-915E-D4A6E2082F9A}" type="presOf" srcId="{9DA92A08-ED37-48A9-A0DD-F521D2142CD2}" destId="{C7497E28-FAE4-42DA-8D9D-5B4659273D7A}" srcOrd="0" destOrd="0" presId="urn:microsoft.com/office/officeart/2008/layout/VerticalCurvedList"/>
    <dgm:cxn modelId="{43CC2056-095B-4B60-8458-11094E29762A}" type="presOf" srcId="{2EA4557B-2359-4BA8-9F14-A6ECB8DAC4AB}" destId="{B884D0A0-9BD2-4EFC-BA6E-A3C2C84FDEC4}" srcOrd="0" destOrd="0" presId="urn:microsoft.com/office/officeart/2008/layout/VerticalCurvedList"/>
    <dgm:cxn modelId="{E47014BD-B35F-4A75-8D3A-E36CBE71105B}" srcId="{A55E36B4-5DBD-4D69-9E07-2ACE1B02C75C}" destId="{9B38993F-91D9-4E45-89FE-E7C2053BB052}" srcOrd="2" destOrd="0" parTransId="{09D1B164-619A-4073-BC5B-FCA5E09B6EF1}" sibTransId="{D53B4CC3-4CE5-4F91-919B-A6C770DA696A}"/>
    <dgm:cxn modelId="{EB15B1D4-8A7A-4AC8-9AA6-DC72B02DA4B1}" type="presOf" srcId="{75A2E02A-7769-4E94-8561-8178449CF35B}" destId="{534504B8-3AD3-4D7F-BA10-772C4BC9F4DA}" srcOrd="0" destOrd="0" presId="urn:microsoft.com/office/officeart/2008/layout/VerticalCurvedList"/>
    <dgm:cxn modelId="{E5E1F8D5-384F-4738-91BA-6CDDED360257}" srcId="{A55E36B4-5DBD-4D69-9E07-2ACE1B02C75C}" destId="{2EA4557B-2359-4BA8-9F14-A6ECB8DAC4AB}" srcOrd="1" destOrd="0" parTransId="{46821B45-B9F5-4FAF-834F-499C8AE36BA2}" sibTransId="{29859120-04AA-48A6-ACAA-ED37A6A9AC18}"/>
    <dgm:cxn modelId="{F4E8FDF4-4D5F-4678-B5C9-E8788A1E8376}" type="presOf" srcId="{A55E36B4-5DBD-4D69-9E07-2ACE1B02C75C}" destId="{287E208B-7CBA-48D9-A845-7C3BA9246006}" srcOrd="0" destOrd="0" presId="urn:microsoft.com/office/officeart/2008/layout/VerticalCurvedList"/>
    <dgm:cxn modelId="{B62091D8-020E-405F-AF43-4C7CBB8A9AD7}" type="presParOf" srcId="{287E208B-7CBA-48D9-A845-7C3BA9246006}" destId="{5A99791D-9E28-4B3D-8ACD-8F48A5C6199A}" srcOrd="0" destOrd="0" presId="urn:microsoft.com/office/officeart/2008/layout/VerticalCurvedList"/>
    <dgm:cxn modelId="{D24C9F0D-E839-4A8F-885D-218B0811AB6D}" type="presParOf" srcId="{5A99791D-9E28-4B3D-8ACD-8F48A5C6199A}" destId="{9839DEA4-81CC-40F3-A882-992AC1AF75D3}" srcOrd="0" destOrd="0" presId="urn:microsoft.com/office/officeart/2008/layout/VerticalCurvedList"/>
    <dgm:cxn modelId="{7DEDC91C-3002-4750-A5E4-E31235970513}" type="presParOf" srcId="{9839DEA4-81CC-40F3-A882-992AC1AF75D3}" destId="{28F6DBF1-E187-4C38-B1F1-C875CC0EEA2D}" srcOrd="0" destOrd="0" presId="urn:microsoft.com/office/officeart/2008/layout/VerticalCurvedList"/>
    <dgm:cxn modelId="{86702A86-B10D-423D-8CBD-321BA559336A}" type="presParOf" srcId="{9839DEA4-81CC-40F3-A882-992AC1AF75D3}" destId="{C7497E28-FAE4-42DA-8D9D-5B4659273D7A}" srcOrd="1" destOrd="0" presId="urn:microsoft.com/office/officeart/2008/layout/VerticalCurvedList"/>
    <dgm:cxn modelId="{F4BB9DCD-6775-4FA8-BCFF-203935DE3374}" type="presParOf" srcId="{9839DEA4-81CC-40F3-A882-992AC1AF75D3}" destId="{175AA276-58F2-4DD9-80FC-A508711E986D}" srcOrd="2" destOrd="0" presId="urn:microsoft.com/office/officeart/2008/layout/VerticalCurvedList"/>
    <dgm:cxn modelId="{D83970EE-B8CD-4B90-9EA6-B7CEF15EF753}" type="presParOf" srcId="{9839DEA4-81CC-40F3-A882-992AC1AF75D3}" destId="{99D1BCB1-BBEC-4020-AF46-9B84DFEEEB12}" srcOrd="3" destOrd="0" presId="urn:microsoft.com/office/officeart/2008/layout/VerticalCurvedList"/>
    <dgm:cxn modelId="{F243286C-D29E-432C-8E2B-F73BBA627B99}" type="presParOf" srcId="{5A99791D-9E28-4B3D-8ACD-8F48A5C6199A}" destId="{534504B8-3AD3-4D7F-BA10-772C4BC9F4DA}" srcOrd="1" destOrd="0" presId="urn:microsoft.com/office/officeart/2008/layout/VerticalCurvedList"/>
    <dgm:cxn modelId="{50966CE5-59CD-4A63-97FE-57B9153D0448}" type="presParOf" srcId="{5A99791D-9E28-4B3D-8ACD-8F48A5C6199A}" destId="{449D8CCB-25E3-4F77-9AA7-F013F49094ED}" srcOrd="2" destOrd="0" presId="urn:microsoft.com/office/officeart/2008/layout/VerticalCurvedList"/>
    <dgm:cxn modelId="{20604B22-0DDC-4766-AB54-C5749DC810A7}" type="presParOf" srcId="{449D8CCB-25E3-4F77-9AA7-F013F49094ED}" destId="{467C472B-F399-46AE-B017-5DC56BBEA7D7}" srcOrd="0" destOrd="0" presId="urn:microsoft.com/office/officeart/2008/layout/VerticalCurvedList"/>
    <dgm:cxn modelId="{18DE8BBB-34BC-48AE-9B7C-461972E82FC2}" type="presParOf" srcId="{5A99791D-9E28-4B3D-8ACD-8F48A5C6199A}" destId="{B884D0A0-9BD2-4EFC-BA6E-A3C2C84FDEC4}" srcOrd="3" destOrd="0" presId="urn:microsoft.com/office/officeart/2008/layout/VerticalCurvedList"/>
    <dgm:cxn modelId="{1575B402-17A3-4796-882E-5E338FB0C938}" type="presParOf" srcId="{5A99791D-9E28-4B3D-8ACD-8F48A5C6199A}" destId="{8F7B65C9-7424-4F5E-9422-58AF079BB557}" srcOrd="4" destOrd="0" presId="urn:microsoft.com/office/officeart/2008/layout/VerticalCurvedList"/>
    <dgm:cxn modelId="{3282E827-6C29-4B91-BB5D-6ED3D1C6FF4B}" type="presParOf" srcId="{8F7B65C9-7424-4F5E-9422-58AF079BB557}" destId="{9D6C96D5-59F1-4074-AA4E-276172A59D56}" srcOrd="0" destOrd="0" presId="urn:microsoft.com/office/officeart/2008/layout/VerticalCurvedList"/>
    <dgm:cxn modelId="{AD451806-68E6-4D7C-B1D1-8040680A1B17}" type="presParOf" srcId="{5A99791D-9E28-4B3D-8ACD-8F48A5C6199A}" destId="{54BF65C7-1909-43F6-AB5D-55DAB8B67D78}" srcOrd="5" destOrd="0" presId="urn:microsoft.com/office/officeart/2008/layout/VerticalCurvedList"/>
    <dgm:cxn modelId="{72061A92-98C4-429D-B9ED-E7D2E7E35C70}" type="presParOf" srcId="{5A99791D-9E28-4B3D-8ACD-8F48A5C6199A}" destId="{574FD7A2-AF53-4997-B668-DD8A0E60CDEF}" srcOrd="6" destOrd="0" presId="urn:microsoft.com/office/officeart/2008/layout/VerticalCurvedList"/>
    <dgm:cxn modelId="{AFB37058-DC19-428C-B35C-CDB21841404B}" type="presParOf" srcId="{574FD7A2-AF53-4997-B668-DD8A0E60CDEF}" destId="{BB02C15B-25BD-4CA5-8B62-85830BA892A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5E36B4-5DBD-4D69-9E07-2ACE1B02C75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A2E02A-7769-4E94-8561-8178449CF35B}">
      <dgm:prSet phldrT="[Text]" custT="1"/>
      <dgm:spPr>
        <a:solidFill>
          <a:srgbClr val="99FF66"/>
        </a:solidFill>
      </dgm:spPr>
      <dgm:t>
        <a:bodyPr/>
        <a:lstStyle/>
        <a:p>
          <a:pPr algn="just"/>
          <a:r>
            <a:rPr lang="en-US" sz="1800" b="1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Thế</a:t>
          </a:r>
          <a:r>
            <a:rPr lang="en-US" sz="1800" b="1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mạnh</a:t>
          </a:r>
          <a:r>
            <a:rPr lang="en-US" sz="1800" b="1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</a:t>
          </a:r>
          <a:r>
            <a:rPr lang="en-US" sz="1800" b="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k</a:t>
          </a:r>
          <a:r>
            <a:rPr lang="vi-VN" sz="1800" b="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hai thác và nuôi trồng thủy sản, làm muối, giao thông vận tải biển, khai thác năng lượng, du lịch biển</a:t>
          </a:r>
          <a:r>
            <a:rPr lang="en-US" sz="1800" b="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</a:t>
          </a:r>
        </a:p>
      </dgm:t>
    </dgm:pt>
    <dgm:pt modelId="{985296F4-4FB3-49BD-BAEA-280CEAC6AFAC}" type="parTrans" cxnId="{D274CE2A-ED47-4CFE-981A-670E14BBB397}">
      <dgm:prSet/>
      <dgm:spPr/>
      <dgm:t>
        <a:bodyPr/>
        <a:lstStyle/>
        <a:p>
          <a:endParaRPr lang="en-US"/>
        </a:p>
      </dgm:t>
    </dgm:pt>
    <dgm:pt modelId="{9DA92A08-ED37-48A9-A0DD-F521D2142CD2}" type="sibTrans" cxnId="{D274CE2A-ED47-4CFE-981A-670E14BBB397}">
      <dgm:prSet/>
      <dgm:spPr/>
      <dgm:t>
        <a:bodyPr/>
        <a:lstStyle/>
        <a:p>
          <a:endParaRPr lang="en-US"/>
        </a:p>
      </dgm:t>
    </dgm:pt>
    <dgm:pt modelId="{2EA4557B-2359-4BA8-9F14-A6ECB8DAC4AB}">
      <dgm:prSet phldrT="[Text]" custT="1"/>
      <dgm:spPr>
        <a:solidFill>
          <a:srgbClr val="BCFCD4"/>
        </a:solidFill>
      </dgm:spPr>
      <dgm:t>
        <a:bodyPr/>
        <a:lstStyle/>
        <a:p>
          <a:pPr algn="just"/>
          <a:r>
            <a:rPr lang="en-US" sz="1800" b="1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Hạn</a:t>
          </a:r>
          <a:r>
            <a:rPr lang="en-US" sz="1800" b="1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chế</a:t>
          </a:r>
          <a:r>
            <a:rPr lang="vi-VN" sz="1800" b="1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</a:t>
          </a:r>
          <a:r>
            <a:rPr lang="vi-VN" sz="1800" b="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bão, cạn kiệt tài nguyên, ô nhiễm môi trường biển.</a:t>
          </a:r>
          <a:endParaRPr lang="en-US" sz="1800" b="0" i="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46821B45-B9F5-4FAF-834F-499C8AE36BA2}" type="parTrans" cxnId="{E5E1F8D5-384F-4738-91BA-6CDDED360257}">
      <dgm:prSet/>
      <dgm:spPr/>
      <dgm:t>
        <a:bodyPr/>
        <a:lstStyle/>
        <a:p>
          <a:endParaRPr lang="en-US"/>
        </a:p>
      </dgm:t>
    </dgm:pt>
    <dgm:pt modelId="{29859120-04AA-48A6-ACAA-ED37A6A9AC18}" type="sibTrans" cxnId="{E5E1F8D5-384F-4738-91BA-6CDDED360257}">
      <dgm:prSet/>
      <dgm:spPr/>
      <dgm:t>
        <a:bodyPr/>
        <a:lstStyle/>
        <a:p>
          <a:endParaRPr lang="en-US"/>
        </a:p>
      </dgm:t>
    </dgm:pt>
    <dgm:pt modelId="{9B38993F-91D9-4E45-89FE-E7C2053BB052}">
      <dgm:prSet phldrT="[Text]" custT="1"/>
      <dgm:spPr>
        <a:solidFill>
          <a:srgbClr val="FFCCFF"/>
        </a:solidFill>
      </dgm:spPr>
      <dgm:t>
        <a:bodyPr/>
        <a:lstStyle/>
        <a:p>
          <a:pPr algn="just"/>
          <a:r>
            <a:rPr lang="en-US" sz="1800" b="1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800" b="1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algn="just"/>
          <a:r>
            <a:rPr lang="vi-VN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+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Thế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mạnh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phát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triển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du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lịch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biển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Nha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Trang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phát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triên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giao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thông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vận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tải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biển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cảng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Hải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Phòng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</a:t>
          </a:r>
        </a:p>
        <a:p>
          <a:pPr algn="just"/>
          <a:r>
            <a:rPr lang="vi-VN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+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Hạn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chế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b</a:t>
          </a:r>
          <a:r>
            <a:rPr lang="vi-VN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ão đổ bộ vào Đà Nẵng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sạt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lở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bờ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biển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ở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Bình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Thuận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</a:t>
          </a:r>
        </a:p>
      </dgm:t>
    </dgm:pt>
    <dgm:pt modelId="{09D1B164-619A-4073-BC5B-FCA5E09B6EF1}" type="parTrans" cxnId="{E47014BD-B35F-4A75-8D3A-E36CBE71105B}">
      <dgm:prSet/>
      <dgm:spPr/>
      <dgm:t>
        <a:bodyPr/>
        <a:lstStyle/>
        <a:p>
          <a:endParaRPr lang="en-US"/>
        </a:p>
      </dgm:t>
    </dgm:pt>
    <dgm:pt modelId="{D53B4CC3-4CE5-4F91-919B-A6C770DA696A}" type="sibTrans" cxnId="{E47014BD-B35F-4A75-8D3A-E36CBE71105B}">
      <dgm:prSet/>
      <dgm:spPr/>
      <dgm:t>
        <a:bodyPr/>
        <a:lstStyle/>
        <a:p>
          <a:endParaRPr lang="en-US"/>
        </a:p>
      </dgm:t>
    </dgm:pt>
    <dgm:pt modelId="{AB366D13-CA61-418E-B817-7874A399BD29}">
      <dgm:prSet custT="1"/>
      <dgm:spPr/>
      <dgm:t>
        <a:bodyPr/>
        <a:lstStyle/>
        <a:p>
          <a:r>
            <a:rPr lang="en-US" sz="3200" b="1" dirty="0">
              <a:solidFill>
                <a:srgbClr val="FF0000"/>
              </a:solidFill>
              <a:latin typeface="Cambria" pitchFamily="18" charset="0"/>
              <a:ea typeface="Cambria" pitchFamily="18" charset="0"/>
            </a:rPr>
            <a:t>c .</a:t>
          </a:r>
          <a:r>
            <a:rPr lang="en-US" sz="3200" b="1" dirty="0" err="1">
              <a:solidFill>
                <a:srgbClr val="FF0000"/>
              </a:solidFill>
              <a:latin typeface="Cambria" pitchFamily="18" charset="0"/>
              <a:ea typeface="Cambria" pitchFamily="18" charset="0"/>
            </a:rPr>
            <a:t>Đối</a:t>
          </a:r>
          <a:r>
            <a:rPr lang="en-US" sz="3200" b="1" dirty="0">
              <a:solidFill>
                <a:srgbClr val="FF0000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Cambria" pitchFamily="18" charset="0"/>
              <a:ea typeface="Cambria" pitchFamily="18" charset="0"/>
            </a:rPr>
            <a:t>với</a:t>
          </a:r>
          <a:r>
            <a:rPr lang="en-US" sz="3200" b="1" dirty="0">
              <a:solidFill>
                <a:srgbClr val="FF0000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Cambria" pitchFamily="18" charset="0"/>
              <a:ea typeface="Cambria" pitchFamily="18" charset="0"/>
            </a:rPr>
            <a:t>địa</a:t>
          </a:r>
          <a:r>
            <a:rPr lang="en-US" sz="3200" b="1" dirty="0">
              <a:solidFill>
                <a:srgbClr val="FF0000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Cambria" pitchFamily="18" charset="0"/>
              <a:ea typeface="Cambria" pitchFamily="18" charset="0"/>
            </a:rPr>
            <a:t>hình</a:t>
          </a:r>
          <a:r>
            <a:rPr lang="en-US" sz="3200" b="1" dirty="0">
              <a:solidFill>
                <a:srgbClr val="FF0000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Cambria" pitchFamily="18" charset="0"/>
              <a:ea typeface="Cambria" pitchFamily="18" charset="0"/>
            </a:rPr>
            <a:t>bờ</a:t>
          </a:r>
          <a:r>
            <a:rPr lang="en-US" sz="3200" b="1" dirty="0">
              <a:solidFill>
                <a:srgbClr val="FF0000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Cambria" pitchFamily="18" charset="0"/>
              <a:ea typeface="Cambria" pitchFamily="18" charset="0"/>
            </a:rPr>
            <a:t>biển</a:t>
          </a:r>
          <a:endParaRPr lang="en-US" sz="3200" b="1" dirty="0">
            <a:solidFill>
              <a:srgbClr val="FF0000"/>
            </a:solidFill>
            <a:latin typeface="Cambria" pitchFamily="18" charset="0"/>
            <a:ea typeface="Cambria" pitchFamily="18" charset="0"/>
          </a:endParaRPr>
        </a:p>
      </dgm:t>
    </dgm:pt>
    <dgm:pt modelId="{A80A0A64-2D47-4374-B567-0D68DD28A73A}" type="parTrans" cxnId="{837B6BF0-1819-452B-A964-71BA19B1616F}">
      <dgm:prSet/>
      <dgm:spPr/>
      <dgm:t>
        <a:bodyPr/>
        <a:lstStyle/>
        <a:p>
          <a:endParaRPr lang="en-US"/>
        </a:p>
      </dgm:t>
    </dgm:pt>
    <dgm:pt modelId="{FF489673-C1A9-4224-BF7A-CB9A0A71001D}" type="sibTrans" cxnId="{837B6BF0-1819-452B-A964-71BA19B1616F}">
      <dgm:prSet/>
      <dgm:spPr/>
      <dgm:t>
        <a:bodyPr/>
        <a:lstStyle/>
        <a:p>
          <a:endParaRPr lang="en-US"/>
        </a:p>
      </dgm:t>
    </dgm:pt>
    <dgm:pt modelId="{287E208B-7CBA-48D9-A845-7C3BA9246006}" type="pres">
      <dgm:prSet presAssocID="{A55E36B4-5DBD-4D69-9E07-2ACE1B02C75C}" presName="Name0" presStyleCnt="0">
        <dgm:presLayoutVars>
          <dgm:chMax val="7"/>
          <dgm:chPref val="7"/>
          <dgm:dir/>
        </dgm:presLayoutVars>
      </dgm:prSet>
      <dgm:spPr/>
    </dgm:pt>
    <dgm:pt modelId="{5A99791D-9E28-4B3D-8ACD-8F48A5C6199A}" type="pres">
      <dgm:prSet presAssocID="{A55E36B4-5DBD-4D69-9E07-2ACE1B02C75C}" presName="Name1" presStyleCnt="0"/>
      <dgm:spPr/>
    </dgm:pt>
    <dgm:pt modelId="{9839DEA4-81CC-40F3-A882-992AC1AF75D3}" type="pres">
      <dgm:prSet presAssocID="{A55E36B4-5DBD-4D69-9E07-2ACE1B02C75C}" presName="cycle" presStyleCnt="0"/>
      <dgm:spPr/>
    </dgm:pt>
    <dgm:pt modelId="{28F6DBF1-E187-4C38-B1F1-C875CC0EEA2D}" type="pres">
      <dgm:prSet presAssocID="{A55E36B4-5DBD-4D69-9E07-2ACE1B02C75C}" presName="srcNode" presStyleLbl="node1" presStyleIdx="0" presStyleCnt="4"/>
      <dgm:spPr/>
    </dgm:pt>
    <dgm:pt modelId="{C7497E28-FAE4-42DA-8D9D-5B4659273D7A}" type="pres">
      <dgm:prSet presAssocID="{A55E36B4-5DBD-4D69-9E07-2ACE1B02C75C}" presName="conn" presStyleLbl="parChTrans1D2" presStyleIdx="0" presStyleCnt="1"/>
      <dgm:spPr/>
    </dgm:pt>
    <dgm:pt modelId="{175AA276-58F2-4DD9-80FC-A508711E986D}" type="pres">
      <dgm:prSet presAssocID="{A55E36B4-5DBD-4D69-9E07-2ACE1B02C75C}" presName="extraNode" presStyleLbl="node1" presStyleIdx="0" presStyleCnt="4"/>
      <dgm:spPr/>
    </dgm:pt>
    <dgm:pt modelId="{99D1BCB1-BBEC-4020-AF46-9B84DFEEEB12}" type="pres">
      <dgm:prSet presAssocID="{A55E36B4-5DBD-4D69-9E07-2ACE1B02C75C}" presName="dstNode" presStyleLbl="node1" presStyleIdx="0" presStyleCnt="4"/>
      <dgm:spPr/>
    </dgm:pt>
    <dgm:pt modelId="{534504B8-3AD3-4D7F-BA10-772C4BC9F4DA}" type="pres">
      <dgm:prSet presAssocID="{75A2E02A-7769-4E94-8561-8178449CF35B}" presName="text_1" presStyleLbl="node1" presStyleIdx="0" presStyleCnt="4" custScaleY="86699">
        <dgm:presLayoutVars>
          <dgm:bulletEnabled val="1"/>
        </dgm:presLayoutVars>
      </dgm:prSet>
      <dgm:spPr/>
    </dgm:pt>
    <dgm:pt modelId="{449D8CCB-25E3-4F77-9AA7-F013F49094ED}" type="pres">
      <dgm:prSet presAssocID="{75A2E02A-7769-4E94-8561-8178449CF35B}" presName="accent_1" presStyleCnt="0"/>
      <dgm:spPr/>
    </dgm:pt>
    <dgm:pt modelId="{467C472B-F399-46AE-B017-5DC56BBEA7D7}" type="pres">
      <dgm:prSet presAssocID="{75A2E02A-7769-4E94-8561-8178449CF35B}" presName="accentRepeatNode" presStyleLbl="solidFgAcc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D97E049-4A6C-47F8-8707-C5FFDBF743ED}" type="pres">
      <dgm:prSet presAssocID="{2EA4557B-2359-4BA8-9F14-A6ECB8DAC4AB}" presName="text_2" presStyleLbl="node1" presStyleIdx="1" presStyleCnt="4" custScaleY="96530">
        <dgm:presLayoutVars>
          <dgm:bulletEnabled val="1"/>
        </dgm:presLayoutVars>
      </dgm:prSet>
      <dgm:spPr/>
    </dgm:pt>
    <dgm:pt modelId="{7DBD23B7-51C8-4591-8906-0B740EFCF017}" type="pres">
      <dgm:prSet presAssocID="{2EA4557B-2359-4BA8-9F14-A6ECB8DAC4AB}" presName="accent_2" presStyleCnt="0"/>
      <dgm:spPr/>
    </dgm:pt>
    <dgm:pt modelId="{9D6C96D5-59F1-4074-AA4E-276172A59D56}" type="pres">
      <dgm:prSet presAssocID="{2EA4557B-2359-4BA8-9F14-A6ECB8DAC4AB}" presName="accentRepeatNode" presStyleLbl="solidFgAcc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0E9B536-5134-4AC7-990D-17E1F41843BA}" type="pres">
      <dgm:prSet presAssocID="{9B38993F-91D9-4E45-89FE-E7C2053BB052}" presName="text_3" presStyleLbl="node1" presStyleIdx="2" presStyleCnt="4" custScaleY="139901">
        <dgm:presLayoutVars>
          <dgm:bulletEnabled val="1"/>
        </dgm:presLayoutVars>
      </dgm:prSet>
      <dgm:spPr/>
    </dgm:pt>
    <dgm:pt modelId="{E6CA5371-E765-4FE6-A6BE-7ECD1C15C765}" type="pres">
      <dgm:prSet presAssocID="{9B38993F-91D9-4E45-89FE-E7C2053BB052}" presName="accent_3" presStyleCnt="0"/>
      <dgm:spPr/>
    </dgm:pt>
    <dgm:pt modelId="{BB02C15B-25BD-4CA5-8B62-85830BA892A9}" type="pres">
      <dgm:prSet presAssocID="{9B38993F-91D9-4E45-89FE-E7C2053BB052}" presName="accentRepeatNode" presStyleLbl="solidFgAcc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CC2A10F1-1D50-42D9-8179-C9E111A7BDB0}" type="pres">
      <dgm:prSet presAssocID="{AB366D13-CA61-418E-B817-7874A399BD29}" presName="text_4" presStyleLbl="node1" presStyleIdx="3" presStyleCnt="4" custLinFactNeighborY="40368">
        <dgm:presLayoutVars>
          <dgm:bulletEnabled val="1"/>
        </dgm:presLayoutVars>
      </dgm:prSet>
      <dgm:spPr/>
    </dgm:pt>
    <dgm:pt modelId="{540514E8-735C-4300-B3B2-DD79EABCA0E6}" type="pres">
      <dgm:prSet presAssocID="{AB366D13-CA61-418E-B817-7874A399BD29}" presName="accent_4" presStyleCnt="0"/>
      <dgm:spPr/>
    </dgm:pt>
    <dgm:pt modelId="{4FAC0337-53EB-49F6-A46B-B9562BE004E8}" type="pres">
      <dgm:prSet presAssocID="{AB366D13-CA61-418E-B817-7874A399BD29}" presName="accentRepeatNode" presStyleLbl="solidFgAcc1" presStyleIdx="3" presStyleCnt="4"/>
      <dgm:spPr/>
    </dgm:pt>
  </dgm:ptLst>
  <dgm:cxnLst>
    <dgm:cxn modelId="{55C89710-1B57-4817-A84E-35CBB626F204}" type="presOf" srcId="{A55E36B4-5DBD-4D69-9E07-2ACE1B02C75C}" destId="{287E208B-7CBA-48D9-A845-7C3BA9246006}" srcOrd="0" destOrd="0" presId="urn:microsoft.com/office/officeart/2008/layout/VerticalCurvedList"/>
    <dgm:cxn modelId="{D274CE2A-ED47-4CFE-981A-670E14BBB397}" srcId="{A55E36B4-5DBD-4D69-9E07-2ACE1B02C75C}" destId="{75A2E02A-7769-4E94-8561-8178449CF35B}" srcOrd="0" destOrd="0" parTransId="{985296F4-4FB3-49BD-BAEA-280CEAC6AFAC}" sibTransId="{9DA92A08-ED37-48A9-A0DD-F521D2142CD2}"/>
    <dgm:cxn modelId="{6521194F-F64C-4CED-90D4-0AE1666E7BDC}" type="presOf" srcId="{AB366D13-CA61-418E-B817-7874A399BD29}" destId="{CC2A10F1-1D50-42D9-8179-C9E111A7BDB0}" srcOrd="0" destOrd="0" presId="urn:microsoft.com/office/officeart/2008/layout/VerticalCurvedList"/>
    <dgm:cxn modelId="{3A024793-F8C6-4163-8708-6AA35E5E131E}" type="presOf" srcId="{9DA92A08-ED37-48A9-A0DD-F521D2142CD2}" destId="{C7497E28-FAE4-42DA-8D9D-5B4659273D7A}" srcOrd="0" destOrd="0" presId="urn:microsoft.com/office/officeart/2008/layout/VerticalCurvedList"/>
    <dgm:cxn modelId="{A949A49D-1473-4AD4-A95A-E6BCE27ED841}" type="presOf" srcId="{2EA4557B-2359-4BA8-9F14-A6ECB8DAC4AB}" destId="{DD97E049-4A6C-47F8-8707-C5FFDBF743ED}" srcOrd="0" destOrd="0" presId="urn:microsoft.com/office/officeart/2008/layout/VerticalCurvedList"/>
    <dgm:cxn modelId="{B84CA9AD-3EC2-40C6-8E3C-86A7E3B4EE14}" type="presOf" srcId="{75A2E02A-7769-4E94-8561-8178449CF35B}" destId="{534504B8-3AD3-4D7F-BA10-772C4BC9F4DA}" srcOrd="0" destOrd="0" presId="urn:microsoft.com/office/officeart/2008/layout/VerticalCurvedList"/>
    <dgm:cxn modelId="{E47014BD-B35F-4A75-8D3A-E36CBE71105B}" srcId="{A55E36B4-5DBD-4D69-9E07-2ACE1B02C75C}" destId="{9B38993F-91D9-4E45-89FE-E7C2053BB052}" srcOrd="2" destOrd="0" parTransId="{09D1B164-619A-4073-BC5B-FCA5E09B6EF1}" sibTransId="{D53B4CC3-4CE5-4F91-919B-A6C770DA696A}"/>
    <dgm:cxn modelId="{E5E1F8D5-384F-4738-91BA-6CDDED360257}" srcId="{A55E36B4-5DBD-4D69-9E07-2ACE1B02C75C}" destId="{2EA4557B-2359-4BA8-9F14-A6ECB8DAC4AB}" srcOrd="1" destOrd="0" parTransId="{46821B45-B9F5-4FAF-834F-499C8AE36BA2}" sibTransId="{29859120-04AA-48A6-ACAA-ED37A6A9AC18}"/>
    <dgm:cxn modelId="{CC8E6AE2-5978-4690-B6DC-C39921988ECC}" type="presOf" srcId="{9B38993F-91D9-4E45-89FE-E7C2053BB052}" destId="{A0E9B536-5134-4AC7-990D-17E1F41843BA}" srcOrd="0" destOrd="0" presId="urn:microsoft.com/office/officeart/2008/layout/VerticalCurvedList"/>
    <dgm:cxn modelId="{837B6BF0-1819-452B-A964-71BA19B1616F}" srcId="{A55E36B4-5DBD-4D69-9E07-2ACE1B02C75C}" destId="{AB366D13-CA61-418E-B817-7874A399BD29}" srcOrd="3" destOrd="0" parTransId="{A80A0A64-2D47-4374-B567-0D68DD28A73A}" sibTransId="{FF489673-C1A9-4224-BF7A-CB9A0A71001D}"/>
    <dgm:cxn modelId="{28481CA9-CA49-492A-9399-77448DCA2F59}" type="presParOf" srcId="{287E208B-7CBA-48D9-A845-7C3BA9246006}" destId="{5A99791D-9E28-4B3D-8ACD-8F48A5C6199A}" srcOrd="0" destOrd="0" presId="urn:microsoft.com/office/officeart/2008/layout/VerticalCurvedList"/>
    <dgm:cxn modelId="{20B1C6C3-E076-41C8-80CB-BDE7F04A1ECE}" type="presParOf" srcId="{5A99791D-9E28-4B3D-8ACD-8F48A5C6199A}" destId="{9839DEA4-81CC-40F3-A882-992AC1AF75D3}" srcOrd="0" destOrd="0" presId="urn:microsoft.com/office/officeart/2008/layout/VerticalCurvedList"/>
    <dgm:cxn modelId="{CC47777D-7F16-4A4A-9E9F-0F020A3EA8A3}" type="presParOf" srcId="{9839DEA4-81CC-40F3-A882-992AC1AF75D3}" destId="{28F6DBF1-E187-4C38-B1F1-C875CC0EEA2D}" srcOrd="0" destOrd="0" presId="urn:microsoft.com/office/officeart/2008/layout/VerticalCurvedList"/>
    <dgm:cxn modelId="{A1BE5C61-88F6-4346-9BBE-D3851E27844D}" type="presParOf" srcId="{9839DEA4-81CC-40F3-A882-992AC1AF75D3}" destId="{C7497E28-FAE4-42DA-8D9D-5B4659273D7A}" srcOrd="1" destOrd="0" presId="urn:microsoft.com/office/officeart/2008/layout/VerticalCurvedList"/>
    <dgm:cxn modelId="{93882BB6-C542-41D2-81D7-730D1764517A}" type="presParOf" srcId="{9839DEA4-81CC-40F3-A882-992AC1AF75D3}" destId="{175AA276-58F2-4DD9-80FC-A508711E986D}" srcOrd="2" destOrd="0" presId="urn:microsoft.com/office/officeart/2008/layout/VerticalCurvedList"/>
    <dgm:cxn modelId="{25BF98A9-C30A-4425-96F2-5ED13A95A826}" type="presParOf" srcId="{9839DEA4-81CC-40F3-A882-992AC1AF75D3}" destId="{99D1BCB1-BBEC-4020-AF46-9B84DFEEEB12}" srcOrd="3" destOrd="0" presId="urn:microsoft.com/office/officeart/2008/layout/VerticalCurvedList"/>
    <dgm:cxn modelId="{8FA739B7-7DFC-4F83-A6F4-20D4984B1E71}" type="presParOf" srcId="{5A99791D-9E28-4B3D-8ACD-8F48A5C6199A}" destId="{534504B8-3AD3-4D7F-BA10-772C4BC9F4DA}" srcOrd="1" destOrd="0" presId="urn:microsoft.com/office/officeart/2008/layout/VerticalCurvedList"/>
    <dgm:cxn modelId="{D2C09CCD-37FE-4104-9E65-F49DC050A5B5}" type="presParOf" srcId="{5A99791D-9E28-4B3D-8ACD-8F48A5C6199A}" destId="{449D8CCB-25E3-4F77-9AA7-F013F49094ED}" srcOrd="2" destOrd="0" presId="urn:microsoft.com/office/officeart/2008/layout/VerticalCurvedList"/>
    <dgm:cxn modelId="{82B103D2-3F20-44A5-A502-EDB7E2E985C7}" type="presParOf" srcId="{449D8CCB-25E3-4F77-9AA7-F013F49094ED}" destId="{467C472B-F399-46AE-B017-5DC56BBEA7D7}" srcOrd="0" destOrd="0" presId="urn:microsoft.com/office/officeart/2008/layout/VerticalCurvedList"/>
    <dgm:cxn modelId="{DF71B472-06D1-41C3-A7D7-A5DF3C0F6BE2}" type="presParOf" srcId="{5A99791D-9E28-4B3D-8ACD-8F48A5C6199A}" destId="{DD97E049-4A6C-47F8-8707-C5FFDBF743ED}" srcOrd="3" destOrd="0" presId="urn:microsoft.com/office/officeart/2008/layout/VerticalCurvedList"/>
    <dgm:cxn modelId="{BDA6C4C7-2AF1-4982-BEC5-0022E63E1B30}" type="presParOf" srcId="{5A99791D-9E28-4B3D-8ACD-8F48A5C6199A}" destId="{7DBD23B7-51C8-4591-8906-0B740EFCF017}" srcOrd="4" destOrd="0" presId="urn:microsoft.com/office/officeart/2008/layout/VerticalCurvedList"/>
    <dgm:cxn modelId="{3AA3ADA6-5710-4F5F-852A-929401F3B3D3}" type="presParOf" srcId="{7DBD23B7-51C8-4591-8906-0B740EFCF017}" destId="{9D6C96D5-59F1-4074-AA4E-276172A59D56}" srcOrd="0" destOrd="0" presId="urn:microsoft.com/office/officeart/2008/layout/VerticalCurvedList"/>
    <dgm:cxn modelId="{C0B7F7FF-7F84-4B47-8FE5-1973ACF92F30}" type="presParOf" srcId="{5A99791D-9E28-4B3D-8ACD-8F48A5C6199A}" destId="{A0E9B536-5134-4AC7-990D-17E1F41843BA}" srcOrd="5" destOrd="0" presId="urn:microsoft.com/office/officeart/2008/layout/VerticalCurvedList"/>
    <dgm:cxn modelId="{DE87387A-76ED-42EC-BA4A-1A79B7FBA51B}" type="presParOf" srcId="{5A99791D-9E28-4B3D-8ACD-8F48A5C6199A}" destId="{E6CA5371-E765-4FE6-A6BE-7ECD1C15C765}" srcOrd="6" destOrd="0" presId="urn:microsoft.com/office/officeart/2008/layout/VerticalCurvedList"/>
    <dgm:cxn modelId="{4830D066-03CF-40E4-8D2F-CBEFCD9584B6}" type="presParOf" srcId="{E6CA5371-E765-4FE6-A6BE-7ECD1C15C765}" destId="{BB02C15B-25BD-4CA5-8B62-85830BA892A9}" srcOrd="0" destOrd="0" presId="urn:microsoft.com/office/officeart/2008/layout/VerticalCurvedList"/>
    <dgm:cxn modelId="{FEB55A1F-8049-4A6B-9657-3532432953BB}" type="presParOf" srcId="{5A99791D-9E28-4B3D-8ACD-8F48A5C6199A}" destId="{CC2A10F1-1D50-42D9-8179-C9E111A7BDB0}" srcOrd="7" destOrd="0" presId="urn:microsoft.com/office/officeart/2008/layout/VerticalCurvedList"/>
    <dgm:cxn modelId="{10BB0D30-6CD6-4F00-97D6-0BB9AF554FFF}" type="presParOf" srcId="{5A99791D-9E28-4B3D-8ACD-8F48A5C6199A}" destId="{540514E8-735C-4300-B3B2-DD79EABCA0E6}" srcOrd="8" destOrd="0" presId="urn:microsoft.com/office/officeart/2008/layout/VerticalCurvedList"/>
    <dgm:cxn modelId="{1193CDE6-3D9B-49D7-9E14-41370D16021E}" type="presParOf" srcId="{540514E8-735C-4300-B3B2-DD79EABCA0E6}" destId="{4FAC0337-53EB-49F6-A46B-B9562BE004E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2FCB72-5F32-4A24-9863-2BBFF80C45F5}">
      <dsp:nvSpPr>
        <dsp:cNvPr id="0" name=""/>
        <dsp:cNvSpPr/>
      </dsp:nvSpPr>
      <dsp:spPr>
        <a:xfrm>
          <a:off x="-2889" y="147940"/>
          <a:ext cx="4791993" cy="4569784"/>
        </a:xfrm>
        <a:prstGeom prst="triangl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BC949D-ED43-4F09-8968-C4EC959DD164}">
      <dsp:nvSpPr>
        <dsp:cNvPr id="0" name=""/>
        <dsp:cNvSpPr/>
      </dsp:nvSpPr>
      <dsp:spPr>
        <a:xfrm>
          <a:off x="1764131" y="487505"/>
          <a:ext cx="3229102" cy="103311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1700" b="1" kern="1200" dirty="0">
              <a:latin typeface="Cambria" pitchFamily="18" charset="0"/>
              <a:ea typeface="Cambria" pitchFamily="18" charset="0"/>
            </a:rPr>
            <a:t>Đai ôn đới gió mùa trên núi</a:t>
          </a:r>
          <a:r>
            <a:rPr lang="en-US" sz="1700" b="1" kern="1200" dirty="0">
              <a:latin typeface="Cambria" pitchFamily="18" charset="0"/>
              <a:ea typeface="Cambria" pitchFamily="18" charset="0"/>
            </a:rPr>
            <a:t>:</a:t>
          </a:r>
          <a:r>
            <a:rPr lang="vi-VN" sz="1700" kern="1200" dirty="0">
              <a:latin typeface="Cambria" pitchFamily="18" charset="0"/>
              <a:ea typeface="Cambria" pitchFamily="18" charset="0"/>
            </a:rPr>
            <a:t> sinh vật là các loài thực vật ôn đới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ví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dụ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vi-VN" sz="1700" kern="1200" dirty="0">
              <a:latin typeface="Cambria" pitchFamily="18" charset="0"/>
              <a:ea typeface="Cambria" pitchFamily="18" charset="0"/>
            </a:rPr>
            <a:t>như 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đ</a:t>
          </a:r>
          <a:r>
            <a:rPr lang="vi-VN" sz="1700" kern="1200" dirty="0">
              <a:latin typeface="Cambria" pitchFamily="18" charset="0"/>
              <a:ea typeface="Cambria" pitchFamily="18" charset="0"/>
            </a:rPr>
            <a:t>ỗ quyên, 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l</a:t>
          </a:r>
          <a:r>
            <a:rPr lang="vi-VN" sz="1700" kern="1200" dirty="0">
              <a:latin typeface="Cambria" pitchFamily="18" charset="0"/>
              <a:ea typeface="Cambria" pitchFamily="18" charset="0"/>
            </a:rPr>
            <a:t>ãnh sam, 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t</a:t>
          </a:r>
          <a:r>
            <a:rPr lang="vi-VN" sz="1700" kern="1200" dirty="0">
              <a:latin typeface="Cambria" pitchFamily="18" charset="0"/>
              <a:ea typeface="Cambria" pitchFamily="18" charset="0"/>
            </a:rPr>
            <a:t>hiết sam...</a:t>
          </a:r>
          <a:endParaRPr lang="en-US" sz="1700" kern="1200" dirty="0">
            <a:latin typeface="Cambria" pitchFamily="18" charset="0"/>
            <a:ea typeface="Cambria" pitchFamily="18" charset="0"/>
          </a:endParaRPr>
        </a:p>
      </dsp:txBody>
      <dsp:txXfrm>
        <a:off x="1814564" y="537938"/>
        <a:ext cx="3128236" cy="932250"/>
      </dsp:txXfrm>
    </dsp:sp>
    <dsp:sp modelId="{917B1408-F7E0-4520-A7D8-9ADD48684CDA}">
      <dsp:nvSpPr>
        <dsp:cNvPr id="0" name=""/>
        <dsp:cNvSpPr/>
      </dsp:nvSpPr>
      <dsp:spPr>
        <a:xfrm>
          <a:off x="1779378" y="1627177"/>
          <a:ext cx="3198609" cy="110159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1700" b="1" kern="1200" dirty="0">
              <a:latin typeface="Cambria" pitchFamily="18" charset="0"/>
              <a:ea typeface="Cambria" pitchFamily="18" charset="0"/>
            </a:rPr>
            <a:t>Đai cận nhiệt đới gió mùa trên núi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: </a:t>
          </a:r>
          <a:r>
            <a:rPr lang="vi-VN" sz="1700" kern="1200" dirty="0">
              <a:latin typeface="Cambria" pitchFamily="18" charset="0"/>
              <a:ea typeface="Cambria" pitchFamily="18" charset="0"/>
            </a:rPr>
            <a:t>sinh vật gồm có rừng cận nhiệt lá rộng, rừng lá kim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ví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dụ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như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rừng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thông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ở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Đà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Lạt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.</a:t>
          </a:r>
        </a:p>
      </dsp:txBody>
      <dsp:txXfrm>
        <a:off x="1833153" y="1680952"/>
        <a:ext cx="3091059" cy="994043"/>
      </dsp:txXfrm>
    </dsp:sp>
    <dsp:sp modelId="{54EB3799-FE36-48B1-AF18-3F53D17F0D01}">
      <dsp:nvSpPr>
        <dsp:cNvPr id="0" name=""/>
        <dsp:cNvSpPr/>
      </dsp:nvSpPr>
      <dsp:spPr>
        <a:xfrm>
          <a:off x="1802204" y="2835326"/>
          <a:ext cx="3152957" cy="143627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1700" b="1" kern="1200" dirty="0">
              <a:latin typeface="Cambria" pitchFamily="18" charset="0"/>
              <a:ea typeface="Cambria" pitchFamily="18" charset="0"/>
            </a:rPr>
            <a:t>Đai nhiệt đới gió mùa</a:t>
          </a:r>
          <a:r>
            <a:rPr lang="vi-VN" sz="1700" kern="1200" dirty="0">
              <a:latin typeface="Cambria" pitchFamily="18" charset="0"/>
              <a:ea typeface="Cambria" pitchFamily="18" charset="0"/>
            </a:rPr>
            <a:t>: sinh vật tiêu biểu là hệ sinh thái rừng nhiệt đới ẩm lá rộng thường xanh và rừng nhiệt đới gió mùa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ví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dụ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như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ở VQG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Cúc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Phương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.</a:t>
          </a:r>
        </a:p>
      </dsp:txBody>
      <dsp:txXfrm>
        <a:off x="1872317" y="2905439"/>
        <a:ext cx="3012731" cy="12960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497E28-FAE4-42DA-8D9D-5B4659273D7A}">
      <dsp:nvSpPr>
        <dsp:cNvPr id="0" name=""/>
        <dsp:cNvSpPr/>
      </dsp:nvSpPr>
      <dsp:spPr>
        <a:xfrm>
          <a:off x="-5828749" y="-853336"/>
          <a:ext cx="6940732" cy="6940732"/>
        </a:xfrm>
        <a:prstGeom prst="blockArc">
          <a:avLst>
            <a:gd name="adj1" fmla="val 18900000"/>
            <a:gd name="adj2" fmla="val 2700000"/>
            <a:gd name="adj3" fmla="val 311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4504B8-3AD3-4D7F-BA10-772C4BC9F4DA}">
      <dsp:nvSpPr>
        <dsp:cNvPr id="0" name=""/>
        <dsp:cNvSpPr/>
      </dsp:nvSpPr>
      <dsp:spPr>
        <a:xfrm>
          <a:off x="715680" y="71068"/>
          <a:ext cx="6528363" cy="1998202"/>
        </a:xfrm>
        <a:prstGeom prst="rect">
          <a:avLst/>
        </a:prstGeom>
        <a:solidFill>
          <a:srgbClr val="99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rgbClr val="FF0000"/>
              </a:solidFill>
              <a:latin typeface="Cambria" pitchFamily="18" charset="0"/>
              <a:ea typeface="Cambria" pitchFamily="18" charset="0"/>
            </a:rPr>
            <a:t>a.Đối</a:t>
          </a:r>
          <a:r>
            <a:rPr lang="en-US" sz="1800" b="1" kern="1200" dirty="0">
              <a:solidFill>
                <a:srgbClr val="FF0000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Cambria" pitchFamily="18" charset="0"/>
              <a:ea typeface="Cambria" pitchFamily="18" charset="0"/>
            </a:rPr>
            <a:t>với</a:t>
          </a:r>
          <a:r>
            <a:rPr lang="en-US" sz="1800" b="1" kern="1200" dirty="0">
              <a:solidFill>
                <a:srgbClr val="FF0000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Cambria" pitchFamily="18" charset="0"/>
              <a:ea typeface="Cambria" pitchFamily="18" charset="0"/>
            </a:rPr>
            <a:t>địa</a:t>
          </a:r>
          <a:r>
            <a:rPr lang="en-US" sz="1800" b="1" kern="1200" dirty="0">
              <a:solidFill>
                <a:srgbClr val="FF0000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Cambria" pitchFamily="18" charset="0"/>
              <a:ea typeface="Cambria" pitchFamily="18" charset="0"/>
            </a:rPr>
            <a:t>hình</a:t>
          </a:r>
          <a:r>
            <a:rPr lang="en-US" sz="1800" b="1" kern="1200" dirty="0">
              <a:solidFill>
                <a:srgbClr val="FF0000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Cambria" pitchFamily="18" charset="0"/>
              <a:ea typeface="Cambria" pitchFamily="18" charset="0"/>
            </a:rPr>
            <a:t>đồi</a:t>
          </a:r>
          <a:r>
            <a:rPr lang="en-US" sz="1800" b="1" kern="1200" dirty="0">
              <a:solidFill>
                <a:srgbClr val="FF0000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>
              <a:solidFill>
                <a:srgbClr val="FF0000"/>
              </a:solidFill>
              <a:latin typeface="Cambria" pitchFamily="18" charset="0"/>
              <a:ea typeface="Cambria" pitchFamily="18" charset="0"/>
            </a:rPr>
            <a:t>núi</a:t>
          </a:r>
          <a:endParaRPr lang="en-US" sz="1800" b="1" kern="1200" dirty="0">
            <a:solidFill>
              <a:srgbClr val="FF0000"/>
            </a:solidFill>
            <a:latin typeface="Cambria" pitchFamily="18" charset="0"/>
            <a:ea typeface="Cambria" pitchFamily="18" charset="0"/>
          </a:endParaRP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Thuận</a:t>
          </a:r>
          <a:r>
            <a:rPr lang="en-US" sz="1800" b="1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lợi</a:t>
          </a:r>
          <a:r>
            <a:rPr lang="en-US" sz="1800" b="1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:+ </a:t>
          </a:r>
          <a:r>
            <a:rPr lang="en-US" sz="1800" kern="1200" dirty="0" err="1">
              <a:solidFill>
                <a:schemeClr val="tx1"/>
              </a:solidFill>
            </a:rPr>
            <a:t>Hình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thành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các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vùng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chuyên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canh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cây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công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nghiệp</a:t>
          </a:r>
          <a:r>
            <a:rPr lang="en-US" sz="1800" kern="1200" dirty="0">
              <a:solidFill>
                <a:schemeClr val="tx1"/>
              </a:solidFill>
            </a:rPr>
            <a:t>, </a:t>
          </a:r>
          <a:r>
            <a:rPr lang="en-US" sz="1800" kern="1200" dirty="0" err="1">
              <a:solidFill>
                <a:schemeClr val="tx1"/>
              </a:solidFill>
            </a:rPr>
            <a:t>cây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ăn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quả</a:t>
          </a:r>
          <a:r>
            <a:rPr lang="en-US" sz="1800" kern="1200" dirty="0">
              <a:solidFill>
                <a:schemeClr val="tx1"/>
              </a:solidFill>
            </a:rPr>
            <a:t>, </a:t>
          </a:r>
          <a:r>
            <a:rPr lang="en-US" sz="1800" kern="1200" dirty="0" err="1">
              <a:solidFill>
                <a:schemeClr val="tx1"/>
              </a:solidFill>
            </a:rPr>
            <a:t>chăn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nuôi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gia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súc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lớn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và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lâm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nghiệp</a:t>
          </a:r>
          <a:r>
            <a:rPr lang="en-US" sz="1800" kern="1200" dirty="0">
              <a:solidFill>
                <a:schemeClr val="tx1"/>
              </a:solidFill>
            </a:rPr>
            <a:t>.</a:t>
          </a: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 + </a:t>
          </a:r>
          <a:r>
            <a:rPr lang="en-US" sz="1800" kern="1200" dirty="0" err="1">
              <a:solidFill>
                <a:schemeClr val="tx1"/>
              </a:solidFill>
            </a:rPr>
            <a:t>Phát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triển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thủy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điện</a:t>
          </a:r>
          <a:r>
            <a:rPr lang="en-US" sz="1800" kern="1200" dirty="0">
              <a:solidFill>
                <a:schemeClr val="tx1"/>
              </a:solidFill>
            </a:rPr>
            <a:t>, </a:t>
          </a:r>
          <a:r>
            <a:rPr lang="en-US" sz="1800" kern="1200" dirty="0" err="1">
              <a:solidFill>
                <a:schemeClr val="tx1"/>
              </a:solidFill>
            </a:rPr>
            <a:t>khai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thác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và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chế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biến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khoáng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sản</a:t>
          </a: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715680" y="71068"/>
        <a:ext cx="6528363" cy="1998202"/>
      </dsp:txXfrm>
    </dsp:sp>
    <dsp:sp modelId="{467C472B-F399-46AE-B017-5DC56BBEA7D7}">
      <dsp:nvSpPr>
        <dsp:cNvPr id="0" name=""/>
        <dsp:cNvSpPr/>
      </dsp:nvSpPr>
      <dsp:spPr>
        <a:xfrm>
          <a:off x="71155" y="42564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84D0A0-9BD2-4EFC-BA6E-A3C2C84FDEC4}">
      <dsp:nvSpPr>
        <dsp:cNvPr id="0" name=""/>
        <dsp:cNvSpPr/>
      </dsp:nvSpPr>
      <dsp:spPr>
        <a:xfrm>
          <a:off x="1090536" y="2101410"/>
          <a:ext cx="6153508" cy="1031240"/>
        </a:xfrm>
        <a:prstGeom prst="rect">
          <a:avLst/>
        </a:prstGeom>
        <a:solidFill>
          <a:srgbClr val="BCFCD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 </a:t>
          </a:r>
          <a:r>
            <a:rPr lang="en-US" sz="1800" b="1" kern="1200" dirty="0" err="1">
              <a:solidFill>
                <a:schemeClr val="tx1"/>
              </a:solidFill>
            </a:rPr>
            <a:t>Khó</a:t>
          </a:r>
          <a:r>
            <a:rPr lang="en-US" sz="1800" b="1" kern="1200" dirty="0">
              <a:solidFill>
                <a:schemeClr val="tx1"/>
              </a:solidFill>
            </a:rPr>
            <a:t> </a:t>
          </a:r>
          <a:r>
            <a:rPr lang="en-US" sz="1800" b="1" kern="1200" dirty="0" err="1">
              <a:solidFill>
                <a:schemeClr val="tx1"/>
              </a:solidFill>
            </a:rPr>
            <a:t>khăn</a:t>
          </a:r>
          <a:r>
            <a:rPr lang="en-US" sz="1800" b="1" kern="1200" dirty="0">
              <a:solidFill>
                <a:schemeClr val="tx1"/>
              </a:solidFill>
            </a:rPr>
            <a:t>: </a:t>
          </a:r>
          <a:r>
            <a:rPr lang="en-US" sz="1800" kern="1200" dirty="0" err="1">
              <a:solidFill>
                <a:schemeClr val="tx1"/>
              </a:solidFill>
            </a:rPr>
            <a:t>địa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hình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bị</a:t>
          </a:r>
          <a:r>
            <a:rPr lang="en-US" sz="1800" kern="1200" dirty="0">
              <a:solidFill>
                <a:schemeClr val="tx1"/>
              </a:solidFill>
            </a:rPr>
            <a:t> chia </a:t>
          </a:r>
          <a:r>
            <a:rPr lang="en-US" sz="1800" kern="1200" dirty="0" err="1">
              <a:solidFill>
                <a:schemeClr val="tx1"/>
              </a:solidFill>
            </a:rPr>
            <a:t>cắt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gây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hạn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chế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trong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việc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xây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dựng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cơ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sở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hạ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tầng</a:t>
          </a:r>
          <a:r>
            <a:rPr lang="en-US" sz="1800" kern="1200" dirty="0">
              <a:solidFill>
                <a:schemeClr val="tx1"/>
              </a:solidFill>
            </a:rPr>
            <a:t>, </a:t>
          </a:r>
          <a:r>
            <a:rPr lang="en-US" sz="1800" kern="1200" dirty="0" err="1">
              <a:solidFill>
                <a:schemeClr val="tx1"/>
              </a:solidFill>
            </a:rPr>
            <a:t>phát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triển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giao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thông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và</a:t>
          </a:r>
          <a:r>
            <a:rPr lang="en-US" sz="1800" kern="1200" dirty="0">
              <a:solidFill>
                <a:schemeClr val="tx1"/>
              </a:solidFill>
            </a:rPr>
            <a:t> hay </a:t>
          </a:r>
          <a:r>
            <a:rPr lang="en-US" sz="1800" kern="1200" dirty="0" err="1">
              <a:solidFill>
                <a:schemeClr val="tx1"/>
              </a:solidFill>
            </a:rPr>
            <a:t>xảy</a:t>
          </a:r>
          <a:r>
            <a:rPr lang="en-US" sz="1800" kern="1200" dirty="0">
              <a:solidFill>
                <a:schemeClr val="tx1"/>
              </a:solidFill>
            </a:rPr>
            <a:t> ra </a:t>
          </a:r>
          <a:r>
            <a:rPr lang="en-US" sz="1800" kern="1200" dirty="0" err="1">
              <a:solidFill>
                <a:schemeClr val="tx1"/>
              </a:solidFill>
            </a:rPr>
            <a:t>thiên</a:t>
          </a:r>
          <a:r>
            <a:rPr lang="en-US" sz="1800" kern="1200" dirty="0">
              <a:solidFill>
                <a:schemeClr val="tx1"/>
              </a:solidFill>
            </a:rPr>
            <a:t> tai: </a:t>
          </a:r>
          <a:r>
            <a:rPr lang="en-US" sz="1800" kern="1200" dirty="0" err="1">
              <a:solidFill>
                <a:schemeClr val="tx1"/>
              </a:solidFill>
            </a:rPr>
            <a:t>lũ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quét</a:t>
          </a:r>
          <a:r>
            <a:rPr lang="en-US" sz="1800" kern="1200" dirty="0">
              <a:solidFill>
                <a:schemeClr val="tx1"/>
              </a:solidFill>
            </a:rPr>
            <a:t>, </a:t>
          </a:r>
          <a:r>
            <a:rPr lang="en-US" sz="1800" kern="1200" dirty="0" err="1">
              <a:solidFill>
                <a:schemeClr val="tx1"/>
              </a:solidFill>
            </a:rPr>
            <a:t>sạt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lở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đất</a:t>
          </a:r>
          <a:r>
            <a:rPr lang="en-US" sz="1800" kern="1200" dirty="0">
              <a:solidFill>
                <a:schemeClr val="tx1"/>
              </a:solidFill>
            </a:rPr>
            <a:t>…</a:t>
          </a:r>
          <a:endParaRPr lang="en-US" sz="1800" b="0" i="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1090536" y="2101410"/>
        <a:ext cx="6153508" cy="1031240"/>
      </dsp:txXfrm>
    </dsp:sp>
    <dsp:sp modelId="{9D6C96D5-59F1-4074-AA4E-276172A59D56}">
      <dsp:nvSpPr>
        <dsp:cNvPr id="0" name=""/>
        <dsp:cNvSpPr/>
      </dsp:nvSpPr>
      <dsp:spPr>
        <a:xfrm>
          <a:off x="446011" y="197250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BF65C7-1909-43F6-AB5D-55DAB8B67D78}">
      <dsp:nvSpPr>
        <dsp:cNvPr id="0" name=""/>
        <dsp:cNvSpPr/>
      </dsp:nvSpPr>
      <dsp:spPr>
        <a:xfrm>
          <a:off x="715680" y="3648270"/>
          <a:ext cx="6528363" cy="1031240"/>
        </a:xfrm>
        <a:prstGeom prst="rect">
          <a:avLst/>
        </a:prstGeom>
        <a:solidFill>
          <a:srgbClr val="FFC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800" b="1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+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Thế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mạnh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trồng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cà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phê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ở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Tây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Nguyên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chăn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nuôi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bò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sữa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ở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Tây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Bắc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</a:t>
          </a: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vi-VN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+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Hạn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chế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lũ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quét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ở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Tây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Bắc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sạt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lở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đất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ở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Tây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Nguyên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</a:t>
          </a:r>
        </a:p>
      </dsp:txBody>
      <dsp:txXfrm>
        <a:off x="715680" y="3648270"/>
        <a:ext cx="6528363" cy="1031240"/>
      </dsp:txXfrm>
    </dsp:sp>
    <dsp:sp modelId="{BB02C15B-25BD-4CA5-8B62-85830BA892A9}">
      <dsp:nvSpPr>
        <dsp:cNvPr id="0" name=""/>
        <dsp:cNvSpPr/>
      </dsp:nvSpPr>
      <dsp:spPr>
        <a:xfrm>
          <a:off x="71155" y="351936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497E28-FAE4-42DA-8D9D-5B4659273D7A}">
      <dsp:nvSpPr>
        <dsp:cNvPr id="0" name=""/>
        <dsp:cNvSpPr/>
      </dsp:nvSpPr>
      <dsp:spPr>
        <a:xfrm>
          <a:off x="-5830030" y="-892266"/>
          <a:ext cx="6940732" cy="6940732"/>
        </a:xfrm>
        <a:prstGeom prst="blockArc">
          <a:avLst>
            <a:gd name="adj1" fmla="val 18900000"/>
            <a:gd name="adj2" fmla="val 2700000"/>
            <a:gd name="adj3" fmla="val 311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4504B8-3AD3-4D7F-BA10-772C4BC9F4DA}">
      <dsp:nvSpPr>
        <dsp:cNvPr id="0" name=""/>
        <dsp:cNvSpPr/>
      </dsp:nvSpPr>
      <dsp:spPr>
        <a:xfrm>
          <a:off x="581369" y="449162"/>
          <a:ext cx="6661393" cy="687722"/>
        </a:xfrm>
        <a:prstGeom prst="rect">
          <a:avLst/>
        </a:prstGeom>
        <a:solidFill>
          <a:srgbClr val="99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9626" tIns="45720" rIns="45720" bIns="4572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Thế</a:t>
          </a:r>
          <a:r>
            <a:rPr lang="en-US" sz="1800" b="1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mạnh</a:t>
          </a:r>
          <a:r>
            <a:rPr lang="en-US" sz="1800" b="1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</a:t>
          </a:r>
          <a:r>
            <a:rPr lang="en-US" sz="1800" b="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k</a:t>
          </a:r>
          <a:r>
            <a:rPr lang="vi-VN" sz="1800" b="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hai thác và nuôi trồng thủy sản, làm muối, giao thông vận tải biển, khai thác năng lượng, du lịch biển</a:t>
          </a:r>
          <a:r>
            <a:rPr lang="en-US" sz="1800" b="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</a:t>
          </a:r>
        </a:p>
      </dsp:txBody>
      <dsp:txXfrm>
        <a:off x="581369" y="449162"/>
        <a:ext cx="6661393" cy="687722"/>
      </dsp:txXfrm>
    </dsp:sp>
    <dsp:sp modelId="{467C472B-F399-46AE-B017-5DC56BBEA7D7}">
      <dsp:nvSpPr>
        <dsp:cNvPr id="0" name=""/>
        <dsp:cNvSpPr/>
      </dsp:nvSpPr>
      <dsp:spPr>
        <a:xfrm>
          <a:off x="85600" y="297254"/>
          <a:ext cx="991537" cy="99153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97E049-4A6C-47F8-8707-C5FFDBF743ED}">
      <dsp:nvSpPr>
        <dsp:cNvPr id="0" name=""/>
        <dsp:cNvSpPr/>
      </dsp:nvSpPr>
      <dsp:spPr>
        <a:xfrm>
          <a:off x="1036146" y="1600222"/>
          <a:ext cx="6206616" cy="765704"/>
        </a:xfrm>
        <a:prstGeom prst="rect">
          <a:avLst/>
        </a:prstGeom>
        <a:solidFill>
          <a:srgbClr val="BCFCD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9626" tIns="45720" rIns="45720" bIns="4572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Hạn</a:t>
          </a:r>
          <a:r>
            <a:rPr lang="en-US" sz="1800" b="1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chế</a:t>
          </a:r>
          <a:r>
            <a:rPr lang="vi-VN" sz="1800" b="1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</a:t>
          </a:r>
          <a:r>
            <a:rPr lang="vi-VN" sz="1800" b="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bão, cạn kiệt tài nguyên, ô nhiễm môi trường biển.</a:t>
          </a:r>
          <a:endParaRPr lang="en-US" sz="1800" b="0" i="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1036146" y="1600222"/>
        <a:ext cx="6206616" cy="765704"/>
      </dsp:txXfrm>
    </dsp:sp>
    <dsp:sp modelId="{9D6C96D5-59F1-4074-AA4E-276172A59D56}">
      <dsp:nvSpPr>
        <dsp:cNvPr id="0" name=""/>
        <dsp:cNvSpPr/>
      </dsp:nvSpPr>
      <dsp:spPr>
        <a:xfrm>
          <a:off x="540377" y="1487305"/>
          <a:ext cx="991537" cy="99153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E9B536-5134-4AC7-990D-17E1F41843BA}">
      <dsp:nvSpPr>
        <dsp:cNvPr id="0" name=""/>
        <dsp:cNvSpPr/>
      </dsp:nvSpPr>
      <dsp:spPr>
        <a:xfrm>
          <a:off x="1036146" y="2618257"/>
          <a:ext cx="6206616" cy="1109736"/>
        </a:xfrm>
        <a:prstGeom prst="rect">
          <a:avLst/>
        </a:prstGeom>
        <a:solidFill>
          <a:srgbClr val="FFC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9626" tIns="45720" rIns="45720" bIns="4572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800" b="1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+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Thế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mạnh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phát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triển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du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lịch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biển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Nha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Trang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phát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triên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giao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thông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vận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tải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biển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cảng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Hải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Phòng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</a:t>
          </a: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+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Hạn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chế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b</a:t>
          </a:r>
          <a:r>
            <a:rPr lang="vi-VN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ão đổ bộ vào Đà Nẵng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sạt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lở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bờ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biển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ở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Bình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Thuận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</a:t>
          </a:r>
        </a:p>
      </dsp:txBody>
      <dsp:txXfrm>
        <a:off x="1036146" y="2618257"/>
        <a:ext cx="6206616" cy="1109736"/>
      </dsp:txXfrm>
    </dsp:sp>
    <dsp:sp modelId="{BB02C15B-25BD-4CA5-8B62-85830BA892A9}">
      <dsp:nvSpPr>
        <dsp:cNvPr id="0" name=""/>
        <dsp:cNvSpPr/>
      </dsp:nvSpPr>
      <dsp:spPr>
        <a:xfrm>
          <a:off x="540377" y="2677356"/>
          <a:ext cx="991537" cy="991537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2A10F1-1D50-42D9-8179-C9E111A7BDB0}">
      <dsp:nvSpPr>
        <dsp:cNvPr id="0" name=""/>
        <dsp:cNvSpPr/>
      </dsp:nvSpPr>
      <dsp:spPr>
        <a:xfrm>
          <a:off x="581369" y="4286772"/>
          <a:ext cx="6661393" cy="7932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9626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rgbClr val="FF0000"/>
              </a:solidFill>
              <a:latin typeface="Cambria" pitchFamily="18" charset="0"/>
              <a:ea typeface="Cambria" pitchFamily="18" charset="0"/>
            </a:rPr>
            <a:t>c .</a:t>
          </a:r>
          <a:r>
            <a:rPr lang="en-US" sz="3200" b="1" kern="1200" dirty="0" err="1">
              <a:solidFill>
                <a:srgbClr val="FF0000"/>
              </a:solidFill>
              <a:latin typeface="Cambria" pitchFamily="18" charset="0"/>
              <a:ea typeface="Cambria" pitchFamily="18" charset="0"/>
            </a:rPr>
            <a:t>Đối</a:t>
          </a:r>
          <a:r>
            <a:rPr lang="en-US" sz="3200" b="1" kern="1200" dirty="0">
              <a:solidFill>
                <a:srgbClr val="FF0000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Cambria" pitchFamily="18" charset="0"/>
              <a:ea typeface="Cambria" pitchFamily="18" charset="0"/>
            </a:rPr>
            <a:t>với</a:t>
          </a:r>
          <a:r>
            <a:rPr lang="en-US" sz="3200" b="1" kern="1200" dirty="0">
              <a:solidFill>
                <a:srgbClr val="FF0000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Cambria" pitchFamily="18" charset="0"/>
              <a:ea typeface="Cambria" pitchFamily="18" charset="0"/>
            </a:rPr>
            <a:t>địa</a:t>
          </a:r>
          <a:r>
            <a:rPr lang="en-US" sz="3200" b="1" kern="1200" dirty="0">
              <a:solidFill>
                <a:srgbClr val="FF0000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Cambria" pitchFamily="18" charset="0"/>
              <a:ea typeface="Cambria" pitchFamily="18" charset="0"/>
            </a:rPr>
            <a:t>hình</a:t>
          </a:r>
          <a:r>
            <a:rPr lang="en-US" sz="3200" b="1" kern="1200" dirty="0">
              <a:solidFill>
                <a:srgbClr val="FF0000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Cambria" pitchFamily="18" charset="0"/>
              <a:ea typeface="Cambria" pitchFamily="18" charset="0"/>
            </a:rPr>
            <a:t>bờ</a:t>
          </a:r>
          <a:r>
            <a:rPr lang="en-US" sz="3200" b="1" kern="1200" dirty="0">
              <a:solidFill>
                <a:srgbClr val="FF0000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Cambria" pitchFamily="18" charset="0"/>
              <a:ea typeface="Cambria" pitchFamily="18" charset="0"/>
            </a:rPr>
            <a:t>biển</a:t>
          </a:r>
          <a:endParaRPr lang="en-US" sz="3200" b="1" kern="1200" dirty="0">
            <a:solidFill>
              <a:srgbClr val="FF0000"/>
            </a:solidFill>
            <a:latin typeface="Cambria" pitchFamily="18" charset="0"/>
            <a:ea typeface="Cambria" pitchFamily="18" charset="0"/>
          </a:endParaRPr>
        </a:p>
      </dsp:txBody>
      <dsp:txXfrm>
        <a:off x="581369" y="4286772"/>
        <a:ext cx="6661393" cy="793229"/>
      </dsp:txXfrm>
    </dsp:sp>
    <dsp:sp modelId="{4FAC0337-53EB-49F6-A46B-B9562BE004E8}">
      <dsp:nvSpPr>
        <dsp:cNvPr id="0" name=""/>
        <dsp:cNvSpPr/>
      </dsp:nvSpPr>
      <dsp:spPr>
        <a:xfrm>
          <a:off x="85600" y="3867407"/>
          <a:ext cx="991537" cy="9915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5303-A682-4BD2-B93D-B6DB7F2BC802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28319-1D47-4DB5-A083-897E335DA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1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DBAF539E-496C-4523-A0DC-2F7708F000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46C9DEF5-4DD2-46D8-8FA9-9B793BB442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FB67FB3B-B6BA-4F44-919A-760119EF26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407471-5E59-44C0-878E-F730FCA7967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28319-1D47-4DB5-A083-897E335DAC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363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28319-1D47-4DB5-A083-897E335DAC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737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8319-1D47-4DB5-A083-897E335DAC7C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515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6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90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D76A3-6DF2-4F3A-8E36-C391BD695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663CC-5102-4303-9D24-06E1B82B0096}" type="datetimeFigureOut">
              <a:rPr lang="en-US"/>
              <a:pPr>
                <a:defRPr/>
              </a:pPr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850C4-41A4-41DD-BB64-2269C4EB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DA9232-7466-424A-84EB-71E6A869A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0E063-A728-47C6-9655-4CFD37EBA4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844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6EC0F-BD30-4C1A-A021-1D0780252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0489F-0870-442B-9923-5A96B992A4A8}" type="datetimeFigureOut">
              <a:rPr lang="en-US"/>
              <a:pPr>
                <a:defRPr/>
              </a:pPr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66E40-21C4-4583-BB0B-0EB2D830D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FC3BB8-6D17-4A82-AC3D-EAD4D1469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A5BF1-776F-49C5-8D51-352D919645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54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1EA15-2BF2-43AD-A424-999F4FAED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E1C49-64FA-4791-87F6-03C0FB1520EE}" type="datetimeFigureOut">
              <a:rPr lang="en-US"/>
              <a:pPr>
                <a:defRPr/>
              </a:pPr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8710D-9340-4D6F-82FF-5AE7D8FAB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4EB87-7E87-47D9-9596-A7A526EF5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D3950-D6D1-42FB-A76F-F937C7FF07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774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937FF99-821E-4A9C-870A-E54DF0C0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11389-413E-4DC9-8CE0-790993BC4DC2}" type="datetimeFigureOut">
              <a:rPr lang="en-US"/>
              <a:pPr>
                <a:defRPr/>
              </a:pPr>
              <a:t>9/27/2024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3AB6703-4D8F-4641-9629-D066B5F8E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179E622-AD8E-453C-AE9D-5695E4419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8FF03-266F-4EE1-AF56-A6F44FE2F4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9219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0715530-9B75-43C6-B49D-B42EEFBA6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D8BE1-5EEA-4787-A14A-98886CAD46D8}" type="datetimeFigureOut">
              <a:rPr lang="en-US"/>
              <a:pPr>
                <a:defRPr/>
              </a:pPr>
              <a:t>9/27/2024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CFAC75E-69F4-4BF9-9E24-5D05DD944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78D34B0-D139-4103-843E-B83BE43DD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85775-E862-479E-8D6B-D30BA0AE5E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346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B38E709-A333-4AC9-BB1F-EF9C9395A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CE2C0-0014-487B-B396-52FF1A932798}" type="datetimeFigureOut">
              <a:rPr lang="en-US"/>
              <a:pPr>
                <a:defRPr/>
              </a:pPr>
              <a:t>9/27/2024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39DF210-82FD-4A56-9EB9-FEEAD0B83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C300202-D076-4BE1-B0E3-CFCDE005A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7513F-BF59-4D82-A3A9-C829F96441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507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33E7319-5646-4F65-A35D-6B9E8AE77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5A6FAC-9600-4C80-85E8-3140AA9D762C}" type="datetimeFigureOut">
              <a:rPr lang="en-US"/>
              <a:pPr>
                <a:defRPr/>
              </a:pPr>
              <a:t>9/27/2024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BEE95E9-3CFA-4389-95CB-5835CC9A1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AFEC95A-E46B-41D6-9A5A-52351EA01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85086-5A87-4936-8AAE-6DF696C8A3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1688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FF9AA53-5834-4711-B6B7-BB2CE6D44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DEBE7-DC3C-476E-B3CB-6F32281B0FEA}" type="datetimeFigureOut">
              <a:rPr lang="en-US"/>
              <a:pPr>
                <a:defRPr/>
              </a:pPr>
              <a:t>9/27/2024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E165794-A1FE-4123-819E-16CBD0F21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21CB16D-C5B2-4A83-9E27-129D3646D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B64D5-78A8-4FB8-A501-E9D15A90B0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170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857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39A422B-DF6B-400F-AAC9-FE303400C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F0238-F22A-44C7-A9FA-1F90D6CEA61E}" type="datetimeFigureOut">
              <a:rPr lang="en-US"/>
              <a:pPr>
                <a:defRPr/>
              </a:pPr>
              <a:t>9/27/2024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F435D4E-A223-4089-8AAC-675F7BF4B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264899E-B89C-402D-94E2-6A9C9F1DC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7724E-E008-4A7C-B80F-3EEE259F55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54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C9197-862D-41A3-9C95-74CADD2CE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E65C6-38C1-46D2-A9D3-B1526BB3FF89}" type="datetimeFigureOut">
              <a:rPr lang="en-US"/>
              <a:pPr>
                <a:defRPr/>
              </a:pPr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98089-3B35-472A-8938-065418E7F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2720C-4185-4DBF-AAB5-7B96301B6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CDA56-8ABB-47B1-BB8F-DA0767DD25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0309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5243F-BD7E-422B-933E-C2F5406A2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8D1A1-1BB5-4DCE-89EF-A68F43B316F2}" type="datetimeFigureOut">
              <a:rPr lang="en-US"/>
              <a:pPr>
                <a:defRPr/>
              </a:pPr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89D59B-337C-4B30-A27E-261FDC6DA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3E96C-6B77-4A11-B363-D13A01824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F0793-6351-494F-BDE7-56A3759EAA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298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5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6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74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B6E6-C6E9-40D9-BFB7-0124447475D5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4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8F2809B7-F95C-4694-97AC-58A50A7F48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ADA5C972-00B9-403F-A2FA-7C2816B567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FBB65-748D-4B78-A612-6842C3299C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04B436F-602E-465A-894A-D07DCB8120D6}" type="datetimeFigureOut">
              <a:rPr lang="en-US"/>
              <a:pPr>
                <a:defRPr/>
              </a:pPr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E08F3D-1EE7-471C-8D12-191E35F697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0649B-32A1-4F7D-8C96-FD7165485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EFC3689-4EA3-4753-8361-8D1DDFB56A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811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.png"/><Relationship Id="rId7" Type="http://schemas.openxmlformats.org/officeDocument/2006/relationships/image" Target="../media/image2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8.jpeg"/><Relationship Id="rId9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32.png"/><Relationship Id="rId4" Type="http://schemas.openxmlformats.org/officeDocument/2006/relationships/image" Target="../media/image8.jpeg"/><Relationship Id="rId9" Type="http://schemas.microsoft.com/office/2007/relationships/diagramDrawing" Target="../diagrams/drawing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24.jpeg"/><Relationship Id="rId10" Type="http://schemas.openxmlformats.org/officeDocument/2006/relationships/image" Target="../media/image36.png"/><Relationship Id="rId4" Type="http://schemas.openxmlformats.org/officeDocument/2006/relationships/image" Target="../media/image8.jpeg"/><Relationship Id="rId9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24.jpeg"/><Relationship Id="rId4" Type="http://schemas.openxmlformats.org/officeDocument/2006/relationships/image" Target="../media/image8.jpeg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32.png"/><Relationship Id="rId4" Type="http://schemas.openxmlformats.org/officeDocument/2006/relationships/image" Target="../media/image8.jpeg"/><Relationship Id="rId9" Type="http://schemas.microsoft.com/office/2007/relationships/diagramDrawing" Target="../diagrams/drawing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jpeg"/><Relationship Id="rId18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12" Type="http://schemas.openxmlformats.org/officeDocument/2006/relationships/image" Target="../media/image13.jpeg"/><Relationship Id="rId1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6" Type="http://schemas.openxmlformats.org/officeDocument/2006/relationships/diagramQuickStyle" Target="../diagrams/quickStyl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2.jpeg"/><Relationship Id="rId5" Type="http://schemas.openxmlformats.org/officeDocument/2006/relationships/image" Target="../media/image8.jpeg"/><Relationship Id="rId15" Type="http://schemas.openxmlformats.org/officeDocument/2006/relationships/diagramLayout" Target="../diagrams/layout1.xml"/><Relationship Id="rId10" Type="http://schemas.openxmlformats.org/officeDocument/2006/relationships/image" Target="../media/image11.jpeg"/><Relationship Id="rId4" Type="http://schemas.openxmlformats.org/officeDocument/2006/relationships/image" Target="../media/image2.png"/><Relationship Id="rId9" Type="http://schemas.microsoft.com/office/2007/relationships/hdphoto" Target="../media/hdphoto3.wdp"/><Relationship Id="rId1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BA53AF93-15D4-4AA4-9F99-04AF977B4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C:\Users\Asus\Pictures\bai mau\hands_zps712c7fb9.jpg">
            <a:extLst>
              <a:ext uri="{FF2B5EF4-FFF2-40B4-BE49-F238E27FC236}">
                <a16:creationId xmlns:a16="http://schemas.microsoft.com/office/drawing/2014/main" id="{BDB66F5E-AB1F-4711-B932-2907230C1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33"/>
          <a:stretch>
            <a:fillRect/>
          </a:stretch>
        </p:blipFill>
        <p:spPr bwMode="auto">
          <a:xfrm rot="15616060">
            <a:off x="6197799" y="1711524"/>
            <a:ext cx="1676400" cy="297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C:\Documents and Settings\Welcome\Desktop\chs1348666969.jpg">
            <a:extLst>
              <a:ext uri="{FF2B5EF4-FFF2-40B4-BE49-F238E27FC236}">
                <a16:creationId xmlns:a16="http://schemas.microsoft.com/office/drawing/2014/main" id="{B5CECAB5-C807-4808-B1ED-CCF59F110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05" y="4079974"/>
            <a:ext cx="7880795" cy="2473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4" name="Picture 2" descr="C:\Users\Asus\Pictures\bai mau\hands_zps712c7fb9.jpg">
            <a:extLst>
              <a:ext uri="{FF2B5EF4-FFF2-40B4-BE49-F238E27FC236}">
                <a16:creationId xmlns:a16="http://schemas.microsoft.com/office/drawing/2014/main" id="{CDD7E124-4565-40F7-A53E-367B66CC1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3"/>
          <a:stretch>
            <a:fillRect/>
          </a:stretch>
        </p:blipFill>
        <p:spPr bwMode="auto">
          <a:xfrm rot="13972696">
            <a:off x="5762625" y="-186928"/>
            <a:ext cx="1190626" cy="271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EB64E6E-997E-4BFD-9994-865CADC33EAD}"/>
              </a:ext>
            </a:extLst>
          </p:cNvPr>
          <p:cNvSpPr txBox="1">
            <a:spLocks/>
          </p:cNvSpPr>
          <p:nvPr/>
        </p:nvSpPr>
        <p:spPr>
          <a:xfrm>
            <a:off x="628650" y="1771650"/>
            <a:ext cx="5029200" cy="857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endParaRPr lang="en-US" sz="2625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mbria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FFA1701C-5150-45F3-B742-01EA6288A45F}"/>
              </a:ext>
            </a:extLst>
          </p:cNvPr>
          <p:cNvSpPr txBox="1">
            <a:spLocks/>
          </p:cNvSpPr>
          <p:nvPr/>
        </p:nvSpPr>
        <p:spPr>
          <a:xfrm>
            <a:off x="3086100" y="4572000"/>
            <a:ext cx="3028950" cy="638058"/>
          </a:xfrm>
          <a:prstGeom prst="rect">
            <a:avLst/>
          </a:prstGeom>
        </p:spPr>
        <p:txBody>
          <a:bodyPr anchor="ctr">
            <a:prstTxWarp prst="textPlain">
              <a:avLst/>
            </a:prstTxWarp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US" sz="375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11BAA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ĐỊA LÍ 8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B7948DCE-F042-4B53-BEED-A4CD37422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942" y="1237131"/>
            <a:ext cx="2078057" cy="230832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A3A21E4-9D75-4941-9C66-E36028FABDDD}"/>
              </a:ext>
            </a:extLst>
          </p:cNvPr>
          <p:cNvSpPr/>
          <p:nvPr/>
        </p:nvSpPr>
        <p:spPr>
          <a:xfrm>
            <a:off x="501205" y="304800"/>
            <a:ext cx="4448482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800">
              <a:defRPr/>
            </a:pPr>
            <a:r>
              <a:rPr lang="en-US" sz="3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CHÀO MỪNG CÁC EM HỌC SINH ĐẾN VỚI BÀI </a:t>
            </a:r>
            <a:r>
              <a:rPr lang="en-US" sz="3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 MÔN ĐỊA LÍ  LỚP 8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xit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3B0F9F-0B57-474C-A576-816A505373A1}"/>
              </a:ext>
            </a:extLst>
          </p:cNvPr>
          <p:cNvSpPr/>
          <p:nvPr/>
        </p:nvSpPr>
        <p:spPr>
          <a:xfrm>
            <a:off x="381000" y="1021140"/>
            <a:ext cx="3276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sườn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Cho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 descr="Dựa vào hình 2.2, em hãy so sánh hướng dòng chảy của sông ngòi khu vực Tây Bắc và Đông Bắc">
            <a:extLst>
              <a:ext uri="{FF2B5EF4-FFF2-40B4-BE49-F238E27FC236}">
                <a16:creationId xmlns:a16="http://schemas.microsoft.com/office/drawing/2014/main" id="{1A297679-217E-4F1F-87D9-19A6FC45E936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923928" y="0"/>
            <a:ext cx="4991472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3252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3B0F9F-0B57-474C-A576-816A505373A1}"/>
              </a:ext>
            </a:extLst>
          </p:cNvPr>
          <p:cNvSpPr/>
          <p:nvPr/>
        </p:nvSpPr>
        <p:spPr>
          <a:xfrm>
            <a:off x="0" y="76200"/>
            <a:ext cx="3923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sườn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núi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hưởng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Cho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05E6FE-7B4D-4FCF-AFAC-8210B44927E5}"/>
              </a:ext>
            </a:extLst>
          </p:cNvPr>
          <p:cNvSpPr/>
          <p:nvPr/>
        </p:nvSpPr>
        <p:spPr>
          <a:xfrm>
            <a:off x="228600" y="1905506"/>
            <a:ext cx="32004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Ở sườn đón gió: mưa nhiều, sinh vật phát triển.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Ở sườn khuất gió: mưa ít, sinh vật nghèo nàn hơn.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Ví dụ: Trường Sơn Đông, Trường Sơn Tây, bên nắng đốt (ven biển miền Trung), bên mưa quây (Tây Nguyên).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 descr="Dựa vào hình 2.2, em hãy so sánh hướng dòng chảy của sông ngòi khu vực Tây Bắc và Đông Bắc">
            <a:extLst>
              <a:ext uri="{FF2B5EF4-FFF2-40B4-BE49-F238E27FC236}">
                <a16:creationId xmlns:a16="http://schemas.microsoft.com/office/drawing/2014/main" id="{1A297679-217E-4F1F-87D9-19A6FC45E936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923928" y="0"/>
            <a:ext cx="4991472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1391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C161A-5066-4372-B805-906B2636C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2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ẢNH HƯỞNG CỦA ĐỊA HÌNH ĐỐI VỚI SỰ PHÂN HOÁ TỰ NHIÊN VÀ KHAI THÁC KINH TẾ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B1AC8-5CBB-4968-8613-84D981AC8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66800"/>
            <a:ext cx="8991600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D30D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1.Ảnh h</a:t>
            </a:r>
            <a:r>
              <a:rPr lang="vi-VN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D30D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ư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D30D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ởng</a:t>
            </a: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D30D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D30D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D30D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D30D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địa</a:t>
            </a: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D30D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D30D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hình</a:t>
            </a: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D30D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D30D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đối</a:t>
            </a: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D30D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D30D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với</a:t>
            </a: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D30D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D30D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sự</a:t>
            </a: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D30D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D30D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phân</a:t>
            </a: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D30D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D30D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hoá</a:t>
            </a: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D30D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D30D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lãnh</a:t>
            </a: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D30D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D30D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thổ</a:t>
            </a: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D30D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D30D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tự</a:t>
            </a: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D30D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D30D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nhiên</a:t>
            </a:r>
            <a:endParaRPr lang="en-US" sz="3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D30DD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D30D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a. 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D30D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Đối</a:t>
            </a: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D30D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D30D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với</a:t>
            </a: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D30D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D30D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khí</a:t>
            </a: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D30D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D30D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hậu</a:t>
            </a: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D30D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D30D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D30D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D30D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D30D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D30D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vật</a:t>
            </a:r>
            <a:endParaRPr lang="en-US" sz="3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D30DD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600"/>
              </a:spcBef>
              <a:spcAft>
                <a:spcPts val="0"/>
              </a:spcAft>
              <a:buNone/>
            </a:pPr>
            <a:r>
              <a:rPr lang="nl-NL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Theo độ cao: chia thành 3 vòng đai tự nhiên: nhiệt đới gió mùa, cận nhiệt đới gió mùa trên núi, ôn đới gió mùa trên núi.</a:t>
            </a:r>
            <a:endParaRPr lang="en-US" sz="2800" dirty="0">
              <a:solidFill>
                <a:srgbClr val="002060"/>
              </a:solidFill>
            </a:endParaRPr>
          </a:p>
          <a:p>
            <a:pPr marL="0" indent="0" algn="just">
              <a:spcBef>
                <a:spcPts val="600"/>
              </a:spcBef>
              <a:spcAft>
                <a:spcPts val="0"/>
              </a:spcAft>
              <a:buNone/>
            </a:pPr>
            <a:r>
              <a:rPr lang="nl-NL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Theo hướng sườn: </a:t>
            </a:r>
            <a:endParaRPr lang="en-US" sz="2800" dirty="0">
              <a:solidFill>
                <a:srgbClr val="002060"/>
              </a:solidFill>
            </a:endParaRPr>
          </a:p>
          <a:p>
            <a:pPr marL="0" indent="0" algn="just">
              <a:spcBef>
                <a:spcPts val="600"/>
              </a:spcBef>
              <a:spcAft>
                <a:spcPts val="0"/>
              </a:spcAft>
              <a:buNone/>
            </a:pPr>
            <a:r>
              <a:rPr lang="nl-NL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Ở sườn đón gió: mưa nhiều, sinh vật phát triển.</a:t>
            </a:r>
            <a:endParaRPr lang="en-US" sz="2800" dirty="0">
              <a:solidFill>
                <a:srgbClr val="002060"/>
              </a:solidFill>
            </a:endParaRPr>
          </a:p>
          <a:p>
            <a:pPr marL="0" indent="0" algn="just">
              <a:spcBef>
                <a:spcPts val="600"/>
              </a:spcBef>
              <a:spcAft>
                <a:spcPts val="0"/>
              </a:spcAft>
              <a:buNone/>
            </a:pPr>
            <a:r>
              <a:rPr lang="nl-NL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Ở sườn khuất gió: mưa ít, sinh vật nghèo nàn hơn.</a:t>
            </a:r>
            <a:endParaRPr lang="en-US" sz="28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3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Cambria" pitchFamily="18" charset="0"/>
              <a:ea typeface="+mj-ea"/>
              <a:cs typeface="+mj-cs"/>
            </a:endParaRPr>
          </a:p>
          <a:p>
            <a:pPr marL="514350" indent="-514350">
              <a:buAutoNum type="alphaLcPeriod"/>
            </a:pPr>
            <a:endParaRPr lang="en-US" sz="3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Cambria" pitchFamily="18" charset="0"/>
              <a:ea typeface="+mj-ea"/>
              <a:cs typeface="+mj-cs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237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B1AC8-5CBB-4968-8613-84D981AC8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6200"/>
            <a:ext cx="8991600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1.Ảnh h</a:t>
            </a:r>
            <a:r>
              <a:rPr lang="vi-VN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ư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ởng</a:t>
            </a: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địa</a:t>
            </a: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hình</a:t>
            </a: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đối</a:t>
            </a: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với</a:t>
            </a: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sự</a:t>
            </a: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phân</a:t>
            </a: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hoá</a:t>
            </a: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lãnh</a:t>
            </a: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thổ</a:t>
            </a: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tự</a:t>
            </a: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nhiên</a:t>
            </a:r>
            <a:endParaRPr lang="en-US" sz="3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D30DD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D30DD"/>
              </a:solidFill>
              <a:latin typeface="Cambria" pitchFamily="18" charset="0"/>
              <a:ea typeface="+mj-ea"/>
              <a:cs typeface="+mj-cs"/>
            </a:endParaRPr>
          </a:p>
          <a:p>
            <a:pPr marL="0" indent="0">
              <a:buNone/>
            </a:pP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D30DD"/>
                </a:solidFill>
                <a:latin typeface="Cambria" pitchFamily="18" charset="0"/>
                <a:ea typeface="+mj-ea"/>
                <a:cs typeface="+mj-cs"/>
              </a:rPr>
              <a:t>b.</a:t>
            </a: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3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Cambria" pitchFamily="18" charset="0"/>
              <a:ea typeface="+mj-ea"/>
              <a:cs typeface="+mj-cs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33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782FA8-9C38-4071-9410-E18FA543E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228600"/>
            <a:ext cx="4724400" cy="6629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E63BF9C-8A71-45BA-A278-AD71837A4838}"/>
              </a:ext>
            </a:extLst>
          </p:cNvPr>
          <p:cNvSpPr/>
          <p:nvPr/>
        </p:nvSpPr>
        <p:spPr>
          <a:xfrm>
            <a:off x="228600" y="228600"/>
            <a:ext cx="3810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TB-ĐN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796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97A4AA0-805A-4001-A73F-7282F8C1C57C}"/>
              </a:ext>
            </a:extLst>
          </p:cNvPr>
          <p:cNvSpPr/>
          <p:nvPr/>
        </p:nvSpPr>
        <p:spPr>
          <a:xfrm>
            <a:off x="228600" y="2000339"/>
            <a:ext cx="3810000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Hướng TB - ĐN: sông Hồng, sông Đà, sông Mã, sông Cả, sông Hậu,…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Hướng vòng cung: sông Cầu, sông Thương, sông Gâm,…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Nguyên nhân: hướng nghiêng TB- ĐN và vòng cung của địa hình ảnh hưởng đến hướng chảy sông ngòi.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782FA8-9C38-4071-9410-E18FA543E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1206" y="228600"/>
            <a:ext cx="4874194" cy="6629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E63BF9C-8A71-45BA-A278-AD71837A4838}"/>
              </a:ext>
            </a:extLst>
          </p:cNvPr>
          <p:cNvSpPr/>
          <p:nvPr/>
        </p:nvSpPr>
        <p:spPr>
          <a:xfrm>
            <a:off x="228600" y="228600"/>
            <a:ext cx="3810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chảy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TB-ĐN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vòng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endParaRPr kumimoji="0" lang="en-US" sz="3000" b="1" i="0" u="none" strike="noStrike" kern="120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027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50612F7-4733-4C65-8DF5-FFEEDC5033C1}"/>
              </a:ext>
            </a:extLst>
          </p:cNvPr>
          <p:cNvSpPr/>
          <p:nvPr/>
        </p:nvSpPr>
        <p:spPr>
          <a:xfrm>
            <a:off x="381000" y="228600"/>
            <a:ext cx="8001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độ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dốc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hưởng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độ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chảy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Cho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 descr="Dựa vào hình 2.2, em hãy so sánh hướng dòng chảy của sông ngòi khu vực Tây Bắc và Đông Bắc">
            <a:extLst>
              <a:ext uri="{FF2B5EF4-FFF2-40B4-BE49-F238E27FC236}">
                <a16:creationId xmlns:a16="http://schemas.microsoft.com/office/drawing/2014/main" id="{CCD58B56-F455-40C9-8A70-01C764DE8A08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676400" y="1090374"/>
            <a:ext cx="6096000" cy="55390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67433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50612F7-4733-4C65-8DF5-FFEEDC5033C1}"/>
              </a:ext>
            </a:extLst>
          </p:cNvPr>
          <p:cNvSpPr/>
          <p:nvPr/>
        </p:nvSpPr>
        <p:spPr>
          <a:xfrm>
            <a:off x="381000" y="228600"/>
            <a:ext cx="8001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độ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dốc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hưởng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độ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chảy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Cho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9AB747-A1C7-4A17-8453-DFD517330744}"/>
              </a:ext>
            </a:extLst>
          </p:cNvPr>
          <p:cNvSpPr/>
          <p:nvPr/>
        </p:nvSpPr>
        <p:spPr>
          <a:xfrm>
            <a:off x="381000" y="1676400"/>
            <a:ext cx="3048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Ở vùng núi sông thường chảy nhanh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(ví dụ: sông Đà).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Ở vùng đồng bằng sông chảy chậm và điều hòa (ví dụ: sông Hậu).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 descr="Dựa vào hình 2.2, em hãy so sánh hướng dòng chảy của sông ngòi khu vực Tây Bắc và Đông Bắc">
            <a:extLst>
              <a:ext uri="{FF2B5EF4-FFF2-40B4-BE49-F238E27FC236}">
                <a16:creationId xmlns:a16="http://schemas.microsoft.com/office/drawing/2014/main" id="{CCD58B56-F455-40C9-8A70-01C764DE8A08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962400" y="1220352"/>
            <a:ext cx="4800600" cy="54090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6434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BÀI 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281613" y="3516868"/>
            <a:ext cx="3557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Đất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feralit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433372" y="6260068"/>
            <a:ext cx="3534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Đất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phù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sa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D30D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ẢNH HƯỞNG CỦA ĐỊA HÌNH ĐỐI 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30D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SỰ PHÂN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30D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HÓA TỰ NHIÊN VÀ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D30D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KHAI THÁC KINH TẾ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30DD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2052" name="Picture 4" descr="Đất feralit ở nước ta thường bị chua vì?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372" y="1295400"/>
            <a:ext cx="3405827" cy="2221468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303187A-6FD5-4096-804C-7DBB3EEA80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976415"/>
            <a:ext cx="3124200" cy="223767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29A9E55-EA25-46E6-9359-DF359D62154E}"/>
              </a:ext>
            </a:extLst>
          </p:cNvPr>
          <p:cNvSpPr/>
          <p:nvPr/>
        </p:nvSpPr>
        <p:spPr>
          <a:xfrm>
            <a:off x="304800" y="1371600"/>
            <a:ext cx="426720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núi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ta.</a:t>
            </a:r>
          </a:p>
        </p:txBody>
      </p:sp>
    </p:spTree>
    <p:extLst>
      <p:ext uri="{BB962C8B-B14F-4D97-AF65-F5344CB8AC3E}">
        <p14:creationId xmlns:p14="http://schemas.microsoft.com/office/powerpoint/2010/main" val="167141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5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281613" y="3516868"/>
            <a:ext cx="3557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Đất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feralit</a:t>
            </a:r>
            <a:endParaRPr lang="en-US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433372" y="6260068"/>
            <a:ext cx="3534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Đất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phù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sa</a:t>
            </a:r>
            <a:endParaRPr lang="en-US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400" b="1" dirty="0">
                <a:solidFill>
                  <a:srgbClr val="0D30DD"/>
                </a:solidFill>
                <a:latin typeface="Cambria" pitchFamily="18" charset="0"/>
              </a:rPr>
              <a:t>ẢNH HƯỞNG CỦA ĐỊA HÌNH ĐỐI VỚI</a:t>
            </a:r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 SỰ PHÂN</a:t>
            </a:r>
          </a:p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 HÓA TỰ NHIÊN VÀ</a:t>
            </a:r>
            <a:r>
              <a:rPr lang="vi-VN" sz="2400" b="1" dirty="0">
                <a:solidFill>
                  <a:srgbClr val="0D30DD"/>
                </a:solidFill>
                <a:latin typeface="Cambria" pitchFamily="18" charset="0"/>
              </a:rPr>
              <a:t> KHAI THÁC KINH TẾ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2052" name="Picture 4" descr="Đất feralit ở nước ta thường bị chua vì?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372" y="1295400"/>
            <a:ext cx="3405827" cy="2221468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303187A-6FD5-4096-804C-7DBB3EEA80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976415"/>
            <a:ext cx="3124200" cy="223767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29A9E55-EA25-46E6-9359-DF359D62154E}"/>
              </a:ext>
            </a:extLst>
          </p:cNvPr>
          <p:cNvSpPr/>
          <p:nvPr/>
        </p:nvSpPr>
        <p:spPr>
          <a:xfrm>
            <a:off x="304800" y="1371600"/>
            <a:ext cx="426720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6D60DC-41EB-479E-9A14-E8F4469689E1}"/>
              </a:ext>
            </a:extLst>
          </p:cNvPr>
          <p:cNvSpPr/>
          <p:nvPr/>
        </p:nvSpPr>
        <p:spPr>
          <a:xfrm>
            <a:off x="233160" y="2704743"/>
            <a:ext cx="476746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Ở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feralit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badan,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feralit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-Ở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phèn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xám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DF4698-730E-4ADE-A781-7D9409D5BCB3}"/>
              </a:ext>
            </a:extLst>
          </p:cNvPr>
          <p:cNvSpPr/>
          <p:nvPr/>
        </p:nvSpPr>
        <p:spPr>
          <a:xfrm>
            <a:off x="381000" y="5334000"/>
            <a:ext cx="4572000" cy="90794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spcBef>
                <a:spcPts val="600"/>
              </a:spcBef>
            </a:pPr>
            <a:r>
              <a:rPr lang="vi-VN" sz="240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-</a:t>
            </a:r>
            <a:r>
              <a:rPr lang="nl-NL" sz="240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Đất feralit ở khu vực đồi núi</a:t>
            </a:r>
            <a:endParaRPr lang="en-US" sz="2400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  <a:p>
            <a:pPr lvl="0" algn="just">
              <a:spcBef>
                <a:spcPts val="600"/>
              </a:spcBef>
            </a:pPr>
            <a:r>
              <a:rPr lang="vi-VN" sz="240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-</a:t>
            </a:r>
            <a:r>
              <a:rPr lang="nl-NL" sz="240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Đất phù sa ở khu vực đồng bằng</a:t>
            </a:r>
            <a:endParaRPr lang="en-US" sz="2400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40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5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ủy điện Sơn La chính thức cán mốc sản lượng phát điện 100 tỷ kWh">
            <a:extLst>
              <a:ext uri="{FF2B5EF4-FFF2-40B4-BE49-F238E27FC236}">
                <a16:creationId xmlns:a16="http://schemas.microsoft.com/office/drawing/2014/main" id="{CAE3944A-E48A-46E3-B126-7EAFFCF93EE4}"/>
              </a:ext>
            </a:extLst>
          </p:cNvPr>
          <p:cNvPicPr/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599419"/>
            <a:ext cx="8763000" cy="58821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4744F9-4C01-45A3-8F2F-41DEE2ADE706}"/>
              </a:ext>
            </a:extLst>
          </p:cNvPr>
          <p:cNvSpPr/>
          <p:nvPr/>
        </p:nvSpPr>
        <p:spPr>
          <a:xfrm>
            <a:off x="3685250" y="6481525"/>
            <a:ext cx="2637389" cy="4122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THỦY ĐIỆN SƠN LA</a:t>
            </a:r>
            <a:endParaRPr lang="en-US" sz="20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FAD3E1-2BF0-4C21-9FDD-9122909ACE0B}"/>
              </a:ext>
            </a:extLst>
          </p:cNvPr>
          <p:cNvSpPr/>
          <p:nvPr/>
        </p:nvSpPr>
        <p:spPr>
          <a:xfrm>
            <a:off x="2286000" y="7620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2800" b="1" kern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9687046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4FD9C8-527D-47D4-AEBC-6D25D4DDF4F3}"/>
              </a:ext>
            </a:extLst>
          </p:cNvPr>
          <p:cNvSpPr/>
          <p:nvPr/>
        </p:nvSpPr>
        <p:spPr>
          <a:xfrm>
            <a:off x="381000" y="152400"/>
            <a:ext cx="8229600" cy="5740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nl-NL" sz="3200" b="1" dirty="0">
                <a:solidFill>
                  <a:srgbClr val="0D30D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nl-NL" sz="3200" b="1" i="1" dirty="0">
                <a:solidFill>
                  <a:srgbClr val="0D30D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 với sông ngòi và đất</a:t>
            </a:r>
            <a:endParaRPr lang="en-US" sz="3200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nl-NL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Đối với sông ngòi: 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nl-NL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Hướng nghiêng địa hình ảnh hưởng đến hướng chảy sông ngòi: theo 2 hướng chính là tây bắc- đông nam và vòng cung.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nl-NL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Độ dốc ảnh hưởng đến tốc độ dòng chảy: ở vùng núi sông thường chảy nhanh, vùng đồng bằng sông chảy chậm và điều hòa hơn.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Đối với đất: khu vực đồi núi chủ yếu là đất feralit, khu vực đồng bằng là đất phù sa. Càng lên cao độ dày tầng đất càng giảm dần.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909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C161A-5066-4372-B805-906B2636C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2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ẢNH HƯỞNG CỦA ĐỊA HÌNH ĐỐI VỚI SỰ PHÂN HOÁ TỰ NHIÊN VÀ KHAI THÁC KINH TẾ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B1AC8-5CBB-4968-8613-84D981AC8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66800"/>
            <a:ext cx="8991600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99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2.Ảnh h</a:t>
            </a:r>
            <a:r>
              <a:rPr lang="vi-VN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99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ư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99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ởng</a:t>
            </a: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99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99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99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99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địa</a:t>
            </a: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99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99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hình</a:t>
            </a: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99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99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đối</a:t>
            </a: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99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99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với</a:t>
            </a: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99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99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khai</a:t>
            </a: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99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99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thác</a:t>
            </a: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99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99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kinh</a:t>
            </a: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99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99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tế</a:t>
            </a:r>
            <a:endParaRPr lang="en-US" sz="3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99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99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a. 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99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Đối</a:t>
            </a: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99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99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với</a:t>
            </a: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99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99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địa</a:t>
            </a: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99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99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hình</a:t>
            </a: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99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99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miền</a:t>
            </a: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99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99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núi</a:t>
            </a:r>
            <a:endParaRPr lang="en-US" sz="3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99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Cambria" pitchFamily="18" charset="0"/>
              <a:ea typeface="+mj-ea"/>
              <a:cs typeface="+mj-cs"/>
            </a:endParaRPr>
          </a:p>
          <a:p>
            <a:pPr marL="514350" indent="-514350">
              <a:buAutoNum type="alphaLcPeriod"/>
            </a:pPr>
            <a:endParaRPr lang="en-US" sz="3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Cambria" pitchFamily="18" charset="0"/>
              <a:ea typeface="+mj-ea"/>
              <a:cs typeface="+mj-cs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4219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DD1775B-CC79-4308-8C06-646B60FA9B58}"/>
              </a:ext>
            </a:extLst>
          </p:cNvPr>
          <p:cNvSpPr/>
          <p:nvPr/>
        </p:nvSpPr>
        <p:spPr>
          <a:xfrm>
            <a:off x="-152400" y="76200"/>
            <a:ext cx="929640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GV chia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*GV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3.1, 3.2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D6D8C4F-3F41-441C-BAFC-45D53A620A40}"/>
              </a:ext>
            </a:extLst>
          </p:cNvPr>
          <p:cNvSpPr/>
          <p:nvPr/>
        </p:nvSpPr>
        <p:spPr>
          <a:xfrm>
            <a:off x="381000" y="1447800"/>
            <a:ext cx="8382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</a:pP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1- 2 -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endParaRPr lang="en-US" sz="2200" dirty="0">
              <a:solidFill>
                <a:prstClr val="black"/>
              </a:solidFill>
            </a:endParaRPr>
          </a:p>
          <a:p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thuận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khăn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đồi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núi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thác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hưởng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đồi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núi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thác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2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D9A3E42-3C0C-4EDB-97CC-6AD5BB26C8D4}"/>
              </a:ext>
            </a:extLst>
          </p:cNvPr>
          <p:cNvSpPr/>
          <p:nvPr/>
        </p:nvSpPr>
        <p:spPr>
          <a:xfrm>
            <a:off x="304800" y="2895600"/>
            <a:ext cx="84582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2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3 - </a:t>
            </a:r>
            <a:r>
              <a:rPr lang="en-US" sz="2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endParaRPr lang="en-US" sz="2200" i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thuận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khăn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thác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lvl="0"/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hưởng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thác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1A6C6A2-99B8-446E-855A-AAE501759A9E}"/>
              </a:ext>
            </a:extLst>
          </p:cNvPr>
          <p:cNvSpPr/>
          <p:nvPr/>
        </p:nvSpPr>
        <p:spPr>
          <a:xfrm>
            <a:off x="228600" y="4648200"/>
            <a:ext cx="8458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</a:pP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4 -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endParaRPr lang="en-US" sz="2200" i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r>
              <a:rPr lang="en-US" sz="2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thuận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khăn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thác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lvl="0"/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hưởng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thác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919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2296" name="Picture 8" descr="https://media.baosonla.org.vn/public/hieupt/2023-02-16/1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122" y="7239000"/>
            <a:ext cx="8269878" cy="55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3962400" cy="22098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Picture 2" descr="Không đợi nước đến chân mới nhả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38600"/>
            <a:ext cx="3962400" cy="2166551"/>
          </a:xfrm>
          <a:prstGeom prst="rect">
            <a:avLst/>
          </a:prstGeom>
          <a:noFill/>
          <a:ln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QL15C sạt lở nghiêm trọng, giao thông qua Mường Lát còn chia cắt kéo dài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994" y="4038600"/>
            <a:ext cx="3967806" cy="2166551"/>
          </a:xfrm>
          <a:prstGeom prst="rect">
            <a:avLst/>
          </a:prstGeom>
          <a:noFill/>
          <a:ln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hiến lược phát triển chăn nuôi đến năm 2030, định hướng đến năm 2040: Thời  cơ và vận hội | Báo Dân tộc và Phát triể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994" y="1295400"/>
            <a:ext cx="3967806" cy="2209800"/>
          </a:xfrm>
          <a:prstGeom prst="rect">
            <a:avLst/>
          </a:prstGeom>
          <a:noFill/>
          <a:ln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990600" y="35052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Trồng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cà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phê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Tây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Nguyên</a:t>
            </a:r>
            <a:endParaRPr lang="en-US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57800" y="35052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Chăn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nuôi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bò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sữa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Tây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Bắc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371600" y="62484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quét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Tây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Bắc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486400" y="6250459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Sạt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lở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đất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Tây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Nguyên</a:t>
            </a:r>
            <a:endParaRPr lang="en-US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F6248D-D02A-4173-920A-5A12A6787F62}"/>
              </a:ext>
            </a:extLst>
          </p:cNvPr>
          <p:cNvSpPr/>
          <p:nvPr/>
        </p:nvSpPr>
        <p:spPr>
          <a:xfrm>
            <a:off x="1905000" y="36493"/>
            <a:ext cx="7005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157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BÀI 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307782371"/>
              </p:ext>
            </p:extLst>
          </p:nvPr>
        </p:nvGraphicFramePr>
        <p:xfrm>
          <a:off x="1538581" y="1435100"/>
          <a:ext cx="7315200" cy="515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33" y="3477371"/>
            <a:ext cx="1357904" cy="1018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"/>
          <p:cNvSpPr txBox="1"/>
          <p:nvPr/>
        </p:nvSpPr>
        <p:spPr>
          <a:xfrm>
            <a:off x="807709" y="3618276"/>
            <a:ext cx="643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1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D30D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ẢNH HƯỞNG CỦA ĐỊA HÌNH ĐỐI 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30D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SỰ PHÂN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30D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HÓA TỰ NHIÊN VÀ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D30D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KHAI THÁC KINH TẾ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30DD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9006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F52423-40BF-461F-8C56-D56111735555}"/>
              </a:ext>
            </a:extLst>
          </p:cNvPr>
          <p:cNvSpPr/>
          <p:nvPr/>
        </p:nvSpPr>
        <p:spPr>
          <a:xfrm>
            <a:off x="228600" y="152400"/>
            <a:ext cx="8763000" cy="6386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hưởng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endParaRPr lang="en-US" sz="3200" dirty="0">
              <a:solidFill>
                <a:srgbClr val="FF0000"/>
              </a:solidFill>
            </a:endParaRPr>
          </a:p>
          <a:p>
            <a:pPr lvl="0" algn="just">
              <a:spcBef>
                <a:spcPts val="600"/>
              </a:spcBef>
            </a:pPr>
            <a:r>
              <a:rPr lang="en-US" sz="3200" b="1" i="1" dirty="0">
                <a:solidFill>
                  <a:srgbClr val="0D30D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3200" b="1" i="1" dirty="0" err="1">
                <a:solidFill>
                  <a:srgbClr val="0D30D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b="1" i="1" dirty="0">
                <a:solidFill>
                  <a:srgbClr val="0D30D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D30D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b="1" i="1" dirty="0">
                <a:solidFill>
                  <a:srgbClr val="0D30D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D30D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3200" b="1" i="1" dirty="0">
                <a:solidFill>
                  <a:srgbClr val="0D30D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D30D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i="1" dirty="0">
                <a:solidFill>
                  <a:srgbClr val="0D30D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D30D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đồi</a:t>
            </a:r>
            <a:r>
              <a:rPr lang="en-US" sz="3200" b="1" i="1" dirty="0">
                <a:solidFill>
                  <a:srgbClr val="0D30D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D30D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núi</a:t>
            </a:r>
            <a:endParaRPr lang="en-US" sz="3200" dirty="0">
              <a:solidFill>
                <a:srgbClr val="0D30DD"/>
              </a:solidFill>
            </a:endParaRPr>
          </a:p>
          <a:p>
            <a:pPr lvl="0" algn="just">
              <a:spcBef>
                <a:spcPts val="600"/>
              </a:spcBef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3200" dirty="0">
              <a:solidFill>
                <a:srgbClr val="002060"/>
              </a:solidFill>
            </a:endParaRPr>
          </a:p>
          <a:p>
            <a:pPr lvl="0" algn="just">
              <a:spcBef>
                <a:spcPts val="600"/>
              </a:spcBef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chăn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súc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lâm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200" dirty="0">
              <a:solidFill>
                <a:srgbClr val="002060"/>
              </a:solidFill>
            </a:endParaRPr>
          </a:p>
          <a:p>
            <a:pPr lvl="0" algn="just">
              <a:spcBef>
                <a:spcPts val="600"/>
              </a:spcBef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thủy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khoáng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2060"/>
              </a:solidFill>
            </a:endParaRPr>
          </a:p>
          <a:p>
            <a:pPr lvl="0" algn="just">
              <a:spcBef>
                <a:spcPts val="600"/>
              </a:spcBef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khăn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tầng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tai: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quét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sạt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lở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1218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BÀI3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2296" name="Picture 8" descr="https://media.baosonla.org.vn/public/hieupt/2023-02-16/1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122" y="7239000"/>
            <a:ext cx="8269878" cy="55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85800" y="35814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Trồng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lúa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ở ĐB. </a:t>
            </a:r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Hồng</a:t>
            </a:r>
            <a:endParaRPr lang="en-US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18994" y="3581400"/>
            <a:ext cx="3967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Trồng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cây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ăn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quả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ở ĐB. </a:t>
            </a:r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Cửu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Long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66800" y="62484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Ngập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lụt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ở ĐB. </a:t>
            </a:r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Hồng</a:t>
            </a:r>
            <a:endParaRPr lang="en-US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76800" y="62484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Đất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bị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bạc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màu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ở ĐB. </a:t>
            </a:r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Cửu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Long</a:t>
            </a:r>
          </a:p>
        </p:txBody>
      </p:sp>
      <p:pic>
        <p:nvPicPr>
          <p:cNvPr id="26" name="Picture 2" descr="Chia sẻ kinh nghiệm kỹ thuật trồng lúa nướ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3962400" cy="22098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VGP News :. | Quy hoạch 12 loại cây ăn quả chủ lực ở Nam Bộ | BÁO ĐIỆN TỬ  CHÍNH PHỦ NƯỚC CHXHCN VIỆT NAM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0" y="1371600"/>
            <a:ext cx="3981450" cy="22098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ÁO SÀI GÒN GIẢI PHÓ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14799"/>
            <a:ext cx="3962400" cy="2166551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itle 1"/>
          <p:cNvSpPr txBox="1">
            <a:spLocks/>
          </p:cNvSpPr>
          <p:nvPr/>
        </p:nvSpPr>
        <p:spPr>
          <a:xfrm>
            <a:off x="1905000" y="190500"/>
            <a:ext cx="700584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0" y="4114799"/>
            <a:ext cx="3981450" cy="216655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007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4" grpId="0"/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BÀI 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ed Rectangular Callout 26"/>
          <p:cNvSpPr/>
          <p:nvPr/>
        </p:nvSpPr>
        <p:spPr>
          <a:xfrm>
            <a:off x="446490" y="1828800"/>
            <a:ext cx="8533018" cy="4633912"/>
          </a:xfrm>
          <a:prstGeom prst="wedgeRoundRectCallout">
            <a:avLst>
              <a:gd name="adj1" fmla="val 47521"/>
              <a:gd name="adj2" fmla="val 59402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09602" y="1828800"/>
            <a:ext cx="8389958" cy="5844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b.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Đối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với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địa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hình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đồng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bằng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-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Thuận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lợi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tai: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dụ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+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Thế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mạnh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: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trồng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lúa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ở ĐB.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Sông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Hồng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, t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rồng cây ăn quả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như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chôm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chôm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xoài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sầu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riêng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…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ở ĐB. Sông Cửu Long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.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</a:b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+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Hạn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chế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: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ngập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lụt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ở ĐB.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Sông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Hồng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đất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bị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bạc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màu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ở ĐB.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Sông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Cửu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Long.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D30D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ẢNH HƯỞNG CỦA ĐỊA HÌNH ĐỐI 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30D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SỰ PHÂN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30D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HÓA TỰ NHIÊN VÀ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D30D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KHAI THÁC KINH TẾ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30DD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5C77920-9B63-4426-8E1D-ECBC921B2247}"/>
              </a:ext>
            </a:extLst>
          </p:cNvPr>
          <p:cNvSpPr/>
          <p:nvPr/>
        </p:nvSpPr>
        <p:spPr>
          <a:xfrm>
            <a:off x="1667867" y="5562600"/>
            <a:ext cx="999133" cy="761999"/>
          </a:xfrm>
          <a:prstGeom prst="ellipse">
            <a:avLst/>
          </a:prstGeom>
          <a:blipFill rotWithShape="0">
            <a:blip r:embed="rId5"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81065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D294A88-C4C1-4793-9711-9266ED642680}"/>
              </a:ext>
            </a:extLst>
          </p:cNvPr>
          <p:cNvSpPr/>
          <p:nvPr/>
        </p:nvSpPr>
        <p:spPr>
          <a:xfrm>
            <a:off x="381000" y="457200"/>
            <a:ext cx="8305800" cy="3524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</a:pPr>
            <a:r>
              <a:rPr lang="en-US" sz="3200" b="1" i="1" dirty="0">
                <a:solidFill>
                  <a:srgbClr val="0D30D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i="1" dirty="0" err="1">
                <a:solidFill>
                  <a:srgbClr val="0D30D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i="1" dirty="0">
                <a:solidFill>
                  <a:srgbClr val="0D30D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D30D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i="1" dirty="0">
                <a:solidFill>
                  <a:srgbClr val="0D30D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D30D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i="1" dirty="0">
                <a:solidFill>
                  <a:srgbClr val="0D30D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D30D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i="1" dirty="0">
                <a:solidFill>
                  <a:srgbClr val="0D30D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D30D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i="1" dirty="0">
                <a:solidFill>
                  <a:srgbClr val="0D30D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D30D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3200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Bef>
                <a:spcPts val="600"/>
              </a:spcBef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phì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lnSpc>
                <a:spcPct val="115000"/>
              </a:lnSpc>
              <a:spcBef>
                <a:spcPts val="600"/>
              </a:spcBef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tai: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6706665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2296" name="Picture 8" descr="https://media.baosonla.org.vn/public/hieupt/2023-02-16/1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122" y="7239000"/>
            <a:ext cx="8269878" cy="55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85800" y="35814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Du </a:t>
            </a:r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lịch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biển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Nha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Trang</a:t>
            </a:r>
            <a:endParaRPr lang="en-US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18994" y="3581400"/>
            <a:ext cx="3967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Cảng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Hải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Phòng</a:t>
            </a:r>
            <a:endParaRPr lang="en-US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43000" y="62484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Bão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đổ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bộ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vào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Đà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Nẵng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34000" y="62484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Sạt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lở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bờ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biển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Bình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Thuận</a:t>
            </a:r>
            <a:endParaRPr lang="en-US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01" y="1345676"/>
            <a:ext cx="3982199" cy="223572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994" y="1345676"/>
            <a:ext cx="3967806" cy="226557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90" y="4114800"/>
            <a:ext cx="3973110" cy="2133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546" y="4127369"/>
            <a:ext cx="3984254" cy="212103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8687075-7208-44D8-BF6A-EB735040FCA7}"/>
              </a:ext>
            </a:extLst>
          </p:cNvPr>
          <p:cNvSpPr/>
          <p:nvPr/>
        </p:nvSpPr>
        <p:spPr>
          <a:xfrm>
            <a:off x="1680959" y="36493"/>
            <a:ext cx="72298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thềm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203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4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ủy điện Sơn La chính thức cán mốc sản lượng phát điện 100 tỷ kWh">
            <a:extLst>
              <a:ext uri="{FF2B5EF4-FFF2-40B4-BE49-F238E27FC236}">
                <a16:creationId xmlns:a16="http://schemas.microsoft.com/office/drawing/2014/main" id="{CAE3944A-E48A-46E3-B126-7EAFFCF93EE4}"/>
              </a:ext>
            </a:extLst>
          </p:cNvPr>
          <p:cNvPicPr/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4068"/>
            <a:ext cx="9144000" cy="411746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4744F9-4C01-45A3-8F2F-41DEE2ADE706}"/>
              </a:ext>
            </a:extLst>
          </p:cNvPr>
          <p:cNvSpPr/>
          <p:nvPr/>
        </p:nvSpPr>
        <p:spPr>
          <a:xfrm>
            <a:off x="3685250" y="4114800"/>
            <a:ext cx="2139112" cy="34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THỦY ĐIỆN SƠN LA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BC2726-9E59-430E-A40D-FF87B229384C}"/>
              </a:ext>
            </a:extLst>
          </p:cNvPr>
          <p:cNvSpPr/>
          <p:nvPr/>
        </p:nvSpPr>
        <p:spPr>
          <a:xfrm>
            <a:off x="152400" y="4495800"/>
            <a:ext cx="8763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thủy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Sơn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La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Ít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Ong,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huyện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Mường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La,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tỉnh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Sơn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La,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chảy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núi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chảy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xiết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suất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lắp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2.400 MW,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thủy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Sơn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La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thủy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Nam Á.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hưởng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ngòi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hưởng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ngòi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ngành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thủy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hưởng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nay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6565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BÀI 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98097011"/>
              </p:ext>
            </p:extLst>
          </p:nvPr>
        </p:nvGraphicFramePr>
        <p:xfrm>
          <a:off x="1524000" y="1397000"/>
          <a:ext cx="7315200" cy="515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33" y="3477371"/>
            <a:ext cx="1357904" cy="1018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"/>
          <p:cNvSpPr txBox="1"/>
          <p:nvPr/>
        </p:nvSpPr>
        <p:spPr>
          <a:xfrm>
            <a:off x="807709" y="3618276"/>
            <a:ext cx="643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5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D30D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ẢNH HƯỞNG CỦA ĐỊA HÌNH ĐỐI 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30D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SỰ PHÂN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30D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HÓA TỰ NHIÊN VÀ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D30D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KHAI THÁC KINH TẾ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30DD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7519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284EAA-8942-4270-9B2E-E88FC9E0A6F0}"/>
              </a:ext>
            </a:extLst>
          </p:cNvPr>
          <p:cNvSpPr/>
          <p:nvPr/>
        </p:nvSpPr>
        <p:spPr>
          <a:xfrm>
            <a:off x="0" y="162580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hưởng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5E6EA6-E17F-4849-A88C-6EA5B3DE23E6}"/>
              </a:ext>
            </a:extLst>
          </p:cNvPr>
          <p:cNvSpPr/>
          <p:nvPr/>
        </p:nvSpPr>
        <p:spPr>
          <a:xfrm>
            <a:off x="152400" y="762000"/>
            <a:ext cx="8991600" cy="41054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nl-NL" sz="3600" b="1" i="1" dirty="0">
                <a:solidFill>
                  <a:srgbClr val="0D30D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Đối với địa hình bờ biển</a:t>
            </a:r>
            <a:endParaRPr lang="en-US" sz="3600" dirty="0">
              <a:solidFill>
                <a:srgbClr val="0D30DD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nl-NL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Thuận lợi: Phát triển du lịch biển, nuôi trồng 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nl-NL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hải sản, xây dựng cảng biển đặc biệt là cảng nước sâu.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nl-NL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Khó khăn: một số đoạn bờ biển bị mài mòn, sạt lở... gây bất lợi cho các hoạt động kinh tế.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0194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b="1" dirty="0">
                <a:solidFill>
                  <a:srgbClr val="FF0000"/>
                </a:solidFill>
                <a:latin typeface="Cambria" pitchFamily="18" charset="0"/>
              </a:rPr>
              <a:t>               LUYỆN TẬP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2185" y="2209270"/>
            <a:ext cx="8477015" cy="1963294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indent="21590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endParaRPr lang="en-US" sz="3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36" y="1219200"/>
            <a:ext cx="899998" cy="9456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444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ơ đồ">
            <a:extLst>
              <a:ext uri="{FF2B5EF4-FFF2-40B4-BE49-F238E27FC236}">
                <a16:creationId xmlns:a16="http://schemas.microsoft.com/office/drawing/2014/main" id="{7DD2AA97-DB68-4C82-88A4-DB77C6E29B8C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1599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7604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C161A-5066-4372-B805-906B2636C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BÀI 3: ẢNH HƯỞNG CỦA ĐỊA HÌNH ĐỐI VỚI SỰ PHÂN HOÁ TỰ NHIÊN VÀ KHAI THÁC KINH TẾ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B1AC8-5CBB-4968-8613-84D981AC8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76400"/>
            <a:ext cx="8839200" cy="9144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nl-NL" b="1" dirty="0">
                <a:solidFill>
                  <a:srgbClr val="0D30D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1.Ảnh hưởng của địa hình đối với sự phân hóa lãnh </a:t>
            </a:r>
          </a:p>
          <a:p>
            <a:pPr marL="0" indent="0">
              <a:buNone/>
            </a:pPr>
            <a:r>
              <a:rPr lang="nl-NL" b="1" dirty="0">
                <a:solidFill>
                  <a:srgbClr val="0D30D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thổ tự nhiên </a:t>
            </a:r>
            <a:endParaRPr lang="en-US" b="1" dirty="0">
              <a:solidFill>
                <a:srgbClr val="0D30DD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AF4603-31C0-4D56-96BA-862C2D48E308}"/>
              </a:ext>
            </a:extLst>
          </p:cNvPr>
          <p:cNvSpPr/>
          <p:nvPr/>
        </p:nvSpPr>
        <p:spPr>
          <a:xfrm>
            <a:off x="457200" y="2921169"/>
            <a:ext cx="64008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a. 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Đối</a:t>
            </a: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với</a:t>
            </a: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khí</a:t>
            </a: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hậu</a:t>
            </a: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và</a:t>
            </a: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sinh</a:t>
            </a:r>
            <a:r>
              <a:rPr lang="en-US" sz="3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vật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008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BÀI 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1905000"/>
            <a:ext cx="3657601" cy="1323439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ảnh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kênh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SGK,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cao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địa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ảnh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hưởng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sinh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 Cho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vi-VN" sz="2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197332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91254" y="4648200"/>
            <a:ext cx="1332746" cy="13128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3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Đối vớ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hậu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281613" y="3516868"/>
            <a:ext cx="3557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Vườn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quốc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gia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(VQG)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Cúc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Phương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433372" y="6260068"/>
            <a:ext cx="3534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Thông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Đà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Lạt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    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Đỗ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quyên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Sa Pa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076" y="1282700"/>
            <a:ext cx="3542123" cy="21463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</p:pic>
      <p:pic>
        <p:nvPicPr>
          <p:cNvPr id="2" name="Picture 4" descr="THỔ ĐỊA chỉ điểm 10# đồi rừng thông Đà Lạt đẹp như tranh vẽ 202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075" y="4038600"/>
            <a:ext cx="1737425" cy="222146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579" y="4038600"/>
            <a:ext cx="1638619" cy="222146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</p:pic>
      <p:sp>
        <p:nvSpPr>
          <p:cNvPr id="32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D30D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ẢNH HƯỞNG CỦA ĐỊA HÌNH ĐỐI 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30D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SỰ PHÂN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30D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HÓA TỰ NHIÊN VÀ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D30D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KHAI THÁC KINH TẾ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30DD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graphicFrame>
        <p:nvGraphicFramePr>
          <p:cNvPr id="34" name="Diagram 33"/>
          <p:cNvGraphicFramePr/>
          <p:nvPr>
            <p:extLst/>
          </p:nvPr>
        </p:nvGraphicFramePr>
        <p:xfrm>
          <a:off x="191255" y="1757065"/>
          <a:ext cx="4990345" cy="4865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402526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53" grpId="0" animBg="1"/>
      <p:bldP spid="38" grpId="0"/>
      <p:bldP spid="55" grpId="0"/>
      <p:bldGraphic spid="3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9392B6-42C6-40D6-B507-6E3394A33E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705600"/>
          </a:xfrm>
        </p:spPr>
      </p:pic>
    </p:spTree>
    <p:extLst>
      <p:ext uri="{BB962C8B-B14F-4D97-AF65-F5344CB8AC3E}">
        <p14:creationId xmlns:p14="http://schemas.microsoft.com/office/powerpoint/2010/main" val="1465112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69E665-C226-4B07-AF5A-E5D1434D99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66370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ABA971-BF0F-422B-8F53-9A7035BADD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036680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04C4FF-5EA3-4AA4-8FE1-478035DD34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9378"/>
            <a:ext cx="9296400" cy="6848622"/>
          </a:xfrm>
        </p:spPr>
      </p:pic>
    </p:spTree>
    <p:extLst>
      <p:ext uri="{BB962C8B-B14F-4D97-AF65-F5344CB8AC3E}">
        <p14:creationId xmlns:p14="http://schemas.microsoft.com/office/powerpoint/2010/main" val="22770305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7401</TotalTime>
  <Words>2134</Words>
  <Application>Microsoft Office PowerPoint</Application>
  <PresentationFormat>On-screen Show (4:3)</PresentationFormat>
  <Paragraphs>156</Paragraphs>
  <Slides>33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Cambria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BÀI 3: ẢNH HƯỞNG CỦA ĐỊA HÌNH ĐỐI VỚI SỰ PHÂN HOÁ TỰ NHIÊN VÀ KHAI THÁC KINH TẾ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3: ẢNH HƯỞNG CỦA ĐỊA HÌNH ĐỐI VỚI SỰ PHÂN HOÁ TỰ NHIÊN VÀ KHAI THÁC KINH TẾ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3: ẢNH HƯỞNG CỦA ĐỊA HÌNH ĐỐI VỚI SỰ PHÂN HOÁ TỰ NHIÊN VÀ KHAI THÁC KINH TẾ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THỜI TIẾT, KHÍ HẬU</dc:title>
  <dc:creator>ASUSS</dc:creator>
  <cp:lastModifiedBy>Administrator</cp:lastModifiedBy>
  <cp:revision>605</cp:revision>
  <dcterms:created xsi:type="dcterms:W3CDTF">2016-02-15T14:28:12Z</dcterms:created>
  <dcterms:modified xsi:type="dcterms:W3CDTF">2024-09-27T08:04:55Z</dcterms:modified>
</cp:coreProperties>
</file>