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73" r:id="rId24"/>
    <p:sldId id="569" r:id="rId25"/>
    <p:sldId id="570"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600" r:id="rId52"/>
    <p:sldId id="599" r:id="rId53"/>
    <p:sldId id="598" r:id="rId54"/>
  </p:sldIdLst>
  <p:sldSz cx="12190413" cy="6859588"/>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7778" autoAdjust="0"/>
  </p:normalViewPr>
  <p:slideViewPr>
    <p:cSldViewPr snapToGrid="0" showGuides="1">
      <p:cViewPr varScale="1">
        <p:scale>
          <a:sx n="91" d="100"/>
          <a:sy n="91" d="100"/>
        </p:scale>
        <p:origin x="336"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9">12974 10928 0</inkml:trace>
  <inkml:trace contextRef="#ctx0" brushRef="#br0" timeOffset="173462.92">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2025/2/26</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2/26/2025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wmf"/><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slide" Target="slide47.xml"/><Relationship Id="rId1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43.jpeg"/><Relationship Id="rId12" Type="http://schemas.openxmlformats.org/officeDocument/2006/relationships/image" Target="../media/image53.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46.gif"/><Relationship Id="rId19" Type="http://schemas.openxmlformats.org/officeDocument/2006/relationships/slide" Target="slide52.xml"/><Relationship Id="rId4" Type="http://schemas.openxmlformats.org/officeDocument/2006/relationships/audio" Target="../media/media2.mp3"/><Relationship Id="rId9" Type="http://schemas.openxmlformats.org/officeDocument/2006/relationships/image" Target="../media/image45.gif"/><Relationship Id="rId1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60.png"/><Relationship Id="rId3" Type="http://schemas.openxmlformats.org/officeDocument/2006/relationships/tags" Target="../tags/tag13.xml"/><Relationship Id="rId7" Type="http://schemas.openxmlformats.org/officeDocument/2006/relationships/image" Target="../media/image59.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a:t>?2. Mol là lượng chất có chứa N</a:t>
            </a:r>
            <a:r>
              <a:rPr lang="en-US" sz="3200" baseline="-25000"/>
              <a:t>A</a:t>
            </a:r>
            <a:r>
              <a:rPr lang="en-US" sz="3200"/>
              <a:t> (6.10</a:t>
            </a:r>
            <a:r>
              <a:rPr lang="en-US" sz="3200" baseline="30000"/>
              <a:t>23 </a:t>
            </a:r>
            <a:r>
              <a:rPr lang="en-US" sz="3200"/>
              <a:t>) nguyên tử hoặc phân tử của chất đó.</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1,2204.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a:latin typeface="Times New Roman" panose="02020603050405020304" pitchFamily="18" charset="0"/>
              </a:rPr>
              <a:t>Mol là lượng chất có chứa </a:t>
            </a:r>
            <a:r>
              <a:rPr lang="en-US" altLang="en-US" sz="2801">
                <a:solidFill>
                  <a:srgbClr val="FF0000"/>
                </a:solidFill>
                <a:latin typeface="Times New Roman" panose="02020603050405020304" pitchFamily="18" charset="0"/>
              </a:rPr>
              <a:t>6.10</a:t>
            </a:r>
            <a:r>
              <a:rPr lang="en-US" altLang="en-US" sz="2801" baseline="30000">
                <a:solidFill>
                  <a:srgbClr val="FF0000"/>
                </a:solidFill>
                <a:latin typeface="Times New Roman" panose="02020603050405020304" pitchFamily="18" charset="0"/>
              </a:rPr>
              <a:t>23  </a:t>
            </a:r>
            <a:r>
              <a:rPr lang="nl-NL" altLang="en-US" sz="2801">
                <a:latin typeface="Times New Roman" panose="02020603050405020304" pitchFamily="18" charset="0"/>
              </a:rPr>
              <a:t>hay </a:t>
            </a:r>
            <a:r>
              <a:rPr lang="nl-NL" altLang="en-US" sz="2801">
                <a:solidFill>
                  <a:srgbClr val="FF0000"/>
                </a:solidFill>
                <a:latin typeface="Times New Roman" panose="02020603050405020304" pitchFamily="18" charset="0"/>
              </a:rPr>
              <a:t> N</a:t>
            </a:r>
            <a:r>
              <a:rPr lang="nl-NL" altLang="en-US" sz="2801" baseline="-25000">
                <a:solidFill>
                  <a:srgbClr val="FF0000"/>
                </a:solidFill>
                <a:latin typeface="Times New Roman" panose="02020603050405020304" pitchFamily="18" charset="0"/>
              </a:rPr>
              <a:t>A</a:t>
            </a:r>
            <a:r>
              <a:rPr lang="nl-NL" altLang="en-US" sz="2801">
                <a:solidFill>
                  <a:srgbClr val="FF0000"/>
                </a:solidFill>
                <a:latin typeface="Times New Roman" panose="02020603050405020304" pitchFamily="18" charset="0"/>
              </a:rPr>
              <a:t> </a:t>
            </a:r>
            <a:r>
              <a:rPr lang="nl-NL" altLang="en-US" sz="2801">
                <a:latin typeface="Times New Roman" panose="02020603050405020304" pitchFamily="18" charset="0"/>
              </a:rPr>
              <a:t>nguyên tử hay phân tử  chất đó.</a:t>
            </a:r>
            <a:r>
              <a:rPr lang="en-US" altLang="en-US" sz="2801">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N</a:t>
            </a:r>
            <a:r>
              <a:rPr lang="en-US" altLang="en-US" sz="2400" baseline="-25000">
                <a:solidFill>
                  <a:srgbClr val="0000CC"/>
                </a:solidFill>
                <a:latin typeface="Times New Roman" panose="02020603050405020304" pitchFamily="18" charset="0"/>
              </a:rPr>
              <a:t>A</a:t>
            </a:r>
            <a:r>
              <a:rPr lang="en-US" altLang="en-US" sz="2400">
                <a:solidFill>
                  <a:srgbClr val="0000CC"/>
                </a:solidFill>
                <a:latin typeface="Times New Roman" panose="02020603050405020304" pitchFamily="18" charset="0"/>
              </a:rPr>
              <a:t> = 6.10</a:t>
            </a:r>
            <a:r>
              <a:rPr lang="en-US" altLang="en-US" sz="2400" baseline="30000">
                <a:solidFill>
                  <a:srgbClr val="0000CC"/>
                </a:solidFill>
                <a:latin typeface="Times New Roman" panose="02020603050405020304" pitchFamily="18" charset="0"/>
              </a:rPr>
              <a:t>23    </a:t>
            </a:r>
            <a:r>
              <a:rPr lang="en-US" altLang="en-US" sz="2400">
                <a:solidFill>
                  <a:srgbClr val="0000CC"/>
                </a:solidFill>
                <a:latin typeface="Times New Roman" panose="02020603050405020304" pitchFamily="18" charset="0"/>
              </a:rPr>
              <a:t>( số Avogađro)</a:t>
            </a:r>
            <a:endParaRPr lang="en-US" altLang="en-US" sz="2400" baseline="3000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3427589" y="4191970"/>
            <a:ext cx="165455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Fe</a:t>
            </a:r>
            <a:r>
              <a:rPr lang="en-US" altLang="en-US" sz="2601">
                <a:solidFill>
                  <a:srgbClr val="0000CC"/>
                </a:solidFill>
                <a:latin typeface="Times New Roman" panose="02020603050405020304" pitchFamily="18" charset="0"/>
              </a:rPr>
              <a:t> = 56 g</a:t>
            </a: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3521274" y="4874753"/>
            <a:ext cx="143066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a:t>
            </a:r>
            <a:r>
              <a:rPr lang="en-US" altLang="en-US" sz="2601">
                <a:solidFill>
                  <a:srgbClr val="0000CC"/>
                </a:solidFill>
                <a:latin typeface="Times New Roman" panose="02020603050405020304" pitchFamily="18" charset="0"/>
              </a:rPr>
              <a:t> = 2 g</a:t>
            </a: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3605430" y="5522603"/>
            <a:ext cx="1900678" cy="489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a:solidFill>
                  <a:srgbClr val="0000CC"/>
                </a:solidFill>
                <a:latin typeface="Times New Roman" panose="02020603050405020304" pitchFamily="18" charset="0"/>
              </a:rPr>
              <a:t>M</a:t>
            </a:r>
            <a:r>
              <a:rPr lang="en-US" altLang="en-US" sz="2601" baseline="-25000">
                <a:solidFill>
                  <a:srgbClr val="0000CC"/>
                </a:solidFill>
                <a:latin typeface="Times New Roman" panose="02020603050405020304" pitchFamily="18" charset="0"/>
              </a:rPr>
              <a:t>H O</a:t>
            </a:r>
            <a:r>
              <a:rPr lang="en-US" altLang="en-US" sz="2601">
                <a:solidFill>
                  <a:srgbClr val="0000CC"/>
                </a:solidFill>
                <a:latin typeface="Times New Roman" panose="02020603050405020304" pitchFamily="18" charset="0"/>
              </a:rPr>
              <a:t>  = 18 g</a:t>
            </a: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21642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4"/>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r:id="rId5" imgW="444307" imgH="393529" progId="Equation.DSMT4">
                  <p:embed/>
                </p:oleObj>
              </mc:Choice>
              <mc:Fallback>
                <p:oleObj r:id="rId5" imgW="444307" imgH="39352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3"/>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r:id="rId4" imgW="444307" imgH="393529" progId="Equation.DSMT4">
                  <p:embed/>
                </p:oleObj>
              </mc:Choice>
              <mc:Fallback>
                <p:oleObj r:id="rId4"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3"/>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r:id="rId4" imgW="1688367" imgH="393529" progId="Equation.DSMT4">
                  <p:embed/>
                </p:oleObj>
              </mc:Choice>
              <mc:Fallback>
                <p:oleObj r:id="rId4" imgW="1688367" imgH="393529"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6.10</a:t>
            </a:r>
            <a:r>
              <a:rPr lang="en-US" altLang="en-US" sz="3201" b="1" baseline="30000">
                <a:solidFill>
                  <a:srgbClr val="6600CC"/>
                </a:solidFill>
              </a:rPr>
              <a:t>23 </a:t>
            </a:r>
            <a:r>
              <a:rPr lang="en-US" altLang="en-US" sz="3201" b="1"/>
              <a:t>hạt</a:t>
            </a:r>
            <a:endParaRPr lang="en-US" altLang="en-US" sz="3201"/>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a:t>        N</a:t>
            </a:r>
            <a:r>
              <a:rPr lang="en-US" altLang="en-US" sz="3201" b="1" baseline="-25000"/>
              <a:t>A</a:t>
            </a:r>
            <a:r>
              <a:rPr lang="en-US" altLang="en-US" sz="3201" b="1"/>
              <a:t> = 6.10</a:t>
            </a:r>
            <a:r>
              <a:rPr lang="en-US" altLang="en-US" sz="3201" b="1" baseline="30000"/>
              <a:t>23 </a:t>
            </a:r>
            <a:r>
              <a:rPr lang="en-US" altLang="en-US" sz="3201" i="1"/>
              <a:t>hạt nguyên tử hay phân tử</a:t>
            </a:r>
            <a:endParaRPr lang="en-US" altLang="en-US" sz="3201" i="1">
              <a:solidFill>
                <a:schemeClr val="accent2"/>
              </a:solidFill>
            </a:endParaRPr>
          </a:p>
          <a:p>
            <a:r>
              <a:rPr lang="en-US" altLang="en-US" sz="3201" i="1"/>
              <a:t>(số Avogađro) </a:t>
            </a:r>
            <a:endParaRPr lang="en-US" altLang="en-US" sz="3201"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6851</TotalTime>
  <Words>4181</Words>
  <Application>Microsoft Office PowerPoint</Application>
  <PresentationFormat>Custom</PresentationFormat>
  <Paragraphs>440</Paragraphs>
  <Slides>53</Slides>
  <Notes>17</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3" baseType="lpstr">
      <vt:lpstr>等线</vt:lpstr>
      <vt:lpstr>微软雅黑</vt:lpstr>
      <vt:lpstr>Arial</vt:lpstr>
      <vt:lpstr>Calibri</vt:lpstr>
      <vt:lpstr>Cambria Math</vt:lpstr>
      <vt:lpstr>ITC Avant Garde Std Bk</vt:lpstr>
      <vt:lpstr>Times New Roman</vt:lpstr>
      <vt:lpstr>Wingdings</vt:lpstr>
      <vt:lpstr>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Ly Dao</cp:lastModifiedBy>
  <cp:revision>3445</cp:revision>
  <dcterms:created xsi:type="dcterms:W3CDTF">2015-12-01T09:06:39Z</dcterms:created>
  <dcterms:modified xsi:type="dcterms:W3CDTF">2025-02-26T07:24:39Z</dcterms:modified>
</cp:coreProperties>
</file>