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Dancing Script" panose="020B0604020202020204" charset="0"/>
      <p:regular r:id="rId34"/>
    </p:embeddedFont>
    <p:embeddedFont>
      <p:font typeface="Lucida Handwriting" panose="03010101010101010101" pitchFamily="66" charset="0"/>
      <p:regular r:id="rId35"/>
    </p:embeddedFont>
    <p:embeddedFont>
      <p:font typeface="Matura MT Script Capitals" panose="03020802060602070202" pitchFamily="66" charset="0"/>
      <p:regular r:id="rId36"/>
    </p:embeddedFont>
    <p:embeddedFont>
      <p:font typeface="Muli Regular" panose="020B0604020202020204" charset="0"/>
      <p:regular r:id="rId37"/>
    </p:embeddedFont>
    <p:embeddedFont>
      <p:font typeface="Muli Regular Bold" panose="020B0604020202020204" charset="0"/>
      <p:regular r:id="rId38"/>
    </p:embeddedFont>
    <p:embeddedFont>
      <p:font typeface="Noto Sans" panose="020B0502040504020204" pitchFamily="34" charset="0"/>
      <p:regular r:id="rId39"/>
      <p:bold r:id="rId40"/>
      <p:italic r:id="rId41"/>
      <p:boldItalic r:id="rId42"/>
    </p:embeddedFont>
    <p:embeddedFont>
      <p:font typeface="Times Neue Roman" panose="020B0604020202020204" charset="0"/>
      <p:regular r:id="rId43"/>
    </p:embeddedFont>
    <p:embeddedFont>
      <p:font typeface="Times Neue Roman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129" y="5291538"/>
            <a:ext cx="8513741" cy="18410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54497" y="2319655"/>
            <a:ext cx="12779006" cy="593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0"/>
              </a:lnSpc>
            </a:pPr>
            <a:r>
              <a:rPr lang="en-US" sz="15350">
                <a:solidFill>
                  <a:srgbClr val="FFFFFF"/>
                </a:solidFill>
                <a:latin typeface="Dancing Script"/>
              </a:rPr>
              <a:t>Chúng ta cùng nhau coi một đoạn video nhé!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80186" y="1172926"/>
            <a:ext cx="11727627" cy="113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66">
                <a:solidFill>
                  <a:srgbClr val="FFFFFF"/>
                </a:solidFill>
                <a:latin typeface="Muli Regular"/>
              </a:rPr>
              <a:t>CHÀO MỪNG CÁC EM ĐẾN VỚI TIẾT HỌC HÔM NAY </a:t>
            </a:r>
          </a:p>
          <a:p>
            <a:pPr algn="ctr">
              <a:lnSpc>
                <a:spcPts val="4620"/>
              </a:lnSpc>
            </a:pPr>
            <a:endParaRPr lang="en-US" sz="3300" spc="66">
              <a:solidFill>
                <a:srgbClr val="FFFFFF"/>
              </a:solidFill>
              <a:latin typeface="Muli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2147965" y="2328866"/>
            <a:ext cx="1211882" cy="1344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88482" y="218261"/>
            <a:ext cx="14383067" cy="30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  <a:p>
            <a:pPr algn="ctr">
              <a:lnSpc>
                <a:spcPts val="3499"/>
              </a:lnSpc>
            </a:pPr>
            <a:endParaRPr lang="en-US" sz="3499">
              <a:solidFill>
                <a:srgbClr val="FFFFFF"/>
              </a:solidFill>
              <a:latin typeface="Times Neue Roman Bold"/>
            </a:endParaRPr>
          </a:p>
          <a:p>
            <a:pPr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1. Nguyên tắc xây dựng bảng tuần hoàn các nguyên tố hóa học</a:t>
            </a:r>
          </a:p>
          <a:p>
            <a:pPr>
              <a:lnSpc>
                <a:spcPts val="3499"/>
              </a:lnSpc>
            </a:pPr>
            <a:endParaRPr lang="en-US" sz="3499">
              <a:solidFill>
                <a:srgbClr val="FFFFFF"/>
              </a:solidFill>
              <a:latin typeface="Times Neue Roman Bold"/>
            </a:endParaRPr>
          </a:p>
          <a:p>
            <a:pPr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2. Cấu tạo bảng tuần hoàn các nguyên tố hóa học</a:t>
            </a:r>
          </a:p>
          <a:p>
            <a:pPr>
              <a:lnSpc>
                <a:spcPts val="3499"/>
              </a:lnSpc>
            </a:pPr>
            <a:endParaRPr lang="en-US" sz="3499">
              <a:solidFill>
                <a:srgbClr val="FFFFFF"/>
              </a:solidFill>
              <a:latin typeface="Times Neue Roman Bold"/>
            </a:endParaRPr>
          </a:p>
          <a:p>
            <a:pPr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   a. Mô tả cấu tạo của bảng tuần hoàn các nguyên tố hóa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20600" y="9772650"/>
            <a:ext cx="73305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8226" y="3656070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đặc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trưng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bởi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ô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4726680"/>
            <a:ext cx="174297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   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lanthnide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actinide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riêng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hàng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ở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cuối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81380" y="6002792"/>
            <a:ext cx="10969370" cy="392323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1380" y="1662886"/>
            <a:ext cx="12392861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81380" y="2813581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462024" y="3508906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4529455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b.Tìm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hiểu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ô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3722257" y="5422116"/>
            <a:ext cx="1799649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Quan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hình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4.3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hỏi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6944606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5237" y="1662886"/>
            <a:ext cx="12259003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81380" y="2509099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386761" y="3281001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3972560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293149" y="4769860"/>
            <a:ext cx="1799649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*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cơ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ô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881380" y="5464550"/>
            <a:ext cx="15973723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*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8352" y="1662886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45653" y="200884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844" y="2857267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8226" y="3608445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424950" y="4361582"/>
            <a:ext cx="1799649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ô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2365801" y="5086350"/>
            <a:ext cx="1090040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Khối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65801" y="7511415"/>
            <a:ext cx="15063973" cy="11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đơn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điện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tích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electron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15237" y="8330024"/>
            <a:ext cx="5327501" cy="63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0"/>
              </a:lnSpc>
            </a:pPr>
            <a:r>
              <a:rPr lang="en-US" sz="3757" dirty="0">
                <a:solidFill>
                  <a:srgbClr val="FFFFFF"/>
                </a:solidFill>
                <a:latin typeface="Times Neue Roman"/>
              </a:rPr>
              <a:t>*</a:t>
            </a:r>
            <a:r>
              <a:rPr lang="en-US" sz="3757" dirty="0" err="1">
                <a:solidFill>
                  <a:srgbClr val="FFFFFF"/>
                </a:solidFill>
                <a:latin typeface="Times Neue Roman"/>
              </a:rPr>
              <a:t>Bài</a:t>
            </a:r>
            <a:r>
              <a:rPr lang="en-US" sz="3757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757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757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757" dirty="0" err="1">
                <a:solidFill>
                  <a:srgbClr val="FFFFFF"/>
                </a:solidFill>
                <a:latin typeface="Times Neue Roman"/>
              </a:rPr>
              <a:t>luyên</a:t>
            </a:r>
            <a:r>
              <a:rPr lang="en-US" sz="3757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757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757" dirty="0">
                <a:solidFill>
                  <a:srgbClr val="FFFFFF"/>
                </a:solidFill>
                <a:latin typeface="Times Neue Roman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t="8041" r="17447" b="7154"/>
          <a:stretch>
            <a:fillRect/>
          </a:stretch>
        </p:blipFill>
        <p:spPr>
          <a:xfrm>
            <a:off x="2571684" y="5831115"/>
            <a:ext cx="3019333" cy="42272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61436" y="1334220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1436" y="2265706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6844" y="2857267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8226" y="3608445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2161436" y="4189022"/>
            <a:ext cx="5327501" cy="63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0"/>
              </a:lnSpc>
            </a:pPr>
            <a:r>
              <a:rPr lang="en-US" sz="3757">
                <a:solidFill>
                  <a:srgbClr val="FFFFFF"/>
                </a:solidFill>
                <a:latin typeface="Times Neue Roman"/>
              </a:rPr>
              <a:t>*Bài tập luyên tập: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15237" y="5026717"/>
            <a:ext cx="15346073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Cho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cơ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dưới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đây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03455" y="6107396"/>
            <a:ext cx="11288272" cy="357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Giải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cơ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Oxygen: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8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O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oxygen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Khối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16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672" r="2757" b="5792"/>
          <a:stretch>
            <a:fillRect/>
          </a:stretch>
        </p:blipFill>
        <p:spPr>
          <a:xfrm>
            <a:off x="2015237" y="4361265"/>
            <a:ext cx="9554430" cy="62619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08335" y="9772650"/>
            <a:ext cx="7442857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56777" y="1223541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6844" y="2551805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507575" y="3760406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92170" y="4829492"/>
            <a:ext cx="5827546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Quan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hình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4.4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61436" y="5046430"/>
            <a:ext cx="7209386" cy="54070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96800" y="9772650"/>
            <a:ext cx="72543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32244" y="1384298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6844" y="2551805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507575" y="3760406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73733" y="4380315"/>
            <a:ext cx="561230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Quan sát bảng tuần hoàn trả lời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15913" y="5283575"/>
            <a:ext cx="8272087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mấy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Bao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nhiêu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lớn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bao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nhiêu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nhỏ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t="4138" r="6324" b="4138"/>
          <a:stretch>
            <a:fillRect/>
          </a:stretch>
        </p:blipFill>
        <p:spPr>
          <a:xfrm>
            <a:off x="0" y="4899082"/>
            <a:ext cx="10986902" cy="537057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20600" y="9772650"/>
            <a:ext cx="73305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23541"/>
            <a:ext cx="133615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08268" y="2562310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693005" y="3747220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0221" y="4380315"/>
            <a:ext cx="7279332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Quan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82400" y="4899082"/>
            <a:ext cx="67056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Phiếu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1.Mỗi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bắt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đầu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từ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thúc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ở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2. 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chỉ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sự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ở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6135" y="1314190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844" y="2551805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507575" y="3760406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45653" y="4231005"/>
            <a:ext cx="15184121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- Chu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hợp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electron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hàng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ngang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7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3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nhỏ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4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lớn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2161436" y="6140825"/>
            <a:ext cx="15706594" cy="278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2"/>
              </a:lnSpc>
              <a:spcBef>
                <a:spcPct val="0"/>
              </a:spcBef>
            </a:pPr>
            <a:r>
              <a:rPr lang="en-US" sz="3201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bắt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đầu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từ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IA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kết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thúc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ở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VIIIA</a:t>
            </a:r>
          </a:p>
          <a:p>
            <a:pPr>
              <a:lnSpc>
                <a:spcPts val="4482"/>
              </a:lnSpc>
              <a:spcBef>
                <a:spcPct val="0"/>
              </a:spcBef>
            </a:pPr>
            <a:r>
              <a:rPr lang="en-US" sz="3201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hàng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tăng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dần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điện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tích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hạt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nhân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. </a:t>
            </a:r>
          </a:p>
          <a:p>
            <a:pPr>
              <a:lnSpc>
                <a:spcPts val="4482"/>
              </a:lnSpc>
              <a:spcBef>
                <a:spcPct val="0"/>
              </a:spcBef>
            </a:pP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bắt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đầu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bằng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1 electron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ngoài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cùng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tiếp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2 electron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ngoài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cùng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cứ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thế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kết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thúc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bằng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1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8 electron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ngoài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cùng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tiếp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tục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201" dirty="0" err="1">
                <a:solidFill>
                  <a:srgbClr val="FFFFFF"/>
                </a:solidFill>
                <a:latin typeface="Times Neue Roman"/>
              </a:rPr>
              <a:t>mới</a:t>
            </a:r>
            <a:r>
              <a:rPr lang="en-US" sz="3201" dirty="0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856" y="77041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4603" r="4603"/>
          <a:stretch>
            <a:fillRect/>
          </a:stretch>
        </p:blipFill>
        <p:spPr>
          <a:xfrm>
            <a:off x="1881380" y="2757255"/>
            <a:ext cx="4024161" cy="70725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42545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1380" y="809633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028700" y="1362356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6905890" y="3210522"/>
            <a:ext cx="9879564" cy="164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Quan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sát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hình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4.5 ,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tính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chất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tương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tự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nhau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?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143" dirty="0" err="1">
                <a:solidFill>
                  <a:srgbClr val="FFFFFF"/>
                </a:solidFill>
                <a:latin typeface="Times Neue Roman"/>
              </a:rPr>
              <a:t>gì</a:t>
            </a:r>
            <a:r>
              <a:rPr lang="en-US" sz="3143" dirty="0">
                <a:solidFill>
                  <a:srgbClr val="FFFFFF"/>
                </a:solidFill>
                <a:latin typeface="Times Neue Roman"/>
              </a:rPr>
              <a:t>?</a:t>
            </a:r>
          </a:p>
          <a:p>
            <a:pPr algn="ctr">
              <a:lnSpc>
                <a:spcPts val="4401"/>
              </a:lnSpc>
            </a:pPr>
            <a:r>
              <a:rPr lang="en-US" sz="3143" dirty="0">
                <a:solidFill>
                  <a:srgbClr val="FFFFFF"/>
                </a:solidFill>
                <a:latin typeface="Times Neue Roman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79740" y="5192735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200474" y="1862334"/>
            <a:ext cx="15063973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d. Tìm hiểu về nhóm trong bảng tuần hoàn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87129" y="5291538"/>
            <a:ext cx="8513741" cy="18410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9637">
            <a:off x="2147965" y="2328866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44400" y="9670157"/>
            <a:ext cx="71913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Giáo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viên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Thị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</a:rPr>
              <a:t>Yến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tura MT Script Capitals" panose="03020802060602070202" pitchFamily="66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80186" y="231819"/>
            <a:ext cx="117276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6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6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 Regular"/>
              <a:ea typeface="+mn-ea"/>
              <a:cs typeface="+mn-cs"/>
            </a:endParaRPr>
          </a:p>
        </p:txBody>
      </p:sp>
      <p:pic>
        <p:nvPicPr>
          <p:cNvPr id="15" name="bang-tuan-hoan-cac-nguyen-to-hoa-hoc-100-kham-pha-vi-dai-hoa-h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347" y="674212"/>
            <a:ext cx="18192300" cy="83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856" y="77041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4603" r="4603"/>
          <a:stretch>
            <a:fillRect/>
          </a:stretch>
        </p:blipFill>
        <p:spPr>
          <a:xfrm>
            <a:off x="1881380" y="3277197"/>
            <a:ext cx="4024161" cy="70725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1380" y="42545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01600" y="9772650"/>
            <a:ext cx="69495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1380" y="809633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028700" y="2000335"/>
            <a:ext cx="165715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Quan sát hình 4.5 , cho biết những nguyên tố nào có tính chất tương tự nhau?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79740" y="5192735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624941" y="1381845"/>
            <a:ext cx="1489594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d. Tìm hiểu về nhóm trong bảng tuần hoàn hoàn các nguyên tố hóa học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24043" y="3057610"/>
            <a:ext cx="8160097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tính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chất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tương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 H, Li, Na, K,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Rb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Cs, Fr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F, Cl, Br, I, At,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Ts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He, Ne,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Ar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Kr,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Xe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Rn,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Og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856" y="77041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44130"/>
              </p:ext>
            </p:extLst>
          </p:nvPr>
        </p:nvGraphicFramePr>
        <p:xfrm>
          <a:off x="3318048" y="3171275"/>
          <a:ext cx="11941286" cy="6222546"/>
        </p:xfrm>
        <a:graphic>
          <a:graphicData uri="http://schemas.openxmlformats.org/drawingml/2006/table">
            <a:tbl>
              <a:tblPr/>
              <a:tblGrid>
                <a:gridCol w="343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23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tố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KHHH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Nhóm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Chu </a:t>
                      </a: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kỳ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809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r>
                        <a:rPr lang="en-US" dirty="0"/>
                        <a:t>          </a:t>
                      </a:r>
                    </a:p>
                    <a:p>
                      <a:pPr algn="ctr"/>
                      <a:r>
                        <a:rPr lang="en-US" sz="3200" dirty="0"/>
                        <a:t>Calcium</a:t>
                      </a:r>
                    </a:p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ue Roman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 </a:t>
                      </a:r>
                      <a:r>
                        <a:rPr lang="en-US" sz="3200" dirty="0"/>
                        <a:t>?</a:t>
                      </a:r>
                    </a:p>
                    <a:p>
                      <a:r>
                        <a:rPr lang="en-US" sz="1800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 </a:t>
                      </a:r>
                      <a:r>
                        <a:rPr lang="en-US" sz="3200" dirty="0"/>
                        <a:t>?</a:t>
                      </a:r>
                    </a:p>
                    <a:p>
                      <a:r>
                        <a:rPr lang="en-US" sz="1800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 </a:t>
                      </a:r>
                      <a:r>
                        <a:rPr lang="en-US" sz="3200" dirty="0"/>
                        <a:t>?</a:t>
                      </a:r>
                    </a:p>
                    <a:p>
                      <a:r>
                        <a:rPr lang="en-US" sz="1800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3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?</a:t>
                      </a:r>
                    </a:p>
                    <a:p>
                      <a:r>
                        <a:rPr lang="en-US" sz="18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P</a:t>
                      </a:r>
                    </a:p>
                    <a:p>
                      <a:r>
                        <a:rPr lang="en-US" sz="20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?</a:t>
                      </a:r>
                    </a:p>
                    <a:p>
                      <a:r>
                        <a:rPr lang="en-US" sz="21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 </a:t>
                      </a:r>
                      <a:r>
                        <a:rPr lang="en-US" sz="3200" dirty="0"/>
                        <a:t>?</a:t>
                      </a:r>
                    </a:p>
                    <a:p>
                      <a:r>
                        <a:rPr lang="en-US" sz="1800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981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Xenon</a:t>
                      </a:r>
                    </a:p>
                    <a:p>
                      <a:r>
                        <a:rPr lang="en-US" sz="2399" dirty="0">
                          <a:solidFill>
                            <a:srgbClr val="F9FAFD"/>
                          </a:solidFill>
                          <a:latin typeface="Times Neue Roman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?</a:t>
                      </a:r>
                    </a:p>
                    <a:p>
                      <a:r>
                        <a:rPr lang="en-US" sz="22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dirty="0"/>
                        <a:t> ?</a:t>
                      </a:r>
                    </a:p>
                    <a:p>
                      <a:r>
                        <a:rPr lang="en-US" sz="22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/>
                        <a:t>  ?</a:t>
                      </a:r>
                    </a:p>
                    <a:p>
                      <a:r>
                        <a:rPr lang="en-US" sz="23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1881380" y="42545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1380" y="809633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1179740" y="5192735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2340315" y="1921656"/>
            <a:ext cx="1050513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Dựa vào hình 4.2, hãy hoàn thành các thông tin còn thiếu trong bảng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8502" y="1305439"/>
            <a:ext cx="1489594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d. Tìm hiểu về nhóm trong bảng tuần hoàn hoàn các nguyên tố hóa học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82255" y="9307158"/>
            <a:ext cx="2986506" cy="6458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856" y="77041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81105"/>
              </p:ext>
            </p:extLst>
          </p:nvPr>
        </p:nvGraphicFramePr>
        <p:xfrm>
          <a:off x="3276599" y="3171275"/>
          <a:ext cx="11982735" cy="6286566"/>
        </p:xfrm>
        <a:graphic>
          <a:graphicData uri="http://schemas.openxmlformats.org/drawingml/2006/table">
            <a:tbl>
              <a:tblPr/>
              <a:tblGrid>
                <a:gridCol w="3442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5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24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199" dirty="0">
                        <a:solidFill>
                          <a:srgbClr val="F9FAFD"/>
                        </a:solidFill>
                        <a:latin typeface="Times Neue Roman Bold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tố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Times Neue Roman Bold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KHHH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299" dirty="0">
                        <a:solidFill>
                          <a:srgbClr val="F9FAFD"/>
                        </a:solidFill>
                        <a:latin typeface="Times Neue Roman Bold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Nhóm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299" dirty="0">
                        <a:solidFill>
                          <a:srgbClr val="F9FAFD"/>
                        </a:solidFill>
                        <a:latin typeface="Times Neue Roman Bold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 Bold"/>
                        </a:rPr>
                        <a:t>Chu </a:t>
                      </a: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 Bold"/>
                        </a:rPr>
                        <a:t>kỳ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23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sz="3200" dirty="0"/>
                        <a:t> 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Calcium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ue Roman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Times Neue Roman"/>
                      </a:endParaRPr>
                    </a:p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Times Neue Roman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"/>
                        </a:rPr>
                        <a:t>Ca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dirty="0"/>
                    </a:p>
                    <a:p>
                      <a:pPr algn="ctr">
                        <a:defRPr/>
                      </a:pPr>
                      <a:endParaRPr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II A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Noto Sans"/>
                        </a:rPr>
                        <a:t>4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02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899" dirty="0">
                        <a:solidFill>
                          <a:srgbClr val="F9FAFD"/>
                        </a:solidFill>
                        <a:latin typeface="Times Neue Roman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Times Neue Roman"/>
                        </a:rPr>
                        <a:t>phosphorus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3200" dirty="0"/>
                        <a:t>  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P</a:t>
                      </a:r>
                    </a:p>
                    <a:p>
                      <a:pPr algn="ctr"/>
                      <a:r>
                        <a:rPr lang="en-US" sz="2099" dirty="0">
                          <a:solidFill>
                            <a:srgbClr val="F9FAFD"/>
                          </a:solidFill>
                          <a:latin typeface="Noto Sans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199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endParaRPr lang="en-US" sz="2199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Noto Sans"/>
                        </a:rPr>
                        <a:t>VA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endParaRPr lang="en-US" sz="18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Noto Sans"/>
                        </a:rPr>
                        <a:t>2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97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 Xenon</a:t>
                      </a:r>
                    </a:p>
                    <a:p>
                      <a:r>
                        <a:rPr lang="en-US" sz="2399" dirty="0">
                          <a:solidFill>
                            <a:srgbClr val="F9FAFD"/>
                          </a:solidFill>
                          <a:latin typeface="Times Neue Roman"/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299" dirty="0">
                        <a:solidFill>
                          <a:srgbClr val="F9FAFD"/>
                        </a:solidFill>
                        <a:latin typeface="Times Neue Roman"/>
                      </a:endParaRPr>
                    </a:p>
                    <a:p>
                      <a:pPr algn="ctr">
                        <a:defRPr/>
                      </a:pPr>
                      <a:endParaRPr lang="en-US" sz="2299" dirty="0">
                        <a:solidFill>
                          <a:srgbClr val="F9FAFD"/>
                        </a:solidFill>
                        <a:latin typeface="Times Neue Roman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 err="1">
                          <a:solidFill>
                            <a:srgbClr val="F9FAFD"/>
                          </a:solidFill>
                          <a:latin typeface="Times Neue Roman"/>
                        </a:rPr>
                        <a:t>Xe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en-US" sz="32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Noto Sans"/>
                        </a:rPr>
                        <a:t>VIIA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rgbClr val="F9FAFD"/>
                        </a:solidFill>
                        <a:latin typeface="Noto Sans"/>
                      </a:endParaRPr>
                    </a:p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F9FAFD"/>
                          </a:solidFill>
                          <a:latin typeface="Noto Sans"/>
                        </a:rPr>
                        <a:t>5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1881380" y="42545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81380" y="809633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1179740" y="5192735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340315" y="1921656"/>
            <a:ext cx="1050513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Dựa vào hình 4.2, hãy hoàn thành các thông tin còn thiếu trong bảng sau: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40719" y="1305439"/>
            <a:ext cx="1489594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d. Tìm hiểu về nhóm trong bảng tuần hoàn hoàn các nguyên tố hóa học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9100" y="9372600"/>
            <a:ext cx="121920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Qua đây các con cho biết nhóm các nguyên tố hóa học là gì? 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13258800" y="9772650"/>
            <a:ext cx="64923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06400" y="9772650"/>
            <a:ext cx="66447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6569" y="1342765"/>
            <a:ext cx="1270345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844" y="2551805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507575" y="3760406"/>
            <a:ext cx="14653096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0" y="4380315"/>
            <a:ext cx="1863482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 d. Tìm hiểu về nhóm trong bảng tuần hoàn hoàn các nguyên tố hóa học.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15237" y="5227696"/>
            <a:ext cx="14897451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hợp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tính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chất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tương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chiều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tăng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điện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tích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94349" y="9772650"/>
            <a:ext cx="7356843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6569" y="1342765"/>
            <a:ext cx="1270345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61436" y="1931668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4493" y="2581360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190325"/>
            <a:ext cx="164010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b.Tìm hiểu ô nguyên tố trrong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881380" y="3760406"/>
            <a:ext cx="14279291" cy="5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5">
                <a:solidFill>
                  <a:srgbClr val="FFFFFF"/>
                </a:solidFill>
                <a:latin typeface="Times Neue Roman"/>
              </a:rPr>
              <a:t> c. Tìm hiểu về chu kì trong bảng tuần hoàn các nguyên tố hóa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77003" y="648993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0" y="4380315"/>
            <a:ext cx="1863482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 d. Tìm hiểu về nhóm trong bảng tuần hoàn hoàn các nguyên tố hóa học.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81380" y="5046430"/>
            <a:ext cx="10512969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3.Các nguyên tố kim loại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-5381909">
            <a:off x="13253524" y="6739355"/>
            <a:ext cx="498597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489465" y="7681552"/>
            <a:ext cx="98020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0" name="Group 10"/>
          <p:cNvGrpSpPr/>
          <p:nvPr/>
        </p:nvGrpSpPr>
        <p:grpSpPr>
          <a:xfrm>
            <a:off x="8313139" y="4586533"/>
            <a:ext cx="2373911" cy="969598"/>
            <a:chOff x="0" y="0"/>
            <a:chExt cx="625228" cy="2553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5228" cy="255367"/>
            </a:xfrm>
            <a:custGeom>
              <a:avLst/>
              <a:gdLst/>
              <a:ahLst/>
              <a:cxnLst/>
              <a:rect l="l" t="t" r="r" b="b"/>
              <a:pathLst>
                <a:path w="625228" h="255367">
                  <a:moveTo>
                    <a:pt x="0" y="0"/>
                  </a:moveTo>
                  <a:lnTo>
                    <a:pt x="625228" y="0"/>
                  </a:lnTo>
                  <a:lnTo>
                    <a:pt x="625228" y="255367"/>
                  </a:lnTo>
                  <a:lnTo>
                    <a:pt x="0" y="255367"/>
                  </a:lnTo>
                  <a:close/>
                </a:path>
              </a:pathLst>
            </a:custGeom>
            <a:solidFill>
              <a:srgbClr val="CFBB3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13139" y="4470915"/>
            <a:ext cx="2373911" cy="1249041"/>
            <a:chOff x="0" y="0"/>
            <a:chExt cx="625228" cy="3289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5228" cy="328966"/>
            </a:xfrm>
            <a:custGeom>
              <a:avLst/>
              <a:gdLst/>
              <a:ahLst/>
              <a:cxnLst/>
              <a:rect l="l" t="t" r="r" b="b"/>
              <a:pathLst>
                <a:path w="625228" h="328966">
                  <a:moveTo>
                    <a:pt x="0" y="0"/>
                  </a:moveTo>
                  <a:lnTo>
                    <a:pt x="625228" y="0"/>
                  </a:lnTo>
                  <a:lnTo>
                    <a:pt x="625228" y="328966"/>
                  </a:lnTo>
                  <a:lnTo>
                    <a:pt x="0" y="328966"/>
                  </a:lnTo>
                  <a:close/>
                </a:path>
              </a:pathLst>
            </a:custGeom>
            <a:solidFill>
              <a:srgbClr val="CFBB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874159" y="6494784"/>
            <a:ext cx="1549163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Times Neue Roman"/>
              </a:rPr>
              <a:t>Trạm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74159" y="8220713"/>
            <a:ext cx="1549163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Times Neue Roman"/>
              </a:rPr>
              <a:t>Trạm 2</a:t>
            </a:r>
          </a:p>
        </p:txBody>
      </p:sp>
      <p:sp>
        <p:nvSpPr>
          <p:cNvPr id="18" name="AutoShape 18"/>
          <p:cNvSpPr/>
          <p:nvPr/>
        </p:nvSpPr>
        <p:spPr>
          <a:xfrm rot="5400000">
            <a:off x="13067398" y="7691758"/>
            <a:ext cx="116268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436" y="9312485"/>
            <a:ext cx="13548168" cy="1354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1883" y="4202528"/>
            <a:ext cx="13537745" cy="13537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5359336">
            <a:off x="-363524" y="6801409"/>
            <a:ext cx="511036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44000" y="5333166"/>
            <a:ext cx="37407" cy="4114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92000" y="9772650"/>
            <a:ext cx="7559192" cy="477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Lucida Handwriting" panose="03010101010101010101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46529" y="1342765"/>
            <a:ext cx="121128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1.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tắc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xây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dựng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15237" y="2036053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2148541" y="2557230"/>
            <a:ext cx="1051296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3.Các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881380" y="3036945"/>
            <a:ext cx="14171643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Chia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hai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chia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như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sơ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đồ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:    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07220" y="4281734"/>
            <a:ext cx="263261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Sơ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đồ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trạm</a:t>
            </a:r>
            <a:endParaRPr lang="en-US" sz="3399" dirty="0">
              <a:solidFill>
                <a:srgbClr val="CFBB39"/>
              </a:solidFill>
              <a:latin typeface="Times Neue Rom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765553" y="4552598"/>
            <a:ext cx="1469082" cy="93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1"/>
              </a:lnSpc>
            </a:pPr>
            <a:r>
              <a:rPr lang="en-US" sz="5479">
                <a:solidFill>
                  <a:srgbClr val="FFFFFF"/>
                </a:solidFill>
                <a:latin typeface="Times Neue Roman"/>
              </a:rPr>
              <a:t>Bảng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69597" y="8324811"/>
            <a:ext cx="1549163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Times Neue Roman"/>
              </a:rPr>
              <a:t>Trạm 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620387" y="5517108"/>
            <a:ext cx="20369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61510" y="5653282"/>
            <a:ext cx="1974460" cy="55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</a:pPr>
            <a:r>
              <a:rPr lang="en-US" sz="3244">
                <a:solidFill>
                  <a:srgbClr val="FFFFFF"/>
                </a:solidFill>
                <a:latin typeface="Times Neue Roman"/>
              </a:rPr>
              <a:t>Nhóm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15982" y="6373723"/>
            <a:ext cx="1549163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700" dirty="0">
                <a:solidFill>
                  <a:srgbClr val="FFFFFF"/>
                </a:solidFill>
                <a:latin typeface="Times Neue Roman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0600" y="9772650"/>
            <a:ext cx="73305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110065"/>
            <a:ext cx="1303554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48541" y="1717830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2245653" y="2343552"/>
            <a:ext cx="1051296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3.Các nguyên tố kim loại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87092" y="2770245"/>
            <a:ext cx="14171643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Chia lớp thành hai nhóm , mỗi nhóm chia là 2 trạm như sơ đồ sau :   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8152" y="3312852"/>
            <a:ext cx="17505412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+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Sẽ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thao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gian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3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phút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giải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quyết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PHT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Giải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quyết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phiếu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Lượt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Người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ngồi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- PHT di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chuyển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mũi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1 :PHT 2, 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Trạm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PHT 1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27330" y="5181602"/>
            <a:ext cx="4311253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Nội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dung 2 PHT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như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sau</a:t>
            </a: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24156" y="5723892"/>
            <a:ext cx="17697514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                                                              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PHIẾU HỌC TẬP SỐ 1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hiểu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Dựa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K, Mg, Al?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94366" y="7556114"/>
            <a:ext cx="18016036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PHIẾU HỌC TẬP SỐ 2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Tìm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hiểu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B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: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ở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thể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lỏng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điều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kiện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thường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ứng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dụng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để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chế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tạo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nhiệt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kế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Đó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? Cho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trí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(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)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đó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8987560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06400" y="9772650"/>
            <a:ext cx="66447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0747" y="1110065"/>
            <a:ext cx="10833497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48541" y="1717830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2245653" y="2334027"/>
            <a:ext cx="1051296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3.Các </a:t>
            </a:r>
            <a:r>
              <a:rPr lang="en-US" sz="33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3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0" y="3167434"/>
            <a:ext cx="1809587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Cách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hoạt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dộng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trạm</a:t>
            </a:r>
            <a:endParaRPr lang="en-US" sz="3399" dirty="0">
              <a:solidFill>
                <a:srgbClr val="CFBB39"/>
              </a:solidFill>
              <a:latin typeface="Times Neue Roman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Tất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viên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ghi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chép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phiếu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phút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giáo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viên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"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yêu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cầu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"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Chuyển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phiếu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tập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bạn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chuyển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tiếp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chiều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mũi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têm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chiều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mũi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58795" y="8785702"/>
            <a:ext cx="50930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4333550" y="1708305"/>
            <a:ext cx="18073763" cy="117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Noto Sans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2148541" y="1108865"/>
            <a:ext cx="1051296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3.Các nguyên tố kim loại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1727355"/>
            <a:ext cx="18288000" cy="417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a.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hiểu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IA, IIA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trừ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hydrogen), IIIA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trừ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boron)...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--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gọi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kiềm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-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IIA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gọi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kiềm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thổ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K: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IA,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4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Mg: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IIA,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2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Al: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IIIA,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0" y="6099107"/>
            <a:ext cx="18451885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b.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hiểu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B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B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B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ứng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dụng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rộng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rãi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 iron, copper, silver,...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Kim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Mercury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thủy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ngân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),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Hg,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IIB,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6.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13030200" y="9772650"/>
            <a:ext cx="67209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4333550" y="1708305"/>
            <a:ext cx="18073763" cy="117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Noto Sans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2148541" y="1108865"/>
            <a:ext cx="1051296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3.Các nguyên tố kim loại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5013" y="1629557"/>
            <a:ext cx="18288000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Tìm hiểu các nguyên tố kim loại nhóm 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5013" y="2369560"/>
            <a:ext cx="1845188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b. Tìm hiểu các nguyên tố kim loại nhóm 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903" y="3016625"/>
            <a:ext cx="214639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KẾT LUẬN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5013" y="3698807"/>
            <a:ext cx="16571548" cy="537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Hơn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80%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bao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tất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cả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B.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Mỗi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vai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trò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ứng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dụng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khác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nhau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thường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dùng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để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trang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sức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Dựa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hình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4.2,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chúng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đồ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trang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sức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: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Gold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Au, ô 79,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6,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IB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Silver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hiệu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Ag, ô 47,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5,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IB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12877800" y="9772650"/>
            <a:ext cx="68733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129" y="5291538"/>
            <a:ext cx="8513741" cy="18410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15237" y="2813875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12464" y="9628184"/>
            <a:ext cx="8552875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80186" y="1172926"/>
            <a:ext cx="11727627" cy="113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66">
                <a:solidFill>
                  <a:srgbClr val="FFFFFF"/>
                </a:solidFill>
                <a:latin typeface="Muli Regular"/>
              </a:rPr>
              <a:t>CHÀO MỪNG CÁC EM ĐẾN VỚI TIẾT HỌC HÔM NAY </a:t>
            </a:r>
          </a:p>
          <a:p>
            <a:pPr algn="ctr">
              <a:lnSpc>
                <a:spcPts val="4620"/>
              </a:lnSpc>
            </a:pPr>
            <a:endParaRPr lang="en-US" sz="3300" spc="66">
              <a:solidFill>
                <a:srgbClr val="FFFFFF"/>
              </a:solidFill>
              <a:latin typeface="Muli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6266" y="3385185"/>
            <a:ext cx="15099134" cy="4131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 Bold"/>
              </a:rPr>
              <a:t>NỘI DUNG BÀI HỌC</a:t>
            </a:r>
          </a:p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"/>
              </a:rPr>
              <a:t>• NGUYÊN TẮC XÂY DỰNG BẢNG TUẦN HOÀN CÁC NGUYÊN TỐ HÓA HỌC</a:t>
            </a:r>
          </a:p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"/>
              </a:rPr>
              <a:t>• CẤU TẠO BẢNG TUẦN HOÀN CÁC NGUYÊN TỐ HÓA HỌC</a:t>
            </a:r>
          </a:p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"/>
              </a:rPr>
              <a:t>• CÁC NGUYÊN TỐ KIM LOẠI</a:t>
            </a:r>
          </a:p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"/>
              </a:rPr>
              <a:t>• CÁC NGUYÊN TỐ PHI KIM</a:t>
            </a:r>
          </a:p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spc="66" dirty="0">
                <a:solidFill>
                  <a:srgbClr val="FFFFFF"/>
                </a:solidFill>
                <a:latin typeface="Muli Regular"/>
              </a:rPr>
              <a:t>• CÁC NGUYÊN TỐ KHÍ HIẾM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1510" y="9772650"/>
            <a:ext cx="708968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6569" y="1110065"/>
            <a:ext cx="12787675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48541" y="1717830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2245653" y="2343552"/>
            <a:ext cx="1051296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3.Các nguyên tố kim loại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8541" y="2990617"/>
            <a:ext cx="5142102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4. Các nguyên tố phi kim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 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3569710"/>
            <a:ext cx="17442364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Thảo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luận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CFBB39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CFBB39"/>
                </a:solidFill>
                <a:latin typeface="Times Neue Roman"/>
              </a:rPr>
              <a:t>: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Carbon, nitrogen, oxygen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chlorine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phổ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gũi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đời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vị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(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chúng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815" y="5499032"/>
            <a:ext cx="15169519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KẾT LUẬN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phi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bao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gồm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: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hydrogen ở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IA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IIIA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IVA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Hầu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hết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VA, VIA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và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VIIA.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881380" y="458552"/>
            <a:ext cx="14383067" cy="73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5499" dirty="0" err="1">
                <a:solidFill>
                  <a:srgbClr val="CFBB39"/>
                </a:solidFill>
                <a:latin typeface="Times Neue Roman"/>
              </a:rPr>
              <a:t>Củng</a:t>
            </a:r>
            <a:r>
              <a:rPr lang="en-US" sz="5499" dirty="0">
                <a:solidFill>
                  <a:srgbClr val="CFBB39"/>
                </a:solidFill>
                <a:latin typeface="Times Neue Roman"/>
              </a:rPr>
              <a:t> </a:t>
            </a:r>
            <a:r>
              <a:rPr lang="en-US" sz="5499" dirty="0" err="1">
                <a:solidFill>
                  <a:srgbClr val="CFBB39"/>
                </a:solidFill>
                <a:latin typeface="Times Neue Roman"/>
              </a:rPr>
              <a:t>cố</a:t>
            </a:r>
            <a:endParaRPr lang="en-US" sz="5499" dirty="0">
              <a:solidFill>
                <a:srgbClr val="CFBB39"/>
              </a:solidFill>
              <a:latin typeface="Times Neue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61510" y="9772650"/>
            <a:ext cx="708968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5424814" y="-1149963"/>
            <a:ext cx="18073763" cy="117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Noto Sans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3111612" y="1463438"/>
            <a:ext cx="643949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khoanh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tròn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vào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trả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lời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đúng</a:t>
            </a: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6569" y="2762335"/>
            <a:ext cx="664866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A.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thứ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chữ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từ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điển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59300" y="3019192"/>
            <a:ext cx="769032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CFBB39"/>
                </a:solidFill>
                <a:latin typeface="Times Neue Roman"/>
              </a:rPr>
              <a:t>          </a:t>
            </a:r>
            <a:r>
              <a:rPr lang="en-US" sz="3399" dirty="0">
                <a:solidFill>
                  <a:schemeClr val="bg1"/>
                </a:solidFill>
                <a:latin typeface="Times Neue Roman"/>
              </a:rPr>
              <a:t>B.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thứ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tăng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dần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điện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tích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nhân</a:t>
            </a: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85586" y="3598920"/>
            <a:ext cx="875841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C.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thứ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tăng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dần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electron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            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ngoài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50595" y="3666257"/>
            <a:ext cx="5671840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D.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thứ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tăng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dần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neutron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2000335"/>
            <a:ext cx="17080557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1.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hoá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sắp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4745900"/>
            <a:ext cx="16849539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2.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hoá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đây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nhóm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99805" y="5335779"/>
            <a:ext cx="3322141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C. Na, Mg, K         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69497" y="5322252"/>
            <a:ext cx="5854601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A. O, S, Se               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15636" y="5436816"/>
            <a:ext cx="3088717" cy="51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3"/>
              </a:lnSpc>
              <a:spcBef>
                <a:spcPct val="0"/>
              </a:spcBef>
            </a:pPr>
            <a:r>
              <a:rPr lang="en-US" sz="3052" dirty="0">
                <a:solidFill>
                  <a:srgbClr val="F9FAFD"/>
                </a:solidFill>
                <a:latin typeface="Times Neue Roman"/>
              </a:rPr>
              <a:t>B. N, O, F               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47455" y="5392965"/>
            <a:ext cx="5854601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D. Ne, Na, Mg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542" y="5925730"/>
            <a:ext cx="17349622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3.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hoá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đây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thuộc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chu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kì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434489" y="6496596"/>
            <a:ext cx="2490748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B. Mg, P,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       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704353" y="6526382"/>
            <a:ext cx="2788736" cy="109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154" dirty="0">
                <a:solidFill>
                  <a:srgbClr val="F9FAFD"/>
                </a:solidFill>
                <a:latin typeface="Times Neue Roman"/>
              </a:rPr>
              <a:t>C. K, Fe, Ag     </a:t>
            </a:r>
          </a:p>
          <a:p>
            <a:pPr algn="ctr">
              <a:lnSpc>
                <a:spcPts val="4416"/>
              </a:lnSpc>
            </a:pPr>
            <a:endParaRPr lang="en-US" sz="3154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417559" y="7098394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2281812" y="6608930"/>
            <a:ext cx="2319090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A. Li, Si, Ne             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12863" y="6458496"/>
            <a:ext cx="2133302" cy="59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0"/>
              </a:lnSpc>
              <a:spcBef>
                <a:spcPct val="0"/>
              </a:spcBef>
            </a:pPr>
            <a:r>
              <a:rPr lang="en-US" sz="3557" dirty="0">
                <a:solidFill>
                  <a:srgbClr val="F9FAFD"/>
                </a:solidFill>
                <a:latin typeface="Times Neue Roman"/>
              </a:rPr>
              <a:t>D. B, Al, In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643797" y="8398360"/>
            <a:ext cx="709920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B.Ge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Pb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Ba, Hg Br, S, C, Mo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49816" y="7265520"/>
            <a:ext cx="152383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Câu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hỏi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4. Cho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sau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: Ge, S, Br,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Pb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C, Mo, Ba,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Hg.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Hãy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sắp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chúng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thứ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tự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, phi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loại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khí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kiếm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07575" y="8465035"/>
            <a:ext cx="691719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A.Ge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Pb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Mo, Ba, Hg Br, S, C,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507575" y="9372600"/>
            <a:ext cx="7722801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C.Ge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Pb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Mo, Ba, , Br, Hg , S, C,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993542" y="9178775"/>
            <a:ext cx="6020693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9FAFD"/>
                </a:solidFill>
                <a:latin typeface="Times Neue Roman"/>
              </a:rPr>
              <a:t>A.S,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Pb</a:t>
            </a:r>
            <a:r>
              <a:rPr lang="en-US" sz="3399" dirty="0">
                <a:solidFill>
                  <a:srgbClr val="F9FAFD"/>
                </a:solidFill>
                <a:latin typeface="Times Neue Roman"/>
              </a:rPr>
              <a:t>, Mo, Ba, Hg Br, Ge, C, </a:t>
            </a:r>
            <a:r>
              <a:rPr lang="en-US" sz="3399" dirty="0" err="1">
                <a:solidFill>
                  <a:srgbClr val="F9FAFD"/>
                </a:solidFill>
                <a:latin typeface="Times Neue Roman"/>
              </a:rPr>
              <a:t>Ar</a:t>
            </a:r>
            <a:endParaRPr lang="en-US" sz="3399" dirty="0">
              <a:solidFill>
                <a:srgbClr val="F9FAFD"/>
              </a:solidFill>
              <a:latin typeface="Times Neue Roman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438400" y="5378477"/>
            <a:ext cx="673212" cy="5853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380018" y="6535006"/>
            <a:ext cx="538173" cy="5853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92057" y="8527900"/>
            <a:ext cx="553597" cy="5423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667999" y="3103964"/>
            <a:ext cx="530317" cy="49495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 animBg="1"/>
      <p:bldP spid="40" grpId="0" animBg="1"/>
      <p:bldP spid="41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11410">
            <a:off x="5928390" y="7143721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3054175">
            <a:off x="19645796" y="7473732"/>
            <a:ext cx="57069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rot="-2549145">
            <a:off x="-21858692" y="5214939"/>
            <a:ext cx="394497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2344400" y="9772650"/>
            <a:ext cx="740679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5424814" y="-1149963"/>
            <a:ext cx="18073763" cy="117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Noto Sans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5424814" y="2590885"/>
            <a:ext cx="17996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- Các thông tin trong một ô nguyên tố hóa học gồm: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31360" y="6578600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6805412" y="3822285"/>
            <a:ext cx="585460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9FAFD"/>
                </a:solidFill>
                <a:latin typeface="Noto Sans"/>
              </a:rPr>
              <a:t>D. Ne, Na, Mg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17559" y="7098394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3089349" y="2949315"/>
            <a:ext cx="9572161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ancing Script"/>
              </a:rPr>
              <a:t>THÂN CHÀO CÁC CON! CHÚC CÁC CON  VUI VẺ, HẠNH PHÚC!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15237" y="34023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1452" t="1297" r="3516" b="5594"/>
          <a:stretch>
            <a:fillRect/>
          </a:stretch>
        </p:blipFill>
        <p:spPr>
          <a:xfrm>
            <a:off x="170078" y="791089"/>
            <a:ext cx="15089257" cy="99321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53906" y="796429"/>
            <a:ext cx="1038874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ans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4.1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trang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22 SGK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: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"/>
              </a:rPr>
              <a:t>a)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tố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nào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cùng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số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ans"/>
              </a:rPr>
              <a:t>lớp</a:t>
            </a:r>
            <a:r>
              <a:rPr lang="en-US" sz="3399" dirty="0">
                <a:solidFill>
                  <a:srgbClr val="000000"/>
                </a:solidFill>
                <a:latin typeface="Noto Sans"/>
              </a:rPr>
              <a:t> electron?</a:t>
            </a:r>
            <a:r>
              <a:rPr lang="en-US" sz="3399" dirty="0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59334" y="2607857"/>
            <a:ext cx="3028666" cy="357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Times Neue Roman"/>
              </a:rPr>
              <a:t>b)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electron ở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ngoài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bằng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nhau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5650" y="1214016"/>
            <a:ext cx="1301910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1. Nguyên tắc xây dựng bảng tuần hoàn các nguyên tố hóa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53906" y="2143272"/>
            <a:ext cx="15163916" cy="416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6"/>
              </a:lnSpc>
            </a:pPr>
            <a:endParaRPr/>
          </a:p>
          <a:p>
            <a:pPr>
              <a:lnSpc>
                <a:spcPts val="4146"/>
              </a:lnSpc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   a) Nguyên tử của những nguyên tố có cùng số lớp electron</a:t>
            </a:r>
          </a:p>
          <a:p>
            <a:pPr marL="639390" lvl="1" indent="-319695">
              <a:lnSpc>
                <a:spcPts val="4146"/>
              </a:lnSpc>
              <a:buFont typeface="Arial"/>
              <a:buChar char="•"/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Các nguyên tử của các nguyên tố có cùng số lớp electron là:</a:t>
            </a:r>
          </a:p>
          <a:p>
            <a:pPr marL="639390" lvl="1" indent="-319695">
              <a:lnSpc>
                <a:spcPts val="4146"/>
              </a:lnSpc>
              <a:buFont typeface="Arial"/>
              <a:buChar char="•"/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1 lớp: H, He</a:t>
            </a:r>
          </a:p>
          <a:p>
            <a:pPr marL="639390" lvl="1" indent="-319695">
              <a:lnSpc>
                <a:spcPts val="4146"/>
              </a:lnSpc>
              <a:buFont typeface="Arial"/>
              <a:buChar char="•"/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2 lớp: Li, Be, B, C, N, O, F, Ne</a:t>
            </a:r>
          </a:p>
          <a:p>
            <a:pPr marL="639390" lvl="1" indent="-319695">
              <a:lnSpc>
                <a:spcPts val="4146"/>
              </a:lnSpc>
              <a:buFont typeface="Arial"/>
              <a:buChar char="•"/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3 lớp: Na, Mg, Al, Si, P, S, Cl, Ar</a:t>
            </a:r>
          </a:p>
          <a:p>
            <a:pPr marL="639390" lvl="1" indent="-319695" algn="l">
              <a:lnSpc>
                <a:spcPts val="4146"/>
              </a:lnSpc>
              <a:buFont typeface="Arial"/>
              <a:buChar char="•"/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4 lớp: K,Ca</a:t>
            </a:r>
          </a:p>
          <a:p>
            <a:pPr algn="ctr">
              <a:lnSpc>
                <a:spcPts val="4146"/>
              </a:lnSpc>
            </a:pPr>
            <a:r>
              <a:rPr lang="en-US" sz="2961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15237" y="340239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1452" t="1297" r="3516" b="5594"/>
          <a:stretch>
            <a:fillRect/>
          </a:stretch>
        </p:blipFill>
        <p:spPr>
          <a:xfrm>
            <a:off x="170078" y="791089"/>
            <a:ext cx="15089257" cy="99321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53906" y="805954"/>
            <a:ext cx="10388747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4.1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trang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22 SGK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: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Times Neue Roman"/>
              </a:rPr>
              <a:t>b)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electron ở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ngoài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bằng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imes Neue Roman"/>
              </a:rPr>
              <a:t>nhau</a:t>
            </a:r>
            <a:r>
              <a:rPr lang="en-US" sz="3399" dirty="0">
                <a:solidFill>
                  <a:srgbClr val="000000"/>
                </a:solidFill>
                <a:latin typeface="Times Neue Roman"/>
              </a:rPr>
              <a:t>?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81380" y="583963"/>
            <a:ext cx="14383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96800" y="9772650"/>
            <a:ext cx="725439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7575" y="1653361"/>
            <a:ext cx="1454544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1. Nguyên tắc xây dựng bảng tuần hoàn các nguyên tố hóa học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a) Nguyên tử của những nguyên tố có cùng số lớp electron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4976" y="2813581"/>
            <a:ext cx="17693024" cy="358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 b) Nguyên tử của những nguyên tố có số electron ở lớp ngoài cùng bằng nhau là</a:t>
            </a:r>
          </a:p>
          <a:p>
            <a:pPr algn="just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*Nguyên tử các nguyên tố có số lớp electron lớp ngoài cùng bằng nhau: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1 electron: H, Li, Na, K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2 electron: Be, Mg, Ca, He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3 electron: B, Al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4 electron: C, 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497" y="6375724"/>
            <a:ext cx="1799051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*Riêng He chỉ có 2 electron ở lớp ngoài cùng, lại được xếp vào nhóm VIIIA.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45653" y="686689"/>
            <a:ext cx="14018793" cy="173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1"/>
              </a:lnSpc>
            </a:pPr>
            <a:r>
              <a:rPr lang="en-US" sz="3411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  <a:p>
            <a:pPr algn="ctr">
              <a:lnSpc>
                <a:spcPts val="3411"/>
              </a:lnSpc>
            </a:pPr>
            <a:endParaRPr lang="en-US" sz="3411">
              <a:solidFill>
                <a:srgbClr val="FFFFFF"/>
              </a:solidFill>
              <a:latin typeface="Times Neue Roman Bold"/>
            </a:endParaRPr>
          </a:p>
          <a:p>
            <a:pPr algn="ctr">
              <a:lnSpc>
                <a:spcPts val="3411"/>
              </a:lnSpc>
            </a:pPr>
            <a:endParaRPr lang="en-US" sz="3411">
              <a:solidFill>
                <a:srgbClr val="FFFFFF"/>
              </a:solidFill>
              <a:latin typeface="Times Neue Roman Bold"/>
            </a:endParaRPr>
          </a:p>
          <a:p>
            <a:pPr>
              <a:lnSpc>
                <a:spcPts val="3411"/>
              </a:lnSpc>
            </a:pPr>
            <a:r>
              <a:rPr lang="en-US" sz="3411">
                <a:solidFill>
                  <a:srgbClr val="FFFFFF"/>
                </a:solidFill>
                <a:latin typeface="Times Neue Roman Bold"/>
              </a:rPr>
              <a:t>1. Nguyên tắc xây dựng bảng tuần hoàn các nguyên tố hóa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61510" y="9772650"/>
            <a:ext cx="708968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5447371" y="3011864"/>
            <a:ext cx="17693024" cy="358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 *Nguyên tử các nguyên tố có số lớp electron lớp ngoài cùng bằng nhau: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1 electron: H, Li, Na, K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2 electron: Be, Mg, Ca, He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3 electron: B, Al</a:t>
            </a:r>
          </a:p>
          <a:p>
            <a:pPr marL="730429" lvl="1" indent="-365215">
              <a:lnSpc>
                <a:spcPts val="4736"/>
              </a:lnSpc>
              <a:buFont typeface="Arial"/>
              <a:buChar char="•"/>
            </a:pPr>
            <a:r>
              <a:rPr lang="en-US" sz="3383">
                <a:solidFill>
                  <a:srgbClr val="FFFFFF"/>
                </a:solidFill>
                <a:latin typeface="Noto Sans"/>
              </a:rPr>
              <a:t>4 electron: C, Si</a:t>
            </a:r>
          </a:p>
          <a:p>
            <a:pPr algn="ctr">
              <a:lnSpc>
                <a:spcPts val="4736"/>
              </a:lnSpc>
            </a:pPr>
            <a:endParaRPr lang="en-US" sz="3383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6569" y="2764532"/>
            <a:ext cx="149878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Vậy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nhận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xét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gì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về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tắc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xây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dựng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119" y="6678782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endParaRPr dirty="0"/>
          </a:p>
          <a:p>
            <a:pPr marL="1182660" lvl="2" indent="-362730">
              <a:lnSpc>
                <a:spcPts val="4704"/>
              </a:lnSpc>
              <a:buFont typeface="Arial"/>
              <a:buChar char="•"/>
            </a:pP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tính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chất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tương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tự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nhau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6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60" dirty="0" err="1">
                <a:solidFill>
                  <a:srgbClr val="FFFFFF"/>
                </a:solidFill>
                <a:latin typeface="Times Neue Roman"/>
              </a:rPr>
              <a:t>cột</a:t>
            </a:r>
            <a:endParaRPr lang="en-US" sz="3360" dirty="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34040" y="3859272"/>
            <a:ext cx="3292265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FFFFFF"/>
                </a:solidFill>
                <a:latin typeface="Noto Sans"/>
              </a:rPr>
              <a:t>KẾT LUẬN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4620954"/>
            <a:ext cx="1814582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sắp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theo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chiều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tăng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dần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điện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tích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nhân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447799" y="5887144"/>
            <a:ext cx="197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có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cùng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lớp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electron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tử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xếp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một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hàng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1510" y="9070272"/>
            <a:ext cx="5626490" cy="1216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9637">
            <a:off x="901634" y="1528088"/>
            <a:ext cx="1211882" cy="13446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6372100" y="1032285"/>
            <a:ext cx="398896" cy="1375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76569" y="7132634"/>
            <a:ext cx="1477338" cy="2125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259334" y="5831115"/>
            <a:ext cx="793689" cy="761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049685" y="4715082"/>
            <a:ext cx="7209386" cy="54070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00201" y="654892"/>
            <a:ext cx="1473533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BÀI 4: SƠ LƯỢC BẢNG TUẦN HOÀN CÁC NGUYÊN TỐ HÓA HỌC</a:t>
            </a:r>
          </a:p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</a:p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1.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Nguyên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tắc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xây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dựng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bảng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tuần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hoàn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các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nguyên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tố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hóa</a:t>
            </a:r>
            <a:r>
              <a:rPr lang="en-US" sz="3499" dirty="0">
                <a:solidFill>
                  <a:srgbClr val="FFFFFF"/>
                </a:solidFill>
                <a:latin typeface="Times Neue Roman Bold"/>
              </a:rPr>
              <a:t> </a:t>
            </a:r>
            <a:r>
              <a:rPr lang="en-US" sz="3499" dirty="0" err="1">
                <a:solidFill>
                  <a:srgbClr val="FFFFFF"/>
                </a:solidFill>
                <a:latin typeface="Times Neue Roman Bold"/>
              </a:rPr>
              <a:t>họ</a:t>
            </a:r>
            <a:endParaRPr lang="en-US" sz="3499" dirty="0">
              <a:solidFill>
                <a:srgbClr val="FFFFFF"/>
              </a:solidFill>
              <a:latin typeface="Times Neue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20600" y="9772650"/>
            <a:ext cx="7330592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Nguyễn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Thị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Hải</a:t>
            </a:r>
            <a:r>
              <a:rPr lang="en-US" sz="2000" dirty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Matura MT Script Capitals" panose="03020802060602070202" pitchFamily="66" charset="0"/>
              </a:rPr>
              <a:t>Yến</a:t>
            </a:r>
            <a:endParaRPr lang="en-US" sz="2000" dirty="0">
              <a:solidFill>
                <a:srgbClr val="FFFF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2884" y="4760335"/>
            <a:ext cx="1122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237" y="2133747"/>
            <a:ext cx="18073763" cy="116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4"/>
              </a:lnSpc>
            </a:pPr>
            <a:r>
              <a:rPr lang="en-US" sz="3360">
                <a:solidFill>
                  <a:srgbClr val="FFFFFF"/>
                </a:solidFill>
                <a:latin typeface="Times Neue Roman"/>
              </a:rPr>
              <a:t>2. Cấu tạo bảng tuần hoàn các nguyên tố hóa học</a:t>
            </a:r>
          </a:p>
          <a:p>
            <a:pPr>
              <a:lnSpc>
                <a:spcPts val="4704"/>
              </a:lnSpc>
            </a:pPr>
            <a:endParaRPr lang="en-US" sz="3360">
              <a:solidFill>
                <a:srgbClr val="FFFFFF"/>
              </a:solidFill>
              <a:latin typeface="Times Neue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844" y="2982167"/>
            <a:ext cx="15656178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imes Neue Roman"/>
              </a:rPr>
              <a:t>a. Mô tả cấu tạo của bảng tuần hoàn các nguyên tố hóa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15237" y="3819732"/>
            <a:ext cx="15606507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Quan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sát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tuần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các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nguyên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tố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hóa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cho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biết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cấu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tạo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bảng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như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thế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Times Neue Roman"/>
              </a:rPr>
              <a:t>nào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4166</Words>
  <Application>Microsoft Office PowerPoint</Application>
  <PresentationFormat>Custom</PresentationFormat>
  <Paragraphs>448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Times Neue Roman</vt:lpstr>
      <vt:lpstr>Arial</vt:lpstr>
      <vt:lpstr>Lucida Handwriting</vt:lpstr>
      <vt:lpstr>Muli Regular</vt:lpstr>
      <vt:lpstr>Matura MT Script Capitals</vt:lpstr>
      <vt:lpstr>Dancing Script</vt:lpstr>
      <vt:lpstr>Noto Sans</vt:lpstr>
      <vt:lpstr>Calibri</vt:lpstr>
      <vt:lpstr>Times Neue Roman Bold</vt:lpstr>
      <vt:lpstr>Times New Roman</vt:lpstr>
      <vt:lpstr>Muli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: SƠ LƯỢC BẢNG TUẦN HOÀN CÁC NTHH</dc:title>
  <dc:creator>Administrator</dc:creator>
  <cp:lastModifiedBy>Ly Dao</cp:lastModifiedBy>
  <cp:revision>16</cp:revision>
  <dcterms:created xsi:type="dcterms:W3CDTF">2006-08-16T00:00:00Z</dcterms:created>
  <dcterms:modified xsi:type="dcterms:W3CDTF">2025-02-26T09:30:37Z</dcterms:modified>
  <dc:identifier>DAFGF1rHFas</dc:identifier>
</cp:coreProperties>
</file>