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297" r:id="rId3"/>
    <p:sldId id="298" r:id="rId4"/>
    <p:sldId id="299" r:id="rId5"/>
    <p:sldId id="262" r:id="rId6"/>
    <p:sldId id="279" r:id="rId7"/>
    <p:sldId id="261" r:id="rId8"/>
    <p:sldId id="290" r:id="rId9"/>
    <p:sldId id="291" r:id="rId10"/>
    <p:sldId id="267" r:id="rId11"/>
    <p:sldId id="305" r:id="rId12"/>
    <p:sldId id="300" r:id="rId13"/>
    <p:sldId id="302" r:id="rId14"/>
    <p:sldId id="304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55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B7087-8BC2-4789-80B8-F9F7280D51E1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7539D-D9B8-4362-BE2D-807FCA527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6076C-4C8E-4C9D-877B-15412C47B4B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DF4-BEAC-4BE8-BA29-70A316CF1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B0F3AF-CF9B-4946-AC1D-35A758A537F9}" type="slidenum">
              <a:rPr lang="en-US" b="0">
                <a:latin typeface="Arial" panose="020B0604020202020204" pitchFamily="34" charset="0"/>
              </a:rPr>
              <a:pPr eaLnBrk="1" hangingPunct="1"/>
              <a:t>5</a:t>
            </a:fld>
            <a:endParaRPr lang="en-US" b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E09C5-1A3D-4F7D-B2A8-4EF740A39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0A30-7991-4417-9C59-F189EC35A82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4FF-52ED-450A-963A-7CBD294B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4989" y="730762"/>
            <a:ext cx="86681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KÍNH CHÀO QUÝ THẦY CÔ ĐẾN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2096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/>
          </p:cNvSpPr>
          <p:nvPr/>
        </p:nvSpPr>
        <p:spPr bwMode="auto">
          <a:xfrm>
            <a:off x="1476733" y="1814602"/>
            <a:ext cx="9238534" cy="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cách</a:t>
            </a:r>
            <a:r>
              <a:rPr lang="en-US" altLang="en-US" sz="2800" dirty="0"/>
              <a:t> để </a:t>
            </a:r>
            <a:r>
              <a:rPr lang="en-US" altLang="en-US" sz="2800" dirty="0" err="1"/>
              <a:t>xác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định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điểm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dài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lớp.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37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386" y="620388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vẽ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trung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thẳng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92" y="1121136"/>
            <a:ext cx="64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5802" y="2856322"/>
            <a:ext cx="9888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Lấy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Lấy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2891" y="2262433"/>
            <a:ext cx="181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6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7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1386" y="431851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vẽ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trung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thẳng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970" y="762916"/>
            <a:ext cx="9838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để “chia”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làm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693" y="847302"/>
            <a:ext cx="64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7096" y="2026760"/>
            <a:ext cx="181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279" y="2663209"/>
            <a:ext cx="9888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phần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7395"/>
            <a:ext cx="9650627" cy="5770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1104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1839" y="856357"/>
            <a:ext cx="21500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55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4876800" y="838201"/>
            <a:ext cx="2000250" cy="7262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7111"/>
              </a:avLst>
            </a:prstTxWarp>
          </a:bodyPr>
          <a:lstStyle/>
          <a:p>
            <a:pPr algn="ctr"/>
            <a:r>
              <a:rPr lang="en-US" sz="1500" b="1" kern="10" dirty="0" err="1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15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kern="10" dirty="0" err="1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1500" b="1" kern="10" dirty="0">
              <a:ln w="9525">
                <a:solidFill>
                  <a:srgbClr val="00808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266" y="1742303"/>
            <a:ext cx="10198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Làm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3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6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1" y="152400"/>
            <a:ext cx="8604280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048001"/>
            <a:ext cx="8839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4 cm, OB = 8 cm.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267200" y="2420938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Nhóm</a:t>
            </a:r>
            <a:r>
              <a:rPr lang="en-US" altLang="en-US" sz="2800" dirty="0"/>
              <a:t> 5-7 HS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114800" y="5562601"/>
            <a:ext cx="308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/>
              <a:t>Hội ý nhóm 3 Phút</a:t>
            </a:r>
          </a:p>
        </p:txBody>
      </p:sp>
    </p:spTree>
    <p:extLst>
      <p:ext uri="{BB962C8B-B14F-4D97-AF65-F5344CB8AC3E}">
        <p14:creationId xmlns:p14="http://schemas.microsoft.com/office/powerpoint/2010/main" val="3035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8839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= 4 cm, OB = 8 cm.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A,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5372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048001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400"/>
              <a:t>Trên tia Ox, ta có: OA &lt; OB (4cm &lt;  8cm)</a:t>
            </a:r>
          </a:p>
          <a:p>
            <a:pPr eaLnBrk="1" hangingPunct="1"/>
            <a:r>
              <a:rPr lang="en-US" altLang="en-US" sz="2400"/>
              <a:t>=&gt; Điểm A nằm giữa 2 điểm O và B.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3962401"/>
            <a:ext cx="434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b. Vì điểm A nằm giữa 2 điểm O và B nên:</a:t>
            </a:r>
          </a:p>
          <a:p>
            <a:pPr eaLnBrk="1" hangingPunct="1"/>
            <a:r>
              <a:rPr lang="en-US" altLang="en-US" sz="2400"/>
              <a:t>	OA +  AB = OB</a:t>
            </a:r>
          </a:p>
          <a:p>
            <a:pPr eaLnBrk="1" hangingPunct="1"/>
            <a:r>
              <a:rPr lang="en-US" altLang="en-US" sz="2400"/>
              <a:t>	4      + AB =  8</a:t>
            </a:r>
          </a:p>
          <a:p>
            <a:pPr eaLnBrk="1" hangingPunct="1"/>
            <a:r>
              <a:rPr lang="en-US" altLang="en-US" sz="2400"/>
              <a:t>	           AB = 8 – 4 </a:t>
            </a:r>
          </a:p>
          <a:p>
            <a:pPr eaLnBrk="1" hangingPunct="1"/>
            <a:r>
              <a:rPr lang="en-US" altLang="en-US" sz="2400"/>
              <a:t>	           AB = 4 (cm)</a:t>
            </a:r>
          </a:p>
          <a:p>
            <a:pPr eaLnBrk="1" hangingPunct="1"/>
            <a:r>
              <a:rPr lang="en-US" altLang="en-US" sz="2400"/>
              <a:t>Vậy AB = 4cm.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78488" y="4760913"/>
            <a:ext cx="34274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43800" y="3124200"/>
            <a:ext cx="312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/>
              <a:t>c/. Ta có:</a:t>
            </a:r>
          </a:p>
          <a:p>
            <a:pPr eaLnBrk="1" hangingPunct="1"/>
            <a:r>
              <a:rPr lang="en-US" altLang="en-US" sz="2400"/>
              <a:t>OA = 4 cm.</a:t>
            </a:r>
          </a:p>
          <a:p>
            <a:pPr eaLnBrk="1" hangingPunct="1"/>
            <a:r>
              <a:rPr lang="en-US" altLang="en-US" sz="2400"/>
              <a:t>AB = 4 cm.</a:t>
            </a:r>
          </a:p>
          <a:p>
            <a:pPr eaLnBrk="1" hangingPunct="1"/>
            <a:r>
              <a:rPr lang="en-US" altLang="en-US" sz="2400"/>
              <a:t>OB = 8 cm.</a:t>
            </a: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en-US" altLang="en-US" sz="2400"/>
              <a:t>OA = AB = OB : 2</a:t>
            </a:r>
          </a:p>
          <a:p>
            <a:pPr eaLnBrk="1" hangingPunct="1"/>
            <a:r>
              <a:rPr lang="en-US" altLang="en-US" sz="2400"/>
              <a:t>Vậy điểm A là trung điểm của đoạn thẳng OB.</a:t>
            </a:r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074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133600" y="1676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giấy</a:t>
            </a:r>
            <a:r>
              <a:rPr lang="en-US" altLang="en-US" sz="2800" dirty="0"/>
              <a:t> carton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keo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. (VD :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vẽ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)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8669" y="291182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 TUẦN SAU  NỘP SẢN PHẨM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643554" y="543606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HOẠT ĐỘNG:  TÌM TÒI , MỞ RỘNG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77" y="3546232"/>
            <a:ext cx="41989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9029" y="919220"/>
            <a:ext cx="331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996" y="2100049"/>
            <a:ext cx="806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</a:p>
        </p:txBody>
      </p:sp>
    </p:spTree>
    <p:extLst>
      <p:ext uri="{BB962C8B-B14F-4D97-AF65-F5344CB8AC3E}">
        <p14:creationId xmlns:p14="http://schemas.microsoft.com/office/powerpoint/2010/main" val="359503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900" y="1059321"/>
            <a:ext cx="9962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4cm,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AM  = 2cm.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MB.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3031392" y="4611492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97939" y="4603944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973356" y="4600709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3"/>
          </p:cNvCxnSpPr>
          <p:nvPr/>
        </p:nvCxnSpPr>
        <p:spPr>
          <a:xfrm flipV="1">
            <a:off x="3044268" y="4678326"/>
            <a:ext cx="3002734" cy="8213"/>
          </a:xfrm>
          <a:prstGeom prst="line">
            <a:avLst/>
          </a:prstGeom>
          <a:ln w="412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655107" y="4716964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80" y="3003543"/>
            <a:ext cx="2066192" cy="17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95111" y="4220187"/>
            <a:ext cx="2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6834" y="42006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9132" y="42229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28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3" y="2982616"/>
            <a:ext cx="2048608" cy="172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" descr="qustionbig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0" y="1277503"/>
            <a:ext cx="812250" cy="7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502420" y="44086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4597" y="5079937"/>
            <a:ext cx="365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= MB</a:t>
            </a:r>
          </a:p>
        </p:txBody>
      </p:sp>
    </p:spTree>
    <p:extLst>
      <p:ext uri="{BB962C8B-B14F-4D97-AF65-F5344CB8AC3E}">
        <p14:creationId xmlns:p14="http://schemas.microsoft.com/office/powerpoint/2010/main" val="13711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3829 -0.0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2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5" grpId="0"/>
      <p:bldP spid="26" grpId="0"/>
      <p:bldP spid="2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2420" y="64271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8" y="1595782"/>
            <a:ext cx="11745884" cy="1379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1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40323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83282" y="1592366"/>
            <a:ext cx="89332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AB?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426261" y="2876990"/>
            <a:ext cx="8419530" cy="1725573"/>
            <a:chOff x="452" y="1736"/>
            <a:chExt cx="4171" cy="1004"/>
          </a:xfrm>
        </p:grpSpPr>
        <p:grpSp>
          <p:nvGrpSpPr>
            <p:cNvPr id="47137" name="Group 4"/>
            <p:cNvGrpSpPr>
              <a:grpSpLocks/>
            </p:cNvGrpSpPr>
            <p:nvPr/>
          </p:nvGrpSpPr>
          <p:grpSpPr bwMode="auto">
            <a:xfrm>
              <a:off x="452" y="1736"/>
              <a:ext cx="1291" cy="234"/>
              <a:chOff x="652" y="1726"/>
              <a:chExt cx="1780" cy="195"/>
            </a:xfrm>
          </p:grpSpPr>
          <p:sp>
            <p:nvSpPr>
              <p:cNvPr id="47139" name="Line 5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Line 6"/>
              <p:cNvSpPr>
                <a:spLocks noChangeShapeType="1"/>
              </p:cNvSpPr>
              <p:nvPr/>
            </p:nvSpPr>
            <p:spPr bwMode="auto">
              <a:xfrm>
                <a:off x="1152" y="1920"/>
                <a:ext cx="9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Text Box 7"/>
              <p:cNvSpPr txBox="1">
                <a:spLocks noChangeArrowheads="1"/>
              </p:cNvSpPr>
              <p:nvPr/>
            </p:nvSpPr>
            <p:spPr bwMode="auto">
              <a:xfrm>
                <a:off x="652" y="1727"/>
                <a:ext cx="432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142" name="Text Box 8"/>
              <p:cNvSpPr txBox="1">
                <a:spLocks noChangeArrowheads="1"/>
              </p:cNvSpPr>
              <p:nvPr/>
            </p:nvSpPr>
            <p:spPr bwMode="auto">
              <a:xfrm>
                <a:off x="2000" y="1726"/>
                <a:ext cx="43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143" name="Text Box 9"/>
              <p:cNvSpPr txBox="1">
                <a:spLocks noChangeArrowheads="1"/>
              </p:cNvSpPr>
              <p:nvPr/>
            </p:nvSpPr>
            <p:spPr bwMode="auto">
              <a:xfrm>
                <a:off x="1057" y="1727"/>
                <a:ext cx="43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cs typeface="Arial" panose="020B0604020202020204" pitchFamily="34" charset="0"/>
                  </a:rPr>
                  <a:t>I</a:t>
                </a:r>
              </a:p>
            </p:txBody>
          </p:sp>
        </p:grpSp>
        <p:sp>
          <p:nvSpPr>
            <p:cNvPr id="47138" name="Text Box 10"/>
            <p:cNvSpPr txBox="1">
              <a:spLocks noChangeArrowheads="1"/>
            </p:cNvSpPr>
            <p:nvPr/>
          </p:nvSpPr>
          <p:spPr bwMode="auto">
            <a:xfrm>
              <a:off x="498" y="2507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2137" y="2493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855" y="2500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4593073" y="2700681"/>
            <a:ext cx="2506663" cy="1444626"/>
            <a:chOff x="2085" y="1715"/>
            <a:chExt cx="1579" cy="910"/>
          </a:xfrm>
        </p:grpSpPr>
        <p:sp>
          <p:nvSpPr>
            <p:cNvPr id="47128" name="Line 12"/>
            <p:cNvSpPr>
              <a:spLocks noChangeShapeType="1"/>
            </p:cNvSpPr>
            <p:nvPr/>
          </p:nvSpPr>
          <p:spPr bwMode="auto">
            <a:xfrm>
              <a:off x="2198" y="1955"/>
              <a:ext cx="585" cy="43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3"/>
            <p:cNvSpPr>
              <a:spLocks noChangeShapeType="1"/>
            </p:cNvSpPr>
            <p:nvPr/>
          </p:nvSpPr>
          <p:spPr bwMode="auto">
            <a:xfrm flipV="1">
              <a:off x="2786" y="1955"/>
              <a:ext cx="585" cy="43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Text Box 14"/>
            <p:cNvSpPr txBox="1">
              <a:spLocks noChangeArrowheads="1"/>
            </p:cNvSpPr>
            <p:nvPr/>
          </p:nvSpPr>
          <p:spPr bwMode="auto">
            <a:xfrm>
              <a:off x="2085" y="1727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31" name="Text Box 15"/>
            <p:cNvSpPr txBox="1">
              <a:spLocks noChangeArrowheads="1"/>
            </p:cNvSpPr>
            <p:nvPr/>
          </p:nvSpPr>
          <p:spPr bwMode="auto">
            <a:xfrm>
              <a:off x="3267" y="1715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32" name="Text Box 16"/>
            <p:cNvSpPr txBox="1">
              <a:spLocks noChangeArrowheads="1"/>
            </p:cNvSpPr>
            <p:nvPr/>
          </p:nvSpPr>
          <p:spPr bwMode="auto">
            <a:xfrm>
              <a:off x="2702" y="2375"/>
              <a:ext cx="3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7133" name="Line 17"/>
            <p:cNvSpPr>
              <a:spLocks noChangeShapeType="1"/>
            </p:cNvSpPr>
            <p:nvPr/>
          </p:nvSpPr>
          <p:spPr bwMode="auto">
            <a:xfrm flipH="1">
              <a:off x="2421" y="2117"/>
              <a:ext cx="61" cy="4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Line 18"/>
            <p:cNvSpPr>
              <a:spLocks noChangeShapeType="1"/>
            </p:cNvSpPr>
            <p:nvPr/>
          </p:nvSpPr>
          <p:spPr bwMode="auto">
            <a:xfrm>
              <a:off x="3050" y="2150"/>
              <a:ext cx="61" cy="48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98" y="1955"/>
              <a:ext cx="1157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7" name="Group 22"/>
          <p:cNvGrpSpPr>
            <a:grpSpLocks/>
          </p:cNvGrpSpPr>
          <p:nvPr/>
        </p:nvGrpSpPr>
        <p:grpSpPr bwMode="auto">
          <a:xfrm>
            <a:off x="7984783" y="2914993"/>
            <a:ext cx="2514162" cy="476250"/>
            <a:chOff x="4079" y="1726"/>
            <a:chExt cx="1264" cy="290"/>
          </a:xfrm>
        </p:grpSpPr>
        <p:sp>
          <p:nvSpPr>
            <p:cNvPr id="47119" name="Line 23"/>
            <p:cNvSpPr>
              <a:spLocks noChangeShapeType="1"/>
            </p:cNvSpPr>
            <p:nvPr/>
          </p:nvSpPr>
          <p:spPr bwMode="auto">
            <a:xfrm>
              <a:off x="4159" y="1968"/>
              <a:ext cx="47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Text Box 24"/>
            <p:cNvSpPr txBox="1">
              <a:spLocks noChangeArrowheads="1"/>
            </p:cNvSpPr>
            <p:nvPr/>
          </p:nvSpPr>
          <p:spPr bwMode="auto">
            <a:xfrm>
              <a:off x="4079" y="1726"/>
              <a:ext cx="3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1" name="Text Box 25"/>
            <p:cNvSpPr txBox="1">
              <a:spLocks noChangeArrowheads="1"/>
            </p:cNvSpPr>
            <p:nvPr/>
          </p:nvSpPr>
          <p:spPr bwMode="auto">
            <a:xfrm>
              <a:off x="5030" y="1729"/>
              <a:ext cx="3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2" name="Text Box 26"/>
            <p:cNvSpPr txBox="1">
              <a:spLocks noChangeArrowheads="1"/>
            </p:cNvSpPr>
            <p:nvPr/>
          </p:nvSpPr>
          <p:spPr bwMode="auto">
            <a:xfrm>
              <a:off x="4559" y="1732"/>
              <a:ext cx="313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47123" name="Line 27"/>
            <p:cNvSpPr>
              <a:spLocks noChangeShapeType="1"/>
            </p:cNvSpPr>
            <p:nvPr/>
          </p:nvSpPr>
          <p:spPr bwMode="auto">
            <a:xfrm>
              <a:off x="4631" y="1968"/>
              <a:ext cx="47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8"/>
            <p:cNvSpPr>
              <a:spLocks noChangeShapeType="1"/>
            </p:cNvSpPr>
            <p:nvPr/>
          </p:nvSpPr>
          <p:spPr bwMode="auto">
            <a:xfrm>
              <a:off x="4415" y="192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Line 29"/>
            <p:cNvSpPr>
              <a:spLocks noChangeShapeType="1"/>
            </p:cNvSpPr>
            <p:nvPr/>
          </p:nvSpPr>
          <p:spPr bwMode="auto">
            <a:xfrm>
              <a:off x="4439" y="192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30"/>
            <p:cNvSpPr>
              <a:spLocks noChangeShapeType="1"/>
            </p:cNvSpPr>
            <p:nvPr/>
          </p:nvSpPr>
          <p:spPr bwMode="auto">
            <a:xfrm>
              <a:off x="4847" y="192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31"/>
            <p:cNvSpPr>
              <a:spLocks noChangeShapeType="1"/>
            </p:cNvSpPr>
            <p:nvPr/>
          </p:nvSpPr>
          <p:spPr bwMode="auto">
            <a:xfrm>
              <a:off x="4871" y="192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" name="Picture 14" descr="qu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90" y="1620373"/>
            <a:ext cx="687187" cy="6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02420" y="64271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101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2494" y="5220586"/>
            <a:ext cx="940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= IB.</a:t>
            </a:r>
          </a:p>
        </p:txBody>
      </p:sp>
    </p:spTree>
    <p:extLst>
      <p:ext uri="{BB962C8B-B14F-4D97-AF65-F5344CB8AC3E}">
        <p14:creationId xmlns:p14="http://schemas.microsoft.com/office/powerpoint/2010/main" val="12937871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53" y="1201896"/>
            <a:ext cx="951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= 5 cm.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 = 2,5cm.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9648" y="29358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37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653" y="8501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84209" y="2115879"/>
            <a:ext cx="11791" cy="47421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5707" y="2328486"/>
            <a:ext cx="5850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nếu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N. 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= 5 cm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= MI + NI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= MN – NI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 = 5 – 2,5 = 2,5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MI = NI = 2,5 cm 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9" y="5867916"/>
            <a:ext cx="3046092" cy="5604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59793" y="2360385"/>
            <a:ext cx="5979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nếu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89" y="3468709"/>
            <a:ext cx="4713143" cy="702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698" y="4660173"/>
            <a:ext cx="3132840" cy="13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0342" y="386472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vẽ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trung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thẳng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5747" y="965477"/>
            <a:ext cx="9908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tập</a:t>
            </a:r>
            <a:r>
              <a:rPr lang="en-US" altLang="en-US" sz="2800" b="1" u="sng" dirty="0">
                <a:solidFill>
                  <a:srgbClr val="002060"/>
                </a:solidFill>
              </a:rPr>
              <a:t>: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điểm</a:t>
            </a:r>
            <a:r>
              <a:rPr lang="en-US" altLang="en-US" sz="2800" dirty="0">
                <a:solidFill>
                  <a:srgbClr val="002060"/>
                </a:solidFill>
              </a:rPr>
              <a:t> M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thẳng</a:t>
            </a:r>
            <a:r>
              <a:rPr lang="en-US" altLang="en-US" sz="2800" dirty="0">
                <a:solidFill>
                  <a:srgbClr val="002060"/>
                </a:solidFill>
              </a:rPr>
              <a:t> AB </a:t>
            </a:r>
            <a:r>
              <a:rPr lang="en-US" altLang="en-US" sz="2800" dirty="0" err="1">
                <a:solidFill>
                  <a:srgbClr val="002060"/>
                </a:solidFill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</a:rPr>
              <a:t> 5 cm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2971165" y="3130062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828293" y="3107165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703831" y="3150122"/>
            <a:ext cx="87923" cy="8792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39788" y="3179330"/>
            <a:ext cx="3700377" cy="236"/>
          </a:xfrm>
          <a:prstGeom prst="line">
            <a:avLst/>
          </a:prstGeom>
          <a:ln w="4127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603204" y="3206838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73" y="1506139"/>
            <a:ext cx="2066192" cy="17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8537" y="2717665"/>
            <a:ext cx="27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4942" y="27544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8249" y="271451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7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92" y="1504269"/>
            <a:ext cx="2048608" cy="172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6677" y="4806902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5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6677" y="5525576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Lấy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-37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746" y="1543827"/>
            <a:ext cx="150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1028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1296 L 0.30195 -0.0025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50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12" grpId="0"/>
      <p:bldP spid="14" grpId="0"/>
      <p:bldP spid="15" grpId="0"/>
      <p:bldP spid="16" grpId="0"/>
      <p:bldP spid="19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1385" y="1560506"/>
            <a:ext cx="11497851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Vẽ đoạn thẳng AB trên 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2: Gấp giấy sao cho điểm B trùng vào điểm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7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TRUNG ĐIỂM CỦA ĐOẠN THẲNG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386" y="620388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2. </a:t>
            </a:r>
            <a:r>
              <a:rPr lang="en-US" altLang="en-US" sz="2800" b="1" dirty="0" err="1">
                <a:solidFill>
                  <a:srgbClr val="0070C0"/>
                </a:solidFill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vẽ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trung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thẳng</a:t>
            </a:r>
            <a:r>
              <a:rPr lang="en-US" alt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0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1096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 Nguyễn Thị</cp:lastModifiedBy>
  <cp:revision>269</cp:revision>
  <dcterms:created xsi:type="dcterms:W3CDTF">2021-08-13T02:33:28Z</dcterms:created>
  <dcterms:modified xsi:type="dcterms:W3CDTF">2025-02-26T01:17:25Z</dcterms:modified>
</cp:coreProperties>
</file>