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 id="2147483666" r:id="rId5"/>
  </p:sldMasterIdLst>
  <p:sldIdLst>
    <p:sldId id="263" r:id="rId6"/>
    <p:sldId id="264" r:id="rId7"/>
    <p:sldId id="265" r:id="rId8"/>
    <p:sldId id="266" r:id="rId9"/>
    <p:sldId id="284" r:id="rId10"/>
    <p:sldId id="267" r:id="rId11"/>
    <p:sldId id="28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90" r:id="rId30"/>
    <p:sldId id="291" r:id="rId31"/>
    <p:sldId id="292" r:id="rId32"/>
    <p:sldId id="293" r:id="rId33"/>
    <p:sldId id="294" r:id="rId34"/>
    <p:sldId id="289" r:id="rId35"/>
    <p:sldId id="288" r:id="rId36"/>
    <p:sldId id="287" r:id="rId37"/>
    <p:sldId id="295" r:id="rId38"/>
    <p:sldId id="258" r:id="rId39"/>
  </p:sldIdLst>
  <p:sldSz cx="8991600" cy="7200900"/>
  <p:notesSz cx="6858000" cy="9144000"/>
  <p:embeddedFontLst>
    <p:embeddedFont>
      <p:font typeface="Palatino Linotype" panose="02040502050505030304" pitchFamily="18"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Montserrat ExtraBold" panose="00000900000000000000" pitchFamily="2" charset="0"/>
      <p:bold r:id="rId48"/>
      <p:boldItalic r:id="rId49"/>
    </p:embeddedFont>
    <p:embeddedFont>
      <p:font typeface="Tahoma" panose="020B0604030504040204" pitchFamily="34" charset="0"/>
      <p:regular r:id="rId50"/>
      <p:bold r:id="rId51"/>
    </p:embeddedFont>
    <p:embeddedFont>
      <p:font typeface="Calibri Light" panose="020F0302020204030204" pitchFamily="3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14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123950" y="1178481"/>
            <a:ext cx="6743700" cy="2506980"/>
          </a:xfrm>
        </p:spPr>
        <p:txBody>
          <a:bodyPr anchor="b"/>
          <a:lstStyle>
            <a:lvl1pPr algn="ctr">
              <a:defRPr sz="4425"/>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123950" y="3782140"/>
            <a:ext cx="6743700" cy="1738550"/>
          </a:xfrm>
        </p:spPr>
        <p:txBody>
          <a:bodyPr/>
          <a:lstStyle>
            <a:lvl1pPr marL="0" indent="0" algn="ctr">
              <a:buNone/>
              <a:defRPr sz="1770"/>
            </a:lvl1pPr>
            <a:lvl2pPr marL="337185" indent="0" algn="ctr">
              <a:buNone/>
              <a:defRPr sz="1475"/>
            </a:lvl2pPr>
            <a:lvl3pPr marL="674370" indent="0" algn="ctr">
              <a:buNone/>
              <a:defRPr sz="1328"/>
            </a:lvl3pPr>
            <a:lvl4pPr marL="1011555" indent="0" algn="ctr">
              <a:buNone/>
              <a:defRPr sz="1180"/>
            </a:lvl4pPr>
            <a:lvl5pPr marL="1348740" indent="0" algn="ctr">
              <a:buNone/>
              <a:defRPr sz="1180"/>
            </a:lvl5pPr>
            <a:lvl6pPr marL="1685925" indent="0" algn="ctr">
              <a:buNone/>
              <a:defRPr sz="1180"/>
            </a:lvl6pPr>
            <a:lvl7pPr marL="2023110" indent="0" algn="ctr">
              <a:buNone/>
              <a:defRPr sz="1180"/>
            </a:lvl7pPr>
            <a:lvl8pPr marL="2360295" indent="0" algn="ctr">
              <a:buNone/>
              <a:defRPr sz="1180"/>
            </a:lvl8pPr>
            <a:lvl9pPr marL="2697480" indent="0" algn="ctr">
              <a:buNone/>
              <a:defRPr sz="118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51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14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75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0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650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3260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2496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18173" y="383382"/>
            <a:ext cx="7755255" cy="139184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18173" y="1916906"/>
            <a:ext cx="7755255" cy="456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18173" y="6674168"/>
            <a:ext cx="2023110" cy="383381"/>
          </a:xfrm>
          <a:prstGeom prst="rect">
            <a:avLst/>
          </a:prstGeom>
        </p:spPr>
        <p:txBody>
          <a:bodyPr vert="horz" lIns="91440" tIns="45720" rIns="91440" bIns="45720" rtlCol="0" anchor="ctr"/>
          <a:lstStyle>
            <a:lvl1pPr algn="l">
              <a:defRPr sz="885">
                <a:solidFill>
                  <a:schemeClr val="tx1">
                    <a:tint val="75000"/>
                  </a:schemeClr>
                </a:solidFill>
              </a:defRPr>
            </a:lvl1pPr>
          </a:lstStyle>
          <a:p>
            <a:fld id="{0D838988-15A6-4647-86D7-062E8698D868}"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2978468" y="6674168"/>
            <a:ext cx="3034665" cy="383381"/>
          </a:xfrm>
          <a:prstGeom prst="rect">
            <a:avLst/>
          </a:prstGeom>
        </p:spPr>
        <p:txBody>
          <a:bodyPr vert="horz" lIns="91440" tIns="45720" rIns="91440" bIns="45720" rtlCol="0" anchor="ctr"/>
          <a:lstStyle>
            <a:lvl1pPr algn="ctr">
              <a:defRPr sz="885">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350318" y="6674168"/>
            <a:ext cx="2023110" cy="383381"/>
          </a:xfrm>
          <a:prstGeom prst="rect">
            <a:avLst/>
          </a:prstGeom>
        </p:spPr>
        <p:txBody>
          <a:bodyPr vert="horz" lIns="91440" tIns="45720" rIns="91440" bIns="45720" rtlCol="0" anchor="ctr"/>
          <a:lstStyle>
            <a:lvl1pPr algn="r">
              <a:defRPr sz="885">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38843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74370" rtl="0" eaLnBrk="1" latinLnBrk="0" hangingPunct="1">
        <a:lnSpc>
          <a:spcPct val="90000"/>
        </a:lnSpc>
        <a:spcBef>
          <a:spcPct val="0"/>
        </a:spcBef>
        <a:buNone/>
        <a:defRPr sz="3245" kern="1200">
          <a:solidFill>
            <a:schemeClr val="tx1"/>
          </a:solidFill>
          <a:latin typeface="+mj-lt"/>
          <a:ea typeface="+mj-ea"/>
          <a:cs typeface="+mj-cs"/>
        </a:defRPr>
      </a:lvl1pPr>
    </p:titleStyle>
    <p:bodyStyle>
      <a:lvl1pPr marL="168593" indent="-168593" algn="l" defTabSz="674370" rtl="0" eaLnBrk="1" latinLnBrk="0" hangingPunct="1">
        <a:lnSpc>
          <a:spcPct val="90000"/>
        </a:lnSpc>
        <a:spcBef>
          <a:spcPts val="738"/>
        </a:spcBef>
        <a:buFont typeface="Arial" panose="020B0604020202020204" pitchFamily="34" charset="0"/>
        <a:buChar char="•"/>
        <a:defRPr sz="2065" kern="1200">
          <a:solidFill>
            <a:schemeClr val="tx1"/>
          </a:solidFill>
          <a:latin typeface="+mn-lt"/>
          <a:ea typeface="+mn-ea"/>
          <a:cs typeface="+mn-cs"/>
        </a:defRPr>
      </a:lvl1pPr>
      <a:lvl2pPr marL="505778" indent="-168593" algn="l" defTabSz="674370" rtl="0" eaLnBrk="1" latinLnBrk="0" hangingPunct="1">
        <a:lnSpc>
          <a:spcPct val="90000"/>
        </a:lnSpc>
        <a:spcBef>
          <a:spcPts val="369"/>
        </a:spcBef>
        <a:buFont typeface="Arial" panose="020B0604020202020204" pitchFamily="34" charset="0"/>
        <a:buChar char="•"/>
        <a:defRPr sz="1770" kern="1200">
          <a:solidFill>
            <a:schemeClr val="tx1"/>
          </a:solidFill>
          <a:latin typeface="+mn-lt"/>
          <a:ea typeface="+mn-ea"/>
          <a:cs typeface="+mn-cs"/>
        </a:defRPr>
      </a:lvl2pPr>
      <a:lvl3pPr marL="842963" indent="-168593" algn="l" defTabSz="674370" rtl="0" eaLnBrk="1" latinLnBrk="0" hangingPunct="1">
        <a:lnSpc>
          <a:spcPct val="90000"/>
        </a:lnSpc>
        <a:spcBef>
          <a:spcPts val="369"/>
        </a:spcBef>
        <a:buFont typeface="Arial" panose="020B0604020202020204" pitchFamily="34" charset="0"/>
        <a:buChar char="•"/>
        <a:defRPr sz="1475" kern="1200">
          <a:solidFill>
            <a:schemeClr val="tx1"/>
          </a:solidFill>
          <a:latin typeface="+mn-lt"/>
          <a:ea typeface="+mn-ea"/>
          <a:cs typeface="+mn-cs"/>
        </a:defRPr>
      </a:lvl3pPr>
      <a:lvl4pPr marL="118014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4pPr>
      <a:lvl5pPr marL="151733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8.jpe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21" Type="http://schemas.openxmlformats.org/officeDocument/2006/relationships/image" Target="../media/image6.svg"/><Relationship Id="rId34" Type="http://schemas.openxmlformats.org/officeDocument/2006/relationships/image" Target="../media/image14.png"/><Relationship Id="rId42" Type="http://schemas.openxmlformats.org/officeDocument/2006/relationships/image" Target="../media/image34.sv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4" Type="http://schemas.openxmlformats.org/officeDocument/2006/relationships/image" Target="../media/image36.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 Id="rId43" Type="http://schemas.openxmlformats.org/officeDocument/2006/relationships/image" Target="../media/image30.png"/><Relationship Id="rId3" Type="http://schemas.openxmlformats.org/officeDocument/2006/relationships/image" Target="../media/image2.svg"/></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21" Type="http://schemas.openxmlformats.org/officeDocument/2006/relationships/image" Target="../media/image6.svg"/><Relationship Id="rId34" Type="http://schemas.openxmlformats.org/officeDocument/2006/relationships/image" Target="../media/image14.png"/><Relationship Id="rId42" Type="http://schemas.openxmlformats.org/officeDocument/2006/relationships/image" Target="../media/image34.sv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41"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4" Type="http://schemas.openxmlformats.org/officeDocument/2006/relationships/image" Target="../media/image36.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 Id="rId43" Type="http://schemas.openxmlformats.org/officeDocument/2006/relationships/image" Target="../media/image30.png"/><Relationship Id="rId3" Type="http://schemas.openxmlformats.org/officeDocument/2006/relationships/image" Target="../media/image2.svg"/></Relationships>
</file>

<file path=ppt/slides/_rels/slide16.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31.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32.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33.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34.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35.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5.png"/><Relationship Id="rId25" Type="http://schemas.openxmlformats.org/officeDocument/2006/relationships/image" Target="../media/image8.png"/><Relationship Id="rId33" Type="http://schemas.openxmlformats.org/officeDocument/2006/relationships/image" Target="../media/image18.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19" Type="http://schemas.openxmlformats.org/officeDocument/2006/relationships/image" Target="../media/image30.svg"/><Relationship Id="rId31" Type="http://schemas.openxmlformats.org/officeDocument/2006/relationships/image" Target="../media/image13.pn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2.png"/><Relationship Id="rId9" Type="http://schemas.openxmlformats.org/officeDocument/2006/relationships/image" Target="../media/image20.svg"/><Relationship Id="rId35" Type="http://schemas.openxmlformats.org/officeDocument/2006/relationships/image" Target="../media/image16.png"/></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slideLayout" Target="../slideLayouts/slideLayout12.xml"/><Relationship Id="rId7" Type="http://schemas.openxmlformats.org/officeDocument/2006/relationships/image" Target="../media/image39.gif"/><Relationship Id="rId12" Type="http://schemas.openxmlformats.org/officeDocument/2006/relationships/image" Target="../media/image4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gif"/><Relationship Id="rId10" Type="http://schemas.openxmlformats.org/officeDocument/2006/relationships/image" Target="../media/image42.png"/><Relationship Id="rId4" Type="http://schemas.openxmlformats.org/officeDocument/2006/relationships/image" Target="../media/image36.gif"/><Relationship Id="rId9" Type="http://schemas.openxmlformats.org/officeDocument/2006/relationships/image" Target="../media/image41.png"/><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36.gif"/><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slide" Target="slide2.xml"/><Relationship Id="rId5" Type="http://schemas.openxmlformats.org/officeDocument/2006/relationships/image" Target="../media/image48.gif"/><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5.xml"/><Relationship Id="rId6" Type="http://schemas.openxmlformats.org/officeDocument/2006/relationships/slide" Target="slide2.xml"/><Relationship Id="rId5" Type="http://schemas.openxmlformats.org/officeDocument/2006/relationships/image" Target="../media/image39.gif"/><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2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34.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3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1"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5" Type="http://schemas.openxmlformats.org/officeDocument/2006/relationships/image" Target="../media/image14.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17.png"/></Relationships>
</file>

<file path=ppt/slides/_rels/slide3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1"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5" Type="http://schemas.openxmlformats.org/officeDocument/2006/relationships/image" Target="../media/image14.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17.png"/></Relationships>
</file>

<file path=ppt/slides/_rels/slide34.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12.png"/><Relationship Id="rId26" Type="http://schemas.openxmlformats.org/officeDocument/2006/relationships/image" Target="../media/image19.png"/><Relationship Id="rId39" Type="http://schemas.openxmlformats.org/officeDocument/2006/relationships/image" Target="../media/image16.png"/><Relationship Id="rId34" Type="http://schemas.openxmlformats.org/officeDocument/2006/relationships/image" Target="../media/image52.png"/><Relationship Id="rId3" Type="http://schemas.openxmlformats.org/officeDocument/2006/relationships/image" Target="../media/image18.svg"/><Relationship Id="rId12" Type="http://schemas.openxmlformats.org/officeDocument/2006/relationships/image" Target="../media/image9.png"/><Relationship Id="rId17" Type="http://schemas.openxmlformats.org/officeDocument/2006/relationships/image" Target="../media/image28.svg"/><Relationship Id="rId25" Type="http://schemas.openxmlformats.org/officeDocument/2006/relationships/image" Target="../media/image16.svg"/><Relationship Id="rId33" Type="http://schemas.openxmlformats.org/officeDocument/2006/relationships/image" Target="../media/image36.svg"/><Relationship Id="rId7" Type="http://schemas.openxmlformats.org/officeDocument/2006/relationships/image" Target="../media/image14.svg"/><Relationship Id="rId38" Type="http://schemas.openxmlformats.org/officeDocument/2006/relationships/image" Target="../media/image15.png"/><Relationship Id="rId2" Type="http://schemas.openxmlformats.org/officeDocument/2006/relationships/image" Target="../media/image8.png"/><Relationship Id="rId16" Type="http://schemas.openxmlformats.org/officeDocument/2006/relationships/image" Target="../media/image11.png"/><Relationship Id="rId20" Type="http://schemas.openxmlformats.org/officeDocument/2006/relationships/image" Target="../media/image49.png"/><Relationship Id="rId29"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22.svg"/><Relationship Id="rId32" Type="http://schemas.openxmlformats.org/officeDocument/2006/relationships/image" Target="../media/image30.png"/><Relationship Id="rId37" Type="http://schemas.openxmlformats.org/officeDocument/2006/relationships/image" Target="../media/image14.png"/><Relationship Id="rId15" Type="http://schemas.openxmlformats.org/officeDocument/2006/relationships/image" Target="../media/image26.svg"/><Relationship Id="rId28" Type="http://schemas.openxmlformats.org/officeDocument/2006/relationships/image" Target="../media/image50.png"/><Relationship Id="rId36" Type="http://schemas.openxmlformats.org/officeDocument/2006/relationships/image" Target="../media/image13.png"/><Relationship Id="rId5" Type="http://schemas.openxmlformats.org/officeDocument/2006/relationships/image" Target="../media/image12.svg"/><Relationship Id="rId19" Type="http://schemas.openxmlformats.org/officeDocument/2006/relationships/image" Target="../media/image30.svg"/><Relationship Id="rId31" Type="http://schemas.openxmlformats.org/officeDocument/2006/relationships/image" Target="../media/image34.svg"/><Relationship Id="rId14" Type="http://schemas.openxmlformats.org/officeDocument/2006/relationships/image" Target="../media/image10.png"/><Relationship Id="rId27" Type="http://schemas.openxmlformats.org/officeDocument/2006/relationships/image" Target="../media/image8.svg"/><Relationship Id="rId30" Type="http://schemas.openxmlformats.org/officeDocument/2006/relationships/image" Target="../media/image51.png"/><Relationship Id="rId35" Type="http://schemas.openxmlformats.org/officeDocument/2006/relationships/image" Target="../media/image38.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20.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3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19.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40"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21.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fif"/><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27.jp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9.png"/><Relationship Id="rId39" Type="http://schemas.openxmlformats.org/officeDocument/2006/relationships/image" Target="../media/image28.png"/><Relationship Id="rId3" Type="http://schemas.openxmlformats.org/officeDocument/2006/relationships/image" Target="../media/image2.svg"/><Relationship Id="rId21" Type="http://schemas.openxmlformats.org/officeDocument/2006/relationships/image" Target="../media/image6.svg"/><Relationship Id="rId34" Type="http://schemas.openxmlformats.org/officeDocument/2006/relationships/image" Target="../media/image14.png"/><Relationship Id="rId25" Type="http://schemas.openxmlformats.org/officeDocument/2006/relationships/image" Target="../media/image8.png"/><Relationship Id="rId17" Type="http://schemas.openxmlformats.org/officeDocument/2006/relationships/image" Target="../media/image28.svg"/><Relationship Id="rId33" Type="http://schemas.openxmlformats.org/officeDocument/2006/relationships/image" Target="../media/image18.svg"/><Relationship Id="rId7" Type="http://schemas.openxmlformats.org/officeDocument/2006/relationships/image" Target="../media/image14.svg"/><Relationship Id="rId38"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5.png"/><Relationship Id="rId29"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7.png"/><Relationship Id="rId11" Type="http://schemas.openxmlformats.org/officeDocument/2006/relationships/image" Target="../media/image22.svg"/><Relationship Id="rId32" Type="http://schemas.openxmlformats.org/officeDocument/2006/relationships/image" Target="../media/image13.png"/><Relationship Id="rId37"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0.svg"/><Relationship Id="rId28" Type="http://schemas.openxmlformats.org/officeDocument/2006/relationships/image" Target="../media/image10.png"/><Relationship Id="rId36" Type="http://schemas.openxmlformats.org/officeDocument/2006/relationships/image" Target="../media/image16.png"/><Relationship Id="rId31" Type="http://schemas.openxmlformats.org/officeDocument/2006/relationships/image" Target="../media/image12.png"/><Relationship Id="rId19"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6.png"/><Relationship Id="rId27" Type="http://schemas.openxmlformats.org/officeDocument/2006/relationships/image" Target="../media/image24.svg"/><Relationship Id="rId30" Type="http://schemas.openxmlformats.org/officeDocument/2006/relationships/image" Target="../media/image11.png"/><Relationship Id="rId35"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10987" y="433938"/>
            <a:ext cx="6710491" cy="1650645"/>
          </a:xfrm>
          <a:prstGeom prst="rect">
            <a:avLst/>
          </a:prstGeom>
          <a:noFill/>
        </p:spPr>
        <p:txBody>
          <a:bodyPr wrap="none" lIns="91440" tIns="45720" rIns="91440" bIns="45720">
            <a:spAutoFit/>
          </a:bodyPr>
          <a:lstStyle/>
          <a:p>
            <a:pPr algn="ctr">
              <a:lnSpc>
                <a:spcPct val="150000"/>
              </a:lnSpc>
            </a:pPr>
            <a:r>
              <a:rPr lang="vi-VN" sz="2800" b="1" dirty="0"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VĂN BẢN 2</a:t>
            </a:r>
          </a:p>
          <a:p>
            <a:pPr algn="ctr">
              <a:lnSpc>
                <a:spcPct val="150000"/>
              </a:lnSpc>
            </a:pPr>
            <a:r>
              <a:rPr lang="vi-VN" sz="4400" b="1" dirty="0"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a:t>
            </a:r>
            <a:r>
              <a:rPr lang="vi-VN" sz="4400" b="1"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ĐÁY </a:t>
            </a:r>
            <a:r>
              <a:rPr lang="vi-VN" sz="4400" b="1"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GIẾNG</a:t>
            </a:r>
            <a:endParaRPr lang="vi-VN" sz="4400" b="1" dirty="0"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979958" y="2841382"/>
            <a:ext cx="5055827" cy="3123081"/>
          </a:xfrm>
          <a:prstGeom prst="rect">
            <a:avLst/>
          </a:prstGeom>
          <a:noFill/>
          <a:ln w="9525">
            <a:solidFill>
              <a:sysClr val="windowText" lastClr="000000"/>
            </a:solidFill>
            <a:miter lim="800000"/>
            <a:headEnd/>
            <a:tailEnd/>
          </a:ln>
          <a:extLst/>
        </p:spPr>
      </p:pic>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039895" y="929930"/>
            <a:ext cx="6008953" cy="584775"/>
          </a:xfrm>
          <a:prstGeom prst="rect">
            <a:avLst/>
          </a:prstGeom>
        </p:spPr>
        <p:txBody>
          <a:bodyPr wrap="none">
            <a:spAutoFit/>
          </a:bodyPr>
          <a:lstStyle/>
          <a:p>
            <a:r>
              <a:rPr lang="de-DE" sz="3200" b="1">
                <a:solidFill>
                  <a:schemeClr val="bg1"/>
                </a:solidFill>
                <a:latin typeface="Times New Roman" panose="02020603050405020304" pitchFamily="18" charset="0"/>
                <a:ea typeface="MS Mincho"/>
              </a:rPr>
              <a:t>d. Tóm tắt tình huống, cốt truyện</a:t>
            </a:r>
            <a:endParaRPr lang="en-GB" sz="3200">
              <a:solidFill>
                <a:schemeClr val="bg1"/>
              </a:solidFill>
            </a:endParaRPr>
          </a:p>
        </p:txBody>
      </p:sp>
      <p:pic>
        <p:nvPicPr>
          <p:cNvPr id="27" name="Picture 18"/>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419841" y="1664003"/>
            <a:ext cx="3624531" cy="4151611"/>
          </a:xfrm>
          <a:prstGeom prst="rect">
            <a:avLst/>
          </a:prstGeom>
        </p:spPr>
      </p:pic>
      <p:pic>
        <p:nvPicPr>
          <p:cNvPr id="28" name="Picture 20"/>
          <p:cNvPicPr>
            <a:picLocks noChangeAspect="1"/>
          </p:cNvPicPr>
          <p:nvPr/>
        </p:nvPicPr>
        <p:blipFill>
          <a:blip r:embed="rId4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4146257" y="1549238"/>
            <a:ext cx="4031145" cy="3414451"/>
          </a:xfrm>
          <a:prstGeom prst="rect">
            <a:avLst/>
          </a:prstGeom>
        </p:spPr>
      </p:pic>
      <p:pic>
        <p:nvPicPr>
          <p:cNvPr id="29" name="Picture 21"/>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3760289" y="4644007"/>
            <a:ext cx="3648861" cy="2049763"/>
          </a:xfrm>
          <a:prstGeom prst="rect">
            <a:avLst/>
          </a:prstGeom>
        </p:spPr>
      </p:pic>
      <p:sp>
        <p:nvSpPr>
          <p:cNvPr id="30" name="Rectangle 29"/>
          <p:cNvSpPr/>
          <p:nvPr/>
        </p:nvSpPr>
        <p:spPr>
          <a:xfrm>
            <a:off x="541569" y="1762484"/>
            <a:ext cx="3344631" cy="3108543"/>
          </a:xfrm>
          <a:prstGeom prst="rect">
            <a:avLst/>
          </a:prstGeom>
        </p:spPr>
        <p:txBody>
          <a:bodyPr wrap="square">
            <a:spAutoFit/>
          </a:bodyPr>
          <a:lstStyle/>
          <a:p>
            <a:pPr algn="just"/>
            <a:r>
              <a:rPr lang="de-DE" sz="2800" smtClean="0">
                <a:latin typeface="Times New Roman" panose="02020603050405020304" pitchFamily="18" charset="0"/>
                <a:cs typeface="Times New Roman" panose="02020603050405020304" pitchFamily="18" charset="0"/>
              </a:rPr>
              <a:t>Ếch </a:t>
            </a:r>
            <a:r>
              <a:rPr lang="de-DE" sz="2800">
                <a:latin typeface="Times New Roman" panose="02020603050405020304" pitchFamily="18" charset="0"/>
                <a:cs typeface="Times New Roman" panose="02020603050405020304" pitchFamily="18" charset="0"/>
              </a:rPr>
              <a:t>nhỏ ngồi trong một cái giếng sụp nói với con rùa lớn biển đông về thế giới vô cùng sung sướng của mình. Ếch mời rùa xuống giếng cho biết.</a:t>
            </a:r>
            <a:endParaRPr lang="en-GB" sz="2800">
              <a:effectLst/>
              <a:latin typeface="Times New Roman" panose="02020603050405020304" pitchFamily="18" charset="0"/>
              <a:cs typeface="Times New Roman" panose="02020603050405020304" pitchFamily="18" charset="0"/>
            </a:endParaRPr>
          </a:p>
        </p:txBody>
      </p:sp>
      <p:sp>
        <p:nvSpPr>
          <p:cNvPr id="31" name="Rectangle 30"/>
          <p:cNvSpPr/>
          <p:nvPr/>
        </p:nvSpPr>
        <p:spPr>
          <a:xfrm>
            <a:off x="4660445" y="1860618"/>
            <a:ext cx="3187139" cy="2246769"/>
          </a:xfrm>
          <a:prstGeom prst="rect">
            <a:avLst/>
          </a:prstGeom>
        </p:spPr>
        <p:txBody>
          <a:bodyPr wrap="square">
            <a:spAutoFit/>
          </a:bodyPr>
          <a:lstStyle/>
          <a:p>
            <a:pPr algn="just"/>
            <a:r>
              <a:rPr lang="de-DE" sz="2800">
                <a:latin typeface="Times New Roman" panose="02020603050405020304" pitchFamily="18" charset="0"/>
                <a:ea typeface="Times New Roman" panose="02020603050405020304" pitchFamily="18" charset="0"/>
                <a:cs typeface="Times New Roman" panose="02020603050405020304" pitchFamily="18" charset="0"/>
              </a:rPr>
              <a:t>Rùa đặt chân không vừa, liền lùi lại và kể cho ếch nghe về thế giới biển mênh mông ngàn dặm.</a:t>
            </a:r>
            <a:endParaRPr lang="en-GB" sz="2800">
              <a:latin typeface="Times New Roman" panose="02020603050405020304" pitchFamily="18" charset="0"/>
              <a:cs typeface="Times New Roman" panose="02020603050405020304" pitchFamily="18" charset="0"/>
            </a:endParaRPr>
          </a:p>
        </p:txBody>
      </p:sp>
      <p:sp>
        <p:nvSpPr>
          <p:cNvPr id="32" name="Rectangle 31"/>
          <p:cNvSpPr/>
          <p:nvPr/>
        </p:nvSpPr>
        <p:spPr>
          <a:xfrm>
            <a:off x="3925087" y="4806255"/>
            <a:ext cx="3694913" cy="1384995"/>
          </a:xfrm>
          <a:prstGeom prst="rect">
            <a:avLst/>
          </a:prstGeom>
        </p:spPr>
        <p:txBody>
          <a:bodyPr wrap="square">
            <a:spAutoFit/>
          </a:bodyPr>
          <a:lstStyle/>
          <a:p>
            <a:r>
              <a:rPr lang="de-DE" sz="2800">
                <a:latin typeface="Times New Roman" panose="02020603050405020304" pitchFamily="18" charset="0"/>
                <a:ea typeface="Times New Roman" panose="02020603050405020304" pitchFamily="18" charset="0"/>
                <a:cs typeface="Times New Roman" panose="02020603050405020304" pitchFamily="18" charset="0"/>
              </a:rPr>
              <a:t>Ếch nghe ngạc nhiên, rồi thu mình lại, hoảng hốt, bối rối.</a:t>
            </a:r>
            <a:endParaRPr lang="en-GB"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par>
                                <p:cTn id="15" presetID="6"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par>
                                <p:cTn id="23" presetID="6"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par>
                                <p:cTn id="31" presetID="6"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931656" y="1552060"/>
            <a:ext cx="6673622" cy="707886"/>
          </a:xfrm>
          <a:prstGeom prst="rect">
            <a:avLst/>
          </a:prstGeom>
        </p:spPr>
        <p:txBody>
          <a:bodyPr wrap="none">
            <a:spAutoFit/>
          </a:bodyPr>
          <a:lstStyle/>
          <a:p>
            <a:r>
              <a:rPr lang="pt-BR" sz="4000" b="1">
                <a:solidFill>
                  <a:srgbClr val="FF0000"/>
                </a:solidFill>
                <a:latin typeface="Times New Roman" panose="02020603050405020304" pitchFamily="18" charset="0"/>
                <a:ea typeface="Times New Roman" panose="02020603050405020304" pitchFamily="18" charset="0"/>
              </a:rPr>
              <a:t>II. Khám phá chi tiết văn bản</a:t>
            </a:r>
            <a:endParaRPr lang="en-GB" sz="4000"/>
          </a:p>
        </p:txBody>
      </p:sp>
      <p:sp>
        <p:nvSpPr>
          <p:cNvPr id="27" name="Up Ribbon 26"/>
          <p:cNvSpPr/>
          <p:nvPr/>
        </p:nvSpPr>
        <p:spPr>
          <a:xfrm>
            <a:off x="1106220" y="2684143"/>
            <a:ext cx="6894779" cy="2666711"/>
          </a:xfrm>
          <a:prstGeom prst="ribbon2">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3071241" y="2961404"/>
            <a:ext cx="2954655" cy="1569660"/>
          </a:xfrm>
          <a:prstGeom prst="rect">
            <a:avLst/>
          </a:prstGeom>
          <a:noFill/>
        </p:spPr>
        <p:txBody>
          <a:bodyPr wrap="none" rtlCol="0">
            <a:spAutoFit/>
          </a:bodyPr>
          <a:lstStyle/>
          <a:p>
            <a:r>
              <a:rPr lang="vi-VN" sz="4800" b="1" smtClean="0">
                <a:solidFill>
                  <a:schemeClr val="bg1"/>
                </a:solidFill>
                <a:effectLst>
                  <a:outerShdw blurRad="38100" dist="38100" dir="2700000" algn="tl">
                    <a:srgbClr val="000000">
                      <a:alpha val="43137"/>
                    </a:srgbClr>
                  </a:outerShdw>
                </a:effectLst>
              </a:rPr>
              <a:t>   PHIẾU </a:t>
            </a:r>
          </a:p>
          <a:p>
            <a:r>
              <a:rPr lang="vi-VN" sz="4800" b="1" smtClean="0">
                <a:solidFill>
                  <a:schemeClr val="bg1"/>
                </a:solidFill>
                <a:effectLst>
                  <a:outerShdw blurRad="38100" dist="38100" dir="2700000" algn="tl">
                    <a:srgbClr val="000000">
                      <a:alpha val="43137"/>
                    </a:srgbClr>
                  </a:outerShdw>
                </a:effectLst>
              </a:rPr>
              <a:t>HỌC TẬP</a:t>
            </a:r>
            <a:endParaRPr lang="en-GB" sz="48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80">
                                          <p:stCondLst>
                                            <p:cond delay="0"/>
                                          </p:stCondLst>
                                        </p:cTn>
                                        <p:tgtEl>
                                          <p:spTgt spid="27"/>
                                        </p:tgtEl>
                                      </p:cBhvr>
                                    </p:animEffect>
                                    <p:anim calcmode="lin" valueType="num">
                                      <p:cBhvr>
                                        <p:cTn id="4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7" dur="26">
                                          <p:stCondLst>
                                            <p:cond delay="650"/>
                                          </p:stCondLst>
                                        </p:cTn>
                                        <p:tgtEl>
                                          <p:spTgt spid="27"/>
                                        </p:tgtEl>
                                      </p:cBhvr>
                                      <p:to x="100000" y="60000"/>
                                    </p:animScale>
                                    <p:animScale>
                                      <p:cBhvr>
                                        <p:cTn id="48" dur="166" decel="50000">
                                          <p:stCondLst>
                                            <p:cond delay="676"/>
                                          </p:stCondLst>
                                        </p:cTn>
                                        <p:tgtEl>
                                          <p:spTgt spid="27"/>
                                        </p:tgtEl>
                                      </p:cBhvr>
                                      <p:to x="100000" y="100000"/>
                                    </p:animScale>
                                    <p:animScale>
                                      <p:cBhvr>
                                        <p:cTn id="49" dur="26">
                                          <p:stCondLst>
                                            <p:cond delay="1312"/>
                                          </p:stCondLst>
                                        </p:cTn>
                                        <p:tgtEl>
                                          <p:spTgt spid="27"/>
                                        </p:tgtEl>
                                      </p:cBhvr>
                                      <p:to x="100000" y="80000"/>
                                    </p:animScale>
                                    <p:animScale>
                                      <p:cBhvr>
                                        <p:cTn id="50" dur="166" decel="50000">
                                          <p:stCondLst>
                                            <p:cond delay="1338"/>
                                          </p:stCondLst>
                                        </p:cTn>
                                        <p:tgtEl>
                                          <p:spTgt spid="27"/>
                                        </p:tgtEl>
                                      </p:cBhvr>
                                      <p:to x="100000" y="100000"/>
                                    </p:animScale>
                                    <p:animScale>
                                      <p:cBhvr>
                                        <p:cTn id="51" dur="26">
                                          <p:stCondLst>
                                            <p:cond delay="1642"/>
                                          </p:stCondLst>
                                        </p:cTn>
                                        <p:tgtEl>
                                          <p:spTgt spid="27"/>
                                        </p:tgtEl>
                                      </p:cBhvr>
                                      <p:to x="100000" y="90000"/>
                                    </p:animScale>
                                    <p:animScale>
                                      <p:cBhvr>
                                        <p:cTn id="52" dur="166" decel="50000">
                                          <p:stCondLst>
                                            <p:cond delay="1668"/>
                                          </p:stCondLst>
                                        </p:cTn>
                                        <p:tgtEl>
                                          <p:spTgt spid="27"/>
                                        </p:tgtEl>
                                      </p:cBhvr>
                                      <p:to x="100000" y="100000"/>
                                    </p:animScale>
                                    <p:animScale>
                                      <p:cBhvr>
                                        <p:cTn id="53" dur="26">
                                          <p:stCondLst>
                                            <p:cond delay="1808"/>
                                          </p:stCondLst>
                                        </p:cTn>
                                        <p:tgtEl>
                                          <p:spTgt spid="27"/>
                                        </p:tgtEl>
                                      </p:cBhvr>
                                      <p:to x="100000" y="95000"/>
                                    </p:animScale>
                                    <p:animScale>
                                      <p:cBhvr>
                                        <p:cTn id="54"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905000" y="1244120"/>
            <a:ext cx="5076179" cy="1077218"/>
          </a:xfrm>
          <a:prstGeom prst="rect">
            <a:avLst/>
          </a:prstGeom>
        </p:spPr>
        <p:txBody>
          <a:bodyPr wrap="square">
            <a:spAutoFit/>
          </a:bodyPr>
          <a:lstStyle/>
          <a:p>
            <a:pPr algn="ctr">
              <a:spcAft>
                <a:spcPts val="0"/>
              </a:spcAft>
            </a:pPr>
            <a:r>
              <a:rPr lang="pt-BR" sz="3600" b="1">
                <a:solidFill>
                  <a:srgbClr val="FF0000"/>
                </a:solidFill>
                <a:latin typeface="Times New Roman" panose="02020603050405020304" pitchFamily="18" charset="0"/>
                <a:ea typeface="MS Mincho"/>
              </a:rPr>
              <a:t>PHIẾU HỌC TẬP SỐ 3</a:t>
            </a:r>
            <a:endParaRPr lang="en-GB" sz="3200">
              <a:latin typeface="Times New Roman" panose="02020603050405020304" pitchFamily="18" charset="0"/>
              <a:ea typeface="Times New Roman" panose="02020603050405020304" pitchFamily="18" charset="0"/>
            </a:endParaRPr>
          </a:p>
          <a:p>
            <a:pPr algn="ctr">
              <a:spcAft>
                <a:spcPts val="0"/>
              </a:spcAft>
            </a:pPr>
            <a:r>
              <a:rPr lang="pt-BR" sz="2800" smtClean="0">
                <a:solidFill>
                  <a:srgbClr val="000000"/>
                </a:solidFill>
                <a:latin typeface="Times New Roman" panose="02020603050405020304" pitchFamily="18" charset="0"/>
                <a:ea typeface="Times New Roman" panose="02020603050405020304" pitchFamily="18" charset="0"/>
              </a:rPr>
              <a:t>(Tìm hiểu nhân vật Ếch)</a:t>
            </a:r>
            <a:endParaRPr lang="en-GB" sz="2400">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071473231"/>
              </p:ext>
            </p:extLst>
          </p:nvPr>
        </p:nvGraphicFramePr>
        <p:xfrm>
          <a:off x="1646963" y="2612058"/>
          <a:ext cx="5757545" cy="292608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047490"/>
                <a:gridCol w="1710055"/>
              </a:tblGrid>
              <a:tr h="0">
                <a:tc>
                  <a:txBody>
                    <a:bodyPr/>
                    <a:lstStyle/>
                    <a:p>
                      <a:pPr algn="ctr">
                        <a:spcAft>
                          <a:spcPts val="0"/>
                        </a:spcAft>
                      </a:pPr>
                      <a:r>
                        <a:rPr lang="pt-BR" sz="3200">
                          <a:solidFill>
                            <a:schemeClr val="bg1"/>
                          </a:solidFill>
                          <a:effectLst/>
                          <a:latin typeface="Times New Roman" panose="02020603050405020304" pitchFamily="18" charset="0"/>
                          <a:cs typeface="Times New Roman" panose="02020603050405020304" pitchFamily="18" charset="0"/>
                        </a:rPr>
                        <a:t>Những điều làm Ếch cảm thấy sung sướng</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Nhận xét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2229394" y="1344917"/>
            <a:ext cx="4471072" cy="1323439"/>
          </a:xfrm>
          <a:prstGeom prst="rect">
            <a:avLst/>
          </a:prstGeom>
        </p:spPr>
        <p:txBody>
          <a:bodyPr wrap="square">
            <a:spAutoFit/>
          </a:bodyPr>
          <a:lstStyle/>
          <a:p>
            <a:pPr algn="ctr">
              <a:spcAft>
                <a:spcPts val="0"/>
              </a:spcAft>
            </a:pPr>
            <a:r>
              <a:rPr lang="en-US" sz="3200" b="1">
                <a:solidFill>
                  <a:srgbClr val="FF0000"/>
                </a:solidFill>
                <a:latin typeface="Times New Roman" panose="02020603050405020304" pitchFamily="18" charset="0"/>
                <a:ea typeface="MS Mincho"/>
              </a:rPr>
              <a:t>PHIẾU HỌC TẬP SỐ 4</a:t>
            </a:r>
            <a:endParaRPr lang="en-GB" sz="2800">
              <a:latin typeface="Times New Roman" panose="02020603050405020304" pitchFamily="18" charset="0"/>
              <a:ea typeface="Times New Roman" panose="02020603050405020304" pitchFamily="18" charset="0"/>
            </a:endParaRPr>
          </a:p>
          <a:p>
            <a:pPr algn="ctr">
              <a:spcAft>
                <a:spcPts val="0"/>
              </a:spcAft>
            </a:pPr>
            <a:r>
              <a:rPr lang="en-US" sz="2400">
                <a:solidFill>
                  <a:srgbClr val="000000"/>
                </a:solidFill>
                <a:latin typeface="Times New Roman" panose="02020603050405020304" pitchFamily="18" charset="0"/>
                <a:ea typeface="Times New Roman" panose="02020603050405020304" pitchFamily="18" charset="0"/>
              </a:rPr>
              <a:t>(Tìm hiểu môi trường sống và suy nghĩ của Ếch và Rùa)</a:t>
            </a:r>
            <a:endParaRPr lang="en-GB" sz="2000">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96650515"/>
              </p:ext>
            </p:extLst>
          </p:nvPr>
        </p:nvGraphicFramePr>
        <p:xfrm>
          <a:off x="1469992" y="3028487"/>
          <a:ext cx="6063324" cy="195072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116668"/>
                <a:gridCol w="2162886"/>
                <a:gridCol w="2783770"/>
              </a:tblGrid>
              <a:tr h="0">
                <a:tc>
                  <a:txBody>
                    <a:bodyPr/>
                    <a:lstStyle/>
                    <a:p>
                      <a:pPr algn="ctr">
                        <a:spcAft>
                          <a:spcPts val="0"/>
                        </a:spcAft>
                      </a:pPr>
                      <a:r>
                        <a:rPr lang="nl-NL" sz="3200">
                          <a:solidFill>
                            <a:schemeClr val="bg1"/>
                          </a:solidFill>
                          <a:effectLst/>
                          <a:latin typeface="Times New Roman" panose="02020603050405020304" pitchFamily="18" charset="0"/>
                          <a:cs typeface="Times New Roman" panose="02020603050405020304" pitchFamily="18" charset="0"/>
                        </a:rPr>
                        <a:t>Nhân vật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l-NL" sz="3200">
                          <a:solidFill>
                            <a:schemeClr val="bg1"/>
                          </a:solidFill>
                          <a:effectLst/>
                          <a:latin typeface="Times New Roman" panose="02020603050405020304" pitchFamily="18" charset="0"/>
                          <a:cs typeface="Times New Roman" panose="02020603050405020304" pitchFamily="18" charset="0"/>
                        </a:rPr>
                        <a:t>Môi trường sống</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de-DE" sz="3200">
                          <a:solidFill>
                            <a:schemeClr val="bg1"/>
                          </a:solidFill>
                          <a:effectLst/>
                          <a:latin typeface="Times New Roman" panose="02020603050405020304" pitchFamily="18" charset="0"/>
                          <a:cs typeface="Times New Roman" panose="02020603050405020304" pitchFamily="18" charset="0"/>
                        </a:rPr>
                        <a:t>Nhận thức, cảm xúc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nl-NL" sz="3200">
                          <a:solidFill>
                            <a:schemeClr val="bg1"/>
                          </a:solidFill>
                          <a:effectLst/>
                          <a:latin typeface="Times New Roman" panose="02020603050405020304" pitchFamily="18" charset="0"/>
                          <a:cs typeface="Times New Roman" panose="02020603050405020304" pitchFamily="18" charset="0"/>
                        </a:rPr>
                        <a:t>Ếch</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nl-NL" sz="3200">
                          <a:solidFill>
                            <a:schemeClr val="bg1"/>
                          </a:solidFill>
                          <a:effectLst/>
                          <a:latin typeface="Times New Roman" panose="02020603050405020304" pitchFamily="18" charset="0"/>
                          <a:cs typeface="Times New Roman" panose="02020603050405020304" pitchFamily="18" charset="0"/>
                        </a:rPr>
                        <a:t>Rùa</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1127" y="9638"/>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733772" y="1188220"/>
            <a:ext cx="5566310" cy="1569660"/>
          </a:xfrm>
          <a:prstGeom prst="rect">
            <a:avLst/>
          </a:prstGeom>
        </p:spPr>
        <p:txBody>
          <a:bodyPr wrap="square">
            <a:spAutoFit/>
          </a:bodyPr>
          <a:lstStyle/>
          <a:p>
            <a:pPr algn="ctr">
              <a:spcAft>
                <a:spcPts val="0"/>
              </a:spcAft>
            </a:pPr>
            <a:r>
              <a:rPr lang="en-US" sz="4000" b="1">
                <a:solidFill>
                  <a:srgbClr val="FF0000"/>
                </a:solidFill>
                <a:latin typeface="Times New Roman" panose="02020603050405020304" pitchFamily="18" charset="0"/>
                <a:ea typeface="MS Mincho"/>
                <a:cs typeface="Times New Roman" panose="02020603050405020304" pitchFamily="18" charset="0"/>
              </a:rPr>
              <a:t>PHIẾU HỌC TẬP SỐ 5</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quá trình thay đổi của Ếch và bài học rút ra)</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947485597"/>
              </p:ext>
            </p:extLst>
          </p:nvPr>
        </p:nvGraphicFramePr>
        <p:xfrm>
          <a:off x="1383962" y="3055247"/>
          <a:ext cx="6367345" cy="292608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811960"/>
                <a:gridCol w="1208774"/>
                <a:gridCol w="1120102"/>
                <a:gridCol w="1226509"/>
              </a:tblGrid>
              <a:tr h="0">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Quá trình </a:t>
                      </a:r>
                      <a:endParaRPr lang="vi-VN" sz="3200" smtClean="0">
                        <a:solidFill>
                          <a:schemeClr val="bg1"/>
                        </a:solidFill>
                        <a:effectLst/>
                        <a:latin typeface="Times New Roman" panose="02020603050405020304" pitchFamily="18" charset="0"/>
                        <a:cs typeface="Times New Roman" panose="02020603050405020304" pitchFamily="18" charset="0"/>
                      </a:endParaRPr>
                    </a:p>
                    <a:p>
                      <a:pPr algn="ctr">
                        <a:spcAft>
                          <a:spcPts val="0"/>
                        </a:spcAft>
                      </a:pPr>
                      <a:r>
                        <a:rPr lang="en-US" sz="3200" smtClean="0">
                          <a:solidFill>
                            <a:schemeClr val="bg1"/>
                          </a:solidFill>
                          <a:effectLst/>
                          <a:latin typeface="Times New Roman" panose="02020603050405020304" pitchFamily="18" charset="0"/>
                          <a:cs typeface="Times New Roman" panose="02020603050405020304" pitchFamily="18" charset="0"/>
                        </a:rPr>
                        <a:t>thay </a:t>
                      </a:r>
                      <a:r>
                        <a:rPr lang="en-US" sz="3200">
                          <a:solidFill>
                            <a:schemeClr val="bg1"/>
                          </a:solidFill>
                          <a:effectLst/>
                          <a:latin typeface="Times New Roman" panose="02020603050405020304" pitchFamily="18" charset="0"/>
                          <a:cs typeface="Times New Roman" panose="02020603050405020304" pitchFamily="18" charset="0"/>
                        </a:rPr>
                        <a:t>đổi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Chi tiết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Nhận xét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Bài học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Khi nói về thế giới của </a:t>
                      </a:r>
                      <a:r>
                        <a:rPr lang="en-US" sz="3200" smtClean="0">
                          <a:solidFill>
                            <a:schemeClr val="bg1"/>
                          </a:solidFill>
                          <a:effectLst/>
                          <a:latin typeface="Times New Roman" panose="02020603050405020304" pitchFamily="18" charset="0"/>
                          <a:cs typeface="Times New Roman" panose="02020603050405020304" pitchFamily="18" charset="0"/>
                        </a:rPr>
                        <a:t>mình</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3200">
                          <a:solidFill>
                            <a:schemeClr val="bg1"/>
                          </a:solidFill>
                          <a:effectLst/>
                          <a:latin typeface="Times New Roman" panose="02020603050405020304" pitchFamily="18" charset="0"/>
                          <a:cs typeface="Times New Roman" panose="02020603050405020304" pitchFamily="18" charset="0"/>
                        </a:rPr>
                        <a:t>Khi nghe Rùa nói về biển: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3200">
                          <a:solidFill>
                            <a:schemeClr val="bg1"/>
                          </a:solidFill>
                          <a:effectLst/>
                          <a:latin typeface="Times New Roman" panose="02020603050405020304" pitchFamily="18" charset="0"/>
                          <a:cs typeface="Times New Roman" panose="02020603050405020304" pitchFamily="18" charset="0"/>
                        </a:rPr>
                        <a: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624082" y="1071533"/>
            <a:ext cx="7242688" cy="584775"/>
          </a:xfrm>
          <a:prstGeom prst="rect">
            <a:avLst/>
          </a:prstGeom>
        </p:spPr>
        <p:txBody>
          <a:bodyPr wrap="none">
            <a:spAutoFit/>
          </a:bodyPr>
          <a:lstStyle/>
          <a:p>
            <a:pPr algn="just">
              <a:spcAft>
                <a:spcPts val="0"/>
              </a:spcAft>
              <a:tabLst>
                <a:tab pos="90170" algn="l"/>
                <a:tab pos="180340" algn="l"/>
              </a:tabLst>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1. Những điều Ếch cảm thấy sung </a:t>
            </a:r>
            <a:r>
              <a:rPr lang="en-US" sz="3200" b="1" smtClean="0">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sướng</a:t>
            </a:r>
            <a:endParaRPr lang="en-GB" sz="28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7" name="Picture 18"/>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473271" y="1839458"/>
            <a:ext cx="3442468" cy="3720243"/>
          </a:xfrm>
          <a:prstGeom prst="rect">
            <a:avLst/>
          </a:prstGeom>
        </p:spPr>
      </p:pic>
      <p:pic>
        <p:nvPicPr>
          <p:cNvPr id="28" name="Picture 20"/>
          <p:cNvPicPr>
            <a:picLocks noChangeAspect="1"/>
          </p:cNvPicPr>
          <p:nvPr/>
        </p:nvPicPr>
        <p:blipFill>
          <a:blip r:embed="rId4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4419600" y="1549238"/>
            <a:ext cx="3757802" cy="3092309"/>
          </a:xfrm>
          <a:prstGeom prst="rect">
            <a:avLst/>
          </a:prstGeom>
        </p:spPr>
      </p:pic>
      <p:pic>
        <p:nvPicPr>
          <p:cNvPr id="29" name="Picture 21"/>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3304111" y="4245956"/>
            <a:ext cx="4328554" cy="2372951"/>
          </a:xfrm>
          <a:prstGeom prst="rect">
            <a:avLst/>
          </a:prstGeom>
        </p:spPr>
      </p:pic>
      <p:sp>
        <p:nvSpPr>
          <p:cNvPr id="30" name="Rectangle 29"/>
          <p:cNvSpPr/>
          <p:nvPr/>
        </p:nvSpPr>
        <p:spPr>
          <a:xfrm>
            <a:off x="533400" y="2102930"/>
            <a:ext cx="3283363" cy="2554545"/>
          </a:xfrm>
          <a:prstGeom prst="rect">
            <a:avLst/>
          </a:prstGeom>
        </p:spPr>
        <p:txBody>
          <a:bodyPr wrap="square">
            <a:spAutoFit/>
          </a:bodyPr>
          <a:lstStyle/>
          <a:p>
            <a:pPr algn="just"/>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Tìm</a:t>
            </a:r>
            <a:r>
              <a:rPr lang="vi-VN"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chi tiết trong </a:t>
            </a:r>
            <a:r>
              <a:rPr lang="vi-VN" sz="3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a:t>
            </a:r>
            <a:r>
              <a:rPr lang="vi-VN"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làm rõ những điều làm Ếch cảm thấy sung </a:t>
            </a:r>
            <a:r>
              <a:rPr lang="vi-VN" sz="3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sướng.</a:t>
            </a:r>
            <a:endParaRPr lang="en-GB" sz="3200">
              <a:latin typeface="Times New Roman" panose="02020603050405020304" pitchFamily="18" charset="0"/>
              <a:cs typeface="Times New Roman" panose="02020603050405020304" pitchFamily="18" charset="0"/>
            </a:endParaRPr>
          </a:p>
        </p:txBody>
      </p:sp>
      <p:sp>
        <p:nvSpPr>
          <p:cNvPr id="31" name="Rectangle 30"/>
          <p:cNvSpPr/>
          <p:nvPr/>
        </p:nvSpPr>
        <p:spPr>
          <a:xfrm>
            <a:off x="4671401" y="1992349"/>
            <a:ext cx="3254199" cy="1569660"/>
          </a:xfrm>
          <a:prstGeom prst="rect">
            <a:avLst/>
          </a:prstGeom>
        </p:spPr>
        <p:txBody>
          <a:bodyPr wrap="square">
            <a:spAutoFit/>
          </a:bodyPr>
          <a:lstStyle/>
          <a:p>
            <a:pPr algn="just">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Hãy nhận xét:</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Ếch thấy sung sướng vì điều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3426736" y="4418395"/>
            <a:ext cx="4083304" cy="1569660"/>
          </a:xfrm>
          <a:prstGeom prst="rect">
            <a:avLst/>
          </a:prstGeom>
        </p:spPr>
        <p:txBody>
          <a:bodyPr wrap="square">
            <a:spAutoFit/>
          </a:bodyPr>
          <a:lstStyle/>
          <a:p>
            <a:pPr algn="just">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Em có suy nghĩ gì về những niềm sung sướng mà Ếch tâm sự?</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par>
                                <p:cTn id="21" presetID="6"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0" y="0"/>
            <a:ext cx="8991600" cy="7135455"/>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369912" y="182047"/>
            <a:ext cx="8493075" cy="6717455"/>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533400" y="474014"/>
            <a:ext cx="7819809" cy="6011140"/>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707075" y="501229"/>
            <a:ext cx="7366988" cy="3539430"/>
          </a:xfrm>
          <a:prstGeom prst="rect">
            <a:avLst/>
          </a:prstGeom>
        </p:spPr>
        <p:txBody>
          <a:bodyPr wrap="square">
            <a:spAutoFit/>
          </a:bodyPr>
          <a:lstStyle/>
          <a:p>
            <a:pPr algn="just">
              <a:spcAft>
                <a:spcPts val="0"/>
              </a:spcAft>
              <a:tabLst>
                <a:tab pos="552450" algn="l"/>
              </a:tabLst>
            </a:pPr>
            <a:r>
              <a:rPr lang="en-US" sz="3200" b="1" i="1" smtClean="0">
                <a:solidFill>
                  <a:schemeClr val="bg1"/>
                </a:solidFill>
                <a:latin typeface="Times New Roman" panose="02020603050405020304" pitchFamily="18" charset="0"/>
                <a:ea typeface="Times New Roman" panose="02020603050405020304" pitchFamily="18" charset="0"/>
              </a:rPr>
              <a:t>"</a:t>
            </a:r>
            <a:r>
              <a:rPr lang="vi-VN" sz="3200" b="1" i="1">
                <a:solidFill>
                  <a:schemeClr val="bg1"/>
                </a:solidFill>
                <a:latin typeface="Times New Roman" panose="02020603050405020304" pitchFamily="18" charset="0"/>
                <a:ea typeface="Times New Roman" panose="02020603050405020304" pitchFamily="18" charset="0"/>
              </a:rPr>
              <a:t>Tôi có thể ra khỏi giếng, nhảy lên miệng giếng, rồi lại vô giếng, ngồi nghỉ trong những kẽ gạch của thành giếng. Bơi trong nước thì nước đỡ nách và cằm tôi, nhảy xuống bùn thì bùn lấp chân tôi tới mắt </a:t>
            </a:r>
            <a:r>
              <a:rPr lang="vi-VN" sz="3200" b="1" i="1" smtClean="0">
                <a:solidFill>
                  <a:schemeClr val="bg1"/>
                </a:solidFill>
                <a:latin typeface="Times New Roman" panose="02020603050405020304" pitchFamily="18" charset="0"/>
                <a:ea typeface="Times New Roman" panose="02020603050405020304" pitchFamily="18" charset="0"/>
              </a:rPr>
              <a:t>cá</a:t>
            </a:r>
            <a:r>
              <a:rPr lang="vi-VN" sz="3200" b="1" smtClean="0">
                <a:solidFill>
                  <a:schemeClr val="bg1"/>
                </a:solidFill>
                <a:latin typeface="Times New Roman" panose="02020603050405020304" pitchFamily="18" charset="0"/>
                <a:ea typeface="Times New Roman" panose="02020603050405020304" pitchFamily="18" charset="0"/>
              </a:rPr>
              <a:t> </a:t>
            </a:r>
          </a:p>
          <a:p>
            <a:pPr algn="just">
              <a:spcAft>
                <a:spcPts val="0"/>
              </a:spcAft>
              <a:tabLst>
                <a:tab pos="552450" algn="l"/>
              </a:tabLst>
            </a:pPr>
            <a:r>
              <a:rPr lang="vi-VN" sz="3200" b="1" smtClean="0">
                <a:solidFill>
                  <a:srgbClr val="FFFF00"/>
                </a:solidFill>
                <a:latin typeface="Times New Roman" panose="02020603050405020304" pitchFamily="18" charset="0"/>
                <a:ea typeface="Times New Roman" panose="02020603050405020304" pitchFamily="18" charset="0"/>
              </a:rPr>
              <a:t>=&gt; </a:t>
            </a:r>
            <a:r>
              <a:rPr lang="vi-VN" sz="3200" b="1">
                <a:solidFill>
                  <a:srgbClr val="FFFF00"/>
                </a:solidFill>
                <a:latin typeface="Times New Roman" panose="02020603050405020304" pitchFamily="18" charset="0"/>
                <a:ea typeface="Times New Roman" panose="02020603050405020304" pitchFamily="18" charset="0"/>
              </a:rPr>
              <a:t>S</a:t>
            </a:r>
            <a:r>
              <a:rPr lang="vi-VN" sz="3200" b="1" smtClean="0">
                <a:solidFill>
                  <a:srgbClr val="FFFF00"/>
                </a:solidFill>
                <a:latin typeface="Times New Roman" panose="02020603050405020304" pitchFamily="18" charset="0"/>
                <a:ea typeface="Times New Roman" panose="02020603050405020304" pitchFamily="18" charset="0"/>
              </a:rPr>
              <a:t>ung </a:t>
            </a:r>
            <a:r>
              <a:rPr lang="vi-VN" sz="3200" b="1">
                <a:solidFill>
                  <a:srgbClr val="FFFF00"/>
                </a:solidFill>
                <a:latin typeface="Times New Roman" panose="02020603050405020304" pitchFamily="18" charset="0"/>
                <a:ea typeface="Times New Roman" panose="02020603050405020304" pitchFamily="18" charset="0"/>
              </a:rPr>
              <a:t>sướng vì có cuộc sống tự do tự tại.</a:t>
            </a:r>
            <a:endParaRPr lang="en-GB" sz="2800" b="1">
              <a:solidFill>
                <a:srgbClr val="FFFF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587672" y="3957824"/>
            <a:ext cx="7575587" cy="2554545"/>
          </a:xfrm>
          <a:prstGeom prst="rect">
            <a:avLst/>
          </a:prstGeom>
        </p:spPr>
        <p:txBody>
          <a:bodyPr wrap="square">
            <a:spAutoFit/>
          </a:bodyPr>
          <a:lstStyle/>
          <a:p>
            <a:pPr algn="just">
              <a:spcAft>
                <a:spcPts val="0"/>
              </a:spcAft>
              <a:tabLst>
                <a:tab pos="542925" algn="l"/>
              </a:tabLst>
            </a:pPr>
            <a:r>
              <a:rPr lang="vi-VN" sz="3200" b="1" i="1" smtClean="0">
                <a:solidFill>
                  <a:schemeClr val="bg1"/>
                </a:solidFill>
                <a:latin typeface="Times New Roman" panose="02020603050405020304" pitchFamily="18" charset="0"/>
                <a:ea typeface="Times New Roman" panose="02020603050405020304" pitchFamily="18" charset="0"/>
              </a:rPr>
              <a:t>Ngó </a:t>
            </a:r>
            <a:r>
              <a:rPr lang="vi-VN" sz="3200" b="1" i="1">
                <a:solidFill>
                  <a:schemeClr val="bg1"/>
                </a:solidFill>
                <a:latin typeface="Times New Roman" panose="02020603050405020304" pitchFamily="18" charset="0"/>
                <a:ea typeface="Times New Roman" panose="02020603050405020304" pitchFamily="18" charset="0"/>
              </a:rPr>
              <a:t>lại phía sau, thấy những con lăng quăng, con cua, con nòng nọc, không con nào sướng bằng </a:t>
            </a:r>
            <a:r>
              <a:rPr lang="vi-VN" sz="3200" b="1" i="1" smtClean="0">
                <a:solidFill>
                  <a:schemeClr val="bg1"/>
                </a:solidFill>
                <a:latin typeface="Times New Roman" panose="02020603050405020304" pitchFamily="18" charset="0"/>
                <a:ea typeface="Times New Roman" panose="02020603050405020304" pitchFamily="18" charset="0"/>
              </a:rPr>
              <a:t>tôi</a:t>
            </a:r>
            <a:r>
              <a:rPr lang="vi-VN" sz="3200" b="1" smtClean="0">
                <a:solidFill>
                  <a:schemeClr val="bg1"/>
                </a:solidFill>
                <a:latin typeface="Times New Roman" panose="02020603050405020304" pitchFamily="18" charset="0"/>
                <a:ea typeface="Times New Roman" panose="02020603050405020304" pitchFamily="18" charset="0"/>
              </a:rPr>
              <a:t> </a:t>
            </a:r>
          </a:p>
          <a:p>
            <a:pPr algn="just">
              <a:spcAft>
                <a:spcPts val="0"/>
              </a:spcAft>
              <a:tabLst>
                <a:tab pos="542925" algn="l"/>
              </a:tabLst>
            </a:pPr>
            <a:r>
              <a:rPr lang="vi-VN" sz="3200" b="1" smtClean="0">
                <a:solidFill>
                  <a:srgbClr val="FFFF00"/>
                </a:solidFill>
                <a:latin typeface="Times New Roman" panose="02020603050405020304" pitchFamily="18" charset="0"/>
                <a:ea typeface="Times New Roman" panose="02020603050405020304" pitchFamily="18" charset="0"/>
              </a:rPr>
              <a:t>=&gt; </a:t>
            </a:r>
            <a:r>
              <a:rPr lang="vi-VN" sz="3200" b="1">
                <a:solidFill>
                  <a:srgbClr val="FFFF00"/>
                </a:solidFill>
                <a:latin typeface="Times New Roman" panose="02020603050405020304" pitchFamily="18" charset="0"/>
                <a:ea typeface="Times New Roman" panose="02020603050405020304" pitchFamily="18" charset="0"/>
              </a:rPr>
              <a:t>S</a:t>
            </a:r>
            <a:r>
              <a:rPr lang="vi-VN" sz="3200" b="1" smtClean="0">
                <a:solidFill>
                  <a:srgbClr val="FFFF00"/>
                </a:solidFill>
                <a:latin typeface="Times New Roman" panose="02020603050405020304" pitchFamily="18" charset="0"/>
                <a:ea typeface="Times New Roman" panose="02020603050405020304" pitchFamily="18" charset="0"/>
              </a:rPr>
              <a:t>ung </a:t>
            </a:r>
            <a:r>
              <a:rPr lang="vi-VN" sz="3200" b="1">
                <a:solidFill>
                  <a:srgbClr val="FFFF00"/>
                </a:solidFill>
                <a:latin typeface="Times New Roman" panose="02020603050405020304" pitchFamily="18" charset="0"/>
                <a:ea typeface="Times New Roman" panose="02020603050405020304" pitchFamily="18" charset="0"/>
              </a:rPr>
              <a:t>sướng vì thấy những con vật khác không bằng mình.</a:t>
            </a:r>
            <a:endParaRPr lang="en-GB" sz="2800" b="1">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3847" y="66330"/>
            <a:ext cx="8990882" cy="7069125"/>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407393" y="417598"/>
            <a:ext cx="8233419"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696481" y="698268"/>
            <a:ext cx="7347758"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1039951" y="3566446"/>
            <a:ext cx="6721251" cy="2554545"/>
          </a:xfrm>
          <a:prstGeom prst="rect">
            <a:avLst/>
          </a:prstGeom>
        </p:spPr>
        <p:txBody>
          <a:bodyPr wrap="square">
            <a:spAutoFit/>
          </a:bodyPr>
          <a:lstStyle/>
          <a:p>
            <a:pPr algn="just">
              <a:spcAft>
                <a:spcPts val="0"/>
              </a:spcAft>
              <a:tabLst>
                <a:tab pos="542925" algn="l"/>
              </a:tabLst>
            </a:pP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Vả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lại một mình chiếm một chỗ nước tụ, tự do bơi lội trong một cái giếng sụp, còn vui gì hơn nữa</a:t>
            </a: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tabLst>
                <a:tab pos="542925" algn="l"/>
              </a:tabLst>
            </a:pPr>
            <a:r>
              <a:rPr lang="vi-VN" sz="3200" b="1"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=&gt; Sung </a:t>
            </a:r>
            <a:r>
              <a:rPr lang="vi-VN" sz="32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sướng vì tự hào với địa vị “chúa tể” của mình ở trong giếng.</a:t>
            </a:r>
            <a:endParaRPr lang="en-GB" sz="28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974994" y="1089562"/>
            <a:ext cx="6823648" cy="2554545"/>
          </a:xfrm>
          <a:prstGeom prst="rect">
            <a:avLst/>
          </a:prstGeom>
        </p:spPr>
        <p:txBody>
          <a:bodyPr wrap="square">
            <a:spAutoFit/>
          </a:bodyPr>
          <a:lstStyle/>
          <a:p>
            <a:pPr algn="just"/>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Sao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anh không vô giếng tôi một lát coi cho biết</a:t>
            </a: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vi-VN" sz="3200" b="1"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=&gt; Sung </a:t>
            </a:r>
            <a:r>
              <a:rPr lang="vi-VN" sz="3200" b="1">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sướng đến mức khoe khoang với rùa về “thế giới trong giếng” của mình.</a:t>
            </a:r>
            <a:endParaRPr lang="en-GB" sz="32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303846" y="1483611"/>
            <a:ext cx="7883160" cy="1200329"/>
          </a:xfrm>
          <a:prstGeom prst="rect">
            <a:avLst/>
          </a:prstGeom>
        </p:spPr>
        <p:txBody>
          <a:bodyPr wrap="squar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2. Ảnh hưởng của môi trường sống đến nhận thức, cảm xúc của Ếch và Rùa</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728270" y="2811598"/>
            <a:ext cx="3339376" cy="646331"/>
          </a:xfrm>
          <a:prstGeom prst="rect">
            <a:avLst/>
          </a:prstGeom>
        </p:spPr>
        <p:txBody>
          <a:bodyPr wrap="non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a. Nhân vật Ếch</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Rectangle 27"/>
          <p:cNvSpPr/>
          <p:nvPr/>
        </p:nvSpPr>
        <p:spPr>
          <a:xfrm>
            <a:off x="1572711" y="3667255"/>
            <a:ext cx="5984913" cy="2062103"/>
          </a:xfrm>
          <a:prstGeom prst="rect">
            <a:avLst/>
          </a:prstGeom>
        </p:spPr>
        <p:txBody>
          <a:bodyPr wrap="square">
            <a:spAutoFit/>
          </a:bodyPr>
          <a:lstStyle/>
          <a:p>
            <a:pPr algn="just">
              <a:spcAft>
                <a:spcPts val="0"/>
              </a:spcAft>
            </a:pPr>
            <a:r>
              <a:rPr lang="vi-VN"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nl-NL" sz="32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Môi </a:t>
            </a:r>
            <a:r>
              <a:rPr lang="nl-NL" sz="3200" b="1" i="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trường sống</a:t>
            </a:r>
            <a:r>
              <a:rPr lang="nl-NL" sz="3200" i="1">
                <a:solidFill>
                  <a:schemeClr val="bg1"/>
                </a:solidFill>
                <a:latin typeface="Times New Roman" panose="02020603050405020304" pitchFamily="18" charset="0"/>
                <a:ea typeface="Calibri" panose="020F0502020204030204" pitchFamily="34" charset="0"/>
              </a:rPr>
              <a:t>:</a:t>
            </a:r>
            <a:r>
              <a:rPr lang="nl-NL" sz="3200">
                <a:solidFill>
                  <a:schemeClr val="bg1"/>
                </a:solidFill>
                <a:latin typeface="Times New Roman" panose="02020603050405020304" pitchFamily="18" charset="0"/>
                <a:ea typeface="Calibri" panose="020F0502020204030204" pitchFamily="34" charset="0"/>
              </a:rPr>
              <a:t> Giếng cạn, nước đọng, xung quanh chỉ vài con lăng quăng, nòng nọc bé nhỏ </a:t>
            </a:r>
            <a:endParaRPr lang="vi-VN" sz="3200" smtClean="0">
              <a:solidFill>
                <a:schemeClr val="bg1"/>
              </a:solidFill>
              <a:latin typeface="Times New Roman" panose="02020603050405020304" pitchFamily="18" charset="0"/>
              <a:ea typeface="Calibri" panose="020F0502020204030204" pitchFamily="34" charset="0"/>
            </a:endParaRPr>
          </a:p>
          <a:p>
            <a:pPr algn="just">
              <a:spcAft>
                <a:spcPts val="0"/>
              </a:spcAft>
            </a:pPr>
            <a:r>
              <a:rPr lang="nl-NL" sz="3200" smtClean="0">
                <a:solidFill>
                  <a:schemeClr val="bg1"/>
                </a:solidFill>
                <a:latin typeface="Times New Roman" panose="02020603050405020304" pitchFamily="18" charset="0"/>
                <a:ea typeface="Calibri" panose="020F0502020204030204" pitchFamily="34" charset="0"/>
              </a:rPr>
              <a:t>=&gt;</a:t>
            </a:r>
            <a:r>
              <a:rPr lang="vi-VN" sz="3200" smtClean="0">
                <a:solidFill>
                  <a:schemeClr val="bg1"/>
                </a:solidFill>
                <a:latin typeface="Times New Roman" panose="02020603050405020304" pitchFamily="18" charset="0"/>
                <a:ea typeface="Calibri" panose="020F0502020204030204" pitchFamily="34" charset="0"/>
              </a:rPr>
              <a:t> </a:t>
            </a:r>
            <a:r>
              <a:rPr lang="vi-VN" sz="3200">
                <a:solidFill>
                  <a:schemeClr val="bg1"/>
                </a:solidFill>
                <a:latin typeface="Times New Roman" panose="02020603050405020304" pitchFamily="18" charset="0"/>
                <a:ea typeface="Calibri" panose="020F0502020204030204" pitchFamily="34" charset="0"/>
              </a:rPr>
              <a:t>N</a:t>
            </a:r>
            <a:r>
              <a:rPr lang="nl-NL" sz="3200" smtClean="0">
                <a:solidFill>
                  <a:schemeClr val="bg1"/>
                </a:solidFill>
                <a:latin typeface="Times New Roman" panose="02020603050405020304" pitchFamily="18" charset="0"/>
                <a:ea typeface="Calibri" panose="020F0502020204030204" pitchFamily="34" charset="0"/>
              </a:rPr>
              <a:t>hận </a:t>
            </a:r>
            <a:r>
              <a:rPr lang="nl-NL" sz="3200">
                <a:solidFill>
                  <a:schemeClr val="bg1"/>
                </a:solidFill>
                <a:latin typeface="Times New Roman" panose="02020603050405020304" pitchFamily="18" charset="0"/>
                <a:ea typeface="Calibri" panose="020F0502020204030204" pitchFamily="34" charset="0"/>
              </a:rPr>
              <a:t>thức nông cạn, kiêu căng.</a:t>
            </a:r>
            <a:endParaRPr lang="en-GB" sz="1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314890" y="885945"/>
            <a:ext cx="3416320" cy="646331"/>
          </a:xfrm>
          <a:prstGeom prst="rect">
            <a:avLst/>
          </a:prstGeom>
        </p:spPr>
        <p:txBody>
          <a:bodyPr wrap="none">
            <a:spAutoFit/>
          </a:bodyPr>
          <a:lstStyle/>
          <a:p>
            <a:pPr>
              <a:spcAft>
                <a:spcPts val="0"/>
              </a:spcAft>
            </a:pPr>
            <a:r>
              <a:rPr lang="vi-VN" sz="3600" b="1">
                <a:solidFill>
                  <a:srgbClr val="FF0000"/>
                </a:solidFill>
                <a:latin typeface="Times New Roman" panose="02020603050405020304" pitchFamily="18" charset="0"/>
                <a:ea typeface="MS Mincho"/>
                <a:cs typeface="Times New Roman" panose="02020603050405020304" pitchFamily="18" charset="0"/>
              </a:rPr>
              <a:t>b. Nhân vật Rùa</a:t>
            </a:r>
            <a:endParaRPr lang="en-GB" sz="3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398839" y="1588116"/>
            <a:ext cx="7144961" cy="1569660"/>
          </a:xfrm>
          <a:prstGeom prst="rect">
            <a:avLst/>
          </a:prstGeom>
        </p:spPr>
        <p:txBody>
          <a:bodyPr wrap="square">
            <a:spAutoFit/>
          </a:bodyPr>
          <a:lstStyle/>
          <a:p>
            <a:pPr algn="just"/>
            <a:r>
              <a:rPr lang="vi-VN" sz="3200">
                <a:solidFill>
                  <a:schemeClr val="bg1"/>
                </a:solidFill>
                <a:latin typeface="Times New Roman" panose="02020603050405020304" pitchFamily="18" charset="0"/>
                <a:ea typeface="MS Mincho"/>
                <a:cs typeface="Times New Roman" panose="02020603050405020304" pitchFamily="18" charset="0"/>
              </a:rPr>
              <a:t>- </a:t>
            </a:r>
            <a:r>
              <a:rPr lang="vi-VN" sz="3200" b="1" i="1">
                <a:solidFill>
                  <a:schemeClr val="bg1"/>
                </a:solidFill>
                <a:effectLst>
                  <a:outerShdw blurRad="38100" dist="38100" dir="2700000" algn="tl">
                    <a:srgbClr val="000000">
                      <a:alpha val="43137"/>
                    </a:srgbClr>
                  </a:outerShdw>
                </a:effectLst>
                <a:latin typeface="Times New Roman" panose="02020603050405020304" pitchFamily="18" charset="0"/>
                <a:ea typeface="MS Mincho"/>
                <a:cs typeface="Times New Roman" panose="02020603050405020304" pitchFamily="18" charset="0"/>
              </a:rPr>
              <a:t>Môi trường sống</a:t>
            </a:r>
            <a:r>
              <a:rPr lang="vi-VN" sz="3200" i="1">
                <a:solidFill>
                  <a:schemeClr val="bg1"/>
                </a:solidFill>
                <a:latin typeface="Times New Roman" panose="02020603050405020304" pitchFamily="18" charset="0"/>
                <a:ea typeface="MS Mincho"/>
                <a:cs typeface="Times New Roman" panose="02020603050405020304" pitchFamily="18" charset="0"/>
              </a:rPr>
              <a:t>:</a:t>
            </a:r>
            <a:r>
              <a:rPr lang="vi-VN" sz="3200">
                <a:solidFill>
                  <a:schemeClr val="bg1"/>
                </a:solidFill>
                <a:latin typeface="Times New Roman" panose="02020603050405020304" pitchFamily="18" charset="0"/>
                <a:ea typeface="MS Mincho"/>
                <a:cs typeface="Times New Roman" panose="02020603050405020304" pitchFamily="18" charset="0"/>
              </a:rPr>
              <a:t> Biển đông mênh mông, ngàn dặm, sâu thẳm, ngàn năm không cạn nước, vô số loài động vật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02678" y="3331592"/>
            <a:ext cx="7397199" cy="1077218"/>
          </a:xfrm>
          <a:prstGeom prst="rect">
            <a:avLst/>
          </a:prstGeom>
        </p:spPr>
        <p:txBody>
          <a:bodyPr wrap="square">
            <a:spAutoFit/>
          </a:bodyPr>
          <a:lstStyle/>
          <a:p>
            <a:pPr algn="just"/>
            <a:r>
              <a:rPr lang="de-DE"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=&gt; Hiểu biết sâu rộng nhưng không kiêu căng; thâm trầm, suy nghĩ sâu sắc, thấu đáo.</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629289" y="4669447"/>
            <a:ext cx="4642368" cy="2402214"/>
          </a:xfrm>
          <a:prstGeom prst="rect">
            <a:avLst/>
          </a:prstGeom>
        </p:spPr>
      </p:pic>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720"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3017" y="182917"/>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ounded Rectangle 25"/>
          <p:cNvSpPr/>
          <p:nvPr/>
        </p:nvSpPr>
        <p:spPr>
          <a:xfrm>
            <a:off x="1118501" y="1220333"/>
            <a:ext cx="7126312" cy="5056533"/>
          </a:xfrm>
          <a:prstGeom prst="roundRect">
            <a:avLst>
              <a:gd name="adj" fmla="val 3218"/>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a:solidFill>
                <a:prstClr val="white"/>
              </a:solidFill>
            </a:endParaRPr>
          </a:p>
        </p:txBody>
      </p:sp>
      <p:sp>
        <p:nvSpPr>
          <p:cNvPr id="27" name="Text1"/>
          <p:cNvSpPr txBox="1"/>
          <p:nvPr/>
        </p:nvSpPr>
        <p:spPr>
          <a:xfrm>
            <a:off x="1117324" y="3221455"/>
            <a:ext cx="6792961" cy="1323439"/>
          </a:xfrm>
          <a:prstGeom prst="rect">
            <a:avLst/>
          </a:prstGeom>
          <a:noFill/>
        </p:spPr>
        <p:txBody>
          <a:bodyPr wrap="square" rtlCol="0">
            <a:spAutoFit/>
          </a:bodyPr>
          <a:lstStyle/>
          <a:p>
            <a:pPr marL="365302" indent="-365302">
              <a:buAutoNum type="arabicPeriod"/>
            </a:pPr>
            <a:r>
              <a:rPr lang="en-US" sz="2000" b="1">
                <a:solidFill>
                  <a:schemeClr val="bg1"/>
                </a:solidFill>
                <a:latin typeface="Times New Roman" panose="02020603050405020304" pitchFamily="18" charset="0"/>
                <a:cs typeface="Times New Roman" panose="02020603050405020304" pitchFamily="18" charset="0"/>
              </a:rPr>
              <a:t>Những điều Ếch cảm thấy sung sướng</a:t>
            </a:r>
            <a:r>
              <a:rPr lang="en-US" sz="2000" b="1" smtClean="0">
                <a:solidFill>
                  <a:schemeClr val="bg1"/>
                </a:solidFill>
                <a:latin typeface="Times New Roman" panose="02020603050405020304" pitchFamily="18" charset="0"/>
                <a:cs typeface="Times New Roman" panose="02020603050405020304" pitchFamily="18" charset="0"/>
              </a:rPr>
              <a:t>.</a:t>
            </a:r>
            <a:endParaRPr lang="vi-VN" sz="2000" b="1" smtClean="0">
              <a:solidFill>
                <a:schemeClr val="bg1"/>
              </a:solidFill>
              <a:latin typeface="Times New Roman" panose="02020603050405020304" pitchFamily="18" charset="0"/>
              <a:cs typeface="Times New Roman" panose="02020603050405020304" pitchFamily="18" charset="0"/>
            </a:endParaRPr>
          </a:p>
          <a:p>
            <a:pPr marL="365302" indent="-365302">
              <a:buAutoNum type="arabicPeriod"/>
            </a:pPr>
            <a:r>
              <a:rPr lang="vi-VN" sz="2000" b="1">
                <a:solidFill>
                  <a:schemeClr val="bg1"/>
                </a:solidFill>
                <a:latin typeface="Times New Roman" panose="02020603050405020304" pitchFamily="18" charset="0"/>
                <a:cs typeface="Times New Roman" panose="02020603050405020304" pitchFamily="18" charset="0"/>
              </a:rPr>
              <a:t>Ảnh hưởng của môi trường sống đến nhận thức, cảm xúc của Ếch và </a:t>
            </a:r>
            <a:r>
              <a:rPr lang="vi-VN" sz="2000" b="1" smtClean="0">
                <a:solidFill>
                  <a:schemeClr val="bg1"/>
                </a:solidFill>
                <a:latin typeface="Times New Roman" panose="02020603050405020304" pitchFamily="18" charset="0"/>
                <a:cs typeface="Times New Roman" panose="02020603050405020304" pitchFamily="18" charset="0"/>
              </a:rPr>
              <a:t>Rùa</a:t>
            </a:r>
          </a:p>
          <a:p>
            <a:pPr marL="365302" indent="-365302">
              <a:buAutoNum type="arabicPeriod"/>
            </a:pPr>
            <a:r>
              <a:rPr lang="de-DE" sz="2000" b="1">
                <a:solidFill>
                  <a:schemeClr val="bg1"/>
                </a:solidFill>
                <a:latin typeface="Times New Roman" panose="02020603050405020304" pitchFamily="18" charset="0"/>
                <a:cs typeface="Times New Roman" panose="02020603050405020304" pitchFamily="18" charset="0"/>
              </a:rPr>
              <a:t>Quá trình thay đổi của Ếch và bài học cho chúng ta</a:t>
            </a:r>
            <a:endParaRPr lang="en-US" sz="2000" b="1" i="1" dirty="0">
              <a:solidFill>
                <a:schemeClr val="bg1"/>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3030811" y="981375"/>
            <a:ext cx="3354274" cy="459282"/>
            <a:chOff x="8010143" y="1905000"/>
            <a:chExt cx="9097521" cy="1290242"/>
          </a:xfrm>
        </p:grpSpPr>
        <p:sp>
          <p:nvSpPr>
            <p:cNvPr id="29" name="Rectangle 28"/>
            <p:cNvSpPr/>
            <p:nvPr/>
          </p:nvSpPr>
          <p:spPr>
            <a:xfrm>
              <a:off x="8010143" y="2038353"/>
              <a:ext cx="9097521" cy="957159"/>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a:solidFill>
                  <a:prstClr val="white"/>
                </a:solidFill>
              </a:endParaRPr>
            </a:p>
          </p:txBody>
        </p:sp>
        <p:sp>
          <p:nvSpPr>
            <p:cNvPr id="30" name="Rounded Rectangle 29"/>
            <p:cNvSpPr/>
            <p:nvPr/>
          </p:nvSpPr>
          <p:spPr>
            <a:xfrm>
              <a:off x="8014819" y="1905000"/>
              <a:ext cx="9092845" cy="1290242"/>
            </a:xfrm>
            <a:prstGeom prst="roundRect">
              <a:avLst/>
            </a:prstGeom>
            <a:no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6" dirty="0">
                <a:solidFill>
                  <a:prstClr val="white"/>
                </a:solidFill>
              </a:endParaRPr>
            </a:p>
          </p:txBody>
        </p:sp>
      </p:grpSp>
      <p:sp>
        <p:nvSpPr>
          <p:cNvPr id="31" name="Rectangle 30"/>
          <p:cNvSpPr/>
          <p:nvPr/>
        </p:nvSpPr>
        <p:spPr>
          <a:xfrm>
            <a:off x="1205326" y="1996295"/>
            <a:ext cx="5845267" cy="707886"/>
          </a:xfrm>
          <a:prstGeom prst="rect">
            <a:avLst/>
          </a:prstGeom>
        </p:spPr>
        <p:txBody>
          <a:bodyPr wrap="square">
            <a:spAutoFit/>
          </a:bodyPr>
          <a:lstStyle/>
          <a:p>
            <a:pPr marL="457200" indent="-457200">
              <a:buAutoNum type="arabicPeriod"/>
            </a:pPr>
            <a:r>
              <a:rPr lang="vi-VN" sz="2000" b="1" smtClean="0">
                <a:solidFill>
                  <a:schemeClr val="bg1"/>
                </a:solidFill>
                <a:latin typeface="Times New Roman" panose="02020603050405020304" pitchFamily="18" charset="0"/>
                <a:cs typeface="Times New Roman" panose="02020603050405020304" pitchFamily="18" charset="0"/>
              </a:rPr>
              <a:t>Tác giả</a:t>
            </a:r>
          </a:p>
          <a:p>
            <a:pPr marL="457200" indent="-457200">
              <a:buAutoNum type="arabicPeriod"/>
            </a:pPr>
            <a:r>
              <a:rPr lang="vi-VN" sz="2000" b="1" smtClean="0">
                <a:solidFill>
                  <a:schemeClr val="bg1"/>
                </a:solidFill>
                <a:latin typeface="Times New Roman" panose="02020603050405020304" pitchFamily="18" charset="0"/>
                <a:cs typeface="Times New Roman" panose="02020603050405020304" pitchFamily="18" charset="0"/>
              </a:rPr>
              <a:t>Tác phẩm</a:t>
            </a:r>
            <a:endParaRPr lang="en-GB" sz="200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269026" y="5060400"/>
            <a:ext cx="4495214" cy="1477328"/>
          </a:xfrm>
          <a:prstGeom prst="rect">
            <a:avLst/>
          </a:prstGeom>
        </p:spPr>
        <p:txBody>
          <a:bodyPr>
            <a:spAutoFit/>
          </a:bodyPr>
          <a:lstStyle/>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Nghệ thuật</a:t>
            </a:r>
          </a:p>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Nội dung </a:t>
            </a:r>
          </a:p>
          <a:p>
            <a:pPr marL="273922" indent="-273922" defTabSz="337135">
              <a:spcBef>
                <a:spcPts val="443"/>
              </a:spcBef>
              <a:buFont typeface="+mj-lt"/>
              <a:buAutoNum type="arabicPeriod"/>
              <a:defRPr/>
            </a:pPr>
            <a:r>
              <a:rPr lang="vi-VN" sz="2000" b="1">
                <a:solidFill>
                  <a:schemeClr val="bg1"/>
                </a:solidFill>
                <a:latin typeface="Times New Roman" panose="02020603050405020304" pitchFamily="18" charset="0"/>
                <a:cs typeface="Times New Roman" panose="02020603050405020304" pitchFamily="18" charset="0"/>
              </a:rPr>
              <a:t>Cách đọc hiểu truyện ngụ ngôn</a:t>
            </a:r>
            <a:endParaRPr lang="en-GB" sz="2000">
              <a:solidFill>
                <a:schemeClr val="bg1"/>
              </a:solidFill>
              <a:latin typeface="Times New Roman" panose="02020603050405020304" pitchFamily="18" charset="0"/>
              <a:cs typeface="Times New Roman" panose="02020603050405020304" pitchFamily="18" charset="0"/>
            </a:endParaRPr>
          </a:p>
          <a:p>
            <a:pPr marL="273922" indent="-273922" defTabSz="337135">
              <a:spcBef>
                <a:spcPts val="443"/>
              </a:spcBef>
              <a:buFont typeface="+mj-lt"/>
              <a:buAutoNum type="arabicPeriod"/>
              <a:defRPr/>
            </a:pPr>
            <a:endParaRPr lang="en-US" sz="2000" b="1" dirty="0">
              <a:solidFill>
                <a:schemeClr val="bg1"/>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021347" y="1556176"/>
            <a:ext cx="4457887" cy="453088"/>
            <a:chOff x="2840539" y="3818711"/>
            <a:chExt cx="12090760" cy="1228872"/>
          </a:xfrm>
          <a:solidFill>
            <a:schemeClr val="accent3">
              <a:lumMod val="75000"/>
            </a:schemeClr>
          </a:solidFill>
        </p:grpSpPr>
        <p:sp>
          <p:nvSpPr>
            <p:cNvPr id="34"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2840539" y="3886146"/>
              <a:ext cx="12090760" cy="1161437"/>
              <a:chOff x="2840539" y="3733746"/>
              <a:chExt cx="12090760" cy="1161437"/>
            </a:xfrm>
            <a:grpFill/>
          </p:grpSpPr>
          <p:sp>
            <p:nvSpPr>
              <p:cNvPr id="36" name="Round Same Side Corner Rectangle 35"/>
              <p:cNvSpPr/>
              <p:nvPr/>
            </p:nvSpPr>
            <p:spPr>
              <a:xfrm rot="5400000">
                <a:off x="7171516" y="-527216"/>
                <a:ext cx="731520" cy="9383812"/>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4460663" y="3810000"/>
                <a:ext cx="10470636" cy="1085183"/>
              </a:xfrm>
              <a:prstGeom prst="rect">
                <a:avLst/>
              </a:prstGeom>
              <a:grpFill/>
              <a:ln>
                <a:solidFill>
                  <a:schemeClr val="accent3">
                    <a:lumMod val="50000"/>
                  </a:schemeClr>
                </a:solidFill>
              </a:ln>
            </p:spPr>
            <p:txBody>
              <a:bodyPr wrap="none">
                <a:spAutoFit/>
              </a:bodyPr>
              <a:lstStyle/>
              <a:p>
                <a:pPr defTabSz="337135">
                  <a:spcBef>
                    <a:spcPts val="443"/>
                  </a:spcBef>
                  <a:defRPr/>
                </a:pPr>
                <a:r>
                  <a:rPr lang="vi-VN" sz="2000" b="1">
                    <a:solidFill>
                      <a:schemeClr val="bg1"/>
                    </a:solidFill>
                    <a:latin typeface="Times New Roman" panose="02020603050405020304" pitchFamily="18" charset="0"/>
                    <a:cs typeface="Times New Roman" panose="02020603050405020304" pitchFamily="18" charset="0"/>
                  </a:rPr>
                  <a:t>KHÁM PHÁ CHUNG VĂN BẢN</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3100850" y="3733746"/>
                <a:ext cx="956092" cy="1085183"/>
              </a:xfrm>
              <a:prstGeom prst="rect">
                <a:avLst/>
              </a:prstGeom>
              <a:grpFill/>
              <a:ln>
                <a:solidFill>
                  <a:schemeClr val="accent3">
                    <a:lumMod val="50000"/>
                  </a:schemeClr>
                </a:solidFill>
              </a:ln>
            </p:spPr>
            <p:txBody>
              <a:bodyPr wrap="square" rtlCol="0">
                <a:spAutoFit/>
              </a:bodyPr>
              <a:lstStyle/>
              <a:p>
                <a:pPr algn="ctr"/>
                <a:r>
                  <a:rPr lang="en-US" sz="2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grpSp>
      <p:grpSp>
        <p:nvGrpSpPr>
          <p:cNvPr id="40" name="Group 39"/>
          <p:cNvGrpSpPr/>
          <p:nvPr/>
        </p:nvGrpSpPr>
        <p:grpSpPr>
          <a:xfrm>
            <a:off x="981231" y="2750842"/>
            <a:ext cx="4668174" cy="435679"/>
            <a:chOff x="2840539" y="3818711"/>
            <a:chExt cx="12661098" cy="1181654"/>
          </a:xfrm>
          <a:solidFill>
            <a:schemeClr val="accent3">
              <a:lumMod val="75000"/>
            </a:schemeClr>
          </a:solidFill>
        </p:grpSpPr>
        <p:sp>
          <p:nvSpPr>
            <p:cNvPr id="4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2840539" y="3886200"/>
              <a:ext cx="12661098" cy="1114165"/>
              <a:chOff x="2840539" y="3733800"/>
              <a:chExt cx="12661098" cy="1114165"/>
            </a:xfrm>
            <a:grpFill/>
          </p:grpSpPr>
          <p:sp>
            <p:nvSpPr>
              <p:cNvPr id="43" name="Round Same Side Corner Rectangle 42"/>
              <p:cNvSpPr/>
              <p:nvPr/>
            </p:nvSpPr>
            <p:spPr>
              <a:xfrm rot="5400000">
                <a:off x="7286288" y="-641990"/>
                <a:ext cx="731520" cy="961335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4495194" y="3762783"/>
                <a:ext cx="11006443" cy="1085182"/>
              </a:xfrm>
              <a:prstGeom prst="rect">
                <a:avLst/>
              </a:prstGeom>
              <a:grpFill/>
              <a:ln>
                <a:solidFill>
                  <a:schemeClr val="accent3">
                    <a:lumMod val="50000"/>
                  </a:schemeClr>
                </a:solidFill>
              </a:ln>
            </p:spPr>
            <p:txBody>
              <a:bodyPr wrap="none">
                <a:spAutoFit/>
              </a:bodyPr>
              <a:lstStyle/>
              <a:p>
                <a:pPr defTabSz="337135">
                  <a:spcBef>
                    <a:spcPts val="443"/>
                  </a:spcBef>
                  <a:defRPr/>
                </a:pPr>
                <a:r>
                  <a:rPr lang="vi-VN" sz="2000" b="1">
                    <a:solidFill>
                      <a:prstClr val="white"/>
                    </a:solidFill>
                    <a:latin typeface="Times New Roman" panose="02020603050405020304" pitchFamily="18" charset="0"/>
                    <a:cs typeface="Times New Roman" panose="02020603050405020304" pitchFamily="18" charset="0"/>
                  </a:rPr>
                  <a:t>KHÁM PHÁ CHI TIẾT VĂN BẢN</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2840539" y="3733800"/>
                <a:ext cx="1216399" cy="1085182"/>
              </a:xfrm>
              <a:prstGeom prst="rect">
                <a:avLst/>
              </a:prstGeom>
              <a:grpFill/>
              <a:ln>
                <a:solidFill>
                  <a:schemeClr val="accent3">
                    <a:lumMod val="50000"/>
                  </a:schemeClr>
                </a:solidFill>
              </a:ln>
            </p:spPr>
            <p:txBody>
              <a:bodyPr wrap="square" rtlCol="0">
                <a:spAutoFit/>
              </a:bodyPr>
              <a:lstStyle/>
              <a:p>
                <a:pPr algn="ctr"/>
                <a:r>
                  <a:rPr lang="en-US" sz="2000" b="1">
                    <a:solidFill>
                      <a:prstClr val="white"/>
                    </a:solidFill>
                    <a:latin typeface="Times New Roman" panose="02020603050405020304" pitchFamily="18" charset="0"/>
                    <a:ea typeface="Tahoma" pitchFamily="34" charset="0"/>
                    <a:cs typeface="Times New Roman" panose="02020603050405020304" pitchFamily="18" charset="0"/>
                  </a:rPr>
                  <a:t>II</a:t>
                </a:r>
              </a:p>
            </p:txBody>
          </p:sp>
        </p:grpSp>
      </p:grpSp>
      <p:grpSp>
        <p:nvGrpSpPr>
          <p:cNvPr id="47" name="Group 46"/>
          <p:cNvGrpSpPr/>
          <p:nvPr/>
        </p:nvGrpSpPr>
        <p:grpSpPr>
          <a:xfrm>
            <a:off x="1011757" y="4579599"/>
            <a:ext cx="2998966" cy="453088"/>
            <a:chOff x="2840539" y="3818711"/>
            <a:chExt cx="8133848" cy="1228871"/>
          </a:xfrm>
          <a:solidFill>
            <a:schemeClr val="accent3">
              <a:lumMod val="75000"/>
            </a:schemeClr>
          </a:solidFill>
        </p:grpSpPr>
        <p:sp>
          <p:nvSpPr>
            <p:cNvPr id="48"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9" name="Group 48"/>
            <p:cNvGrpSpPr/>
            <p:nvPr/>
          </p:nvGrpSpPr>
          <p:grpSpPr>
            <a:xfrm>
              <a:off x="2840539" y="3886200"/>
              <a:ext cx="8133848" cy="1161382"/>
              <a:chOff x="2840539" y="3733800"/>
              <a:chExt cx="8133848" cy="1161382"/>
            </a:xfrm>
            <a:grpFill/>
          </p:grpSpPr>
          <p:sp>
            <p:nvSpPr>
              <p:cNvPr id="50" name="Round Same Side Corner Rectangle 49"/>
              <p:cNvSpPr/>
              <p:nvPr/>
            </p:nvSpPr>
            <p:spPr>
              <a:xfrm rot="5400000">
                <a:off x="6544119" y="100180"/>
                <a:ext cx="731520" cy="8129016"/>
              </a:xfrm>
              <a:prstGeom prst="round2Same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2840539" y="3801289"/>
                <a:ext cx="1270616" cy="729160"/>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4460663" y="3810000"/>
                <a:ext cx="4192047" cy="1085182"/>
              </a:xfrm>
              <a:prstGeom prst="rect">
                <a:avLst/>
              </a:prstGeom>
              <a:grpFill/>
              <a:ln>
                <a:solidFill>
                  <a:schemeClr val="accent3">
                    <a:lumMod val="50000"/>
                  </a:schemeClr>
                </a:solidFill>
              </a:ln>
            </p:spPr>
            <p:txBody>
              <a:bodyPr wrap="none">
                <a:spAutoFit/>
              </a:bodyPr>
              <a:lstStyle/>
              <a:p>
                <a:pPr defTabSz="337135">
                  <a:spcBef>
                    <a:spcPts val="443"/>
                  </a:spcBef>
                  <a:defRPr/>
                </a:pPr>
                <a:r>
                  <a:rPr lang="en-US" sz="2000" b="1">
                    <a:solidFill>
                      <a:prstClr val="white"/>
                    </a:solidFill>
                    <a:latin typeface="Times New Roman" panose="02020603050405020304" pitchFamily="18" charset="0"/>
                    <a:cs typeface="Times New Roman" panose="02020603050405020304" pitchFamily="18" charset="0"/>
                  </a:rPr>
                  <a:t>TỔNG KẾT</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882698" y="3733800"/>
                <a:ext cx="1310511" cy="1085182"/>
              </a:xfrm>
              <a:prstGeom prst="rect">
                <a:avLst/>
              </a:prstGeom>
              <a:grpFill/>
              <a:ln>
                <a:solidFill>
                  <a:schemeClr val="accent3">
                    <a:lumMod val="50000"/>
                  </a:schemeClr>
                </a:solidFill>
              </a:ln>
            </p:spPr>
            <p:txBody>
              <a:bodyPr wrap="square" rtlCol="0">
                <a:spAutoFit/>
              </a:bodyPr>
              <a:lstStyle/>
              <a:p>
                <a:pPr algn="ctr"/>
                <a:r>
                  <a:rPr lang="en-US" sz="2000" b="1">
                    <a:solidFill>
                      <a:prstClr val="white"/>
                    </a:solidFill>
                    <a:latin typeface="Times New Roman" panose="02020603050405020304" pitchFamily="18" charset="0"/>
                    <a:ea typeface="Tahoma" pitchFamily="34" charset="0"/>
                    <a:cs typeface="Times New Roman" panose="02020603050405020304" pitchFamily="18" charset="0"/>
                  </a:rPr>
                  <a:t>III</a:t>
                </a:r>
              </a:p>
            </p:txBody>
          </p:sp>
        </p:grpSp>
      </p:grpSp>
      <p:sp>
        <p:nvSpPr>
          <p:cNvPr id="54" name="Rectangle 53"/>
          <p:cNvSpPr/>
          <p:nvPr/>
        </p:nvSpPr>
        <p:spPr>
          <a:xfrm>
            <a:off x="3406149" y="1024991"/>
            <a:ext cx="2603598" cy="387478"/>
          </a:xfrm>
          <a:prstGeom prst="rect">
            <a:avLst/>
          </a:prstGeom>
        </p:spPr>
        <p:txBody>
          <a:bodyPr wrap="none">
            <a:spAutoFit/>
          </a:bodyPr>
          <a:lstStyle/>
          <a:p>
            <a:r>
              <a:rPr lang="en-US" sz="1918" b="1">
                <a:solidFill>
                  <a:srgbClr val="00B050"/>
                </a:solidFill>
                <a:latin typeface="Tahoma" pitchFamily="34" charset="0"/>
                <a:ea typeface="Tahoma" pitchFamily="34" charset="0"/>
                <a:cs typeface="Tahoma" pitchFamily="34" charset="0"/>
              </a:rPr>
              <a:t>ĐỀ MỤC BÀI GIẢNG</a:t>
            </a:r>
            <a:endParaRPr lang="en-US" sz="1918" b="1" dirty="0">
              <a:solidFill>
                <a:srgbClr val="00B05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8" name="Picture 27"/>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0798" y="0"/>
            <a:ext cx="10093801" cy="7097814"/>
          </a:xfrm>
          <a:prstGeom prst="rect">
            <a:avLst/>
          </a:prstGeom>
        </p:spPr>
      </p:pic>
      <p:sp>
        <p:nvSpPr>
          <p:cNvPr id="31" name="Rectangle 30">
            <a:extLst>
              <a:ext uri="{FF2B5EF4-FFF2-40B4-BE49-F238E27FC236}">
                <a16:creationId xmlns:a16="http://schemas.microsoft.com/office/drawing/2014/main" xmlns="" id="{407E3729-BB04-4D5C-BB93-FBA119F07B39}"/>
              </a:ext>
            </a:extLst>
          </p:cNvPr>
          <p:cNvSpPr/>
          <p:nvPr/>
        </p:nvSpPr>
        <p:spPr>
          <a:xfrm>
            <a:off x="299764" y="338690"/>
            <a:ext cx="831899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703955" y="3261136"/>
            <a:ext cx="2881280"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677163" y="481078"/>
            <a:ext cx="7196470" cy="1200329"/>
          </a:xfrm>
          <a:prstGeom prst="rect">
            <a:avLst/>
          </a:prstGeom>
        </p:spPr>
        <p:txBody>
          <a:bodyPr wrap="square">
            <a:spAutoFit/>
          </a:bodyPr>
          <a:lstStyle/>
          <a:p>
            <a:pPr algn="just">
              <a:spcAft>
                <a:spcPts val="0"/>
              </a:spcAft>
              <a:tabLst>
                <a:tab pos="90170" algn="l"/>
                <a:tab pos="180340" algn="l"/>
              </a:tabLst>
            </a:pPr>
            <a:r>
              <a:rPr lang="de-DE" sz="3600" b="1">
                <a:solidFill>
                  <a:schemeClr val="bg1"/>
                </a:solidFill>
                <a:latin typeface="Times New Roman" panose="02020603050405020304" pitchFamily="18" charset="0"/>
                <a:ea typeface="MS Mincho"/>
              </a:rPr>
              <a:t>3. Quá trình thay đổi của Ếch và bài học cho chúng ta</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752219" y="1772000"/>
            <a:ext cx="6147837" cy="646331"/>
          </a:xfrm>
          <a:prstGeom prst="rect">
            <a:avLst/>
          </a:prstGeom>
        </p:spPr>
        <p:txBody>
          <a:bodyPr wrap="none">
            <a:spAutoFit/>
          </a:bodyPr>
          <a:lstStyle/>
          <a:p>
            <a:pPr algn="just">
              <a:spcAft>
                <a:spcPts val="0"/>
              </a:spcAft>
            </a:pPr>
            <a:r>
              <a:rPr lang="de-DE" sz="3600" b="1">
                <a:solidFill>
                  <a:schemeClr val="bg1"/>
                </a:solidFill>
                <a:latin typeface="Times New Roman" panose="02020603050405020304" pitchFamily="18" charset="0"/>
                <a:ea typeface="Times New Roman" panose="02020603050405020304" pitchFamily="18" charset="0"/>
              </a:rPr>
              <a:t>a.</a:t>
            </a:r>
            <a:r>
              <a:rPr lang="de-DE" sz="2800" b="1">
                <a:solidFill>
                  <a:schemeClr val="bg1"/>
                </a:solidFill>
                <a:latin typeface="Times New Roman" panose="02020603050405020304" pitchFamily="18" charset="0"/>
                <a:ea typeface="Times New Roman" panose="02020603050405020304" pitchFamily="18" charset="0"/>
              </a:rPr>
              <a:t> </a:t>
            </a:r>
            <a:r>
              <a:rPr lang="vi-VN" sz="3600" b="1">
                <a:solidFill>
                  <a:schemeClr val="bg1"/>
                </a:solidFill>
                <a:latin typeface="Times New Roman" panose="02020603050405020304" pitchFamily="18" charset="0"/>
                <a:ea typeface="Times New Roman" panose="02020603050405020304" pitchFamily="18" charset="0"/>
              </a:rPr>
              <a:t>Quá trình thay đổi của </a:t>
            </a:r>
            <a:r>
              <a:rPr lang="de-DE" sz="3600" b="1">
                <a:solidFill>
                  <a:schemeClr val="bg1"/>
                </a:solidFill>
                <a:latin typeface="Times New Roman" panose="02020603050405020304" pitchFamily="18" charset="0"/>
                <a:ea typeface="Times New Roman" panose="02020603050405020304" pitchFamily="18" charset="0"/>
              </a:rPr>
              <a:t>Ế</a:t>
            </a:r>
            <a:r>
              <a:rPr lang="vi-VN" sz="3600" b="1">
                <a:solidFill>
                  <a:schemeClr val="bg1"/>
                </a:solidFill>
                <a:latin typeface="Times New Roman" panose="02020603050405020304" pitchFamily="18" charset="0"/>
                <a:ea typeface="Times New Roman" panose="02020603050405020304" pitchFamily="18" charset="0"/>
              </a:rPr>
              <a:t>ch:</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2846580" y="2410028"/>
            <a:ext cx="3397084" cy="646331"/>
          </a:xfrm>
          <a:prstGeom prst="rect">
            <a:avLst/>
          </a:prstGeom>
          <a:ln>
            <a:solidFill>
              <a:srgbClr val="FFFF00"/>
            </a:solidFill>
          </a:ln>
        </p:spPr>
        <p:txBody>
          <a:bodyPr wrap="none">
            <a:spAutoFit/>
          </a:bodyPr>
          <a:lstStyle/>
          <a:p>
            <a:pPr algn="just">
              <a:spcAft>
                <a:spcPts val="0"/>
              </a:spcAft>
            </a:pPr>
            <a:r>
              <a:rPr lang="vi-VN" sz="3600" b="1" smtClean="0">
                <a:solidFill>
                  <a:schemeClr val="bg1"/>
                </a:solidFill>
                <a:latin typeface="Times New Roman" panose="02020603050405020304" pitchFamily="18" charset="0"/>
                <a:ea typeface="Times New Roman" panose="02020603050405020304" pitchFamily="18" charset="0"/>
              </a:rPr>
              <a:t> </a:t>
            </a:r>
            <a:r>
              <a:rPr lang="vi-VN" sz="3600" b="1">
                <a:solidFill>
                  <a:schemeClr val="bg1"/>
                </a:solidFill>
                <a:latin typeface="Times New Roman" panose="02020603050405020304" pitchFamily="18" charset="0"/>
                <a:ea typeface="Times New Roman" panose="02020603050405020304" pitchFamily="18" charset="0"/>
              </a:rPr>
              <a:t>Niềm vui </a:t>
            </a:r>
            <a:r>
              <a:rPr lang="vi-VN" sz="3600" b="1" smtClean="0">
                <a:solidFill>
                  <a:schemeClr val="bg1"/>
                </a:solidFill>
                <a:latin typeface="Times New Roman" panose="02020603050405020304" pitchFamily="18" charset="0"/>
                <a:ea typeface="Times New Roman" panose="02020603050405020304" pitchFamily="18" charset="0"/>
              </a:rPr>
              <a:t>sướng</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735228" y="3243417"/>
            <a:ext cx="3316166"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Tự hào về “thế giới” trong cái giếng</a:t>
            </a:r>
            <a:endParaRPr lang="en-GB" sz="3600">
              <a:solidFill>
                <a:schemeClr val="bg1"/>
              </a:solidFill>
            </a:endParaRPr>
          </a:p>
        </p:txBody>
      </p:sp>
      <p:sp>
        <p:nvSpPr>
          <p:cNvPr id="37" name="Rectangle 36"/>
          <p:cNvSpPr/>
          <p:nvPr/>
        </p:nvSpPr>
        <p:spPr>
          <a:xfrm>
            <a:off x="5266945" y="3295650"/>
            <a:ext cx="2505455"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“Địa vị” hơn những con vật khác</a:t>
            </a:r>
            <a:endParaRPr lang="en-GB" sz="3600">
              <a:solidFill>
                <a:schemeClr val="bg1"/>
              </a:solidFill>
            </a:endParaRPr>
          </a:p>
        </p:txBody>
      </p:sp>
      <p:sp>
        <p:nvSpPr>
          <p:cNvPr id="38" name="Rectangle 37"/>
          <p:cNvSpPr/>
          <p:nvPr/>
        </p:nvSpPr>
        <p:spPr>
          <a:xfrm>
            <a:off x="1684341" y="5105050"/>
            <a:ext cx="5574892" cy="1754326"/>
          </a:xfrm>
          <a:prstGeom prst="rect">
            <a:avLst/>
          </a:prstGeom>
        </p:spPr>
        <p:txBody>
          <a:bodyPr wrap="square">
            <a:spAutoFit/>
          </a:bodyPr>
          <a:lstStyle/>
          <a:p>
            <a:r>
              <a:rPr lang="vi-VN" sz="3600">
                <a:solidFill>
                  <a:schemeClr val="bg1"/>
                </a:solidFill>
                <a:latin typeface="Times New Roman" panose="02020603050405020304" pitchFamily="18" charset="0"/>
                <a:ea typeface="Times New Roman" panose="02020603050405020304" pitchFamily="18" charset="0"/>
              </a:rPr>
              <a:t>Thoả mãn với những điều mình có tới mức muốn giới thiệu/ khoe khoang với Rùa.</a:t>
            </a:r>
            <a:endParaRPr lang="en-GB" sz="3600">
              <a:solidFill>
                <a:schemeClr val="bg1"/>
              </a:solidFill>
            </a:endParaRPr>
          </a:p>
        </p:txBody>
      </p:sp>
      <p:sp>
        <p:nvSpPr>
          <p:cNvPr id="39" name="Rounded Rectangle 38"/>
          <p:cNvSpPr/>
          <p:nvPr/>
        </p:nvSpPr>
        <p:spPr>
          <a:xfrm>
            <a:off x="1623280" y="5113176"/>
            <a:ext cx="5304235" cy="1694610"/>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5182175" y="3275710"/>
            <a:ext cx="2706118" cy="1718039"/>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flipH="1">
            <a:off x="4346938" y="3081752"/>
            <a:ext cx="133455" cy="202329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626700" y="3077942"/>
            <a:ext cx="853693" cy="116409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0" idx="1"/>
          </p:cNvCxnSpPr>
          <p:nvPr/>
        </p:nvCxnSpPr>
        <p:spPr>
          <a:xfrm>
            <a:off x="4480393" y="3052644"/>
            <a:ext cx="701782" cy="108208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1"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circle(in)">
                                      <p:cBhvr>
                                        <p:cTn id="7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4" grpId="0"/>
      <p:bldP spid="35" grpId="0" animBg="1"/>
      <p:bldP spid="36" grpId="0"/>
      <p:bldP spid="37" grpId="0"/>
      <p:bldP spid="38" grpId="0"/>
      <p:bldP spid="39" grpId="0" animBg="1"/>
      <p:bldP spid="39" grpId="1" animBg="1"/>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8429" y="78971"/>
            <a:ext cx="8961474" cy="7024188"/>
          </a:xfrm>
          <a:prstGeom prst="rect">
            <a:avLst/>
          </a:prstGeom>
        </p:spPr>
      </p:pic>
      <p:sp>
        <p:nvSpPr>
          <p:cNvPr id="27" name="Rectangle 26">
            <a:extLst>
              <a:ext uri="{FF2B5EF4-FFF2-40B4-BE49-F238E27FC236}">
                <a16:creationId xmlns:a16="http://schemas.microsoft.com/office/drawing/2014/main" xmlns="" id="{407E3729-BB04-4D5C-BB93-FBA119F07B39}"/>
              </a:ext>
            </a:extLst>
          </p:cNvPr>
          <p:cNvSpPr/>
          <p:nvPr/>
        </p:nvSpPr>
        <p:spPr>
          <a:xfrm>
            <a:off x="422456" y="172120"/>
            <a:ext cx="8233419"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1924922" y="435744"/>
            <a:ext cx="5589992" cy="523220"/>
          </a:xfrm>
          <a:prstGeom prst="rect">
            <a:avLst/>
          </a:prstGeom>
          <a:ln>
            <a:solidFill>
              <a:srgbClr val="FFFF00"/>
            </a:solidFill>
          </a:ln>
        </p:spPr>
        <p:txBody>
          <a:bodyPr wrap="none">
            <a:spAutoFit/>
          </a:bodyPr>
          <a:lstStyle/>
          <a:p>
            <a:r>
              <a:rPr lang="vi-VN" sz="2800" b="1" smtClean="0">
                <a:solidFill>
                  <a:schemeClr val="bg1"/>
                </a:solidFill>
                <a:latin typeface="Times New Roman" panose="02020603050405020304" pitchFamily="18" charset="0"/>
                <a:ea typeface="Times New Roman" panose="02020603050405020304" pitchFamily="18" charset="0"/>
              </a:rPr>
              <a:t>Nỗi </a:t>
            </a:r>
            <a:r>
              <a:rPr lang="vi-VN" sz="2800" b="1">
                <a:solidFill>
                  <a:schemeClr val="bg1"/>
                </a:solidFill>
                <a:latin typeface="Times New Roman" panose="02020603050405020304" pitchFamily="18" charset="0"/>
                <a:ea typeface="Times New Roman" panose="02020603050405020304" pitchFamily="18" charset="0"/>
              </a:rPr>
              <a:t>thất vọng:</a:t>
            </a:r>
            <a:r>
              <a:rPr lang="vi-VN" sz="2800">
                <a:solidFill>
                  <a:schemeClr val="bg1"/>
                </a:solidFill>
                <a:latin typeface="Times New Roman" panose="02020603050405020304" pitchFamily="18" charset="0"/>
                <a:ea typeface="Times New Roman" panose="02020603050405020304" pitchFamily="18" charset="0"/>
              </a:rPr>
              <a:t> sau khi nghe Rùa kể</a:t>
            </a:r>
            <a:endParaRPr lang="en-GB" sz="2800">
              <a:solidFill>
                <a:schemeClr val="bg1"/>
              </a:solidFill>
            </a:endParaRPr>
          </a:p>
        </p:txBody>
      </p:sp>
      <p:sp>
        <p:nvSpPr>
          <p:cNvPr id="30" name="Rectangle 29"/>
          <p:cNvSpPr/>
          <p:nvPr/>
        </p:nvSpPr>
        <p:spPr>
          <a:xfrm>
            <a:off x="882033" y="1990358"/>
            <a:ext cx="2699368" cy="1815882"/>
          </a:xfrm>
          <a:prstGeom prst="rect">
            <a:avLst/>
          </a:prstGeom>
        </p:spPr>
        <p:txBody>
          <a:bodyPr wrap="square">
            <a:spAutoFit/>
          </a:bodyPr>
          <a:lstStyle/>
          <a:p>
            <a:r>
              <a:rPr lang="vi-VN" sz="2800">
                <a:solidFill>
                  <a:schemeClr val="bg1"/>
                </a:solidFill>
                <a:latin typeface="Times New Roman" panose="02020603050405020304" pitchFamily="18" charset="0"/>
                <a:ea typeface="Times New Roman" panose="02020603050405020304" pitchFamily="18" charset="0"/>
              </a:rPr>
              <a:t>"Ngạc nhiên": hoàn toàn bất ngờ vì biển nằm ngoài hiểu biết.</a:t>
            </a:r>
            <a:endParaRPr lang="en-GB" sz="2800">
              <a:solidFill>
                <a:schemeClr val="bg1"/>
              </a:solidFill>
            </a:endParaRPr>
          </a:p>
        </p:txBody>
      </p:sp>
      <p:sp>
        <p:nvSpPr>
          <p:cNvPr id="31" name="Rectangle 30"/>
          <p:cNvSpPr/>
          <p:nvPr/>
        </p:nvSpPr>
        <p:spPr>
          <a:xfrm>
            <a:off x="4856207" y="1847850"/>
            <a:ext cx="2763793" cy="1815882"/>
          </a:xfrm>
          <a:prstGeom prst="rect">
            <a:avLst/>
          </a:prstGeom>
        </p:spPr>
        <p:txBody>
          <a:bodyPr wrap="square">
            <a:spAutoFit/>
          </a:bodyPr>
          <a:lstStyle/>
          <a:p>
            <a:r>
              <a:rPr lang="vi-VN" sz="2800">
                <a:solidFill>
                  <a:schemeClr val="bg1"/>
                </a:solidFill>
                <a:latin typeface="Times New Roman" panose="02020603050405020304" pitchFamily="18" charset="0"/>
                <a:ea typeface="Times New Roman" panose="02020603050405020304" pitchFamily="18" charset="0"/>
              </a:rPr>
              <a:t>"Thu mình lại": cảm giác nhỏ bé trước sự vĩ đại của biển.</a:t>
            </a:r>
            <a:endParaRPr lang="en-GB" sz="2800">
              <a:solidFill>
                <a:schemeClr val="bg1"/>
              </a:solidFill>
            </a:endParaRPr>
          </a:p>
        </p:txBody>
      </p:sp>
      <p:sp>
        <p:nvSpPr>
          <p:cNvPr id="32" name="Rectangle 31"/>
          <p:cNvSpPr/>
          <p:nvPr/>
        </p:nvSpPr>
        <p:spPr>
          <a:xfrm>
            <a:off x="1981115" y="4297980"/>
            <a:ext cx="5558510" cy="2246769"/>
          </a:xfrm>
          <a:prstGeom prst="rect">
            <a:avLst/>
          </a:prstGeom>
        </p:spPr>
        <p:txBody>
          <a:bodyPr wrap="square">
            <a:spAutoFit/>
          </a:bodyPr>
          <a:lstStyle/>
          <a:p>
            <a:pPr algn="just"/>
            <a:r>
              <a:rPr lang="vi-VN" sz="2800">
                <a:solidFill>
                  <a:schemeClr val="bg1"/>
                </a:solidFill>
                <a:latin typeface="Times New Roman" panose="02020603050405020304" pitchFamily="18" charset="0"/>
                <a:ea typeface="Times New Roman" panose="02020603050405020304" pitchFamily="18" charset="0"/>
              </a:rPr>
              <a:t>"Hoảng hốt, bối rối": </a:t>
            </a:r>
            <a:r>
              <a:rPr lang="vi-VN" sz="2800">
                <a:solidFill>
                  <a:schemeClr val="bg1"/>
                </a:solidFill>
                <a:latin typeface="Times New Roman" panose="02020603050405020304" pitchFamily="18" charset="0"/>
                <a:ea typeface="Arial" panose="020B0604020202020204" pitchFamily="34" charset="0"/>
              </a:rPr>
              <a:t>mất niềm tin</a:t>
            </a:r>
            <a:r>
              <a:rPr lang="vi-VN" sz="2800" b="1">
                <a:solidFill>
                  <a:schemeClr val="bg1"/>
                </a:solidFill>
                <a:latin typeface="Times New Roman" panose="02020603050405020304" pitchFamily="18" charset="0"/>
                <a:ea typeface="Arial" panose="020B0604020202020204" pitchFamily="34" charset="0"/>
              </a:rPr>
              <a:t> </a:t>
            </a:r>
            <a:r>
              <a:rPr lang="vi-VN" sz="2800">
                <a:solidFill>
                  <a:schemeClr val="bg1"/>
                </a:solidFill>
                <a:latin typeface="Times New Roman" panose="02020603050405020304" pitchFamily="18" charset="0"/>
                <a:ea typeface="Times New Roman" panose="02020603050405020304" pitchFamily="18" charset="0"/>
              </a:rPr>
              <a:t>vào những điều đã tin và tự hào trước đầy, </a:t>
            </a:r>
            <a:r>
              <a:rPr lang="vi-VN" sz="2800">
                <a:solidFill>
                  <a:schemeClr val="bg1"/>
                </a:solidFill>
                <a:latin typeface="Times New Roman" panose="02020603050405020304" pitchFamily="18" charset="0"/>
                <a:ea typeface="Arial" panose="020B0604020202020204" pitchFamily="34" charset="0"/>
              </a:rPr>
              <a:t>choáng ngợp</a:t>
            </a:r>
            <a:r>
              <a:rPr lang="vi-VN" sz="2800" b="1">
                <a:solidFill>
                  <a:schemeClr val="bg1"/>
                </a:solidFill>
                <a:latin typeface="Times New Roman" panose="02020603050405020304" pitchFamily="18" charset="0"/>
                <a:ea typeface="Arial" panose="020B0604020202020204" pitchFamily="34" charset="0"/>
              </a:rPr>
              <a:t> </a:t>
            </a:r>
            <a:r>
              <a:rPr lang="vi-VN" sz="2800">
                <a:solidFill>
                  <a:schemeClr val="bg1"/>
                </a:solidFill>
                <a:latin typeface="Times New Roman" panose="02020603050405020304" pitchFamily="18" charset="0"/>
                <a:ea typeface="Times New Roman" panose="02020603050405020304" pitchFamily="18" charset="0"/>
              </a:rPr>
              <a:t>trước những điều mới mẻ, lớn lao, vĩ đại hơn những điều ếch đã từng biết.</a:t>
            </a:r>
            <a:endParaRPr lang="en-GB" sz="2800">
              <a:solidFill>
                <a:schemeClr val="bg1"/>
              </a:solidFill>
            </a:endParaRPr>
          </a:p>
        </p:txBody>
      </p:sp>
      <p:sp>
        <p:nvSpPr>
          <p:cNvPr id="33" name="Rounded Rectangle 32"/>
          <p:cNvSpPr/>
          <p:nvPr/>
        </p:nvSpPr>
        <p:spPr>
          <a:xfrm>
            <a:off x="872838" y="2007048"/>
            <a:ext cx="2479962"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4790407" y="1866017"/>
            <a:ext cx="2596872" cy="1732613"/>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1796561" y="4305152"/>
            <a:ext cx="5833347" cy="2239597"/>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flipH="1">
            <a:off x="4291261" y="965115"/>
            <a:ext cx="192105" cy="330056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281630" y="943749"/>
            <a:ext cx="2192550" cy="103552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09408" y="965115"/>
            <a:ext cx="1571947" cy="84634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2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1"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animBg="1"/>
      <p:bldP spid="33" grpId="1" animBg="1"/>
      <p:bldP spid="34" grpId="0" animBg="1"/>
      <p:bldP spid="34" grpId="1"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259364" y="1684487"/>
            <a:ext cx="6422974" cy="2554545"/>
          </a:xfrm>
          <a:prstGeom prst="rect">
            <a:avLst/>
          </a:prstGeom>
        </p:spPr>
        <p:txBody>
          <a:bodyPr wrap="square">
            <a:spAutoFit/>
          </a:bodyPr>
          <a:lstStyle/>
          <a:p>
            <a:pPr algn="just">
              <a:spcAft>
                <a:spcPts val="0"/>
              </a:spcAft>
            </a:pPr>
            <a:r>
              <a:rPr lang="vi-VN" sz="4000" b="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=&gt; </a:t>
            </a:r>
            <a:r>
              <a:rPr lang="vi-VN" sz="4000" b="1" i="1"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a:t>
            </a:r>
            <a:r>
              <a:rPr lang="nl-NL" sz="4000" b="1" i="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hận ra mình nông cạn, thiếu hiểu biết, xấu hổ, vì mình thiếu hiểu biết mà lại huênh hoang, khoe mẽ.</a:t>
            </a:r>
            <a:endParaRPr lang="en-GB" sz="36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17418"/>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2136270" y="947431"/>
            <a:ext cx="4775666" cy="646331"/>
          </a:xfrm>
          <a:prstGeom prst="rect">
            <a:avLst/>
          </a:prstGeom>
        </p:spPr>
        <p:txBody>
          <a:bodyPr wrap="none">
            <a:spAutoFit/>
          </a:bodyPr>
          <a:lstStyle/>
          <a:p>
            <a:pPr algn="just">
              <a:spcAft>
                <a:spcPts val="0"/>
              </a:spcAft>
              <a:tabLst>
                <a:tab pos="90170" algn="l"/>
                <a:tab pos="180340" algn="l"/>
              </a:tabLst>
            </a:pPr>
            <a:r>
              <a:rPr lang="vi-VN"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b. Bài học cho chúng ta</a:t>
            </a:r>
            <a:endParaRPr lang="en-GB" sz="32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354108" y="1676017"/>
            <a:ext cx="4436918" cy="3046988"/>
          </a:xfrm>
          <a:prstGeom prst="rect">
            <a:avLst/>
          </a:prstGeom>
          <a:ln>
            <a:solidFill>
              <a:srgbClr val="FFFF00"/>
            </a:solidFill>
          </a:ln>
        </p:spPr>
        <p:txBody>
          <a:bodyPr wrap="square">
            <a:spAutoFit/>
          </a:bodyPr>
          <a:lstStyle/>
          <a:p>
            <a:pPr algn="just"/>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Môi trường sống có ảnh hưởng đến suy nghĩ, cảm xúc và tính cách của mỗi cá nhân. Vì vậy, con người cần nỗ lực để thay đổi nhận thức.</a:t>
            </a:r>
            <a:endParaRPr lang="en-GB" sz="3200">
              <a:solidFill>
                <a:schemeClr val="bg1"/>
              </a:solidFill>
              <a:effectLst>
                <a:outerShdw blurRad="38100" dist="38100" dir="2700000" algn="tl">
                  <a:srgbClr val="000000">
                    <a:alpha val="43137"/>
                  </a:srgbClr>
                </a:outerShdw>
              </a:effectLst>
            </a:endParaRPr>
          </a:p>
        </p:txBody>
      </p:sp>
      <p:sp>
        <p:nvSpPr>
          <p:cNvPr id="28" name="Rectangle 27"/>
          <p:cNvSpPr/>
          <p:nvPr/>
        </p:nvSpPr>
        <p:spPr>
          <a:xfrm>
            <a:off x="5070576" y="1852852"/>
            <a:ext cx="3222150" cy="1569660"/>
          </a:xfrm>
          <a:prstGeom prst="rect">
            <a:avLst/>
          </a:prstGeom>
          <a:ln>
            <a:solidFill>
              <a:srgbClr val="FFFF00"/>
            </a:solidFill>
          </a:ln>
        </p:spPr>
        <p:txBody>
          <a:bodyPr wrap="square">
            <a:spAutoFit/>
          </a:bodyPr>
          <a:lstStyle/>
          <a:p>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Thế giới rộng lớn, cần biết khiêm tốn, học hỏi.</a:t>
            </a:r>
            <a:endParaRPr lang="en-GB" sz="3200">
              <a:solidFill>
                <a:schemeClr val="bg1"/>
              </a:solidFill>
              <a:effectLst>
                <a:outerShdw blurRad="38100" dist="38100" dir="2700000" algn="tl">
                  <a:srgbClr val="000000">
                    <a:alpha val="43137"/>
                  </a:srgbClr>
                </a:outerShdw>
              </a:effectLst>
            </a:endParaRPr>
          </a:p>
        </p:txBody>
      </p:sp>
      <p:sp>
        <p:nvSpPr>
          <p:cNvPr id="29" name="Rectangle 28"/>
          <p:cNvSpPr/>
          <p:nvPr/>
        </p:nvSpPr>
        <p:spPr>
          <a:xfrm>
            <a:off x="1404406" y="4794481"/>
            <a:ext cx="6395471" cy="1077218"/>
          </a:xfrm>
          <a:prstGeom prst="rect">
            <a:avLst/>
          </a:prstGeom>
          <a:ln>
            <a:solidFill>
              <a:srgbClr val="FFFF00"/>
            </a:solidFill>
          </a:ln>
        </p:spPr>
        <p:txBody>
          <a:bodyPr wrap="square">
            <a:spAutoFit/>
          </a:bodyPr>
          <a:lstStyle/>
          <a:p>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Biết tự xấu hổ về những hạn chế của bản thân, không nên giấu dốt.</a:t>
            </a:r>
            <a:endParaRPr lang="en-GB" sz="32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7702" y="-9724"/>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047699" y="6482024"/>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956890" y="3211400"/>
            <a:ext cx="970368" cy="999443"/>
          </a:xfrm>
          <a:prstGeom prst="rect">
            <a:avLst/>
          </a:prstGeom>
        </p:spPr>
      </p:pic>
      <p:pic>
        <p:nvPicPr>
          <p:cNvPr id="15" name="Picture 13"/>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8" name="Picture 8"/>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63983" y="3494903"/>
            <a:ext cx="735290" cy="359624"/>
          </a:xfrm>
          <a:prstGeom prst="rect">
            <a:avLst/>
          </a:prstGeom>
        </p:spPr>
      </p:pic>
      <p:pic>
        <p:nvPicPr>
          <p:cNvPr id="20" name="Picture 6"/>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30" name="Rectangle 29"/>
          <p:cNvSpPr/>
          <p:nvPr/>
        </p:nvSpPr>
        <p:spPr>
          <a:xfrm>
            <a:off x="3152780" y="1002746"/>
            <a:ext cx="2702663" cy="646331"/>
          </a:xfrm>
          <a:prstGeom prst="rect">
            <a:avLst/>
          </a:prstGeom>
        </p:spPr>
        <p:txBody>
          <a:bodyPr wrap="none">
            <a:spAutoFit/>
          </a:bodyPr>
          <a:lstStyle/>
          <a:p>
            <a:r>
              <a:rPr lang="pt-BR"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GB" sz="360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739156" y="1626555"/>
            <a:ext cx="2542684" cy="584775"/>
          </a:xfrm>
          <a:prstGeom prst="rect">
            <a:avLst/>
          </a:prstGeom>
        </p:spPr>
        <p:txBody>
          <a:bodyPr wrap="none">
            <a:spAutoFit/>
          </a:bodyPr>
          <a:lstStyle/>
          <a:p>
            <a:pPr>
              <a:spcAft>
                <a:spcPts val="0"/>
              </a:spcAft>
            </a:pPr>
            <a:r>
              <a:rPr lang="en-US" sz="3200" b="1">
                <a:solidFill>
                  <a:srgbClr val="FF0000"/>
                </a:solidFill>
                <a:latin typeface="Times New Roman" panose="02020603050405020304" pitchFamily="18" charset="0"/>
                <a:ea typeface="MS Mincho"/>
                <a:cs typeface="Times New Roman" panose="02020603050405020304" pitchFamily="18" charset="0"/>
              </a:rPr>
              <a:t>1. Nghệ </a:t>
            </a:r>
            <a:r>
              <a:rPr lang="en-US" sz="3200" b="1" smtClean="0">
                <a:solidFill>
                  <a:srgbClr val="FF0000"/>
                </a:solidFill>
                <a:latin typeface="Times New Roman" panose="02020603050405020304" pitchFamily="18" charset="0"/>
                <a:ea typeface="MS Mincho"/>
                <a:cs typeface="Times New Roman" panose="02020603050405020304" pitchFamily="18" charset="0"/>
              </a:rPr>
              <a:t>thuật</a:t>
            </a:r>
            <a:endParaRPr lang="en-GB"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450850" y="2123042"/>
            <a:ext cx="3366488" cy="3970318"/>
          </a:xfrm>
          <a:prstGeom prst="rect">
            <a:avLst/>
          </a:prstGeom>
        </p:spPr>
        <p:txBody>
          <a:bodyPr wrap="square">
            <a:spAutoFit/>
          </a:bodyPr>
          <a:lstStyle/>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Sử dụng chi tiết cụ thể, gần gũi mang nhiều hàm ý.</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Ngôn ngữ giản dị, dễ hiểu.</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Cách kể chuyện tự nhiên, hấp dẫn.</a:t>
            </a:r>
            <a:endParaRPr lang="en-GB"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Cách kết thúc truyện bất ngờ, độc đáo.</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5146562" y="1646554"/>
            <a:ext cx="2201244" cy="584775"/>
          </a:xfrm>
          <a:prstGeom prst="rect">
            <a:avLst/>
          </a:prstGeom>
        </p:spPr>
        <p:txBody>
          <a:bodyPr wrap="none">
            <a:spAutoFit/>
          </a:bodyPr>
          <a:lstStyle/>
          <a:p>
            <a:pPr algn="just">
              <a:spcAft>
                <a:spcPts val="0"/>
              </a:spcAft>
            </a:pPr>
            <a:r>
              <a:rPr lang="en-US" sz="3200" b="1">
                <a:solidFill>
                  <a:srgbClr val="FF0000"/>
                </a:solidFill>
                <a:latin typeface="Times New Roman" panose="02020603050405020304" pitchFamily="18" charset="0"/>
                <a:ea typeface="MS Mincho"/>
                <a:cs typeface="Times New Roman" panose="02020603050405020304" pitchFamily="18" charset="0"/>
              </a:rPr>
              <a:t>2. </a:t>
            </a:r>
            <a:r>
              <a:rPr lang="en-US" sz="3200" b="1" smtClean="0">
                <a:solidFill>
                  <a:srgbClr val="FF0000"/>
                </a:solidFill>
                <a:latin typeface="Times New Roman" panose="02020603050405020304" pitchFamily="18" charset="0"/>
                <a:ea typeface="MS Mincho"/>
                <a:cs typeface="Times New Roman" panose="02020603050405020304" pitchFamily="18" charset="0"/>
              </a:rPr>
              <a:t>Nội</a:t>
            </a:r>
            <a:r>
              <a:rPr lang="vi-VN" sz="3200" b="1" smtClean="0">
                <a:solidFill>
                  <a:srgbClr val="FF0000"/>
                </a:solidFill>
                <a:latin typeface="Times New Roman" panose="02020603050405020304" pitchFamily="18" charset="0"/>
                <a:ea typeface="MS Mincho"/>
                <a:cs typeface="Times New Roman" panose="02020603050405020304" pitchFamily="18" charset="0"/>
              </a:rPr>
              <a:t> dung</a:t>
            </a:r>
            <a:endParaRPr lang="en-GB"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Rectangle 33"/>
          <p:cNvSpPr/>
          <p:nvPr/>
        </p:nvSpPr>
        <p:spPr>
          <a:xfrm>
            <a:off x="4305890" y="2240006"/>
            <a:ext cx="3695111" cy="3970318"/>
          </a:xfrm>
          <a:prstGeom prst="rect">
            <a:avLst/>
          </a:prstGeom>
        </p:spPr>
        <p:txBody>
          <a:bodyPr wrap="square">
            <a:spAutoFit/>
          </a:bodyPr>
          <a:lstStyle/>
          <a:p>
            <a:pPr algn="just"/>
            <a:r>
              <a:rPr lang="en-US" sz="2800">
                <a:solidFill>
                  <a:schemeClr val="bg1"/>
                </a:solidFill>
                <a:latin typeface="Times New Roman" panose="02020603050405020304" pitchFamily="18" charset="0"/>
                <a:ea typeface="MS Mincho"/>
                <a:cs typeface="Times New Roman" panose="02020603050405020304" pitchFamily="18" charset="0"/>
              </a:rPr>
              <a:t>Tác giả mượn câu chuyện của Ếch để phê phán những người thiếu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hiểu biết nhưng lại huênh hoang. Từ đó khuyên nhủ chúng ta phải biết mở rộng tầm hiểu biết, không chủ quan, kiêu ngạo.</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413657" y="1656758"/>
            <a:ext cx="3487843" cy="4436602"/>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6" name="Rounded Rectangle 35"/>
          <p:cNvSpPr/>
          <p:nvPr/>
        </p:nvSpPr>
        <p:spPr>
          <a:xfrm>
            <a:off x="4315091" y="1706078"/>
            <a:ext cx="3685909" cy="4443294"/>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1"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ircle(in)">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animBg="1"/>
      <p:bldP spid="35" grpId="1" animBg="1"/>
      <p:bldP spid="36" grpId="0" animBg="1"/>
      <p:bldP spid="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056666" y="1371542"/>
            <a:ext cx="6831626" cy="4508875"/>
          </a:xfrm>
          <a:prstGeom prst="rect">
            <a:avLst/>
          </a:prstGeom>
        </p:spPr>
      </p:pic>
      <p:sp>
        <p:nvSpPr>
          <p:cNvPr id="27" name="Rectangle 26"/>
          <p:cNvSpPr/>
          <p:nvPr/>
        </p:nvSpPr>
        <p:spPr>
          <a:xfrm>
            <a:off x="1739020" y="1816574"/>
            <a:ext cx="5513561" cy="2862322"/>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3</a:t>
            </a:r>
          </a:p>
          <a:p>
            <a:pPr algn="ctr">
              <a:lnSpc>
                <a:spcPct val="150000"/>
              </a:lnSpc>
            </a:pP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LUYỆN TẬP</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11406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3B45AE42-8B51-4BF3-88EE-EDF9E2BD54E4}"/>
              </a:ext>
            </a:extLst>
          </p:cNvPr>
          <p:cNvSpPr/>
          <p:nvPr/>
        </p:nvSpPr>
        <p:spPr>
          <a:xfrm>
            <a:off x="0" y="3214606"/>
            <a:ext cx="8991600" cy="2914731"/>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8">
              <a:solidFill>
                <a:prstClr val="white"/>
              </a:solidFill>
            </a:endParaRPr>
          </a:p>
        </p:txBody>
      </p:sp>
      <p:sp>
        <p:nvSpPr>
          <p:cNvPr id="4" name="Rectangle 3">
            <a:extLst>
              <a:ext uri="{FF2B5EF4-FFF2-40B4-BE49-F238E27FC236}">
                <a16:creationId xmlns="" xmlns:a16="http://schemas.microsoft.com/office/drawing/2014/main" id="{20D04A0A-33F9-4E82-8CBB-DCAD53483EE3}"/>
              </a:ext>
            </a:extLst>
          </p:cNvPr>
          <p:cNvSpPr/>
          <p:nvPr/>
        </p:nvSpPr>
        <p:spPr>
          <a:xfrm>
            <a:off x="1462924" y="2274836"/>
            <a:ext cx="4277518" cy="976037"/>
          </a:xfrm>
          <a:prstGeom prst="rect">
            <a:avLst/>
          </a:prstGeom>
          <a:noFill/>
        </p:spPr>
        <p:txBody>
          <a:bodyPr wrap="none" lIns="67437" tIns="33719" rIns="67437" bIns="33719">
            <a:spAutoFit/>
          </a:bodyPr>
          <a:lstStyle/>
          <a:p>
            <a:pPr algn="ctr"/>
            <a:r>
              <a:rPr lang="en-US" sz="5900" b="1">
                <a:solidFill>
                  <a:srgbClr val="FF0000"/>
                </a:solidFill>
                <a:latin typeface="Times New Roman" panose="02020603050405020304" pitchFamily="18" charset="0"/>
                <a:cs typeface="Times New Roman" panose="02020603050405020304" pitchFamily="18" charset="0"/>
              </a:rPr>
              <a:t>BẮT B</a:t>
            </a:r>
            <a:r>
              <a:rPr lang="vi-VN" sz="5900" b="1">
                <a:solidFill>
                  <a:srgbClr val="FF0000"/>
                </a:solidFill>
                <a:latin typeface="Times New Roman" panose="02020603050405020304" pitchFamily="18" charset="0"/>
                <a:cs typeface="Times New Roman" panose="02020603050405020304" pitchFamily="18" charset="0"/>
              </a:rPr>
              <a:t>Ư</a:t>
            </a:r>
            <a:r>
              <a:rPr lang="en-US" sz="5900" b="1">
                <a:solidFill>
                  <a:srgbClr val="FF0000"/>
                </a:solidFill>
                <a:latin typeface="Times New Roman" panose="02020603050405020304" pitchFamily="18" charset="0"/>
                <a:cs typeface="Times New Roman" panose="02020603050405020304" pitchFamily="18" charset="0"/>
              </a:rPr>
              <a:t>ỚM</a:t>
            </a:r>
          </a:p>
        </p:txBody>
      </p:sp>
      <p:pic>
        <p:nvPicPr>
          <p:cNvPr id="23" name="Picture 22">
            <a:extLst>
              <a:ext uri="{FF2B5EF4-FFF2-40B4-BE49-F238E27FC236}">
                <a16:creationId xmlns="" xmlns:a16="http://schemas.microsoft.com/office/drawing/2014/main" id="{1480DB5C-AD40-4CB4-B0E6-2D793DC0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31194" y="1972939"/>
            <a:ext cx="1187172" cy="1153932"/>
          </a:xfrm>
          <a:prstGeom prst="rect">
            <a:avLst/>
          </a:prstGeom>
        </p:spPr>
      </p:pic>
      <p:pic>
        <p:nvPicPr>
          <p:cNvPr id="29" name="Picture 28">
            <a:extLst>
              <a:ext uri="{FF2B5EF4-FFF2-40B4-BE49-F238E27FC236}">
                <a16:creationId xmlns="" xmlns:a16="http://schemas.microsoft.com/office/drawing/2014/main" id="{AE7CA0F8-5918-4985-B979-C4DEB786F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58" y="1305391"/>
            <a:ext cx="1187172" cy="1111193"/>
          </a:xfrm>
          <a:prstGeom prst="rect">
            <a:avLst/>
          </a:prstGeom>
        </p:spPr>
      </p:pic>
      <p:pic>
        <p:nvPicPr>
          <p:cNvPr id="41" name="Picture 40">
            <a:extLst>
              <a:ext uri="{FF2B5EF4-FFF2-40B4-BE49-F238E27FC236}">
                <a16:creationId xmlns="" xmlns:a16="http://schemas.microsoft.com/office/drawing/2014/main" id="{37A05D7F-0940-41C2-99DE-FF09B184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9092" y="2783364"/>
            <a:ext cx="770519" cy="610912"/>
          </a:xfrm>
          <a:prstGeom prst="rect">
            <a:avLst/>
          </a:prstGeom>
        </p:spPr>
      </p:pic>
      <p:pic>
        <p:nvPicPr>
          <p:cNvPr id="19" name="Picture 18">
            <a:extLst>
              <a:ext uri="{FF2B5EF4-FFF2-40B4-BE49-F238E27FC236}">
                <a16:creationId xmlns="" xmlns:a16="http://schemas.microsoft.com/office/drawing/2014/main" id="{AB52584C-4833-4143-8FBD-887564BF8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237" y="1191963"/>
            <a:ext cx="1187172" cy="1172926"/>
          </a:xfrm>
          <a:prstGeom prst="rect">
            <a:avLst/>
          </a:prstGeom>
        </p:spPr>
      </p:pic>
      <p:sp>
        <p:nvSpPr>
          <p:cNvPr id="60" name="Rectangle 59">
            <a:extLst>
              <a:ext uri="{FF2B5EF4-FFF2-40B4-BE49-F238E27FC236}">
                <a16:creationId xmlns="" xmlns:a16="http://schemas.microsoft.com/office/drawing/2014/main" id="{5294391B-4247-4B6A-B075-02DA37E94502}"/>
              </a:ext>
            </a:extLst>
          </p:cNvPr>
          <p:cNvSpPr/>
          <p:nvPr/>
        </p:nvSpPr>
        <p:spPr>
          <a:xfrm>
            <a:off x="0" y="5033487"/>
            <a:ext cx="8991600" cy="1091126"/>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8">
              <a:solidFill>
                <a:prstClr val="white"/>
              </a:solidFill>
            </a:endParaRPr>
          </a:p>
        </p:txBody>
      </p:sp>
      <p:pic>
        <p:nvPicPr>
          <p:cNvPr id="62" name="Picture 61">
            <a:extLst>
              <a:ext uri="{FF2B5EF4-FFF2-40B4-BE49-F238E27FC236}">
                <a16:creationId xmlns="" xmlns:a16="http://schemas.microsoft.com/office/drawing/2014/main" id="{08A33331-ED43-4961-8472-635A0DA967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0600" y="4599546"/>
            <a:ext cx="1508790" cy="797716"/>
          </a:xfrm>
          <a:prstGeom prst="rect">
            <a:avLst/>
          </a:prstGeom>
        </p:spPr>
      </p:pic>
      <p:pic>
        <p:nvPicPr>
          <p:cNvPr id="70" name="Picture 69">
            <a:extLst>
              <a:ext uri="{FF2B5EF4-FFF2-40B4-BE49-F238E27FC236}">
                <a16:creationId xmlns="" xmlns:a16="http://schemas.microsoft.com/office/drawing/2014/main" id="{2CAB176B-5CEB-4019-B56E-B2E8DE6B7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1315" y="4387528"/>
            <a:ext cx="549538" cy="797716"/>
          </a:xfrm>
          <a:prstGeom prst="rect">
            <a:avLst/>
          </a:prstGeom>
        </p:spPr>
      </p:pic>
      <p:pic>
        <p:nvPicPr>
          <p:cNvPr id="68" name="Picture 67">
            <a:extLst>
              <a:ext uri="{FF2B5EF4-FFF2-40B4-BE49-F238E27FC236}">
                <a16:creationId xmlns="" xmlns:a16="http://schemas.microsoft.com/office/drawing/2014/main" id="{05B912C0-A88D-4D04-BF86-10B5169F8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1990" y="2742127"/>
            <a:ext cx="2880131" cy="1440065"/>
          </a:xfrm>
          <a:prstGeom prst="rect">
            <a:avLst/>
          </a:prstGeom>
        </p:spPr>
      </p:pic>
      <p:pic>
        <p:nvPicPr>
          <p:cNvPr id="72" name="Picture 71">
            <a:extLst>
              <a:ext uri="{FF2B5EF4-FFF2-40B4-BE49-F238E27FC236}">
                <a16:creationId xmlns="" xmlns:a16="http://schemas.microsoft.com/office/drawing/2014/main" id="{A0E6B0FA-6EE2-4926-ABE7-B85F6ED3E9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918" y="2432275"/>
            <a:ext cx="1950095" cy="2557502"/>
          </a:xfrm>
          <a:prstGeom prst="rect">
            <a:avLst/>
          </a:prstGeom>
        </p:spPr>
      </p:pic>
      <p:pic>
        <p:nvPicPr>
          <p:cNvPr id="73" name="Picture 72">
            <a:extLst>
              <a:ext uri="{FF2B5EF4-FFF2-40B4-BE49-F238E27FC236}">
                <a16:creationId xmlns="" xmlns:a16="http://schemas.microsoft.com/office/drawing/2014/main" id="{5BEE9461-E3F1-4183-9412-152BCC5A6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3807" y="4391907"/>
            <a:ext cx="411738" cy="326449"/>
          </a:xfrm>
          <a:prstGeom prst="rect">
            <a:avLst/>
          </a:prstGeom>
        </p:spPr>
      </p:pic>
      <p:pic>
        <p:nvPicPr>
          <p:cNvPr id="74" name="Picture 73">
            <a:extLst>
              <a:ext uri="{FF2B5EF4-FFF2-40B4-BE49-F238E27FC236}">
                <a16:creationId xmlns="" xmlns:a16="http://schemas.microsoft.com/office/drawing/2014/main" id="{070B01E2-E914-44A2-8F50-CDA5251B7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904" y="4286986"/>
            <a:ext cx="411738" cy="326449"/>
          </a:xfrm>
          <a:prstGeom prst="rect">
            <a:avLst/>
          </a:prstGeom>
        </p:spPr>
      </p:pic>
      <p:pic>
        <p:nvPicPr>
          <p:cNvPr id="75" name="Picture 74">
            <a:extLst>
              <a:ext uri="{FF2B5EF4-FFF2-40B4-BE49-F238E27FC236}">
                <a16:creationId xmlns="" xmlns:a16="http://schemas.microsoft.com/office/drawing/2014/main" id="{E6361DD3-0A04-47FE-8E74-ADCBEA215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6623" y="4718357"/>
            <a:ext cx="411738" cy="326449"/>
          </a:xfrm>
          <a:prstGeom prst="rect">
            <a:avLst/>
          </a:prstGeom>
        </p:spPr>
      </p:pic>
      <p:pic>
        <p:nvPicPr>
          <p:cNvPr id="77" name="Picture 76">
            <a:extLst>
              <a:ext uri="{FF2B5EF4-FFF2-40B4-BE49-F238E27FC236}">
                <a16:creationId xmlns="" xmlns:a16="http://schemas.microsoft.com/office/drawing/2014/main" id="{38B224A7-0FB7-4E20-B122-4E8E59DF8F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8519" y="4525035"/>
            <a:ext cx="1414215" cy="1196643"/>
          </a:xfrm>
          <a:prstGeom prst="rect">
            <a:avLst/>
          </a:prstGeom>
        </p:spPr>
      </p:pic>
      <p:pic>
        <p:nvPicPr>
          <p:cNvPr id="81" name="Intro">
            <a:hlinkClick r:id="" action="ppaction://media"/>
            <a:extLst>
              <a:ext uri="{FF2B5EF4-FFF2-40B4-BE49-F238E27FC236}">
                <a16:creationId xmlns="" xmlns:a16="http://schemas.microsoft.com/office/drawing/2014/main" id="{7C2A0ED8-67CD-4A5F-BDC2-A56E7A3CF4B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615220" y="-642557"/>
            <a:ext cx="449580" cy="449580"/>
          </a:xfrm>
          <a:prstGeom prst="rect">
            <a:avLst/>
          </a:prstGeom>
        </p:spPr>
      </p:pic>
      <p:pic>
        <p:nvPicPr>
          <p:cNvPr id="64" name="Picture 63">
            <a:extLst>
              <a:ext uri="{FF2B5EF4-FFF2-40B4-BE49-F238E27FC236}">
                <a16:creationId xmlns="" xmlns:a16="http://schemas.microsoft.com/office/drawing/2014/main" id="{32D24676-19A4-4930-A1DF-32D5F249A8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77425" y="1155069"/>
            <a:ext cx="3394696" cy="1482036"/>
          </a:xfrm>
          <a:prstGeom prst="rect">
            <a:avLst/>
          </a:prstGeom>
        </p:spPr>
      </p:pic>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30040"/>
                            </p:stCondLst>
                            <p:childTnLst>
                              <p:par>
                                <p:cTn id="12" presetID="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250" fill="hold"/>
                                        <p:tgtEl>
                                          <p:spTgt spid="29"/>
                                        </p:tgtEl>
                                        <p:attrNameLst>
                                          <p:attrName>ppt_x</p:attrName>
                                        </p:attrNameLst>
                                      </p:cBhvr>
                                      <p:tavLst>
                                        <p:tav tm="0">
                                          <p:val>
                                            <p:strVal val="0-#ppt_w/2"/>
                                          </p:val>
                                        </p:tav>
                                        <p:tav tm="100000">
                                          <p:val>
                                            <p:strVal val="#ppt_x"/>
                                          </p:val>
                                        </p:tav>
                                      </p:tavLst>
                                    </p:anim>
                                    <p:anim calcmode="lin" valueType="num">
                                      <p:cBhvr additive="base">
                                        <p:cTn id="15" dur="1250" fill="hold"/>
                                        <p:tgtEl>
                                          <p:spTgt spid="29"/>
                                        </p:tgtEl>
                                        <p:attrNameLst>
                                          <p:attrName>ppt_y</p:attrName>
                                        </p:attrNameLst>
                                      </p:cBhvr>
                                      <p:tavLst>
                                        <p:tav tm="0">
                                          <p:val>
                                            <p:strVal val="#ppt_y"/>
                                          </p:val>
                                        </p:tav>
                                        <p:tav tm="100000">
                                          <p:val>
                                            <p:strVal val="#ppt_y"/>
                                          </p:val>
                                        </p:tav>
                                      </p:tavLst>
                                    </p:anim>
                                  </p:childTnLst>
                                </p:cTn>
                              </p:par>
                            </p:childTnLst>
                          </p:cTn>
                        </p:par>
                        <p:par>
                          <p:cTn id="16" fill="hold">
                            <p:stCondLst>
                              <p:cond delay="31290"/>
                            </p:stCondLst>
                            <p:childTnLst>
                              <p:par>
                                <p:cTn id="17" presetID="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750" fill="hold"/>
                                        <p:tgtEl>
                                          <p:spTgt spid="19"/>
                                        </p:tgtEl>
                                        <p:attrNameLst>
                                          <p:attrName>ppt_x</p:attrName>
                                        </p:attrNameLst>
                                      </p:cBhvr>
                                      <p:tavLst>
                                        <p:tav tm="0">
                                          <p:val>
                                            <p:strVal val="#ppt_x"/>
                                          </p:val>
                                        </p:tav>
                                        <p:tav tm="100000">
                                          <p:val>
                                            <p:strVal val="#ppt_x"/>
                                          </p:val>
                                        </p:tav>
                                      </p:tavLst>
                                    </p:anim>
                                    <p:anim calcmode="lin" valueType="num">
                                      <p:cBhvr additive="base">
                                        <p:cTn id="20" dur="1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33040"/>
                            </p:stCondLst>
                            <p:childTnLst>
                              <p:par>
                                <p:cTn id="22" presetID="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1+#ppt_w/2"/>
                                          </p:val>
                                        </p:tav>
                                        <p:tav tm="100000">
                                          <p:val>
                                            <p:strVal val="#ppt_x"/>
                                          </p:val>
                                        </p:tav>
                                      </p:tavLst>
                                    </p:anim>
                                    <p:anim calcmode="lin" valueType="num">
                                      <p:cBhvr additive="base">
                                        <p:cTn id="25" dur="3000" fill="hold"/>
                                        <p:tgtEl>
                                          <p:spTgt spid="23"/>
                                        </p:tgtEl>
                                        <p:attrNameLst>
                                          <p:attrName>ppt_y</p:attrName>
                                        </p:attrNameLst>
                                      </p:cBhvr>
                                      <p:tavLst>
                                        <p:tav tm="0">
                                          <p:val>
                                            <p:strVal val="#ppt_y"/>
                                          </p:val>
                                        </p:tav>
                                        <p:tav tm="100000">
                                          <p:val>
                                            <p:strVal val="#ppt_y"/>
                                          </p:val>
                                        </p:tav>
                                      </p:tavLst>
                                    </p:anim>
                                  </p:childTnLst>
                                </p:cTn>
                              </p:par>
                              <p:par>
                                <p:cTn id="26" presetID="2" presetClass="exit" presetSubtype="8" repeatCount="indefinite" fill="hold" nodeType="withEffect">
                                  <p:stCondLst>
                                    <p:cond delay="0"/>
                                  </p:stCondLst>
                                  <p:childTnLst>
                                    <p:anim calcmode="lin" valueType="num">
                                      <p:cBhvr additive="base">
                                        <p:cTn id="27" dur="5000"/>
                                        <p:tgtEl>
                                          <p:spTgt spid="77"/>
                                        </p:tgtEl>
                                        <p:attrNameLst>
                                          <p:attrName>ppt_x</p:attrName>
                                        </p:attrNameLst>
                                      </p:cBhvr>
                                      <p:tavLst>
                                        <p:tav tm="0">
                                          <p:val>
                                            <p:strVal val="ppt_x"/>
                                          </p:val>
                                        </p:tav>
                                        <p:tav tm="100000">
                                          <p:val>
                                            <p:strVal val="0-ppt_w/2"/>
                                          </p:val>
                                        </p:tav>
                                      </p:tavLst>
                                    </p:anim>
                                    <p:anim calcmode="lin" valueType="num">
                                      <p:cBhvr additive="base">
                                        <p:cTn id="28" dur="5000"/>
                                        <p:tgtEl>
                                          <p:spTgt spid="77"/>
                                        </p:tgtEl>
                                        <p:attrNameLst>
                                          <p:attrName>ppt_y</p:attrName>
                                        </p:attrNameLst>
                                      </p:cBhvr>
                                      <p:tavLst>
                                        <p:tav tm="0">
                                          <p:val>
                                            <p:strVal val="ppt_y"/>
                                          </p:val>
                                        </p:tav>
                                        <p:tav tm="100000">
                                          <p:val>
                                            <p:strVal val="ppt_y"/>
                                          </p:val>
                                        </p:tav>
                                      </p:tavLst>
                                    </p:anim>
                                    <p:set>
                                      <p:cBhvr>
                                        <p:cTn id="29"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81"/>
                </p:tgtEl>
              </p:cMediaNode>
            </p:audio>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2913485"/>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A</a:t>
            </a:r>
            <a:r>
              <a:rPr lang="vi-VN"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ngụ </a:t>
            </a:r>
            <a:r>
              <a:rPr lang="en-US" sz="3200" smtClean="0">
                <a:solidFill>
                  <a:schemeClr val="bg1"/>
                </a:solidFill>
                <a:latin typeface="Palatino Linotype" panose="02040502050505030304" pitchFamily="18" charset="0"/>
              </a:rPr>
              <a:t>ngôn</a:t>
            </a:r>
            <a:endParaRPr lang="en-US" sz="3200" b="1">
              <a:solidFill>
                <a:schemeClr val="bg1"/>
              </a:solidFill>
              <a:latin typeface="Palatino Linotype" panose="0204050205050503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4111" y="323850"/>
            <a:ext cx="8483378" cy="15148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latin typeface="Palatino Linotype" panose="02040502050505030304" pitchFamily="18" charset="0"/>
              </a:rPr>
              <a:t>Câu 1.</a:t>
            </a:r>
            <a:r>
              <a:rPr lang="en-US" sz="3200">
                <a:solidFill>
                  <a:schemeClr val="bg1"/>
                </a:solidFill>
                <a:latin typeface="Palatino Linotype" panose="02040502050505030304" pitchFamily="18" charset="0"/>
              </a:rPr>
              <a:t> Truyện "Ếch ngồi đáy giếng" thuộc thể loại nào?</a:t>
            </a:r>
            <a:endParaRPr lang="en-GB" sz="3200">
              <a:solidFill>
                <a:schemeClr val="bg1"/>
              </a:solidFill>
              <a:latin typeface="Palatino Linotype" panose="0204050205050503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3702695"/>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bg1"/>
                </a:solidFill>
                <a:latin typeface="Palatino Linotype" panose="02040502050505030304" pitchFamily="18" charset="0"/>
                <a:cs typeface="Times New Roman" panose="02020603050405020304" pitchFamily="18" charset="0"/>
              </a:rPr>
              <a:t>B</a:t>
            </a:r>
            <a:r>
              <a:rPr lang="en-US" sz="3200" b="1" smtClean="0">
                <a:solidFill>
                  <a:schemeClr val="bg1"/>
                </a:solidFill>
                <a:latin typeface="Palatino Linotype" panose="02040502050505030304" pitchFamily="18" charset="0"/>
                <a:cs typeface="Times New Roman" panose="02020603050405020304" pitchFamily="18" charset="0"/>
              </a:rPr>
              <a:t>.</a:t>
            </a:r>
            <a:r>
              <a:rPr lang="vi-VN" sz="3200" b="1" smtClean="0">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cười </a:t>
            </a:r>
            <a:r>
              <a:rPr lang="vi-VN" sz="3200" b="1" smtClean="0">
                <a:solidFill>
                  <a:schemeClr val="bg1"/>
                </a:solidFill>
                <a:latin typeface="Palatino Linotype" panose="02040502050505030304" pitchFamily="18" charset="0"/>
                <a:cs typeface="Times New Roman" panose="02020603050405020304" pitchFamily="18" charset="0"/>
              </a:rPr>
              <a:t> </a:t>
            </a:r>
            <a:endParaRPr lang="en-US" sz="3200" b="1" dirty="0">
              <a:solidFill>
                <a:schemeClr val="bg1"/>
              </a:solidFill>
              <a:latin typeface="Palatino Linotype" panose="0204050205050503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08221" y="4491904"/>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C</a:t>
            </a:r>
            <a:r>
              <a:rPr lang="en-US"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cổ tích </a:t>
            </a:r>
            <a:endParaRPr lang="en-US" sz="3200" b="1" dirty="0">
              <a:solidFill>
                <a:schemeClr val="bg1"/>
              </a:solidFill>
              <a:latin typeface="Palatino Linotype" panose="0204050205050503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08221" y="5281114"/>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alatino Linotype" panose="02040502050505030304" pitchFamily="18" charset="0"/>
                <a:cs typeface="Times New Roman" panose="02020603050405020304" pitchFamily="18" charset="0"/>
              </a:rPr>
              <a:t>D</a:t>
            </a:r>
            <a:r>
              <a:rPr lang="en-US" sz="3200" b="1">
                <a:solidFill>
                  <a:schemeClr val="bg1"/>
                </a:solidFill>
                <a:latin typeface="Palatino Linotype" panose="02040502050505030304" pitchFamily="18" charset="0"/>
                <a:cs typeface="Times New Roman" panose="02020603050405020304" pitchFamily="18" charset="0"/>
              </a:rPr>
              <a:t>. </a:t>
            </a:r>
            <a:r>
              <a:rPr lang="en-US" sz="3200">
                <a:solidFill>
                  <a:schemeClr val="bg1"/>
                </a:solidFill>
                <a:latin typeface="Palatino Linotype" panose="02040502050505030304" pitchFamily="18" charset="0"/>
              </a:rPr>
              <a:t>Truyện truyền thuyết</a:t>
            </a:r>
            <a:endParaRPr lang="en-US" sz="3200" b="1" dirty="0">
              <a:solidFill>
                <a:schemeClr val="bg1"/>
              </a:solidFill>
              <a:latin typeface="Palatino Linotype" panose="0204050205050503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64973" y="1667053"/>
            <a:ext cx="1172516" cy="1139685"/>
          </a:xfrm>
          <a:prstGeom prst="rect">
            <a:avLst/>
          </a:prstGeom>
        </p:spPr>
      </p:pic>
      <p:sp>
        <p:nvSpPr>
          <p:cNvPr id="11" name="Arrow: Pentagon 10">
            <a:hlinkClick r:id="rId6"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65"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3908432"/>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200" b="1" smtClean="0">
              <a:solidFill>
                <a:prstClr val="white"/>
              </a:solidFill>
              <a:latin typeface="Palatino Linotype" panose="02040502050505030304" pitchFamily="18" charset="0"/>
              <a:cs typeface="Times New Roman" panose="02020603050405020304" pitchFamily="18" charset="0"/>
            </a:endParaRPr>
          </a:p>
          <a:p>
            <a:pPr>
              <a:defRPr/>
            </a:pPr>
            <a:r>
              <a:rPr lang="en-US" sz="3200" b="1" smtClean="0">
                <a:solidFill>
                  <a:prstClr val="white"/>
                </a:solidFill>
                <a:latin typeface="Palatino Linotype" panose="02040502050505030304" pitchFamily="18" charset="0"/>
                <a:cs typeface="Times New Roman" panose="02020603050405020304" pitchFamily="18" charset="0"/>
              </a:rPr>
              <a:t>A</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C-B-A-D-E</a:t>
            </a:r>
            <a:endParaRPr lang="en-US" sz="3200" b="1">
              <a:solidFill>
                <a:prstClr val="white"/>
              </a:solidFill>
              <a:latin typeface="Palatino Linotype" panose="02040502050505030304" pitchFamily="18" charset="0"/>
              <a:cs typeface="Times New Roman" panose="02020603050405020304" pitchFamily="18" charset="0"/>
            </a:endParaRPr>
          </a:p>
          <a:p>
            <a:pPr>
              <a:defRPr/>
            </a:pP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0" y="0"/>
            <a:ext cx="8991600" cy="3524250"/>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Palatino Linotype" panose="02040502050505030304" pitchFamily="18" charset="0"/>
              </a:rPr>
              <a:t>Câu 2.</a:t>
            </a:r>
            <a:r>
              <a:rPr lang="en-US" sz="2400">
                <a:latin typeface="Palatino Linotype" panose="02040502050505030304" pitchFamily="18" charset="0"/>
              </a:rPr>
              <a:t> Sắp xếp các sự kiện sau đây theo trình tự diễn ra trong truyện "Ếch ngồi đáy giếng".</a:t>
            </a:r>
            <a:endParaRPr lang="en-GB" sz="2400">
              <a:latin typeface="Palatino Linotype" panose="02040502050505030304" pitchFamily="18" charset="0"/>
            </a:endParaRPr>
          </a:p>
          <a:p>
            <a:r>
              <a:rPr lang="en-US" sz="2400">
                <a:latin typeface="Palatino Linotype" panose="02040502050505030304" pitchFamily="18" charset="0"/>
              </a:rPr>
              <a:t>a. Ếch mời rùa xuống giếng cho biết nơi ở của mình.</a:t>
            </a:r>
            <a:endParaRPr lang="en-GB" sz="2400">
              <a:latin typeface="Palatino Linotype" panose="02040502050505030304" pitchFamily="18" charset="0"/>
            </a:endParaRPr>
          </a:p>
          <a:p>
            <a:r>
              <a:rPr lang="en-US" sz="2400">
                <a:latin typeface="Palatino Linotype" panose="02040502050505030304" pitchFamily="18" charset="0"/>
              </a:rPr>
              <a:t>b. Rùa đặt chân không vừa, liền lùi lại.</a:t>
            </a:r>
            <a:endParaRPr lang="en-GB" sz="2400">
              <a:latin typeface="Palatino Linotype" panose="02040502050505030304" pitchFamily="18" charset="0"/>
            </a:endParaRPr>
          </a:p>
          <a:p>
            <a:r>
              <a:rPr lang="en-US" sz="2400">
                <a:latin typeface="Palatino Linotype" panose="02040502050505030304" pitchFamily="18" charset="0"/>
              </a:rPr>
              <a:t>c. Ếch nói với con rùa lớn biển đông về thế giới của mình.</a:t>
            </a:r>
            <a:endParaRPr lang="en-GB" sz="2400">
              <a:latin typeface="Palatino Linotype" panose="02040502050505030304" pitchFamily="18" charset="0"/>
            </a:endParaRPr>
          </a:p>
          <a:p>
            <a:r>
              <a:rPr lang="en-US" sz="2400">
                <a:latin typeface="Palatino Linotype" panose="02040502050505030304" pitchFamily="18" charset="0"/>
              </a:rPr>
              <a:t>d. Rùa kể cho ếch nghe về thế giới biển mênh mông ngàn dặm.</a:t>
            </a:r>
            <a:endParaRPr lang="en-GB" sz="2400">
              <a:latin typeface="Palatino Linotype" panose="02040502050505030304" pitchFamily="18" charset="0"/>
            </a:endParaRPr>
          </a:p>
          <a:p>
            <a:r>
              <a:rPr lang="en-US" sz="2400">
                <a:latin typeface="Palatino Linotype" panose="02040502050505030304" pitchFamily="18" charset="0"/>
              </a:rPr>
              <a:t>e. Ếch nghe ngạc nhiên, rồi thu mình lại, hoảng hốt, bối rối.</a:t>
            </a:r>
            <a:endParaRPr lang="en-GB" sz="2400">
              <a:latin typeface="Palatino Linotype" panose="0204050205050503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4697642"/>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200" b="1" smtClean="0">
              <a:solidFill>
                <a:prstClr val="white"/>
              </a:solidFill>
              <a:latin typeface="Palatino Linotype" panose="02040502050505030304" pitchFamily="18" charset="0"/>
              <a:cs typeface="Times New Roman" panose="02020603050405020304" pitchFamily="18" charset="0"/>
            </a:endParaRPr>
          </a:p>
          <a:p>
            <a:pPr>
              <a:defRPr/>
            </a:pPr>
            <a:r>
              <a:rPr lang="en-US" sz="3200" b="1" smtClean="0">
                <a:solidFill>
                  <a:prstClr val="white"/>
                </a:solidFill>
                <a:latin typeface="Palatino Linotype" panose="02040502050505030304" pitchFamily="18" charset="0"/>
                <a:cs typeface="Times New Roman" panose="02020603050405020304" pitchFamily="18" charset="0"/>
              </a:rPr>
              <a:t>B. </a:t>
            </a:r>
            <a:r>
              <a:rPr lang="vi-VN" sz="3200" b="1">
                <a:solidFill>
                  <a:prstClr val="white"/>
                </a:solidFill>
                <a:latin typeface="Palatino Linotype" panose="02040502050505030304" pitchFamily="18" charset="0"/>
                <a:cs typeface="Times New Roman" panose="02020603050405020304" pitchFamily="18" charset="0"/>
              </a:rPr>
              <a:t>C-A-B-D-E</a:t>
            </a:r>
            <a:endParaRPr lang="en-US" sz="3200" b="1">
              <a:solidFill>
                <a:prstClr val="white"/>
              </a:solidFill>
              <a:latin typeface="Palatino Linotype" panose="02040502050505030304" pitchFamily="18" charset="0"/>
              <a:cs typeface="Times New Roman" panose="02020603050405020304" pitchFamily="18" charset="0"/>
            </a:endParaRPr>
          </a:p>
          <a:p>
            <a:pPr>
              <a:defRPr/>
            </a:pP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08221" y="5486851"/>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white"/>
                </a:solidFill>
                <a:latin typeface="Palatino Linotype" panose="02040502050505030304" pitchFamily="18" charset="0"/>
                <a:cs typeface="Times New Roman" panose="02020603050405020304" pitchFamily="18" charset="0"/>
              </a:rPr>
              <a:t>C</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A-C-B-D-E</a:t>
            </a:r>
            <a:endParaRPr lang="en-US" sz="3200" b="1" dirty="0">
              <a:solidFill>
                <a:prstClr val="white"/>
              </a:solidFill>
              <a:latin typeface="Palatino Linotype" panose="0204050205050503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08221" y="6276061"/>
            <a:ext cx="5424281" cy="677189"/>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white"/>
                </a:solidFill>
                <a:latin typeface="Palatino Linotype" panose="02040502050505030304" pitchFamily="18" charset="0"/>
                <a:cs typeface="Times New Roman" panose="02020603050405020304" pitchFamily="18" charset="0"/>
              </a:rPr>
              <a:t>D</a:t>
            </a:r>
            <a:r>
              <a:rPr lang="en-US" sz="3200" b="1">
                <a:solidFill>
                  <a:prstClr val="white"/>
                </a:solidFill>
                <a:latin typeface="Palatino Linotype" panose="02040502050505030304" pitchFamily="18" charset="0"/>
                <a:cs typeface="Times New Roman" panose="02020603050405020304" pitchFamily="18" charset="0"/>
              </a:rPr>
              <a:t>. </a:t>
            </a:r>
            <a:r>
              <a:rPr lang="vi-VN" sz="3200" b="1">
                <a:solidFill>
                  <a:prstClr val="white"/>
                </a:solidFill>
                <a:latin typeface="Palatino Linotype" panose="02040502050505030304" pitchFamily="18" charset="0"/>
                <a:cs typeface="Times New Roman" panose="02020603050405020304" pitchFamily="18" charset="0"/>
              </a:rPr>
              <a:t>E-D-B-A-C</a:t>
            </a:r>
            <a:endParaRPr lang="en-US" sz="3200" b="1" dirty="0">
              <a:solidFill>
                <a:prstClr val="white"/>
              </a:solidFill>
              <a:latin typeface="Palatino Linotype" panose="0204050205050503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8001256" y="3505969"/>
            <a:ext cx="1172516" cy="866416"/>
          </a:xfrm>
          <a:prstGeom prst="rect">
            <a:avLst/>
          </a:prstGeom>
        </p:spPr>
      </p:pic>
      <p:sp>
        <p:nvSpPr>
          <p:cNvPr id="11" name="Arrow: Pentagon 10">
            <a:hlinkClick r:id="rId6"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65"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1.18644E-6 2.32804E-6 L -0.39795 0.653 " pathEditMode="relative" rAng="0" ptsTypes="AA">
                                      <p:cBhvr>
                                        <p:cTn id="69" dur="2000" fill="hold"/>
                                        <p:tgtEl>
                                          <p:spTgt spid="10"/>
                                        </p:tgtEl>
                                        <p:attrNameLst>
                                          <p:attrName>ppt_x</p:attrName>
                                          <p:attrName>ppt_y</p:attrName>
                                        </p:attrNameLst>
                                      </p:cBhvr>
                                      <p:rCtr x="-19898" y="32650"/>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08221" y="4953451"/>
            <a:ext cx="5424281" cy="677189"/>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prstClr val="white"/>
                </a:solidFill>
                <a:latin typeface="Times New Roman" panose="02020603050405020304" pitchFamily="18" charset="0"/>
                <a:cs typeface="Times New Roman" panose="02020603050405020304" pitchFamily="18" charset="0"/>
              </a:rPr>
              <a:t>A.</a:t>
            </a:r>
            <a:r>
              <a:rPr lang="vi-VN" sz="3200" b="1" smtClean="0">
                <a:solidFill>
                  <a:prstClr val="white"/>
                </a:solidFill>
                <a:latin typeface="Times New Roman" panose="02020603050405020304" pitchFamily="18" charset="0"/>
                <a:cs typeface="Times New Roman" panose="02020603050405020304" pitchFamily="18" charset="0"/>
              </a:rPr>
              <a:t> 1-A, 2-B </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69001" y="95251"/>
            <a:ext cx="8483378" cy="3976730"/>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08221" y="5742661"/>
            <a:ext cx="5424281" cy="677189"/>
          </a:xfrm>
          <a:prstGeom prst="snip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prstClr val="white"/>
                </a:solidFill>
                <a:latin typeface="Times New Roman" panose="02020603050405020304" pitchFamily="18" charset="0"/>
                <a:cs typeface="Times New Roman" panose="02020603050405020304" pitchFamily="18" charset="0"/>
              </a:rPr>
              <a:t>B</a:t>
            </a:r>
            <a:r>
              <a:rPr lang="en-US" sz="3200" b="1" smtClean="0">
                <a:solidFill>
                  <a:prstClr val="white"/>
                </a:solidFill>
                <a:latin typeface="Times New Roman" panose="02020603050405020304" pitchFamily="18" charset="0"/>
                <a:cs typeface="Times New Roman" panose="02020603050405020304" pitchFamily="18" charset="0"/>
              </a:rPr>
              <a:t>.</a:t>
            </a:r>
            <a:r>
              <a:rPr lang="vi-VN" sz="3200" b="1" smtClean="0">
                <a:solidFill>
                  <a:prstClr val="white"/>
                </a:solidFill>
                <a:latin typeface="Times New Roman" panose="02020603050405020304" pitchFamily="18" charset="0"/>
                <a:cs typeface="Times New Roman" panose="02020603050405020304" pitchFamily="18" charset="0"/>
              </a:rPr>
              <a:t> </a:t>
            </a:r>
            <a:r>
              <a:rPr lang="vi-VN" sz="3200" b="1">
                <a:solidFill>
                  <a:prstClr val="white"/>
                </a:solidFill>
                <a:latin typeface="Times New Roman" panose="02020603050405020304" pitchFamily="18" charset="0"/>
                <a:cs typeface="Times New Roman" panose="02020603050405020304" pitchFamily="18" charset="0"/>
              </a:rPr>
              <a:t>1-B, 2-A</a:t>
            </a:r>
            <a:r>
              <a:rPr lang="en-US" sz="3200" b="1">
                <a:solidFill>
                  <a:prstClr val="white"/>
                </a:solidFill>
                <a:latin typeface="Times New Roman" panose="02020603050405020304" pitchFamily="18" charset="0"/>
                <a:cs typeface="Times New Roman" panose="02020603050405020304" pitchFamily="18" charset="0"/>
              </a:rPr>
              <a:t> </a:t>
            </a:r>
            <a:r>
              <a:rPr lang="en-US" sz="3200" b="1" smtClean="0">
                <a:solidFill>
                  <a:prstClr val="white"/>
                </a:solidFill>
                <a:latin typeface="Times New Roman" panose="02020603050405020304" pitchFamily="18" charset="0"/>
                <a:cs typeface="Times New Roman" panose="02020603050405020304" pitchFamily="18" charset="0"/>
              </a:rPr>
              <a:t> </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07996" y="279916"/>
            <a:ext cx="1153527" cy="1139685"/>
          </a:xfrm>
          <a:prstGeom prst="rect">
            <a:avLst/>
          </a:prstGeom>
        </p:spPr>
      </p:pic>
      <p:sp>
        <p:nvSpPr>
          <p:cNvPr id="11" name="Arrow: Pentagon 10">
            <a:hlinkClick r:id="rId6" action="ppaction://hlinksldjump"/>
            <a:extLst>
              <a:ext uri="{FF2B5EF4-FFF2-40B4-BE49-F238E27FC236}">
                <a16:creationId xmlns="" xmlns:a16="http://schemas.microsoft.com/office/drawing/2014/main" id="{3F5E0018-06D1-4CC3-8E0E-A698D17C90D4}"/>
              </a:ext>
            </a:extLst>
          </p:cNvPr>
          <p:cNvSpPr/>
          <p:nvPr/>
        </p:nvSpPr>
        <p:spPr>
          <a:xfrm flipH="1">
            <a:off x="6967268" y="5233706"/>
            <a:ext cx="1770221" cy="677189"/>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65" b="1">
                <a:solidFill>
                  <a:srgbClr val="7030A0"/>
                </a:solidFill>
                <a:latin typeface="Times New Roman" panose="02020603050405020304" pitchFamily="18" charset="0"/>
                <a:cs typeface="Times New Roman" panose="02020603050405020304" pitchFamily="18" charset="0"/>
              </a:rPr>
              <a:t>GO HOME</a:t>
            </a:r>
          </a:p>
        </p:txBody>
      </p:sp>
      <p:graphicFrame>
        <p:nvGraphicFramePr>
          <p:cNvPr id="2" name="Table 1"/>
          <p:cNvGraphicFramePr>
            <a:graphicFrameLocks noGrp="1"/>
          </p:cNvGraphicFramePr>
          <p:nvPr>
            <p:extLst>
              <p:ext uri="{D42A27DB-BD31-4B8C-83A1-F6EECF244321}">
                <p14:modId xmlns:p14="http://schemas.microsoft.com/office/powerpoint/2010/main" val="207242333"/>
              </p:ext>
            </p:extLst>
          </p:nvPr>
        </p:nvGraphicFramePr>
        <p:xfrm>
          <a:off x="496028" y="1301167"/>
          <a:ext cx="8229600" cy="2560320"/>
        </p:xfrm>
        <a:graphic>
          <a:graphicData uri="http://schemas.openxmlformats.org/drawingml/2006/table">
            <a:tbl>
              <a:tblPr firstRow="1" firstCol="1" bandRow="1">
                <a:tableStyleId>{5C22544A-7EE6-4342-B048-85BDC9FD1C3A}</a:tableStyleId>
              </a:tblPr>
              <a:tblGrid>
                <a:gridCol w="1263560"/>
                <a:gridCol w="6966040"/>
              </a:tblGrid>
              <a:tr h="0">
                <a:tc>
                  <a:txBody>
                    <a:bodyPr/>
                    <a:lstStyle/>
                    <a:p>
                      <a:pPr>
                        <a:spcAft>
                          <a:spcPts val="0"/>
                        </a:spcAft>
                      </a:pPr>
                      <a:r>
                        <a:rPr lang="en-US" sz="2800">
                          <a:solidFill>
                            <a:schemeClr val="bg1"/>
                          </a:solidFill>
                          <a:effectLst/>
                          <a:latin typeface="Palatino Linotype" panose="02040502050505030304" pitchFamily="18" charset="0"/>
                        </a:rPr>
                        <a:t>Cột A</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800">
                          <a:solidFill>
                            <a:schemeClr val="bg1"/>
                          </a:solidFill>
                          <a:effectLst/>
                          <a:latin typeface="Palatino Linotype" panose="02040502050505030304" pitchFamily="18" charset="0"/>
                        </a:rPr>
                        <a:t>Cột B</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2800">
                          <a:solidFill>
                            <a:schemeClr val="bg1"/>
                          </a:solidFill>
                          <a:effectLst/>
                          <a:latin typeface="Palatino Linotype" panose="02040502050505030304" pitchFamily="18" charset="0"/>
                        </a:rPr>
                        <a:t>Phần 1</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Palatino Linotype" panose="02040502050505030304" pitchFamily="18" charset="0"/>
                        </a:rPr>
                        <a:t>a. Rùa lớn đặt chân liền lùi lại. Ếch nghe rùa nói thì lắng nghe và suy nghĩ.</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US" sz="2800">
                          <a:solidFill>
                            <a:schemeClr val="bg1"/>
                          </a:solidFill>
                          <a:effectLst/>
                          <a:latin typeface="Palatino Linotype" panose="02040502050505030304" pitchFamily="18" charset="0"/>
                        </a:rPr>
                        <a:t>Phần 2</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Palatino Linotype" panose="02040502050505030304" pitchFamily="18" charset="0"/>
                        </a:rPr>
                        <a:t>b. Ếch nói về những niềm sung sướng của bản thân và mời rùa lớn biển đông xuống giếng. </a:t>
                      </a:r>
                      <a:endParaRPr lang="en-GB" sz="28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496028" y="207943"/>
            <a:ext cx="6492576" cy="954107"/>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latin typeface="Palatino Linotype" panose="02040502050505030304" pitchFamily="18" charset="0"/>
              </a:rPr>
              <a:t>Câu 3. Nối cột A với cột B cho phù hợp nội dung từng phần</a:t>
            </a:r>
            <a:endParaRPr lang="en-GB" sz="2800" b="1">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5"/>
                                        </p:tgtEl>
                                        <p:attrNameLst>
                                          <p:attrName>fillcolor</p:attrName>
                                        </p:attrNameLst>
                                      </p:cBhvr>
                                      <p:to>
                                        <a:srgbClr val="FF0000"/>
                                      </p:to>
                                    </p:animClr>
                                    <p:set>
                                      <p:cBhvr>
                                        <p:cTn id="28" dur="500" fill="hold"/>
                                        <p:tgtEl>
                                          <p:spTgt spid="5"/>
                                        </p:tgtEl>
                                        <p:attrNameLst>
                                          <p:attrName>fill.type</p:attrName>
                                        </p:attrNameLst>
                                      </p:cBhvr>
                                      <p:to>
                                        <p:strVal val="solid"/>
                                      </p:to>
                                    </p:set>
                                    <p:set>
                                      <p:cBhvr>
                                        <p:cTn id="29" dur="500" fill="hold"/>
                                        <p:tgtEl>
                                          <p:spTgt spid="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7"/>
                                        </p:tgtEl>
                                        <p:attrNameLst>
                                          <p:attrName>fillcolor</p:attrName>
                                        </p:attrNameLst>
                                      </p:cBhvr>
                                      <p:to>
                                        <a:srgbClr val="92D050"/>
                                      </p:to>
                                    </p:animClr>
                                    <p:set>
                                      <p:cBhvr>
                                        <p:cTn id="35" dur="500" fill="hold"/>
                                        <p:tgtEl>
                                          <p:spTgt spid="7"/>
                                        </p:tgtEl>
                                        <p:attrNameLst>
                                          <p:attrName>fill.type</p:attrName>
                                        </p:attrNameLst>
                                      </p:cBhvr>
                                      <p:to>
                                        <p:strVal val="solid"/>
                                      </p:to>
                                    </p:set>
                                    <p:set>
                                      <p:cBhvr>
                                        <p:cTn id="36" dur="5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500"/>
                            </p:stCondLst>
                            <p:childTnLst>
                              <p:par>
                                <p:cTn id="44" presetID="35" presetClass="path" presetSubtype="0" accel="50000" decel="50000" fill="hold" nodeType="afterEffect">
                                  <p:stCondLst>
                                    <p:cond delay="0"/>
                                  </p:stCondLst>
                                  <p:childTnLst>
                                    <p:animMotion origin="layout" path="M -4.18079E-6 4.67372E-6 L -0.40642 0.32429 " pathEditMode="relative" rAng="0" ptsTypes="AA">
                                      <p:cBhvr>
                                        <p:cTn id="45" dur="2000" fill="hold"/>
                                        <p:tgtEl>
                                          <p:spTgt spid="10"/>
                                        </p:tgtEl>
                                        <p:attrNameLst>
                                          <p:attrName>ppt_x</p:attrName>
                                          <p:attrName>ppt_y</p:attrName>
                                        </p:attrNameLst>
                                      </p:cBhvr>
                                      <p:rCtr x="-20321" y="16204"/>
                                    </p:animMotion>
                                  </p:childTnLst>
                                </p:cTn>
                              </p:par>
                            </p:childTnLst>
                          </p:cTn>
                        </p:par>
                        <p:par>
                          <p:cTn id="46" fill="hold">
                            <p:stCondLst>
                              <p:cond delay="2500"/>
                            </p:stCondLst>
                            <p:childTnLst>
                              <p:par>
                                <p:cTn id="47" presetID="1" presetClass="emph" presetSubtype="2" fill="hold" nodeType="afterEffect">
                                  <p:stCondLst>
                                    <p:cond delay="0"/>
                                  </p:stCondLst>
                                  <p:childTnLst>
                                    <p:animClr clrSpc="rgb" dir="cw">
                                      <p:cBhvr>
                                        <p:cTn id="48" dur="500" fill="hold"/>
                                        <p:tgtEl>
                                          <p:spTgt spid="7"/>
                                        </p:tgtEl>
                                        <p:attrNameLst>
                                          <p:attrName>fillcolor</p:attrName>
                                        </p:attrNameLst>
                                      </p:cBhvr>
                                      <p:to>
                                        <a:srgbClr val="92D050"/>
                                      </p:to>
                                    </p:animClr>
                                    <p:set>
                                      <p:cBhvr>
                                        <p:cTn id="49" dur="500" fill="hold"/>
                                        <p:tgtEl>
                                          <p:spTgt spid="7"/>
                                        </p:tgtEl>
                                        <p:attrNameLst>
                                          <p:attrName>fill.type</p:attrName>
                                        </p:attrNameLst>
                                      </p:cBhvr>
                                      <p:to>
                                        <p:strVal val="solid"/>
                                      </p:to>
                                    </p:set>
                                    <p:set>
                                      <p:cBhvr>
                                        <p:cTn id="50" dur="500" fill="hold"/>
                                        <p:tgtEl>
                                          <p:spTgt spid="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 y="-57150"/>
            <a:ext cx="9067800" cy="7310846"/>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3" name="Picture 2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056666" y="1371542"/>
            <a:ext cx="6831626" cy="4508875"/>
          </a:xfrm>
          <a:prstGeom prst="rect">
            <a:avLst/>
          </a:prstGeom>
        </p:spPr>
      </p:pic>
      <p:sp>
        <p:nvSpPr>
          <p:cNvPr id="36" name="Rectangle 35"/>
          <p:cNvSpPr/>
          <p:nvPr/>
        </p:nvSpPr>
        <p:spPr>
          <a:xfrm>
            <a:off x="1739019" y="1816574"/>
            <a:ext cx="5513562" cy="2714333"/>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1</a:t>
            </a:r>
            <a:endPar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endParaRPr>
          </a:p>
          <a:p>
            <a:pPr algn="ctr">
              <a:lnSpc>
                <a:spcPct val="150000"/>
              </a:lnSpc>
            </a:pP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 </a:t>
            </a: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KHỞI ĐỘNG</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6" name="Picture 2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056666" y="1371542"/>
            <a:ext cx="6831626" cy="4508875"/>
          </a:xfrm>
          <a:prstGeom prst="rect">
            <a:avLst/>
          </a:prstGeom>
        </p:spPr>
      </p:pic>
      <p:sp>
        <p:nvSpPr>
          <p:cNvPr id="27" name="Rectangle 26"/>
          <p:cNvSpPr/>
          <p:nvPr/>
        </p:nvSpPr>
        <p:spPr>
          <a:xfrm>
            <a:off x="1739020" y="1816574"/>
            <a:ext cx="5513561" cy="2862322"/>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4</a:t>
            </a:r>
          </a:p>
          <a:p>
            <a:pPr algn="ctr">
              <a:lnSpc>
                <a:spcPct val="150000"/>
              </a:lnSpc>
            </a:pP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VẬN DỤNG</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33911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7" name="Picture 20"/>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884701" y="1582188"/>
            <a:ext cx="5504835" cy="3483058"/>
          </a:xfrm>
          <a:prstGeom prst="rect">
            <a:avLst/>
          </a:prstGeom>
        </p:spPr>
      </p:pic>
      <p:sp>
        <p:nvSpPr>
          <p:cNvPr id="29" name="Rectangle 28"/>
          <p:cNvSpPr/>
          <p:nvPr/>
        </p:nvSpPr>
        <p:spPr>
          <a:xfrm>
            <a:off x="2449603" y="1997086"/>
            <a:ext cx="4495800" cy="2062103"/>
          </a:xfrm>
          <a:prstGeom prst="rect">
            <a:avLst/>
          </a:prstGeom>
        </p:spPr>
        <p:txBody>
          <a:bodyPr>
            <a:spAutoFit/>
          </a:bodyPr>
          <a:lstStyle/>
          <a:p>
            <a:pPr algn="just">
              <a:spcAft>
                <a:spcPts val="0"/>
              </a:spcAft>
            </a:pPr>
            <a:r>
              <a:rPr lang="en-US" sz="3200" b="1">
                <a:latin typeface="Times New Roman" panose="02020603050405020304" pitchFamily="18" charset="0"/>
                <a:ea typeface="Times New Roman" panose="02020603050405020304" pitchFamily="18" charset="0"/>
              </a:rPr>
              <a:t>Viết đoạn văn (khoảng 5 - 7 câu) có sử dụng thành ngữ </a:t>
            </a:r>
            <a:r>
              <a:rPr lang="en-US" sz="3200" b="1" smtClean="0">
                <a:latin typeface="Times New Roman" panose="02020603050405020304" pitchFamily="18" charset="0"/>
                <a:ea typeface="Times New Roman" panose="02020603050405020304" pitchFamily="18" charset="0"/>
              </a:rPr>
              <a:t>"</a:t>
            </a:r>
            <a:r>
              <a:rPr lang="vi-VN" sz="3200" b="1" smtClean="0">
                <a:latin typeface="Times New Roman" panose="02020603050405020304" pitchFamily="18" charset="0"/>
                <a:ea typeface="Times New Roman" panose="02020603050405020304" pitchFamily="18" charset="0"/>
              </a:rPr>
              <a:t>Ế</a:t>
            </a:r>
            <a:r>
              <a:rPr lang="en-US" sz="3200" b="1" smtClean="0">
                <a:latin typeface="Times New Roman" panose="02020603050405020304" pitchFamily="18" charset="0"/>
                <a:ea typeface="Times New Roman" panose="02020603050405020304" pitchFamily="18" charset="0"/>
              </a:rPr>
              <a:t>ch </a:t>
            </a:r>
            <a:r>
              <a:rPr lang="en-US" sz="3200" b="1">
                <a:latin typeface="Times New Roman" panose="02020603050405020304" pitchFamily="18" charset="0"/>
                <a:ea typeface="Times New Roman" panose="02020603050405020304" pitchFamily="18" charset="0"/>
              </a:rPr>
              <a:t>ngồi đáy giếng".</a:t>
            </a:r>
            <a:endParaRPr lang="en-GB"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15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066" y="0"/>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22"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76200" y="1094651"/>
            <a:ext cx="8839200" cy="6093976"/>
          </a:xfrm>
          <a:prstGeom prst="rect">
            <a:avLst/>
          </a:prstGeom>
        </p:spPr>
        <p:txBody>
          <a:bodyPr wrap="square">
            <a:spAutoFit/>
          </a:bodyPr>
          <a:lstStyle/>
          <a:p>
            <a:pPr algn="ctr">
              <a:spcAft>
                <a:spcPts val="0"/>
              </a:spcAft>
            </a:pPr>
            <a:r>
              <a:rPr lang="en-US" sz="2900" b="1">
                <a:solidFill>
                  <a:srgbClr val="FF0000"/>
                </a:solidFill>
                <a:latin typeface="Palatino Linotype" panose="02040502050505030304" pitchFamily="18" charset="0"/>
                <a:ea typeface="Times New Roman" panose="02020603050405020304" pitchFamily="18" charset="0"/>
              </a:rPr>
              <a:t>ĐOẠN VĂN THAM KHẢO</a:t>
            </a:r>
            <a:endParaRPr lang="en-GB" sz="2900">
              <a:latin typeface="Palatino Linotype" panose="02040502050505030304" pitchFamily="18" charset="0"/>
              <a:ea typeface="Times New Roman" panose="02020603050405020304" pitchFamily="18" charset="0"/>
            </a:endParaRPr>
          </a:p>
          <a:p>
            <a:pPr indent="457200" algn="just">
              <a:spcAft>
                <a:spcPts val="0"/>
              </a:spcAft>
            </a:pPr>
            <a:r>
              <a:rPr lang="en-US" sz="2900">
                <a:solidFill>
                  <a:schemeClr val="bg1"/>
                </a:solidFill>
                <a:latin typeface="Palatino Linotype" panose="02040502050505030304" pitchFamily="18" charset="0"/>
                <a:ea typeface="Times New Roman" panose="02020603050405020304" pitchFamily="18" charset="0"/>
              </a:rPr>
              <a:t>Sau khi đọc xong truyện ngụ ngôn "Ếch ngồi đáy giếng", em hiểu được mỗi người đều có sự hạn chế của bản thân, dù cho họ có là người hiểu biết đến đâu. Cũng chính vì vậy mà em cảm thấy mình cần không ngừng trau dồi kiến thức, kỹ năng để phát triển bản thân hàng ngày. "Ếch ngồi đáy giếng" không chỉ là tên một câu chuyện ngụ ngôn mà nó đã trở thành một thành ngữ để nói đến những người như chú ếch trong truyện. Đã có người từng nói: "Ai cũng là con ếch, chỉ khác nhau cái giếng mà thôi". Em rất tâm đắc với câu nói đó. Cũng vì </a:t>
            </a:r>
            <a:r>
              <a:rPr lang="en-US" sz="2900" smtClean="0">
                <a:solidFill>
                  <a:schemeClr val="bg1"/>
                </a:solidFill>
                <a:latin typeface="Palatino Linotype" panose="02040502050505030304" pitchFamily="18" charset="0"/>
                <a:ea typeface="Times New Roman" panose="02020603050405020304" pitchFamily="18" charset="0"/>
              </a:rPr>
              <a:t>vậy, em sẽ cố gắng </a:t>
            </a:r>
            <a:r>
              <a:rPr lang="en-US" sz="2900">
                <a:solidFill>
                  <a:schemeClr val="bg1"/>
                </a:solidFill>
                <a:latin typeface="Palatino Linotype" panose="02040502050505030304" pitchFamily="18" charset="0"/>
                <a:ea typeface="Times New Roman" panose="02020603050405020304" pitchFamily="18" charset="0"/>
              </a:rPr>
              <a:t>tu dưỡng bản thân nhiều hơn nữa.</a:t>
            </a:r>
            <a:endParaRPr lang="en-GB" sz="2900">
              <a:solidFill>
                <a:schemeClr val="bg1"/>
              </a:solidFill>
              <a:effectLst/>
              <a:latin typeface="Palatino Linotype" panose="02040502050505030304" pitchFamily="18" charset="0"/>
              <a:ea typeface="Times New Roman" panose="02020603050405020304" pitchFamily="18" charset="0"/>
            </a:endParaRPr>
          </a:p>
        </p:txBody>
      </p:sp>
    </p:spTree>
    <p:extLst>
      <p:ext uri="{BB962C8B-B14F-4D97-AF65-F5344CB8AC3E}">
        <p14:creationId xmlns:p14="http://schemas.microsoft.com/office/powerpoint/2010/main" val="5283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689059" y="388596"/>
            <a:ext cx="635847" cy="383821"/>
          </a:xfrm>
          <a:prstGeom prst="rect">
            <a:avLst/>
          </a:prstGeom>
        </p:spPr>
      </p:pic>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59364" y="168438"/>
            <a:ext cx="2452030" cy="142722"/>
          </a:xfrm>
          <a:prstGeom prst="rect">
            <a:avLst/>
          </a:prstGeom>
        </p:spPr>
      </p:pic>
      <p:pic>
        <p:nvPicPr>
          <p:cNvPr id="22"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77391" y="797857"/>
            <a:ext cx="3762010" cy="165657"/>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cap="none" spc="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cap="none" spc="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353260" y="811265"/>
            <a:ext cx="6385676" cy="1200329"/>
          </a:xfrm>
          <a:prstGeom prst="rect">
            <a:avLst/>
          </a:prstGeom>
        </p:spPr>
        <p:txBody>
          <a:bodyPr wrap="square">
            <a:spAutoFit/>
          </a:bodyPr>
          <a:lstStyle/>
          <a:p>
            <a:pPr algn="ctr">
              <a:spcAft>
                <a:spcPts val="0"/>
              </a:spcAft>
            </a:pPr>
            <a:r>
              <a:rPr lang="en-US" sz="3600" b="1">
                <a:solidFill>
                  <a:srgbClr val="FF0000"/>
                </a:solidFill>
                <a:latin typeface="Times New Roman" panose="02020603050405020304" pitchFamily="18" charset="0"/>
                <a:ea typeface="Times New Roman" panose="02020603050405020304" pitchFamily="18" charset="0"/>
              </a:rPr>
              <a:t>Bảng kiểm</a:t>
            </a:r>
            <a:endParaRPr lang="en-GB" sz="3200">
              <a:solidFill>
                <a:srgbClr val="FF0000"/>
              </a:solidFill>
              <a:latin typeface="Times New Roman" panose="02020603050405020304" pitchFamily="18" charset="0"/>
              <a:ea typeface="Times New Roman" panose="02020603050405020304" pitchFamily="18" charset="0"/>
            </a:endParaRPr>
          </a:p>
          <a:p>
            <a:pPr algn="ctr">
              <a:spcAft>
                <a:spcPts val="0"/>
              </a:spcAft>
            </a:pPr>
            <a:r>
              <a:rPr lang="en-US" sz="3600" b="1">
                <a:solidFill>
                  <a:srgbClr val="FF0000"/>
                </a:solidFill>
                <a:latin typeface="Times New Roman" panose="02020603050405020304" pitchFamily="18" charset="0"/>
                <a:ea typeface="Times New Roman" panose="02020603050405020304" pitchFamily="18" charset="0"/>
              </a:rPr>
              <a:t>Đánh giá kĩ năng viết đoạn văn</a:t>
            </a:r>
            <a:endParaRPr lang="en-GB" sz="320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524885853"/>
              </p:ext>
            </p:extLst>
          </p:nvPr>
        </p:nvGraphicFramePr>
        <p:xfrm>
          <a:off x="240566" y="2011594"/>
          <a:ext cx="8534400" cy="5120640"/>
        </p:xfrm>
        <a:graphic>
          <a:graphicData uri="http://schemas.openxmlformats.org/drawingml/2006/table">
            <a:tbl>
              <a:tblPr firstRow="1" firstCol="1" bandRow="1">
                <a:tableStyleId>{5C22544A-7EE6-4342-B048-85BDC9FD1C3A}</a:tableStyleId>
              </a:tblPr>
              <a:tblGrid>
                <a:gridCol w="838200"/>
                <a:gridCol w="4953000"/>
                <a:gridCol w="990600"/>
                <a:gridCol w="1752600"/>
              </a:tblGrid>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STT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Tiêu chí</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Đạt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Chưa đạt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21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1</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Đảm bảo hình thức đoạn văn với dung lượng khoảng 5 - 7 câu.</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6235">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2</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có một chủ đề nhất định, có sử dụng thành ngữ "ếch ngồi đáy giếng"</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3</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Lí lẽ dẫn chứng thuyết phục.</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4</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5</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800">
                          <a:solidFill>
                            <a:schemeClr val="bg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800">
                          <a:solidFill>
                            <a:schemeClr val="bg1"/>
                          </a:solidFill>
                          <a:effectLst/>
                          <a:latin typeface="Times New Roman" panose="02020603050405020304" pitchFamily="18" charset="0"/>
                          <a:cs typeface="Times New Roman" panose="02020603050405020304" pitchFamily="18" charset="0"/>
                        </a:rPr>
                        <a:t>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015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0"/>
            <a:ext cx="8915400" cy="7200900"/>
            <a:chOff x="0" y="0"/>
            <a:chExt cx="3914450" cy="2703229"/>
          </a:xfrm>
        </p:grpSpPr>
        <p:sp>
          <p:nvSpPr>
            <p:cNvPr id="3" name="Freeform 3"/>
            <p:cNvSpPr/>
            <p:nvPr/>
          </p:nvSpPr>
          <p:spPr>
            <a:xfrm>
              <a:off x="0" y="0"/>
              <a:ext cx="3914451" cy="2703229"/>
            </a:xfrm>
            <a:custGeom>
              <a:avLst/>
              <a:gdLst/>
              <a:ahLst/>
              <a:cxnLst/>
              <a:rect l="l" t="t" r="r" b="b"/>
              <a:pathLst>
                <a:path w="3914451" h="2703229">
                  <a:moveTo>
                    <a:pt x="0" y="0"/>
                  </a:moveTo>
                  <a:lnTo>
                    <a:pt x="3914451" y="0"/>
                  </a:lnTo>
                  <a:lnTo>
                    <a:pt x="3914451" y="2703229"/>
                  </a:lnTo>
                  <a:lnTo>
                    <a:pt x="0" y="2703229"/>
                  </a:lnTo>
                  <a:close/>
                </a:path>
              </a:pathLst>
            </a:custGeom>
            <a:solidFill>
              <a:srgbClr val="547447"/>
            </a:solidFill>
          </p:spPr>
        </p:sp>
      </p:grpSp>
      <p:sp>
        <p:nvSpPr>
          <p:cNvPr id="4" name="TextBox 4"/>
          <p:cNvSpPr txBox="1"/>
          <p:nvPr/>
        </p:nvSpPr>
        <p:spPr>
          <a:xfrm>
            <a:off x="459795" y="3237103"/>
            <a:ext cx="8554692" cy="444161"/>
          </a:xfrm>
          <a:prstGeom prst="rect">
            <a:avLst/>
          </a:prstGeom>
        </p:spPr>
        <p:txBody>
          <a:bodyPr lIns="0" tIns="0" rIns="0" bIns="0" rtlCol="0" anchor="t">
            <a:spAutoFit/>
          </a:bodyPr>
          <a:lstStyle/>
          <a:p>
            <a:pPr algn="ctr">
              <a:lnSpc>
                <a:spcPts val="3281"/>
              </a:lnSpc>
            </a:pPr>
            <a:r>
              <a:rPr lang="vi-VN" sz="4000" smtClean="0">
                <a:solidFill>
                  <a:srgbClr val="FFFF00"/>
                </a:solidFill>
                <a:latin typeface="Montserrat ExtraBold" panose="00000900000000000000" pitchFamily="2" charset="-93"/>
              </a:rPr>
              <a:t>CẢM ƠN CÁC EM ĐÃ THEO DÕI</a:t>
            </a:r>
            <a:endParaRPr lang="en-US" sz="4000">
              <a:solidFill>
                <a:srgbClr val="FFFF00"/>
              </a:solidFill>
              <a:latin typeface="Montserrat ExtraBold" panose="00000900000000000000" pitchFamily="2" charset="-93"/>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0000" y="1709236"/>
            <a:ext cx="1802275" cy="999443"/>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56886" y="1709236"/>
            <a:ext cx="1194986" cy="99944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251957" y="1709236"/>
            <a:ext cx="970368" cy="999443"/>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23641" y="1709236"/>
            <a:ext cx="1360628" cy="99944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6992661" y="1709236"/>
            <a:ext cx="1287339" cy="99944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4737141" y="5734141"/>
            <a:ext cx="1440855" cy="623497"/>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037641" y="4278839"/>
            <a:ext cx="1440855" cy="950964"/>
          </a:xfrm>
          <a:prstGeom prst="rect">
            <a:avLst/>
          </a:prstGeom>
        </p:spPr>
      </p:pic>
      <p:pic>
        <p:nvPicPr>
          <p:cNvPr id="19" name="Picture 19"/>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667012" y="5603882"/>
            <a:ext cx="1440855" cy="793780"/>
          </a:xfrm>
          <a:prstGeom prst="rect">
            <a:avLst/>
          </a:prstGeom>
        </p:spPr>
      </p:pic>
      <p:pic>
        <p:nvPicPr>
          <p:cNvPr id="20" name="Picture 20"/>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2987686" y="4318135"/>
            <a:ext cx="1440855" cy="911668"/>
          </a:xfrm>
          <a:prstGeom prst="rect">
            <a:avLst/>
          </a:prstGeom>
        </p:spPr>
      </p:pic>
      <p:pic>
        <p:nvPicPr>
          <p:cNvPr id="21" name="Picture 21"/>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5009316" y="4043062"/>
            <a:ext cx="1440855" cy="1422517"/>
          </a:xfrm>
          <a:prstGeom prst="rect">
            <a:avLst/>
          </a:prstGeom>
        </p:spPr>
      </p:pic>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6839145" y="4109866"/>
            <a:ext cx="1440855" cy="1288910"/>
          </a:xfrm>
          <a:prstGeom prst="rect">
            <a:avLst/>
          </a:prstGeom>
        </p:spPr>
      </p:pic>
      <p:pic>
        <p:nvPicPr>
          <p:cNvPr id="23" name="Picture 5"/>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50672" y="1948139"/>
            <a:ext cx="919163" cy="381035"/>
          </a:xfrm>
          <a:prstGeom prst="rect">
            <a:avLst/>
          </a:prstGeom>
        </p:spPr>
      </p:pic>
      <p:pic>
        <p:nvPicPr>
          <p:cNvPr id="24" name="Picture 7"/>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791419" y="1819911"/>
            <a:ext cx="625071" cy="377316"/>
          </a:xfrm>
          <a:prstGeom prst="rect">
            <a:avLst/>
          </a:prstGeom>
        </p:spPr>
      </p:pic>
      <p:pic>
        <p:nvPicPr>
          <p:cNvPr id="25" name="Picture 8"/>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17835" y="1819912"/>
            <a:ext cx="735290" cy="359624"/>
          </a:xfrm>
          <a:prstGeom prst="rect">
            <a:avLst/>
          </a:prstGeom>
        </p:spPr>
      </p:pic>
      <p:pic>
        <p:nvPicPr>
          <p:cNvPr id="26" name="Picture 8"/>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69496" y="1920652"/>
            <a:ext cx="735290" cy="359624"/>
          </a:xfrm>
          <a:prstGeom prst="rect">
            <a:avLst/>
          </a:prstGeom>
        </p:spPr>
      </p:pic>
      <p:pic>
        <p:nvPicPr>
          <p:cNvPr id="27" name="Picture 6"/>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5600" y="1872090"/>
            <a:ext cx="711073" cy="439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27" name="Picture 22"/>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432534" y="1350815"/>
            <a:ext cx="6020544" cy="4620510"/>
          </a:xfrm>
          <a:prstGeom prst="rect">
            <a:avLst/>
          </a:prstGeom>
        </p:spPr>
      </p:pic>
      <p:sp>
        <p:nvSpPr>
          <p:cNvPr id="28" name="Rectangle 27"/>
          <p:cNvSpPr/>
          <p:nvPr/>
        </p:nvSpPr>
        <p:spPr>
          <a:xfrm>
            <a:off x="1837762" y="2098529"/>
            <a:ext cx="5210087" cy="2308324"/>
          </a:xfrm>
          <a:prstGeom prst="rect">
            <a:avLst/>
          </a:prstGeom>
        </p:spPr>
        <p:txBody>
          <a:bodyPr wrap="square">
            <a:spAutoFit/>
          </a:bodyPr>
          <a:lstStyle/>
          <a:p>
            <a:pPr algn="just"/>
            <a:r>
              <a:rPr lang="pt-BR" sz="36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Hãy chia sẻ cách hiểu của em về câu nói sau: "Anh ta nhận ra mình chỉ là ếch ngồi đáy giếng mà thôi".</a:t>
            </a:r>
            <a:endParaRPr lang="en-GB" sz="3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4498" y="-248924"/>
            <a:ext cx="8991600" cy="744982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3" name="Picture 2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056666" y="1019798"/>
            <a:ext cx="6613433" cy="4860619"/>
          </a:xfrm>
          <a:prstGeom prst="rect">
            <a:avLst/>
          </a:prstGeom>
        </p:spPr>
      </p:pic>
      <p:sp>
        <p:nvSpPr>
          <p:cNvPr id="36" name="Rectangle 35"/>
          <p:cNvSpPr/>
          <p:nvPr/>
        </p:nvSpPr>
        <p:spPr>
          <a:xfrm>
            <a:off x="1758096" y="799488"/>
            <a:ext cx="5513561" cy="5632311"/>
          </a:xfrm>
          <a:prstGeom prst="rect">
            <a:avLst/>
          </a:prstGeom>
          <a:noFill/>
        </p:spPr>
        <p:txBody>
          <a:bodyPr wrap="none" lIns="91440" tIns="45720" rIns="91440" bIns="45720">
            <a:spAutoFit/>
          </a:bodyPr>
          <a:lstStyle/>
          <a:p>
            <a:pPr algn="ctr">
              <a:lnSpc>
                <a:spcPct val="150000"/>
              </a:lnSpc>
            </a:pPr>
            <a:r>
              <a:rPr lang="de-DE" sz="6000" b="1" cap="none" spc="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HOẠT ĐỘNG </a:t>
            </a:r>
            <a:r>
              <a:rPr lang="vi-VN" sz="6000" b="1"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2</a:t>
            </a:r>
          </a:p>
          <a:p>
            <a:pPr algn="ctr">
              <a:lnSpc>
                <a:spcPct val="150000"/>
              </a:lnSpc>
            </a:pP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HÌNH THÀNH </a:t>
            </a:r>
          </a:p>
          <a:p>
            <a:pPr algn="ctr">
              <a:lnSpc>
                <a:spcPct val="150000"/>
              </a:lnSpc>
            </a:pPr>
            <a:r>
              <a:rPr lang="vi-VN"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KIẾN THỨC</a:t>
            </a:r>
          </a:p>
          <a:p>
            <a:pPr algn="ctr">
              <a:lnSpc>
                <a:spcPct val="150000"/>
              </a:lnSpc>
            </a:pPr>
            <a:r>
              <a:rPr lang="de-DE" sz="6000" b="1" cap="none" spc="0" smtClean="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rPr>
              <a:t> </a:t>
            </a:r>
            <a:endParaRPr lang="en-GB" sz="6000" b="1" cap="none" spc="0">
              <a:ln w="0"/>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23792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ppt_w</p:attrName>
                                        </p:attrNameLst>
                                      </p:cBhvr>
                                      <p:tavLst>
                                        <p:tav tm="0" fmla="#ppt_w*sin(2.5*pi*$)">
                                          <p:val>
                                            <p:fltVal val="0"/>
                                          </p:val>
                                        </p:tav>
                                        <p:tav tm="100000">
                                          <p:val>
                                            <p:fltVal val="1"/>
                                          </p:val>
                                        </p:tav>
                                      </p:tavLst>
                                    </p:anim>
                                    <p:anim calcmode="lin" valueType="num">
                                      <p:cBhvr>
                                        <p:cTn id="14"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2" name="Picture 31"/>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3869" y="-13783"/>
            <a:ext cx="8953477" cy="7149238"/>
          </a:xfrm>
          <a:prstGeom prst="rect">
            <a:avLst/>
          </a:prstGeom>
        </p:spPr>
      </p:pic>
      <p:sp>
        <p:nvSpPr>
          <p:cNvPr id="33" name="Rectangle 32">
            <a:extLst>
              <a:ext uri="{FF2B5EF4-FFF2-40B4-BE49-F238E27FC236}">
                <a16:creationId xmlns:a16="http://schemas.microsoft.com/office/drawing/2014/main" xmlns="" id="{407E3729-BB04-4D5C-BB93-FBA119F07B39}"/>
              </a:ext>
            </a:extLst>
          </p:cNvPr>
          <p:cNvSpPr/>
          <p:nvPr/>
        </p:nvSpPr>
        <p:spPr>
          <a:xfrm>
            <a:off x="495042" y="358124"/>
            <a:ext cx="763910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ounded Rectangle 33"/>
          <p:cNvSpPr/>
          <p:nvPr/>
        </p:nvSpPr>
        <p:spPr>
          <a:xfrm>
            <a:off x="990434" y="645441"/>
            <a:ext cx="6817375"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1425899" y="1002527"/>
            <a:ext cx="5698996" cy="646331"/>
          </a:xfrm>
          <a:prstGeom prst="rect">
            <a:avLst/>
          </a:prstGeom>
        </p:spPr>
        <p:txBody>
          <a:bodyPr wrap="none">
            <a:spAutoFit/>
          </a:bodyPr>
          <a:lstStyle/>
          <a:p>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I. Khám phá chung văn bản</a:t>
            </a:r>
            <a:endParaRPr lang="en-GB" sz="3600">
              <a:solidFill>
                <a:srgbClr val="FF0000"/>
              </a:solidFill>
              <a:effectLst>
                <a:outerShdw blurRad="38100" dist="38100" dir="2700000" algn="tl">
                  <a:srgbClr val="000000">
                    <a:alpha val="43137"/>
                  </a:srgbClr>
                </a:outerShdw>
              </a:effectLst>
            </a:endParaRPr>
          </a:p>
        </p:txBody>
      </p:sp>
      <p:sp>
        <p:nvSpPr>
          <p:cNvPr id="36" name="Rectangle 35"/>
          <p:cNvSpPr/>
          <p:nvPr/>
        </p:nvSpPr>
        <p:spPr>
          <a:xfrm>
            <a:off x="1448475" y="1753567"/>
            <a:ext cx="2087110" cy="646331"/>
          </a:xfrm>
          <a:prstGeom prst="rect">
            <a:avLst/>
          </a:prstGeom>
        </p:spPr>
        <p:txBody>
          <a:bodyPr wrap="none">
            <a:spAutoFit/>
          </a:bodyPr>
          <a:lstStyle/>
          <a:p>
            <a:r>
              <a:rPr lang="fr-FR"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1. Tác giả</a:t>
            </a:r>
            <a:endParaRPr lang="en-GB" sz="3600">
              <a:solidFill>
                <a:srgbClr val="FF0000"/>
              </a:solidFill>
              <a:effectLst>
                <a:outerShdw blurRad="38100" dist="38100" dir="2700000" algn="tl">
                  <a:srgbClr val="000000">
                    <a:alpha val="43137"/>
                  </a:srgbClr>
                </a:outerShdw>
              </a:effectLst>
            </a:endParaRPr>
          </a:p>
        </p:txBody>
      </p:sp>
      <p:sp>
        <p:nvSpPr>
          <p:cNvPr id="37" name="Rectangle 36"/>
          <p:cNvSpPr/>
          <p:nvPr/>
        </p:nvSpPr>
        <p:spPr>
          <a:xfrm>
            <a:off x="1295975" y="2593704"/>
            <a:ext cx="6652768" cy="1754326"/>
          </a:xfrm>
          <a:prstGeom prst="rect">
            <a:avLst/>
          </a:prstGeom>
        </p:spPr>
        <p:txBody>
          <a:bodyPr wrap="square">
            <a:spAutoFit/>
          </a:bodyPr>
          <a:lstStyle/>
          <a:p>
            <a:pPr>
              <a:spcAft>
                <a:spcPts val="0"/>
              </a:spcAft>
            </a:pPr>
            <a:r>
              <a:rPr lang="fr-FR" sz="3600">
                <a:solidFill>
                  <a:schemeClr val="bg1"/>
                </a:solidFill>
                <a:latin typeface="Times New Roman" panose="02020603050405020304" pitchFamily="18" charset="0"/>
                <a:ea typeface="MS Mincho"/>
              </a:rPr>
              <a:t>- Trang Tử, sinh trước Công nguyên, là một triết gia nổi tiếng của Trung Quốc.</a:t>
            </a:r>
            <a:endParaRPr lang="en-GB" sz="3200">
              <a:solidFill>
                <a:schemeClr val="bg1"/>
              </a:solidFill>
              <a:effectLst/>
              <a:latin typeface="Times New Roman" panose="02020603050405020304" pitchFamily="18" charset="0"/>
              <a:ea typeface="Times New Roman" panose="02020603050405020304" pitchFamily="18" charset="0"/>
            </a:endParaRPr>
          </a:p>
        </p:txBody>
      </p:sp>
      <p:sp>
        <p:nvSpPr>
          <p:cNvPr id="38" name="Rectangle 37"/>
          <p:cNvSpPr/>
          <p:nvPr/>
        </p:nvSpPr>
        <p:spPr>
          <a:xfrm>
            <a:off x="1259364" y="4547393"/>
            <a:ext cx="5931316" cy="1754326"/>
          </a:xfrm>
          <a:prstGeom prst="rect">
            <a:avLst/>
          </a:prstGeom>
        </p:spPr>
        <p:txBody>
          <a:bodyPr wrap="square">
            <a:spAutoFit/>
          </a:bodyPr>
          <a:lstStyle/>
          <a:p>
            <a:pPr algn="just">
              <a:spcAft>
                <a:spcPts val="0"/>
              </a:spcAft>
            </a:pPr>
            <a:r>
              <a:rPr lang="fr-FR" sz="3600">
                <a:solidFill>
                  <a:schemeClr val="bg1"/>
                </a:solidFill>
                <a:latin typeface="Times New Roman" panose="02020603050405020304" pitchFamily="18" charset="0"/>
                <a:ea typeface="MS Mincho"/>
              </a:rPr>
              <a:t>- Tác phẩm chính của ông: </a:t>
            </a:r>
            <a:r>
              <a:rPr lang="fr-FR" sz="3600" i="1">
                <a:solidFill>
                  <a:schemeClr val="bg1"/>
                </a:solidFill>
                <a:latin typeface="Times New Roman" panose="02020603050405020304" pitchFamily="18" charset="0"/>
                <a:ea typeface="MS Mincho"/>
              </a:rPr>
              <a:t>Trang Tử</a:t>
            </a:r>
            <a:r>
              <a:rPr lang="fr-FR" sz="3600">
                <a:solidFill>
                  <a:schemeClr val="bg1"/>
                </a:solidFill>
                <a:latin typeface="Times New Roman" panose="02020603050405020304" pitchFamily="18" charset="0"/>
                <a:ea typeface="MS Mincho"/>
              </a:rPr>
              <a:t> (còn gọi là </a:t>
            </a:r>
            <a:r>
              <a:rPr lang="fr-FR" sz="3600" i="1">
                <a:solidFill>
                  <a:schemeClr val="bg1"/>
                </a:solidFill>
                <a:latin typeface="Times New Roman" panose="02020603050405020304" pitchFamily="18" charset="0"/>
                <a:ea typeface="MS Mincho"/>
              </a:rPr>
              <a:t>Nam Hoa Kinh</a:t>
            </a:r>
            <a:r>
              <a:rPr lang="fr-FR" sz="3600">
                <a:solidFill>
                  <a:schemeClr val="bg1"/>
                </a:solidFill>
                <a:latin typeface="Times New Roman" panose="02020603050405020304" pitchFamily="18" charset="0"/>
                <a:ea typeface="MS Mincho"/>
              </a:rPr>
              <a:t>)</a:t>
            </a:r>
            <a:endParaRPr lang="en-GB" sz="32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80">
                                          <p:stCondLst>
                                            <p:cond delay="0"/>
                                          </p:stCondLst>
                                        </p:cTn>
                                        <p:tgtEl>
                                          <p:spTgt spid="37"/>
                                        </p:tgtEl>
                                      </p:cBhvr>
                                    </p:animEffect>
                                    <p:anim calcmode="lin" valueType="num">
                                      <p:cBhvr>
                                        <p:cTn id="2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4" dur="26">
                                          <p:stCondLst>
                                            <p:cond delay="650"/>
                                          </p:stCondLst>
                                        </p:cTn>
                                        <p:tgtEl>
                                          <p:spTgt spid="37"/>
                                        </p:tgtEl>
                                      </p:cBhvr>
                                      <p:to x="100000" y="60000"/>
                                    </p:animScale>
                                    <p:animScale>
                                      <p:cBhvr>
                                        <p:cTn id="35" dur="166" decel="50000">
                                          <p:stCondLst>
                                            <p:cond delay="676"/>
                                          </p:stCondLst>
                                        </p:cTn>
                                        <p:tgtEl>
                                          <p:spTgt spid="37"/>
                                        </p:tgtEl>
                                      </p:cBhvr>
                                      <p:to x="100000" y="100000"/>
                                    </p:animScale>
                                    <p:animScale>
                                      <p:cBhvr>
                                        <p:cTn id="36" dur="26">
                                          <p:stCondLst>
                                            <p:cond delay="1312"/>
                                          </p:stCondLst>
                                        </p:cTn>
                                        <p:tgtEl>
                                          <p:spTgt spid="37"/>
                                        </p:tgtEl>
                                      </p:cBhvr>
                                      <p:to x="100000" y="80000"/>
                                    </p:animScale>
                                    <p:animScale>
                                      <p:cBhvr>
                                        <p:cTn id="37" dur="166" decel="50000">
                                          <p:stCondLst>
                                            <p:cond delay="1338"/>
                                          </p:stCondLst>
                                        </p:cTn>
                                        <p:tgtEl>
                                          <p:spTgt spid="37"/>
                                        </p:tgtEl>
                                      </p:cBhvr>
                                      <p:to x="100000" y="100000"/>
                                    </p:animScale>
                                    <p:animScale>
                                      <p:cBhvr>
                                        <p:cTn id="38" dur="26">
                                          <p:stCondLst>
                                            <p:cond delay="1642"/>
                                          </p:stCondLst>
                                        </p:cTn>
                                        <p:tgtEl>
                                          <p:spTgt spid="37"/>
                                        </p:tgtEl>
                                      </p:cBhvr>
                                      <p:to x="100000" y="90000"/>
                                    </p:animScale>
                                    <p:animScale>
                                      <p:cBhvr>
                                        <p:cTn id="39" dur="166" decel="50000">
                                          <p:stCondLst>
                                            <p:cond delay="1668"/>
                                          </p:stCondLst>
                                        </p:cTn>
                                        <p:tgtEl>
                                          <p:spTgt spid="37"/>
                                        </p:tgtEl>
                                      </p:cBhvr>
                                      <p:to x="100000" y="100000"/>
                                    </p:animScale>
                                    <p:animScale>
                                      <p:cBhvr>
                                        <p:cTn id="40" dur="26">
                                          <p:stCondLst>
                                            <p:cond delay="1808"/>
                                          </p:stCondLst>
                                        </p:cTn>
                                        <p:tgtEl>
                                          <p:spTgt spid="37"/>
                                        </p:tgtEl>
                                      </p:cBhvr>
                                      <p:to x="100000" y="95000"/>
                                    </p:animScale>
                                    <p:animScale>
                                      <p:cBhvr>
                                        <p:cTn id="41" dur="166" decel="50000">
                                          <p:stCondLst>
                                            <p:cond delay="1834"/>
                                          </p:stCondLst>
                                        </p:cTn>
                                        <p:tgtEl>
                                          <p:spTgt spid="37"/>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80">
                                          <p:stCondLst>
                                            <p:cond delay="0"/>
                                          </p:stCondLst>
                                        </p:cTn>
                                        <p:tgtEl>
                                          <p:spTgt spid="38"/>
                                        </p:tgtEl>
                                      </p:cBhvr>
                                    </p:animEffect>
                                    <p:anim calcmode="lin" valueType="num">
                                      <p:cBhvr>
                                        <p:cTn id="47"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2" dur="26">
                                          <p:stCondLst>
                                            <p:cond delay="650"/>
                                          </p:stCondLst>
                                        </p:cTn>
                                        <p:tgtEl>
                                          <p:spTgt spid="38"/>
                                        </p:tgtEl>
                                      </p:cBhvr>
                                      <p:to x="100000" y="60000"/>
                                    </p:animScale>
                                    <p:animScale>
                                      <p:cBhvr>
                                        <p:cTn id="53" dur="166" decel="50000">
                                          <p:stCondLst>
                                            <p:cond delay="676"/>
                                          </p:stCondLst>
                                        </p:cTn>
                                        <p:tgtEl>
                                          <p:spTgt spid="38"/>
                                        </p:tgtEl>
                                      </p:cBhvr>
                                      <p:to x="100000" y="100000"/>
                                    </p:animScale>
                                    <p:animScale>
                                      <p:cBhvr>
                                        <p:cTn id="54" dur="26">
                                          <p:stCondLst>
                                            <p:cond delay="1312"/>
                                          </p:stCondLst>
                                        </p:cTn>
                                        <p:tgtEl>
                                          <p:spTgt spid="38"/>
                                        </p:tgtEl>
                                      </p:cBhvr>
                                      <p:to x="100000" y="80000"/>
                                    </p:animScale>
                                    <p:animScale>
                                      <p:cBhvr>
                                        <p:cTn id="55" dur="166" decel="50000">
                                          <p:stCondLst>
                                            <p:cond delay="1338"/>
                                          </p:stCondLst>
                                        </p:cTn>
                                        <p:tgtEl>
                                          <p:spTgt spid="38"/>
                                        </p:tgtEl>
                                      </p:cBhvr>
                                      <p:to x="100000" y="100000"/>
                                    </p:animScale>
                                    <p:animScale>
                                      <p:cBhvr>
                                        <p:cTn id="56" dur="26">
                                          <p:stCondLst>
                                            <p:cond delay="1642"/>
                                          </p:stCondLst>
                                        </p:cTn>
                                        <p:tgtEl>
                                          <p:spTgt spid="38"/>
                                        </p:tgtEl>
                                      </p:cBhvr>
                                      <p:to x="100000" y="90000"/>
                                    </p:animScale>
                                    <p:animScale>
                                      <p:cBhvr>
                                        <p:cTn id="57" dur="166" decel="50000">
                                          <p:stCondLst>
                                            <p:cond delay="1668"/>
                                          </p:stCondLst>
                                        </p:cTn>
                                        <p:tgtEl>
                                          <p:spTgt spid="38"/>
                                        </p:tgtEl>
                                      </p:cBhvr>
                                      <p:to x="100000" y="100000"/>
                                    </p:animScale>
                                    <p:animScale>
                                      <p:cBhvr>
                                        <p:cTn id="58" dur="26">
                                          <p:stCondLst>
                                            <p:cond delay="1808"/>
                                          </p:stCondLst>
                                        </p:cTn>
                                        <p:tgtEl>
                                          <p:spTgt spid="38"/>
                                        </p:tgtEl>
                                      </p:cBhvr>
                                      <p:to x="100000" y="95000"/>
                                    </p:animScale>
                                    <p:animScale>
                                      <p:cBhvr>
                                        <p:cTn id="59"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 y="-1"/>
            <a:ext cx="4629912" cy="3424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3391471"/>
            <a:ext cx="4654296" cy="38094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008" y="3395281"/>
            <a:ext cx="4355592" cy="38056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82" y="-1"/>
            <a:ext cx="4319017" cy="33914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628650"/>
            <a:ext cx="5867400" cy="5867400"/>
          </a:xfrm>
          <a:prstGeom prst="rect">
            <a:avLst/>
          </a:prstGeom>
        </p:spPr>
      </p:pic>
    </p:spTree>
    <p:extLst>
      <p:ext uri="{BB962C8B-B14F-4D97-AF65-F5344CB8AC3E}">
        <p14:creationId xmlns:p14="http://schemas.microsoft.com/office/powerpoint/2010/main" val="6026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8303" y="33181"/>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906" y="4669446"/>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9684" y="4780121"/>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pic>
        <p:nvPicPr>
          <p:cNvPr id="30" name="Picture 2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8429" y="18204"/>
            <a:ext cx="8933171" cy="7117251"/>
          </a:xfrm>
          <a:prstGeom prst="rect">
            <a:avLst/>
          </a:prstGeom>
        </p:spPr>
      </p:pic>
      <p:sp>
        <p:nvSpPr>
          <p:cNvPr id="31" name="Rectangle 30">
            <a:extLst>
              <a:ext uri="{FF2B5EF4-FFF2-40B4-BE49-F238E27FC236}">
                <a16:creationId xmlns:a16="http://schemas.microsoft.com/office/drawing/2014/main" xmlns="" id="{407E3729-BB04-4D5C-BB93-FBA119F07B39}"/>
              </a:ext>
            </a:extLst>
          </p:cNvPr>
          <p:cNvSpPr/>
          <p:nvPr/>
        </p:nvSpPr>
        <p:spPr>
          <a:xfrm>
            <a:off x="795537" y="328757"/>
            <a:ext cx="7639106" cy="6484532"/>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1014053" y="698268"/>
            <a:ext cx="6817375" cy="5786885"/>
          </a:xfrm>
          <a:prstGeom prst="roundRect">
            <a:avLst/>
          </a:prstGeom>
          <a:noFill/>
          <a:ln w="12700" cmpd="sng">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30311" y="1234867"/>
            <a:ext cx="2897268"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2. Tác phẩm</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1499754" y="2016136"/>
            <a:ext cx="6300123"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a. Đọc và tìm hiểu chú thích</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1527913" y="2783900"/>
            <a:ext cx="2502608" cy="707886"/>
          </a:xfrm>
          <a:prstGeom prst="rect">
            <a:avLst/>
          </a:prstGeom>
        </p:spPr>
        <p:txBody>
          <a:bodyPr wrap="none">
            <a:spAutoFit/>
          </a:bodyPr>
          <a:lstStyle/>
          <a:p>
            <a:pPr>
              <a:spcAft>
                <a:spcPts val="0"/>
              </a:spcAft>
            </a:pPr>
            <a:r>
              <a:rPr lang="fr-FR" sz="4000" b="1">
                <a:solidFill>
                  <a:srgbClr val="FF0000"/>
                </a:solidFill>
                <a:latin typeface="Times New Roman" panose="02020603050405020304" pitchFamily="18" charset="0"/>
                <a:ea typeface="MS Mincho"/>
              </a:rPr>
              <a:t>b. Xuất xứ</a:t>
            </a:r>
            <a:endParaRPr lang="en-GB" sz="3600">
              <a:solidFill>
                <a:srgbClr val="FF0000"/>
              </a:solidFill>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1527913" y="3891561"/>
            <a:ext cx="5399609" cy="1077218"/>
          </a:xfrm>
          <a:prstGeom prst="rect">
            <a:avLst/>
          </a:prstGeom>
        </p:spPr>
        <p:txBody>
          <a:bodyPr wrap="square">
            <a:spAutoFit/>
          </a:bodyPr>
          <a:lstStyle/>
          <a:p>
            <a:pPr algn="just">
              <a:spcAft>
                <a:spcPts val="0"/>
              </a:spcAft>
              <a:tabLst>
                <a:tab pos="90170" algn="l"/>
                <a:tab pos="180340" algn="l"/>
              </a:tabLst>
            </a:pPr>
            <a:r>
              <a:rPr lang="de-DE" sz="3200">
                <a:solidFill>
                  <a:schemeClr val="bg1"/>
                </a:solidFill>
                <a:latin typeface="Times New Roman" panose="02020603050405020304" pitchFamily="18" charset="0"/>
                <a:ea typeface="Calibri" panose="020F0502020204030204" pitchFamily="34" charset="0"/>
              </a:rPr>
              <a:t>- Trích từ </a:t>
            </a:r>
            <a:r>
              <a:rPr lang="de-DE" sz="3200" i="1">
                <a:solidFill>
                  <a:schemeClr val="bg1"/>
                </a:solidFill>
                <a:latin typeface="Times New Roman" panose="02020603050405020304" pitchFamily="18" charset="0"/>
                <a:ea typeface="Calibri" panose="020F0502020204030204" pitchFamily="34" charset="0"/>
              </a:rPr>
              <a:t>Thiên thứ 17</a:t>
            </a:r>
            <a:r>
              <a:rPr lang="de-DE" sz="3200">
                <a:solidFill>
                  <a:schemeClr val="bg1"/>
                </a:solidFill>
                <a:latin typeface="Times New Roman" panose="02020603050405020304" pitchFamily="18" charset="0"/>
                <a:ea typeface="Calibri" panose="020F0502020204030204" pitchFamily="34" charset="0"/>
              </a:rPr>
              <a:t> của sách Trang Tử.</a:t>
            </a:r>
            <a:endParaRPr lang="en-GB"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ircle(in)">
                                      <p:cBhvr>
                                        <p:cTn id="2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990" y="-17417"/>
            <a:ext cx="8991600" cy="7102274"/>
            <a:chOff x="0" y="0"/>
            <a:chExt cx="1908458" cy="1296866"/>
          </a:xfrm>
        </p:grpSpPr>
        <p:sp>
          <p:nvSpPr>
            <p:cNvPr id="3" name="Freeform 7"/>
            <p:cNvSpPr/>
            <p:nvPr/>
          </p:nvSpPr>
          <p:spPr>
            <a:xfrm>
              <a:off x="0" y="0"/>
              <a:ext cx="1908458" cy="1296866"/>
            </a:xfrm>
            <a:custGeom>
              <a:avLst/>
              <a:gdLst/>
              <a:ahLst/>
              <a:cxnLst/>
              <a:rect l="l" t="t" r="r" b="b"/>
              <a:pathLst>
                <a:path w="1908458" h="1296866">
                  <a:moveTo>
                    <a:pt x="0" y="0"/>
                  </a:moveTo>
                  <a:lnTo>
                    <a:pt x="1908458" y="0"/>
                  </a:lnTo>
                  <a:lnTo>
                    <a:pt x="1908458" y="1296866"/>
                  </a:lnTo>
                  <a:lnTo>
                    <a:pt x="0" y="1296866"/>
                  </a:lnTo>
                  <a:close/>
                </a:path>
              </a:pathLst>
            </a:custGeom>
            <a:solidFill>
              <a:srgbClr val="547447"/>
            </a:solidFill>
          </p:spPr>
        </p:sp>
      </p:grpSp>
      <p:pic>
        <p:nvPicPr>
          <p:cNvPr id="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62" y="140908"/>
            <a:ext cx="1324957" cy="1108146"/>
          </a:xfrm>
          <a:prstGeom prst="rect">
            <a:avLst/>
          </a:prstGeom>
        </p:spPr>
      </p:pic>
      <p:pic>
        <p:nvPicPr>
          <p:cNvPr id="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39000" y="247650"/>
            <a:ext cx="1535966" cy="1284626"/>
          </a:xfrm>
          <a:prstGeom prst="rect">
            <a:avLst/>
          </a:prstGeom>
        </p:spPr>
      </p:pic>
      <p:pic>
        <p:nvPicPr>
          <p:cNvPr id="6"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4108" y="311160"/>
            <a:ext cx="620886" cy="383821"/>
          </a:xfrm>
          <a:prstGeom prst="rect">
            <a:avLst/>
          </a:prstGeom>
        </p:spPr>
      </p:pic>
      <p:pic>
        <p:nvPicPr>
          <p:cNvPr id="7"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89059" y="388596"/>
            <a:ext cx="635847" cy="383821"/>
          </a:xfrm>
          <a:prstGeom prst="rect">
            <a:avLst/>
          </a:prstGeom>
        </p:spPr>
      </p:pic>
      <p:pic>
        <p:nvPicPr>
          <p:cNvPr id="8"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890788" y="6045890"/>
            <a:ext cx="1380869" cy="187073"/>
          </a:xfrm>
          <a:prstGeom prst="rect">
            <a:avLst/>
          </a:prstGeom>
        </p:spPr>
      </p:pic>
      <p:pic>
        <p:nvPicPr>
          <p:cNvPr id="9"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8429" y="6149372"/>
            <a:ext cx="873227" cy="658413"/>
          </a:xfrm>
          <a:prstGeom prst="rect">
            <a:avLst/>
          </a:prstGeom>
        </p:spPr>
      </p:pic>
      <p:pic>
        <p:nvPicPr>
          <p:cNvPr id="10"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59364" y="168438"/>
            <a:ext cx="2452030" cy="142722"/>
          </a:xfrm>
          <a:prstGeom prst="rect">
            <a:avLst/>
          </a:prstGeom>
        </p:spPr>
      </p:pic>
      <p:pic>
        <p:nvPicPr>
          <p:cNvPr id="11"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45426" y="6049159"/>
            <a:ext cx="1802275" cy="999443"/>
          </a:xfrm>
          <a:prstGeom prst="rect">
            <a:avLst/>
          </a:prstGeom>
        </p:spPr>
      </p:pic>
      <p:pic>
        <p:nvPicPr>
          <p:cNvPr id="12" name="Picture 1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409150" y="5886450"/>
            <a:ext cx="1194986" cy="999443"/>
          </a:xfrm>
          <a:prstGeom prst="rect">
            <a:avLst/>
          </a:prstGeom>
        </p:spPr>
      </p:pic>
      <p:pic>
        <p:nvPicPr>
          <p:cNvPr id="13" name="Picture 11"/>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751307" y="3246513"/>
            <a:ext cx="970368" cy="999443"/>
          </a:xfrm>
          <a:prstGeom prst="rect">
            <a:avLst/>
          </a:prstGeom>
        </p:spPr>
      </p:pic>
      <p:pic>
        <p:nvPicPr>
          <p:cNvPr id="14" name="Picture 12"/>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606" y="4852203"/>
            <a:ext cx="1360628" cy="999443"/>
          </a:xfrm>
          <a:prstGeom prst="rect">
            <a:avLst/>
          </a:prstGeom>
        </p:spPr>
      </p:pic>
      <p:pic>
        <p:nvPicPr>
          <p:cNvPr id="15" name="Picture 13"/>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04456" y="6049159"/>
            <a:ext cx="1287339" cy="999443"/>
          </a:xfrm>
          <a:prstGeom prst="rect">
            <a:avLst/>
          </a:prstGeom>
        </p:spPr>
      </p:pic>
      <p:pic>
        <p:nvPicPr>
          <p:cNvPr id="16" name="Picture 5"/>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362467" y="6288062"/>
            <a:ext cx="919163" cy="381035"/>
          </a:xfrm>
          <a:prstGeom prst="rect">
            <a:avLst/>
          </a:prstGeom>
        </p:spPr>
      </p:pic>
      <p:pic>
        <p:nvPicPr>
          <p:cNvPr id="17"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2385" y="4961147"/>
            <a:ext cx="625071" cy="377316"/>
          </a:xfrm>
          <a:prstGeom prst="rect">
            <a:avLst/>
          </a:prstGeom>
        </p:spPr>
      </p:pic>
      <p:pic>
        <p:nvPicPr>
          <p:cNvPr id="18"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0099" y="6014543"/>
            <a:ext cx="735290" cy="359624"/>
          </a:xfrm>
          <a:prstGeom prst="rect">
            <a:avLst/>
          </a:prstGeom>
        </p:spPr>
      </p:pic>
      <p:pic>
        <p:nvPicPr>
          <p:cNvPr id="19"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8846" y="3457929"/>
            <a:ext cx="735290" cy="359624"/>
          </a:xfrm>
          <a:prstGeom prst="rect">
            <a:avLst/>
          </a:prstGeom>
        </p:spPr>
      </p:pic>
      <p:pic>
        <p:nvPicPr>
          <p:cNvPr id="20" name="Picture 6"/>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791026" y="6212013"/>
            <a:ext cx="711073" cy="439573"/>
          </a:xfrm>
          <a:prstGeom prst="rect">
            <a:avLst/>
          </a:prstGeom>
        </p:spPr>
      </p:pic>
      <p:pic>
        <p:nvPicPr>
          <p:cNvPr id="21"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799877" y="1979269"/>
            <a:ext cx="873227" cy="658413"/>
          </a:xfrm>
          <a:prstGeom prst="rect">
            <a:avLst/>
          </a:prstGeom>
        </p:spPr>
      </p:pic>
      <p:pic>
        <p:nvPicPr>
          <p:cNvPr id="22" name="Picture 16"/>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77391" y="797857"/>
            <a:ext cx="3762010" cy="165657"/>
          </a:xfrm>
          <a:prstGeom prst="rect">
            <a:avLst/>
          </a:prstGeom>
        </p:spPr>
      </p:pic>
      <p:pic>
        <p:nvPicPr>
          <p:cNvPr id="23"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888292" y="4780121"/>
            <a:ext cx="873227" cy="658413"/>
          </a:xfrm>
          <a:prstGeom prst="rect">
            <a:avLst/>
          </a:prstGeom>
        </p:spPr>
      </p:pic>
      <p:pic>
        <p:nvPicPr>
          <p:cNvPr id="24"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2330525" y="6198290"/>
            <a:ext cx="1380869" cy="187073"/>
          </a:xfrm>
          <a:prstGeom prst="rect">
            <a:avLst/>
          </a:prstGeom>
        </p:spPr>
      </p:pic>
      <p:sp>
        <p:nvSpPr>
          <p:cNvPr id="25" name="Rectangle 24"/>
          <p:cNvSpPr/>
          <p:nvPr/>
        </p:nvSpPr>
        <p:spPr>
          <a:xfrm>
            <a:off x="1202329" y="319230"/>
            <a:ext cx="3746538" cy="461665"/>
          </a:xfrm>
          <a:prstGeom prst="rect">
            <a:avLst/>
          </a:prstGeom>
          <a:noFill/>
        </p:spPr>
        <p:txBody>
          <a:bodyPr wrap="none" lIns="91440" tIns="45720" rIns="91440" bIns="45720">
            <a:spAutoFit/>
          </a:bodyPr>
          <a:lstStyle/>
          <a:p>
            <a:pPr algn="ctr"/>
            <a:r>
              <a:rPr lang="vi-VN" sz="2400" b="1" smtClean="0">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ẾCH NGỒI ĐÁY GIẾNG</a:t>
            </a:r>
            <a:endParaRPr lang="en-US" sz="2400" b="1">
              <a:ln w="0"/>
              <a:solidFill>
                <a:prstClr val="black"/>
              </a:solidFill>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26" name="Rectangle 25"/>
          <p:cNvSpPr/>
          <p:nvPr/>
        </p:nvSpPr>
        <p:spPr>
          <a:xfrm>
            <a:off x="1143818" y="980220"/>
            <a:ext cx="3454792" cy="646331"/>
          </a:xfrm>
          <a:prstGeom prst="rect">
            <a:avLst/>
          </a:prstGeom>
        </p:spPr>
        <p:txBody>
          <a:bodyPr wrap="none">
            <a:spAutoFit/>
          </a:bodyPr>
          <a:lstStyle/>
          <a:p>
            <a:pPr algn="just">
              <a:spcAft>
                <a:spcPts val="0"/>
              </a:spcAft>
            </a:pPr>
            <a:r>
              <a:rPr lang="de-DE" sz="3600" b="1">
                <a:solidFill>
                  <a:srgbClr val="FF0000"/>
                </a:solidFill>
                <a:effectLst>
                  <a:outerShdw blurRad="38100" dist="38100" dir="2700000" algn="tl">
                    <a:srgbClr val="000000">
                      <a:alpha val="43137"/>
                    </a:srgbClr>
                  </a:outerShdw>
                </a:effectLst>
                <a:latin typeface="Times New Roman" panose="02020603050405020304" pitchFamily="18" charset="0"/>
                <a:ea typeface="MS Mincho"/>
              </a:rPr>
              <a:t>c. Bố cục:</a:t>
            </a:r>
            <a:r>
              <a:rPr lang="de-DE" sz="3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de-DE" sz="36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phần</a:t>
            </a:r>
            <a:endParaRPr lang="en-GB" sz="36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380195" y="1706459"/>
            <a:ext cx="3802870" cy="3046988"/>
          </a:xfrm>
          <a:prstGeom prst="rect">
            <a:avLst/>
          </a:prstGeom>
          <a:ln>
            <a:solidFill>
              <a:srgbClr val="FFC000"/>
            </a:solidFill>
          </a:ln>
        </p:spPr>
        <p:txBody>
          <a:bodyPr wrap="square">
            <a:spAutoFit/>
          </a:bodyPr>
          <a:lstStyle/>
          <a:p>
            <a:pPr algn="just">
              <a:spcAft>
                <a:spcPts val="0"/>
              </a:spcAft>
            </a:pPr>
            <a:r>
              <a:rPr lang="vi-VN" sz="320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hần </a:t>
            </a:r>
            <a:r>
              <a:rPr lang="vi-VN"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(Đoạn 1): Ếch nói về những niềm sung sướng của bản thân và mời rùa lớn biển đông xuống giếng. </a:t>
            </a:r>
            <a:endParaRPr lang="en-GB"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28" name="Picture 27"/>
          <p:cNvPicPr/>
          <p:nvPr/>
        </p:nvPicPr>
        <p:blipFill rotWithShape="1">
          <a:blip r:embed="rId39" cstate="print">
            <a:extLst>
              <a:ext uri="{28A0092B-C50C-407E-A947-70E740481C1C}">
                <a14:useLocalDpi xmlns:a14="http://schemas.microsoft.com/office/drawing/2010/main" val="0"/>
              </a:ext>
            </a:extLst>
          </a:blip>
          <a:srcRect l="29207" t="25682" r="22376" b="25242"/>
          <a:stretch/>
        </p:blipFill>
        <p:spPr bwMode="auto">
          <a:xfrm>
            <a:off x="2525311" y="4833355"/>
            <a:ext cx="4151991" cy="2247992"/>
          </a:xfrm>
          <a:prstGeom prst="rect">
            <a:avLst/>
          </a:prstGeom>
          <a:ln>
            <a:noFill/>
          </a:ln>
          <a:extLst>
            <a:ext uri="{53640926-AAD7-44D8-BBD7-CCE9431645EC}">
              <a14:shadowObscured xmlns:a14="http://schemas.microsoft.com/office/drawing/2010/main"/>
            </a:ext>
          </a:extLst>
        </p:spPr>
      </p:pic>
      <p:sp>
        <p:nvSpPr>
          <p:cNvPr id="29" name="Rectangle 28"/>
          <p:cNvSpPr/>
          <p:nvPr/>
        </p:nvSpPr>
        <p:spPr>
          <a:xfrm>
            <a:off x="4300604" y="1681995"/>
            <a:ext cx="3308376" cy="3046988"/>
          </a:xfrm>
          <a:prstGeom prst="rect">
            <a:avLst/>
          </a:prstGeom>
          <a:ln>
            <a:solidFill>
              <a:srgbClr val="FFC000"/>
            </a:solidFill>
          </a:ln>
        </p:spPr>
        <p:txBody>
          <a:bodyPr wrap="square">
            <a:spAutoFit/>
          </a:bodyPr>
          <a:lstStyle/>
          <a:p>
            <a:pPr algn="just">
              <a:spcAft>
                <a:spcPts val="0"/>
              </a:spcAft>
            </a:pPr>
            <a:r>
              <a:rPr lang="vi-VN" sz="320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hần </a:t>
            </a:r>
            <a:r>
              <a:rPr lang="vi-VN"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de-DE"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(Còn lại): Rùa lớn đặt chân liền lùi lại. Ếch nghe rùa nói thì lắng nghe và suy nghĩ.</a:t>
            </a:r>
            <a:endParaRPr lang="en-GB" sz="320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1635</Words>
  <Application>Microsoft Office PowerPoint</Application>
  <PresentationFormat>Custom</PresentationFormat>
  <Paragraphs>213</Paragraphs>
  <Slides>34</Slides>
  <Notes>0</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34</vt:i4>
      </vt:variant>
    </vt:vector>
  </HeadingPairs>
  <TitlesOfParts>
    <vt:vector size="47" baseType="lpstr">
      <vt:lpstr>MS Mincho</vt:lpstr>
      <vt:lpstr>Palatino Linotype</vt:lpstr>
      <vt:lpstr>Calibri</vt:lpstr>
      <vt:lpstr>Times New Roman</vt:lpstr>
      <vt:lpstr>Montserrat ExtraBold</vt:lpstr>
      <vt:lpstr>Arial</vt:lpstr>
      <vt:lpstr>Tahoma</vt:lpstr>
      <vt:lpstr>Calibri Light</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Ếch Động vật 4 ô Truyện tranh</dc:title>
  <dc:creator>asus PC</dc:creator>
  <cp:lastModifiedBy>do que</cp:lastModifiedBy>
  <cp:revision>24</cp:revision>
  <dcterms:created xsi:type="dcterms:W3CDTF">2006-08-16T00:00:00Z</dcterms:created>
  <dcterms:modified xsi:type="dcterms:W3CDTF">2025-02-26T09:03:01Z</dcterms:modified>
  <dc:identifier>DAFSeDiR7yw</dc:identifier>
</cp:coreProperties>
</file>