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2" r:id="rId11"/>
    <p:sldId id="285" r:id="rId12"/>
    <p:sldId id="265" r:id="rId13"/>
    <p:sldId id="266" r:id="rId14"/>
    <p:sldId id="267" r:id="rId15"/>
    <p:sldId id="276" r:id="rId16"/>
    <p:sldId id="277" r:id="rId17"/>
    <p:sldId id="286" r:id="rId18"/>
    <p:sldId id="275" r:id="rId19"/>
    <p:sldId id="287" r:id="rId20"/>
    <p:sldId id="282" r:id="rId21"/>
    <p:sldId id="281" r:id="rId22"/>
    <p:sldId id="288" r:id="rId23"/>
    <p:sldId id="270" r:id="rId24"/>
    <p:sldId id="283" r:id="rId25"/>
    <p:sldId id="264" r:id="rId26"/>
  </p:sldIdLst>
  <p:sldSz cx="18288000" cy="10287000"/>
  <p:notesSz cx="6858000" cy="9144000"/>
  <p:embeddedFontLst>
    <p:embeddedFont>
      <p:font typeface="Bodoni FLF" panose="020B0604020202020204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  <p:embeddedFont>
      <p:font typeface="Roboto Condensed Bold" panose="02000000000000000000" charset="0"/>
      <p:regular r:id="rId36"/>
      <p:bold r:id="rId37"/>
      <p:italic r:id="rId38"/>
      <p:boldItalic r:id="rId39"/>
    </p:embeddedFont>
    <p:embeddedFont>
      <p:font typeface="UTM Impact" panose="02040603050506020204" pitchFamily="18" charset="0"/>
      <p:regular r:id="rId40"/>
    </p:embeddedFont>
    <p:embeddedFont>
      <p:font typeface="UTM Zirkon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433"/>
    <a:srgbClr val="C27C68"/>
    <a:srgbClr val="BA9478"/>
    <a:srgbClr val="CCA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739" y="6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55.svg"/><Relationship Id="rId7" Type="http://schemas.openxmlformats.org/officeDocument/2006/relationships/image" Target="../media/image69.svg"/><Relationship Id="rId12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55.svg"/><Relationship Id="rId7" Type="http://schemas.openxmlformats.org/officeDocument/2006/relationships/image" Target="../media/image69.svg"/><Relationship Id="rId12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5.svg"/><Relationship Id="rId7" Type="http://schemas.openxmlformats.org/officeDocument/2006/relationships/image" Target="../media/image6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3.svg"/><Relationship Id="rId7" Type="http://schemas.openxmlformats.org/officeDocument/2006/relationships/image" Target="../media/image5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7.svg"/><Relationship Id="rId5" Type="http://schemas.openxmlformats.org/officeDocument/2006/relationships/image" Target="../media/image85.sv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5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Q2K8-MLzL0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88" t="19626" b="25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5943600" y="6900396"/>
            <a:ext cx="8057715" cy="4116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17721" flipH="1" flipV="1">
            <a:off x="14565720" y="-2671152"/>
            <a:ext cx="7598202" cy="38819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33082">
            <a:off x="16116071" y="6269340"/>
            <a:ext cx="6936572" cy="100134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6600" y="3086100"/>
            <a:ext cx="4114800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87128" y="1344052"/>
            <a:ext cx="12920134" cy="34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BA9478"/>
                </a:solidFill>
                <a:latin typeface="UTM Impact" panose="02040603050506020204" pitchFamily="18" charset="0"/>
              </a:rPr>
              <a:t>BÀI 7</a:t>
            </a:r>
          </a:p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652109"/>
                </a:solidFill>
                <a:latin typeface="UTM Impact" panose="02040603050506020204" pitchFamily="18" charset="0"/>
              </a:rPr>
              <a:t>TIN YÊU VÀ ƯỚC VỌNG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23DDD8E-8720-6A1D-9C18-37204F78AEDE}"/>
              </a:ext>
            </a:extLst>
          </p:cNvPr>
          <p:cNvSpPr txBox="1"/>
          <p:nvPr/>
        </p:nvSpPr>
        <p:spPr>
          <a:xfrm>
            <a:off x="4758301" y="4984909"/>
            <a:ext cx="12920134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Nơi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chân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trời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dâng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sắc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hồng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lan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,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lòng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ta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như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nắng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. Ta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theo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ánh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lửa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từ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trái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tim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mình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.</a:t>
            </a:r>
          </a:p>
          <a:p>
            <a:pPr algn="r"/>
            <a:r>
              <a:rPr lang="en-US" sz="7200" dirty="0">
                <a:solidFill>
                  <a:srgbClr val="503433"/>
                </a:solidFill>
                <a:latin typeface="UTM Zirkon" panose="02040603050506020204" pitchFamily="18" charset="0"/>
              </a:rPr>
              <a:t>Vũ </a:t>
            </a:r>
            <a:r>
              <a:rPr lang="en-US" sz="7200" dirty="0" err="1">
                <a:solidFill>
                  <a:srgbClr val="503433"/>
                </a:solidFill>
                <a:latin typeface="UTM Zirkon" panose="02040603050506020204" pitchFamily="18" charset="0"/>
              </a:rPr>
              <a:t>Trọng</a:t>
            </a:r>
            <a:r>
              <a:rPr lang="en-US" sz="7200" dirty="0">
                <a:solidFill>
                  <a:srgbClr val="503433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503433"/>
                </a:solidFill>
                <a:latin typeface="UTM Zirkon" panose="02040603050506020204" pitchFamily="18" charset="0"/>
              </a:rPr>
              <a:t>Hối</a:t>
            </a:r>
            <a:endParaRPr lang="en-US" sz="7200" dirty="0">
              <a:solidFill>
                <a:srgbClr val="503433"/>
              </a:solidFill>
              <a:latin typeface="UTM Zirkon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726566">
            <a:off x="-3037472" y="6143887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326622" flipH="1">
            <a:off x="14207958" y="479584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A6005E-FD50-49A9-90FD-A3FCF31A3604}"/>
              </a:ext>
            </a:extLst>
          </p:cNvPr>
          <p:cNvSpPr txBox="1"/>
          <p:nvPr/>
        </p:nvSpPr>
        <p:spPr>
          <a:xfrm>
            <a:off x="179252" y="454699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3.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phẩm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935D6A23-85CE-42CE-A690-3CB1042581FA}"/>
              </a:ext>
            </a:extLst>
          </p:cNvPr>
          <p:cNvGrpSpPr/>
          <p:nvPr/>
        </p:nvGrpSpPr>
        <p:grpSpPr>
          <a:xfrm>
            <a:off x="978895" y="2446371"/>
            <a:ext cx="4050305" cy="4068460"/>
            <a:chOff x="1813" y="0"/>
            <a:chExt cx="809173" cy="81280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48A6755-1218-476C-82E0-D547CC9CEAF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6990D5F8-1041-4C8E-9CFB-9A80AAE6BE1B}"/>
                </a:ext>
              </a:extLst>
            </p:cNvPr>
            <p:cNvSpPr txBox="1"/>
            <p:nvPr/>
          </p:nvSpPr>
          <p:spPr>
            <a:xfrm>
              <a:off x="70153" y="182099"/>
              <a:ext cx="701044" cy="5104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(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hoặc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Chiến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tranh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)</a:t>
              </a: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50548AAF-395D-441B-8812-C9136B43B26D}"/>
              </a:ext>
            </a:extLst>
          </p:cNvPr>
          <p:cNvGrpSpPr/>
          <p:nvPr/>
        </p:nvGrpSpPr>
        <p:grpSpPr>
          <a:xfrm>
            <a:off x="1790960" y="1866900"/>
            <a:ext cx="2479986" cy="1174073"/>
            <a:chOff x="0" y="-9525"/>
            <a:chExt cx="653165" cy="309221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E06FA83E-5671-49F8-8FC1-3596A5DFE5F2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CE2D19C3-91A4-4378-A4D4-92CA52406F75}"/>
                </a:ext>
              </a:extLst>
            </p:cNvPr>
            <p:cNvSpPr txBox="1"/>
            <p:nvPr/>
          </p:nvSpPr>
          <p:spPr>
            <a:xfrm>
              <a:off x="0" y="-9525"/>
              <a:ext cx="653165" cy="30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ĐỀ TÀI</a:t>
              </a:r>
              <a:endParaRPr lang="en-US" sz="3399" dirty="0">
                <a:solidFill>
                  <a:srgbClr val="454B85"/>
                </a:solidFill>
                <a:latin typeface="Roboto Condensed Bold"/>
              </a:endParaRPr>
            </a:p>
          </p:txBody>
        </p:sp>
      </p:grpSp>
      <p:grpSp>
        <p:nvGrpSpPr>
          <p:cNvPr id="42" name="Group 26">
            <a:extLst>
              <a:ext uri="{FF2B5EF4-FFF2-40B4-BE49-F238E27FC236}">
                <a16:creationId xmlns:a16="http://schemas.microsoft.com/office/drawing/2014/main" id="{8541AEA2-EB7C-4E89-A135-7AFA6678533F}"/>
              </a:ext>
            </a:extLst>
          </p:cNvPr>
          <p:cNvGrpSpPr/>
          <p:nvPr/>
        </p:nvGrpSpPr>
        <p:grpSpPr>
          <a:xfrm rot="166951">
            <a:off x="8919509" y="2395580"/>
            <a:ext cx="3894574" cy="3403205"/>
            <a:chOff x="9228" y="0"/>
            <a:chExt cx="917936" cy="922051"/>
          </a:xfrm>
        </p:grpSpPr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6328D104-0869-460B-B049-3AD1BC7909D1}"/>
                </a:ext>
              </a:extLst>
            </p:cNvPr>
            <p:cNvSpPr/>
            <p:nvPr/>
          </p:nvSpPr>
          <p:spPr>
            <a:xfrm>
              <a:off x="9228" y="0"/>
              <a:ext cx="917936" cy="922051"/>
            </a:xfrm>
            <a:custGeom>
              <a:avLst/>
              <a:gdLst/>
              <a:ahLst/>
              <a:cxnLst/>
              <a:rect l="l" t="t" r="r" b="b"/>
              <a:pathLst>
                <a:path w="917936" h="922051">
                  <a:moveTo>
                    <a:pt x="458968" y="0"/>
                  </a:moveTo>
                  <a:cubicBezTo>
                    <a:pt x="712781" y="1135"/>
                    <a:pt x="917937" y="207210"/>
                    <a:pt x="917937" y="461025"/>
                  </a:cubicBezTo>
                  <a:cubicBezTo>
                    <a:pt x="917937" y="714840"/>
                    <a:pt x="712781" y="920916"/>
                    <a:pt x="458968" y="922051"/>
                  </a:cubicBezTo>
                  <a:cubicBezTo>
                    <a:pt x="205156" y="920916"/>
                    <a:pt x="0" y="714840"/>
                    <a:pt x="0" y="461025"/>
                  </a:cubicBezTo>
                  <a:cubicBezTo>
                    <a:pt x="0" y="207210"/>
                    <a:pt x="205156" y="1135"/>
                    <a:pt x="458968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D3584B9C-0167-429C-ABB0-15ED8B3E9C81}"/>
                </a:ext>
              </a:extLst>
            </p:cNvPr>
            <p:cNvSpPr txBox="1"/>
            <p:nvPr/>
          </p:nvSpPr>
          <p:spPr>
            <a:xfrm>
              <a:off x="159114" y="171459"/>
              <a:ext cx="630469" cy="6345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0E87E71D-B955-45E1-9E7E-E99912959911}"/>
              </a:ext>
            </a:extLst>
          </p:cNvPr>
          <p:cNvGrpSpPr/>
          <p:nvPr/>
        </p:nvGrpSpPr>
        <p:grpSpPr>
          <a:xfrm rot="166951">
            <a:off x="9868821" y="1677990"/>
            <a:ext cx="2426180" cy="1240477"/>
            <a:chOff x="0" y="-9525"/>
            <a:chExt cx="638994" cy="32671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4999D88-0FC3-4BE6-883E-671DE4A16696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EBBC004F-9163-425C-8BC4-7A86DAE485CF}"/>
                </a:ext>
              </a:extLst>
            </p:cNvPr>
            <p:cNvSpPr txBox="1"/>
            <p:nvPr/>
          </p:nvSpPr>
          <p:spPr>
            <a:xfrm>
              <a:off x="0" y="-9525"/>
              <a:ext cx="631706" cy="32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N</a:t>
              </a: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HÂN VẬT TRỮ TÌNH</a:t>
              </a:r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299FC217-BDFA-4105-B011-23D19100FC26}"/>
              </a:ext>
            </a:extLst>
          </p:cNvPr>
          <p:cNvGrpSpPr/>
          <p:nvPr/>
        </p:nvGrpSpPr>
        <p:grpSpPr>
          <a:xfrm>
            <a:off x="12877800" y="5407783"/>
            <a:ext cx="4122497" cy="4140975"/>
            <a:chOff x="1813" y="0"/>
            <a:chExt cx="809173" cy="8128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E07AF1BA-0924-481C-9E12-D1E5AB3CB4F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658AA470-0184-487B-86CE-53F3CEB95435}"/>
                </a:ext>
              </a:extLst>
            </p:cNvPr>
            <p:cNvSpPr txBox="1"/>
            <p:nvPr/>
          </p:nvSpPr>
          <p:spPr>
            <a:xfrm>
              <a:off x="76200" y="113740"/>
              <a:ext cx="634320" cy="62286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chí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đội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7195DBE9-4A7B-4E6C-B66D-9868C8A2D183}"/>
              </a:ext>
            </a:extLst>
          </p:cNvPr>
          <p:cNvGrpSpPr/>
          <p:nvPr/>
        </p:nvGrpSpPr>
        <p:grpSpPr>
          <a:xfrm>
            <a:off x="13668663" y="4828312"/>
            <a:ext cx="2426180" cy="1122777"/>
            <a:chOff x="0" y="-9525"/>
            <a:chExt cx="638994" cy="295711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ECCCA98F-9CDC-4012-88CF-E8B1B12099CF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1C81B1BC-A7C8-436B-85C6-B1443D58B0E1}"/>
                </a:ext>
              </a:extLst>
            </p:cNvPr>
            <p:cNvSpPr txBox="1"/>
            <p:nvPr/>
          </p:nvSpPr>
          <p:spPr>
            <a:xfrm>
              <a:off x="0" y="-9525"/>
              <a:ext cx="638994" cy="295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Đ</a:t>
              </a: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ỐI TƯỢNG TRỮ TÌNH</a:t>
              </a:r>
            </a:p>
          </p:txBody>
        </p:sp>
      </p:grpSp>
      <p:grpSp>
        <p:nvGrpSpPr>
          <p:cNvPr id="55" name="Group 20">
            <a:extLst>
              <a:ext uri="{FF2B5EF4-FFF2-40B4-BE49-F238E27FC236}">
                <a16:creationId xmlns:a16="http://schemas.microsoft.com/office/drawing/2014/main" id="{00B6A6AE-BE07-43C8-993D-DB5480189826}"/>
              </a:ext>
            </a:extLst>
          </p:cNvPr>
          <p:cNvGrpSpPr/>
          <p:nvPr/>
        </p:nvGrpSpPr>
        <p:grpSpPr>
          <a:xfrm rot="-281941">
            <a:off x="4786217" y="5185439"/>
            <a:ext cx="4632180" cy="4652943"/>
            <a:chOff x="1813" y="0"/>
            <a:chExt cx="809173" cy="812800"/>
          </a:xfrm>
        </p:grpSpPr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E8D9FE32-610A-4D6A-BF0A-A9691DDC8BE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57" name="TextBox 22">
              <a:extLst>
                <a:ext uri="{FF2B5EF4-FFF2-40B4-BE49-F238E27FC236}">
                  <a16:creationId xmlns:a16="http://schemas.microsoft.com/office/drawing/2014/main" id="{4BA88D91-DECF-4068-954E-0EAD56034CD5}"/>
                </a:ext>
              </a:extLst>
            </p:cNvPr>
            <p:cNvSpPr txBox="1"/>
            <p:nvPr/>
          </p:nvSpPr>
          <p:spPr>
            <a:xfrm>
              <a:off x="76200" y="91616"/>
              <a:ext cx="669026" cy="6449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xúc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nhà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trước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chí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đội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39" name="Group 23">
            <a:extLst>
              <a:ext uri="{FF2B5EF4-FFF2-40B4-BE49-F238E27FC236}">
                <a16:creationId xmlns:a16="http://schemas.microsoft.com/office/drawing/2014/main" id="{0879F9DF-FBB6-4EA0-9583-BF772DDDC461}"/>
              </a:ext>
            </a:extLst>
          </p:cNvPr>
          <p:cNvGrpSpPr/>
          <p:nvPr/>
        </p:nvGrpSpPr>
        <p:grpSpPr>
          <a:xfrm rot="-281941">
            <a:off x="5716976" y="4770703"/>
            <a:ext cx="2457068" cy="1290174"/>
            <a:chOff x="0" y="-9525"/>
            <a:chExt cx="647129" cy="339799"/>
          </a:xfrm>
        </p:grpSpPr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4E4FCD25-4D28-4CAD-8878-2E6CE4019D56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A27A9F5B-BF0C-4FF9-80C4-3AD18848E15A}"/>
                </a:ext>
              </a:extLst>
            </p:cNvPr>
            <p:cNvSpPr txBox="1"/>
            <p:nvPr/>
          </p:nvSpPr>
          <p:spPr>
            <a:xfrm>
              <a:off x="0" y="-9525"/>
              <a:ext cx="647129" cy="339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CHỦ ĐỀ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5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II. TÌM HIỂU VĂN BẢN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0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2361">
            <a:off x="-1474055" y="7339404"/>
            <a:ext cx="5055127" cy="5895192"/>
          </a:xfrm>
          <a:custGeom>
            <a:avLst/>
            <a:gdLst/>
            <a:ahLst/>
            <a:cxnLst/>
            <a:rect l="l" t="t" r="r" b="b"/>
            <a:pathLst>
              <a:path w="5055127" h="5895192">
                <a:moveTo>
                  <a:pt x="0" y="0"/>
                </a:moveTo>
                <a:lnTo>
                  <a:pt x="5055127" y="0"/>
                </a:lnTo>
                <a:lnTo>
                  <a:pt x="5055127" y="5895192"/>
                </a:lnTo>
                <a:lnTo>
                  <a:pt x="0" y="58951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07804">
            <a:off x="-1701618" y="-1180398"/>
            <a:ext cx="6866213" cy="4114800"/>
          </a:xfrm>
          <a:custGeom>
            <a:avLst/>
            <a:gdLst/>
            <a:ahLst/>
            <a:cxnLst/>
            <a:rect l="l" t="t" r="r" b="b"/>
            <a:pathLst>
              <a:path w="6866213" h="4114800">
                <a:moveTo>
                  <a:pt x="0" y="0"/>
                </a:moveTo>
                <a:lnTo>
                  <a:pt x="6866213" y="0"/>
                </a:lnTo>
                <a:lnTo>
                  <a:pt x="686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338095">
            <a:off x="10974888" y="6888783"/>
            <a:ext cx="9718306" cy="5824009"/>
          </a:xfrm>
          <a:custGeom>
            <a:avLst/>
            <a:gdLst/>
            <a:ahLst/>
            <a:cxnLst/>
            <a:rect l="l" t="t" r="r" b="b"/>
            <a:pathLst>
              <a:path w="9718306" h="5824009">
                <a:moveTo>
                  <a:pt x="0" y="0"/>
                </a:moveTo>
                <a:lnTo>
                  <a:pt x="9718305" y="0"/>
                </a:lnTo>
                <a:lnTo>
                  <a:pt x="9718305" y="5824009"/>
                </a:lnTo>
                <a:lnTo>
                  <a:pt x="0" y="582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17603">
            <a:off x="14613426" y="-1376386"/>
            <a:ext cx="5339237" cy="5723993"/>
          </a:xfrm>
          <a:custGeom>
            <a:avLst/>
            <a:gdLst/>
            <a:ahLst/>
            <a:cxnLst/>
            <a:rect l="l" t="t" r="r" b="b"/>
            <a:pathLst>
              <a:path w="5339237" h="5723993">
                <a:moveTo>
                  <a:pt x="0" y="0"/>
                </a:moveTo>
                <a:lnTo>
                  <a:pt x="5339236" y="0"/>
                </a:lnTo>
                <a:lnTo>
                  <a:pt x="5339236" y="5723994"/>
                </a:lnTo>
                <a:lnTo>
                  <a:pt x="0" y="57239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-14059" y="337691"/>
            <a:ext cx="1830205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96"/>
              </a:lnSpc>
            </a:pP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Đặc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điểm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6000" b="1" i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6000" b="1" i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51CDE-3BD0-4622-A928-ABCF86065A69}"/>
              </a:ext>
            </a:extLst>
          </p:cNvPr>
          <p:cNvSpPr/>
          <p:nvPr/>
        </p:nvSpPr>
        <p:spPr>
          <a:xfrm>
            <a:off x="303376" y="7824399"/>
            <a:ext cx="17677509" cy="7366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GỌI TÊN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do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536B79-3493-4B67-8265-B31DE820C41A}"/>
              </a:ext>
            </a:extLst>
          </p:cNvPr>
          <p:cNvSpPr/>
          <p:nvPr/>
        </p:nvSpPr>
        <p:spPr>
          <a:xfrm>
            <a:off x="304800" y="8703795"/>
            <a:ext cx="17676085" cy="13696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NHẬN XÉT CHUNG VỀ HÌNH THỨC CỦA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phóng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linh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bó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…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thái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8E610-F485-371D-D65C-64F0BA968B57}"/>
              </a:ext>
            </a:extLst>
          </p:cNvPr>
          <p:cNvGrpSpPr/>
          <p:nvPr/>
        </p:nvGrpSpPr>
        <p:grpSpPr>
          <a:xfrm>
            <a:off x="304800" y="1104900"/>
            <a:ext cx="17678400" cy="6438133"/>
            <a:chOff x="304800" y="1104900"/>
            <a:chExt cx="17678400" cy="643813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483132-C024-4611-8F27-D28C9989A0E2}"/>
                </a:ext>
              </a:extLst>
            </p:cNvPr>
            <p:cNvSpPr/>
            <p:nvPr/>
          </p:nvSpPr>
          <p:spPr>
            <a:xfrm>
              <a:off x="304800" y="2329982"/>
              <a:ext cx="3944180" cy="5213051"/>
            </a:xfrm>
            <a:prstGeom prst="roundRect">
              <a:avLst>
                <a:gd name="adj" fmla="val 8188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 panose="020B0604020202020204"/>
                  <a:ea typeface="Roboto Condensed" panose="02000000000000000000" pitchFamily="2" charset="0"/>
                  <a:cs typeface="Times New Roman" panose="02020603050405020304" pitchFamily="18" charset="0"/>
                </a:rPr>
                <a:t>SỐ TIẾNG TRONG DÒNG</a:t>
              </a:r>
              <a:endParaRPr lang="en-US" sz="3600" kern="100" dirty="0">
                <a:latin typeface="UTM Impact" panose="020B0604020202020204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giữa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1: 7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2: 8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7: 2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r>
                <a:rPr lang="en-US" sz="14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6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400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BC93F3-25CD-417A-B541-531D244842A7}"/>
                </a:ext>
              </a:extLst>
            </p:cNvPr>
            <p:cNvSpPr/>
            <p:nvPr/>
          </p:nvSpPr>
          <p:spPr>
            <a:xfrm>
              <a:off x="4895484" y="2342697"/>
              <a:ext cx="3480022" cy="5200336"/>
            </a:xfrm>
            <a:prstGeom prst="roundRect">
              <a:avLst>
                <a:gd name="adj" fmla="val 6237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SỐ DÒNG TRONG KHỔ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19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cuối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3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endParaRPr lang="en-US" sz="3600" b="1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04D0EF9-3D8D-41A5-A7C7-E5515EE2E90A}"/>
                </a:ext>
              </a:extLst>
            </p:cNvPr>
            <p:cNvSpPr/>
            <p:nvPr/>
          </p:nvSpPr>
          <p:spPr>
            <a:xfrm>
              <a:off x="8589381" y="2329981"/>
              <a:ext cx="4297268" cy="5213047"/>
            </a:xfrm>
            <a:prstGeom prst="roundRect">
              <a:avLst>
                <a:gd name="adj" fmla="val 62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VẦN 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 NHỊP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G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ieo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liền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 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nhau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đầu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kỉ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…)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lưng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vai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vài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...</a:t>
              </a: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Ngắt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linh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hoạt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dòng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nhịp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3/4, 2/2, 2/4, 4/3…</a:t>
              </a:r>
              <a:endParaRPr lang="en-US" sz="35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4A23DB-FA3C-4D6A-907B-11C5530284B6}"/>
                </a:ext>
              </a:extLst>
            </p:cNvPr>
            <p:cNvSpPr/>
            <p:nvPr/>
          </p:nvSpPr>
          <p:spPr>
            <a:xfrm>
              <a:off x="13127612" y="2329982"/>
              <a:ext cx="4855588" cy="5213045"/>
            </a:xfrm>
            <a:prstGeom prst="roundRect">
              <a:avLst>
                <a:gd name="adj" fmla="val 5141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MẠCH CẢM XÚC</a:t>
              </a:r>
            </a:p>
            <a:p>
              <a:pPr algn="ctr">
                <a:spcAft>
                  <a:spcPts val="600"/>
                </a:spcAft>
              </a:pPr>
              <a:r>
                <a:rPr lang="en-US" sz="40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ừ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suy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sở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niềm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xúc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trước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biểu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sức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mạnh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ABD6AE-5F6C-E2E7-FA76-D3B640596367}"/>
                </a:ext>
              </a:extLst>
            </p:cNvPr>
            <p:cNvGrpSpPr/>
            <p:nvPr/>
          </p:nvGrpSpPr>
          <p:grpSpPr>
            <a:xfrm>
              <a:off x="2226482" y="1104900"/>
              <a:ext cx="14150549" cy="1225082"/>
              <a:chOff x="2226482" y="1104900"/>
              <a:chExt cx="14150549" cy="122508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2D3B841-302D-4C46-8CE3-F74707DA8FCD}"/>
                  </a:ext>
                </a:extLst>
              </p:cNvPr>
              <p:cNvSpPr/>
              <p:nvPr/>
            </p:nvSpPr>
            <p:spPr>
              <a:xfrm>
                <a:off x="5813621" y="1104900"/>
                <a:ext cx="5358999" cy="728879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500" kern="100" dirty="0">
                    <a:solidFill>
                      <a:srgbClr val="002060"/>
                    </a:solidFill>
                    <a:effectLst/>
                    <a:latin typeface="UTM Impact"/>
                    <a:ea typeface="Calibri" panose="020F0502020204030204" pitchFamily="34" charset="0"/>
                    <a:cs typeface="Times New Roman" panose="02020603050405020304" pitchFamily="18" charset="0"/>
                  </a:rPr>
                  <a:t>ĐẶC ĐIỂM THỂ THƠ</a:t>
                </a:r>
                <a:endParaRPr lang="en-US" sz="35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F2CDBC4-345B-43A9-8F42-4BBE183309D8}"/>
                  </a:ext>
                </a:extLst>
              </p:cNvPr>
              <p:cNvGrpSpPr/>
              <p:nvPr/>
            </p:nvGrpSpPr>
            <p:grpSpPr>
              <a:xfrm>
                <a:off x="2226482" y="1478076"/>
                <a:ext cx="3587139" cy="851906"/>
                <a:chOff x="0" y="0"/>
                <a:chExt cx="1530927" cy="464128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2DCA13D-018D-499A-87AF-E56D84F85FAA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9FE021EB-90CA-4814-86D5-E85ED74EE5FD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0F43C1A-B229-477B-BD4B-BBEF2F5759D1}"/>
                  </a:ext>
                </a:extLst>
              </p:cNvPr>
              <p:cNvGrpSpPr/>
              <p:nvPr/>
            </p:nvGrpSpPr>
            <p:grpSpPr>
              <a:xfrm flipH="1">
                <a:off x="11172975" y="1478076"/>
                <a:ext cx="5204056" cy="851906"/>
                <a:chOff x="0" y="0"/>
                <a:chExt cx="1530927" cy="46412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371A339-58AC-4CC4-9C4D-050E0111E599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95CE7F35-BC0E-42B9-BA93-762361CF2C11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F7F112F-193A-4323-851E-C65D624B80A7}"/>
                  </a:ext>
                </a:extLst>
              </p:cNvPr>
              <p:cNvCxnSpPr/>
              <p:nvPr/>
            </p:nvCxnSpPr>
            <p:spPr>
              <a:xfrm>
                <a:off x="662499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F1E7FCA-D2DC-427F-97A9-EAC913D7E2F9}"/>
                  </a:ext>
                </a:extLst>
              </p:cNvPr>
              <p:cNvCxnSpPr/>
              <p:nvPr/>
            </p:nvCxnSpPr>
            <p:spPr>
              <a:xfrm>
                <a:off x="1042565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230798">
            <a:off x="13529319" y="-1542313"/>
            <a:ext cx="7459962" cy="4470623"/>
          </a:xfrm>
          <a:custGeom>
            <a:avLst/>
            <a:gdLst/>
            <a:ahLst/>
            <a:cxnLst/>
            <a:rect l="l" t="t" r="r" b="b"/>
            <a:pathLst>
              <a:path w="7459962" h="4470623">
                <a:moveTo>
                  <a:pt x="0" y="0"/>
                </a:moveTo>
                <a:lnTo>
                  <a:pt x="7459962" y="0"/>
                </a:lnTo>
                <a:lnTo>
                  <a:pt x="7459962" y="4470623"/>
                </a:lnTo>
                <a:lnTo>
                  <a:pt x="0" y="447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05930" y="8244029"/>
            <a:ext cx="4476630" cy="4085942"/>
          </a:xfrm>
          <a:custGeom>
            <a:avLst/>
            <a:gdLst/>
            <a:ahLst/>
            <a:cxnLst/>
            <a:rect l="l" t="t" r="r" b="b"/>
            <a:pathLst>
              <a:path w="4476630" h="4085942">
                <a:moveTo>
                  <a:pt x="0" y="0"/>
                </a:moveTo>
                <a:lnTo>
                  <a:pt x="4476630" y="0"/>
                </a:lnTo>
                <a:lnTo>
                  <a:pt x="4476630" y="4085942"/>
                </a:lnTo>
                <a:lnTo>
                  <a:pt x="0" y="40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95760">
            <a:off x="-871806" y="7912536"/>
            <a:ext cx="3275778" cy="3475627"/>
          </a:xfrm>
          <a:custGeom>
            <a:avLst/>
            <a:gdLst/>
            <a:ahLst/>
            <a:cxnLst/>
            <a:rect l="l" t="t" r="r" b="b"/>
            <a:pathLst>
              <a:path w="3275778" h="3475627">
                <a:moveTo>
                  <a:pt x="0" y="0"/>
                </a:moveTo>
                <a:lnTo>
                  <a:pt x="3275779" y="0"/>
                </a:lnTo>
                <a:lnTo>
                  <a:pt x="3275779" y="3475627"/>
                </a:lnTo>
                <a:lnTo>
                  <a:pt x="0" y="3475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C9A61-17E1-483F-8A73-65E9DDDC47F1}"/>
              </a:ext>
            </a:extLst>
          </p:cNvPr>
          <p:cNvSpPr txBox="1"/>
          <p:nvPr/>
        </p:nvSpPr>
        <p:spPr>
          <a:xfrm>
            <a:off x="34636" y="46667"/>
            <a:ext cx="12398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2.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524088-C2E6-4D6E-8F16-8F86A8C45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209559"/>
              </p:ext>
            </p:extLst>
          </p:nvPr>
        </p:nvGraphicFramePr>
        <p:xfrm>
          <a:off x="381000" y="876300"/>
          <a:ext cx="17602200" cy="91719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5022">
                  <a:extLst>
                    <a:ext uri="{9D8B030D-6E8A-4147-A177-3AD203B41FA5}">
                      <a16:colId xmlns:a16="http://schemas.microsoft.com/office/drawing/2014/main" val="1963441468"/>
                    </a:ext>
                  </a:extLst>
                </a:gridCol>
                <a:gridCol w="8175037">
                  <a:extLst>
                    <a:ext uri="{9D8B030D-6E8A-4147-A177-3AD203B41FA5}">
                      <a16:colId xmlns:a16="http://schemas.microsoft.com/office/drawing/2014/main" val="2220600043"/>
                    </a:ext>
                  </a:extLst>
                </a:gridCol>
                <a:gridCol w="3592141">
                  <a:extLst>
                    <a:ext uri="{9D8B030D-6E8A-4147-A177-3AD203B41FA5}">
                      <a16:colId xmlns:a16="http://schemas.microsoft.com/office/drawing/2014/main" val="157669067"/>
                    </a:ext>
                  </a:extLst>
                </a:gridCol>
              </a:tblGrid>
              <a:tr h="8407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 CẦU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 LỜI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ĐIỂM CHUNG CỦA NGƯỜI LÍNH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2676162473"/>
                  </a:ext>
                </a:extLst>
              </a:tr>
              <a:tr h="21018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cụm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cày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sỏi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ai?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Hoàn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từ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vùng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bằng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du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miền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núi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đai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phèn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mặn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khô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cằn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sỏi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…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chia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endParaRPr lang="en-US" sz="40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4138756994"/>
                  </a:ext>
                </a:extLst>
              </a:tr>
              <a:tr h="29425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trưng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Súng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chiến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đầu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sát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bên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đuổi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Pháp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giải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phóng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tộc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1575254710"/>
                  </a:ext>
                </a:extLst>
              </a:tr>
              <a:tr h="16814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rét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chăn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đêm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rét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chăn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hiện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ẩn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cam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cộng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khổ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chia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ngọt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bùi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hoàn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thành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2913898152"/>
                  </a:ext>
                </a:extLst>
              </a:tr>
              <a:tr h="1501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xa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lạ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quen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tri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kỉ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chí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 </a:t>
                      </a:r>
                      <a:endParaRPr lang="en-US" sz="36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382824188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33503">
            <a:off x="-3764009" y="-2848696"/>
            <a:ext cx="7077506" cy="5697392"/>
          </a:xfrm>
          <a:custGeom>
            <a:avLst/>
            <a:gdLst/>
            <a:ahLst/>
            <a:cxnLst/>
            <a:rect l="l" t="t" r="r" b="b"/>
            <a:pathLst>
              <a:path w="7077506" h="5697392">
                <a:moveTo>
                  <a:pt x="0" y="0"/>
                </a:moveTo>
                <a:lnTo>
                  <a:pt x="7077506" y="0"/>
                </a:lnTo>
                <a:lnTo>
                  <a:pt x="7077506" y="5697393"/>
                </a:lnTo>
                <a:lnTo>
                  <a:pt x="0" y="569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053594">
            <a:off x="-1645220" y="7338494"/>
            <a:ext cx="4666366" cy="5134675"/>
          </a:xfrm>
          <a:custGeom>
            <a:avLst/>
            <a:gdLst/>
            <a:ahLst/>
            <a:cxnLst/>
            <a:rect l="l" t="t" r="r" b="b"/>
            <a:pathLst>
              <a:path w="4666366" h="5134675">
                <a:moveTo>
                  <a:pt x="0" y="0"/>
                </a:moveTo>
                <a:lnTo>
                  <a:pt x="4666366" y="0"/>
                </a:lnTo>
                <a:lnTo>
                  <a:pt x="4666366" y="5134676"/>
                </a:lnTo>
                <a:lnTo>
                  <a:pt x="0" y="513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46818">
            <a:off x="15404247" y="7143681"/>
            <a:ext cx="7142361" cy="6519028"/>
          </a:xfrm>
          <a:custGeom>
            <a:avLst/>
            <a:gdLst/>
            <a:ahLst/>
            <a:cxnLst/>
            <a:rect l="l" t="t" r="r" b="b"/>
            <a:pathLst>
              <a:path w="7142361" h="6519028">
                <a:moveTo>
                  <a:pt x="0" y="0"/>
                </a:moveTo>
                <a:lnTo>
                  <a:pt x="7142361" y="0"/>
                </a:lnTo>
                <a:lnTo>
                  <a:pt x="7142361" y="6519028"/>
                </a:lnTo>
                <a:lnTo>
                  <a:pt x="0" y="6519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016629">
            <a:off x="16040204" y="-1038285"/>
            <a:ext cx="2756251" cy="2397938"/>
          </a:xfrm>
          <a:custGeom>
            <a:avLst/>
            <a:gdLst/>
            <a:ahLst/>
            <a:cxnLst/>
            <a:rect l="l" t="t" r="r" b="b"/>
            <a:pathLst>
              <a:path w="2756251" h="2397938">
                <a:moveTo>
                  <a:pt x="0" y="0"/>
                </a:moveTo>
                <a:lnTo>
                  <a:pt x="2756250" y="0"/>
                </a:lnTo>
                <a:lnTo>
                  <a:pt x="2756250" y="2397938"/>
                </a:lnTo>
                <a:lnTo>
                  <a:pt x="0" y="2397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84527">
            <a:off x="17661685" y="986123"/>
            <a:ext cx="1378125" cy="1198969"/>
          </a:xfrm>
          <a:custGeom>
            <a:avLst/>
            <a:gdLst/>
            <a:ahLst/>
            <a:cxnLst/>
            <a:rect l="l" t="t" r="r" b="b"/>
            <a:pathLst>
              <a:path w="1378125" h="1198969">
                <a:moveTo>
                  <a:pt x="0" y="0"/>
                </a:moveTo>
                <a:lnTo>
                  <a:pt x="1378125" y="0"/>
                </a:lnTo>
                <a:lnTo>
                  <a:pt x="1378125" y="1198969"/>
                </a:lnTo>
                <a:lnTo>
                  <a:pt x="0" y="1198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FC74-FAFC-4AF0-8163-6057D60FC05B}"/>
              </a:ext>
            </a:extLst>
          </p:cNvPr>
          <p:cNvGrpSpPr/>
          <p:nvPr/>
        </p:nvGrpSpPr>
        <p:grpSpPr>
          <a:xfrm>
            <a:off x="5371719" y="1239002"/>
            <a:ext cx="7544561" cy="2094603"/>
            <a:chOff x="5029200" y="133470"/>
            <a:chExt cx="7544561" cy="3016181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3BE2B2-EDF3-4E9D-AB2A-235EDB75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73C7FB-2DB1-4621-BE16-50D26523BCF1}"/>
                </a:ext>
              </a:extLst>
            </p:cNvPr>
            <p:cNvSpPr txBox="1"/>
            <p:nvPr/>
          </p:nvSpPr>
          <p:spPr>
            <a:xfrm>
              <a:off x="5664996" y="1355901"/>
              <a:ext cx="6298404" cy="1019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bảy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D7B7C7-9DF5-4CD0-AFE8-18D0C136A718}"/>
              </a:ext>
            </a:extLst>
          </p:cNvPr>
          <p:cNvGrpSpPr/>
          <p:nvPr/>
        </p:nvGrpSpPr>
        <p:grpSpPr>
          <a:xfrm>
            <a:off x="1377376" y="3049785"/>
            <a:ext cx="6350553" cy="5122283"/>
            <a:chOff x="5029200" y="133470"/>
            <a:chExt cx="7544561" cy="3016181"/>
          </a:xfrm>
        </p:grpSpPr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455827A2-7A93-4A42-ABAA-41B9F5AF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624D49-C07F-4FF8-9D2E-997A2F0649A0}"/>
                </a:ext>
              </a:extLst>
            </p:cNvPr>
            <p:cNvSpPr txBox="1"/>
            <p:nvPr/>
          </p:nvSpPr>
          <p:spPr>
            <a:xfrm>
              <a:off x="5602822" y="626686"/>
              <a:ext cx="6298404" cy="16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+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chỉ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cũng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),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khép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của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đoạn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̀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̉ ra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theo.</a:t>
              </a:r>
              <a:endParaRPr lang="en-US" sz="4000" b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46F6DE-5344-4818-8CCF-35BD00759155}"/>
              </a:ext>
            </a:extLst>
          </p:cNvPr>
          <p:cNvGrpSpPr/>
          <p:nvPr/>
        </p:nvGrpSpPr>
        <p:grpSpPr>
          <a:xfrm>
            <a:off x="10892070" y="3333605"/>
            <a:ext cx="6350553" cy="5122282"/>
            <a:chOff x="5029199" y="133470"/>
            <a:chExt cx="7544561" cy="2634739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FEB3DC4B-22DB-4FB9-9086-1124D20A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5029199" y="133470"/>
              <a:ext cx="7544561" cy="26347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7A435B-3558-4184-AE6A-0819E7A71152}"/>
                </a:ext>
              </a:extLst>
            </p:cNvPr>
            <p:cNvSpPr txBox="1"/>
            <p:nvPr/>
          </p:nvSpPr>
          <p:spPr>
            <a:xfrm>
              <a:off x="5743360" y="552413"/>
              <a:ext cx="6298404" cy="16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dung: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là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sự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cảm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mới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thành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đồng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(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đọc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thể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cảm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xúc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bất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ngờ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  <a:endPara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847111" y="-1833450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850691" y="491309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75316" y="7318475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374297" y="6180878"/>
            <a:ext cx="188506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Bodoni FLF"/>
              </a:rPr>
              <a:t>TITLE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98333"/>
              </p:ext>
            </p:extLst>
          </p:nvPr>
        </p:nvGraphicFramePr>
        <p:xfrm>
          <a:off x="321027" y="893599"/>
          <a:ext cx="17648504" cy="82622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- 10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nương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nhà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tài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nông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Chia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kệ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vì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giếng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gốc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đa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Phép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hương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ớn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lạnh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mồ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hôi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nhiều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bệnh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cam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cộng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 </a:t>
                      </a:r>
                    </a:p>
                    <a:p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812527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áo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rách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vai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quần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vá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giày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264051"/>
                  </a:ext>
                </a:extLst>
              </a:tr>
              <a:tr h="36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68758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miệng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nắm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lấy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thần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lạc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41757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114882" y="-745935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595410" y="165652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46981" y="4360736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2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99409"/>
              </p:ext>
            </p:extLst>
          </p:nvPr>
        </p:nvGraphicFramePr>
        <p:xfrm>
          <a:off x="104967" y="1202379"/>
          <a:ext cx="17648504" cy="7894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- 3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endParaRPr lang="en-US" sz="50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sương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muối</a:t>
                      </a:r>
                      <a:endParaRPr lang="en-US" sz="50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phải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đối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mặt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với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rừng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đêm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hoang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vắng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sương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nguy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hiểm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Hình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mạn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endParaRPr lang="en-US" sz="50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Dù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thì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vẫn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để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thành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nhiệm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vụ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đứng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cạnh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Luôn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bên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nhau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bay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bổng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-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trăng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Biểu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tượng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vẻ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đẹp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thực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tế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nhưng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cũng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rất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đỗi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III. TỔNG KẾT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70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038683" y="-1098522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468706" y="97450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822">
            <a:off x="15239608" y="7087779"/>
            <a:ext cx="4325550" cy="4589443"/>
          </a:xfrm>
          <a:custGeom>
            <a:avLst/>
            <a:gdLst/>
            <a:ahLst/>
            <a:cxnLst/>
            <a:rect l="l" t="t" r="r" b="b"/>
            <a:pathLst>
              <a:path w="4325550" h="4589443">
                <a:moveTo>
                  <a:pt x="0" y="0"/>
                </a:moveTo>
                <a:lnTo>
                  <a:pt x="4325550" y="0"/>
                </a:lnTo>
                <a:lnTo>
                  <a:pt x="4325550" y="4589443"/>
                </a:lnTo>
                <a:lnTo>
                  <a:pt x="0" y="458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698280">
            <a:off x="-722662" y="8490366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ED89A-1CDD-CBE1-5129-69C904D2A15C}"/>
              </a:ext>
            </a:extLst>
          </p:cNvPr>
          <p:cNvSpPr txBox="1"/>
          <p:nvPr/>
        </p:nvSpPr>
        <p:spPr>
          <a:xfrm>
            <a:off x="304801" y="327050"/>
            <a:ext cx="16820486" cy="971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6000" b="1" kern="100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Ngợi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ca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thần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vượt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mọi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thiếu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thốn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khổ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nguy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Nghệ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thuật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ảnh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lãng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ẩn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điệp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quả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Ngôn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hoạt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bình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endParaRPr lang="en-US" sz="6000" b="1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IV. TỔNG KẾT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6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3085" y="1028700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1993" y="6849100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72359"/>
              </p:ext>
            </p:extLst>
          </p:nvPr>
        </p:nvGraphicFramePr>
        <p:xfrm>
          <a:off x="1028700" y="1028700"/>
          <a:ext cx="16230600" cy="8097765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  </a:t>
                      </a: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194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379725">
            <a:off x="-2320653" y="-1402705"/>
            <a:ext cx="4887495" cy="4114800"/>
          </a:xfrm>
          <a:custGeom>
            <a:avLst/>
            <a:gdLst/>
            <a:ahLst/>
            <a:cxnLst/>
            <a:rect l="l" t="t" r="r" b="b"/>
            <a:pathLst>
              <a:path w="4887495" h="4114800">
                <a:moveTo>
                  <a:pt x="0" y="0"/>
                </a:moveTo>
                <a:lnTo>
                  <a:pt x="4887495" y="0"/>
                </a:lnTo>
                <a:lnTo>
                  <a:pt x="4887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80102" y="6812923"/>
            <a:ext cx="5358396" cy="4890754"/>
          </a:xfrm>
          <a:custGeom>
            <a:avLst/>
            <a:gdLst/>
            <a:ahLst/>
            <a:cxnLst/>
            <a:rect l="l" t="t" r="r" b="b"/>
            <a:pathLst>
              <a:path w="5358396" h="4890754">
                <a:moveTo>
                  <a:pt x="0" y="0"/>
                </a:moveTo>
                <a:lnTo>
                  <a:pt x="5358396" y="0"/>
                </a:lnTo>
                <a:lnTo>
                  <a:pt x="5358396" y="4890754"/>
                </a:lnTo>
                <a:lnTo>
                  <a:pt x="0" y="489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318558">
            <a:off x="15276264" y="7932873"/>
            <a:ext cx="3955002" cy="2370163"/>
          </a:xfrm>
          <a:custGeom>
            <a:avLst/>
            <a:gdLst/>
            <a:ahLst/>
            <a:cxnLst/>
            <a:rect l="l" t="t" r="r" b="b"/>
            <a:pathLst>
              <a:path w="3955002" h="2370163">
                <a:moveTo>
                  <a:pt x="0" y="0"/>
                </a:moveTo>
                <a:lnTo>
                  <a:pt x="3955002" y="0"/>
                </a:lnTo>
                <a:lnTo>
                  <a:pt x="3955002" y="2370163"/>
                </a:lnTo>
                <a:lnTo>
                  <a:pt x="0" y="2370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592318">
            <a:off x="16243650" y="-1370040"/>
            <a:ext cx="3916180" cy="4566973"/>
          </a:xfrm>
          <a:custGeom>
            <a:avLst/>
            <a:gdLst/>
            <a:ahLst/>
            <a:cxnLst/>
            <a:rect l="l" t="t" r="r" b="b"/>
            <a:pathLst>
              <a:path w="3916180" h="4566973">
                <a:moveTo>
                  <a:pt x="0" y="0"/>
                </a:moveTo>
                <a:lnTo>
                  <a:pt x="3916180" y="0"/>
                </a:lnTo>
                <a:lnTo>
                  <a:pt x="3916180" y="4566974"/>
                </a:lnTo>
                <a:lnTo>
                  <a:pt x="0" y="456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38400" y="1028700"/>
            <a:ext cx="1409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):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đoạn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nghĩ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i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4000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53B68F-7CC4-D2E3-0848-AE2D165C0C08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5143499"/>
          <a:ext cx="8922096" cy="310896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519256">
                  <a:extLst>
                    <a:ext uri="{9D8B030D-6E8A-4147-A177-3AD203B41FA5}">
                      <a16:colId xmlns:a16="http://schemas.microsoft.com/office/drawing/2014/main" val="955098602"/>
                    </a:ext>
                  </a:extLst>
                </a:gridCol>
                <a:gridCol w="5402840">
                  <a:extLst>
                    <a:ext uri="{9D8B030D-6E8A-4147-A177-3AD203B41FA5}">
                      <a16:colId xmlns:a16="http://schemas.microsoft.com/office/drawing/2014/main" val="6119515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Câu </a:t>
                      </a:r>
                      <a:r>
                        <a:rPr lang="en-US" sz="3400" b="1" kern="100" dirty="0" err="1">
                          <a:effectLst/>
                        </a:rPr>
                        <a:t>mở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(1 - 2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Giới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thiệu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giả</a:t>
                      </a:r>
                      <a:r>
                        <a:rPr lang="en-US" sz="3400" b="1" kern="100" dirty="0">
                          <a:effectLst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phẩm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và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yêu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cầu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55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Thân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(7 - 8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Trình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bày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được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về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chí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đội</a:t>
                      </a:r>
                      <a:r>
                        <a:rPr lang="en-US" sz="3400" b="1" kern="100" dirty="0">
                          <a:effectLst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481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Kết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Khái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quát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lại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28003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5E32C48-DB31-CA30-9E2F-2E36290259E3}"/>
              </a:ext>
            </a:extLst>
          </p:cNvPr>
          <p:cNvSpPr txBox="1"/>
          <p:nvPr/>
        </p:nvSpPr>
        <p:spPr>
          <a:xfrm>
            <a:off x="1738544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khoảng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0AE53-C03D-0167-2EA3-4603C41F90E8}"/>
              </a:ext>
            </a:extLst>
          </p:cNvPr>
          <p:cNvSpPr txBox="1"/>
          <p:nvPr/>
        </p:nvSpPr>
        <p:spPr>
          <a:xfrm>
            <a:off x="11039303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ách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144CCDC-6E1B-4F71-52CF-44B3A23D6AFB}"/>
              </a:ext>
            </a:extLst>
          </p:cNvPr>
          <p:cNvSpPr/>
          <p:nvPr/>
        </p:nvSpPr>
        <p:spPr>
          <a:xfrm>
            <a:off x="-376654" y="6296230"/>
            <a:ext cx="3952264" cy="4037100"/>
          </a:xfrm>
          <a:custGeom>
            <a:avLst/>
            <a:gdLst/>
            <a:ahLst/>
            <a:cxnLst/>
            <a:rect l="l" t="t" r="r" b="b"/>
            <a:pathLst>
              <a:path w="6004246" h="6142451">
                <a:moveTo>
                  <a:pt x="0" y="0"/>
                </a:moveTo>
                <a:lnTo>
                  <a:pt x="6004245" y="0"/>
                </a:lnTo>
                <a:lnTo>
                  <a:pt x="6004245" y="6142451"/>
                </a:lnTo>
                <a:lnTo>
                  <a:pt x="0" y="6142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2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V. VẬN DỤNG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31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3270581" y="-7246402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39622">
            <a:off x="13005604" y="8305135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7800" y="952501"/>
            <a:ext cx="17165390" cy="8336934"/>
          </a:xfrm>
          <a:custGeom>
            <a:avLst/>
            <a:gdLst/>
            <a:ahLst/>
            <a:cxnLst/>
            <a:rect l="l" t="t" r="r" b="b"/>
            <a:pathLst>
              <a:path w="2566097" h="1231727">
                <a:moveTo>
                  <a:pt x="0" y="0"/>
                </a:moveTo>
                <a:lnTo>
                  <a:pt x="2566097" y="0"/>
                </a:lnTo>
                <a:lnTo>
                  <a:pt x="2566097" y="1231726"/>
                </a:lnTo>
                <a:lnTo>
                  <a:pt x="0" y="1231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1231C-417F-23C6-E233-123FF108C1A0}"/>
              </a:ext>
            </a:extLst>
          </p:cNvPr>
          <p:cNvSpPr txBox="1"/>
          <p:nvPr/>
        </p:nvSpPr>
        <p:spPr>
          <a:xfrm>
            <a:off x="1316568" y="2442760"/>
            <a:ext cx="12987199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Hoàn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[…]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ta,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thịt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ta,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vợ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chồng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nếu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mỗi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ngọn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núi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con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sông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…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2811780"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	(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Lan Viên, 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thắng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2483078" y="-6299726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39622">
            <a:off x="4528614" y="8450490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AA2340-AF7E-0DF3-35BA-3CAFB737C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74825"/>
              </p:ext>
            </p:extLst>
          </p:nvPr>
        </p:nvGraphicFramePr>
        <p:xfrm>
          <a:off x="378245" y="1005518"/>
          <a:ext cx="16992600" cy="82550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936955">
                  <a:extLst>
                    <a:ext uri="{9D8B030D-6E8A-4147-A177-3AD203B41FA5}">
                      <a16:colId xmlns:a16="http://schemas.microsoft.com/office/drawing/2014/main" val="2865721928"/>
                    </a:ext>
                  </a:extLst>
                </a:gridCol>
                <a:gridCol w="10055645">
                  <a:extLst>
                    <a:ext uri="{9D8B030D-6E8A-4147-A177-3AD203B41FA5}">
                      <a16:colId xmlns:a16="http://schemas.microsoft.com/office/drawing/2014/main" val="408420131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Số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tiếng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mỗi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dòng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960610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Vần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6299273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Nhịp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0738350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Thể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0599809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Đề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tài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0285459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Tình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cảm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của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giả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484815703"/>
                  </a:ext>
                </a:extLst>
              </a:tr>
              <a:tr h="20275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BPTT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dung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dụng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312475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8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0" y="6682186"/>
            <a:ext cx="14388840" cy="6618866"/>
          </a:xfrm>
          <a:custGeom>
            <a:avLst/>
            <a:gdLst/>
            <a:ahLst/>
            <a:cxnLst/>
            <a:rect l="l" t="t" r="r" b="b"/>
            <a:pathLst>
              <a:path w="14388840" h="6618866">
                <a:moveTo>
                  <a:pt x="0" y="0"/>
                </a:moveTo>
                <a:lnTo>
                  <a:pt x="14388840" y="0"/>
                </a:lnTo>
                <a:lnTo>
                  <a:pt x="14388840" y="6618866"/>
                </a:lnTo>
                <a:lnTo>
                  <a:pt x="0" y="661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180609" y="-2777005"/>
            <a:ext cx="14388840" cy="6618866"/>
          </a:xfrm>
          <a:custGeom>
            <a:avLst/>
            <a:gdLst/>
            <a:ahLst/>
            <a:cxnLst/>
            <a:rect l="l" t="t" r="r" b="b"/>
            <a:pathLst>
              <a:path w="14388840" h="6618866">
                <a:moveTo>
                  <a:pt x="0" y="0"/>
                </a:moveTo>
                <a:lnTo>
                  <a:pt x="14388840" y="0"/>
                </a:lnTo>
                <a:lnTo>
                  <a:pt x="14388840" y="6618866"/>
                </a:lnTo>
                <a:lnTo>
                  <a:pt x="0" y="661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50403">
            <a:off x="10611531" y="7136777"/>
            <a:ext cx="9304626" cy="9441964"/>
          </a:xfrm>
          <a:custGeom>
            <a:avLst/>
            <a:gdLst/>
            <a:ahLst/>
            <a:cxnLst/>
            <a:rect l="l" t="t" r="r" b="b"/>
            <a:pathLst>
              <a:path w="9304626" h="9441964">
                <a:moveTo>
                  <a:pt x="0" y="0"/>
                </a:moveTo>
                <a:lnTo>
                  <a:pt x="9304626" y="0"/>
                </a:lnTo>
                <a:lnTo>
                  <a:pt x="9304626" y="9441964"/>
                </a:lnTo>
                <a:lnTo>
                  <a:pt x="0" y="944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50403">
            <a:off x="-3361397" y="-4983583"/>
            <a:ext cx="9304626" cy="9441964"/>
          </a:xfrm>
          <a:custGeom>
            <a:avLst/>
            <a:gdLst/>
            <a:ahLst/>
            <a:cxnLst/>
            <a:rect l="l" t="t" r="r" b="b"/>
            <a:pathLst>
              <a:path w="9304626" h="9441964">
                <a:moveTo>
                  <a:pt x="0" y="0"/>
                </a:moveTo>
                <a:lnTo>
                  <a:pt x="9304626" y="0"/>
                </a:lnTo>
                <a:lnTo>
                  <a:pt x="9304626" y="9441964"/>
                </a:lnTo>
                <a:lnTo>
                  <a:pt x="0" y="944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6723" y="6915100"/>
            <a:ext cx="2712822" cy="2343200"/>
          </a:xfrm>
          <a:custGeom>
            <a:avLst/>
            <a:gdLst/>
            <a:ahLst/>
            <a:cxnLst/>
            <a:rect l="l" t="t" r="r" b="b"/>
            <a:pathLst>
              <a:path w="2712822" h="2343200">
                <a:moveTo>
                  <a:pt x="0" y="0"/>
                </a:moveTo>
                <a:lnTo>
                  <a:pt x="2712822" y="0"/>
                </a:lnTo>
                <a:lnTo>
                  <a:pt x="2712822" y="2343200"/>
                </a:lnTo>
                <a:lnTo>
                  <a:pt x="0" y="23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699999">
            <a:off x="13907433" y="882688"/>
            <a:ext cx="2712822" cy="2343200"/>
          </a:xfrm>
          <a:custGeom>
            <a:avLst/>
            <a:gdLst/>
            <a:ahLst/>
            <a:cxnLst/>
            <a:rect l="l" t="t" r="r" b="b"/>
            <a:pathLst>
              <a:path w="2712822" h="2343200">
                <a:moveTo>
                  <a:pt x="0" y="0"/>
                </a:moveTo>
                <a:lnTo>
                  <a:pt x="2712822" y="0"/>
                </a:lnTo>
                <a:lnTo>
                  <a:pt x="2712822" y="2343200"/>
                </a:lnTo>
                <a:lnTo>
                  <a:pt x="0" y="23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3309993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91067" y="2923299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80657"/>
              </p:ext>
            </p:extLst>
          </p:nvPr>
        </p:nvGraphicFramePr>
        <p:xfrm>
          <a:off x="1028700" y="1028700"/>
          <a:ext cx="16230600" cy="8081890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5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  </a:t>
                      </a:r>
                      <a:endParaRPr lang="en-US" sz="35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</a:t>
                      </a:r>
                      <a:endParaRPr lang="en-US" sz="35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7101">
            <a:off x="2796492" y="1711341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32000" r="-3200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8119518" flipH="1">
            <a:off x="12236524" y="6342876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FDB03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4087130"/>
            <a:ext cx="7294933" cy="1054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7123" dirty="0">
                <a:solidFill>
                  <a:srgbClr val="361813"/>
                </a:solidFill>
                <a:latin typeface="UTM Impact"/>
              </a:rPr>
              <a:t>Văn </a:t>
            </a:r>
            <a:r>
              <a:rPr lang="en-US" sz="7123" dirty="0" err="1">
                <a:solidFill>
                  <a:srgbClr val="361813"/>
                </a:solidFill>
                <a:latin typeface="UTM Impact"/>
              </a:rPr>
              <a:t>bản</a:t>
            </a:r>
            <a:r>
              <a:rPr lang="en-US" sz="7123" dirty="0">
                <a:solidFill>
                  <a:srgbClr val="361813"/>
                </a:solidFill>
                <a:latin typeface="UTM Impact"/>
              </a:rPr>
              <a:t>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66" y="5314128"/>
            <a:ext cx="7052734" cy="1544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10400" dirty="0">
                <a:solidFill>
                  <a:srgbClr val="0E8388"/>
                </a:solidFill>
                <a:latin typeface="UTM Impact"/>
              </a:rPr>
              <a:t>ĐỒNG CHÍ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59277" y="7036558"/>
            <a:ext cx="4780894" cy="8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4"/>
              </a:lnSpc>
            </a:pP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- </a:t>
            </a:r>
            <a:r>
              <a:rPr lang="en-US" sz="5600" spc="240" dirty="0" err="1">
                <a:solidFill>
                  <a:srgbClr val="000000"/>
                </a:solidFill>
                <a:latin typeface="UTM Impact"/>
              </a:rPr>
              <a:t>Chính</a:t>
            </a: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 </a:t>
            </a:r>
            <a:r>
              <a:rPr lang="en-US" sz="5600" spc="240" dirty="0" err="1">
                <a:solidFill>
                  <a:srgbClr val="000000"/>
                </a:solidFill>
                <a:latin typeface="UTM Impact"/>
              </a:rPr>
              <a:t>Hữu</a:t>
            </a: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 -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C16C7AE9-B088-B030-1AEC-BEF637EB157A}"/>
              </a:ext>
            </a:extLst>
          </p:cNvPr>
          <p:cNvSpPr txBox="1"/>
          <p:nvPr/>
        </p:nvSpPr>
        <p:spPr>
          <a:xfrm>
            <a:off x="33866" y="59205"/>
            <a:ext cx="956044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BA9478"/>
                </a:solidFill>
                <a:latin typeface="UTM Impact" panose="02040603050506020204" pitchFamily="18" charset="0"/>
              </a:rPr>
              <a:t>BÀI 7</a:t>
            </a:r>
          </a:p>
          <a:p>
            <a:pPr algn="ctr"/>
            <a:r>
              <a:rPr lang="en-US" sz="7200" dirty="0">
                <a:solidFill>
                  <a:srgbClr val="652109"/>
                </a:solidFill>
                <a:latin typeface="UTM Impact" panose="02040603050506020204" pitchFamily="18" charset="0"/>
              </a:rPr>
              <a:t>TIN YÊU VÀ ƯỚC VỌNG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2867" y="4487075"/>
            <a:ext cx="1216532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I. TÌM HIỂU CHUNG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97081" y="-1683899"/>
            <a:ext cx="1738946" cy="3529226"/>
          </a:xfrm>
          <a:custGeom>
            <a:avLst/>
            <a:gdLst/>
            <a:ahLst/>
            <a:cxnLst/>
            <a:rect l="l" t="t" r="r" b="b"/>
            <a:pathLst>
              <a:path w="1738946" h="3529226">
                <a:moveTo>
                  <a:pt x="0" y="0"/>
                </a:moveTo>
                <a:lnTo>
                  <a:pt x="1738946" y="0"/>
                </a:lnTo>
                <a:lnTo>
                  <a:pt x="1738946" y="3529226"/>
                </a:lnTo>
                <a:lnTo>
                  <a:pt x="0" y="352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90461" flipH="1">
            <a:off x="14178557" y="5649072"/>
            <a:ext cx="4519426" cy="6033214"/>
          </a:xfrm>
          <a:custGeom>
            <a:avLst/>
            <a:gdLst/>
            <a:ahLst/>
            <a:cxnLst/>
            <a:rect l="l" t="t" r="r" b="b"/>
            <a:pathLst>
              <a:path w="4519426" h="6033214">
                <a:moveTo>
                  <a:pt x="4519426" y="0"/>
                </a:moveTo>
                <a:lnTo>
                  <a:pt x="0" y="0"/>
                </a:lnTo>
                <a:lnTo>
                  <a:pt x="0" y="6033215"/>
                </a:lnTo>
                <a:lnTo>
                  <a:pt x="4519426" y="6033215"/>
                </a:lnTo>
                <a:lnTo>
                  <a:pt x="4519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07091">
            <a:off x="-3830034" y="-3350858"/>
            <a:ext cx="12910191" cy="6430855"/>
          </a:xfrm>
          <a:custGeom>
            <a:avLst/>
            <a:gdLst/>
            <a:ahLst/>
            <a:cxnLst/>
            <a:rect l="l" t="t" r="r" b="b"/>
            <a:pathLst>
              <a:path w="9337564" h="6753036">
                <a:moveTo>
                  <a:pt x="0" y="0"/>
                </a:moveTo>
                <a:lnTo>
                  <a:pt x="9337564" y="0"/>
                </a:lnTo>
                <a:lnTo>
                  <a:pt x="9337564" y="6753036"/>
                </a:lnTo>
                <a:lnTo>
                  <a:pt x="0" y="6753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6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34311" y="7200900"/>
            <a:ext cx="5327831" cy="939636"/>
          </a:xfrm>
          <a:custGeom>
            <a:avLst/>
            <a:gdLst/>
            <a:ahLst/>
            <a:cxnLst/>
            <a:rect l="l" t="t" r="r" b="b"/>
            <a:pathLst>
              <a:path w="5327831" h="939636">
                <a:moveTo>
                  <a:pt x="0" y="0"/>
                </a:moveTo>
                <a:lnTo>
                  <a:pt x="5327830" y="0"/>
                </a:lnTo>
                <a:lnTo>
                  <a:pt x="5327830" y="939636"/>
                </a:lnTo>
                <a:lnTo>
                  <a:pt x="0" y="939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020088">
            <a:off x="4210082" y="-730595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452400"/>
              </p:ext>
            </p:extLst>
          </p:nvPr>
        </p:nvGraphicFramePr>
        <p:xfrm>
          <a:off x="347579" y="1600200"/>
          <a:ext cx="17483221" cy="8496300"/>
        </p:xfrm>
        <a:graphic>
          <a:graphicData uri="http://schemas.openxmlformats.org/drawingml/2006/table">
            <a:tbl>
              <a:tblPr/>
              <a:tblGrid>
                <a:gridCol w="1288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605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TIÊU CHÍ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CÓ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trôi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chảy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bỏ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to,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rõ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bảo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đảm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gian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cùng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nghe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Tốc độ đọc phù hợp.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 dụng giọng điệu khác nhau để thể hiện được cảm xúc của nhân vật trữ tình.  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81281" y="441755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chemeClr val="bg1"/>
                </a:solidFill>
                <a:latin typeface="UTM Impact"/>
              </a:rPr>
              <a:t>1.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Đọc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văn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bản</a:t>
            </a:r>
            <a:endParaRPr lang="en-US" sz="8000" dirty="0">
              <a:solidFill>
                <a:schemeClr val="bg1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4914" y="300889"/>
            <a:ext cx="17135053" cy="96384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9773" y="-3131046"/>
            <a:ext cx="21273969" cy="16859620"/>
          </a:xfrm>
          <a:custGeom>
            <a:avLst/>
            <a:gdLst/>
            <a:ahLst/>
            <a:cxnLst/>
            <a:rect l="l" t="t" r="r" b="b"/>
            <a:pathLst>
              <a:path w="21273969" h="16859620">
                <a:moveTo>
                  <a:pt x="0" y="0"/>
                </a:moveTo>
                <a:lnTo>
                  <a:pt x="21273969" y="0"/>
                </a:lnTo>
                <a:lnTo>
                  <a:pt x="21273969" y="16859620"/>
                </a:lnTo>
                <a:lnTo>
                  <a:pt x="0" y="1685962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2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331919" y="-571500"/>
            <a:ext cx="5450725" cy="5246370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30" r="243" b="-1726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641" y="5062083"/>
            <a:ext cx="6262198" cy="6027420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243" t="-27258" r="243" b="-1699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26887" y="8117392"/>
            <a:ext cx="8604192" cy="6818822"/>
          </a:xfrm>
          <a:custGeom>
            <a:avLst/>
            <a:gdLst/>
            <a:ahLst/>
            <a:cxnLst/>
            <a:rect l="l" t="t" r="r" b="b"/>
            <a:pathLst>
              <a:path w="8604192" h="6818822">
                <a:moveTo>
                  <a:pt x="0" y="0"/>
                </a:moveTo>
                <a:lnTo>
                  <a:pt x="8604192" y="0"/>
                </a:lnTo>
                <a:lnTo>
                  <a:pt x="8604192" y="6818822"/>
                </a:lnTo>
                <a:lnTo>
                  <a:pt x="0" y="6818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5727" y="-2328863"/>
            <a:ext cx="4428845" cy="4114800"/>
          </a:xfrm>
          <a:custGeom>
            <a:avLst/>
            <a:gdLst/>
            <a:ahLst/>
            <a:cxnLst/>
            <a:rect l="l" t="t" r="r" b="b"/>
            <a:pathLst>
              <a:path w="4428845" h="4114800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1646" y="1605141"/>
            <a:ext cx="12565629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(1926 – 2007),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tên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thật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Đình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Đắc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Hà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Tĩnh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tham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hai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cuộc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Mĩ</a:t>
            </a:r>
            <a:endParaRPr lang="en-US" sz="5000" b="1" spc="105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 rot="3114697" flipH="1">
            <a:off x="-790045" y="-651455"/>
            <a:ext cx="2123380" cy="2834610"/>
          </a:xfrm>
          <a:custGeom>
            <a:avLst/>
            <a:gdLst/>
            <a:ahLst/>
            <a:cxnLst/>
            <a:rect l="l" t="t" r="r" b="b"/>
            <a:pathLst>
              <a:path w="2123380" h="2834610">
                <a:moveTo>
                  <a:pt x="2123380" y="0"/>
                </a:moveTo>
                <a:lnTo>
                  <a:pt x="0" y="0"/>
                </a:lnTo>
                <a:lnTo>
                  <a:pt x="0" y="2834609"/>
                </a:lnTo>
                <a:lnTo>
                  <a:pt x="2123380" y="2834609"/>
                </a:lnTo>
                <a:lnTo>
                  <a:pt x="21233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54460" y="6054781"/>
            <a:ext cx="11474523" cy="327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tài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tranh</a:t>
            </a:r>
            <a:endParaRPr lang="en-US" sz="5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Đặc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hương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đất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sâu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nặng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23" y="312052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2.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giả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213173">
            <a:off x="-3599792" y="3493167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836568" flipH="1">
            <a:off x="14354810" y="340287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A6005E-FD50-49A9-90FD-A3FCF31A3604}"/>
              </a:ext>
            </a:extLst>
          </p:cNvPr>
          <p:cNvSpPr txBox="1"/>
          <p:nvPr/>
        </p:nvSpPr>
        <p:spPr>
          <a:xfrm>
            <a:off x="214421" y="569426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3.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phẩm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D7949B0-B015-448C-B975-6BE92AE2E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771601">
            <a:off x="15474116" y="8125526"/>
            <a:ext cx="1061210" cy="1124597"/>
          </a:xfrm>
          <a:prstGeom prst="rect">
            <a:avLst/>
          </a:pr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9B6BEBE7-D1BD-4843-A308-E943867A0F1A}"/>
              </a:ext>
            </a:extLst>
          </p:cNvPr>
          <p:cNvSpPr/>
          <p:nvPr/>
        </p:nvSpPr>
        <p:spPr>
          <a:xfrm>
            <a:off x="8773884" y="5582164"/>
            <a:ext cx="6770915" cy="4217075"/>
          </a:xfrm>
          <a:custGeom>
            <a:avLst/>
            <a:gdLst/>
            <a:ahLst/>
            <a:cxnLst/>
            <a:rect l="l" t="t" r="r" b="b"/>
            <a:pathLst>
              <a:path w="1718532" h="1318888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1258377"/>
                </a:lnTo>
                <a:cubicBezTo>
                  <a:pt x="1718532" y="1291796"/>
                  <a:pt x="1691441" y="1318888"/>
                  <a:pt x="1658021" y="1318888"/>
                </a:cubicBezTo>
                <a:lnTo>
                  <a:pt x="60511" y="1318888"/>
                </a:lnTo>
                <a:cubicBezTo>
                  <a:pt x="27092" y="1318888"/>
                  <a:pt x="0" y="1291796"/>
                  <a:pt x="0" y="1258377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E62E926B-F08E-4F9A-AA67-291C08C96009}"/>
              </a:ext>
            </a:extLst>
          </p:cNvPr>
          <p:cNvSpPr txBox="1"/>
          <p:nvPr/>
        </p:nvSpPr>
        <p:spPr>
          <a:xfrm>
            <a:off x="8773885" y="6488880"/>
            <a:ext cx="6770914" cy="292762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Mười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tiếp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E6408C41-A02D-4BC7-9DF5-EA3793AB845E}"/>
              </a:ext>
            </a:extLst>
          </p:cNvPr>
          <p:cNvGrpSpPr/>
          <p:nvPr/>
        </p:nvGrpSpPr>
        <p:grpSpPr>
          <a:xfrm>
            <a:off x="9733305" y="4871496"/>
            <a:ext cx="4839393" cy="1164026"/>
            <a:chOff x="0" y="-9525"/>
            <a:chExt cx="812800" cy="306575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792A10E-C1DC-43C0-AA32-5CDEC7399B46}"/>
                </a:ext>
              </a:extLst>
            </p:cNvPr>
            <p:cNvSpPr/>
            <p:nvPr/>
          </p:nvSpPr>
          <p:spPr>
            <a:xfrm>
              <a:off x="0" y="0"/>
              <a:ext cx="812800" cy="286186"/>
            </a:xfrm>
            <a:custGeom>
              <a:avLst/>
              <a:gdLst/>
              <a:ahLst/>
              <a:cxnLst/>
              <a:rect l="l" t="t" r="r" b="b"/>
              <a:pathLst>
                <a:path w="812800" h="286186">
                  <a:moveTo>
                    <a:pt x="0" y="0"/>
                  </a:moveTo>
                  <a:lnTo>
                    <a:pt x="812800" y="0"/>
                  </a:lnTo>
                  <a:lnTo>
                    <a:pt x="812800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1891DD44-7801-44FE-B587-42F77F46400D}"/>
                </a:ext>
              </a:extLst>
            </p:cNvPr>
            <p:cNvSpPr txBox="1"/>
            <p:nvPr/>
          </p:nvSpPr>
          <p:spPr>
            <a:xfrm>
              <a:off x="0" y="-9525"/>
              <a:ext cx="812800" cy="30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 CỤC</a:t>
              </a:r>
            </a:p>
          </p:txBody>
        </p:sp>
      </p:grpSp>
      <p:sp>
        <p:nvSpPr>
          <p:cNvPr id="28" name="Freeform 21">
            <a:extLst>
              <a:ext uri="{FF2B5EF4-FFF2-40B4-BE49-F238E27FC236}">
                <a16:creationId xmlns:a16="http://schemas.microsoft.com/office/drawing/2014/main" id="{51607559-B08C-40BB-8B45-276BF28E7C66}"/>
              </a:ext>
            </a:extLst>
          </p:cNvPr>
          <p:cNvSpPr/>
          <p:nvPr/>
        </p:nvSpPr>
        <p:spPr>
          <a:xfrm>
            <a:off x="1464648" y="2669449"/>
            <a:ext cx="6558561" cy="5289691"/>
          </a:xfrm>
          <a:custGeom>
            <a:avLst/>
            <a:gdLst/>
            <a:ahLst/>
            <a:cxnLst/>
            <a:rect l="l" t="t" r="r" b="b"/>
            <a:pathLst>
              <a:path w="2206614" h="1202647">
                <a:moveTo>
                  <a:pt x="47127" y="0"/>
                </a:moveTo>
                <a:lnTo>
                  <a:pt x="2159487" y="0"/>
                </a:lnTo>
                <a:cubicBezTo>
                  <a:pt x="2185514" y="0"/>
                  <a:pt x="2206614" y="21099"/>
                  <a:pt x="2206614" y="47127"/>
                </a:cubicBezTo>
                <a:lnTo>
                  <a:pt x="2206614" y="1155520"/>
                </a:lnTo>
                <a:cubicBezTo>
                  <a:pt x="2206614" y="1181547"/>
                  <a:pt x="2185514" y="1202647"/>
                  <a:pt x="2159487" y="1202647"/>
                </a:cubicBezTo>
                <a:lnTo>
                  <a:pt x="47127" y="1202647"/>
                </a:lnTo>
                <a:cubicBezTo>
                  <a:pt x="21099" y="1202647"/>
                  <a:pt x="0" y="1181547"/>
                  <a:pt x="0" y="1155520"/>
                </a:cubicBezTo>
                <a:lnTo>
                  <a:pt x="0" y="47127"/>
                </a:lnTo>
                <a:cubicBezTo>
                  <a:pt x="0" y="21099"/>
                  <a:pt x="21099" y="0"/>
                  <a:pt x="47127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E56222BF-7D1A-4995-8D1D-5FECE5F3039D}"/>
              </a:ext>
            </a:extLst>
          </p:cNvPr>
          <p:cNvSpPr txBox="1"/>
          <p:nvPr/>
        </p:nvSpPr>
        <p:spPr>
          <a:xfrm>
            <a:off x="1371600" y="3135625"/>
            <a:ext cx="6651609" cy="4823515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1948,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giặc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03C617ED-8D4F-4B7C-A75D-460D32BD33D4}"/>
              </a:ext>
            </a:extLst>
          </p:cNvPr>
          <p:cNvGrpSpPr/>
          <p:nvPr/>
        </p:nvGrpSpPr>
        <p:grpSpPr>
          <a:xfrm>
            <a:off x="1860407" y="1714500"/>
            <a:ext cx="5697058" cy="1620575"/>
            <a:chOff x="0" y="-76200"/>
            <a:chExt cx="1500460" cy="426818"/>
          </a:xfrm>
        </p:grpSpPr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2E5C428-F9B3-4535-BD05-F8AEF6417355}"/>
                </a:ext>
              </a:extLst>
            </p:cNvPr>
            <p:cNvSpPr/>
            <p:nvPr/>
          </p:nvSpPr>
          <p:spPr>
            <a:xfrm>
              <a:off x="0" y="0"/>
              <a:ext cx="1500460" cy="298088"/>
            </a:xfrm>
            <a:custGeom>
              <a:avLst/>
              <a:gdLst/>
              <a:ahLst/>
              <a:cxnLst/>
              <a:rect l="l" t="t" r="r" b="b"/>
              <a:pathLst>
                <a:path w="1500460" h="350618">
                  <a:moveTo>
                    <a:pt x="0" y="0"/>
                  </a:moveTo>
                  <a:lnTo>
                    <a:pt x="1500460" y="0"/>
                  </a:lnTo>
                  <a:lnTo>
                    <a:pt x="1500460" y="350618"/>
                  </a:lnTo>
                  <a:lnTo>
                    <a:pt x="0" y="350618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2A46F8EB-43D7-4EFA-B6DF-07353F95A7E8}"/>
                </a:ext>
              </a:extLst>
            </p:cNvPr>
            <p:cNvSpPr txBox="1"/>
            <p:nvPr/>
          </p:nvSpPr>
          <p:spPr>
            <a:xfrm>
              <a:off x="0" y="-76200"/>
              <a:ext cx="1500460" cy="42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HOÀN CẢNH SÁNG TÁC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1588</Words>
  <Application>Microsoft Office PowerPoint</Application>
  <PresentationFormat>Custom</PresentationFormat>
  <Paragraphs>148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Roboto Condensed</vt:lpstr>
      <vt:lpstr>Times New Roman</vt:lpstr>
      <vt:lpstr>Calibri</vt:lpstr>
      <vt:lpstr>UTM Zirkon</vt:lpstr>
      <vt:lpstr>Arial</vt:lpstr>
      <vt:lpstr>Roboto Condensed Bold</vt:lpstr>
      <vt:lpstr>UTM Impact</vt:lpstr>
      <vt:lpstr>Bodoni FLF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KHBD Dong chi (Ngu van 8)</dc:title>
  <cp:lastModifiedBy>Duc</cp:lastModifiedBy>
  <cp:revision>34</cp:revision>
  <dcterms:created xsi:type="dcterms:W3CDTF">2006-08-16T00:00:00Z</dcterms:created>
  <dcterms:modified xsi:type="dcterms:W3CDTF">2023-07-20T16:09:25Z</dcterms:modified>
  <dc:identifier>DAFpIzLaCik</dc:identifier>
</cp:coreProperties>
</file>