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2" r:id="rId5"/>
    <p:sldId id="263" r:id="rId6"/>
    <p:sldId id="264" r:id="rId7"/>
    <p:sldId id="265" r:id="rId8"/>
    <p:sldId id="266" r:id="rId9"/>
    <p:sldId id="267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C15B1-CDD1-40BD-9206-E74C447371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8D9A27-E832-402F-8621-CF235B060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7DF72-DA3E-487B-8BEB-06CA7D9A8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15A7D-687A-44C8-8F2A-F36A7C7F0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8E07F-8058-4612-8DE3-4F1B75B83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5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424EC-AF93-4FA8-8CE4-3206E5963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3B84F-024E-4812-BBEE-7B75763F5A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776F5-677F-4D28-AD62-C528D0F1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C3E4D-682F-443E-A977-5101509B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E762E-2AB6-4519-A81F-C58D82C48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61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D482E5-0FA3-4B44-8182-CF57804A3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53BA9-186C-42C5-A34C-A5FA393BD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81AB8-DF57-444E-893E-8EFE3DCFF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F302D-8D79-4AF6-9051-864B9B673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D11B6-5B05-4492-8B3C-4C59EFA46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6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742C1-7BFE-4F89-AA29-B472D660D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BD7CB-BECE-4DED-B754-4167ABABC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93033-B174-4388-9C3B-B885446FA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97C6E-822D-4A5D-B897-9BC3DE3C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C6760-15DC-4CD6-A38B-225B7B8E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8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048B7-190E-4A3A-8423-23F4AFF92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8A833-1533-40B4-AD59-C2827D385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E5430-E15D-4CD7-97F1-0F388DC53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BC668-25BB-4434-9C16-108050E4E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4BB63-3525-4EDD-90CA-7531972A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9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4253F-F0BF-4B6C-B884-933075C62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F0FDC-72BC-4C4C-A1A6-A1BACF414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75300D-94E3-45A8-B094-6B9D293B1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87BE45-77B5-4294-8581-5EA9F83F8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39E9F-DA7D-43D2-A4E3-8CB2EEA03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60406-E5CB-4E1E-9670-827F574E8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5C349-377F-4278-981A-BBFA598AF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084DA-5FCF-4EB5-8CE3-4ADBE1F93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12F4B0-3966-4BD5-B7C8-28C62C07F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FFFAC5-AF35-46B1-9C6E-7339813AB3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9529E8-EA60-43FE-B9DB-F2F619C90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AC9A45-CB72-4538-9E51-2F9DFC000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B04F8C-7A8D-446A-B973-01860DCD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B94ABB-A71A-46AC-8885-FEAF6C1C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5D9CB-083F-4B8E-B1B2-82F734F2B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0E1607-AB13-47CF-8AFE-F909B5D8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BA212D-72F5-4961-A8A2-4A1DC98B6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0AFB3-E068-42DB-B967-5A64C8E1A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4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2A5230-5EF5-4E5E-8296-9EA0DFCF8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FE925E-0619-4651-8259-3CC650C4B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28898-3A3F-4644-99F2-57FD8C54E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1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E10D9-8CD2-430A-AF0C-A3DAD96DD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F8483-54F4-4989-8F0D-5C0C5EE7F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2C67C-7B8C-490B-AD47-FA5B494A9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AD7D84-F18E-4DB3-B4A7-F3344CF72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FC949-34AE-4217-B6E5-DD9B9D63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78A575-DA78-4CD7-8527-89E75038C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4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CEB96-88A9-49E5-A678-28335A19A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5E2976-CDCB-46AA-B3B8-53B84C253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4CD3B-F937-42BB-AA07-229E1915B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727D9-5927-40DE-92EA-F8050D9C1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BD11C-6FC7-4081-B673-7B732E40D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C2EEB-1D66-445C-B024-9BB3CDCDA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3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46EDE5-7417-47F7-BA0B-579BA407F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3BDBE-16FF-4799-9AF0-AECFD7010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BF503-73F6-4969-944D-BC08ED7CCB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1CAF0-AC30-441A-B2E9-D17A3D83293E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ACA49-0E26-4752-9AF1-FCAF61ABF5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25E60-9B0D-4ED8-B6F3-217B35796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45E88-CEA6-4A26-BCDA-512B02305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0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BFAF37-AD06-4F1B-A200-11CAB972070B}"/>
              </a:ext>
            </a:extLst>
          </p:cNvPr>
          <p:cNvSpPr txBox="1"/>
          <p:nvPr/>
        </p:nvSpPr>
        <p:spPr>
          <a:xfrm>
            <a:off x="1203649" y="1770097"/>
            <a:ext cx="999308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6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Tiết 25</a:t>
            </a:r>
            <a:r>
              <a:rPr lang="nl-NL" sz="60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nl-NL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/>
            <a:r>
              <a:rPr lang="nl-NL" sz="6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 TẬP CUỐI CHƯƠNG II</a:t>
            </a:r>
            <a:endParaRPr lang="nl-NL" sz="6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855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807DEB-0803-4700-9729-277F691FFD47}"/>
              </a:ext>
            </a:extLst>
          </p:cNvPr>
          <p:cNvSpPr txBox="1"/>
          <p:nvPr/>
        </p:nvSpPr>
        <p:spPr>
          <a:xfrm>
            <a:off x="3272713" y="473142"/>
            <a:ext cx="60975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HƯỚNG DẪN VỀ NHÀ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278661-3ADC-43A1-8C73-FC03BC6D2C5B}"/>
              </a:ext>
            </a:extLst>
          </p:cNvPr>
          <p:cNvSpPr txBox="1"/>
          <p:nvPr/>
        </p:nvSpPr>
        <p:spPr>
          <a:xfrm>
            <a:off x="1037122" y="1160027"/>
            <a:ext cx="6097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Ôn lại toàn bộ nội dung kiến thức đã học.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02A4BD-010A-4328-8C5B-27EBAAFB817C}"/>
              </a:ext>
            </a:extLst>
          </p:cNvPr>
          <p:cNvSpPr txBox="1"/>
          <p:nvPr/>
        </p:nvSpPr>
        <p:spPr>
          <a:xfrm>
            <a:off x="1037122" y="1851077"/>
            <a:ext cx="6097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Hoàn thành nốt các bài tập còn thiếu trên lớp.</a:t>
            </a: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C6EB4A-150D-4DE2-BFD0-416C881498EF}"/>
              </a:ext>
            </a:extLst>
          </p:cNvPr>
          <p:cNvSpPr txBox="1"/>
          <p:nvPr/>
        </p:nvSpPr>
        <p:spPr>
          <a:xfrm>
            <a:off x="1037121" y="2634101"/>
            <a:ext cx="100030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Tìm hiểu trước chương mới và đọc trước bài mới “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 hợp các số nguyên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481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158245E-1F5F-45E4-B102-38899F370A8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272" y="-17756"/>
            <a:ext cx="5274909" cy="69580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4788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ED630B-27B7-45C7-9372-AC138EA79120}"/>
                  </a:ext>
                </a:extLst>
              </p:cNvPr>
              <p:cNvSpPr txBox="1"/>
              <p:nvPr/>
            </p:nvSpPr>
            <p:spPr>
              <a:xfrm>
                <a:off x="250793" y="187299"/>
                <a:ext cx="10935069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b="1" dirty="0" err="1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Bài</a:t>
                </a:r>
                <a:r>
                  <a:rPr lang="fr-FR" sz="24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2.53/SGK tr56:</a:t>
                </a:r>
                <a:r>
                  <a:rPr lang="fr-FR" sz="24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  <a:r>
                  <a:rPr lang="fr-FR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Tìm</a:t>
                </a:r>
                <a:r>
                  <a:rPr lang="fr-FR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{50; 108; 189; 1234; 2019; 2020}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sao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cho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:</a:t>
                </a:r>
                <a:endParaRPr lang="en-US" sz="24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457200" indent="-457200">
                  <a:buAutoNum type="alphaLcParenR"/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x 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 12 chia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hết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cho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 2</a:t>
                </a:r>
              </a:p>
              <a:p>
                <a:pPr marL="457200" indent="-457200">
                  <a:buAutoNum type="alphaLcParenR"/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x  27 chia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hết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cho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 3</a:t>
                </a:r>
              </a:p>
              <a:p>
                <a:pPr marL="457200" indent="-457200">
                  <a:buAutoNum type="alphaLcParenR"/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x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 + 20 chia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hết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cho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 5</a:t>
                </a:r>
              </a:p>
              <a:p>
                <a:pPr marL="457200" indent="-457200">
                  <a:buAutoNum type="alphaLcParenR"/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x + 36 chia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hết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cho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 9</a:t>
                </a:r>
                <a:endParaRPr lang="fr-FR" sz="24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ED630B-27B7-45C7-9372-AC138EA79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793" y="187299"/>
                <a:ext cx="10935069" cy="1938992"/>
              </a:xfrm>
              <a:prstGeom prst="rect">
                <a:avLst/>
              </a:prstGeom>
              <a:blipFill>
                <a:blip r:embed="rId2"/>
                <a:stretch>
                  <a:fillRect l="-836" t="-2516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16C5D78-3245-4C4B-B594-A3F6E699BC43}"/>
              </a:ext>
            </a:extLst>
          </p:cNvPr>
          <p:cNvSpPr txBox="1"/>
          <p:nvPr/>
        </p:nvSpPr>
        <p:spPr>
          <a:xfrm>
            <a:off x="5133003" y="2126291"/>
            <a:ext cx="19259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Đáp án:</a:t>
            </a:r>
            <a:endParaRPr lang="en-US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DABC20A-5D2C-4E66-B606-EA07140EB73D}"/>
                  </a:ext>
                </a:extLst>
              </p:cNvPr>
              <p:cNvSpPr txBox="1"/>
              <p:nvPr/>
            </p:nvSpPr>
            <p:spPr>
              <a:xfrm>
                <a:off x="270043" y="2450129"/>
                <a:ext cx="4449277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a) (x – 12)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12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fr-FR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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fr-FR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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{50; 108; 1234; 2020}</a:t>
                </a:r>
                <a:endParaRPr lang="en-US" sz="24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DABC20A-5D2C-4E66-B606-EA07140EB7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043" y="2450129"/>
                <a:ext cx="4449277" cy="1569660"/>
              </a:xfrm>
              <a:prstGeom prst="rect">
                <a:avLst/>
              </a:prstGeom>
              <a:blipFill>
                <a:blip r:embed="rId3"/>
                <a:stretch>
                  <a:fillRect l="-2055" b="-7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94DB9AB-F4B1-47E2-84D2-9FC52515266F}"/>
                  </a:ext>
                </a:extLst>
              </p:cNvPr>
              <p:cNvSpPr txBox="1"/>
              <p:nvPr/>
            </p:nvSpPr>
            <p:spPr>
              <a:xfrm>
                <a:off x="270043" y="4183414"/>
                <a:ext cx="5026794" cy="20017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b)  (x – 27)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27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  <a:endParaRPr lang="en-US" sz="2400" dirty="0"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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{108; 189; 2019}</a:t>
                </a:r>
                <a:endParaRPr lang="en-US" sz="24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94DB9AB-F4B1-47E2-84D2-9FC5251526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043" y="4183414"/>
                <a:ext cx="5026794" cy="2001702"/>
              </a:xfrm>
              <a:prstGeom prst="rect">
                <a:avLst/>
              </a:prstGeom>
              <a:blipFill>
                <a:blip r:embed="rId4"/>
                <a:stretch>
                  <a:fillRect l="-1818" b="-5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58F6329-C3DA-494C-AE35-695F442EE735}"/>
                  </a:ext>
                </a:extLst>
              </p:cNvPr>
              <p:cNvSpPr txBox="1"/>
              <p:nvPr/>
            </p:nvSpPr>
            <p:spPr>
              <a:xfrm>
                <a:off x="6584119" y="2488651"/>
                <a:ext cx="4643719" cy="18004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c) (x + 20)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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{50 ; 2020}</a:t>
                </a:r>
                <a:endParaRPr lang="en-US" sz="24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58F6329-C3DA-494C-AE35-695F442EE7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119" y="2488651"/>
                <a:ext cx="4643719" cy="1800493"/>
              </a:xfrm>
              <a:prstGeom prst="rect">
                <a:avLst/>
              </a:prstGeom>
              <a:blipFill>
                <a:blip r:embed="rId5"/>
                <a:stretch>
                  <a:fillRect l="-1969" b="-6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CBF300A-7F5D-44BF-B531-944CB28B5F18}"/>
                  </a:ext>
                </a:extLst>
              </p:cNvPr>
              <p:cNvSpPr txBox="1"/>
              <p:nvPr/>
            </p:nvSpPr>
            <p:spPr>
              <a:xfrm>
                <a:off x="6584119" y="4400249"/>
                <a:ext cx="6097604" cy="18004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d) (x + 36)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9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36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9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fr-FR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sym typeface="Symbol" panose="05050102010706020507" pitchFamily="18" charset="2"/>
                  </a:rPr>
                  <a:t>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{108; 189}</a:t>
                </a:r>
                <a:endParaRPr lang="en-US" sz="24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CBF300A-7F5D-44BF-B531-944CB28B5F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119" y="4400249"/>
                <a:ext cx="6097604" cy="1800493"/>
              </a:xfrm>
              <a:prstGeom prst="rect">
                <a:avLst/>
              </a:prstGeom>
              <a:blipFill>
                <a:blip r:embed="rId6"/>
                <a:stretch>
                  <a:fillRect l="-1500" b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425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F8B10C-4B1D-44C6-80EF-333C9A59A1B6}"/>
              </a:ext>
            </a:extLst>
          </p:cNvPr>
          <p:cNvSpPr txBox="1"/>
          <p:nvPr/>
        </p:nvSpPr>
        <p:spPr>
          <a:xfrm>
            <a:off x="250793" y="187299"/>
            <a:ext cx="109350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2.55/SGK tr56: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ƯCLN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BCNN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a) 21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98                                       b) 36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54               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fr-F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8516B-19E7-4A20-BFBC-E0060332B558}"/>
              </a:ext>
            </a:extLst>
          </p:cNvPr>
          <p:cNvSpPr txBox="1"/>
          <p:nvPr/>
        </p:nvSpPr>
        <p:spPr>
          <a:xfrm>
            <a:off x="5238881" y="1096388"/>
            <a:ext cx="19259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Đáp án:</a:t>
            </a:r>
            <a:endParaRPr lang="en-US" sz="2400" b="1" u="sn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79040A-83A3-49D4-BBE9-F67C45FBE4B9}"/>
              </a:ext>
            </a:extLst>
          </p:cNvPr>
          <p:cNvSpPr txBox="1"/>
          <p:nvPr/>
        </p:nvSpPr>
        <p:spPr>
          <a:xfrm>
            <a:off x="1316255" y="1483792"/>
            <a:ext cx="6097604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2743200" algn="ctr"/>
                <a:tab pos="5486400" algn="r"/>
                <a:tab pos="4552315" algn="l"/>
                <a:tab pos="5486400" algn="r"/>
              </a:tabLst>
            </a:pP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21 = 3.7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2743200" algn="ctr"/>
                <a:tab pos="5486400" algn="r"/>
                <a:tab pos="4552315" algn="l"/>
                <a:tab pos="5486400" algn="r"/>
              </a:tabLst>
            </a:pP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98 = 2. 7</a:t>
            </a:r>
            <a:r>
              <a:rPr lang="fr-FR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ƯCLN(21, 98)  = 7 </a:t>
            </a:r>
          </a:p>
          <a:p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BCNN(21, 98) =  2.3.7</a:t>
            </a:r>
            <a:r>
              <a:rPr lang="fr-FR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 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 294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A4BA74-E723-4CC0-959F-B4881590ECCE}"/>
              </a:ext>
            </a:extLst>
          </p:cNvPr>
          <p:cNvSpPr txBox="1"/>
          <p:nvPr/>
        </p:nvSpPr>
        <p:spPr>
          <a:xfrm>
            <a:off x="1316255" y="3760915"/>
            <a:ext cx="6097604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2743200" algn="ctr"/>
                <a:tab pos="5486400" algn="r"/>
                <a:tab pos="4552315" algn="l"/>
                <a:tab pos="5486400" algn="r"/>
              </a:tabLst>
            </a:pP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36 = 2</a:t>
            </a:r>
            <a:r>
              <a:rPr lang="fr-FR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.3</a:t>
            </a:r>
            <a:r>
              <a:rPr lang="fr-FR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54 = 2.3</a:t>
            </a:r>
            <a:r>
              <a:rPr lang="fr-FR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ƯCLN(36, 54) = 2.3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 18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BCNN(36, 54) = 2</a:t>
            </a:r>
            <a:r>
              <a:rPr 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.3</a:t>
            </a:r>
            <a:r>
              <a:rPr 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= 108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fr-F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31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832F68-4CEA-4805-968E-A5521F263275}"/>
              </a:ext>
            </a:extLst>
          </p:cNvPr>
          <p:cNvSpPr txBox="1"/>
          <p:nvPr/>
        </p:nvSpPr>
        <p:spPr>
          <a:xfrm>
            <a:off x="250793" y="187299"/>
            <a:ext cx="109350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2.57/SGK tr56: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endParaRPr lang="fr-F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D0334B-17F8-4632-8C46-FF8D8B34E132}"/>
                  </a:ext>
                </a:extLst>
              </p:cNvPr>
              <p:cNvSpPr txBox="1"/>
              <p:nvPr/>
            </p:nvSpPr>
            <p:spPr>
              <a:xfrm>
                <a:off x="1229627" y="621456"/>
                <a:ext cx="1648326" cy="7936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836967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rgbClr val="836967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D0334B-17F8-4632-8C46-FF8D8B34E1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627" y="621456"/>
                <a:ext cx="1648326" cy="7936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00D7A25-F127-4C82-B40F-F8CB3E2A9CB7}"/>
                  </a:ext>
                </a:extLst>
              </p:cNvPr>
              <p:cNvSpPr txBox="1"/>
              <p:nvPr/>
            </p:nvSpPr>
            <p:spPr>
              <a:xfrm>
                <a:off x="4492591" y="628958"/>
                <a:ext cx="4439653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836967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solidFill>
                            <a:srgbClr val="836967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00D7A25-F127-4C82-B40F-F8CB3E2A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2591" y="628958"/>
                <a:ext cx="4439653" cy="7861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20009EE-4D73-4AF0-9A3C-81BCB062EF74}"/>
              </a:ext>
            </a:extLst>
          </p:cNvPr>
          <p:cNvSpPr txBox="1"/>
          <p:nvPr/>
        </p:nvSpPr>
        <p:spPr>
          <a:xfrm>
            <a:off x="5267757" y="1415135"/>
            <a:ext cx="19259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Đáp án:</a:t>
            </a:r>
            <a:endParaRPr lang="en-US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A1453BF-4D53-4009-B286-019B8D9A9F38}"/>
                  </a:ext>
                </a:extLst>
              </p:cNvPr>
              <p:cNvSpPr txBox="1"/>
              <p:nvPr/>
            </p:nvSpPr>
            <p:spPr>
              <a:xfrm>
                <a:off x="412752" y="2266091"/>
                <a:ext cx="6097604" cy="34157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a)  BCNN (12, 16) = 3.4</a:t>
                </a:r>
                <a:r>
                  <a:rPr lang="fr-FR" sz="24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48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5 .  4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12 .  4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20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48</m:t>
                        </m:r>
                      </m:den>
                    </m:f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16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3 . 3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16 .3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48</m:t>
                        </m:r>
                      </m:den>
                    </m:f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16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20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48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48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29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48</m:t>
                        </m:r>
                      </m:den>
                    </m:f>
                  </m:oMath>
                </a14:m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A1453BF-4D53-4009-B286-019B8D9A9F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752" y="2266091"/>
                <a:ext cx="6097604" cy="3415743"/>
              </a:xfrm>
              <a:prstGeom prst="rect">
                <a:avLst/>
              </a:prstGeom>
              <a:blipFill>
                <a:blip r:embed="rId4"/>
                <a:stretch>
                  <a:fillRect l="-1600" b="-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3177F16-483F-4447-9A83-993161FE2447}"/>
                  </a:ext>
                </a:extLst>
              </p:cNvPr>
              <p:cNvSpPr txBox="1"/>
              <p:nvPr/>
            </p:nvSpPr>
            <p:spPr>
              <a:xfrm>
                <a:off x="5883442" y="2315317"/>
                <a:ext cx="6097604" cy="34111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b) BCNN (15, 9) = 3</a:t>
                </a:r>
                <a:r>
                  <a:rPr lang="fr-FR" sz="24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.5= 45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4 . 3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15 . 3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45</m:t>
                        </m:r>
                      </m:den>
                    </m:f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2 . 5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9 .5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45</m:t>
                        </m:r>
                      </m:den>
                    </m:f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tabLst>
                    <a:tab pos="2743200" algn="ctr"/>
                    <a:tab pos="5486400" algn="r"/>
                    <a:tab pos="4552315" algn="l"/>
                    <a:tab pos="5486400" algn="r"/>
                  </a:tabLst>
                </a:pP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45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45</m:t>
                        </m:r>
                      </m:den>
                    </m:f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fr-FR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45</m:t>
                        </m:r>
                      </m:den>
                    </m:f>
                  </m:oMath>
                </a14:m>
                <a:endParaRPr lang="en-US" sz="2400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3177F16-483F-4447-9A83-993161FE24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3442" y="2315317"/>
                <a:ext cx="6097604" cy="3411190"/>
              </a:xfrm>
              <a:prstGeom prst="rect">
                <a:avLst/>
              </a:prstGeom>
              <a:blipFill>
                <a:blip r:embed="rId5"/>
                <a:stretch>
                  <a:fillRect l="-1500" b="-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372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F4CC333-642E-4327-8FC7-2E094CE105B4}"/>
              </a:ext>
            </a:extLst>
          </p:cNvPr>
          <p:cNvSpPr txBox="1"/>
          <p:nvPr/>
        </p:nvSpPr>
        <p:spPr>
          <a:xfrm>
            <a:off x="404795" y="245052"/>
            <a:ext cx="112128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2.60/SGK tr56: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rằng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79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97 là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tố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ƯCLN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BCNN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endParaRPr lang="fr-F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55091-6440-4604-89B2-205BFBE3C882}"/>
              </a:ext>
            </a:extLst>
          </p:cNvPr>
          <p:cNvSpPr txBox="1"/>
          <p:nvPr/>
        </p:nvSpPr>
        <p:spPr>
          <a:xfrm>
            <a:off x="456262" y="1716987"/>
            <a:ext cx="112128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tố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chỉ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ước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là 1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nó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mà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79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97 là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tố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nên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ƯCLN(79, 97) = 1 </a:t>
            </a:r>
          </a:p>
          <a:p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BCNN(79, 97) = 79.97 = 7663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842CB3-BF38-4116-9019-DBF519A4C106}"/>
              </a:ext>
            </a:extLst>
          </p:cNvPr>
          <p:cNvSpPr txBox="1"/>
          <p:nvPr/>
        </p:nvSpPr>
        <p:spPr>
          <a:xfrm>
            <a:off x="5325508" y="1097501"/>
            <a:ext cx="19259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Đáp án:</a:t>
            </a:r>
            <a:endParaRPr lang="en-US" sz="2400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534418-EAD0-477E-9950-96C559F9C337}"/>
              </a:ext>
            </a:extLst>
          </p:cNvPr>
          <p:cNvSpPr txBox="1"/>
          <p:nvPr/>
        </p:nvSpPr>
        <p:spPr>
          <a:xfrm>
            <a:off x="404794" y="3132887"/>
            <a:ext cx="112128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2.61/SGK tr56: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</a:t>
            </a:r>
            <a:r>
              <a:rPr lang="fr-FR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.5</a:t>
            </a:r>
            <a:r>
              <a:rPr lang="fr-FR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</a:t>
            </a:r>
            <a:r>
              <a:rPr lang="fr-FR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.5</a:t>
            </a:r>
            <a:r>
              <a:rPr lang="fr-FR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ƯCLN là 3</a:t>
            </a:r>
            <a:r>
              <a:rPr lang="fr-FR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.5</a:t>
            </a:r>
            <a:r>
              <a:rPr lang="fr-FR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BCNN là 3</a:t>
            </a:r>
            <a:r>
              <a:rPr lang="fr-FR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.5</a:t>
            </a:r>
            <a:r>
              <a:rPr lang="fr-FR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 </a:t>
            </a:r>
          </a:p>
          <a:p>
            <a:endParaRPr lang="fr-F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CF943B-0214-43A9-8E50-D06D6D021D8A}"/>
              </a:ext>
            </a:extLst>
          </p:cNvPr>
          <p:cNvSpPr txBox="1"/>
          <p:nvPr/>
        </p:nvSpPr>
        <p:spPr>
          <a:xfrm>
            <a:off x="5325507" y="3930208"/>
            <a:ext cx="19259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Đáp án:</a:t>
            </a:r>
            <a:endParaRPr lang="en-US" sz="2400" b="1" u="sng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1F6794-66E8-4AE8-A46B-2A4E96BFF4CC}"/>
              </a:ext>
            </a:extLst>
          </p:cNvPr>
          <p:cNvSpPr txBox="1"/>
          <p:nvPr/>
        </p:nvSpPr>
        <p:spPr>
          <a:xfrm>
            <a:off x="1913021" y="4668872"/>
            <a:ext cx="20333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= 4 ; b = 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056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FDEE9A-701A-430F-9F0A-7DC671EA865B}"/>
              </a:ext>
            </a:extLst>
          </p:cNvPr>
          <p:cNvSpPr txBox="1"/>
          <p:nvPr/>
        </p:nvSpPr>
        <p:spPr>
          <a:xfrm>
            <a:off x="404795" y="245052"/>
            <a:ext cx="1121289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2.58/SGK tr56: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12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cam, 18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xoài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30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bơ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muốn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Mai chia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loại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túi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sao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túi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cả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cam,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xoài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bơ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Mai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là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mấy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túi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fr-FR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fr-F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453F61-9840-4F50-BA6E-B7CDBD8301F0}"/>
              </a:ext>
            </a:extLst>
          </p:cNvPr>
          <p:cNvSpPr txBox="1"/>
          <p:nvPr/>
        </p:nvSpPr>
        <p:spPr>
          <a:xfrm>
            <a:off x="5267757" y="1415135"/>
            <a:ext cx="19259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Đáp án:</a:t>
            </a:r>
            <a:endParaRPr lang="en-US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84E8584-194F-41EB-8D90-AFC39551E9EF}"/>
                  </a:ext>
                </a:extLst>
              </p:cNvPr>
              <p:cNvSpPr txBox="1"/>
              <p:nvPr/>
            </p:nvSpPr>
            <p:spPr>
              <a:xfrm>
                <a:off x="1104498" y="2038816"/>
                <a:ext cx="846301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Gọi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: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Số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túi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quà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Mai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có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thể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chia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được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nhiều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nhất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là x (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túi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x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N</a:t>
                </a:r>
                <a:r>
                  <a:rPr lang="fr-FR" sz="24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*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endParaRPr lang="en-US" sz="24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84E8584-194F-41EB-8D90-AFC39551E9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498" y="2038816"/>
                <a:ext cx="8463013" cy="461665"/>
              </a:xfrm>
              <a:prstGeom prst="rect">
                <a:avLst/>
              </a:prstGeom>
              <a:blipFill>
                <a:blip r:embed="rId2"/>
                <a:stretch>
                  <a:fillRect l="-1081"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0E32FC3-85D2-42BB-A634-A786FA52128F}"/>
              </a:ext>
            </a:extLst>
          </p:cNvPr>
          <p:cNvSpPr txBox="1"/>
          <p:nvPr/>
        </p:nvSpPr>
        <p:spPr>
          <a:xfrm>
            <a:off x="1104498" y="2816050"/>
            <a:ext cx="6097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 x = ƯCLN(12, 18, 30) = 6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túi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quà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F395CC-05A8-45AE-AF43-5F350AC2EE8B}"/>
              </a:ext>
            </a:extLst>
          </p:cNvPr>
          <p:cNvSpPr txBox="1"/>
          <p:nvPr/>
        </p:nvSpPr>
        <p:spPr>
          <a:xfrm>
            <a:off x="1104498" y="3526523"/>
            <a:ext cx="82047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Mai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6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túi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quà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túi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quà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cam, 3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xoài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5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bơ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682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382A16C-842B-4294-889F-793157F05032}"/>
              </a:ext>
            </a:extLst>
          </p:cNvPr>
          <p:cNvSpPr txBox="1"/>
          <p:nvPr/>
        </p:nvSpPr>
        <p:spPr>
          <a:xfrm>
            <a:off x="489552" y="574157"/>
            <a:ext cx="112128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2.59/SGK tr56: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Bác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Nam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kì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thay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dầu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6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xoay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lốp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ô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tô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mình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nếu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bác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ấy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lúc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nay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thì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gần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bác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ấy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sẽ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fr-F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7EEFB5-8512-4CDA-93AB-2654AB7EA365}"/>
              </a:ext>
            </a:extLst>
          </p:cNvPr>
          <p:cNvSpPr txBox="1"/>
          <p:nvPr/>
        </p:nvSpPr>
        <p:spPr>
          <a:xfrm>
            <a:off x="5133002" y="1896398"/>
            <a:ext cx="19259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Đáp án:</a:t>
            </a:r>
            <a:endParaRPr lang="en-US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BC4AFAF-BABC-4241-83CC-832999A9BEA3}"/>
                  </a:ext>
                </a:extLst>
              </p:cNvPr>
              <p:cNvSpPr txBox="1"/>
              <p:nvPr/>
            </p:nvSpPr>
            <p:spPr>
              <a:xfrm>
                <a:off x="1104095" y="2577951"/>
                <a:ext cx="998380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Gọi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: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Thời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gian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gần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nhất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bác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Nam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sẽ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cùng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làm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hai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việc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đó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là x (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tháng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x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N</a:t>
                </a:r>
                <a:r>
                  <a:rPr lang="fr-FR" sz="24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*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endParaRPr lang="en-US" sz="24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BC4AFAF-BABC-4241-83CC-832999A9BE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095" y="2577951"/>
                <a:ext cx="9983805" cy="461665"/>
              </a:xfrm>
              <a:prstGeom prst="rect">
                <a:avLst/>
              </a:prstGeom>
              <a:blipFill>
                <a:blip r:embed="rId2"/>
                <a:stretch>
                  <a:fillRect l="-916"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5B39FFD3-3E24-4558-9998-88302E565D2C}"/>
              </a:ext>
            </a:extLst>
          </p:cNvPr>
          <p:cNvSpPr txBox="1"/>
          <p:nvPr/>
        </p:nvSpPr>
        <p:spPr>
          <a:xfrm>
            <a:off x="1104095" y="3269129"/>
            <a:ext cx="6097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=&gt; x = BCNN (3, 6) = 6 (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3C5582-2F41-4A01-AC6A-0EDADB077CE2}"/>
              </a:ext>
            </a:extLst>
          </p:cNvPr>
          <p:cNvSpPr txBox="1"/>
          <p:nvPr/>
        </p:nvSpPr>
        <p:spPr>
          <a:xfrm>
            <a:off x="1104094" y="4060112"/>
            <a:ext cx="101285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gần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bác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ấy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sẽ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10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nay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795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03DCFB-916D-4B4E-9F3C-A9646861AD64}"/>
              </a:ext>
            </a:extLst>
          </p:cNvPr>
          <p:cNvSpPr txBox="1"/>
          <p:nvPr/>
        </p:nvSpPr>
        <p:spPr>
          <a:xfrm>
            <a:off x="181542" y="35145"/>
            <a:ext cx="112128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2.62/SGK tr56:</a:t>
            </a:r>
            <a:endParaRPr lang="fr-F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5D5818-3529-42AC-AC23-2C8CC84E0C11}"/>
              </a:ext>
            </a:extLst>
          </p:cNvPr>
          <p:cNvSpPr txBox="1"/>
          <p:nvPr/>
        </p:nvSpPr>
        <p:spPr>
          <a:xfrm>
            <a:off x="200795" y="445789"/>
            <a:ext cx="6097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Giả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sử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vịt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là n, khi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 &lt; 200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79716D-1C55-472A-896C-8B437A23CC36}"/>
              </a:ext>
            </a:extLst>
          </p:cNvPr>
          <p:cNvSpPr txBox="1"/>
          <p:nvPr/>
        </p:nvSpPr>
        <p:spPr>
          <a:xfrm>
            <a:off x="239298" y="715232"/>
            <a:ext cx="10629098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Hàng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xếp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thấy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chưa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vừa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=&gt; n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hết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2,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hay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 là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lẻ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               (1)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96DC80-0B69-4B8D-A42B-7C3695110635}"/>
              </a:ext>
            </a:extLst>
          </p:cNvPr>
          <p:cNvSpPr txBox="1"/>
          <p:nvPr/>
        </p:nvSpPr>
        <p:spPr>
          <a:xfrm>
            <a:off x="258548" y="1817461"/>
            <a:ext cx="108389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Hàng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xếp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vẫn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thừa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 =&gt; n : 3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dư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1.                                                (2)</a:t>
            </a: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6764FA-717E-4023-A635-0E9B56EFE34A}"/>
              </a:ext>
            </a:extLst>
          </p:cNvPr>
          <p:cNvSpPr txBox="1"/>
          <p:nvPr/>
        </p:nvSpPr>
        <p:spPr>
          <a:xfrm>
            <a:off x="258548" y="2322109"/>
            <a:ext cx="106290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Hàng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xếp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vẫn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chưa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tròn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=&gt; n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hết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4.                                        (3)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34142A-C4E7-47AB-B613-5D33B8B046F8}"/>
                  </a:ext>
                </a:extLst>
              </p:cNvPr>
              <p:cNvSpPr txBox="1"/>
              <p:nvPr/>
            </p:nvSpPr>
            <p:spPr>
              <a:xfrm>
                <a:off x="258547" y="2679346"/>
                <a:ext cx="10906757" cy="5799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+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Hàng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5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xếp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thiếu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một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con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mới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đầy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=&gt; (n+ 1)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5.                                               (4)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34142A-C4E7-47AB-B613-5D33B8B046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47" y="2679346"/>
                <a:ext cx="10906757" cy="579967"/>
              </a:xfrm>
              <a:prstGeom prst="rect">
                <a:avLst/>
              </a:prstGeom>
              <a:blipFill>
                <a:blip r:embed="rId2"/>
                <a:stretch>
                  <a:fillRect l="-838" b="-2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FB670ED-2EC3-41DD-BC46-A74787275D40}"/>
                  </a:ext>
                </a:extLst>
              </p:cNvPr>
              <p:cNvSpPr txBox="1"/>
              <p:nvPr/>
            </p:nvSpPr>
            <p:spPr>
              <a:xfrm>
                <a:off x="258546" y="3363241"/>
                <a:ext cx="1062909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+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Xếp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thành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hàng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7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đẹp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thay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=&gt; n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7                                                                    (5)</a:t>
                </a:r>
                <a:endParaRPr lang="en-US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FB670ED-2EC3-41DD-BC46-A74787275D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46" y="3363241"/>
                <a:ext cx="10629097" cy="461665"/>
              </a:xfrm>
              <a:prstGeom prst="rect">
                <a:avLst/>
              </a:prstGeom>
              <a:blipFill>
                <a:blip r:embed="rId3"/>
                <a:stretch>
                  <a:fillRect l="-860" t="-12000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383543B-F893-4422-8F0E-488BC3194C4D}"/>
                  </a:ext>
                </a:extLst>
              </p:cNvPr>
              <p:cNvSpPr txBox="1"/>
              <p:nvPr/>
            </p:nvSpPr>
            <p:spPr>
              <a:xfrm>
                <a:off x="258546" y="3838779"/>
                <a:ext cx="60976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Từ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(4) ta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có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n+21 = (n +1) + 20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5</a:t>
                </a:r>
                <a:endParaRPr lang="en-US" sz="2400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383543B-F893-4422-8F0E-488BC3194C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46" y="3838779"/>
                <a:ext cx="6097604" cy="461665"/>
              </a:xfrm>
              <a:prstGeom prst="rect">
                <a:avLst/>
              </a:prstGeom>
              <a:blipFill>
                <a:blip r:embed="rId4"/>
                <a:stretch>
                  <a:fillRect l="-1499" t="-12000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C39E061-0397-4B9F-8ED0-A8CAF92EEBF5}"/>
                  </a:ext>
                </a:extLst>
              </p:cNvPr>
              <p:cNvSpPr txBox="1"/>
              <p:nvPr/>
            </p:nvSpPr>
            <p:spPr>
              <a:xfrm>
                <a:off x="258545" y="4300677"/>
                <a:ext cx="1090675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Từ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(5) ta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có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(n+21)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7. Do ƯCLN (5, 7) = 1 =&gt; ( n +21)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(5.7)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tức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(n+21)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35</a:t>
                </a:r>
                <a:endParaRPr lang="en-US" sz="24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C39E061-0397-4B9F-8ED0-A8CAF92EEB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45" y="4300677"/>
                <a:ext cx="10906757" cy="461665"/>
              </a:xfrm>
              <a:prstGeom prst="rect">
                <a:avLst/>
              </a:prstGeom>
              <a:blipFill>
                <a:blip r:embed="rId5"/>
                <a:stretch>
                  <a:fillRect l="-838"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145699E-1FB0-4151-B0DB-F1A441C9F933}"/>
                  </a:ext>
                </a:extLst>
              </p:cNvPr>
              <p:cNvSpPr txBox="1"/>
              <p:nvPr/>
            </p:nvSpPr>
            <p:spPr>
              <a:xfrm>
                <a:off x="258546" y="4793733"/>
                <a:ext cx="943409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Vì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n &lt; 200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nên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n+21 &lt;221 =&gt; n+21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{35 ; 70 ; 105 ; 140 ; 175 ; 210}</a:t>
                </a:r>
                <a:endParaRPr lang="en-US" sz="24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145699E-1FB0-4151-B0DB-F1A441C9F9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46" y="4793733"/>
                <a:ext cx="9434094" cy="461665"/>
              </a:xfrm>
              <a:prstGeom prst="rect">
                <a:avLst/>
              </a:prstGeom>
              <a:blipFill>
                <a:blip r:embed="rId6"/>
                <a:stretch>
                  <a:fillRect l="-969"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D50A334-26BE-4B9A-9683-B5BA554738E8}"/>
                  </a:ext>
                </a:extLst>
              </p:cNvPr>
              <p:cNvSpPr txBox="1"/>
              <p:nvPr/>
            </p:nvSpPr>
            <p:spPr>
              <a:xfrm>
                <a:off x="287421" y="5344542"/>
                <a:ext cx="60976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=&gt; n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{14 ; 49 ; 84 ; 119 ; 154 ; 189}</a:t>
                </a:r>
                <a:endParaRPr lang="en-US" sz="2400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D50A334-26BE-4B9A-9683-B5BA55473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421" y="5344542"/>
                <a:ext cx="6097604" cy="461665"/>
              </a:xfrm>
              <a:prstGeom prst="rect">
                <a:avLst/>
              </a:prstGeom>
              <a:blipFill>
                <a:blip r:embed="rId7"/>
                <a:stretch>
                  <a:fillRect l="-1500" t="-12000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45079F0-DF95-4354-ABD9-89379A554DDA}"/>
                  </a:ext>
                </a:extLst>
              </p:cNvPr>
              <p:cNvSpPr txBox="1"/>
              <p:nvPr/>
            </p:nvSpPr>
            <p:spPr>
              <a:xfrm>
                <a:off x="258546" y="5795859"/>
                <a:ext cx="60976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Từ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 (1) =&gt; n là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số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lẻ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nên</a:t>
                </a:r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n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fr-FR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{49 ; 119; 189 }</a:t>
                </a:r>
                <a:endParaRPr lang="en-US" sz="2400" dirty="0"/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45079F0-DF95-4354-ABD9-89379A554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46" y="5795859"/>
                <a:ext cx="6097604" cy="461665"/>
              </a:xfrm>
              <a:prstGeom prst="rect">
                <a:avLst/>
              </a:prstGeom>
              <a:blipFill>
                <a:blip r:embed="rId8"/>
                <a:stretch>
                  <a:fillRect l="-1499" t="-12000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9E000A15-ED0A-4C77-9786-92A2E482A1F2}"/>
              </a:ext>
            </a:extLst>
          </p:cNvPr>
          <p:cNvSpPr txBox="1"/>
          <p:nvPr/>
        </p:nvSpPr>
        <p:spPr>
          <a:xfrm>
            <a:off x="229671" y="6257524"/>
            <a:ext cx="6097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fr-F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(2) =&gt; n = 49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838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18" grpId="0"/>
      <p:bldP spid="20" grpId="0"/>
      <p:bldP spid="22" grpId="0"/>
      <p:bldP spid="24" grpId="0"/>
      <p:bldP spid="26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988</Words>
  <Application>Microsoft Office PowerPoint</Application>
  <PresentationFormat>Widescreen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.VnTime</vt:lpstr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Lan Phương</dc:creator>
  <cp:lastModifiedBy>Nguyễn Thị Lan Phương</cp:lastModifiedBy>
  <cp:revision>24</cp:revision>
  <dcterms:created xsi:type="dcterms:W3CDTF">2021-07-21T03:52:21Z</dcterms:created>
  <dcterms:modified xsi:type="dcterms:W3CDTF">2021-07-21T05:43:45Z</dcterms:modified>
</cp:coreProperties>
</file>