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59" r:id="rId7"/>
    <p:sldId id="266" r:id="rId8"/>
    <p:sldId id="267" r:id="rId9"/>
    <p:sldId id="282" r:id="rId10"/>
    <p:sldId id="262" r:id="rId11"/>
    <p:sldId id="264" r:id="rId12"/>
    <p:sldId id="268" r:id="rId13"/>
    <p:sldId id="283" r:id="rId14"/>
    <p:sldId id="269" r:id="rId15"/>
    <p:sldId id="270" r:id="rId16"/>
    <p:sldId id="271" r:id="rId17"/>
    <p:sldId id="273" r:id="rId18"/>
    <p:sldId id="274" r:id="rId19"/>
    <p:sldId id="277" r:id="rId20"/>
    <p:sldId id="284" r:id="rId21"/>
    <p:sldId id="285" r:id="rId22"/>
    <p:sldId id="275" r:id="rId23"/>
    <p:sldId id="272" r:id="rId24"/>
    <p:sldId id="278" r:id="rId25"/>
    <p:sldId id="286" r:id="rId26"/>
    <p:sldId id="276"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76074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4398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46207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A703A-09CC-43D3-8F6C-B58BEA00AA99}"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167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A703A-09CC-43D3-8F6C-B58BEA00AA99}" type="datetimeFigureOut">
              <a:rPr lang="en-US" smtClean="0"/>
              <a:t>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26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A703A-09CC-43D3-8F6C-B58BEA00AA99}"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87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A703A-09CC-43D3-8F6C-B58BEA00AA99}" type="datetimeFigureOut">
              <a:rPr lang="en-US" smtClean="0"/>
              <a:t>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19047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A703A-09CC-43D3-8F6C-B58BEA00AA99}" type="datetimeFigureOut">
              <a:rPr lang="en-US" smtClean="0"/>
              <a:t>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37108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A703A-09CC-43D3-8F6C-B58BEA00AA99}" type="datetimeFigureOut">
              <a:rPr lang="en-US" smtClean="0"/>
              <a:t>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27305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87834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A703A-09CC-43D3-8F6C-B58BEA00AA99}" type="datetimeFigureOut">
              <a:rPr lang="en-US" smtClean="0"/>
              <a:t>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811D1-D86F-4114-9DCD-41F3780B15A9}" type="slidenum">
              <a:rPr lang="en-US" smtClean="0"/>
              <a:t>‹#›</a:t>
            </a:fld>
            <a:endParaRPr lang="en-US"/>
          </a:p>
        </p:txBody>
      </p:sp>
    </p:spTree>
    <p:extLst>
      <p:ext uri="{BB962C8B-B14F-4D97-AF65-F5344CB8AC3E}">
        <p14:creationId xmlns:p14="http://schemas.microsoft.com/office/powerpoint/2010/main" val="16463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703A-09CC-43D3-8F6C-B58BEA00AA99}" type="datetimeFigureOut">
              <a:rPr lang="en-US" smtClean="0"/>
              <a:t>9/8/2024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811D1-D86F-4114-9DCD-41F3780B15A9}" type="slidenum">
              <a:rPr lang="en-US" smtClean="0"/>
              <a:t>‹#›</a:t>
            </a:fld>
            <a:endParaRPr lang="en-US"/>
          </a:p>
        </p:txBody>
      </p:sp>
    </p:spTree>
    <p:extLst>
      <p:ext uri="{BB962C8B-B14F-4D97-AF65-F5344CB8AC3E}">
        <p14:creationId xmlns:p14="http://schemas.microsoft.com/office/powerpoint/2010/main" val="6277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297180" y="2651760"/>
            <a:ext cx="11681460" cy="2249805"/>
          </a:xfrm>
          <a:prstGeom prst="rect">
            <a:avLst/>
          </a:prstGeom>
        </p:spPr>
      </p:pic>
    </p:spTree>
    <p:extLst>
      <p:ext uri="{BB962C8B-B14F-4D97-AF65-F5344CB8AC3E}">
        <p14:creationId xmlns:p14="http://schemas.microsoft.com/office/powerpoint/2010/main" val="2720723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325563"/>
          </a:xfrm>
        </p:spPr>
        <p:txBody>
          <a:bodyPr>
            <a:noAutofit/>
          </a:bodyPr>
          <a:lstStyle/>
          <a:p>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03068" y="1594961"/>
            <a:ext cx="6096000" cy="4524315"/>
          </a:xfrm>
          <a:prstGeom prst="rect">
            <a:avLst/>
          </a:prstGeom>
        </p:spPr>
        <p:txBody>
          <a:bodyPr wrap="square">
            <a:spAutoFit/>
          </a:bodyPr>
          <a:lstStyle/>
          <a:p>
            <a:pPr marR="17145" algn="just">
              <a:spcAft>
                <a:spcPts val="0"/>
              </a:spcAft>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 Hệ quả:</a:t>
            </a: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 sự phát triển của phong trào cách mạng 1918 – 1923 đã đặt ra yêu cầu cần phải thành lập một tổ chức quốc tế để lãnh đạo cách mạng thế giới.</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600" dirty="0">
                <a:latin typeface="Tahoma" panose="020B0604030504040204" pitchFamily="34" charset="0"/>
                <a:ea typeface="Tahoma" panose="020B0604030504040204" pitchFamily="34" charset="0"/>
                <a:cs typeface="Tahoma" panose="020B0604030504040204" pitchFamily="34" charset="0"/>
              </a:rPr>
              <a:t/>
            </a:r>
            <a:br>
              <a:rPr lang="en-US" sz="3600" dirty="0">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7924800" y="1967445"/>
            <a:ext cx="3975652" cy="3416320"/>
          </a:xfrm>
          <a:prstGeom prst="rect">
            <a:avLst/>
          </a:prstGeom>
        </p:spPr>
        <p:txBody>
          <a:bodyPr wrap="square">
            <a:spAutoFit/>
          </a:bodyPr>
          <a:lstStyle/>
          <a:p>
            <a:pPr marR="17145" algn="just">
              <a:spcAft>
                <a:spcPts val="0"/>
              </a:spcAft>
            </a:pPr>
            <a:r>
              <a:rPr lang="en-US" sz="3600" b="1" i="1" dirty="0">
                <a:solidFill>
                  <a:srgbClr val="FF0000"/>
                </a:solidFill>
                <a:latin typeface="Tahoma" panose="020B0604030504040204" pitchFamily="34" charset="0"/>
                <a:ea typeface="Tahoma" panose="020B0604030504040204" pitchFamily="34" charset="0"/>
                <a:cs typeface="Tahoma" panose="020B0604030504040204" pitchFamily="34" charset="0"/>
              </a:rPr>
              <a:t>Phong trào cách mạng trong thời kì này đã mang đến hệ quả gì?</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R="17145" algn="just">
              <a:spcAft>
                <a:spcPts val="0"/>
              </a:spcAft>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7215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325563"/>
          </a:xfrm>
        </p:spPr>
        <p:txBody>
          <a:bodyPr>
            <a:noAutofit/>
          </a:bodyPr>
          <a:lstStyle/>
          <a:p>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1325563"/>
            <a:ext cx="7040880" cy="2554545"/>
          </a:xfrm>
          <a:prstGeom prst="rect">
            <a:avLst/>
          </a:prstGeom>
        </p:spPr>
        <p:txBody>
          <a:bodyPr wrap="square">
            <a:spAutoFit/>
          </a:bodyPr>
          <a:lstStyle/>
          <a:p>
            <a:pPr marR="17145" algn="just">
              <a:spcAft>
                <a:spcPts val="0"/>
              </a:spcAft>
            </a:pP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Hệ quả:</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sự phát triển của phong trào cách mạng 1918 – 1923 đã đặt ra yêu cầu cần phải thành lập một tổ chức quốc tế để lãnh đạo cách mạng thế giới</a:t>
            </a: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0" y="4079439"/>
            <a:ext cx="7040880" cy="1569660"/>
          </a:xfrm>
          <a:prstGeom prst="rect">
            <a:avLst/>
          </a:prstGeom>
        </p:spPr>
        <p:txBody>
          <a:bodyPr wrap="square">
            <a:spAutoFit/>
          </a:bodyPr>
          <a:lstStyle/>
          <a:p>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Tháng 3-1919, Đại hội thành lập Quốc tế thứ 3 (Quốc tế Cộng sản) được tổ chức tại Mát-xcơ-va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7280910" y="1325563"/>
            <a:ext cx="4671060" cy="3970318"/>
          </a:xfrm>
          <a:prstGeom prst="rect">
            <a:avLst/>
          </a:prstGeom>
        </p:spPr>
        <p:txBody>
          <a:bodyPr wrap="square">
            <a:spAutoFit/>
          </a:bodyPr>
          <a:lstStyle/>
          <a:p>
            <a:pPr marR="17145" algn="just">
              <a:spcAft>
                <a:spcPts val="0"/>
              </a:spcAft>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Hãy trình bày ý nghĩa của việc thành lập Quốc tế Cộng sản (1919) đối với phong trào cách mạng trên thế giới</a:t>
            </a:r>
            <a:endParaRPr lang="en-US" sz="3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67804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072" y="39192"/>
            <a:ext cx="11743509" cy="6583680"/>
          </a:xfrm>
          <a:prstGeom prst="rect">
            <a:avLst/>
          </a:prstGeom>
        </p:spPr>
      </p:pic>
      <p:sp>
        <p:nvSpPr>
          <p:cNvPr id="2" name="TextBox 1"/>
          <p:cNvSpPr txBox="1"/>
          <p:nvPr/>
        </p:nvSpPr>
        <p:spPr>
          <a:xfrm>
            <a:off x="1455312" y="1337495"/>
            <a:ext cx="4018208" cy="461665"/>
          </a:xfrm>
          <a:prstGeom prst="rect">
            <a:avLst/>
          </a:prstGeom>
          <a:noFill/>
        </p:spPr>
        <p:txBody>
          <a:bodyPr wrap="square" rtlCol="0">
            <a:spAutoFit/>
          </a:bodyPr>
          <a:lstStyle/>
          <a:p>
            <a:r>
              <a:rPr lang="vi-VN" sz="2400" b="1" dirty="0" smtClean="0">
                <a:solidFill>
                  <a:srgbClr val="FF0000"/>
                </a:solidFill>
              </a:rPr>
              <a:t>Thất nghiệp </a:t>
            </a:r>
            <a:endParaRPr lang="en-US" sz="2400" b="1" dirty="0">
              <a:solidFill>
                <a:srgbClr val="FF0000"/>
              </a:solidFill>
            </a:endParaRPr>
          </a:p>
        </p:txBody>
      </p:sp>
      <p:sp>
        <p:nvSpPr>
          <p:cNvPr id="5" name="TextBox 4"/>
          <p:cNvSpPr txBox="1"/>
          <p:nvPr/>
        </p:nvSpPr>
        <p:spPr>
          <a:xfrm>
            <a:off x="3925910" y="1671823"/>
            <a:ext cx="4018208" cy="461665"/>
          </a:xfrm>
          <a:prstGeom prst="rect">
            <a:avLst/>
          </a:prstGeom>
          <a:noFill/>
        </p:spPr>
        <p:txBody>
          <a:bodyPr wrap="square" rtlCol="0">
            <a:spAutoFit/>
          </a:bodyPr>
          <a:lstStyle/>
          <a:p>
            <a:r>
              <a:rPr lang="vi-VN" sz="2400" b="1" dirty="0" smtClean="0">
                <a:solidFill>
                  <a:srgbClr val="FF0000"/>
                </a:solidFill>
              </a:rPr>
              <a:t>Căng thẳng </a:t>
            </a:r>
            <a:endParaRPr lang="en-US" sz="2400" b="1" dirty="0">
              <a:solidFill>
                <a:srgbClr val="FF0000"/>
              </a:solidFill>
            </a:endParaRPr>
          </a:p>
        </p:txBody>
      </p:sp>
      <p:sp>
        <p:nvSpPr>
          <p:cNvPr id="6" name="TextBox 5"/>
          <p:cNvSpPr txBox="1"/>
          <p:nvPr/>
        </p:nvSpPr>
        <p:spPr>
          <a:xfrm>
            <a:off x="10512105" y="1964886"/>
            <a:ext cx="4018208" cy="461665"/>
          </a:xfrm>
          <a:prstGeom prst="rect">
            <a:avLst/>
          </a:prstGeom>
          <a:noFill/>
        </p:spPr>
        <p:txBody>
          <a:bodyPr wrap="square" rtlCol="0">
            <a:spAutoFit/>
          </a:bodyPr>
          <a:lstStyle/>
          <a:p>
            <a:r>
              <a:rPr lang="vi-VN" sz="2400" b="1" dirty="0" smtClean="0">
                <a:solidFill>
                  <a:srgbClr val="FF0000"/>
                </a:solidFill>
              </a:rPr>
              <a:t>Đức </a:t>
            </a:r>
            <a:endParaRPr lang="en-US" sz="2400" b="1" dirty="0">
              <a:solidFill>
                <a:srgbClr val="FF0000"/>
              </a:solidFill>
            </a:endParaRPr>
          </a:p>
        </p:txBody>
      </p:sp>
      <p:sp>
        <p:nvSpPr>
          <p:cNvPr id="7" name="TextBox 6"/>
          <p:cNvSpPr txBox="1"/>
          <p:nvPr/>
        </p:nvSpPr>
        <p:spPr>
          <a:xfrm>
            <a:off x="906287" y="2340748"/>
            <a:ext cx="4018208" cy="461665"/>
          </a:xfrm>
          <a:prstGeom prst="rect">
            <a:avLst/>
          </a:prstGeom>
          <a:noFill/>
        </p:spPr>
        <p:txBody>
          <a:bodyPr wrap="square" rtlCol="0">
            <a:spAutoFit/>
          </a:bodyPr>
          <a:lstStyle/>
          <a:p>
            <a:r>
              <a:rPr lang="vi-VN" sz="2400" b="1" dirty="0" smtClean="0">
                <a:solidFill>
                  <a:srgbClr val="FF0000"/>
                </a:solidFill>
              </a:rPr>
              <a:t>Hung ga ri</a:t>
            </a:r>
            <a:endParaRPr lang="en-US" sz="2400" b="1" dirty="0">
              <a:solidFill>
                <a:srgbClr val="FF0000"/>
              </a:solidFill>
            </a:endParaRPr>
          </a:p>
        </p:txBody>
      </p:sp>
      <p:sp>
        <p:nvSpPr>
          <p:cNvPr id="8" name="TextBox 7"/>
          <p:cNvSpPr txBox="1"/>
          <p:nvPr/>
        </p:nvSpPr>
        <p:spPr>
          <a:xfrm>
            <a:off x="2221606" y="2708922"/>
            <a:ext cx="4018208" cy="461665"/>
          </a:xfrm>
          <a:prstGeom prst="rect">
            <a:avLst/>
          </a:prstGeom>
          <a:noFill/>
        </p:spPr>
        <p:txBody>
          <a:bodyPr wrap="square" rtlCol="0">
            <a:spAutoFit/>
          </a:bodyPr>
          <a:lstStyle/>
          <a:p>
            <a:r>
              <a:rPr lang="vi-VN" sz="2400" b="1" dirty="0" smtClean="0">
                <a:solidFill>
                  <a:srgbClr val="FF0000"/>
                </a:solidFill>
              </a:rPr>
              <a:t>1918</a:t>
            </a:r>
            <a:endParaRPr lang="en-US" sz="2400" b="1" dirty="0">
              <a:solidFill>
                <a:srgbClr val="FF0000"/>
              </a:solidFill>
            </a:endParaRPr>
          </a:p>
        </p:txBody>
      </p:sp>
      <p:sp>
        <p:nvSpPr>
          <p:cNvPr id="9" name="TextBox 8"/>
          <p:cNvSpPr txBox="1"/>
          <p:nvPr/>
        </p:nvSpPr>
        <p:spPr>
          <a:xfrm>
            <a:off x="9946907" y="2708921"/>
            <a:ext cx="4018208" cy="461665"/>
          </a:xfrm>
          <a:prstGeom prst="rect">
            <a:avLst/>
          </a:prstGeom>
          <a:noFill/>
        </p:spPr>
        <p:txBody>
          <a:bodyPr wrap="square" rtlCol="0">
            <a:spAutoFit/>
          </a:bodyPr>
          <a:lstStyle/>
          <a:p>
            <a:r>
              <a:rPr lang="vi-VN" sz="2400" b="1" dirty="0" smtClean="0">
                <a:solidFill>
                  <a:srgbClr val="FF0000"/>
                </a:solidFill>
              </a:rPr>
              <a:t>Thoái vị</a:t>
            </a:r>
            <a:endParaRPr lang="en-US" sz="2400" b="1" dirty="0">
              <a:solidFill>
                <a:srgbClr val="FF0000"/>
              </a:solidFill>
            </a:endParaRPr>
          </a:p>
        </p:txBody>
      </p:sp>
      <p:sp>
        <p:nvSpPr>
          <p:cNvPr id="10" name="TextBox 9"/>
          <p:cNvSpPr txBox="1"/>
          <p:nvPr/>
        </p:nvSpPr>
        <p:spPr>
          <a:xfrm>
            <a:off x="3773510" y="3349063"/>
            <a:ext cx="2627290" cy="461665"/>
          </a:xfrm>
          <a:prstGeom prst="rect">
            <a:avLst/>
          </a:prstGeom>
          <a:noFill/>
        </p:spPr>
        <p:txBody>
          <a:bodyPr wrap="square" rtlCol="0">
            <a:spAutoFit/>
          </a:bodyPr>
          <a:lstStyle/>
          <a:p>
            <a:r>
              <a:rPr lang="vi-VN" sz="2400" b="1" dirty="0" smtClean="0">
                <a:solidFill>
                  <a:srgbClr val="FF0000"/>
                </a:solidFill>
              </a:rPr>
              <a:t>Đảng cộng sản  </a:t>
            </a:r>
            <a:endParaRPr lang="en-US" sz="2400" b="1" dirty="0">
              <a:solidFill>
                <a:srgbClr val="FF0000"/>
              </a:solidFill>
            </a:endParaRPr>
          </a:p>
        </p:txBody>
      </p:sp>
      <p:sp>
        <p:nvSpPr>
          <p:cNvPr id="11" name="TextBox 10"/>
          <p:cNvSpPr txBox="1"/>
          <p:nvPr/>
        </p:nvSpPr>
        <p:spPr>
          <a:xfrm>
            <a:off x="1455312" y="3748710"/>
            <a:ext cx="4018208" cy="461665"/>
          </a:xfrm>
          <a:prstGeom prst="rect">
            <a:avLst/>
          </a:prstGeom>
          <a:noFill/>
        </p:spPr>
        <p:txBody>
          <a:bodyPr wrap="square" rtlCol="0">
            <a:spAutoFit/>
          </a:bodyPr>
          <a:lstStyle/>
          <a:p>
            <a:r>
              <a:rPr lang="vi-VN" sz="2400" b="1" dirty="0" smtClean="0">
                <a:solidFill>
                  <a:srgbClr val="FF0000"/>
                </a:solidFill>
              </a:rPr>
              <a:t>Xô Viết </a:t>
            </a:r>
            <a:endParaRPr lang="en-US" sz="2400" b="1" dirty="0">
              <a:solidFill>
                <a:srgbClr val="FF0000"/>
              </a:solidFill>
            </a:endParaRPr>
          </a:p>
        </p:txBody>
      </p:sp>
      <p:sp>
        <p:nvSpPr>
          <p:cNvPr id="12" name="TextBox 11"/>
          <p:cNvSpPr txBox="1"/>
          <p:nvPr/>
        </p:nvSpPr>
        <p:spPr>
          <a:xfrm>
            <a:off x="3194361" y="4439207"/>
            <a:ext cx="4018208" cy="461665"/>
          </a:xfrm>
          <a:prstGeom prst="rect">
            <a:avLst/>
          </a:prstGeom>
          <a:noFill/>
        </p:spPr>
        <p:txBody>
          <a:bodyPr wrap="square" rtlCol="0">
            <a:spAutoFit/>
          </a:bodyPr>
          <a:lstStyle/>
          <a:p>
            <a:r>
              <a:rPr lang="vi-VN" sz="2400" b="1" dirty="0" smtClean="0">
                <a:solidFill>
                  <a:srgbClr val="FF0000"/>
                </a:solidFill>
              </a:rPr>
              <a:t>Thống nhất</a:t>
            </a:r>
            <a:endParaRPr lang="en-US" sz="2400" b="1" dirty="0">
              <a:solidFill>
                <a:srgbClr val="FF0000"/>
              </a:solidFill>
            </a:endParaRPr>
          </a:p>
        </p:txBody>
      </p:sp>
      <p:sp>
        <p:nvSpPr>
          <p:cNvPr id="13" name="TextBox 12"/>
          <p:cNvSpPr txBox="1"/>
          <p:nvPr/>
        </p:nvSpPr>
        <p:spPr>
          <a:xfrm>
            <a:off x="5705677" y="4782287"/>
            <a:ext cx="1776947" cy="461665"/>
          </a:xfrm>
          <a:prstGeom prst="rect">
            <a:avLst/>
          </a:prstGeom>
          <a:noFill/>
        </p:spPr>
        <p:txBody>
          <a:bodyPr wrap="square" rtlCol="0">
            <a:spAutoFit/>
          </a:bodyPr>
          <a:lstStyle/>
          <a:p>
            <a:r>
              <a:rPr lang="vi-VN" sz="2400" b="1" dirty="0" smtClean="0">
                <a:solidFill>
                  <a:srgbClr val="FF0000"/>
                </a:solidFill>
              </a:rPr>
              <a:t>Quốc tế</a:t>
            </a:r>
            <a:endParaRPr lang="en-US" sz="2400" b="1" dirty="0">
              <a:solidFill>
                <a:srgbClr val="FF0000"/>
              </a:solidFill>
            </a:endParaRPr>
          </a:p>
        </p:txBody>
      </p:sp>
      <p:sp>
        <p:nvSpPr>
          <p:cNvPr id="14" name="TextBox 13"/>
          <p:cNvSpPr txBox="1"/>
          <p:nvPr/>
        </p:nvSpPr>
        <p:spPr>
          <a:xfrm>
            <a:off x="984896" y="5144889"/>
            <a:ext cx="4018208" cy="461665"/>
          </a:xfrm>
          <a:prstGeom prst="rect">
            <a:avLst/>
          </a:prstGeom>
          <a:noFill/>
        </p:spPr>
        <p:txBody>
          <a:bodyPr wrap="square" rtlCol="0">
            <a:spAutoFit/>
          </a:bodyPr>
          <a:lstStyle/>
          <a:p>
            <a:r>
              <a:rPr lang="vi-VN" sz="2400" b="1" dirty="0" smtClean="0">
                <a:solidFill>
                  <a:srgbClr val="FF0000"/>
                </a:solidFill>
              </a:rPr>
              <a:t>Quốc tế cộng sản</a:t>
            </a:r>
            <a:endParaRPr lang="en-US" sz="2400" b="1" dirty="0">
              <a:solidFill>
                <a:srgbClr val="FF0000"/>
              </a:solidFill>
            </a:endParaRPr>
          </a:p>
        </p:txBody>
      </p:sp>
      <p:sp>
        <p:nvSpPr>
          <p:cNvPr id="15" name="TextBox 14"/>
          <p:cNvSpPr txBox="1"/>
          <p:nvPr/>
        </p:nvSpPr>
        <p:spPr>
          <a:xfrm>
            <a:off x="3773510" y="5487969"/>
            <a:ext cx="4018208" cy="461665"/>
          </a:xfrm>
          <a:prstGeom prst="rect">
            <a:avLst/>
          </a:prstGeom>
          <a:noFill/>
        </p:spPr>
        <p:txBody>
          <a:bodyPr wrap="square" rtlCol="0">
            <a:spAutoFit/>
          </a:bodyPr>
          <a:lstStyle/>
          <a:p>
            <a:r>
              <a:rPr lang="vi-VN" sz="2400" b="1" dirty="0" smtClean="0">
                <a:solidFill>
                  <a:srgbClr val="FF0000"/>
                </a:solidFill>
              </a:rPr>
              <a:t>Quốc tế cộng sản</a:t>
            </a:r>
            <a:endParaRPr lang="en-US" sz="2400" b="1" dirty="0">
              <a:solidFill>
                <a:srgbClr val="FF0000"/>
              </a:solidFill>
            </a:endParaRPr>
          </a:p>
        </p:txBody>
      </p:sp>
      <p:sp>
        <p:nvSpPr>
          <p:cNvPr id="16" name="TextBox 15"/>
          <p:cNvSpPr txBox="1"/>
          <p:nvPr/>
        </p:nvSpPr>
        <p:spPr>
          <a:xfrm>
            <a:off x="2221606" y="5850571"/>
            <a:ext cx="4018208" cy="461665"/>
          </a:xfrm>
          <a:prstGeom prst="rect">
            <a:avLst/>
          </a:prstGeom>
          <a:noFill/>
        </p:spPr>
        <p:txBody>
          <a:bodyPr wrap="square" rtlCol="0">
            <a:spAutoFit/>
          </a:bodyPr>
          <a:lstStyle/>
          <a:p>
            <a:r>
              <a:rPr lang="vi-VN" sz="2400" b="1" dirty="0" smtClean="0">
                <a:solidFill>
                  <a:srgbClr val="FF0000"/>
                </a:solidFill>
              </a:rPr>
              <a:t>Phát triển  </a:t>
            </a:r>
            <a:endParaRPr lang="en-US" sz="2400" b="1" dirty="0">
              <a:solidFill>
                <a:srgbClr val="FF0000"/>
              </a:solidFill>
            </a:endParaRPr>
          </a:p>
        </p:txBody>
      </p:sp>
      <p:sp>
        <p:nvSpPr>
          <p:cNvPr id="17" name="TextBox 16"/>
          <p:cNvSpPr txBox="1"/>
          <p:nvPr/>
        </p:nvSpPr>
        <p:spPr>
          <a:xfrm>
            <a:off x="1053124" y="6160603"/>
            <a:ext cx="1733680" cy="461665"/>
          </a:xfrm>
          <a:prstGeom prst="rect">
            <a:avLst/>
          </a:prstGeom>
          <a:noFill/>
        </p:spPr>
        <p:txBody>
          <a:bodyPr wrap="square" rtlCol="0">
            <a:spAutoFit/>
          </a:bodyPr>
          <a:lstStyle/>
          <a:p>
            <a:r>
              <a:rPr lang="vi-VN" sz="2400" b="1" dirty="0" smtClean="0">
                <a:solidFill>
                  <a:srgbClr val="FF0000"/>
                </a:solidFill>
              </a:rPr>
              <a:t>Pháp</a:t>
            </a:r>
            <a:endParaRPr lang="en-US" sz="2400" b="1" dirty="0">
              <a:solidFill>
                <a:srgbClr val="FF0000"/>
              </a:solidFill>
            </a:endParaRPr>
          </a:p>
        </p:txBody>
      </p:sp>
      <p:sp>
        <p:nvSpPr>
          <p:cNvPr id="18" name="TextBox 17"/>
          <p:cNvSpPr txBox="1"/>
          <p:nvPr/>
        </p:nvSpPr>
        <p:spPr>
          <a:xfrm>
            <a:off x="3464416" y="6146637"/>
            <a:ext cx="2234822" cy="461665"/>
          </a:xfrm>
          <a:prstGeom prst="rect">
            <a:avLst/>
          </a:prstGeom>
          <a:noFill/>
        </p:spPr>
        <p:txBody>
          <a:bodyPr wrap="square" rtlCol="0">
            <a:spAutoFit/>
          </a:bodyPr>
          <a:lstStyle/>
          <a:p>
            <a:r>
              <a:rPr lang="vi-VN" sz="2400" b="1" dirty="0" smtClean="0">
                <a:solidFill>
                  <a:srgbClr val="FF0000"/>
                </a:solidFill>
              </a:rPr>
              <a:t>Anh</a:t>
            </a:r>
            <a:endParaRPr lang="en-US" sz="2400" b="1" dirty="0">
              <a:solidFill>
                <a:srgbClr val="FF0000"/>
              </a:solidFill>
            </a:endParaRPr>
          </a:p>
        </p:txBody>
      </p:sp>
      <p:sp>
        <p:nvSpPr>
          <p:cNvPr id="19" name="TextBox 18"/>
          <p:cNvSpPr txBox="1"/>
          <p:nvPr/>
        </p:nvSpPr>
        <p:spPr>
          <a:xfrm>
            <a:off x="6132827" y="6139898"/>
            <a:ext cx="1658891" cy="461665"/>
          </a:xfrm>
          <a:prstGeom prst="rect">
            <a:avLst/>
          </a:prstGeom>
          <a:noFill/>
        </p:spPr>
        <p:txBody>
          <a:bodyPr wrap="square" rtlCol="0">
            <a:spAutoFit/>
          </a:bodyPr>
          <a:lstStyle/>
          <a:p>
            <a:r>
              <a:rPr lang="vi-VN" sz="2400" b="1" dirty="0" smtClean="0">
                <a:solidFill>
                  <a:srgbClr val="FF0000"/>
                </a:solidFill>
              </a:rPr>
              <a:t> I-ta-li-a</a:t>
            </a:r>
            <a:endParaRPr lang="en-US" sz="2400" b="1" dirty="0">
              <a:solidFill>
                <a:srgbClr val="FF0000"/>
              </a:solidFill>
            </a:endParaRPr>
          </a:p>
        </p:txBody>
      </p:sp>
      <p:sp>
        <p:nvSpPr>
          <p:cNvPr id="20" name="TextBox 19"/>
          <p:cNvSpPr txBox="1"/>
          <p:nvPr/>
        </p:nvSpPr>
        <p:spPr>
          <a:xfrm>
            <a:off x="7212569" y="979683"/>
            <a:ext cx="4018208" cy="461665"/>
          </a:xfrm>
          <a:prstGeom prst="rect">
            <a:avLst/>
          </a:prstGeom>
          <a:noFill/>
        </p:spPr>
        <p:txBody>
          <a:bodyPr wrap="square" rtlCol="0">
            <a:spAutoFit/>
          </a:bodyPr>
          <a:lstStyle/>
          <a:p>
            <a:r>
              <a:rPr lang="vi-VN" sz="2400" b="1" dirty="0" smtClean="0">
                <a:solidFill>
                  <a:srgbClr val="FF0000"/>
                </a:solidFill>
              </a:rPr>
              <a:t> đối mặt </a:t>
            </a:r>
            <a:endParaRPr lang="en-US" sz="2400" b="1" dirty="0">
              <a:solidFill>
                <a:srgbClr val="FF0000"/>
              </a:solidFill>
            </a:endParaRPr>
          </a:p>
        </p:txBody>
      </p:sp>
      <p:sp>
        <p:nvSpPr>
          <p:cNvPr id="21" name="TextBox 20"/>
          <p:cNvSpPr txBox="1"/>
          <p:nvPr/>
        </p:nvSpPr>
        <p:spPr>
          <a:xfrm>
            <a:off x="4598601" y="282954"/>
            <a:ext cx="4018208" cy="461665"/>
          </a:xfrm>
          <a:prstGeom prst="rect">
            <a:avLst/>
          </a:prstGeom>
          <a:noFill/>
        </p:spPr>
        <p:txBody>
          <a:bodyPr wrap="square" rtlCol="0">
            <a:spAutoFit/>
          </a:bodyPr>
          <a:lstStyle/>
          <a:p>
            <a:r>
              <a:rPr lang="vi-VN" sz="2400" b="1" dirty="0" smtClean="0">
                <a:solidFill>
                  <a:srgbClr val="FF0000"/>
                </a:solidFill>
              </a:rPr>
              <a:t>Tháng Mười Nga </a:t>
            </a:r>
            <a:endParaRPr lang="en-US" sz="2400" b="1" dirty="0">
              <a:solidFill>
                <a:srgbClr val="FF0000"/>
              </a:solidFill>
            </a:endParaRPr>
          </a:p>
        </p:txBody>
      </p:sp>
      <p:sp>
        <p:nvSpPr>
          <p:cNvPr id="3" name="TextBox 2"/>
          <p:cNvSpPr txBox="1"/>
          <p:nvPr/>
        </p:nvSpPr>
        <p:spPr>
          <a:xfrm>
            <a:off x="4924495" y="3016336"/>
            <a:ext cx="2416661" cy="461665"/>
          </a:xfrm>
          <a:prstGeom prst="rect">
            <a:avLst/>
          </a:prstGeom>
          <a:noFill/>
        </p:spPr>
        <p:txBody>
          <a:bodyPr wrap="square" rtlCol="0">
            <a:spAutoFit/>
          </a:bodyPr>
          <a:lstStyle/>
          <a:p>
            <a:r>
              <a:rPr lang="vi-VN" sz="2400" b="1" dirty="0" smtClean="0">
                <a:solidFill>
                  <a:srgbClr val="FF0000"/>
                </a:solidFill>
              </a:rPr>
              <a:t>Quân chủ</a:t>
            </a:r>
            <a:endParaRPr lang="en-US" sz="2400" b="1" dirty="0" smtClean="0">
              <a:solidFill>
                <a:srgbClr val="FF0000"/>
              </a:solidFill>
            </a:endParaRPr>
          </a:p>
        </p:txBody>
      </p:sp>
    </p:spTree>
    <p:extLst>
      <p:ext uri="{BB962C8B-B14F-4D97-AF65-F5344CB8AC3E}">
        <p14:creationId xmlns:p14="http://schemas.microsoft.com/office/powerpoint/2010/main" val="1463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239211"/>
            <a:ext cx="11943471" cy="5753625"/>
          </a:xfrm>
          <a:prstGeom prst="rect">
            <a:avLst/>
          </a:prstGeom>
        </p:spPr>
      </p:pic>
    </p:spTree>
    <p:extLst>
      <p:ext uri="{BB962C8B-B14F-4D97-AF65-F5344CB8AC3E}">
        <p14:creationId xmlns:p14="http://schemas.microsoft.com/office/powerpoint/2010/main" val="139887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06" y="121140"/>
            <a:ext cx="10515600" cy="986155"/>
          </a:xfrm>
        </p:spPr>
        <p:txBody>
          <a:bodyPr>
            <a:noAutofit/>
          </a:bodyPr>
          <a:lstStyle/>
          <a:p>
            <a:pPr marL="0" indent="0">
              <a:buNone/>
            </a:pPr>
            <a:r>
              <a:rPr lang="vi-VN" sz="3200" b="1" dirty="0">
                <a:solidFill>
                  <a:srgbClr val="2806BA"/>
                </a:solidFill>
                <a:latin typeface="Tahoma" panose="020B0604030504040204" pitchFamily="34" charset="0"/>
                <a:ea typeface="Tahoma" panose="020B0604030504040204" pitchFamily="34" charset="0"/>
                <a:cs typeface="Tahoma" panose="020B0604030504040204" pitchFamily="34" charset="0"/>
              </a:rPr>
              <a:t>2.Cuộc đại suy thoái kinh tế ( 1929-1933)</a:t>
            </a:r>
            <a:endPar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8564450" y="601050"/>
            <a:ext cx="3478583" cy="6001643"/>
          </a:xfrm>
          <a:prstGeom prst="rect">
            <a:avLst/>
          </a:prstGeom>
        </p:spPr>
        <p:txBody>
          <a:bodyPr wrap="square">
            <a:spAutoFit/>
          </a:bodyPr>
          <a:lstStyle/>
          <a:p>
            <a:pPr marR="17145" algn="just">
              <a:spcAft>
                <a:spcPts val="0"/>
              </a:spcAft>
            </a:pP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Hãy nêu các biểu hiện của cuộc khủng hoảng kinh tế những năm 30 của thế kỉ XX. Tại sao có thể xem cuộc khủng hoảng này có phạm vi ảnh hưởng toàn thế giới.</a:t>
            </a:r>
            <a:endParaRPr lang="en-US" sz="28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32806" y="614217"/>
            <a:ext cx="8431644" cy="1791260"/>
          </a:xfrm>
          <a:prstGeom prst="rect">
            <a:avLst/>
          </a:prstGeom>
        </p:spPr>
        <p:txBody>
          <a:bodyPr wrap="square">
            <a:spAutoFit/>
          </a:bodyPr>
          <a:lstStyle/>
          <a:p>
            <a:pPr algn="just">
              <a:lnSpc>
                <a:spcPct val="115000"/>
              </a:lnSpc>
              <a:spcAft>
                <a:spcPts val="0"/>
              </a:spcAft>
            </a:pPr>
            <a:r>
              <a:rPr lang="vi-VN" sz="2400" dirty="0">
                <a:latin typeface="Tahoma" panose="020B0604030504040204" pitchFamily="34" charset="0"/>
                <a:ea typeface="Tahoma" panose="020B0604030504040204" pitchFamily="34" charset="0"/>
                <a:cs typeface="Tahoma" panose="020B0604030504040204" pitchFamily="34" charset="0"/>
              </a:rPr>
              <a:t>+ Tháng 10/1929, cuộc đại suy thoái kinh tế bùng nổ ở Mỹ, sau đó lan rộng ra khắp các châu lục. Cuộc khủng hoảng diễn ra trên tất cả các lĩnh vực: tài chính, công nghiệp, nông nghiệp, thương nghiệp</a:t>
            </a:r>
            <a:r>
              <a:rPr lang="vi-VN" sz="2400"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32806" y="4841684"/>
            <a:ext cx="8328614" cy="1791260"/>
          </a:xfrm>
          <a:prstGeom prst="rect">
            <a:avLst/>
          </a:prstGeom>
        </p:spPr>
        <p:txBody>
          <a:bodyPr wrap="square">
            <a:spAutoFit/>
          </a:bodyPr>
          <a:lstStyle/>
          <a:p>
            <a:pPr algn="just">
              <a:lnSpc>
                <a:spcPct val="115000"/>
              </a:lnSpc>
              <a:spcAft>
                <a:spcPts val="0"/>
              </a:spcAft>
            </a:pPr>
            <a:r>
              <a:rPr lang="vi-VN" sz="2400" dirty="0">
                <a:latin typeface="Tahoma" panose="020B0604030504040204" pitchFamily="34" charset="0"/>
                <a:ea typeface="Tahoma" panose="020B0604030504040204" pitchFamily="34" charset="0"/>
                <a:cs typeface="Tahoma" panose="020B0604030504040204" pitchFamily="34" charset="0"/>
              </a:rPr>
              <a:t>- Có thể xem cuộc khủng hoảng này có phạm vi ảnh hưởng toàn thế giới, vì: cuộc khủng hoảng bùng nổ đầu tiên ở Mĩ sau đó nhanh chóng lan rộng sang châu Âu và các châu lục khác.</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32806" y="3175710"/>
            <a:ext cx="8328614" cy="1366528"/>
          </a:xfrm>
          <a:prstGeom prst="rect">
            <a:avLst/>
          </a:prstGeom>
        </p:spPr>
        <p:txBody>
          <a:bodyPr wrap="square">
            <a:spAutoFit/>
          </a:bodyPr>
          <a:lstStyle/>
          <a:p>
            <a:pPr algn="just">
              <a:lnSpc>
                <a:spcPct val="115000"/>
              </a:lnSpc>
              <a:spcAft>
                <a:spcPts val="0"/>
              </a:spcAft>
            </a:pPr>
            <a:r>
              <a:rPr lang="vi-VN" sz="2400" dirty="0">
                <a:latin typeface="Tahoma" panose="020B0604030504040204" pitchFamily="34" charset="0"/>
                <a:ea typeface="Tahoma" panose="020B0604030504040204" pitchFamily="34" charset="0"/>
                <a:cs typeface="Tahoma" panose="020B0604030504040204" pitchFamily="34" charset="0"/>
              </a:rPr>
              <a:t>+ Trong thời kì đại suy thoái này, hàng chục triệu người thất nghiệp, nhiều nhà máy, nông trại bị phá sản,... Ở Pháp và Đức, nhiều người hoài nghi sự tồn tại của chế độ cộng hoà.</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79081" y="2267534"/>
            <a:ext cx="8282339" cy="941796"/>
          </a:xfrm>
          <a:prstGeom prst="rect">
            <a:avLst/>
          </a:prstGeom>
        </p:spPr>
        <p:txBody>
          <a:bodyPr wrap="square">
            <a:spAutoFit/>
          </a:bodyPr>
          <a:lstStyle/>
          <a:p>
            <a:pPr algn="just">
              <a:lnSpc>
                <a:spcPct val="115000"/>
              </a:lnSpc>
              <a:spcAft>
                <a:spcPts val="0"/>
              </a:spcAft>
            </a:pPr>
            <a:r>
              <a:rPr lang="vi-VN" sz="2400" dirty="0">
                <a:latin typeface="Tahoma" panose="020B0604030504040204" pitchFamily="34" charset="0"/>
                <a:ea typeface="Tahoma" panose="020B0604030504040204" pitchFamily="34" charset="0"/>
                <a:cs typeface="Tahoma" panose="020B0604030504040204" pitchFamily="34" charset="0"/>
              </a:rPr>
              <a:t>+ Khủng hoảng kéo dài đến những năm 1933 – 1934, trong đó trầm trọng nhất là năm 1932.</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88449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713" y="618978"/>
            <a:ext cx="3193367" cy="6006905"/>
          </a:xfrm>
        </p:spPr>
        <p:txBody>
          <a:bodyPr>
            <a:noAutofit/>
          </a:bodyPr>
          <a:lstStyle/>
          <a:p>
            <a:r>
              <a:rPr lang="en-US" sz="4800" b="1" i="1" dirty="0">
                <a:solidFill>
                  <a:srgbClr val="FF0000"/>
                </a:solidFill>
              </a:rPr>
              <a:t>Các tư liệu 2 3, 2.4 thể hiện những khía cạnh nào của cuộc khủng hoảng?</a:t>
            </a:r>
            <a:r>
              <a:rPr lang="en-US" sz="4800" b="1" dirty="0">
                <a:solidFill>
                  <a:srgbClr val="FF0000"/>
                </a:solidFill>
              </a:rPr>
              <a:t/>
            </a:r>
            <a:br>
              <a:rPr lang="en-US" sz="4800" b="1" dirty="0">
                <a:solidFill>
                  <a:srgbClr val="FF0000"/>
                </a:solidFill>
              </a:rPr>
            </a:br>
            <a:endParaRPr lang="en-US" sz="48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0" y="267286"/>
            <a:ext cx="8750105" cy="6358597"/>
          </a:xfrm>
          <a:prstGeom prst="rect">
            <a:avLst/>
          </a:prstGeom>
        </p:spPr>
      </p:pic>
    </p:spTree>
    <p:extLst>
      <p:ext uri="{BB962C8B-B14F-4D97-AF65-F5344CB8AC3E}">
        <p14:creationId xmlns:p14="http://schemas.microsoft.com/office/powerpoint/2010/main" val="182486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1531" y="0"/>
            <a:ext cx="11463147" cy="6858000"/>
          </a:xfrm>
          <a:prstGeom prst="rect">
            <a:avLst/>
          </a:prstGeom>
        </p:spPr>
      </p:pic>
      <p:sp>
        <p:nvSpPr>
          <p:cNvPr id="3" name="TextBox 2"/>
          <p:cNvSpPr txBox="1"/>
          <p:nvPr/>
        </p:nvSpPr>
        <p:spPr>
          <a:xfrm>
            <a:off x="1806962" y="3065919"/>
            <a:ext cx="4018208" cy="461665"/>
          </a:xfrm>
          <a:prstGeom prst="rect">
            <a:avLst/>
          </a:prstGeom>
          <a:noFill/>
        </p:spPr>
        <p:txBody>
          <a:bodyPr wrap="square" rtlCol="0">
            <a:spAutoFit/>
          </a:bodyPr>
          <a:lstStyle/>
          <a:p>
            <a:r>
              <a:rPr lang="vi-VN" sz="2400" b="1" dirty="0" smtClean="0">
                <a:solidFill>
                  <a:srgbClr val="FF0000"/>
                </a:solidFill>
              </a:rPr>
              <a:t>Kinh tế</a:t>
            </a:r>
            <a:endParaRPr lang="en-US" sz="2400" b="1" dirty="0">
              <a:solidFill>
                <a:srgbClr val="FF0000"/>
              </a:solidFill>
            </a:endParaRPr>
          </a:p>
        </p:txBody>
      </p:sp>
      <p:sp>
        <p:nvSpPr>
          <p:cNvPr id="5" name="TextBox 4"/>
          <p:cNvSpPr txBox="1"/>
          <p:nvPr/>
        </p:nvSpPr>
        <p:spPr>
          <a:xfrm>
            <a:off x="1806962" y="3610472"/>
            <a:ext cx="4018208" cy="461665"/>
          </a:xfrm>
          <a:prstGeom prst="rect">
            <a:avLst/>
          </a:prstGeom>
          <a:noFill/>
        </p:spPr>
        <p:txBody>
          <a:bodyPr wrap="square" rtlCol="0">
            <a:spAutoFit/>
          </a:bodyPr>
          <a:lstStyle/>
          <a:p>
            <a:r>
              <a:rPr lang="vi-VN" sz="2400" b="1" dirty="0" smtClean="0">
                <a:solidFill>
                  <a:srgbClr val="FF0000"/>
                </a:solidFill>
              </a:rPr>
              <a:t>Chứng khoán</a:t>
            </a:r>
            <a:endParaRPr lang="en-US" sz="2400" b="1" dirty="0">
              <a:solidFill>
                <a:srgbClr val="FF0000"/>
              </a:solidFill>
            </a:endParaRPr>
          </a:p>
        </p:txBody>
      </p:sp>
      <p:sp>
        <p:nvSpPr>
          <p:cNvPr id="6" name="TextBox 5"/>
          <p:cNvSpPr txBox="1"/>
          <p:nvPr/>
        </p:nvSpPr>
        <p:spPr>
          <a:xfrm>
            <a:off x="6983886" y="4198978"/>
            <a:ext cx="3074514" cy="461665"/>
          </a:xfrm>
          <a:prstGeom prst="rect">
            <a:avLst/>
          </a:prstGeom>
          <a:noFill/>
        </p:spPr>
        <p:txBody>
          <a:bodyPr wrap="square" rtlCol="0">
            <a:spAutoFit/>
          </a:bodyPr>
          <a:lstStyle/>
          <a:p>
            <a:r>
              <a:rPr lang="vi-VN" sz="2400" b="1" dirty="0" smtClean="0">
                <a:solidFill>
                  <a:srgbClr val="FF0000"/>
                </a:solidFill>
              </a:rPr>
              <a:t>1933      1934    </a:t>
            </a:r>
            <a:endParaRPr lang="en-US" sz="2400" b="1" dirty="0">
              <a:solidFill>
                <a:srgbClr val="FF0000"/>
              </a:solidFill>
            </a:endParaRPr>
          </a:p>
        </p:txBody>
      </p:sp>
      <p:sp>
        <p:nvSpPr>
          <p:cNvPr id="8" name="TextBox 7"/>
          <p:cNvSpPr txBox="1"/>
          <p:nvPr/>
        </p:nvSpPr>
        <p:spPr>
          <a:xfrm>
            <a:off x="9328706" y="4660643"/>
            <a:ext cx="4018208" cy="461665"/>
          </a:xfrm>
          <a:prstGeom prst="rect">
            <a:avLst/>
          </a:prstGeom>
          <a:noFill/>
        </p:spPr>
        <p:txBody>
          <a:bodyPr wrap="square" rtlCol="0">
            <a:spAutoFit/>
          </a:bodyPr>
          <a:lstStyle/>
          <a:p>
            <a:r>
              <a:rPr lang="vi-VN" sz="2400" b="1" dirty="0" smtClean="0">
                <a:solidFill>
                  <a:srgbClr val="FF0000"/>
                </a:solidFill>
              </a:rPr>
              <a:t>Nông trại</a:t>
            </a:r>
            <a:endParaRPr lang="en-US" sz="2400" b="1" dirty="0">
              <a:solidFill>
                <a:srgbClr val="FF0000"/>
              </a:solidFill>
            </a:endParaRPr>
          </a:p>
        </p:txBody>
      </p:sp>
      <p:sp>
        <p:nvSpPr>
          <p:cNvPr id="9" name="TextBox 8"/>
          <p:cNvSpPr txBox="1"/>
          <p:nvPr/>
        </p:nvSpPr>
        <p:spPr>
          <a:xfrm>
            <a:off x="4174101" y="4616692"/>
            <a:ext cx="2109441" cy="461665"/>
          </a:xfrm>
          <a:prstGeom prst="rect">
            <a:avLst/>
          </a:prstGeom>
          <a:noFill/>
        </p:spPr>
        <p:txBody>
          <a:bodyPr wrap="square" rtlCol="0">
            <a:spAutoFit/>
          </a:bodyPr>
          <a:lstStyle/>
          <a:p>
            <a:r>
              <a:rPr lang="vi-VN" sz="2400" b="1" dirty="0" smtClean="0">
                <a:solidFill>
                  <a:srgbClr val="FF0000"/>
                </a:solidFill>
              </a:rPr>
              <a:t>Thất nghiệp </a:t>
            </a:r>
            <a:endParaRPr lang="en-US" sz="2400" b="1" dirty="0">
              <a:solidFill>
                <a:srgbClr val="FF0000"/>
              </a:solidFill>
            </a:endParaRPr>
          </a:p>
        </p:txBody>
      </p:sp>
      <p:sp>
        <p:nvSpPr>
          <p:cNvPr id="10" name="TextBox 9"/>
          <p:cNvSpPr txBox="1"/>
          <p:nvPr/>
        </p:nvSpPr>
        <p:spPr>
          <a:xfrm>
            <a:off x="1562742" y="6238668"/>
            <a:ext cx="4018208" cy="461665"/>
          </a:xfrm>
          <a:prstGeom prst="rect">
            <a:avLst/>
          </a:prstGeom>
          <a:noFill/>
        </p:spPr>
        <p:txBody>
          <a:bodyPr wrap="square" rtlCol="0">
            <a:spAutoFit/>
          </a:bodyPr>
          <a:lstStyle/>
          <a:p>
            <a:r>
              <a:rPr lang="vi-VN" sz="2400" b="1" dirty="0" smtClean="0">
                <a:solidFill>
                  <a:srgbClr val="FF0000"/>
                </a:solidFill>
              </a:rPr>
              <a:t>Chế độ cộng hòa </a:t>
            </a:r>
            <a:endParaRPr lang="en-US" sz="2400" b="1" dirty="0">
              <a:solidFill>
                <a:srgbClr val="FF0000"/>
              </a:solidFill>
            </a:endParaRPr>
          </a:p>
        </p:txBody>
      </p:sp>
    </p:spTree>
    <p:extLst>
      <p:ext uri="{BB962C8B-B14F-4D97-AF65-F5344CB8AC3E}">
        <p14:creationId xmlns:p14="http://schemas.microsoft.com/office/powerpoint/2010/main" val="11808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44" y="99451"/>
            <a:ext cx="10515600" cy="584775"/>
          </a:xfrm>
          <a:prstGeom prst="rect">
            <a:avLst/>
          </a:prstGeom>
        </p:spPr>
        <p:txBody>
          <a:bodyPr wrap="square">
            <a:spAutoFit/>
          </a:bodyPr>
          <a:lstStyle/>
          <a:p>
            <a:r>
              <a:rPr lang="vi-VN" sz="3200" b="1" dirty="0">
                <a:solidFill>
                  <a:srgbClr val="2806BA"/>
                </a:solidFill>
                <a:latin typeface="Tahoma" panose="020B0604030504040204" pitchFamily="34" charset="0"/>
                <a:ea typeface="Tahoma" panose="020B0604030504040204" pitchFamily="34" charset="0"/>
                <a:cs typeface="Tahoma" panose="020B0604030504040204" pitchFamily="34" charset="0"/>
              </a:rPr>
              <a:t>3.Sự hình thành chủ nghĩa phát xít ở châu Âu</a:t>
            </a:r>
            <a:endPar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9124596" y="1051748"/>
            <a:ext cx="3021495" cy="4832092"/>
          </a:xfrm>
          <a:prstGeom prst="rect">
            <a:avLst/>
          </a:prstGeom>
        </p:spPr>
        <p:txBody>
          <a:bodyPr wrap="square">
            <a:spAutoFit/>
          </a:bodyPr>
          <a:lstStyle/>
          <a:p>
            <a:r>
              <a:rPr lang="en-US" sz="4400" b="1" i="1" dirty="0">
                <a:solidFill>
                  <a:srgbClr val="FF0000"/>
                </a:solidFill>
                <a:latin typeface="Tahoma" panose="020B0604030504040204" pitchFamily="34" charset="0"/>
                <a:ea typeface="Tahoma" panose="020B0604030504040204" pitchFamily="34" charset="0"/>
                <a:cs typeface="Tahoma" panose="020B0604030504040204" pitchFamily="34" charset="0"/>
              </a:rPr>
              <a:t>Chủ nghĩa phát xít ở châu Âu đã hình thành như thế nào?</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19744" y="684226"/>
            <a:ext cx="9004852" cy="2893100"/>
          </a:xfrm>
          <a:prstGeom prst="rect">
            <a:avLst/>
          </a:prstGeom>
        </p:spPr>
        <p:txBody>
          <a:bodyPr wrap="square">
            <a:spAutoFit/>
          </a:bodyPr>
          <a:lstStyle/>
          <a:p>
            <a:pPr marR="30480" algn="just">
              <a:spcAft>
                <a:spcPts val="0"/>
              </a:spcAft>
            </a:pPr>
            <a:r>
              <a:rPr lang="en-US" sz="2600" dirty="0">
                <a:solidFill>
                  <a:srgbClr val="000000"/>
                </a:solidFill>
                <a:latin typeface="Tahoma" panose="020B0604030504040204" pitchFamily="34" charset="0"/>
                <a:ea typeface="Tahoma" panose="020B0604030504040204" pitchFamily="34" charset="0"/>
                <a:cs typeface="Tahoma" panose="020B0604030504040204" pitchFamily="34" charset="0"/>
              </a:rPr>
              <a:t>- Cuộc đại suy thoái kinh tế những năm 1929-1933 đã tàn phá nặng nề nền kinh tế các nước tư bản ở châu Âu. Một số nước như Anh, Pháp… đã tìm cách thoát ra khỏi khủng hoảng bằng các cải cách kinh tế-xã hội. Trong khi đó, Đức và Italia lại đầy mạnh nỗ lực phát xít hoá bộ máy nhà nước và tăng cường chính sách tái vũ trang phục vụ ý đồ gây chiến tranh, đề “phân chia lại thế giới.</a:t>
            </a:r>
            <a:endParaRPr lang="en-US" sz="2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19744" y="3964900"/>
            <a:ext cx="9004852" cy="2492990"/>
          </a:xfrm>
          <a:prstGeom prst="rect">
            <a:avLst/>
          </a:prstGeom>
        </p:spPr>
        <p:txBody>
          <a:bodyPr wrap="square">
            <a:spAutoFit/>
          </a:bodyPr>
          <a:lstStyle/>
          <a:p>
            <a:pPr marR="30480" algn="just">
              <a:spcAft>
                <a:spcPts val="0"/>
              </a:spcAft>
            </a:pPr>
            <a:r>
              <a:rPr lang="en-US" sz="2600" i="1" dirty="0">
                <a:solidFill>
                  <a:srgbClr val="000000"/>
                </a:solidFill>
                <a:latin typeface="Tahoma" panose="020B0604030504040204" pitchFamily="34" charset="0"/>
                <a:ea typeface="Tahoma" panose="020B0604030504040204" pitchFamily="34" charset="0"/>
                <a:cs typeface="Tahoma" panose="020B0604030504040204" pitchFamily="34" charset="0"/>
              </a:rPr>
              <a:t>+ Tại Italia,</a:t>
            </a:r>
            <a:r>
              <a:rPr lang="en-US" sz="2600" dirty="0">
                <a:solidFill>
                  <a:srgbClr val="000000"/>
                </a:solidFill>
                <a:latin typeface="Tahoma" panose="020B0604030504040204" pitchFamily="34" charset="0"/>
                <a:ea typeface="Tahoma" panose="020B0604030504040204" pitchFamily="34" charset="0"/>
                <a:cs typeface="Tahoma" panose="020B0604030504040204" pitchFamily="34" charset="0"/>
              </a:rPr>
              <a:t> chủ nghĩa phát xít hình thành từ sớm. Năm 1919, B. Mút-xô-li-ni thành lập Đảng Quốc gia phát xít. Năm 1922, hàng chục nghìn đội viên phát xít tiến quân chiếm Rô-ma, gây áp lực buộc nhà vua phải dưa Mút-xô-li-ni lên làm Thủ tướng. Năm 1925, chế độ độc tài phát xít được thiết lập, quyền lực tập trung vào B. Mút-xô-li-ni.</a:t>
            </a:r>
            <a:endParaRPr lang="en-US" sz="2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80002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44" y="99451"/>
            <a:ext cx="10515600" cy="584775"/>
          </a:xfrm>
          <a:prstGeom prst="rect">
            <a:avLst/>
          </a:prstGeom>
        </p:spPr>
        <p:txBody>
          <a:bodyPr wrap="square">
            <a:spAutoFit/>
          </a:bodyPr>
          <a:lstStyle/>
          <a:p>
            <a:r>
              <a:rPr lang="vi-VN" sz="3200" b="1" dirty="0">
                <a:solidFill>
                  <a:srgbClr val="2806BA"/>
                </a:solidFill>
                <a:latin typeface="Tahoma" panose="020B0604030504040204" pitchFamily="34" charset="0"/>
                <a:ea typeface="Tahoma" panose="020B0604030504040204" pitchFamily="34" charset="0"/>
                <a:cs typeface="Tahoma" panose="020B0604030504040204" pitchFamily="34" charset="0"/>
              </a:rPr>
              <a:t>3.Sự hình thành chủ nghĩa phát xít ở châu Âu</a:t>
            </a:r>
            <a:endPar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12510" y="684226"/>
            <a:ext cx="11224116" cy="2308324"/>
          </a:xfrm>
          <a:prstGeom prst="rect">
            <a:avLst/>
          </a:prstGeom>
        </p:spPr>
        <p:txBody>
          <a:bodyPr wrap="square">
            <a:spAutoFit/>
          </a:bodyPr>
          <a:lstStyle/>
          <a:p>
            <a:pPr marR="30480" algn="just">
              <a:spcAft>
                <a:spcPts val="0"/>
              </a:spcAft>
            </a:pPr>
            <a:r>
              <a:rPr lang="en-US" sz="2800" i="1" dirty="0">
                <a:solidFill>
                  <a:srgbClr val="000000"/>
                </a:solidFill>
                <a:latin typeface="Tahoma" panose="020B0604030504040204" pitchFamily="34" charset="0"/>
                <a:ea typeface="Tahoma" panose="020B0604030504040204" pitchFamily="34" charset="0"/>
                <a:cs typeface="Tahoma" panose="020B0604030504040204" pitchFamily="34" charset="0"/>
              </a:rPr>
              <a:t>+ Tại Italia,</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chủ nghĩa phát xít hình thành từ sớm. Năm 1919, B. Mút-xô-li-ni thành lập Đảng Quốc gia phát xít. Năm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1922</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hàng chục nghìn đội viên phát xít tiến quân chiếm Rô-ma, gây áp lực buộc nhà vua phải dưa Mút-xô-li-ni lên làm Thủ tướng. Năm 1925, chế độ độc tài phát xít được thiết lập, quyền lực tập trung vào B. Mút-xô-li-ni.</a:t>
            </a:r>
            <a:endParaRPr lang="en-US"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12510" y="3180678"/>
            <a:ext cx="10853530" cy="1815882"/>
          </a:xfrm>
          <a:prstGeom prst="rect">
            <a:avLst/>
          </a:prstGeom>
        </p:spPr>
        <p:txBody>
          <a:bodyPr wrap="square">
            <a:spAutoFit/>
          </a:bodyPr>
          <a:lstStyle/>
          <a:p>
            <a:pPr marR="30480" algn="just">
              <a:spcAft>
                <a:spcPts val="0"/>
              </a:spcAft>
            </a:pPr>
            <a:r>
              <a:rPr lang="en-US" sz="2800" i="1" dirty="0">
                <a:solidFill>
                  <a:srgbClr val="000000"/>
                </a:solidFill>
                <a:latin typeface="Tahoma" panose="020B0604030504040204" pitchFamily="34" charset="0"/>
                <a:ea typeface="Tahoma" panose="020B0604030504040204" pitchFamily="34" charset="0"/>
                <a:cs typeface="Tahoma" panose="020B0604030504040204" pitchFamily="34" charset="0"/>
              </a:rPr>
              <a:t>+ Tại Đức</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tháng 1-1933, A. Hit-le, lãnh tụ của Đảng Quốc xã, được bổ nhiệm làm Thủ tướng. Tháng 8-1934, A. Hit-le trở thành Quốc trưởng, xoá bỏ nền cộng hoà, thiết lập chế độ độc tài, tái vũ trang đất nước, chuẩn bị chiến tranh.</a:t>
            </a:r>
            <a:endParaRPr lang="en-US" sz="28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12510" y="5184688"/>
            <a:ext cx="8295476" cy="523220"/>
          </a:xfrm>
          <a:prstGeom prst="rect">
            <a:avLst/>
          </a:prstGeom>
        </p:spPr>
        <p:txBody>
          <a:bodyPr wrap="none">
            <a:spAutoFit/>
          </a:bodyPr>
          <a:lstStyle/>
          <a:p>
            <a:pPr marR="30480" algn="just">
              <a:spcAft>
                <a:spcPts val="0"/>
              </a:spcAft>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Năm 1936, liên minh phát xít Đức – Italia ra đời.</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2538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4581" y="248395"/>
            <a:ext cx="11704131" cy="6345092"/>
          </a:xfrm>
          <a:prstGeom prst="rect">
            <a:avLst/>
          </a:prstGeom>
        </p:spPr>
      </p:pic>
      <p:sp>
        <p:nvSpPr>
          <p:cNvPr id="4" name="TextBox 3"/>
          <p:cNvSpPr txBox="1"/>
          <p:nvPr/>
        </p:nvSpPr>
        <p:spPr>
          <a:xfrm>
            <a:off x="4039007" y="740620"/>
            <a:ext cx="4018208" cy="461665"/>
          </a:xfrm>
          <a:prstGeom prst="rect">
            <a:avLst/>
          </a:prstGeom>
          <a:noFill/>
        </p:spPr>
        <p:txBody>
          <a:bodyPr wrap="square" rtlCol="0">
            <a:spAutoFit/>
          </a:bodyPr>
          <a:lstStyle/>
          <a:p>
            <a:r>
              <a:rPr lang="vi-VN" sz="2400" b="1" dirty="0" smtClean="0">
                <a:solidFill>
                  <a:srgbClr val="FF0000"/>
                </a:solidFill>
              </a:rPr>
              <a:t>Tư bản </a:t>
            </a:r>
            <a:endParaRPr lang="en-US" sz="2400" b="1" dirty="0">
              <a:solidFill>
                <a:srgbClr val="FF0000"/>
              </a:solidFill>
            </a:endParaRPr>
          </a:p>
        </p:txBody>
      </p:sp>
      <p:sp>
        <p:nvSpPr>
          <p:cNvPr id="5" name="TextBox 4"/>
          <p:cNvSpPr txBox="1"/>
          <p:nvPr/>
        </p:nvSpPr>
        <p:spPr>
          <a:xfrm>
            <a:off x="8649513" y="2608716"/>
            <a:ext cx="4018208" cy="461665"/>
          </a:xfrm>
          <a:prstGeom prst="rect">
            <a:avLst/>
          </a:prstGeom>
          <a:noFill/>
        </p:spPr>
        <p:txBody>
          <a:bodyPr wrap="square" rtlCol="0">
            <a:spAutoFit/>
          </a:bodyPr>
          <a:lstStyle/>
          <a:p>
            <a:r>
              <a:rPr lang="vi-VN" sz="2400" b="1" dirty="0" smtClean="0">
                <a:solidFill>
                  <a:srgbClr val="FF0000"/>
                </a:solidFill>
              </a:rPr>
              <a:t>Các nhóm chiến đấu</a:t>
            </a:r>
            <a:endParaRPr lang="en-US" sz="2400" b="1" dirty="0">
              <a:solidFill>
                <a:srgbClr val="FF0000"/>
              </a:solidFill>
            </a:endParaRPr>
          </a:p>
        </p:txBody>
      </p:sp>
      <p:sp>
        <p:nvSpPr>
          <p:cNvPr id="7" name="TextBox 6"/>
          <p:cNvSpPr txBox="1"/>
          <p:nvPr/>
        </p:nvSpPr>
        <p:spPr>
          <a:xfrm>
            <a:off x="3702128" y="2360427"/>
            <a:ext cx="4018208" cy="461665"/>
          </a:xfrm>
          <a:prstGeom prst="rect">
            <a:avLst/>
          </a:prstGeom>
          <a:noFill/>
        </p:spPr>
        <p:txBody>
          <a:bodyPr wrap="square" rtlCol="0">
            <a:spAutoFit/>
          </a:bodyPr>
          <a:lstStyle/>
          <a:p>
            <a:r>
              <a:rPr lang="vi-VN" sz="2400" b="1" dirty="0" smtClean="0">
                <a:solidFill>
                  <a:srgbClr val="FF0000"/>
                </a:solidFill>
              </a:rPr>
              <a:t>Phân chia thế giới </a:t>
            </a:r>
            <a:endParaRPr lang="en-US" sz="2400" b="1" dirty="0">
              <a:solidFill>
                <a:srgbClr val="FF0000"/>
              </a:solidFill>
            </a:endParaRPr>
          </a:p>
        </p:txBody>
      </p:sp>
      <p:sp>
        <p:nvSpPr>
          <p:cNvPr id="8" name="TextBox 7"/>
          <p:cNvSpPr txBox="1"/>
          <p:nvPr/>
        </p:nvSpPr>
        <p:spPr>
          <a:xfrm>
            <a:off x="7791718" y="2959276"/>
            <a:ext cx="4018208" cy="461665"/>
          </a:xfrm>
          <a:prstGeom prst="rect">
            <a:avLst/>
          </a:prstGeom>
          <a:noFill/>
        </p:spPr>
        <p:txBody>
          <a:bodyPr wrap="square" rtlCol="0">
            <a:spAutoFit/>
          </a:bodyPr>
          <a:lstStyle/>
          <a:p>
            <a:r>
              <a:rPr lang="vi-VN" sz="2400" b="1" dirty="0" smtClean="0">
                <a:solidFill>
                  <a:srgbClr val="FF0000"/>
                </a:solidFill>
              </a:rPr>
              <a:t>Thành lập</a:t>
            </a:r>
            <a:endParaRPr lang="en-US" sz="2400" b="1" dirty="0">
              <a:solidFill>
                <a:srgbClr val="FF0000"/>
              </a:solidFill>
            </a:endParaRPr>
          </a:p>
        </p:txBody>
      </p:sp>
      <p:sp>
        <p:nvSpPr>
          <p:cNvPr id="9" name="TextBox 8"/>
          <p:cNvSpPr txBox="1"/>
          <p:nvPr/>
        </p:nvSpPr>
        <p:spPr>
          <a:xfrm>
            <a:off x="4039007" y="3933135"/>
            <a:ext cx="4018208" cy="461665"/>
          </a:xfrm>
          <a:prstGeom prst="rect">
            <a:avLst/>
          </a:prstGeom>
          <a:noFill/>
        </p:spPr>
        <p:txBody>
          <a:bodyPr wrap="square" rtlCol="0">
            <a:spAutoFit/>
          </a:bodyPr>
          <a:lstStyle/>
          <a:p>
            <a:r>
              <a:rPr lang="vi-VN" sz="2400" b="1" dirty="0" smtClean="0">
                <a:solidFill>
                  <a:srgbClr val="FF0000"/>
                </a:solidFill>
              </a:rPr>
              <a:t>Phát xít</a:t>
            </a:r>
            <a:endParaRPr lang="en-US" sz="2400" b="1" dirty="0">
              <a:solidFill>
                <a:srgbClr val="FF0000"/>
              </a:solidFill>
            </a:endParaRPr>
          </a:p>
        </p:txBody>
      </p:sp>
      <p:sp>
        <p:nvSpPr>
          <p:cNvPr id="10" name="TextBox 9"/>
          <p:cNvSpPr txBox="1"/>
          <p:nvPr/>
        </p:nvSpPr>
        <p:spPr>
          <a:xfrm>
            <a:off x="6901951" y="4507957"/>
            <a:ext cx="4018208" cy="461665"/>
          </a:xfrm>
          <a:prstGeom prst="rect">
            <a:avLst/>
          </a:prstGeom>
          <a:noFill/>
        </p:spPr>
        <p:txBody>
          <a:bodyPr wrap="square" rtlCol="0">
            <a:spAutoFit/>
          </a:bodyPr>
          <a:lstStyle/>
          <a:p>
            <a:r>
              <a:rPr lang="vi-VN" sz="2400" b="1" dirty="0" smtClean="0">
                <a:solidFill>
                  <a:srgbClr val="FF0000"/>
                </a:solidFill>
              </a:rPr>
              <a:t>Đảng công nhân quốc gia</a:t>
            </a:r>
            <a:endParaRPr lang="en-US" sz="2400" b="1" dirty="0">
              <a:solidFill>
                <a:srgbClr val="FF0000"/>
              </a:solidFill>
            </a:endParaRPr>
          </a:p>
        </p:txBody>
      </p:sp>
      <p:sp>
        <p:nvSpPr>
          <p:cNvPr id="11" name="TextBox 10"/>
          <p:cNvSpPr txBox="1"/>
          <p:nvPr/>
        </p:nvSpPr>
        <p:spPr>
          <a:xfrm>
            <a:off x="7791718" y="4859165"/>
            <a:ext cx="4018208" cy="461665"/>
          </a:xfrm>
          <a:prstGeom prst="rect">
            <a:avLst/>
          </a:prstGeom>
          <a:noFill/>
        </p:spPr>
        <p:txBody>
          <a:bodyPr wrap="square" rtlCol="0">
            <a:spAutoFit/>
          </a:bodyPr>
          <a:lstStyle/>
          <a:p>
            <a:r>
              <a:rPr lang="vi-VN" sz="2400" b="1" dirty="0" smtClean="0">
                <a:solidFill>
                  <a:srgbClr val="FF0000"/>
                </a:solidFill>
              </a:rPr>
              <a:t>Thủ tướng </a:t>
            </a:r>
            <a:endParaRPr lang="en-US" sz="2400" b="1" dirty="0">
              <a:solidFill>
                <a:srgbClr val="FF0000"/>
              </a:solidFill>
            </a:endParaRPr>
          </a:p>
        </p:txBody>
      </p:sp>
      <p:sp>
        <p:nvSpPr>
          <p:cNvPr id="12" name="TextBox 11"/>
          <p:cNvSpPr txBox="1"/>
          <p:nvPr/>
        </p:nvSpPr>
        <p:spPr>
          <a:xfrm>
            <a:off x="1417159" y="5508781"/>
            <a:ext cx="4018208" cy="461665"/>
          </a:xfrm>
          <a:prstGeom prst="rect">
            <a:avLst/>
          </a:prstGeom>
          <a:noFill/>
        </p:spPr>
        <p:txBody>
          <a:bodyPr wrap="square" rtlCol="0">
            <a:spAutoFit/>
          </a:bodyPr>
          <a:lstStyle/>
          <a:p>
            <a:r>
              <a:rPr lang="vi-VN" sz="2400" b="1" dirty="0" smtClean="0">
                <a:solidFill>
                  <a:srgbClr val="FF0000"/>
                </a:solidFill>
              </a:rPr>
              <a:t>Giải thể</a:t>
            </a:r>
            <a:endParaRPr lang="en-US" sz="2400" b="1" dirty="0">
              <a:solidFill>
                <a:srgbClr val="FF0000"/>
              </a:solidFill>
            </a:endParaRPr>
          </a:p>
        </p:txBody>
      </p:sp>
      <p:sp>
        <p:nvSpPr>
          <p:cNvPr id="13" name="TextBox 12"/>
          <p:cNvSpPr txBox="1"/>
          <p:nvPr/>
        </p:nvSpPr>
        <p:spPr>
          <a:xfrm>
            <a:off x="7857419" y="5502497"/>
            <a:ext cx="4018208" cy="461665"/>
          </a:xfrm>
          <a:prstGeom prst="rect">
            <a:avLst/>
          </a:prstGeom>
          <a:noFill/>
        </p:spPr>
        <p:txBody>
          <a:bodyPr wrap="square" rtlCol="0">
            <a:spAutoFit/>
          </a:bodyPr>
          <a:lstStyle/>
          <a:p>
            <a:r>
              <a:rPr lang="vi-VN" sz="2400" b="1" dirty="0" smtClean="0">
                <a:solidFill>
                  <a:srgbClr val="FF0000"/>
                </a:solidFill>
              </a:rPr>
              <a:t>Chống đối</a:t>
            </a:r>
            <a:endParaRPr lang="en-US" sz="2400" b="1" dirty="0">
              <a:solidFill>
                <a:srgbClr val="FF0000"/>
              </a:solidFill>
            </a:endParaRPr>
          </a:p>
        </p:txBody>
      </p:sp>
      <p:sp>
        <p:nvSpPr>
          <p:cNvPr id="14" name="TextBox 13"/>
          <p:cNvSpPr txBox="1"/>
          <p:nvPr/>
        </p:nvSpPr>
        <p:spPr>
          <a:xfrm>
            <a:off x="1952735" y="1367915"/>
            <a:ext cx="4018208" cy="461665"/>
          </a:xfrm>
          <a:prstGeom prst="rect">
            <a:avLst/>
          </a:prstGeom>
          <a:noFill/>
        </p:spPr>
        <p:txBody>
          <a:bodyPr wrap="square" rtlCol="0">
            <a:spAutoFit/>
          </a:bodyPr>
          <a:lstStyle/>
          <a:p>
            <a:r>
              <a:rPr lang="vi-VN" sz="2400" b="1" dirty="0" smtClean="0">
                <a:solidFill>
                  <a:srgbClr val="FF0000"/>
                </a:solidFill>
              </a:rPr>
              <a:t>Cải cách </a:t>
            </a:r>
            <a:endParaRPr lang="en-US" sz="2400" b="1" dirty="0">
              <a:solidFill>
                <a:srgbClr val="FF0000"/>
              </a:solidFill>
            </a:endParaRPr>
          </a:p>
        </p:txBody>
      </p:sp>
      <p:sp>
        <p:nvSpPr>
          <p:cNvPr id="15" name="TextBox 14"/>
          <p:cNvSpPr txBox="1"/>
          <p:nvPr/>
        </p:nvSpPr>
        <p:spPr>
          <a:xfrm>
            <a:off x="8476078" y="1633525"/>
            <a:ext cx="4018208" cy="461665"/>
          </a:xfrm>
          <a:prstGeom prst="rect">
            <a:avLst/>
          </a:prstGeom>
          <a:noFill/>
        </p:spPr>
        <p:txBody>
          <a:bodyPr wrap="square" rtlCol="0">
            <a:spAutoFit/>
          </a:bodyPr>
          <a:lstStyle/>
          <a:p>
            <a:r>
              <a:rPr lang="vi-VN" sz="2400" b="1" dirty="0" smtClean="0">
                <a:solidFill>
                  <a:srgbClr val="FF0000"/>
                </a:solidFill>
              </a:rPr>
              <a:t>Phát xít hóa </a:t>
            </a:r>
            <a:endParaRPr lang="en-US" sz="2400" b="1" dirty="0">
              <a:solidFill>
                <a:srgbClr val="FF0000"/>
              </a:solidFill>
            </a:endParaRPr>
          </a:p>
        </p:txBody>
      </p:sp>
      <p:sp>
        <p:nvSpPr>
          <p:cNvPr id="16" name="TextBox 15"/>
          <p:cNvSpPr txBox="1"/>
          <p:nvPr/>
        </p:nvSpPr>
        <p:spPr>
          <a:xfrm>
            <a:off x="7121084" y="2016758"/>
            <a:ext cx="4018208" cy="461665"/>
          </a:xfrm>
          <a:prstGeom prst="rect">
            <a:avLst/>
          </a:prstGeom>
          <a:noFill/>
        </p:spPr>
        <p:txBody>
          <a:bodyPr wrap="square" rtlCol="0">
            <a:spAutoFit/>
          </a:bodyPr>
          <a:lstStyle/>
          <a:p>
            <a:r>
              <a:rPr lang="vi-VN" sz="2400" b="1" dirty="0" smtClean="0">
                <a:solidFill>
                  <a:srgbClr val="FF0000"/>
                </a:solidFill>
              </a:rPr>
              <a:t>Tái vũ trang </a:t>
            </a:r>
            <a:endParaRPr lang="en-US" sz="2400" b="1" dirty="0">
              <a:solidFill>
                <a:srgbClr val="FF0000"/>
              </a:solidFill>
            </a:endParaRPr>
          </a:p>
        </p:txBody>
      </p:sp>
      <p:sp>
        <p:nvSpPr>
          <p:cNvPr id="17" name="TextBox 16"/>
          <p:cNvSpPr txBox="1"/>
          <p:nvPr/>
        </p:nvSpPr>
        <p:spPr>
          <a:xfrm>
            <a:off x="2385391" y="6084713"/>
            <a:ext cx="5059080" cy="461665"/>
          </a:xfrm>
          <a:prstGeom prst="rect">
            <a:avLst/>
          </a:prstGeom>
          <a:noFill/>
        </p:spPr>
        <p:txBody>
          <a:bodyPr wrap="square" rtlCol="0">
            <a:spAutoFit/>
          </a:bodyPr>
          <a:lstStyle/>
          <a:p>
            <a:r>
              <a:rPr lang="vi-VN" sz="2400" b="1" dirty="0" smtClean="0">
                <a:solidFill>
                  <a:srgbClr val="FF0000"/>
                </a:solidFill>
              </a:rPr>
              <a:t>Liên minh phát xít Đức- I-ta-li-a</a:t>
            </a:r>
            <a:endParaRPr lang="en-US" sz="2400" b="1" dirty="0">
              <a:solidFill>
                <a:srgbClr val="FF0000"/>
              </a:solidFill>
            </a:endParaRPr>
          </a:p>
        </p:txBody>
      </p:sp>
    </p:spTree>
    <p:extLst>
      <p:ext uri="{BB962C8B-B14F-4D97-AF65-F5344CB8AC3E}">
        <p14:creationId xmlns:p14="http://schemas.microsoft.com/office/powerpoint/2010/main" val="10680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3825" y="202724"/>
            <a:ext cx="4562476" cy="6495256"/>
          </a:xfrm>
          <a:prstGeom prst="rect">
            <a:avLst/>
          </a:prstGeom>
        </p:spPr>
      </p:pic>
      <p:pic>
        <p:nvPicPr>
          <p:cNvPr id="5" name="Picture 4"/>
          <p:cNvPicPr>
            <a:picLocks noChangeAspect="1"/>
          </p:cNvPicPr>
          <p:nvPr/>
        </p:nvPicPr>
        <p:blipFill>
          <a:blip r:embed="rId3"/>
          <a:stretch>
            <a:fillRect/>
          </a:stretch>
        </p:blipFill>
        <p:spPr>
          <a:xfrm>
            <a:off x="4686302" y="0"/>
            <a:ext cx="7381874" cy="6697980"/>
          </a:xfrm>
          <a:prstGeom prst="rect">
            <a:avLst/>
          </a:prstGeom>
        </p:spPr>
      </p:pic>
    </p:spTree>
    <p:extLst>
      <p:ext uri="{BB962C8B-B14F-4D97-AF65-F5344CB8AC3E}">
        <p14:creationId xmlns:p14="http://schemas.microsoft.com/office/powerpoint/2010/main" val="31606758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52025" y="0"/>
            <a:ext cx="5472332" cy="6858000"/>
          </a:xfrm>
          <a:prstGeom prst="rect">
            <a:avLst/>
          </a:prstGeom>
        </p:spPr>
      </p:pic>
      <p:pic>
        <p:nvPicPr>
          <p:cNvPr id="5" name="Picture 4"/>
          <p:cNvPicPr>
            <a:picLocks noChangeAspect="1"/>
          </p:cNvPicPr>
          <p:nvPr/>
        </p:nvPicPr>
        <p:blipFill>
          <a:blip r:embed="rId3"/>
          <a:stretch>
            <a:fillRect/>
          </a:stretch>
        </p:blipFill>
        <p:spPr>
          <a:xfrm>
            <a:off x="7019924" y="3577810"/>
            <a:ext cx="4853207" cy="1810116"/>
          </a:xfrm>
          <a:prstGeom prst="rect">
            <a:avLst/>
          </a:prstGeom>
        </p:spPr>
      </p:pic>
    </p:spTree>
    <p:extLst>
      <p:ext uri="{BB962C8B-B14F-4D97-AF65-F5344CB8AC3E}">
        <p14:creationId xmlns:p14="http://schemas.microsoft.com/office/powerpoint/2010/main" val="380285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1838752"/>
            <a:ext cx="12027876" cy="4801199"/>
          </a:xfrm>
          <a:prstGeom prst="rect">
            <a:avLst/>
          </a:prstGeom>
        </p:spPr>
      </p:pic>
    </p:spTree>
    <p:extLst>
      <p:ext uri="{BB962C8B-B14F-4D97-AF65-F5344CB8AC3E}">
        <p14:creationId xmlns:p14="http://schemas.microsoft.com/office/powerpoint/2010/main" val="48922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355" y="-190657"/>
            <a:ext cx="10515600" cy="1325563"/>
          </a:xfrm>
        </p:spPr>
        <p:txBody>
          <a:bodyPr>
            <a:normAutofit/>
          </a:bodyPr>
          <a:lstStyle/>
          <a:p>
            <a:r>
              <a:rPr lang="vi-VN" sz="3600" b="1" dirty="0" smtClean="0">
                <a:solidFill>
                  <a:srgbClr val="2806BA"/>
                </a:solidFill>
              </a:rPr>
              <a:t>4.Nước </a:t>
            </a:r>
            <a:r>
              <a:rPr lang="vi-VN" sz="3600" b="1" dirty="0">
                <a:solidFill>
                  <a:srgbClr val="2806BA"/>
                </a:solidFill>
              </a:rPr>
              <a:t>Mỹ giữa hai cuộc chiến tranh </a:t>
            </a:r>
            <a:r>
              <a:rPr lang="en-US" sz="3600" b="1" dirty="0">
                <a:solidFill>
                  <a:srgbClr val="2806BA"/>
                </a:solidFill>
              </a:rPr>
              <a:t>( 1918-1939)</a:t>
            </a:r>
            <a:endParaRPr lang="en-US" sz="3600" dirty="0">
              <a:solidFill>
                <a:srgbClr val="2806BA"/>
              </a:solidFill>
            </a:endParaRPr>
          </a:p>
        </p:txBody>
      </p:sp>
      <p:sp>
        <p:nvSpPr>
          <p:cNvPr id="4" name="Rectangle 3"/>
          <p:cNvSpPr/>
          <p:nvPr/>
        </p:nvSpPr>
        <p:spPr>
          <a:xfrm>
            <a:off x="9289774" y="1109019"/>
            <a:ext cx="2782956" cy="5314275"/>
          </a:xfrm>
          <a:prstGeom prst="rect">
            <a:avLst/>
          </a:prstGeom>
        </p:spPr>
        <p:txBody>
          <a:bodyPr wrap="square">
            <a:spAutoFit/>
          </a:bodyPr>
          <a:lstStyle/>
          <a:p>
            <a:pPr marL="457200" marR="17145" algn="just">
              <a:lnSpc>
                <a:spcPct val="107000"/>
              </a:lnSpc>
              <a:spcAft>
                <a:spcPts val="0"/>
              </a:spcAft>
            </a:pPr>
            <a:r>
              <a:rPr lang="en-US" sz="3200" b="1" i="1" dirty="0">
                <a:solidFill>
                  <a:srgbClr val="FF0000"/>
                </a:solidFill>
                <a:latin typeface="Tahoma" panose="020B0604030504040204" pitchFamily="34" charset="0"/>
                <a:ea typeface="Tahoma" panose="020B0604030504040204" pitchFamily="34" charset="0"/>
                <a:cs typeface="Tahoma" panose="020B0604030504040204" pitchFamily="34" charset="0"/>
              </a:rPr>
              <a:t>Hãy trình bày những nét chính về tình hình nước Mỹ trong giai đoạn 1918-1939.</a:t>
            </a:r>
            <a:endParaRPr lang="en-US" sz="2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374370" y="2669462"/>
            <a:ext cx="9273213" cy="2074414"/>
          </a:xfrm>
          <a:prstGeom prst="rect">
            <a:avLst/>
          </a:prstGeom>
        </p:spPr>
        <p:txBody>
          <a:bodyPr wrap="square">
            <a:spAutoFit/>
          </a:bodyPr>
          <a:lstStyle/>
          <a:p>
            <a:pPr algn="just">
              <a:lnSpc>
                <a:spcPct val="115000"/>
              </a:lnSpc>
              <a:spcAft>
                <a:spcPts val="0"/>
              </a:spcAft>
            </a:pPr>
            <a:r>
              <a:rPr lang="en-US" sz="2800" dirty="0">
                <a:solidFill>
                  <a:srgbClr val="000000"/>
                </a:solidFill>
                <a:latin typeface="Calibri" panose="020F0502020204030204" pitchFamily="34" charset="0"/>
                <a:ea typeface="MS Mincho" panose="02020609040205080304" pitchFamily="49" charset="-128"/>
                <a:cs typeface="Calibri" panose="020F0502020204030204" pitchFamily="34" charset="0"/>
              </a:rPr>
              <a:t>- 1918 – 1924, kinh tế Mỹ phát triển nhanh chóng nhưng xen kẽ với khủng hoảng, suy thoái nhẹ. Trong xã hội, tình trạng bất công xã hội, thất nghiệp, thu nhập thấp và phân biệt chủng tộc đối với người da đen vẫn thường xuyên xảy ra</a:t>
            </a:r>
            <a:r>
              <a:rPr lang="en-US" sz="2800" dirty="0" smtClean="0">
                <a:solidFill>
                  <a:srgbClr val="000000"/>
                </a:solidFill>
                <a:latin typeface="Calibri" panose="020F0502020204030204" pitchFamily="34" charset="0"/>
                <a:ea typeface="MS Mincho" panose="02020609040205080304" pitchFamily="49" charset="-128"/>
                <a:cs typeface="Calibri" panose="020F0502020204030204" pitchFamily="34" charset="0"/>
              </a:rPr>
              <a:t>.</a:t>
            </a:r>
            <a:endParaRPr lang="en-US" sz="20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Rectangle 6"/>
          <p:cNvSpPr/>
          <p:nvPr/>
        </p:nvSpPr>
        <p:spPr>
          <a:xfrm>
            <a:off x="321362" y="4783586"/>
            <a:ext cx="9379228" cy="2074414"/>
          </a:xfrm>
          <a:prstGeom prst="rect">
            <a:avLst/>
          </a:prstGeom>
        </p:spPr>
        <p:txBody>
          <a:bodyPr wrap="square">
            <a:spAutoFit/>
          </a:bodyPr>
          <a:lstStyle/>
          <a:p>
            <a:pPr algn="just">
              <a:lnSpc>
                <a:spcPct val="115000"/>
              </a:lnSpc>
              <a:spcAft>
                <a:spcPts val="0"/>
              </a:spcAft>
            </a:pPr>
            <a:r>
              <a:rPr lang="en-US" sz="2800" dirty="0">
                <a:solidFill>
                  <a:srgbClr val="000000"/>
                </a:solidFill>
                <a:latin typeface="Calibri" panose="020F0502020204030204" pitchFamily="34" charset="0"/>
                <a:ea typeface="MS Mincho" panose="02020609040205080304" pitchFamily="49" charset="-128"/>
                <a:cs typeface="Calibri" panose="020F0502020204030204" pitchFamily="34" charset="0"/>
              </a:rPr>
              <a:t>- 1924 – 1929, kinh tế Mỹ thực sự bước vào giai đoạn phồn vinh, đưa nước Mỹ trở thành trung tâm công nghiệp, thương mại, tài chính quốc tế; tình hình chính trị - xã hội tương đối ổn định.</a:t>
            </a:r>
            <a:endParaRPr lang="en-US" sz="28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8" name="Rectangle 7"/>
          <p:cNvSpPr/>
          <p:nvPr/>
        </p:nvSpPr>
        <p:spPr>
          <a:xfrm>
            <a:off x="374370" y="864922"/>
            <a:ext cx="9167194" cy="1569660"/>
          </a:xfrm>
          <a:prstGeom prst="rect">
            <a:avLst/>
          </a:prstGeom>
        </p:spPr>
        <p:txBody>
          <a:bodyPr wrap="square">
            <a:spAutoFit/>
          </a:bodyPr>
          <a:lstStyle/>
          <a:p>
            <a:pPr algn="just">
              <a:spcAft>
                <a:spcPts val="0"/>
              </a:spcAft>
            </a:pPr>
            <a:r>
              <a:rPr lang="vi-VN" sz="3200" dirty="0">
                <a:solidFill>
                  <a:srgbClr val="C00000"/>
                </a:solidFill>
                <a:latin typeface="Calibri" panose="020F0502020204030204" pitchFamily="34" charset="0"/>
                <a:ea typeface="MS Mincho" panose="02020609040205080304" pitchFamily="49" charset="-128"/>
                <a:cs typeface="Calibri" panose="020F0502020204030204" pitchFamily="34" charset="0"/>
              </a:rPr>
              <a:t>N</a:t>
            </a:r>
            <a:r>
              <a:rPr lang="vi-VN" sz="3200" dirty="0" smtClean="0">
                <a:solidFill>
                  <a:srgbClr val="C00000"/>
                </a:solidFill>
                <a:latin typeface="Calibri" panose="020F0502020204030204" pitchFamily="34" charset="0"/>
                <a:ea typeface="MS Mincho" panose="02020609040205080304" pitchFamily="49" charset="-128"/>
                <a:cs typeface="Calibri" panose="020F0502020204030204" pitchFamily="34" charset="0"/>
              </a:rPr>
              <a:t>ước </a:t>
            </a:r>
            <a:r>
              <a:rPr lang="vi-VN" sz="3200" dirty="0">
                <a:solidFill>
                  <a:srgbClr val="C00000"/>
                </a:solidFill>
                <a:latin typeface="Calibri" panose="020F0502020204030204" pitchFamily="34" charset="0"/>
                <a:ea typeface="MS Mincho" panose="02020609040205080304" pitchFamily="49" charset="-128"/>
                <a:cs typeface="Calibri" panose="020F0502020204030204" pitchFamily="34" charset="0"/>
              </a:rPr>
              <a:t>Mỹ  giữa hai cuộc chiến tranh thế giới chia thành 3 giai đoạn cơ bản .Phát triển xen lẫn suy thoái, thời kì phồn vinh và thời kì khủng hoảng trầm trọng</a:t>
            </a:r>
            <a:endParaRPr lang="en-US" sz="2400" dirty="0">
              <a:solidFill>
                <a:srgbClr val="C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373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943" y="1355362"/>
            <a:ext cx="10515600" cy="1818912"/>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- 1929 - 1933, Mỹ lâm vào đại suy thoái khiến sản lượng công nghiệp suy giảm nghiêm trọng, hàng nghìn ngân hàng, công ty công nghiệp và thương mại bị phá sản; hàng triệu người bị thất nghiệp, đời sống nhân dân gặp nhiều khó khăn.</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p:cNvSpPr>
            <a:spLocks noGrp="1"/>
          </p:cNvSpPr>
          <p:nvPr>
            <p:ph type="title"/>
          </p:nvPr>
        </p:nvSpPr>
        <p:spPr>
          <a:xfrm>
            <a:off x="472440" y="208370"/>
            <a:ext cx="10515600" cy="823595"/>
          </a:xfrm>
        </p:spPr>
        <p:txBody>
          <a:bodyPr>
            <a:normAutofit/>
          </a:bodyPr>
          <a:lstStyle/>
          <a:p>
            <a:r>
              <a:rPr lang="vi-VN" sz="3600" b="1" dirty="0" smtClean="0">
                <a:solidFill>
                  <a:srgbClr val="2806BA"/>
                </a:solidFill>
              </a:rPr>
              <a:t>4.Nước </a:t>
            </a:r>
            <a:r>
              <a:rPr lang="vi-VN" sz="3600" b="1" dirty="0">
                <a:solidFill>
                  <a:srgbClr val="2806BA"/>
                </a:solidFill>
              </a:rPr>
              <a:t>Mỹ giữa hai cuộc chiến tranh </a:t>
            </a:r>
            <a:r>
              <a:rPr lang="en-US" sz="3600" b="1" dirty="0">
                <a:solidFill>
                  <a:srgbClr val="2806BA"/>
                </a:solidFill>
              </a:rPr>
              <a:t>( 1918-1939)</a:t>
            </a:r>
            <a:endParaRPr lang="en-US" sz="3600" dirty="0">
              <a:solidFill>
                <a:srgbClr val="2806BA"/>
              </a:solidFill>
            </a:endParaRPr>
          </a:p>
        </p:txBody>
      </p:sp>
      <p:sp>
        <p:nvSpPr>
          <p:cNvPr id="5" name="Rectangle 4"/>
          <p:cNvSpPr/>
          <p:nvPr/>
        </p:nvSpPr>
        <p:spPr>
          <a:xfrm>
            <a:off x="576943" y="3325248"/>
            <a:ext cx="10254343" cy="1384995"/>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 Từ 1932, sau khi lên cầm quyền, Tổng thống P. Ru-dơ-ven đã thực hiện “Chính sách mới” (được gọi là Thoả thuận mới) nhằm giải quyết hậu quả của đại suy thoái</a:t>
            </a:r>
            <a:r>
              <a:rPr lang="vi-VN" sz="2800" dirty="0">
                <a:latin typeface="Tahoma" panose="020B0604030504040204" pitchFamily="34" charset="0"/>
                <a:ea typeface="Tahoma" panose="020B0604030504040204" pitchFamily="34" charset="0"/>
                <a:cs typeface="Tahoma" panose="020B0604030504040204" pitchFamily="34" charset="0"/>
              </a:rPr>
              <a:t>.</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55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957" y="121418"/>
            <a:ext cx="11870745" cy="6736581"/>
          </a:xfrm>
          <a:prstGeom prst="rect">
            <a:avLst/>
          </a:prstGeom>
        </p:spPr>
      </p:pic>
      <p:sp>
        <p:nvSpPr>
          <p:cNvPr id="2" name="TextBox 1"/>
          <p:cNvSpPr txBox="1"/>
          <p:nvPr/>
        </p:nvSpPr>
        <p:spPr>
          <a:xfrm>
            <a:off x="587122" y="1057836"/>
            <a:ext cx="3267702" cy="461665"/>
          </a:xfrm>
          <a:prstGeom prst="rect">
            <a:avLst/>
          </a:prstGeom>
          <a:noFill/>
        </p:spPr>
        <p:txBody>
          <a:bodyPr wrap="square" rtlCol="0">
            <a:spAutoFit/>
          </a:bodyPr>
          <a:lstStyle/>
          <a:p>
            <a:r>
              <a:rPr lang="vi-VN" sz="2400" b="1" dirty="0" smtClean="0">
                <a:solidFill>
                  <a:srgbClr val="FF0000"/>
                </a:solidFill>
              </a:rPr>
              <a:t>Phồn vinh </a:t>
            </a:r>
            <a:endParaRPr lang="en-US" sz="2400" b="1" dirty="0" smtClean="0">
              <a:solidFill>
                <a:srgbClr val="FF0000"/>
              </a:solidFill>
            </a:endParaRPr>
          </a:p>
        </p:txBody>
      </p:sp>
      <p:sp>
        <p:nvSpPr>
          <p:cNvPr id="6" name="TextBox 5"/>
          <p:cNvSpPr txBox="1"/>
          <p:nvPr/>
        </p:nvSpPr>
        <p:spPr>
          <a:xfrm>
            <a:off x="6289412" y="1057836"/>
            <a:ext cx="3267702" cy="461665"/>
          </a:xfrm>
          <a:prstGeom prst="rect">
            <a:avLst/>
          </a:prstGeom>
          <a:noFill/>
        </p:spPr>
        <p:txBody>
          <a:bodyPr wrap="square" rtlCol="0">
            <a:spAutoFit/>
          </a:bodyPr>
          <a:lstStyle/>
          <a:p>
            <a:r>
              <a:rPr lang="vi-VN" sz="2400" b="1" dirty="0" smtClean="0">
                <a:solidFill>
                  <a:srgbClr val="FF0000"/>
                </a:solidFill>
              </a:rPr>
              <a:t>Tăng trưởng cao </a:t>
            </a:r>
            <a:endParaRPr lang="en-US" sz="2400" b="1" dirty="0" smtClean="0">
              <a:solidFill>
                <a:srgbClr val="FF0000"/>
              </a:solidFill>
            </a:endParaRPr>
          </a:p>
        </p:txBody>
      </p:sp>
      <p:sp>
        <p:nvSpPr>
          <p:cNvPr id="7" name="TextBox 6"/>
          <p:cNvSpPr txBox="1"/>
          <p:nvPr/>
        </p:nvSpPr>
        <p:spPr>
          <a:xfrm>
            <a:off x="3523733" y="2147064"/>
            <a:ext cx="3267702" cy="461665"/>
          </a:xfrm>
          <a:prstGeom prst="rect">
            <a:avLst/>
          </a:prstGeom>
          <a:noFill/>
        </p:spPr>
        <p:txBody>
          <a:bodyPr wrap="square" rtlCol="0">
            <a:spAutoFit/>
          </a:bodyPr>
          <a:lstStyle/>
          <a:p>
            <a:r>
              <a:rPr lang="vi-VN" sz="2400" b="1" dirty="0" smtClean="0">
                <a:solidFill>
                  <a:srgbClr val="FF0000"/>
                </a:solidFill>
              </a:rPr>
              <a:t>48 </a:t>
            </a:r>
            <a:endParaRPr lang="en-US" sz="2400" b="1" dirty="0" smtClean="0">
              <a:solidFill>
                <a:srgbClr val="FF0000"/>
              </a:solidFill>
            </a:endParaRPr>
          </a:p>
        </p:txBody>
      </p:sp>
      <p:sp>
        <p:nvSpPr>
          <p:cNvPr id="8" name="TextBox 7"/>
          <p:cNvSpPr txBox="1"/>
          <p:nvPr/>
        </p:nvSpPr>
        <p:spPr>
          <a:xfrm>
            <a:off x="3326510" y="2644585"/>
            <a:ext cx="3267702" cy="461665"/>
          </a:xfrm>
          <a:prstGeom prst="rect">
            <a:avLst/>
          </a:prstGeom>
          <a:noFill/>
        </p:spPr>
        <p:txBody>
          <a:bodyPr wrap="square" rtlCol="0">
            <a:spAutoFit/>
          </a:bodyPr>
          <a:lstStyle/>
          <a:p>
            <a:r>
              <a:rPr lang="vi-VN" sz="2400" b="1" dirty="0">
                <a:solidFill>
                  <a:srgbClr val="FF0000"/>
                </a:solidFill>
              </a:rPr>
              <a:t> </a:t>
            </a:r>
            <a:r>
              <a:rPr lang="vi-VN" sz="2400" b="1" dirty="0" smtClean="0">
                <a:solidFill>
                  <a:srgbClr val="FF0000"/>
                </a:solidFill>
              </a:rPr>
              <a:t>ô tô </a:t>
            </a:r>
            <a:endParaRPr lang="en-US" sz="2400" b="1" dirty="0" smtClean="0">
              <a:solidFill>
                <a:srgbClr val="FF0000"/>
              </a:solidFill>
            </a:endParaRPr>
          </a:p>
        </p:txBody>
      </p:sp>
      <p:sp>
        <p:nvSpPr>
          <p:cNvPr id="9" name="TextBox 8"/>
          <p:cNvSpPr txBox="1"/>
          <p:nvPr/>
        </p:nvSpPr>
        <p:spPr>
          <a:xfrm>
            <a:off x="6594212" y="2644586"/>
            <a:ext cx="3267702" cy="461665"/>
          </a:xfrm>
          <a:prstGeom prst="rect">
            <a:avLst/>
          </a:prstGeom>
          <a:noFill/>
        </p:spPr>
        <p:txBody>
          <a:bodyPr wrap="square" rtlCol="0">
            <a:spAutoFit/>
          </a:bodyPr>
          <a:lstStyle/>
          <a:p>
            <a:r>
              <a:rPr lang="vi-VN" sz="2400" b="1" dirty="0" smtClean="0">
                <a:solidFill>
                  <a:srgbClr val="FF0000"/>
                </a:solidFill>
              </a:rPr>
              <a:t>Dầu lửa  </a:t>
            </a:r>
            <a:endParaRPr lang="en-US" sz="2400" b="1" dirty="0" smtClean="0">
              <a:solidFill>
                <a:srgbClr val="FF0000"/>
              </a:solidFill>
            </a:endParaRPr>
          </a:p>
        </p:txBody>
      </p:sp>
      <p:sp>
        <p:nvSpPr>
          <p:cNvPr id="10" name="TextBox 9"/>
          <p:cNvSpPr txBox="1"/>
          <p:nvPr/>
        </p:nvSpPr>
        <p:spPr>
          <a:xfrm>
            <a:off x="6594212" y="3160078"/>
            <a:ext cx="3267702" cy="461665"/>
          </a:xfrm>
          <a:prstGeom prst="rect">
            <a:avLst/>
          </a:prstGeom>
          <a:noFill/>
        </p:spPr>
        <p:txBody>
          <a:bodyPr wrap="square" rtlCol="0">
            <a:spAutoFit/>
          </a:bodyPr>
          <a:lstStyle/>
          <a:p>
            <a:r>
              <a:rPr lang="vi-VN" sz="2400" b="1" dirty="0" smtClean="0">
                <a:solidFill>
                  <a:srgbClr val="FF0000"/>
                </a:solidFill>
              </a:rPr>
              <a:t>Thất nghiệp</a:t>
            </a:r>
            <a:endParaRPr lang="en-US" sz="2400" b="1" dirty="0" smtClean="0">
              <a:solidFill>
                <a:srgbClr val="FF0000"/>
              </a:solidFill>
            </a:endParaRPr>
          </a:p>
        </p:txBody>
      </p:sp>
      <p:sp>
        <p:nvSpPr>
          <p:cNvPr id="11" name="TextBox 10"/>
          <p:cNvSpPr txBox="1"/>
          <p:nvPr/>
        </p:nvSpPr>
        <p:spPr>
          <a:xfrm>
            <a:off x="748486" y="3621743"/>
            <a:ext cx="3267702" cy="461665"/>
          </a:xfrm>
          <a:prstGeom prst="rect">
            <a:avLst/>
          </a:prstGeom>
          <a:noFill/>
        </p:spPr>
        <p:txBody>
          <a:bodyPr wrap="square" rtlCol="0">
            <a:spAutoFit/>
          </a:bodyPr>
          <a:lstStyle/>
          <a:p>
            <a:r>
              <a:rPr lang="vi-VN" sz="2400" b="1" dirty="0" smtClean="0">
                <a:solidFill>
                  <a:srgbClr val="FF0000"/>
                </a:solidFill>
              </a:rPr>
              <a:t>Phân biệt chủng tộc</a:t>
            </a:r>
            <a:endParaRPr lang="en-US" sz="2400" b="1" dirty="0" smtClean="0">
              <a:solidFill>
                <a:srgbClr val="FF0000"/>
              </a:solidFill>
            </a:endParaRPr>
          </a:p>
        </p:txBody>
      </p:sp>
      <p:sp>
        <p:nvSpPr>
          <p:cNvPr id="12" name="TextBox 11"/>
          <p:cNvSpPr txBox="1"/>
          <p:nvPr/>
        </p:nvSpPr>
        <p:spPr>
          <a:xfrm>
            <a:off x="2788627" y="4199966"/>
            <a:ext cx="3267702" cy="461665"/>
          </a:xfrm>
          <a:prstGeom prst="rect">
            <a:avLst/>
          </a:prstGeom>
          <a:noFill/>
        </p:spPr>
        <p:txBody>
          <a:bodyPr wrap="square" rtlCol="0">
            <a:spAutoFit/>
          </a:bodyPr>
          <a:lstStyle/>
          <a:p>
            <a:r>
              <a:rPr lang="vi-VN" sz="2400" b="1" dirty="0" smtClean="0">
                <a:solidFill>
                  <a:srgbClr val="FF0000"/>
                </a:solidFill>
              </a:rPr>
              <a:t>Đảng cộng sản </a:t>
            </a:r>
            <a:endParaRPr lang="en-US" sz="2400" b="1" dirty="0" smtClean="0">
              <a:solidFill>
                <a:srgbClr val="FF0000"/>
              </a:solidFill>
            </a:endParaRPr>
          </a:p>
        </p:txBody>
      </p:sp>
      <p:sp>
        <p:nvSpPr>
          <p:cNvPr id="13" name="TextBox 12"/>
          <p:cNvSpPr txBox="1"/>
          <p:nvPr/>
        </p:nvSpPr>
        <p:spPr>
          <a:xfrm>
            <a:off x="120957" y="5723985"/>
            <a:ext cx="3267702" cy="461665"/>
          </a:xfrm>
          <a:prstGeom prst="rect">
            <a:avLst/>
          </a:prstGeom>
          <a:noFill/>
        </p:spPr>
        <p:txBody>
          <a:bodyPr wrap="square" rtlCol="0">
            <a:spAutoFit/>
          </a:bodyPr>
          <a:lstStyle/>
          <a:p>
            <a:r>
              <a:rPr lang="vi-VN" sz="2400" b="1" dirty="0" smtClean="0">
                <a:solidFill>
                  <a:srgbClr val="FF0000"/>
                </a:solidFill>
              </a:rPr>
              <a:t>Chính sách mới </a:t>
            </a:r>
            <a:endParaRPr lang="en-US" sz="2400" b="1" dirty="0" smtClean="0">
              <a:solidFill>
                <a:srgbClr val="FF0000"/>
              </a:solidFill>
            </a:endParaRPr>
          </a:p>
        </p:txBody>
      </p:sp>
      <p:sp>
        <p:nvSpPr>
          <p:cNvPr id="14" name="TextBox 13"/>
          <p:cNvSpPr txBox="1"/>
          <p:nvPr/>
        </p:nvSpPr>
        <p:spPr>
          <a:xfrm>
            <a:off x="3021710" y="1602450"/>
            <a:ext cx="3267702" cy="461665"/>
          </a:xfrm>
          <a:prstGeom prst="rect">
            <a:avLst/>
          </a:prstGeom>
          <a:noFill/>
        </p:spPr>
        <p:txBody>
          <a:bodyPr wrap="square" rtlCol="0">
            <a:spAutoFit/>
          </a:bodyPr>
          <a:lstStyle/>
          <a:p>
            <a:r>
              <a:rPr lang="vi-VN" sz="2400" b="1" dirty="0" smtClean="0">
                <a:solidFill>
                  <a:srgbClr val="FF0000"/>
                </a:solidFill>
              </a:rPr>
              <a:t>69</a:t>
            </a:r>
            <a:endParaRPr lang="en-US" sz="2400" b="1" dirty="0" smtClean="0">
              <a:solidFill>
                <a:srgbClr val="FF0000"/>
              </a:solidFill>
            </a:endParaRPr>
          </a:p>
        </p:txBody>
      </p:sp>
    </p:spTree>
    <p:extLst>
      <p:ext uri="{BB962C8B-B14F-4D97-AF65-F5344CB8AC3E}">
        <p14:creationId xmlns:p14="http://schemas.microsoft.com/office/powerpoint/2010/main" val="38809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752492"/>
          </a:xfrm>
          <a:prstGeom prst="rect">
            <a:avLst/>
          </a:prstGeom>
        </p:spPr>
      </p:pic>
    </p:spTree>
    <p:extLst>
      <p:ext uri="{BB962C8B-B14F-4D97-AF65-F5344CB8AC3E}">
        <p14:creationId xmlns:p14="http://schemas.microsoft.com/office/powerpoint/2010/main" val="163055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3200" b="1" dirty="0">
                <a:solidFill>
                  <a:srgbClr val="FF0000"/>
                </a:solidFill>
                <a:latin typeface="Tahoma" panose="020B0604030504040204" pitchFamily="34" charset="0"/>
                <a:ea typeface="Tahoma" panose="020B0604030504040204" pitchFamily="34" charset="0"/>
                <a:cs typeface="Tahoma" panose="020B0604030504040204" pitchFamily="34" charset="0"/>
              </a:rPr>
              <a:t>Tình hình chính trị - xã hội của nước Mỹ thể hiện như thế nào qua tư liệu 2.8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r>
            <a:b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47357" y="1690688"/>
            <a:ext cx="6054969" cy="4351338"/>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Tư liệu 2.8 (Bức hình Cậu bé di cư tìm việc làm cùng với gia đình ở Ốc-la-hô-ma) đã cho thấy đời sống chính trị-xã hội ở Mỹ không ổn định, khi: tác động của đại suy thoái khiến cho hàng triệu người thất nghiệp; đời sống nhân dân gặp nhiều khó khăn.</a:t>
            </a:r>
          </a:p>
        </p:txBody>
      </p:sp>
      <p:pic>
        <p:nvPicPr>
          <p:cNvPr id="4" name="Picture 3"/>
          <p:cNvPicPr>
            <a:picLocks noChangeAspect="1"/>
          </p:cNvPicPr>
          <p:nvPr/>
        </p:nvPicPr>
        <p:blipFill>
          <a:blip r:embed="rId2"/>
          <a:stretch>
            <a:fillRect/>
          </a:stretch>
        </p:blipFill>
        <p:spPr>
          <a:xfrm>
            <a:off x="6893169" y="1027907"/>
            <a:ext cx="5210175" cy="3974400"/>
          </a:xfrm>
          <a:prstGeom prst="rect">
            <a:avLst/>
          </a:prstGeom>
        </p:spPr>
      </p:pic>
      <p:pic>
        <p:nvPicPr>
          <p:cNvPr id="5" name="Picture 4"/>
          <p:cNvPicPr>
            <a:picLocks noChangeAspect="1"/>
          </p:cNvPicPr>
          <p:nvPr/>
        </p:nvPicPr>
        <p:blipFill>
          <a:blip r:embed="rId3"/>
          <a:stretch>
            <a:fillRect/>
          </a:stretch>
        </p:blipFill>
        <p:spPr>
          <a:xfrm>
            <a:off x="6893168" y="5002307"/>
            <a:ext cx="5210175" cy="1733550"/>
          </a:xfrm>
          <a:prstGeom prst="rect">
            <a:avLst/>
          </a:prstGeom>
        </p:spPr>
      </p:pic>
    </p:spTree>
    <p:extLst>
      <p:ext uri="{BB962C8B-B14F-4D97-AF65-F5344CB8AC3E}">
        <p14:creationId xmlns:p14="http://schemas.microsoft.com/office/powerpoint/2010/main" val="13136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31" y="649241"/>
            <a:ext cx="11205754" cy="1325563"/>
          </a:xfrm>
        </p:spPr>
        <p:txBody>
          <a:bodyPr>
            <a:noAutofit/>
          </a:bodyPr>
          <a:lstStyle/>
          <a:p>
            <a:r>
              <a:rPr lang="vi-VN" sz="2800" i="1" dirty="0">
                <a:solidFill>
                  <a:srgbClr val="2806BA"/>
                </a:solidFill>
                <a:latin typeface="Tahoma" panose="020B0604030504040204" pitchFamily="34" charset="0"/>
                <a:ea typeface="Tahoma" panose="020B0604030504040204" pitchFamily="34" charset="0"/>
                <a:cs typeface="Tahoma" panose="020B0604030504040204" pitchFamily="34" charset="0"/>
              </a:rPr>
              <a:t>Câu 1: </a:t>
            </a:r>
            <a:r>
              <a:rPr lang="en-US" sz="2800" i="1" dirty="0">
                <a:solidFill>
                  <a:srgbClr val="2806BA"/>
                </a:solidFill>
                <a:latin typeface="Tahoma" panose="020B0604030504040204" pitchFamily="34" charset="0"/>
                <a:ea typeface="Tahoma" panose="020B0604030504040204" pitchFamily="34" charset="0"/>
                <a:cs typeface="Tahoma" panose="020B0604030504040204" pitchFamily="34" charset="0"/>
              </a:rPr>
              <a:t>Hãy vẽ trục thời gian thể hiện các giai đoạn phát triển kinh tế của các nước châu Âu và nước Mỹ trong những năm 1918-1939. Nêu đặc điểm của từng giai đoạn.</a:t>
            </a:r>
            <a:r>
              <a:rPr lang="en-US" sz="2800" dirty="0">
                <a:solidFill>
                  <a:srgbClr val="2806BA"/>
                </a:solidFill>
                <a:latin typeface="Tahoma" panose="020B0604030504040204" pitchFamily="34" charset="0"/>
                <a:ea typeface="Tahoma" panose="020B0604030504040204" pitchFamily="34" charset="0"/>
                <a:cs typeface="Tahoma" panose="020B0604030504040204" pitchFamily="34" charset="0"/>
              </a:rPr>
              <a:t/>
            </a:r>
            <a:br>
              <a:rPr lang="en-US" sz="2800" dirty="0">
                <a:solidFill>
                  <a:srgbClr val="2806BA"/>
                </a:solidFill>
                <a:latin typeface="Tahoma" panose="020B0604030504040204" pitchFamily="34" charset="0"/>
                <a:ea typeface="Tahoma" panose="020B0604030504040204" pitchFamily="34" charset="0"/>
                <a:cs typeface="Tahoma" panose="020B0604030504040204" pitchFamily="34" charset="0"/>
              </a:rPr>
            </a:br>
            <a:endParaRPr lang="en-US" sz="2800"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431074" y="1710484"/>
            <a:ext cx="11652069" cy="5147515"/>
          </a:xfrm>
          <a:prstGeom prst="rect">
            <a:avLst/>
          </a:prstGeom>
        </p:spPr>
      </p:pic>
      <p:sp>
        <p:nvSpPr>
          <p:cNvPr id="5" name="TextBox 4"/>
          <p:cNvSpPr txBox="1"/>
          <p:nvPr/>
        </p:nvSpPr>
        <p:spPr>
          <a:xfrm>
            <a:off x="1580606" y="0"/>
            <a:ext cx="4153988" cy="523220"/>
          </a:xfrm>
          <a:prstGeom prst="rect">
            <a:avLst/>
          </a:prstGeom>
          <a:noFill/>
        </p:spPr>
        <p:txBody>
          <a:bodyPr wrap="square" rtlCol="0">
            <a:spAutoFit/>
          </a:bodyPr>
          <a:lstStyle/>
          <a:p>
            <a:r>
              <a:rPr lang="vi-VN" sz="2800" b="1" dirty="0" smtClean="0">
                <a:solidFill>
                  <a:srgbClr val="FF0000"/>
                </a:solidFill>
              </a:rPr>
              <a:t>LUYỆN TẬP</a:t>
            </a:r>
            <a:endParaRPr lang="en-US" sz="2800" b="1" dirty="0">
              <a:solidFill>
                <a:srgbClr val="FF0000"/>
              </a:solidFill>
            </a:endParaRPr>
          </a:p>
        </p:txBody>
      </p:sp>
      <p:pic>
        <p:nvPicPr>
          <p:cNvPr id="6" name="Picture 5"/>
          <p:cNvPicPr>
            <a:picLocks noChangeAspect="1"/>
          </p:cNvPicPr>
          <p:nvPr/>
        </p:nvPicPr>
        <p:blipFill>
          <a:blip r:embed="rId3"/>
          <a:stretch>
            <a:fillRect/>
          </a:stretch>
        </p:blipFill>
        <p:spPr>
          <a:xfrm>
            <a:off x="1306287" y="1872196"/>
            <a:ext cx="2351313" cy="2025491"/>
          </a:xfrm>
          <a:prstGeom prst="rect">
            <a:avLst/>
          </a:prstGeom>
        </p:spPr>
      </p:pic>
      <p:pic>
        <p:nvPicPr>
          <p:cNvPr id="7" name="Picture 6"/>
          <p:cNvPicPr>
            <a:picLocks noChangeAspect="1"/>
          </p:cNvPicPr>
          <p:nvPr/>
        </p:nvPicPr>
        <p:blipFill>
          <a:blip r:embed="rId4"/>
          <a:stretch>
            <a:fillRect/>
          </a:stretch>
        </p:blipFill>
        <p:spPr>
          <a:xfrm>
            <a:off x="3566159" y="4534716"/>
            <a:ext cx="2351313" cy="1931398"/>
          </a:xfrm>
          <a:prstGeom prst="rect">
            <a:avLst/>
          </a:prstGeom>
        </p:spPr>
      </p:pic>
      <p:pic>
        <p:nvPicPr>
          <p:cNvPr id="8" name="Picture 7"/>
          <p:cNvPicPr>
            <a:picLocks noChangeAspect="1"/>
          </p:cNvPicPr>
          <p:nvPr/>
        </p:nvPicPr>
        <p:blipFill>
          <a:blip r:embed="rId5"/>
          <a:stretch>
            <a:fillRect/>
          </a:stretch>
        </p:blipFill>
        <p:spPr>
          <a:xfrm>
            <a:off x="5734594" y="1751986"/>
            <a:ext cx="2390502" cy="2097994"/>
          </a:xfrm>
          <a:prstGeom prst="rect">
            <a:avLst/>
          </a:prstGeom>
        </p:spPr>
      </p:pic>
      <p:pic>
        <p:nvPicPr>
          <p:cNvPr id="9" name="Picture 8"/>
          <p:cNvPicPr>
            <a:picLocks noChangeAspect="1"/>
          </p:cNvPicPr>
          <p:nvPr/>
        </p:nvPicPr>
        <p:blipFill>
          <a:blip r:embed="rId6"/>
          <a:stretch>
            <a:fillRect/>
          </a:stretch>
        </p:blipFill>
        <p:spPr>
          <a:xfrm>
            <a:off x="8020593" y="4534716"/>
            <a:ext cx="2364377" cy="2037805"/>
          </a:xfrm>
          <a:prstGeom prst="rect">
            <a:avLst/>
          </a:prstGeom>
        </p:spPr>
      </p:pic>
    </p:spTree>
    <p:extLst>
      <p:ext uri="{BB962C8B-B14F-4D97-AF65-F5344CB8AC3E}">
        <p14:creationId xmlns:p14="http://schemas.microsoft.com/office/powerpoint/2010/main" val="206406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b="1" dirty="0">
                <a:solidFill>
                  <a:srgbClr val="FF0000"/>
                </a:solidFill>
                <a:latin typeface="Tahoma" panose="020B0604030504040204" pitchFamily="34" charset="0"/>
                <a:ea typeface="Tahoma" panose="020B0604030504040204" pitchFamily="34" charset="0"/>
                <a:cs typeface="Tahoma" panose="020B0604030504040204" pitchFamily="34" charset="0"/>
              </a:rPr>
              <a:t>Câu 2. </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Tại sao từ năm 1936, nền hoà bình châu Âu bị đe doạ?</a:t>
            </a:r>
          </a:p>
        </p:txBody>
      </p:sp>
      <p:sp>
        <p:nvSpPr>
          <p:cNvPr id="3" name="Content Placeholder 2"/>
          <p:cNvSpPr>
            <a:spLocks noGrp="1"/>
          </p:cNvSpPr>
          <p:nvPr>
            <p:ph idx="1"/>
          </p:nvPr>
        </p:nvSpPr>
        <p:spPr/>
        <p:txBody>
          <a:bodyPr>
            <a:normAutofit/>
          </a:bodyPr>
          <a:lstStyle/>
          <a:p>
            <a:pPr marL="0" indent="0">
              <a:buNone/>
            </a:pPr>
            <a:r>
              <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rPr>
              <a:t>+ Lực lượng phát xít đã lên cầm quyền ở nhiều quốc gia như: Đức, Italia,…</a:t>
            </a:r>
          </a:p>
          <a:p>
            <a:pPr marL="0" indent="0">
              <a:buNone/>
            </a:pPr>
            <a:r>
              <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rPr>
              <a:t>+ Các nước phát xít đã tăng cường chạy đua vũ trang phục vụ cho ý đồ gây chiến tranh để “phân chia” lại thế giới.</a:t>
            </a:r>
          </a:p>
          <a:p>
            <a:pPr marL="0" indent="0">
              <a:buNone/>
            </a:pPr>
            <a:endParaRPr lang="en-US" sz="32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06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049"/>
            <a:ext cx="10515600" cy="1325563"/>
          </a:xfrm>
        </p:spPr>
        <p:txBody>
          <a:bodyPr/>
          <a:lstStyle/>
          <a:p>
            <a:r>
              <a:rPr lang="vi-VN" dirty="0" smtClean="0"/>
              <a:t>VẬN DỤNG </a:t>
            </a:r>
            <a:endParaRPr lang="en-US" dirty="0"/>
          </a:p>
        </p:txBody>
      </p:sp>
      <p:sp>
        <p:nvSpPr>
          <p:cNvPr id="3" name="Content Placeholder 2"/>
          <p:cNvSpPr>
            <a:spLocks noGrp="1"/>
          </p:cNvSpPr>
          <p:nvPr>
            <p:ph idx="1"/>
          </p:nvPr>
        </p:nvSpPr>
        <p:spPr>
          <a:xfrm>
            <a:off x="561702" y="1157514"/>
            <a:ext cx="10515600" cy="1427026"/>
          </a:xfrm>
        </p:spPr>
        <p:txBody>
          <a:bodyPr>
            <a:normAutofit/>
          </a:bodyPr>
          <a:lstStyle/>
          <a:p>
            <a:pPr marL="0" indent="0">
              <a:buNone/>
            </a:pPr>
            <a:r>
              <a:rPr lang="en-US" sz="3200" b="1" dirty="0">
                <a:solidFill>
                  <a:srgbClr val="FF0000"/>
                </a:solidFill>
              </a:rPr>
              <a:t>Hãy nêu tên một chính sách trong “Thoả thuận mới” của Chính phủ Ru-dơ-ven mà theo em vẫn còn được áp dụng phổ biến ở Mỹ cho đến ngày nay.</a:t>
            </a:r>
          </a:p>
          <a:p>
            <a:pPr marL="0" indent="0">
              <a:buNone/>
            </a:pPr>
            <a:endParaRPr lang="en-US" sz="3200" b="1" dirty="0">
              <a:solidFill>
                <a:srgbClr val="FF0000"/>
              </a:solidFill>
            </a:endParaRPr>
          </a:p>
        </p:txBody>
      </p:sp>
      <p:sp>
        <p:nvSpPr>
          <p:cNvPr id="4" name="Rectangle 3"/>
          <p:cNvSpPr/>
          <p:nvPr/>
        </p:nvSpPr>
        <p:spPr>
          <a:xfrm>
            <a:off x="304799" y="3270022"/>
            <a:ext cx="10772503" cy="2890663"/>
          </a:xfrm>
          <a:prstGeom prst="rect">
            <a:avLst/>
          </a:prstGeom>
        </p:spPr>
        <p:txBody>
          <a:bodyPr wrap="square">
            <a:spAutoFit/>
          </a:bodyPr>
          <a:lstStyle/>
          <a:p>
            <a:pPr algn="just">
              <a:lnSpc>
                <a:spcPct val="115000"/>
              </a:lnSpc>
              <a:spcAft>
                <a:spcPts val="0"/>
              </a:spcAft>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 Ngày 14/8/1935, Tổng thống Ru-dơ-ve đã kí Đạo luật An sinh xã hội. Đạo luật này là một phần trong chương trình “Kinh tế Mới” (New Deal) của ông. Đạo luật An sinh xã hội có hiệu lực từ năm 1936, là nền tảng cho hệ thống an sinh xã hội của Mỹ hiện nay.</a:t>
            </a:r>
            <a:endParaRPr lang="en-US"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06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rgbClr val="FFC000"/>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127" y="1294979"/>
            <a:ext cx="10515600" cy="4351338"/>
          </a:xfrm>
        </p:spPr>
        <p:txBody>
          <a:bodyPr>
            <a:normAutofit lnSpcReduction="10000"/>
          </a:bodyPr>
          <a:lstStyle/>
          <a:p>
            <a:pPr marL="0" indent="0">
              <a:lnSpc>
                <a:spcPct val="150000"/>
              </a:lnSpc>
              <a:buNone/>
            </a:pPr>
            <a:r>
              <a:rPr 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 Cao trào cách mạng 1918 – 1923</a:t>
            </a:r>
          </a:p>
          <a:p>
            <a:pPr marL="0" indent="0">
              <a:lnSpc>
                <a:spcPct val="150000"/>
              </a:lnSpc>
              <a:buNone/>
            </a:pPr>
            <a:r>
              <a:rPr 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 Cuộc khủng hoảng kinh tế thế giới 1929 – 1933</a:t>
            </a:r>
          </a:p>
          <a:p>
            <a:pPr marL="0" indent="0">
              <a:lnSpc>
                <a:spcPct val="150000"/>
              </a:lnSpc>
              <a:buNone/>
            </a:pPr>
            <a:r>
              <a:rPr 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 Sự xuất hiện và lên cầm quyền của chủ nghĩa phát xít ở một số quốc gia.</a:t>
            </a:r>
          </a:p>
          <a:p>
            <a:pPr marL="0" indent="0">
              <a:lnSpc>
                <a:spcPct val="150000"/>
              </a:lnSpc>
              <a:buNone/>
            </a:pPr>
            <a:endParaRPr lang="en-US" sz="36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64432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0" y="331305"/>
            <a:ext cx="11343530" cy="6221095"/>
          </a:xfrm>
        </p:spPr>
        <p:txBody>
          <a:bodyPr>
            <a:noAutofit/>
          </a:bodyPr>
          <a:lstStyle/>
          <a:p>
            <a:pPr marL="0" indent="0">
              <a:lnSpc>
                <a:spcPct val="100000"/>
              </a:lnSpc>
              <a:buNone/>
            </a:pPr>
            <a:r>
              <a:rPr lang="vi-VN" sz="4400" b="1" dirty="0" smtClean="0">
                <a:solidFill>
                  <a:srgbClr val="2806BA"/>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MỤC TIÊU BÀI HỌC :</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vi-VN" sz="4400" dirty="0" smtClean="0">
                <a:solidFill>
                  <a:srgbClr val="2806BA"/>
                </a:solidFill>
                <a:latin typeface="Tahoma" panose="020B0604030504040204" pitchFamily="34" charset="0"/>
                <a:ea typeface="Tahoma" panose="020B0604030504040204" pitchFamily="34" charset="0"/>
                <a:cs typeface="Tahoma" panose="020B0604030504040204" pitchFamily="34" charset="0"/>
              </a:rPr>
              <a:t>- </a:t>
            </a:r>
            <a:r>
              <a:rPr lang="vi-VN" sz="4400" dirty="0">
                <a:solidFill>
                  <a:srgbClr val="2806BA"/>
                </a:solidFill>
                <a:latin typeface="Tahoma" panose="020B0604030504040204" pitchFamily="34" charset="0"/>
                <a:ea typeface="Tahoma" panose="020B0604030504040204" pitchFamily="34" charset="0"/>
                <a:cs typeface="Tahoma" panose="020B0604030504040204" pitchFamily="34" charset="0"/>
              </a:rPr>
              <a:t>Trình bày được những nét chính về : phong trào cách mạng và sự thành lập Quốc tế cộng sản; đại suy thoái kinh tế 1929-1939; sự hình thành chủ nghĩa phát xít ở châu Âu.</a:t>
            </a:r>
            <a:endParaRPr lang="en-US" sz="4400" dirty="0">
              <a:solidFill>
                <a:srgbClr val="2806BA"/>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vi-VN" sz="4400" dirty="0">
                <a:solidFill>
                  <a:srgbClr val="2806BA"/>
                </a:solidFill>
                <a:latin typeface="Tahoma" panose="020B0604030504040204" pitchFamily="34" charset="0"/>
                <a:ea typeface="Tahoma" panose="020B0604030504040204" pitchFamily="34" charset="0"/>
                <a:cs typeface="Tahoma" panose="020B0604030504040204" pitchFamily="34" charset="0"/>
              </a:rPr>
              <a:t>- Nhận biết được tình hình chính trị và sự phát triển kinh tế của nước Mỹ giữa hai cuộc chiến tranh thế giới. </a:t>
            </a:r>
            <a:endParaRPr lang="en-US" sz="4400" dirty="0">
              <a:solidFill>
                <a:srgbClr val="2806BA"/>
              </a:solidFill>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44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88208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29" y="1219615"/>
            <a:ext cx="11244942" cy="1325563"/>
          </a:xfrm>
        </p:spPr>
        <p:txBody>
          <a:bodyPr>
            <a:noAutofit/>
          </a:bodyPr>
          <a:lstStyle/>
          <a:p>
            <a:r>
              <a:rPr lang="vi-VN" sz="40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40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40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40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374373" y="2852800"/>
            <a:ext cx="11244943" cy="986155"/>
          </a:xfrm>
        </p:spPr>
        <p:txBody>
          <a:bodyPr>
            <a:noAutofit/>
          </a:bodyPr>
          <a:lstStyle/>
          <a:p>
            <a:pPr marL="0" indent="0">
              <a:buNone/>
            </a:pPr>
            <a:r>
              <a:rPr lang="vi-VN" sz="4000" b="1" dirty="0">
                <a:solidFill>
                  <a:srgbClr val="2806BA"/>
                </a:solidFill>
                <a:latin typeface="Tahoma" panose="020B0604030504040204" pitchFamily="34" charset="0"/>
                <a:ea typeface="Tahoma" panose="020B0604030504040204" pitchFamily="34" charset="0"/>
                <a:cs typeface="Tahoma" panose="020B0604030504040204" pitchFamily="34" charset="0"/>
              </a:rPr>
              <a:t>2.Cuộc đại suy thoái kinh tế ( 1929-1933)</a:t>
            </a:r>
            <a:endParaRPr lang="en-US" sz="40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374372" y="4013543"/>
            <a:ext cx="11817627" cy="707886"/>
          </a:xfrm>
          <a:prstGeom prst="rect">
            <a:avLst/>
          </a:prstGeom>
        </p:spPr>
        <p:txBody>
          <a:bodyPr wrap="square">
            <a:spAutoFit/>
          </a:bodyPr>
          <a:lstStyle/>
          <a:p>
            <a:r>
              <a:rPr lang="vi-VN" sz="4000" b="1" dirty="0">
                <a:solidFill>
                  <a:srgbClr val="2806BA"/>
                </a:solidFill>
                <a:latin typeface="Tahoma" panose="020B0604030504040204" pitchFamily="34" charset="0"/>
                <a:ea typeface="Tahoma" panose="020B0604030504040204" pitchFamily="34" charset="0"/>
                <a:cs typeface="Tahoma" panose="020B0604030504040204" pitchFamily="34" charset="0"/>
              </a:rPr>
              <a:t>3.Sự hình thành chủ nghĩa phát xít ở châu Âu</a:t>
            </a:r>
            <a:endParaRPr lang="en-US" sz="40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374371" y="5087501"/>
            <a:ext cx="118176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000" b="1" dirty="0" smtClean="0">
                <a:solidFill>
                  <a:srgbClr val="2806BA"/>
                </a:solidFill>
                <a:latin typeface="Tahoma" panose="020B0604030504040204" pitchFamily="34" charset="0"/>
                <a:ea typeface="Tahoma" panose="020B0604030504040204" pitchFamily="34" charset="0"/>
                <a:cs typeface="Tahoma" panose="020B0604030504040204" pitchFamily="34" charset="0"/>
              </a:rPr>
              <a:t>4.Nước Mỹ giữa hai cuộc chiến tranh </a:t>
            </a:r>
            <a:r>
              <a:rPr lang="en-US" sz="4000" b="1" dirty="0" smtClean="0">
                <a:solidFill>
                  <a:srgbClr val="2806BA"/>
                </a:solidFill>
                <a:latin typeface="Tahoma" panose="020B0604030504040204" pitchFamily="34" charset="0"/>
                <a:ea typeface="Tahoma" panose="020B0604030504040204" pitchFamily="34" charset="0"/>
                <a:cs typeface="Tahoma" panose="020B0604030504040204" pitchFamily="34" charset="0"/>
              </a:rPr>
              <a:t>( 1918-1939)</a:t>
            </a:r>
            <a:endParaRPr lang="en-US" sz="4000"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985554" y="194796"/>
            <a:ext cx="5669280" cy="584775"/>
          </a:xfrm>
          <a:prstGeom prst="rect">
            <a:avLst/>
          </a:prstGeom>
          <a:noFill/>
        </p:spPr>
        <p:txBody>
          <a:bodyPr wrap="square" rtlCol="0">
            <a:spAutoFit/>
          </a:bodyPr>
          <a:lstStyle/>
          <a:p>
            <a:r>
              <a:rPr lang="vi-VN"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NỘI DUNG BÀI HỌC </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62501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499068" y="1111663"/>
            <a:ext cx="5452526" cy="3022455"/>
          </a:xfrm>
          <a:prstGeom prst="rect">
            <a:avLst/>
          </a:prstGeom>
        </p:spPr>
      </p:pic>
      <p:sp>
        <p:nvSpPr>
          <p:cNvPr id="4" name="Title 1"/>
          <p:cNvSpPr>
            <a:spLocks noGrp="1"/>
          </p:cNvSpPr>
          <p:nvPr>
            <p:ph type="title"/>
          </p:nvPr>
        </p:nvSpPr>
        <p:spPr>
          <a:xfrm>
            <a:off x="0" y="0"/>
            <a:ext cx="12192000" cy="1325563"/>
          </a:xfrm>
        </p:spPr>
        <p:txBody>
          <a:bodyPr>
            <a:noAutofit/>
          </a:bodyPr>
          <a:lstStyle/>
          <a:p>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62662" y="1325563"/>
            <a:ext cx="6336406" cy="4832092"/>
          </a:xfrm>
          <a:prstGeom prst="rect">
            <a:avLst/>
          </a:prstGeom>
        </p:spPr>
        <p:txBody>
          <a:bodyPr wrap="square">
            <a:spAutoFit/>
          </a:bodyPr>
          <a:lstStyle/>
          <a:p>
            <a:pPr marR="17145" algn="just">
              <a:spcAft>
                <a:spcPts val="0"/>
              </a:spcAft>
            </a:pPr>
            <a:r>
              <a:rPr lang="vi-VN" sz="2800" dirty="0" smtClean="0">
                <a:solidFill>
                  <a:srgbClr val="FF0000"/>
                </a:solidFill>
                <a:latin typeface="Tahoma" panose="020B0604030504040204" pitchFamily="34" charset="0"/>
                <a:ea typeface="Tahoma" panose="020B0604030504040204" pitchFamily="34" charset="0"/>
                <a:cs typeface="Tahoma" panose="020B0604030504040204" pitchFamily="34" charset="0"/>
              </a:rPr>
              <a:t>A. Nguyên nhân </a:t>
            </a:r>
          </a:p>
          <a:p>
            <a:pPr marR="17145" algn="just">
              <a:spcAft>
                <a:spcPts val="0"/>
              </a:spcAft>
            </a:pPr>
            <a:r>
              <a:rPr lang="en-US"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Ảnh hưởng của Cách mạng </a:t>
            </a:r>
            <a:r>
              <a:rPr lang="en-US"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a:t>
            </a:r>
            <a:r>
              <a:rPr lang="vi-VN" sz="2800" dirty="0">
                <a:solidFill>
                  <a:srgbClr val="000000"/>
                </a:solidFill>
                <a:latin typeface="Tahoma" panose="020B0604030504040204" pitchFamily="34" charset="0"/>
                <a:ea typeface="Tahoma" panose="020B0604030504040204" pitchFamily="34" charset="0"/>
                <a:cs typeface="Tahoma" panose="020B0604030504040204" pitchFamily="34" charset="0"/>
              </a:rPr>
              <a:t>á</a:t>
            </a:r>
            <a:r>
              <a:rPr lang="en-US" sz="2800" dirty="0" smtClean="0">
                <a:solidFill>
                  <a:srgbClr val="000000"/>
                </a:solidFill>
                <a:latin typeface="Tahoma" panose="020B0604030504040204" pitchFamily="34" charset="0"/>
                <a:ea typeface="Tahoma" panose="020B0604030504040204" pitchFamily="34" charset="0"/>
                <a:cs typeface="Tahoma" panose="020B0604030504040204" pitchFamily="34" charset="0"/>
              </a:rPr>
              <a:t>ng </a:t>
            </a: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Mười Nga.</a:t>
            </a:r>
            <a:endParaRPr lang="en-US" sz="2400" dirty="0">
              <a:latin typeface="Tahoma" panose="020B0604030504040204" pitchFamily="34" charset="0"/>
              <a:ea typeface="Tahoma" panose="020B0604030504040204" pitchFamily="34" charset="0"/>
              <a:cs typeface="Tahoma" panose="020B0604030504040204" pitchFamily="34" charset="0"/>
            </a:endParaRPr>
          </a:p>
          <a:p>
            <a:pPr marR="17145" algn="just">
              <a:spcAft>
                <a:spcPts val="0"/>
              </a:spcAft>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Hậu quả của Chiến tranh thế giới thứ nhất khiến tình hình châu Âu có nhiều thay đổi, như: các nước Anh, Pháp, Đức, ... phải đối mặt với nền kinh tế bị tàn phá, tî lệ thất nghiệp cao, lạm phát tăng vọt, đời sống nhân dân gặp nhiều khó khăn, mâu thuẫn xã hội căng thẳng</a:t>
            </a:r>
            <a:endParaRPr lang="en-US" sz="2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611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inVertical)">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325563"/>
          </a:xfrm>
        </p:spPr>
        <p:txBody>
          <a:bodyPr>
            <a:noAutofit/>
          </a:bodyPr>
          <a:lstStyle/>
          <a:p>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62662" y="1098445"/>
            <a:ext cx="11793118" cy="3046988"/>
          </a:xfrm>
          <a:prstGeom prst="rect">
            <a:avLst/>
          </a:prstGeom>
        </p:spPr>
        <p:txBody>
          <a:bodyPr wrap="square">
            <a:spAutoFit/>
          </a:bodyPr>
          <a:lstStyle/>
          <a:p>
            <a:pPr marR="17145" algn="just">
              <a:spcAft>
                <a:spcPts val="0"/>
              </a:spcAft>
            </a:pP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Ảnh hưởng của Cách mạng </a:t>
            </a: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a:t>
            </a:r>
            <a:r>
              <a:rPr lang="vi-VN" sz="3200" dirty="0">
                <a:solidFill>
                  <a:srgbClr val="000000"/>
                </a:solidFill>
                <a:latin typeface="Tahoma" panose="020B0604030504040204" pitchFamily="34" charset="0"/>
                <a:ea typeface="Tahoma" panose="020B0604030504040204" pitchFamily="34" charset="0"/>
                <a:cs typeface="Tahoma" panose="020B0604030504040204" pitchFamily="34" charset="0"/>
              </a:rPr>
              <a:t>á</a:t>
            </a: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ng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Mười Nga.</a:t>
            </a:r>
            <a:endParaRPr lang="en-US" sz="3200" dirty="0">
              <a:latin typeface="Tahoma" panose="020B0604030504040204" pitchFamily="34" charset="0"/>
              <a:ea typeface="Tahoma" panose="020B0604030504040204" pitchFamily="34" charset="0"/>
              <a:cs typeface="Tahoma" panose="020B0604030504040204" pitchFamily="34" charset="0"/>
            </a:endParaRPr>
          </a:p>
          <a:p>
            <a:pPr marR="17145" algn="just">
              <a:spcAft>
                <a:spcPts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 Hậu quả của Chiến tranh thế giới thứ nhất khiến tình hình châu Âu có nhiều thay đổi, như: các nước Anh, Pháp, Đức, ... phải đối mặt với nền kinh tế bị tàn phá, tî lệ thất nghiệp cao, lạm phát tăng vọt, đời sống nhân dân gặp nhiều khó khăn, mâu thuẫn xã hội căng </a:t>
            </a:r>
            <a:r>
              <a:rPr lang="en-US"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thẳng</a:t>
            </a:r>
            <a:r>
              <a:rPr lang="vi-VN" sz="32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3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62662" y="4348248"/>
            <a:ext cx="12029338" cy="1791260"/>
          </a:xfrm>
          <a:prstGeom prst="rect">
            <a:avLst/>
          </a:prstGeom>
        </p:spPr>
        <p:txBody>
          <a:bodyPr wrap="square">
            <a:spAutoFit/>
          </a:bodyPr>
          <a:lstStyle/>
          <a:p>
            <a:pPr algn="just">
              <a:lnSpc>
                <a:spcPct val="115000"/>
              </a:lnSpc>
              <a:spcAft>
                <a:spcPts val="0"/>
              </a:spcAft>
            </a:pPr>
            <a:r>
              <a:rPr lang="vi-VN" sz="3200" dirty="0">
                <a:latin typeface="Tahoma" panose="020B0604030504040204" pitchFamily="34" charset="0"/>
                <a:ea typeface="Tahoma" panose="020B0604030504040204" pitchFamily="34" charset="0"/>
                <a:cs typeface="Tahoma" panose="020B0604030504040204" pitchFamily="34" charset="0"/>
              </a:rPr>
              <a:t>+ Phong trào  cách mạng nổ ra ở nhiều nước, nhất là ở Đức .</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r>
              <a:rPr lang="vi-VN" sz="3200" dirty="0">
                <a:latin typeface="Tahoma" panose="020B0604030504040204" pitchFamily="34" charset="0"/>
                <a:ea typeface="Tahoma" panose="020B0604030504040204" pitchFamily="34" charset="0"/>
                <a:cs typeface="Tahoma" panose="020B0604030504040204" pitchFamily="34" charset="0"/>
              </a:rPr>
              <a:t>+ Tháng 11-1918, quần chúng nổi dậy buộc hoàng đế Đức thoái vị, kéo theo sự sụp đổ của chế độ quân chủ </a:t>
            </a:r>
            <a:r>
              <a:rPr lang="vi-VN" sz="32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8748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12192000" cy="1325563"/>
          </a:xfrm>
        </p:spPr>
        <p:txBody>
          <a:bodyPr>
            <a:noAutofit/>
          </a:bodyPr>
          <a:lstStyle/>
          <a:p>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1.</a:t>
            </a:r>
            <a:r>
              <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rPr>
              <a:t>Phong trào cách mạng(1918-1923) và sự thành lập Quốc tế Cộng sản</a:t>
            </a:r>
            <a:r>
              <a:rPr lang="vi-VN" sz="2800" b="1" dirty="0">
                <a:solidFill>
                  <a:srgbClr val="2806BA"/>
                </a:solidFill>
                <a:latin typeface="Tahoma" panose="020B0604030504040204" pitchFamily="34" charset="0"/>
                <a:ea typeface="Tahoma" panose="020B0604030504040204" pitchFamily="34" charset="0"/>
                <a:cs typeface="Tahoma" panose="020B0604030504040204" pitchFamily="34" charset="0"/>
              </a:rPr>
              <a:t> (2/3/1919)</a:t>
            </a:r>
            <a:endParaRPr lang="en-US" sz="2800" b="1" dirty="0">
              <a:solidFill>
                <a:srgbClr val="2806BA"/>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444857" y="1219546"/>
            <a:ext cx="11302286" cy="5189113"/>
          </a:xfrm>
          <a:prstGeom prst="rect">
            <a:avLst/>
          </a:prstGeom>
        </p:spPr>
        <p:txBody>
          <a:bodyPr wrap="square">
            <a:spAutoFit/>
          </a:bodyPr>
          <a:lstStyle/>
          <a:p>
            <a:pPr algn="just">
              <a:lnSpc>
                <a:spcPct val="115000"/>
              </a:lnSpc>
              <a:spcAft>
                <a:spcPts val="0"/>
              </a:spcAft>
            </a:pPr>
            <a:r>
              <a:rPr lang="vi-VN" sz="3600" dirty="0" smtClean="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Tháng 12- 1918, Đảng cộng sản Đức được thành lập ở Đức. </a:t>
            </a:r>
            <a:endParaRPr lang="en-US" sz="2800" dirty="0">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r>
              <a:rPr lang="vi-VN" sz="3600" dirty="0">
                <a:latin typeface="Tahoma" panose="020B0604030504040204" pitchFamily="34" charset="0"/>
                <a:ea typeface="Tahoma" panose="020B0604030504040204" pitchFamily="34" charset="0"/>
                <a:cs typeface="Tahoma" panose="020B0604030504040204" pitchFamily="34" charset="0"/>
              </a:rPr>
              <a:t>+ Năm 1919, nhằm thống nhất  đường lối trong phong trào cộng sản , Lê- nin và một số nhà cách mạng quốc tế đã tổ chức đại hội thành lập Quốc tế cộng sản ở Mát xcơ va. </a:t>
            </a:r>
            <a:endParaRPr lang="en-US" sz="2800" dirty="0">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0"/>
              </a:spcAft>
            </a:pPr>
            <a:r>
              <a:rPr lang="vi-VN" sz="3600" dirty="0">
                <a:latin typeface="Tahoma" panose="020B0604030504040204" pitchFamily="34" charset="0"/>
                <a:ea typeface="Tahoma" panose="020B0604030504040204" pitchFamily="34" charset="0"/>
                <a:cs typeface="Tahoma" panose="020B0604030504040204" pitchFamily="34" charset="0"/>
              </a:rPr>
              <a:t>+ Dưới ảnh hưởng của Quốc tế cộng sản, nhiều đảng cộng sản ra đời tại </a:t>
            </a:r>
            <a:r>
              <a:rPr lang="vi-VN" sz="3600" dirty="0" smtClean="0">
                <a:latin typeface="Tahoma" panose="020B0604030504040204" pitchFamily="34" charset="0"/>
                <a:ea typeface="Tahoma" panose="020B0604030504040204" pitchFamily="34" charset="0"/>
                <a:cs typeface="Tahoma" panose="020B0604030504040204" pitchFamily="34" charset="0"/>
              </a:rPr>
              <a:t>Pháp,Anh(1920</a:t>
            </a:r>
            <a:r>
              <a:rPr lang="vi-VN" sz="3600" dirty="0">
                <a:latin typeface="Tahoma" panose="020B0604030504040204" pitchFamily="34" charset="0"/>
                <a:ea typeface="Tahoma" panose="020B0604030504040204" pitchFamily="34" charset="0"/>
                <a:cs typeface="Tahoma" panose="020B0604030504040204" pitchFamily="34" charset="0"/>
              </a:rPr>
              <a:t>), Italia(1921)</a:t>
            </a:r>
            <a:endParaRPr lang="en-US" sz="2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61347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6865034" cy="6858000"/>
          </a:xfrm>
          <a:prstGeom prst="rect">
            <a:avLst/>
          </a:prstGeom>
        </p:spPr>
      </p:pic>
      <p:pic>
        <p:nvPicPr>
          <p:cNvPr id="5" name="Picture 4"/>
          <p:cNvPicPr>
            <a:picLocks noChangeAspect="1"/>
          </p:cNvPicPr>
          <p:nvPr/>
        </p:nvPicPr>
        <p:blipFill>
          <a:blip r:embed="rId3"/>
          <a:stretch>
            <a:fillRect/>
          </a:stretch>
        </p:blipFill>
        <p:spPr>
          <a:xfrm>
            <a:off x="7272997" y="3429000"/>
            <a:ext cx="4403188" cy="2057400"/>
          </a:xfrm>
          <a:prstGeom prst="rect">
            <a:avLst/>
          </a:prstGeom>
        </p:spPr>
      </p:pic>
    </p:spTree>
    <p:extLst>
      <p:ext uri="{BB962C8B-B14F-4D97-AF65-F5344CB8AC3E}">
        <p14:creationId xmlns:p14="http://schemas.microsoft.com/office/powerpoint/2010/main" val="2863190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b="1" dirty="0" smtClean="0">
            <a:solidFill>
              <a:srgbClr val="FF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1700</Words>
  <Application>Microsoft Office PowerPoint</Application>
  <PresentationFormat>Widescreen</PresentationFormat>
  <Paragraphs>114</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Mincho</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1.Phong trào cách mạng(1918-1923) và sự thành lập Quốc tế Cộng sản (2/3/1919)</vt:lpstr>
      <vt:lpstr>1.Phong trào cách mạng(1918-1923) và sự thành lập Quốc tế Cộng sản (2/3/1919)</vt:lpstr>
      <vt:lpstr>1.Phong trào cách mạng(1918-1923) và sự thành lập Quốc tế Cộng sản (2/3/1919)</vt:lpstr>
      <vt:lpstr>1.Phong trào cách mạng(1918-1923) và sự thành lập Quốc tế Cộng sản (2/3/1919)</vt:lpstr>
      <vt:lpstr>PowerPoint Presentation</vt:lpstr>
      <vt:lpstr>1.Phong trào cách mạng(1918-1923) và sự thành lập Quốc tế Cộng sản (2/3/1919)</vt:lpstr>
      <vt:lpstr>1.Phong trào cách mạng(1918-1923) và sự thành lập Quốc tế Cộng sản (2/3/1919)</vt:lpstr>
      <vt:lpstr>PowerPoint Presentation</vt:lpstr>
      <vt:lpstr>PowerPoint Presentation</vt:lpstr>
      <vt:lpstr>PowerPoint Presentation</vt:lpstr>
      <vt:lpstr>Các tư liệu 2 3, 2.4 thể hiện những khía cạnh nào của cuộc khủng hoảng? </vt:lpstr>
      <vt:lpstr>PowerPoint Presentation</vt:lpstr>
      <vt:lpstr>PowerPoint Presentation</vt:lpstr>
      <vt:lpstr>PowerPoint Presentation</vt:lpstr>
      <vt:lpstr>PowerPoint Presentation</vt:lpstr>
      <vt:lpstr>PowerPoint Presentation</vt:lpstr>
      <vt:lpstr>PowerPoint Presentation</vt:lpstr>
      <vt:lpstr>4.Nước Mỹ giữa hai cuộc chiến tranh ( 1918-1939)</vt:lpstr>
      <vt:lpstr>4.Nước Mỹ giữa hai cuộc chiến tranh ( 1918-1939)</vt:lpstr>
      <vt:lpstr>PowerPoint Presentation</vt:lpstr>
      <vt:lpstr>PowerPoint Presentation</vt:lpstr>
      <vt:lpstr>Tình hình chính trị - xã hội của nước Mỹ thể hiện như thế nào qua tư liệu 2.8 ? </vt:lpstr>
      <vt:lpstr>Câu 1: Hãy vẽ trục thời gian thể hiện các giai đoạn phát triển kinh tế của các nước châu Âu và nước Mỹ trong những năm 1918-1939. Nêu đặc điểm của từng giai đoạn. </vt:lpstr>
      <vt:lpstr>Câu 2. Tại sao từ năm 1936, nền hoà bình châu Âu bị đe doạ?</vt:lpstr>
      <vt:lpstr>VẬN DỤNG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cp:revision>
  <dcterms:created xsi:type="dcterms:W3CDTF">2024-05-22T10:57:00Z</dcterms:created>
  <dcterms:modified xsi:type="dcterms:W3CDTF">2024-09-08T07:11:49Z</dcterms:modified>
</cp:coreProperties>
</file>