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70" r:id="rId2"/>
    <p:sldId id="503" r:id="rId3"/>
    <p:sldId id="497" r:id="rId4"/>
    <p:sldId id="551" r:id="rId5"/>
    <p:sldId id="552" r:id="rId6"/>
    <p:sldId id="553" r:id="rId7"/>
    <p:sldId id="515" r:id="rId8"/>
    <p:sldId id="579" r:id="rId9"/>
    <p:sldId id="572" r:id="rId10"/>
    <p:sldId id="580" r:id="rId11"/>
    <p:sldId id="573" r:id="rId12"/>
    <p:sldId id="576" r:id="rId13"/>
    <p:sldId id="577" r:id="rId14"/>
    <p:sldId id="578" r:id="rId15"/>
    <p:sldId id="559" r:id="rId16"/>
    <p:sldId id="554" r:id="rId17"/>
    <p:sldId id="568" r:id="rId18"/>
    <p:sldId id="521" r:id="rId19"/>
    <p:sldId id="534" r:id="rId20"/>
    <p:sldId id="567" r:id="rId21"/>
    <p:sldId id="555" r:id="rId22"/>
    <p:sldId id="556" r:id="rId23"/>
    <p:sldId id="569" r:id="rId24"/>
    <p:sldId id="557" r:id="rId25"/>
    <p:sldId id="558" r:id="rId26"/>
    <p:sldId id="519" r:id="rId27"/>
    <p:sldId id="571" r:id="rId28"/>
    <p:sldId id="53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00FF00"/>
    <a:srgbClr val="BCFCD4"/>
    <a:srgbClr val="33CCFF"/>
    <a:srgbClr val="99FF66"/>
    <a:srgbClr val="FFCCFF"/>
    <a:srgbClr val="009900"/>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78" d="100"/>
          <a:sy n="78" d="100"/>
        </p:scale>
        <p:origin x="1627"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6.pn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Đất</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feralit</a:t>
          </a:r>
          <a:r>
            <a:rPr lang="en-US" sz="1600" b="0" dirty="0">
              <a:solidFill>
                <a:schemeClr val="tx1"/>
              </a:solidFill>
              <a:effectLst/>
              <a:latin typeface="Cambria" pitchFamily="18" charset="0"/>
              <a:ea typeface="Cambria" pitchFamily="18" charset="0"/>
              <a:cs typeface="Times New Roman"/>
            </a:rPr>
            <a:t> c</a:t>
          </a:r>
          <a:r>
            <a:rPr lang="vi-VN" sz="1600" b="0" dirty="0">
              <a:solidFill>
                <a:schemeClr val="tx1"/>
              </a:solidFill>
              <a:effectLst/>
              <a:latin typeface="Cambria" pitchFamily="18" charset="0"/>
              <a:ea typeface="Cambria" pitchFamily="18" charset="0"/>
              <a:cs typeface="Times New Roman"/>
            </a:rPr>
            <a:t>hiếm tới 65% diện tích đất tự nhiên.</a:t>
          </a:r>
          <a:endParaRPr lang="en-US" sz="1600" b="0" dirty="0">
            <a:solidFill>
              <a:schemeClr val="tx1"/>
            </a:solidFill>
            <a:effectLst/>
            <a:latin typeface="Cambria" pitchFamily="18" charset="0"/>
            <a:ea typeface="Cambria" pitchFamily="18" charset="0"/>
            <a:cs typeface="Times New Roman"/>
          </a:endParaRPr>
        </a:p>
        <a:p>
          <a:pPr algn="just"/>
          <a:r>
            <a:rPr lang="en-US" sz="1600" b="1" dirty="0">
              <a:solidFill>
                <a:schemeClr val="tx1"/>
              </a:solidFill>
              <a:effectLst/>
              <a:latin typeface="Cambria" pitchFamily="18" charset="0"/>
              <a:ea typeface="Cambria" pitchFamily="18" charset="0"/>
              <a:cs typeface="Times New Roman"/>
            </a:rPr>
            <a:t>- </a:t>
          </a:r>
          <a:r>
            <a:rPr lang="vi-VN" sz="1600" b="1" dirty="0">
              <a:solidFill>
                <a:schemeClr val="tx1"/>
              </a:solidFill>
              <a:effectLst/>
              <a:latin typeface="Cambria" pitchFamily="18" charset="0"/>
              <a:ea typeface="Cambria" pitchFamily="18" charset="0"/>
              <a:cs typeface="Times New Roman"/>
            </a:rPr>
            <a:t>Phân bố</a:t>
          </a:r>
          <a:r>
            <a:rPr lang="en-US" sz="1600" b="1" dirty="0">
              <a:solidFill>
                <a:schemeClr val="tx1"/>
              </a:solidFill>
              <a:effectLst/>
              <a:latin typeface="Cambria" pitchFamily="18" charset="0"/>
              <a:ea typeface="Cambria" pitchFamily="18" charset="0"/>
              <a:cs typeface="Times New Roman"/>
            </a:rPr>
            <a:t>:</a:t>
          </a:r>
          <a:r>
            <a:rPr lang="vi-VN" sz="1600" b="1" dirty="0">
              <a:solidFill>
                <a:schemeClr val="tx1"/>
              </a:solidFill>
              <a:effectLst/>
              <a:latin typeface="Cambria" pitchFamily="18" charset="0"/>
              <a:ea typeface="Cambria" pitchFamily="18" charset="0"/>
              <a:cs typeface="Times New Roman"/>
            </a:rPr>
            <a:t> </a:t>
          </a:r>
          <a:r>
            <a:rPr lang="vi-VN" sz="1600" b="0" dirty="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gồm</a:t>
          </a:r>
          <a:r>
            <a:rPr lang="en-US" sz="1600" b="0" dirty="0">
              <a:solidFill>
                <a:schemeClr val="tx1"/>
              </a:solidFill>
              <a:effectLst/>
              <a:latin typeface="Cambria" pitchFamily="18" charset="0"/>
              <a:ea typeface="Cambria" pitchFamily="18" charset="0"/>
              <a:cs typeface="Times New Roman"/>
            </a:rPr>
            <a:t> đ</a:t>
          </a:r>
          <a:r>
            <a:rPr lang="vi-VN" sz="1600" b="0" dirty="0">
              <a:solidFill>
                <a:schemeClr val="tx1"/>
              </a:solidFill>
              <a:effectLst/>
              <a:latin typeface="Cambria" pitchFamily="18" charset="0"/>
              <a:ea typeface="Cambria" pitchFamily="18" charset="0"/>
              <a:cs typeface="Times New Roman"/>
            </a:rPr>
            <a:t>ất feralit trên đá vôi phân bố ở Tây Bắc, </a:t>
          </a:r>
          <a:r>
            <a:rPr lang="en-US" sz="1600" b="0" dirty="0">
              <a:solidFill>
                <a:schemeClr val="tx1"/>
              </a:solidFill>
              <a:effectLst/>
              <a:latin typeface="Cambria" pitchFamily="18" charset="0"/>
              <a:ea typeface="Cambria" pitchFamily="18" charset="0"/>
              <a:cs typeface="Times New Roman"/>
            </a:rPr>
            <a:t>Đ</a:t>
          </a:r>
          <a:r>
            <a:rPr lang="vi-VN" sz="1600" b="0" dirty="0">
              <a:solidFill>
                <a:schemeClr val="tx1"/>
              </a:solidFill>
              <a:effectLst/>
              <a:latin typeface="Cambria" pitchFamily="18" charset="0"/>
              <a:ea typeface="Cambria" pitchFamily="18" charset="0"/>
              <a:cs typeface="Times New Roman"/>
            </a:rPr>
            <a:t>ông </a:t>
          </a:r>
          <a:r>
            <a:rPr lang="en-US" sz="1600" b="0" dirty="0">
              <a:solidFill>
                <a:schemeClr val="tx1"/>
              </a:solidFill>
              <a:effectLst/>
              <a:latin typeface="Cambria" pitchFamily="18" charset="0"/>
              <a:ea typeface="Cambria" pitchFamily="18" charset="0"/>
              <a:cs typeface="Times New Roman"/>
            </a:rPr>
            <a:t>B</a:t>
          </a:r>
          <a:r>
            <a:rPr lang="vi-VN" sz="1600" b="0" dirty="0">
              <a:solidFill>
                <a:schemeClr val="tx1"/>
              </a:solidFill>
              <a:effectLst/>
              <a:latin typeface="Cambria" pitchFamily="18" charset="0"/>
              <a:ea typeface="Cambria" pitchFamily="18" charset="0"/>
              <a:cs typeface="Times New Roman"/>
            </a:rPr>
            <a:t>ắc và Bắc Trung </a:t>
          </a:r>
          <a:r>
            <a:rPr lang="en-US" sz="1600" b="0" dirty="0">
              <a:solidFill>
                <a:schemeClr val="tx1"/>
              </a:solidFill>
              <a:effectLst/>
              <a:latin typeface="Cambria" pitchFamily="18" charset="0"/>
              <a:ea typeface="Cambria" pitchFamily="18" charset="0"/>
              <a:cs typeface="Times New Roman"/>
            </a:rPr>
            <a:t>B</a:t>
          </a:r>
          <a:r>
            <a:rPr lang="vi-VN" sz="1600" b="0" dirty="0">
              <a:solidFill>
                <a:schemeClr val="tx1"/>
              </a:solidFill>
              <a:effectLst/>
              <a:latin typeface="Cambria" pitchFamily="18" charset="0"/>
              <a:ea typeface="Cambria" pitchFamily="18" charset="0"/>
              <a:cs typeface="Times New Roman"/>
            </a:rPr>
            <a:t>ộ</a:t>
          </a:r>
          <a:r>
            <a:rPr lang="en-US" sz="1600" b="0" dirty="0">
              <a:solidFill>
                <a:schemeClr val="tx1"/>
              </a:solidFill>
              <a:effectLst/>
              <a:latin typeface="Cambria" pitchFamily="18" charset="0"/>
              <a:ea typeface="Cambria" pitchFamily="18" charset="0"/>
              <a:cs typeface="Times New Roman"/>
            </a:rPr>
            <a:t>, đ</a:t>
          </a:r>
          <a:r>
            <a:rPr lang="vi-VN" sz="1600" b="0" dirty="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Đặc</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điểm</a:t>
          </a:r>
          <a:r>
            <a:rPr lang="en-US" sz="1600" b="1" dirty="0">
              <a:solidFill>
                <a:schemeClr val="tx1"/>
              </a:solidFill>
              <a:effectLst/>
              <a:latin typeface="Cambria" pitchFamily="18" charset="0"/>
              <a:ea typeface="Cambria" pitchFamily="18" charset="0"/>
              <a:cs typeface="Times New Roman"/>
            </a:rPr>
            <a:t>: </a:t>
          </a:r>
        </a:p>
        <a:p>
          <a:pPr algn="just"/>
          <a:r>
            <a:rPr lang="en-US" sz="1600" b="0" dirty="0">
              <a:solidFill>
                <a:schemeClr val="tx1"/>
              </a:solidFill>
              <a:effectLst/>
              <a:latin typeface="Cambria" pitchFamily="18" charset="0"/>
              <a:ea typeface="Cambria" pitchFamily="18" charset="0"/>
              <a:cs typeface="Times New Roman"/>
            </a:rPr>
            <a:t>+ C</a:t>
          </a:r>
          <a:r>
            <a:rPr lang="vi-VN" sz="1600" b="0" dirty="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dirty="0">
            <a:solidFill>
              <a:schemeClr val="tx1"/>
            </a:solidFill>
            <a:effectLst/>
            <a:latin typeface="Cambria" pitchFamily="18" charset="0"/>
            <a:ea typeface="Cambria" pitchFamily="18" charset="0"/>
            <a:cs typeface="Times New Roman"/>
          </a:endParaRPr>
        </a:p>
        <a:p>
          <a:pPr algn="just"/>
          <a:r>
            <a:rPr lang="en-US" sz="1600" b="0" dirty="0">
              <a:solidFill>
                <a:schemeClr val="tx1"/>
              </a:solidFill>
              <a:effectLst/>
              <a:latin typeface="Cambria" pitchFamily="18" charset="0"/>
              <a:ea typeface="Cambria" pitchFamily="18" charset="0"/>
              <a:cs typeface="Times New Roman"/>
            </a:rPr>
            <a:t>+ L</a:t>
          </a:r>
          <a:r>
            <a:rPr lang="vi-VN" sz="1600" b="0" dirty="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dirty="0">
            <a:solidFill>
              <a:schemeClr val="tx1"/>
            </a:solidFill>
            <a:effectLst/>
            <a:latin typeface="Cambria" pitchFamily="18" charset="0"/>
            <a:ea typeface="Cambria" pitchFamily="18" charset="0"/>
            <a:cs typeface="Times New Roman"/>
          </a:endParaRPr>
        </a:p>
        <a:p>
          <a:pPr algn="just"/>
          <a:r>
            <a:rPr lang="en-US" sz="1600" b="0" dirty="0">
              <a:solidFill>
                <a:schemeClr val="tx1"/>
              </a:solidFill>
              <a:effectLst/>
              <a:latin typeface="Cambria" pitchFamily="18" charset="0"/>
              <a:ea typeface="Cambria" pitchFamily="18" charset="0"/>
              <a:cs typeface="Times New Roman"/>
            </a:rPr>
            <a:t>+</a:t>
          </a:r>
          <a:r>
            <a:rPr lang="vi-VN" sz="1600" b="0" dirty="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a:solidFill>
              <a:schemeClr val="tx1"/>
            </a:solidFill>
            <a:latin typeface="Cambria" pitchFamily="18" charset="0"/>
            <a:ea typeface="Cambria" pitchFamily="18" charset="0"/>
          </a:endParaRPr>
        </a:p>
        <a:p>
          <a:pPr algn="just"/>
          <a:r>
            <a:rPr lang="en-US" sz="1600"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Giá</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trị</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sử</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dụng</a:t>
          </a:r>
          <a:r>
            <a:rPr lang="en-US" sz="1600" dirty="0">
              <a:solidFill>
                <a:schemeClr val="tx1"/>
              </a:solidFill>
              <a:latin typeface="Cambria" pitchFamily="18" charset="0"/>
              <a:ea typeface="Cambria" pitchFamily="18" charset="0"/>
            </a:rPr>
            <a:t>:</a:t>
          </a:r>
        </a:p>
        <a:p>
          <a:pPr algn="just"/>
          <a:r>
            <a:rPr lang="en-US" sz="1600" dirty="0">
              <a:solidFill>
                <a:schemeClr val="tx1"/>
              </a:solidFill>
              <a:latin typeface="Cambria" pitchFamily="18" charset="0"/>
              <a:ea typeface="Cambria" pitchFamily="18" charset="0"/>
            </a:rPr>
            <a:t>+</a:t>
          </a:r>
          <a:r>
            <a:rPr lang="vi-VN" sz="1600" dirty="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dirty="0">
            <a:solidFill>
              <a:schemeClr val="tx1"/>
            </a:solidFill>
            <a:latin typeface="Cambria" pitchFamily="18" charset="0"/>
            <a:ea typeface="Cambria" pitchFamily="18" charset="0"/>
          </a:endParaRPr>
        </a:p>
        <a:p>
          <a:pPr algn="just"/>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Trong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nông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nghiệp</a:t>
          </a:r>
          <a:r>
            <a:rPr lang="en-US" sz="1600" dirty="0">
              <a:solidFill>
                <a:schemeClr val="tx1"/>
              </a:solidFill>
              <a:latin typeface="Cambria" pitchFamily="18" charset="0"/>
              <a:ea typeface="Cambria" pitchFamily="18" charset="0"/>
            </a:rPr>
            <a:t>: t</a:t>
          </a:r>
          <a:r>
            <a:rPr lang="vi-VN" sz="1600" dirty="0">
              <a:solidFill>
                <a:schemeClr val="tx1"/>
              </a:solidFill>
              <a:latin typeface="Cambria" pitchFamily="18" charset="0"/>
              <a:ea typeface="Cambria" pitchFamily="18" charset="0"/>
            </a:rPr>
            <a:t>rồng các cây công nghiệp lâu năm (chè, cà phê, cao su, hồ tiêu,…), cây dược liệu (quế, hồi, sâm,…)</a:t>
          </a:r>
          <a:r>
            <a:rPr lang="en-US" sz="1600" dirty="0">
              <a:solidFill>
                <a:schemeClr val="tx1"/>
              </a:solidFill>
              <a:latin typeface="Cambria" pitchFamily="18" charset="0"/>
              <a:ea typeface="Cambria" pitchFamily="18" charset="0"/>
            </a:rPr>
            <a:t>, t</a:t>
          </a:r>
          <a:r>
            <a:rPr lang="vi-VN" sz="1600" dirty="0">
              <a:solidFill>
                <a:schemeClr val="tx1"/>
              </a:solidFill>
              <a:latin typeface="Cambria" pitchFamily="18" charset="0"/>
              <a:ea typeface="Cambria" pitchFamily="18" charset="0"/>
            </a:rPr>
            <a:t>rồng các loại cây ăn quả như: bưởi, cam, xoài…</a:t>
          </a:r>
          <a:endParaRPr lang="en-US" sz="1600" dirty="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262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8716"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5644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a:solidFill>
                <a:schemeClr val="tx1"/>
              </a:solidFill>
              <a:effectLst/>
              <a:latin typeface="Cambria" pitchFamily="18" charset="0"/>
              <a:ea typeface="Cambria" pitchFamily="18" charset="0"/>
              <a:cs typeface="Times New Roman"/>
            </a:rPr>
            <a:t>- </a:t>
          </a:r>
          <a:r>
            <a:rPr lang="vi-VN" sz="1600" b="0" dirty="0">
              <a:solidFill>
                <a:schemeClr val="tx1"/>
              </a:solidFill>
              <a:effectLst/>
              <a:latin typeface="Cambria" pitchFamily="18" charset="0"/>
              <a:ea typeface="Cambria" pitchFamily="18" charset="0"/>
              <a:cs typeface="Times New Roman"/>
            </a:rPr>
            <a:t>Chiếm khoảng 24% diện tích đất tự nhiên.</a:t>
          </a:r>
          <a:endParaRPr lang="en-US" sz="1600" b="0" dirty="0">
            <a:solidFill>
              <a:schemeClr val="tx1"/>
            </a:solidFill>
            <a:effectLst/>
            <a:latin typeface="Cambria" pitchFamily="18" charset="0"/>
            <a:ea typeface="Cambria" pitchFamily="18" charset="0"/>
            <a:cs typeface="Times New Roman"/>
          </a:endParaRPr>
        </a:p>
        <a:p>
          <a:pPr algn="just"/>
          <a:r>
            <a:rPr lang="en-US" sz="1600" b="1" dirty="0">
              <a:solidFill>
                <a:schemeClr val="tx1"/>
              </a:solidFill>
              <a:effectLst/>
              <a:latin typeface="Cambria" pitchFamily="18" charset="0"/>
              <a:ea typeface="Cambria" pitchFamily="18" charset="0"/>
              <a:cs typeface="Times New Roman"/>
            </a:rPr>
            <a:t>- </a:t>
          </a:r>
          <a:r>
            <a:rPr lang="vi-VN" sz="1600" b="1" dirty="0">
              <a:solidFill>
                <a:schemeClr val="tx1"/>
              </a:solidFill>
              <a:effectLst/>
              <a:latin typeface="Cambria" pitchFamily="18" charset="0"/>
              <a:ea typeface="Cambria" pitchFamily="18" charset="0"/>
              <a:cs typeface="Times New Roman"/>
            </a:rPr>
            <a:t>Phân bố</a:t>
          </a:r>
          <a:r>
            <a:rPr lang="en-US" sz="1600" b="1" dirty="0">
              <a:solidFill>
                <a:schemeClr val="tx1"/>
              </a:solidFill>
              <a:effectLst/>
              <a:latin typeface="Cambria" pitchFamily="18" charset="0"/>
              <a:ea typeface="Cambria" pitchFamily="18" charset="0"/>
              <a:cs typeface="Times New Roman"/>
            </a:rPr>
            <a:t>:</a:t>
          </a:r>
          <a:r>
            <a:rPr lang="vi-VN" sz="1600" b="1" dirty="0">
              <a:solidFill>
                <a:schemeClr val="tx1"/>
              </a:solidFill>
              <a:effectLst/>
              <a:latin typeface="Cambria" pitchFamily="18" charset="0"/>
              <a:ea typeface="Cambria" pitchFamily="18" charset="0"/>
              <a:cs typeface="Times New Roman"/>
            </a:rPr>
            <a:t> </a:t>
          </a:r>
          <a:r>
            <a:rPr lang="en-US" sz="1600" b="0" dirty="0">
              <a:solidFill>
                <a:schemeClr val="tx1"/>
              </a:solidFill>
              <a:effectLst/>
              <a:latin typeface="Cambria" pitchFamily="18" charset="0"/>
              <a:ea typeface="Cambria" pitchFamily="18" charset="0"/>
              <a:cs typeface="Times New Roman"/>
            </a:rPr>
            <a:t>c</a:t>
          </a:r>
          <a:r>
            <a:rPr lang="vi-VN" sz="1600" b="0" dirty="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600" b="1" dirty="0">
            <a:solidFill>
              <a:schemeClr val="tx1"/>
            </a:solidFill>
            <a:effectLst/>
            <a:latin typeface="Cambria" pitchFamily="18" charset="0"/>
            <a:ea typeface="Cambria" pitchFamily="18" charset="0"/>
            <a:cs typeface="Times New Roman"/>
          </a:endParaRPr>
        </a:p>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Đặc</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điểm</a:t>
          </a:r>
          <a:r>
            <a:rPr lang="en-US" sz="1600" b="1"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có</a:t>
          </a:r>
          <a:r>
            <a:rPr lang="en-US" sz="1600" b="0" dirty="0">
              <a:solidFill>
                <a:schemeClr val="tx1"/>
              </a:solidFill>
              <a:effectLst/>
              <a:latin typeface="Cambria" pitchFamily="18" charset="0"/>
              <a:ea typeface="Cambria" pitchFamily="18" charset="0"/>
              <a:cs typeface="Times New Roman"/>
            </a:rPr>
            <a:t> </a:t>
          </a:r>
          <a:r>
            <a:rPr lang="vi-VN" sz="1600" b="0" dirty="0">
              <a:solidFill>
                <a:schemeClr val="tx1"/>
              </a:solidFill>
              <a:effectLst/>
              <a:latin typeface="Cambria" pitchFamily="18" charset="0"/>
              <a:ea typeface="Cambria" pitchFamily="18" charset="0"/>
              <a:cs typeface="Times New Roman"/>
            </a:rPr>
            <a:t>độ phì cao, rất giàu dinh dưỡng.</a:t>
          </a:r>
          <a:endParaRPr lang="en-US" sz="1600" b="0" dirty="0">
            <a:solidFill>
              <a:schemeClr val="tx1"/>
            </a:solidFill>
            <a:effectLst/>
            <a:latin typeface="Cambria" pitchFamily="18" charset="0"/>
            <a:ea typeface="Cambria" pitchFamily="18" charset="0"/>
            <a:cs typeface="Times New Roman"/>
          </a:endParaRPr>
        </a:p>
        <a:p>
          <a:pPr algn="just"/>
          <a:r>
            <a:rPr lang="en-US" sz="1600" b="0" dirty="0">
              <a:solidFill>
                <a:schemeClr val="tx1"/>
              </a:solidFill>
              <a:effectLst/>
              <a:latin typeface="Cambria" pitchFamily="18" charset="0"/>
              <a:ea typeface="Cambria" pitchFamily="18" charset="0"/>
              <a:cs typeface="Times New Roman"/>
            </a:rPr>
            <a:t>+</a:t>
          </a:r>
          <a:r>
            <a:rPr lang="vi-VN" sz="1600" b="0" dirty="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dirty="0">
            <a:solidFill>
              <a:schemeClr val="tx1"/>
            </a:solidFill>
            <a:effectLst/>
            <a:latin typeface="Cambria" pitchFamily="18" charset="0"/>
            <a:ea typeface="Cambria" pitchFamily="18" charset="0"/>
            <a:cs typeface="Times New Roman"/>
          </a:endParaRPr>
        </a:p>
        <a:p>
          <a:pPr algn="just"/>
          <a:r>
            <a:rPr lang="en-US" sz="1600" b="0" dirty="0">
              <a:solidFill>
                <a:schemeClr val="tx1"/>
              </a:solidFill>
              <a:effectLst/>
              <a:latin typeface="Cambria" pitchFamily="18" charset="0"/>
              <a:ea typeface="Cambria" pitchFamily="18" charset="0"/>
              <a:cs typeface="Times New Roman"/>
            </a:rPr>
            <a:t>+</a:t>
          </a:r>
          <a:r>
            <a:rPr lang="vi-VN" sz="1600" b="0" dirty="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dirty="0">
            <a:solidFill>
              <a:schemeClr val="tx1"/>
            </a:solidFill>
            <a:effectLst/>
            <a:latin typeface="Cambria" pitchFamily="18" charset="0"/>
            <a:ea typeface="Cambria" pitchFamily="18" charset="0"/>
            <a:cs typeface="Times New Roman"/>
          </a:endParaRPr>
        </a:p>
        <a:p>
          <a:pPr algn="just"/>
          <a:r>
            <a:rPr lang="en-US" sz="1600" b="0" dirty="0">
              <a:solidFill>
                <a:schemeClr val="tx1"/>
              </a:solidFill>
              <a:effectLst/>
              <a:latin typeface="Cambria" pitchFamily="18" charset="0"/>
              <a:ea typeface="Cambria" pitchFamily="18" charset="0"/>
              <a:cs typeface="Times New Roman"/>
            </a:rPr>
            <a:t>+ </a:t>
          </a:r>
          <a:r>
            <a:rPr lang="vi-VN" sz="1600" b="0" dirty="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dirty="0">
            <a:solidFill>
              <a:schemeClr val="tx1"/>
            </a:solidFill>
            <a:effectLst/>
            <a:latin typeface="Cambria" pitchFamily="18" charset="0"/>
            <a:ea typeface="Cambria" pitchFamily="18" charset="0"/>
            <a:cs typeface="Times New Roman"/>
          </a:endParaRPr>
        </a:p>
        <a:p>
          <a:pPr algn="just"/>
          <a:endParaRPr lang="en-US" sz="16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a:solidFill>
              <a:schemeClr val="tx1"/>
            </a:solidFill>
            <a:latin typeface="Cambria" pitchFamily="18" charset="0"/>
            <a:ea typeface="Cambria" pitchFamily="18" charset="0"/>
          </a:endParaRPr>
        </a:p>
        <a:p>
          <a:pPr algn="just"/>
          <a:r>
            <a:rPr lang="en-US" sz="1600"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Giá</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trị</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sử</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dụng</a:t>
          </a:r>
          <a:r>
            <a:rPr lang="en-US" sz="1600" dirty="0">
              <a:solidFill>
                <a:schemeClr val="tx1"/>
              </a:solidFill>
              <a:latin typeface="Cambria" pitchFamily="18" charset="0"/>
              <a:ea typeface="Cambria" pitchFamily="18" charset="0"/>
            </a:rPr>
            <a:t>:</a:t>
          </a:r>
        </a:p>
        <a:p>
          <a:pPr algn="just"/>
          <a:r>
            <a:rPr lang="en-US" sz="1600" dirty="0">
              <a:solidFill>
                <a:schemeClr val="tx1"/>
              </a:solidFill>
              <a:latin typeface="Cambria" pitchFamily="18" charset="0"/>
              <a:ea typeface="Cambria" pitchFamily="18" charset="0"/>
            </a:rPr>
            <a:t>+ </a:t>
          </a:r>
          <a:r>
            <a:rPr lang="vi-VN" sz="1600" dirty="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dirty="0">
            <a:solidFill>
              <a:schemeClr val="tx1"/>
            </a:solidFill>
            <a:latin typeface="Cambria" pitchFamily="18" charset="0"/>
            <a:ea typeface="Cambria" pitchFamily="18" charset="0"/>
          </a:endParaRPr>
        </a:p>
        <a:p>
          <a:pPr algn="just"/>
          <a:r>
            <a:rPr lang="en-US" sz="1600" dirty="0">
              <a:solidFill>
                <a:schemeClr val="tx1"/>
              </a:solidFill>
              <a:latin typeface="Cambria" pitchFamily="18" charset="0"/>
              <a:ea typeface="Cambria" pitchFamily="18" charset="0"/>
            </a:rPr>
            <a:t>+</a:t>
          </a:r>
          <a:r>
            <a:rPr lang="vi-VN" sz="1600" dirty="0">
              <a:solidFill>
                <a:schemeClr val="tx1"/>
              </a:solidFill>
              <a:latin typeface="Cambria" pitchFamily="18" charset="0"/>
              <a:ea typeface="Cambria" pitchFamily="18" charset="0"/>
            </a:rPr>
            <a:t> Trong thủy sản: </a:t>
          </a:r>
          <a:r>
            <a:rPr lang="en-US" sz="1600" dirty="0">
              <a:solidFill>
                <a:schemeClr val="tx1"/>
              </a:solidFill>
              <a:latin typeface="Cambria" pitchFamily="18" charset="0"/>
              <a:ea typeface="Cambria" pitchFamily="18" charset="0"/>
            </a:rPr>
            <a:t>v</a:t>
          </a:r>
          <a:r>
            <a:rPr lang="vi-VN" sz="1600" dirty="0">
              <a:solidFill>
                <a:schemeClr val="tx1"/>
              </a:solidFill>
              <a:latin typeface="Cambria" pitchFamily="18" charset="0"/>
              <a:ea typeface="Cambria" pitchFamily="18" charset="0"/>
            </a:rPr>
            <a:t>ùng đất phèn, đất mặn tạo điều kiện thuận lợi cho việc đánh bắt thuỷ sản</a:t>
          </a:r>
          <a:r>
            <a:rPr lang="en-US" sz="1600" dirty="0">
              <a:solidFill>
                <a:schemeClr val="tx1"/>
              </a:solidFill>
              <a:latin typeface="Cambria" pitchFamily="18" charset="0"/>
              <a:ea typeface="Cambria" pitchFamily="18" charset="0"/>
            </a:rPr>
            <a:t>, ở</a:t>
          </a:r>
          <a:r>
            <a:rPr lang="vi-VN" sz="1600" dirty="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dirty="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119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5644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A7A61303-8C8F-4E27-A038-69A515D8CC42}" type="presOf" srcId="{9DA92A08-ED37-48A9-A0DD-F521D2142CD2}" destId="{C7497E28-FAE4-42DA-8D9D-5B4659273D7A}" srcOrd="0" destOrd="0" presId="urn:microsoft.com/office/officeart/2008/layout/VerticalCurvedList"/>
    <dgm:cxn modelId="{2BFA8A16-0E20-47D6-AF88-9AFE4F1608B2}"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C38D16C-5785-4895-AF11-15E84FDE8D9B}" type="presOf" srcId="{9B38993F-91D9-4E45-89FE-E7C2053BB052}" destId="{A0E9B536-5134-4AC7-990D-17E1F41843BA}" srcOrd="0" destOrd="0" presId="urn:microsoft.com/office/officeart/2008/layout/VerticalCurvedList"/>
    <dgm:cxn modelId="{821C367C-2727-4C65-9449-AC24F91F3F47}"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599456E2-F2A4-4700-8B58-7B77A145344B}" type="presOf" srcId="{2EA4557B-2359-4BA8-9F14-A6ECB8DAC4AB}" destId="{DD97E049-4A6C-47F8-8707-C5FFDBF743ED}"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effectLst/>
              <a:latin typeface="Cambria" pitchFamily="18" charset="0"/>
              <a:ea typeface="Cambria" pitchFamily="18" charset="0"/>
              <a:cs typeface="Times New Roman"/>
            </a:rPr>
            <a:t>- Chiếm khoảng 11% diện tích đất tự nhiên.</a:t>
          </a:r>
          <a:endParaRPr lang="en-US" sz="1800" b="0" dirty="0">
            <a:solidFill>
              <a:schemeClr val="tx1"/>
            </a:solidFill>
            <a:effectLst/>
            <a:latin typeface="Cambria" pitchFamily="18" charset="0"/>
            <a:ea typeface="Cambria" pitchFamily="18" charset="0"/>
            <a:cs typeface="Times New Roman"/>
          </a:endParaRPr>
        </a:p>
        <a:p>
          <a:pPr algn="just"/>
          <a:r>
            <a:rPr lang="vi-VN" sz="1800" b="1" dirty="0">
              <a:solidFill>
                <a:schemeClr val="tx1"/>
              </a:solidFill>
              <a:effectLst/>
              <a:latin typeface="Cambria" pitchFamily="18" charset="0"/>
              <a:ea typeface="Cambria" pitchFamily="18" charset="0"/>
              <a:cs typeface="Times New Roman"/>
            </a:rPr>
            <a:t>- Phân bố </a:t>
          </a:r>
          <a:r>
            <a:rPr lang="vi-VN" sz="1800" b="0" dirty="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effectLst/>
              <a:latin typeface="Cambria" pitchFamily="18" charset="0"/>
              <a:ea typeface="Cambria" pitchFamily="18" charset="0"/>
              <a:cs typeface="Times New Roman"/>
            </a:rPr>
            <a:t>Đặc</a:t>
          </a:r>
          <a:r>
            <a:rPr lang="en-US" sz="1800" b="1" dirty="0">
              <a:solidFill>
                <a:schemeClr val="tx1"/>
              </a:solidFill>
              <a:effectLst/>
              <a:latin typeface="Cambria" pitchFamily="18" charset="0"/>
              <a:ea typeface="Cambria" pitchFamily="18" charset="0"/>
              <a:cs typeface="Times New Roman"/>
            </a:rPr>
            <a:t> </a:t>
          </a:r>
          <a:r>
            <a:rPr lang="en-US" sz="1800" b="1" dirty="0" err="1">
              <a:solidFill>
                <a:schemeClr val="tx1"/>
              </a:solidFill>
              <a:effectLst/>
              <a:latin typeface="Cambria" pitchFamily="18" charset="0"/>
              <a:ea typeface="Cambria" pitchFamily="18" charset="0"/>
              <a:cs typeface="Times New Roman"/>
            </a:rPr>
            <a:t>điểm</a:t>
          </a:r>
          <a:r>
            <a:rPr lang="en-US" sz="1800" b="1" dirty="0">
              <a:solidFill>
                <a:schemeClr val="tx1"/>
              </a:solidFill>
              <a:effectLst/>
              <a:latin typeface="Cambria" pitchFamily="18" charset="0"/>
              <a:ea typeface="Cambria" pitchFamily="18" charset="0"/>
              <a:cs typeface="Times New Roman"/>
            </a:rPr>
            <a:t>: </a:t>
          </a:r>
          <a:r>
            <a:rPr lang="vi-VN" sz="1800" b="0" dirty="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Giá</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trị</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dụng</a:t>
          </a:r>
          <a:r>
            <a:rPr lang="en-US" sz="1800" dirty="0">
              <a:solidFill>
                <a:schemeClr val="tx1"/>
              </a:solidFill>
              <a:latin typeface="Cambria" pitchFamily="18" charset="0"/>
              <a:ea typeface="Cambria" pitchFamily="18" charset="0"/>
            </a:rPr>
            <a:t>: t</a:t>
          </a:r>
          <a:r>
            <a:rPr lang="vi-VN" sz="1800" dirty="0">
              <a:solidFill>
                <a:schemeClr val="tx1"/>
              </a:solidFill>
              <a:latin typeface="Cambria" pitchFamily="18" charset="0"/>
              <a:ea typeface="Cambria" pitchFamily="18" charset="0"/>
            </a:rPr>
            <a:t>hích hợp trồng rừng phòng hộ đầu nguồn</a:t>
          </a:r>
          <a:r>
            <a:rPr lang="vi-VN" sz="1600" dirty="0">
              <a:solidFill>
                <a:schemeClr val="tx1"/>
              </a:solidFill>
              <a:latin typeface="Cambria" pitchFamily="18" charset="0"/>
              <a:ea typeface="Cambria" pitchFamily="18" charset="0"/>
            </a:rPr>
            <a:t>.</a:t>
          </a:r>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881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19848"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7359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F3EE7431-45AC-45A8-8DFC-C4F582468BCC}" type="presOf" srcId="{9DA92A08-ED37-48A9-A0DD-F521D2142CD2}" destId="{C7497E28-FAE4-42DA-8D9D-5B4659273D7A}" srcOrd="0" destOrd="0" presId="urn:microsoft.com/office/officeart/2008/layout/VerticalCurvedList"/>
    <dgm:cxn modelId="{D18E2C3A-4BF9-49C3-8E76-2EDF5EC93A54}" type="presOf" srcId="{9B38993F-91D9-4E45-89FE-E7C2053BB052}" destId="{A0E9B536-5134-4AC7-990D-17E1F41843BA}" srcOrd="0" destOrd="0" presId="urn:microsoft.com/office/officeart/2008/layout/VerticalCurvedList"/>
    <dgm:cxn modelId="{AB5B6360-5B85-4495-B177-ADF82165D359}" type="presOf" srcId="{2EA4557B-2359-4BA8-9F14-A6ECB8DAC4AB}" destId="{DD97E049-4A6C-47F8-8707-C5FFDBF743ED}" srcOrd="0" destOrd="0" presId="urn:microsoft.com/office/officeart/2008/layout/VerticalCurvedList"/>
    <dgm:cxn modelId="{BFF49C48-B208-48C0-BB05-E0C2E5254FBE}" type="presOf" srcId="{75A2E02A-7769-4E94-8561-8178449CF35B}" destId="{534504B8-3AD3-4D7F-BA10-772C4BC9F4DA}" srcOrd="0" destOrd="0" presId="urn:microsoft.com/office/officeart/2008/layout/VerticalCurvedList"/>
    <dgm:cxn modelId="{4B67E891-8B6B-4495-9201-D5A3210F8E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C4ACA8D7-DA49-4EFC-8432-D292276F9A5A}" type="presParOf" srcId="{287E208B-7CBA-48D9-A845-7C3BA9246006}" destId="{5A99791D-9E28-4B3D-8ACD-8F48A5C6199A}" srcOrd="0" destOrd="0" presId="urn:microsoft.com/office/officeart/2008/layout/VerticalCurvedList"/>
    <dgm:cxn modelId="{816C77D1-955F-4598-B81B-F7F9A05C3D23}" type="presParOf" srcId="{5A99791D-9E28-4B3D-8ACD-8F48A5C6199A}" destId="{9839DEA4-81CC-40F3-A882-992AC1AF75D3}" srcOrd="0" destOrd="0" presId="urn:microsoft.com/office/officeart/2008/layout/VerticalCurvedList"/>
    <dgm:cxn modelId="{4BDA1E59-D45B-4873-A60A-6BC8D8D624F6}" type="presParOf" srcId="{9839DEA4-81CC-40F3-A882-992AC1AF75D3}" destId="{28F6DBF1-E187-4C38-B1F1-C875CC0EEA2D}" srcOrd="0" destOrd="0" presId="urn:microsoft.com/office/officeart/2008/layout/VerticalCurvedList"/>
    <dgm:cxn modelId="{A13F5DE3-AF05-49F6-BC6D-48F1430D1081}" type="presParOf" srcId="{9839DEA4-81CC-40F3-A882-992AC1AF75D3}" destId="{C7497E28-FAE4-42DA-8D9D-5B4659273D7A}" srcOrd="1" destOrd="0" presId="urn:microsoft.com/office/officeart/2008/layout/VerticalCurvedList"/>
    <dgm:cxn modelId="{D4BA53A4-11AA-4CD3-965B-F913E4EB3DA7}" type="presParOf" srcId="{9839DEA4-81CC-40F3-A882-992AC1AF75D3}" destId="{175AA276-58F2-4DD9-80FC-A508711E986D}" srcOrd="2" destOrd="0" presId="urn:microsoft.com/office/officeart/2008/layout/VerticalCurvedList"/>
    <dgm:cxn modelId="{C22DCF0A-866C-446A-BCE4-BA187B26A64D}" type="presParOf" srcId="{9839DEA4-81CC-40F3-A882-992AC1AF75D3}" destId="{99D1BCB1-BBEC-4020-AF46-9B84DFEEEB12}" srcOrd="3" destOrd="0" presId="urn:microsoft.com/office/officeart/2008/layout/VerticalCurvedList"/>
    <dgm:cxn modelId="{C478D970-8CFD-4885-8E36-6AD3FF3E6BB4}" type="presParOf" srcId="{5A99791D-9E28-4B3D-8ACD-8F48A5C6199A}" destId="{534504B8-3AD3-4D7F-BA10-772C4BC9F4DA}" srcOrd="1" destOrd="0" presId="urn:microsoft.com/office/officeart/2008/layout/VerticalCurvedList"/>
    <dgm:cxn modelId="{B98E23FC-CBD0-48C7-9324-C01B460EBFED}" type="presParOf" srcId="{5A99791D-9E28-4B3D-8ACD-8F48A5C6199A}" destId="{449D8CCB-25E3-4F77-9AA7-F013F49094ED}" srcOrd="2" destOrd="0" presId="urn:microsoft.com/office/officeart/2008/layout/VerticalCurvedList"/>
    <dgm:cxn modelId="{2AA8987A-E615-4571-A163-B95D0B856C1F}" type="presParOf" srcId="{449D8CCB-25E3-4F77-9AA7-F013F49094ED}" destId="{467C472B-F399-46AE-B017-5DC56BBEA7D7}" srcOrd="0" destOrd="0" presId="urn:microsoft.com/office/officeart/2008/layout/VerticalCurvedList"/>
    <dgm:cxn modelId="{65D85F46-2634-490A-A294-AAAE625B711C}" type="presParOf" srcId="{5A99791D-9E28-4B3D-8ACD-8F48A5C6199A}" destId="{DD97E049-4A6C-47F8-8707-C5FFDBF743ED}" srcOrd="3" destOrd="0" presId="urn:microsoft.com/office/officeart/2008/layout/VerticalCurvedList"/>
    <dgm:cxn modelId="{C39A0375-257D-482A-9659-3F8925EDEAB6}" type="presParOf" srcId="{5A99791D-9E28-4B3D-8ACD-8F48A5C6199A}" destId="{7DBD23B7-51C8-4591-8906-0B740EFCF017}" srcOrd="4" destOrd="0" presId="urn:microsoft.com/office/officeart/2008/layout/VerticalCurvedList"/>
    <dgm:cxn modelId="{C529B7A6-907B-43BE-B1BD-B40BD5D92038}" type="presParOf" srcId="{7DBD23B7-51C8-4591-8906-0B740EFCF017}" destId="{9D6C96D5-59F1-4074-AA4E-276172A59D56}" srcOrd="0" destOrd="0" presId="urn:microsoft.com/office/officeart/2008/layout/VerticalCurvedList"/>
    <dgm:cxn modelId="{520706B9-EBAF-4074-9CC3-002868B16805}" type="presParOf" srcId="{5A99791D-9E28-4B3D-8ACD-8F48A5C6199A}" destId="{A0E9B536-5134-4AC7-990D-17E1F41843BA}" srcOrd="5" destOrd="0" presId="urn:microsoft.com/office/officeart/2008/layout/VerticalCurvedList"/>
    <dgm:cxn modelId="{B4B838DE-04C4-4880-886F-8F88E2A9532B}" type="presParOf" srcId="{5A99791D-9E28-4B3D-8ACD-8F48A5C6199A}" destId="{E6CA5371-E765-4FE6-A6BE-7ECD1C15C765}" srcOrd="6" destOrd="0" presId="urn:microsoft.com/office/officeart/2008/layout/VerticalCurvedList"/>
    <dgm:cxn modelId="{2F6611E5-C014-4A90-A4DD-21141BDDFA6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26979"/>
          <a:ext cx="7158940" cy="135327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Đất</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feralit</a:t>
          </a:r>
          <a:r>
            <a:rPr lang="en-US" sz="1600" b="0" kern="1200" dirty="0">
              <a:solidFill>
                <a:schemeClr val="tx1"/>
              </a:solidFill>
              <a:effectLst/>
              <a:latin typeface="Cambria" pitchFamily="18" charset="0"/>
              <a:ea typeface="Cambria" pitchFamily="18" charset="0"/>
              <a:cs typeface="Times New Roman"/>
            </a:rPr>
            <a:t> c</a:t>
          </a:r>
          <a:r>
            <a:rPr lang="vi-VN" sz="1600" b="0" kern="1200" dirty="0">
              <a:solidFill>
                <a:schemeClr val="tx1"/>
              </a:solidFill>
              <a:effectLst/>
              <a:latin typeface="Cambria" pitchFamily="18" charset="0"/>
              <a:ea typeface="Cambria" pitchFamily="18" charset="0"/>
              <a:cs typeface="Times New Roman"/>
            </a:rPr>
            <a:t>hiếm tới 65% diện tích đất tự nhiên.</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vi-VN" sz="1600" b="1" kern="1200" dirty="0">
              <a:solidFill>
                <a:schemeClr val="tx1"/>
              </a:solidFill>
              <a:effectLst/>
              <a:latin typeface="Cambria" pitchFamily="18" charset="0"/>
              <a:ea typeface="Cambria" pitchFamily="18" charset="0"/>
              <a:cs typeface="Times New Roman"/>
            </a:rPr>
            <a:t>Phân bố</a:t>
          </a:r>
          <a:r>
            <a:rPr lang="en-US" sz="1600" b="1" kern="1200" dirty="0">
              <a:solidFill>
                <a:schemeClr val="tx1"/>
              </a:solidFill>
              <a:effectLst/>
              <a:latin typeface="Cambria" pitchFamily="18" charset="0"/>
              <a:ea typeface="Cambria" pitchFamily="18" charset="0"/>
              <a:cs typeface="Times New Roman"/>
            </a:rPr>
            <a:t>:</a:t>
          </a:r>
          <a:r>
            <a:rPr lang="vi-VN" sz="1600" b="1" kern="1200" dirty="0">
              <a:solidFill>
                <a:schemeClr val="tx1"/>
              </a:solidFill>
              <a:effectLst/>
              <a:latin typeface="Cambria" pitchFamily="18" charset="0"/>
              <a:ea typeface="Cambria" pitchFamily="18" charset="0"/>
              <a:cs typeface="Times New Roman"/>
            </a:rPr>
            <a:t> </a:t>
          </a:r>
          <a:r>
            <a:rPr lang="vi-VN" sz="1600" b="0" kern="1200" dirty="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gồm</a:t>
          </a:r>
          <a:r>
            <a:rPr lang="en-US" sz="1600" b="0" kern="1200" dirty="0">
              <a:solidFill>
                <a:schemeClr val="tx1"/>
              </a:solidFill>
              <a:effectLst/>
              <a:latin typeface="Cambria" pitchFamily="18" charset="0"/>
              <a:ea typeface="Cambria" pitchFamily="18" charset="0"/>
              <a:cs typeface="Times New Roman"/>
            </a:rPr>
            <a:t> đ</a:t>
          </a:r>
          <a:r>
            <a:rPr lang="vi-VN" sz="1600" b="0" kern="1200" dirty="0">
              <a:solidFill>
                <a:schemeClr val="tx1"/>
              </a:solidFill>
              <a:effectLst/>
              <a:latin typeface="Cambria" pitchFamily="18" charset="0"/>
              <a:ea typeface="Cambria" pitchFamily="18" charset="0"/>
              <a:cs typeface="Times New Roman"/>
            </a:rPr>
            <a:t>ất feralit trên đá vôi phân bố ở Tây Bắc, </a:t>
          </a:r>
          <a:r>
            <a:rPr lang="en-US" sz="1600" b="0" kern="1200" dirty="0">
              <a:solidFill>
                <a:schemeClr val="tx1"/>
              </a:solidFill>
              <a:effectLst/>
              <a:latin typeface="Cambria" pitchFamily="18" charset="0"/>
              <a:ea typeface="Cambria" pitchFamily="18" charset="0"/>
              <a:cs typeface="Times New Roman"/>
            </a:rPr>
            <a:t>Đ</a:t>
          </a:r>
          <a:r>
            <a:rPr lang="vi-VN" sz="1600" b="0" kern="1200" dirty="0">
              <a:solidFill>
                <a:schemeClr val="tx1"/>
              </a:solidFill>
              <a:effectLst/>
              <a:latin typeface="Cambria" pitchFamily="18" charset="0"/>
              <a:ea typeface="Cambria" pitchFamily="18" charset="0"/>
              <a:cs typeface="Times New Roman"/>
            </a:rPr>
            <a:t>ông </a:t>
          </a:r>
          <a:r>
            <a:rPr lang="en-US" sz="1600" b="0" kern="1200" dirty="0">
              <a:solidFill>
                <a:schemeClr val="tx1"/>
              </a:solidFill>
              <a:effectLst/>
              <a:latin typeface="Cambria" pitchFamily="18" charset="0"/>
              <a:ea typeface="Cambria" pitchFamily="18" charset="0"/>
              <a:cs typeface="Times New Roman"/>
            </a:rPr>
            <a:t>B</a:t>
          </a:r>
          <a:r>
            <a:rPr lang="vi-VN" sz="1600" b="0" kern="1200" dirty="0">
              <a:solidFill>
                <a:schemeClr val="tx1"/>
              </a:solidFill>
              <a:effectLst/>
              <a:latin typeface="Cambria" pitchFamily="18" charset="0"/>
              <a:ea typeface="Cambria" pitchFamily="18" charset="0"/>
              <a:cs typeface="Times New Roman"/>
            </a:rPr>
            <a:t>ắc và Bắc Trung </a:t>
          </a:r>
          <a:r>
            <a:rPr lang="en-US" sz="1600" b="0" kern="1200" dirty="0">
              <a:solidFill>
                <a:schemeClr val="tx1"/>
              </a:solidFill>
              <a:effectLst/>
              <a:latin typeface="Cambria" pitchFamily="18" charset="0"/>
              <a:ea typeface="Cambria" pitchFamily="18" charset="0"/>
              <a:cs typeface="Times New Roman"/>
            </a:rPr>
            <a:t>B</a:t>
          </a:r>
          <a:r>
            <a:rPr lang="vi-VN" sz="1600" b="0" kern="1200" dirty="0">
              <a:solidFill>
                <a:schemeClr val="tx1"/>
              </a:solidFill>
              <a:effectLst/>
              <a:latin typeface="Cambria" pitchFamily="18" charset="0"/>
              <a:ea typeface="Cambria" pitchFamily="18" charset="0"/>
              <a:cs typeface="Times New Roman"/>
            </a:rPr>
            <a:t>ộ</a:t>
          </a:r>
          <a:r>
            <a:rPr lang="en-US" sz="1600" b="0" kern="1200" dirty="0">
              <a:solidFill>
                <a:schemeClr val="tx1"/>
              </a:solidFill>
              <a:effectLst/>
              <a:latin typeface="Cambria" pitchFamily="18" charset="0"/>
              <a:ea typeface="Cambria" pitchFamily="18" charset="0"/>
              <a:cs typeface="Times New Roman"/>
            </a:rPr>
            <a:t>, đ</a:t>
          </a:r>
          <a:r>
            <a:rPr lang="vi-VN" sz="1600" b="0" kern="1200" dirty="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kern="1200" dirty="0">
            <a:solidFill>
              <a:schemeClr val="tx1"/>
            </a:solidFill>
            <a:effectLst/>
            <a:latin typeface="Cambria" pitchFamily="18" charset="0"/>
            <a:ea typeface="Cambria" pitchFamily="18" charset="0"/>
            <a:cs typeface="Times New Roman"/>
          </a:endParaRPr>
        </a:p>
      </dsp:txBody>
      <dsp:txXfrm>
        <a:off x="765911" y="426979"/>
        <a:ext cx="7158940" cy="135327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78247"/>
          <a:ext cx="6757774" cy="142053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Đặc</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điểm</a:t>
          </a:r>
          <a:r>
            <a:rPr lang="en-US" sz="1600" b="1" kern="1200" dirty="0">
              <a:solidFill>
                <a:schemeClr val="tx1"/>
              </a:solidFill>
              <a:effectLst/>
              <a:latin typeface="Cambria" pitchFamily="18" charset="0"/>
              <a:ea typeface="Cambria" pitchFamily="18" charset="0"/>
              <a:cs typeface="Times New Roman"/>
            </a:rPr>
            <a:t>: </a:t>
          </a: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 C</a:t>
          </a:r>
          <a:r>
            <a:rPr lang="vi-VN" sz="1600" b="0" kern="1200" dirty="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 L</a:t>
          </a:r>
          <a:r>
            <a:rPr lang="vi-VN" sz="1600" b="0" kern="1200" dirty="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a:t>
          </a:r>
          <a:r>
            <a:rPr lang="vi-VN" sz="1600" b="0" kern="1200" dirty="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kern="1200" dirty="0">
            <a:solidFill>
              <a:schemeClr val="tx1"/>
            </a:solidFill>
            <a:effectLst/>
            <a:latin typeface="Cambria" pitchFamily="18" charset="0"/>
            <a:ea typeface="Cambria" pitchFamily="18" charset="0"/>
            <a:cs typeface="Times New Roman"/>
          </a:endParaRPr>
        </a:p>
      </dsp:txBody>
      <dsp:txXfrm>
        <a:off x="1140991" y="1978247"/>
        <a:ext cx="6757774" cy="142053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Giá</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trị</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sử</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dụng</a:t>
          </a:r>
          <a:r>
            <a:rPr lang="en-US" sz="1600" kern="1200" dirty="0">
              <a:solidFill>
                <a:schemeClr val="tx1"/>
              </a:solidFill>
              <a:latin typeface="Cambria" pitchFamily="18" charset="0"/>
              <a:ea typeface="Cambria" pitchFamily="18" charset="0"/>
            </a:rPr>
            <a:t>:</a:t>
          </a: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a:t>
          </a:r>
          <a:r>
            <a:rPr lang="vi-VN" sz="1600" kern="1200" dirty="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Trong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nông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nghiệp</a:t>
          </a:r>
          <a:r>
            <a:rPr lang="en-US" sz="1600" kern="1200" dirty="0">
              <a:solidFill>
                <a:schemeClr val="tx1"/>
              </a:solidFill>
              <a:latin typeface="Cambria" pitchFamily="18" charset="0"/>
              <a:ea typeface="Cambria" pitchFamily="18" charset="0"/>
            </a:rPr>
            <a:t>: t</a:t>
          </a:r>
          <a:r>
            <a:rPr lang="vi-VN" sz="1600" kern="1200" dirty="0">
              <a:solidFill>
                <a:schemeClr val="tx1"/>
              </a:solidFill>
              <a:latin typeface="Cambria" pitchFamily="18" charset="0"/>
              <a:ea typeface="Cambria" pitchFamily="18" charset="0"/>
            </a:rPr>
            <a:t>rồng các cây công nghiệp lâu năm (chè, cà phê, cao su, hồ tiêu,…), cây dược liệu (quế, hồi, sâm,…)</a:t>
          </a:r>
          <a:r>
            <a:rPr lang="en-US" sz="1600" kern="1200" dirty="0">
              <a:solidFill>
                <a:schemeClr val="tx1"/>
              </a:solidFill>
              <a:latin typeface="Cambria" pitchFamily="18" charset="0"/>
              <a:ea typeface="Cambria" pitchFamily="18" charset="0"/>
            </a:rPr>
            <a:t>, t</a:t>
          </a:r>
          <a:r>
            <a:rPr lang="vi-VN" sz="1600" kern="1200" dirty="0">
              <a:solidFill>
                <a:schemeClr val="tx1"/>
              </a:solidFill>
              <a:latin typeface="Cambria" pitchFamily="18" charset="0"/>
              <a:ea typeface="Cambria" pitchFamily="18" charset="0"/>
            </a:rPr>
            <a:t>rồng các loại cây ăn quả như: bưởi, cam, xoài…</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endParaRPr lang="en-US" sz="1600" kern="1200" dirty="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655582"/>
          <a:ext cx="7158940" cy="89607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 </a:t>
          </a:r>
          <a:r>
            <a:rPr lang="vi-VN" sz="1600" b="0" kern="1200" dirty="0">
              <a:solidFill>
                <a:schemeClr val="tx1"/>
              </a:solidFill>
              <a:effectLst/>
              <a:latin typeface="Cambria" pitchFamily="18" charset="0"/>
              <a:ea typeface="Cambria" pitchFamily="18" charset="0"/>
              <a:cs typeface="Times New Roman"/>
            </a:rPr>
            <a:t>Chiếm khoảng 24% diện tích đất tự nhiên.</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vi-VN" sz="1600" b="1" kern="1200" dirty="0">
              <a:solidFill>
                <a:schemeClr val="tx1"/>
              </a:solidFill>
              <a:effectLst/>
              <a:latin typeface="Cambria" pitchFamily="18" charset="0"/>
              <a:ea typeface="Cambria" pitchFamily="18" charset="0"/>
              <a:cs typeface="Times New Roman"/>
            </a:rPr>
            <a:t>Phân bố</a:t>
          </a:r>
          <a:r>
            <a:rPr lang="en-US" sz="1600" b="1" kern="1200" dirty="0">
              <a:solidFill>
                <a:schemeClr val="tx1"/>
              </a:solidFill>
              <a:effectLst/>
              <a:latin typeface="Cambria" pitchFamily="18" charset="0"/>
              <a:ea typeface="Cambria" pitchFamily="18" charset="0"/>
              <a:cs typeface="Times New Roman"/>
            </a:rPr>
            <a:t>:</a:t>
          </a:r>
          <a:r>
            <a:rPr lang="vi-VN" sz="1600" b="1" kern="1200" dirty="0">
              <a:solidFill>
                <a:schemeClr val="tx1"/>
              </a:solidFill>
              <a:effectLst/>
              <a:latin typeface="Cambria" pitchFamily="18" charset="0"/>
              <a:ea typeface="Cambria" pitchFamily="18" charset="0"/>
              <a:cs typeface="Times New Roman"/>
            </a:rPr>
            <a:t> </a:t>
          </a:r>
          <a:r>
            <a:rPr lang="en-US" sz="1600" b="0" kern="1200" dirty="0">
              <a:solidFill>
                <a:schemeClr val="tx1"/>
              </a:solidFill>
              <a:effectLst/>
              <a:latin typeface="Cambria" pitchFamily="18" charset="0"/>
              <a:ea typeface="Cambria" pitchFamily="18" charset="0"/>
              <a:cs typeface="Times New Roman"/>
            </a:rPr>
            <a:t>c</a:t>
          </a:r>
          <a:r>
            <a:rPr lang="vi-VN" sz="1600" b="0" kern="1200" dirty="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kern="1200" dirty="0">
            <a:solidFill>
              <a:schemeClr val="tx1"/>
            </a:solidFill>
            <a:effectLst/>
            <a:latin typeface="Cambria" pitchFamily="18" charset="0"/>
            <a:ea typeface="Cambria" pitchFamily="18" charset="0"/>
            <a:cs typeface="Times New Roman"/>
          </a:endParaRPr>
        </a:p>
      </dsp:txBody>
      <dsp:txXfrm>
        <a:off x="765911" y="655582"/>
        <a:ext cx="7158940" cy="896072"/>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endParaRPr lang="en-US" sz="1600" b="1"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Đặc</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điểm</a:t>
          </a:r>
          <a:r>
            <a:rPr lang="en-US" sz="1600" b="1"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có</a:t>
          </a:r>
          <a:r>
            <a:rPr lang="en-US" sz="1600" b="0" kern="1200" dirty="0">
              <a:solidFill>
                <a:schemeClr val="tx1"/>
              </a:solidFill>
              <a:effectLst/>
              <a:latin typeface="Cambria" pitchFamily="18" charset="0"/>
              <a:ea typeface="Cambria" pitchFamily="18" charset="0"/>
              <a:cs typeface="Times New Roman"/>
            </a:rPr>
            <a:t> </a:t>
          </a:r>
          <a:r>
            <a:rPr lang="vi-VN" sz="1600" b="0" kern="1200" dirty="0">
              <a:solidFill>
                <a:schemeClr val="tx1"/>
              </a:solidFill>
              <a:effectLst/>
              <a:latin typeface="Cambria" pitchFamily="18" charset="0"/>
              <a:ea typeface="Cambria" pitchFamily="18" charset="0"/>
              <a:cs typeface="Times New Roman"/>
            </a:rPr>
            <a:t>độ phì cao, rất giàu dinh dưỡng.</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a:t>
          </a:r>
          <a:r>
            <a:rPr lang="vi-VN" sz="1600" b="0" kern="1200" dirty="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a:t>
          </a:r>
          <a:r>
            <a:rPr lang="vi-VN" sz="1600" b="0" kern="1200" dirty="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 </a:t>
          </a:r>
          <a:r>
            <a:rPr lang="vi-VN" sz="1600" b="0" kern="1200" dirty="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endParaRPr lang="en-US" sz="1600" b="0" kern="1200" dirty="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Giá</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trị</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sử</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dụng</a:t>
          </a:r>
          <a:r>
            <a:rPr lang="en-US" sz="1600" kern="1200" dirty="0">
              <a:solidFill>
                <a:schemeClr val="tx1"/>
              </a:solidFill>
              <a:latin typeface="Cambria" pitchFamily="18" charset="0"/>
              <a:ea typeface="Cambria" pitchFamily="18" charset="0"/>
            </a:rPr>
            <a:t>:</a:t>
          </a: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 </a:t>
          </a:r>
          <a:r>
            <a:rPr lang="vi-VN" sz="1600" kern="1200" dirty="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a:t>
          </a:r>
          <a:r>
            <a:rPr lang="vi-VN" sz="1600" kern="1200" dirty="0">
              <a:solidFill>
                <a:schemeClr val="tx1"/>
              </a:solidFill>
              <a:latin typeface="Cambria" pitchFamily="18" charset="0"/>
              <a:ea typeface="Cambria" pitchFamily="18" charset="0"/>
            </a:rPr>
            <a:t> Trong thủy sản: </a:t>
          </a:r>
          <a:r>
            <a:rPr lang="en-US" sz="1600" kern="1200" dirty="0">
              <a:solidFill>
                <a:schemeClr val="tx1"/>
              </a:solidFill>
              <a:latin typeface="Cambria" pitchFamily="18" charset="0"/>
              <a:ea typeface="Cambria" pitchFamily="18" charset="0"/>
            </a:rPr>
            <a:t>v</a:t>
          </a:r>
          <a:r>
            <a:rPr lang="vi-VN" sz="1600" kern="1200" dirty="0">
              <a:solidFill>
                <a:schemeClr val="tx1"/>
              </a:solidFill>
              <a:latin typeface="Cambria" pitchFamily="18" charset="0"/>
              <a:ea typeface="Cambria" pitchFamily="18" charset="0"/>
            </a:rPr>
            <a:t>ùng đất phèn, đất mặn tạo điều kiện thuận lợi cho việc đánh bắt thuỷ sản</a:t>
          </a:r>
          <a:r>
            <a:rPr lang="en-US" sz="1600" kern="1200" dirty="0">
              <a:solidFill>
                <a:schemeClr val="tx1"/>
              </a:solidFill>
              <a:latin typeface="Cambria" pitchFamily="18" charset="0"/>
              <a:ea typeface="Cambria" pitchFamily="18" charset="0"/>
            </a:rPr>
            <a:t>, ở</a:t>
          </a:r>
          <a:r>
            <a:rPr lang="vi-VN" sz="1600" kern="1200" dirty="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endParaRPr lang="en-US" sz="1600" kern="1200" dirty="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503183"/>
          <a:ext cx="7158940" cy="120086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effectLst/>
              <a:latin typeface="Cambria" pitchFamily="18" charset="0"/>
              <a:ea typeface="Cambria" pitchFamily="18" charset="0"/>
              <a:cs typeface="Times New Roman"/>
            </a:rPr>
            <a:t>- Chiếm khoảng 11% diện tích đất tự nhiên.</a:t>
          </a:r>
          <a:endParaRPr lang="en-US" sz="1800" b="0" kern="1200" dirty="0">
            <a:solidFill>
              <a:schemeClr val="tx1"/>
            </a:solidFill>
            <a:effectLst/>
            <a:latin typeface="Cambria" pitchFamily="18" charset="0"/>
            <a:ea typeface="Cambria" pitchFamily="18" charset="0"/>
            <a:cs typeface="Times New Roman"/>
          </a:endParaRPr>
        </a:p>
        <a:p>
          <a:pPr marL="0" lvl="0" indent="0" algn="just" defTabSz="800100">
            <a:lnSpc>
              <a:spcPct val="90000"/>
            </a:lnSpc>
            <a:spcBef>
              <a:spcPct val="0"/>
            </a:spcBef>
            <a:spcAft>
              <a:spcPct val="35000"/>
            </a:spcAft>
            <a:buNone/>
          </a:pPr>
          <a:r>
            <a:rPr lang="vi-VN" sz="1800" b="1" kern="1200" dirty="0">
              <a:solidFill>
                <a:schemeClr val="tx1"/>
              </a:solidFill>
              <a:effectLst/>
              <a:latin typeface="Cambria" pitchFamily="18" charset="0"/>
              <a:ea typeface="Cambria" pitchFamily="18" charset="0"/>
              <a:cs typeface="Times New Roman"/>
            </a:rPr>
            <a:t>- Phân bố </a:t>
          </a:r>
          <a:r>
            <a:rPr lang="vi-VN" sz="1800" b="0" kern="1200" dirty="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kern="1200" dirty="0">
            <a:solidFill>
              <a:schemeClr val="tx1"/>
            </a:solidFill>
            <a:effectLst/>
            <a:latin typeface="Cambria" pitchFamily="18" charset="0"/>
            <a:ea typeface="Cambria" pitchFamily="18" charset="0"/>
            <a:cs typeface="Times New Roman"/>
          </a:endParaRPr>
        </a:p>
      </dsp:txBody>
      <dsp:txXfrm>
        <a:off x="765911" y="503183"/>
        <a:ext cx="7158940" cy="120086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027181"/>
          <a:ext cx="6757774" cy="132266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effectLst/>
              <a:latin typeface="Cambria" pitchFamily="18" charset="0"/>
              <a:ea typeface="Cambria" pitchFamily="18" charset="0"/>
              <a:cs typeface="Times New Roman"/>
            </a:rPr>
            <a:t>Đặc</a:t>
          </a:r>
          <a:r>
            <a:rPr lang="en-US" sz="1800" b="1" kern="1200" dirty="0">
              <a:solidFill>
                <a:schemeClr val="tx1"/>
              </a:solidFill>
              <a:effectLst/>
              <a:latin typeface="Cambria" pitchFamily="18" charset="0"/>
              <a:ea typeface="Cambria" pitchFamily="18" charset="0"/>
              <a:cs typeface="Times New Roman"/>
            </a:rPr>
            <a:t> </a:t>
          </a:r>
          <a:r>
            <a:rPr lang="en-US" sz="1800" b="1" kern="1200" dirty="0" err="1">
              <a:solidFill>
                <a:schemeClr val="tx1"/>
              </a:solidFill>
              <a:effectLst/>
              <a:latin typeface="Cambria" pitchFamily="18" charset="0"/>
              <a:ea typeface="Cambria" pitchFamily="18" charset="0"/>
              <a:cs typeface="Times New Roman"/>
            </a:rPr>
            <a:t>điểm</a:t>
          </a:r>
          <a:r>
            <a:rPr lang="en-US" sz="1800" b="1" kern="1200" dirty="0">
              <a:solidFill>
                <a:schemeClr val="tx1"/>
              </a:solidFill>
              <a:effectLst/>
              <a:latin typeface="Cambria" pitchFamily="18" charset="0"/>
              <a:ea typeface="Cambria" pitchFamily="18" charset="0"/>
              <a:cs typeface="Times New Roman"/>
            </a:rPr>
            <a:t>: </a:t>
          </a:r>
          <a:r>
            <a:rPr lang="vi-VN" sz="1800" b="0" kern="1200" dirty="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kern="1200" dirty="0">
            <a:solidFill>
              <a:schemeClr val="tx1"/>
            </a:solidFill>
            <a:effectLst/>
            <a:latin typeface="Cambria" pitchFamily="18" charset="0"/>
            <a:ea typeface="Cambria" pitchFamily="18" charset="0"/>
            <a:cs typeface="Times New Roman"/>
          </a:endParaRPr>
        </a:p>
      </dsp:txBody>
      <dsp:txXfrm>
        <a:off x="1140991" y="2027181"/>
        <a:ext cx="6757774" cy="1322664"/>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4008381"/>
          <a:ext cx="7158940" cy="812186"/>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Giá</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trị</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dụng</a:t>
          </a:r>
          <a:r>
            <a:rPr lang="en-US" sz="1800" kern="1200" dirty="0">
              <a:solidFill>
                <a:schemeClr val="tx1"/>
              </a:solidFill>
              <a:latin typeface="Cambria" pitchFamily="18" charset="0"/>
              <a:ea typeface="Cambria" pitchFamily="18" charset="0"/>
            </a:rPr>
            <a:t>: t</a:t>
          </a:r>
          <a:r>
            <a:rPr lang="vi-VN" sz="1800" kern="1200" dirty="0">
              <a:solidFill>
                <a:schemeClr val="tx1"/>
              </a:solidFill>
              <a:latin typeface="Cambria" pitchFamily="18" charset="0"/>
              <a:ea typeface="Cambria" pitchFamily="18" charset="0"/>
            </a:rPr>
            <a:t>hích hợp trồng rừng phòng hộ đầu nguồn</a:t>
          </a:r>
          <a:r>
            <a:rPr lang="vi-VN" sz="1600" kern="1200" dirty="0">
              <a:solidFill>
                <a:schemeClr val="tx1"/>
              </a:solidFill>
              <a:latin typeface="Cambria" pitchFamily="18" charset="0"/>
              <a:ea typeface="Cambria" pitchFamily="18" charset="0"/>
            </a:rPr>
            <a:t>.</a:t>
          </a:r>
          <a:endParaRPr lang="en-US" sz="1600" kern="1200" dirty="0">
            <a:solidFill>
              <a:schemeClr val="tx1"/>
            </a:solidFill>
            <a:latin typeface="Cambria" pitchFamily="18" charset="0"/>
            <a:ea typeface="Cambria" pitchFamily="18" charset="0"/>
          </a:endParaRPr>
        </a:p>
      </dsp:txBody>
      <dsp:txXfrm>
        <a:off x="765911" y="4008381"/>
        <a:ext cx="7158940" cy="812186"/>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7/2/2025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13</a:t>
            </a:fld>
            <a:endParaRPr lang="en-US"/>
          </a:p>
        </p:txBody>
      </p:sp>
    </p:spTree>
    <p:extLst>
      <p:ext uri="{BB962C8B-B14F-4D97-AF65-F5344CB8AC3E}">
        <p14:creationId xmlns:p14="http://schemas.microsoft.com/office/powerpoint/2010/main" val="307752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14</a:t>
            </a:fld>
            <a:endParaRPr lang="en-US"/>
          </a:p>
        </p:txBody>
      </p:sp>
    </p:spTree>
    <p:extLst>
      <p:ext uri="{BB962C8B-B14F-4D97-AF65-F5344CB8AC3E}">
        <p14:creationId xmlns:p14="http://schemas.microsoft.com/office/powerpoint/2010/main" val="703495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26</a:t>
            </a:fld>
            <a:endParaRPr lang="en-US"/>
          </a:p>
        </p:txBody>
      </p:sp>
    </p:spTree>
    <p:extLst>
      <p:ext uri="{BB962C8B-B14F-4D97-AF65-F5344CB8AC3E}">
        <p14:creationId xmlns:p14="http://schemas.microsoft.com/office/powerpoint/2010/main" val="974012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27</a:t>
            </a:fld>
            <a:endParaRPr lang="en-US"/>
          </a:p>
        </p:txBody>
      </p:sp>
    </p:spTree>
    <p:extLst>
      <p:ext uri="{BB962C8B-B14F-4D97-AF65-F5344CB8AC3E}">
        <p14:creationId xmlns:p14="http://schemas.microsoft.com/office/powerpoint/2010/main" val="2884962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7/2/2025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8.jpeg"/><Relationship Id="rId10" Type="http://schemas.openxmlformats.org/officeDocument/2006/relationships/image" Target="../media/image20.jpeg"/><Relationship Id="rId4" Type="http://schemas.openxmlformats.org/officeDocument/2006/relationships/image" Target="../media/image7.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diagramQuickStyle" Target="../diagrams/quickStyle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20.jpeg"/><Relationship Id="rId4" Type="http://schemas.openxmlformats.org/officeDocument/2006/relationships/image" Target="../media/image7.png"/><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8.jpeg"/><Relationship Id="rId10" Type="http://schemas.openxmlformats.org/officeDocument/2006/relationships/image" Target="../media/image20.jpeg"/><Relationship Id="rId4" Type="http://schemas.openxmlformats.org/officeDocument/2006/relationships/image" Target="../media/image7.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20.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bài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HÀNH TRÌNH TRÊN ĐẤT PHÙ SA</a:t>
            </a:r>
          </a:p>
        </p:txBody>
      </p:sp>
      <p:pic>
        <p:nvPicPr>
          <p:cNvPr id="6" name="Bai 12 - 1">
            <a:hlinkClick r:id="" action="ppaction://media"/>
            <a:extLst>
              <a:ext uri="{FF2B5EF4-FFF2-40B4-BE49-F238E27FC236}">
                <a16:creationId xmlns:a16="http://schemas.microsoft.com/office/drawing/2014/main" id="{6A43FCF5-E5BB-8C39-73D6-2359D1D7A2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6940"/>
            <a:ext cx="8305800" cy="4345259"/>
          </a:xfrm>
          <a:prstGeom prst="rect">
            <a:avLst/>
          </a:prstGeom>
        </p:spPr>
      </p:pic>
    </p:spTree>
    <p:extLst>
      <p:ext uri="{BB962C8B-B14F-4D97-AF65-F5344CB8AC3E}">
        <p14:creationId xmlns:p14="http://schemas.microsoft.com/office/powerpoint/2010/main" val="355721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9AE2D-BC18-1AA8-D438-B6456FEFC21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A796282F-E640-0152-C032-772AA4DD77A6}"/>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3FB949F0-01DC-FC7C-72C5-86A8B5E5DF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a:extLst>
              <a:ext uri="{FF2B5EF4-FFF2-40B4-BE49-F238E27FC236}">
                <a16:creationId xmlns:a16="http://schemas.microsoft.com/office/drawing/2014/main" id="{D02B1F9F-7383-0177-E805-8603CE8F3BEE}"/>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9A290C91-3AC2-F3CE-52EE-1BA1C734C9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2282FAC0-B44D-C45C-E123-1B2B653FF31A}"/>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9D73B9AD-3752-4534-6CF2-B30B0164F4D0}"/>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a:extLst>
              <a:ext uri="{FF2B5EF4-FFF2-40B4-BE49-F238E27FC236}">
                <a16:creationId xmlns:a16="http://schemas.microsoft.com/office/drawing/2014/main" id="{F12736FE-4289-937C-A292-D0DB82133072}"/>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33C4BB6E-3660-9251-A3F3-2CE5B28C7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a:extLst>
              <a:ext uri="{FF2B5EF4-FFF2-40B4-BE49-F238E27FC236}">
                <a16:creationId xmlns:a16="http://schemas.microsoft.com/office/drawing/2014/main" id="{C0D99F60-3FC6-76C4-8224-D18279DC4919}"/>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BD41761D-9698-95AB-F20F-7E534F145548}"/>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a:extLst>
              <a:ext uri="{FF2B5EF4-FFF2-40B4-BE49-F238E27FC236}">
                <a16:creationId xmlns:a16="http://schemas.microsoft.com/office/drawing/2014/main" id="{BACBF5F0-53CF-72C7-6E9A-8CEA9DC7BA14}"/>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25255AB1-A4D9-0623-B208-BDA0FEC2340F}"/>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53FFCB3B-A87D-5E43-68BC-B9B2901FB6C7}"/>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a:extLst>
              <a:ext uri="{FF2B5EF4-FFF2-40B4-BE49-F238E27FC236}">
                <a16:creationId xmlns:a16="http://schemas.microsoft.com/office/drawing/2014/main" id="{21EF214D-10EE-4DC2-BC6C-8A510844C357}"/>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graphicFrame>
        <p:nvGraphicFramePr>
          <p:cNvPr id="3" name="Table 2">
            <a:extLst>
              <a:ext uri="{FF2B5EF4-FFF2-40B4-BE49-F238E27FC236}">
                <a16:creationId xmlns:a16="http://schemas.microsoft.com/office/drawing/2014/main" id="{36848DBC-3B4B-93B2-E873-A29A6E81BF62}"/>
              </a:ext>
            </a:extLst>
          </p:cNvPr>
          <p:cNvGraphicFramePr>
            <a:graphicFrameLocks noGrp="1"/>
          </p:cNvGraphicFramePr>
          <p:nvPr/>
        </p:nvGraphicFramePr>
        <p:xfrm>
          <a:off x="437401" y="1403296"/>
          <a:ext cx="8173199" cy="4660574"/>
        </p:xfrm>
        <a:graphic>
          <a:graphicData uri="http://schemas.openxmlformats.org/drawingml/2006/table">
            <a:tbl>
              <a:tblPr firstRow="1" firstCol="1" bandRow="1"/>
              <a:tblGrid>
                <a:gridCol w="2999510">
                  <a:extLst>
                    <a:ext uri="{9D8B030D-6E8A-4147-A177-3AD203B41FA5}">
                      <a16:colId xmlns:a16="http://schemas.microsoft.com/office/drawing/2014/main" val="1124226435"/>
                    </a:ext>
                  </a:extLst>
                </a:gridCol>
                <a:gridCol w="5173689">
                  <a:extLst>
                    <a:ext uri="{9D8B030D-6E8A-4147-A177-3AD203B41FA5}">
                      <a16:colId xmlns:a16="http://schemas.microsoft.com/office/drawing/2014/main" val="4241223305"/>
                    </a:ext>
                  </a:extLst>
                </a:gridCol>
              </a:tblGrid>
              <a:tr h="333590">
                <a:tc>
                  <a:txBody>
                    <a:bodyPr/>
                    <a:lstStyle/>
                    <a:p>
                      <a:pPr algn="ctr">
                        <a:lnSpc>
                          <a:spcPct val="106000"/>
                        </a:lnSpc>
                        <a:spcAft>
                          <a:spcPts val="80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5995229"/>
                  </a:ext>
                </a:extLst>
              </a:tr>
              <a:tr h="1047794">
                <a:tc>
                  <a:txBody>
                    <a:bodyPr/>
                    <a:lstStyle/>
                    <a:p>
                      <a:pPr algn="just">
                        <a:lnSpc>
                          <a:spcPct val="106000"/>
                        </a:lnSpc>
                        <a:spcAft>
                          <a:spcPts val="800"/>
                        </a:spcAft>
                      </a:pP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24%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680163"/>
                  </a:ext>
                </a:extLst>
              </a:tr>
              <a:tr h="1047794">
                <a:tc>
                  <a:txBody>
                    <a:bodyPr/>
                    <a:lstStyle/>
                    <a:p>
                      <a:pPr algn="just">
                        <a:lnSpc>
                          <a:spcPct val="106000"/>
                        </a:lnSpc>
                        <a:spcAft>
                          <a:spcPts val="800"/>
                        </a:spcAft>
                      </a:pP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phèn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mặn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xám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8389036"/>
                  </a:ext>
                </a:extLst>
              </a:tr>
              <a:tr h="2231396">
                <a:tc>
                  <a:txBody>
                    <a:bodyPr/>
                    <a:lstStyle/>
                    <a:p>
                      <a:pPr algn="just">
                        <a:lnSpc>
                          <a:spcPct val="106000"/>
                        </a:lnSpc>
                        <a:spcAft>
                          <a:spcPts val="800"/>
                        </a:spcAft>
                      </a:pP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20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ven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Trung.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xám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ven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Duyên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Trung.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731804"/>
                  </a:ext>
                </a:extLst>
              </a:tr>
            </a:tbl>
          </a:graphicData>
        </a:graphic>
      </p:graphicFrame>
    </p:spTree>
    <p:extLst>
      <p:ext uri="{BB962C8B-B14F-4D97-AF65-F5344CB8AC3E}">
        <p14:creationId xmlns:p14="http://schemas.microsoft.com/office/powerpoint/2010/main" val="2309476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999" y="1271045"/>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a:extLst>
              <a:ext uri="{FF2B5EF4-FFF2-40B4-BE49-F238E27FC236}">
                <a16:creationId xmlns:a16="http://schemas.microsoft.com/office/drawing/2014/main" id="{6C109CC3-E595-5506-C9E3-0969C0513F65}"/>
              </a:ext>
            </a:extLst>
          </p:cNvPr>
          <p:cNvGraphicFramePr>
            <a:graphicFrameLocks noGrp="1"/>
          </p:cNvGraphicFramePr>
          <p:nvPr>
            <p:extLst>
              <p:ext uri="{D42A27DB-BD31-4B8C-83A1-F6EECF244321}">
                <p14:modId xmlns:p14="http://schemas.microsoft.com/office/powerpoint/2010/main" val="1124746938"/>
              </p:ext>
            </p:extLst>
          </p:nvPr>
        </p:nvGraphicFramePr>
        <p:xfrm>
          <a:off x="533400" y="2227440"/>
          <a:ext cx="7848600" cy="2482851"/>
        </p:xfrm>
        <a:graphic>
          <a:graphicData uri="http://schemas.openxmlformats.org/drawingml/2006/table">
            <a:tbl>
              <a:tblPr firstRow="1" firstCol="1" bandRow="1"/>
              <a:tblGrid>
                <a:gridCol w="5291540">
                  <a:extLst>
                    <a:ext uri="{9D8B030D-6E8A-4147-A177-3AD203B41FA5}">
                      <a16:colId xmlns:a16="http://schemas.microsoft.com/office/drawing/2014/main" val="2713949537"/>
                    </a:ext>
                  </a:extLst>
                </a:gridCol>
                <a:gridCol w="2557060">
                  <a:extLst>
                    <a:ext uri="{9D8B030D-6E8A-4147-A177-3AD203B41FA5}">
                      <a16:colId xmlns:a16="http://schemas.microsoft.com/office/drawing/2014/main" val="3368311803"/>
                    </a:ext>
                  </a:extLst>
                </a:gridCol>
              </a:tblGrid>
              <a:tr h="0">
                <a:tc>
                  <a:txBody>
                    <a:bodyPr/>
                    <a:lstStyle/>
                    <a:p>
                      <a:pPr algn="ctr">
                        <a:lnSpc>
                          <a:spcPct val="106000"/>
                        </a:lnSpc>
                        <a:spcAft>
                          <a:spcPts val="800"/>
                        </a:spcAft>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5517534"/>
                  </a:ext>
                </a:extLst>
              </a:tr>
              <a:tr h="0">
                <a:tc>
                  <a:txBody>
                    <a:bodyPr/>
                    <a:lstStyle/>
                    <a:p>
                      <a:pPr algn="just">
                        <a:lnSpc>
                          <a:spcPct val="106000"/>
                        </a:lnSpc>
                        <a:spcAft>
                          <a:spcPts val="800"/>
                        </a:spcAft>
                      </a:pP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mùn</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1696711"/>
                  </a:ext>
                </a:extLst>
              </a:tr>
              <a:tr h="0">
                <a:tc>
                  <a:txBody>
                    <a:bodyPr/>
                    <a:lstStyle/>
                    <a:p>
                      <a:pPr algn="just">
                        <a:lnSpc>
                          <a:spcPct val="106000"/>
                        </a:lnSpc>
                        <a:spcAft>
                          <a:spcPts val="800"/>
                        </a:spcAft>
                      </a:pP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mùn</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32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7504474"/>
                  </a:ext>
                </a:extLst>
              </a:tr>
            </a:tbl>
          </a:graphicData>
        </a:graphic>
      </p:graphicFrame>
    </p:spTree>
    <p:extLst>
      <p:ext uri="{BB962C8B-B14F-4D97-AF65-F5344CB8AC3E}">
        <p14:creationId xmlns:p14="http://schemas.microsoft.com/office/powerpoint/2010/main" val="3836314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graphicFrame>
        <p:nvGraphicFramePr>
          <p:cNvPr id="2" name="Table 1">
            <a:extLst>
              <a:ext uri="{FF2B5EF4-FFF2-40B4-BE49-F238E27FC236}">
                <a16:creationId xmlns:a16="http://schemas.microsoft.com/office/drawing/2014/main" id="{8973B217-687D-B4B8-A669-3D5BF25BD7DC}"/>
              </a:ext>
            </a:extLst>
          </p:cNvPr>
          <p:cNvGraphicFramePr>
            <a:graphicFrameLocks noGrp="1"/>
          </p:cNvGraphicFramePr>
          <p:nvPr>
            <p:extLst>
              <p:ext uri="{D42A27DB-BD31-4B8C-83A1-F6EECF244321}">
                <p14:modId xmlns:p14="http://schemas.microsoft.com/office/powerpoint/2010/main" val="4081290930"/>
              </p:ext>
            </p:extLst>
          </p:nvPr>
        </p:nvGraphicFramePr>
        <p:xfrm>
          <a:off x="533400" y="1600200"/>
          <a:ext cx="8077200" cy="3630931"/>
        </p:xfrm>
        <a:graphic>
          <a:graphicData uri="http://schemas.openxmlformats.org/drawingml/2006/table">
            <a:tbl>
              <a:tblPr firstRow="1" firstCol="1" bandRow="1"/>
              <a:tblGrid>
                <a:gridCol w="3012514">
                  <a:extLst>
                    <a:ext uri="{9D8B030D-6E8A-4147-A177-3AD203B41FA5}">
                      <a16:colId xmlns:a16="http://schemas.microsoft.com/office/drawing/2014/main" val="2514689141"/>
                    </a:ext>
                  </a:extLst>
                </a:gridCol>
                <a:gridCol w="5064686">
                  <a:extLst>
                    <a:ext uri="{9D8B030D-6E8A-4147-A177-3AD203B41FA5}">
                      <a16:colId xmlns:a16="http://schemas.microsoft.com/office/drawing/2014/main" val="4265373935"/>
                    </a:ext>
                  </a:extLst>
                </a:gridCol>
              </a:tblGrid>
              <a:tr h="0">
                <a:tc>
                  <a:txBody>
                    <a:bodyPr/>
                    <a:lstStyle/>
                    <a:p>
                      <a:pPr algn="ctr">
                        <a:lnSpc>
                          <a:spcPct val="106000"/>
                        </a:lnSpc>
                        <a:spcAft>
                          <a:spcPts val="8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8163441"/>
                  </a:ext>
                </a:extLst>
              </a:tr>
              <a:tr h="0">
                <a:tc>
                  <a:txBody>
                    <a:bodyPr/>
                    <a:lstStyle/>
                    <a:p>
                      <a:pPr algn="just">
                        <a:lnSpc>
                          <a:spcPct val="106000"/>
                        </a:lnSpc>
                        <a:spcAft>
                          <a:spcPts val="800"/>
                        </a:spcAft>
                      </a:pP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mùn</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11%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4083947"/>
                  </a:ext>
                </a:extLst>
              </a:tr>
              <a:tr h="0">
                <a:tc>
                  <a:txBody>
                    <a:bodyPr/>
                    <a:lstStyle/>
                    <a:p>
                      <a:pPr algn="just">
                        <a:lnSpc>
                          <a:spcPct val="106000"/>
                        </a:lnSpc>
                        <a:spcAft>
                          <a:spcPts val="800"/>
                        </a:spcAft>
                      </a:pP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mùn</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28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1600 - 1700 m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thảm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ôn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1076917"/>
                  </a:ext>
                </a:extLst>
              </a:tr>
            </a:tbl>
          </a:graphicData>
        </a:graphic>
      </p:graphicFrame>
    </p:spTree>
    <p:extLst>
      <p:ext uri="{BB962C8B-B14F-4D97-AF65-F5344CB8AC3E}">
        <p14:creationId xmlns:p14="http://schemas.microsoft.com/office/powerpoint/2010/main" val="86756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288" y="1038582"/>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171835" y="1786175"/>
            <a:ext cx="7456108" cy="830997"/>
          </a:xfrm>
          <a:prstGeom prst="rect">
            <a:avLst/>
          </a:prstGeom>
          <a:solidFill>
            <a:srgbClr val="BCFCD4"/>
          </a:solidFill>
          <a:ln w="12700">
            <a:solidFill>
              <a:srgbClr val="009900"/>
            </a:solidFill>
          </a:ln>
        </p:spPr>
        <p:txBody>
          <a:bodyPr wrap="square">
            <a:spAutoFit/>
          </a:bodyPr>
          <a:lstStyle/>
          <a:p>
            <a:pPr algn="just"/>
            <a:r>
              <a:rPr lang="vi-VN" sz="2100" b="1" i="1" dirty="0">
                <a:solidFill>
                  <a:srgbClr val="FF0000"/>
                </a:solidFill>
                <a:latin typeface="Cambria" panose="02040503050406030204" pitchFamily="18" charset="0"/>
                <a:ea typeface="Cambria" panose="02040503050406030204" pitchFamily="18" charset="0"/>
              </a:rPr>
              <a:t> 1.</a:t>
            </a:r>
            <a:r>
              <a:rPr lang="en-GB" sz="2400" b="1" dirty="0">
                <a:solidFill>
                  <a:srgbClr val="FF0000"/>
                </a:solidFill>
              </a:rPr>
              <a:t> Giải thích vì sao quá trình feralit là quá trình hình thành đất đặc trưng của nước ta.</a:t>
            </a:r>
            <a:endParaRPr lang="vi-VN" sz="2100" b="1"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36666" y="2659405"/>
            <a:ext cx="7702534" cy="3761094"/>
          </a:xfrm>
          <a:prstGeom prst="rect">
            <a:avLst/>
          </a:prstGeom>
        </p:spPr>
        <p:txBody>
          <a:bodyPr wrap="square">
            <a:spAutoFit/>
          </a:bodyPr>
          <a:lstStyle/>
          <a:p>
            <a:r>
              <a:rPr lang="en-GB" sz="2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Quá trình feralit là quá trình hình thành đất đặc trưng cho vùng khí hậu nhiệt đới ẩm. Nước ta có khí hậu nhiệt đới ẩm gió mùa, nên đây là quá trình hình thành đất đặc trưng cho khí hậu nước ta.</a:t>
            </a: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Trong điều kiện nhiệt ẩm cao, quá trình phong hóa diễn ra với cường độ mạnh, tạo nên một lớp đất dày. Mưa nhiều rửa trôi các chất badơ dễ tan (Ca</a:t>
            </a:r>
            <a:r>
              <a:rPr lang="vi-VN" sz="2000" baseline="30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Mg</a:t>
            </a:r>
            <a:r>
              <a:rPr lang="vi-VN" sz="2000" baseline="30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K</a:t>
            </a:r>
            <a:r>
              <a:rPr lang="vi-VN" sz="2000" baseline="30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làm đất chua, đồng thời có sự tích tụ ôxit sắt (Fe</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O</a:t>
            </a:r>
            <a:r>
              <a:rPr lang="vi-VN" sz="2000" baseline="-25000" dirty="0">
                <a:latin typeface="Times New Roman" panose="02020603050405020304" pitchFamily="18" charset="0"/>
                <a:cs typeface="Times New Roman" panose="02020603050405020304" pitchFamily="18" charset="0"/>
              </a:rPr>
              <a:t>3</a:t>
            </a:r>
            <a:r>
              <a:rPr lang="vi-VN" sz="2000" dirty="0">
                <a:latin typeface="Times New Roman" panose="02020603050405020304" pitchFamily="18" charset="0"/>
                <a:cs typeface="Times New Roman" panose="02020603050405020304" pitchFamily="18" charset="0"/>
              </a:rPr>
              <a:t>) và ôxit nhôm (Al</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O</a:t>
            </a:r>
            <a:r>
              <a:rPr lang="vi-VN" sz="2000" baseline="-25000" dirty="0">
                <a:latin typeface="Times New Roman" panose="02020603050405020304" pitchFamily="18" charset="0"/>
                <a:cs typeface="Times New Roman" panose="02020603050405020304" pitchFamily="18" charset="0"/>
              </a:rPr>
              <a:t>3</a:t>
            </a:r>
            <a:r>
              <a:rPr lang="vi-VN" sz="2000" dirty="0">
                <a:latin typeface="Times New Roman" panose="02020603050405020304" pitchFamily="18" charset="0"/>
                <a:cs typeface="Times New Roman" panose="02020603050405020304" pitchFamily="18" charset="0"/>
              </a:rPr>
              <a:t>) tạo ra màu đỏ vàng. Vì thế, loại đất này được gọi là đất feralit (Fe - Al) đỏ vàng.</a:t>
            </a: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Quá trình feralit diễn ra mạnh ở vùng đồi núi thấp trên đá mẹ axit; địa hình nước ta chủ yếu là đồi núi thấp, vì thế đất feralit là loại đất chính ở vùng đồi núi Việt Nam.</a:t>
            </a:r>
          </a:p>
          <a:p>
            <a:pPr marL="30480" marR="30480" algn="just">
              <a:lnSpc>
                <a:spcPct val="107000"/>
              </a:lnSpc>
              <a:spcAft>
                <a:spcPts val="1200"/>
              </a:spcAft>
            </a:pPr>
            <a:endParaRPr lang="en-US"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9667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288" y="1038582"/>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171835" y="1786175"/>
            <a:ext cx="7456108" cy="830997"/>
          </a:xfrm>
          <a:prstGeom prst="rect">
            <a:avLst/>
          </a:prstGeom>
          <a:solidFill>
            <a:srgbClr val="BCFCD4"/>
          </a:solidFill>
          <a:ln w="12700">
            <a:solidFill>
              <a:srgbClr val="009900"/>
            </a:solidFill>
          </a:ln>
        </p:spPr>
        <p:txBody>
          <a:bodyPr wrap="square">
            <a:spAutoFit/>
          </a:bodyPr>
          <a:lstStyle/>
          <a:p>
            <a:pPr algn="just"/>
            <a:r>
              <a:rPr lang="vi-VN" sz="2100" b="1" i="1" dirty="0">
                <a:solidFill>
                  <a:srgbClr val="FF0000"/>
                </a:solidFill>
                <a:latin typeface="Cambria" panose="02040503050406030204" pitchFamily="18" charset="0"/>
                <a:ea typeface="Cambria" panose="02040503050406030204" pitchFamily="18" charset="0"/>
              </a:rPr>
              <a:t>2. </a:t>
            </a:r>
            <a:r>
              <a:rPr lang="en-GB" sz="2400" b="1" dirty="0">
                <a:solidFill>
                  <a:srgbClr val="FF0000"/>
                </a:solidFill>
              </a:rPr>
              <a:t>Lập sơ đồ thể hiện đặc điểm phân bố 3 nhóm đất chính của nước ta</a:t>
            </a:r>
            <a:endParaRPr lang="vi-VN" sz="2100" b="1"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descr="Lập sơ đồ thể hiện đặc điểm phân bố 3 nhóm đất chính của nước ta"/>
          <p:cNvPicPr/>
          <p:nvPr/>
        </p:nvPicPr>
        <p:blipFill>
          <a:blip r:embed="rId11">
            <a:extLst>
              <a:ext uri="{28A0092B-C50C-407E-A947-70E740481C1C}">
                <a14:useLocalDpi xmlns:a14="http://schemas.microsoft.com/office/drawing/2010/main" val="0"/>
              </a:ext>
            </a:extLst>
          </a:blip>
          <a:srcRect/>
          <a:stretch>
            <a:fillRect/>
          </a:stretch>
        </p:blipFill>
        <p:spPr bwMode="auto">
          <a:xfrm>
            <a:off x="1633595" y="2747682"/>
            <a:ext cx="6994348" cy="3657600"/>
          </a:xfrm>
          <a:prstGeom prst="rect">
            <a:avLst/>
          </a:prstGeom>
          <a:noFill/>
          <a:ln>
            <a:noFill/>
          </a:ln>
        </p:spPr>
      </p:pic>
    </p:spTree>
    <p:extLst>
      <p:ext uri="{BB962C8B-B14F-4D97-AF65-F5344CB8AC3E}">
        <p14:creationId xmlns:p14="http://schemas.microsoft.com/office/powerpoint/2010/main" val="1295687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305800" cy="65833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5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lúa</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Nuôi</a:t>
            </a:r>
            <a:r>
              <a:rPr lang="en-US" dirty="0">
                <a:latin typeface="Cambria" pitchFamily="18" charset="0"/>
                <a:ea typeface="Cambria" pitchFamily="18" charset="0"/>
              </a:rPr>
              <a:t> </a:t>
            </a:r>
            <a:r>
              <a:rPr lang="en-US" dirty="0" err="1">
                <a:latin typeface="Cambria" pitchFamily="18" charset="0"/>
                <a:ea typeface="Cambria" pitchFamily="18" charset="0"/>
              </a:rPr>
              <a:t>tôm</a:t>
            </a:r>
            <a:r>
              <a:rPr lang="en-US" dirty="0">
                <a:latin typeface="Cambria" pitchFamily="18" charset="0"/>
                <a:ea typeface="Cambria" pitchFamily="18" charset="0"/>
              </a:rPr>
              <a:t> ở ĐB.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cà</a:t>
            </a:r>
            <a:r>
              <a:rPr lang="en-US" dirty="0">
                <a:latin typeface="Cambria" pitchFamily="18" charset="0"/>
                <a:ea typeface="Cambria" pitchFamily="18" charset="0"/>
              </a:rPr>
              <a:t> </a:t>
            </a:r>
            <a:r>
              <a:rPr lang="en-US" dirty="0" err="1">
                <a:latin typeface="Cambria" pitchFamily="18" charset="0"/>
                <a:ea typeface="Cambria" pitchFamily="18" charset="0"/>
              </a:rPr>
              <a:t>phê</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rừng</a:t>
            </a:r>
            <a:r>
              <a:rPr lang="en-US" dirty="0">
                <a:latin typeface="Cambria" pitchFamily="18" charset="0"/>
                <a:ea typeface="Cambria" pitchFamily="18" charset="0"/>
              </a:rPr>
              <a:t> </a:t>
            </a:r>
            <a:r>
              <a:rPr lang="en-US" dirty="0" err="1">
                <a:latin typeface="Cambria" pitchFamily="18" charset="0"/>
                <a:ea typeface="Cambria" pitchFamily="18" charset="0"/>
              </a:rPr>
              <a:t>đầu</a:t>
            </a:r>
            <a:r>
              <a:rPr lang="en-US" dirty="0">
                <a:latin typeface="Cambria" pitchFamily="18" charset="0"/>
                <a:ea typeface="Cambria" pitchFamily="18" charset="0"/>
              </a:rPr>
              <a:t> </a:t>
            </a:r>
            <a:r>
              <a:rPr lang="en-US" dirty="0" err="1">
                <a:latin typeface="Cambria" pitchFamily="18" charset="0"/>
                <a:ea typeface="Cambria" pitchFamily="18" charset="0"/>
              </a:rPr>
              <a:t>nguồn</a:t>
            </a:r>
            <a:endParaRPr lang="en-US" dirty="0">
              <a:latin typeface="Cambria" pitchFamily="18" charset="0"/>
              <a:ea typeface="Cambria"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09800" y="312742"/>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400800"/>
            <a:ext cx="4800600" cy="369332"/>
          </a:xfrm>
          <a:prstGeom prst="rect">
            <a:avLst/>
          </a:prstGeom>
          <a:noFill/>
        </p:spPr>
        <p:txBody>
          <a:bodyPr wrap="square" rtlCol="0">
            <a:spAutoFit/>
          </a:bodyPr>
          <a:lstStyle/>
          <a:p>
            <a:r>
              <a:rPr lang="en-US" b="1" dirty="0">
                <a:solidFill>
                  <a:srgbClr val="0D30DD"/>
                </a:solidFill>
                <a:latin typeface="Cambria" pitchFamily="18" charset="0"/>
                <a:ea typeface="Cambria" pitchFamily="18" charset="0"/>
              </a:rPr>
              <a:t>HỌC SINH XÁC ĐỊNH PHẦN MÀU CAM NHẠT</a:t>
            </a: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89" y="126812"/>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809297070"/>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2</a:t>
            </a:r>
          </a:p>
        </p:txBody>
      </p:sp>
      <p:sp>
        <p:nvSpPr>
          <p:cNvPr id="24" name="Title 1"/>
          <p:cNvSpPr txBox="1">
            <a:spLocks/>
          </p:cNvSpPr>
          <p:nvPr/>
        </p:nvSpPr>
        <p:spPr>
          <a:xfrm>
            <a:off x="2209800" y="312742"/>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2130147"/>
            <a:ext cx="6553198" cy="3508653"/>
          </a:xfrm>
          <a:prstGeom prst="rect">
            <a:avLst/>
          </a:prstGeom>
        </p:spPr>
        <p:txBody>
          <a:bodyPr wrap="square">
            <a:spAutoFit/>
          </a:bodyPr>
          <a:lstStyle/>
          <a:p>
            <a:pPr algn="just">
              <a:spcBef>
                <a:spcPts val="600"/>
              </a:spcBef>
              <a:spcAft>
                <a:spcPts val="0"/>
              </a:spcAft>
            </a:pPr>
            <a:r>
              <a:rPr lang="vi-VN" sz="1700" dirty="0">
                <a:latin typeface="Cambria" pitchFamily="18" charset="0"/>
                <a:ea typeface="Cambria" pitchFamily="18" charset="0"/>
              </a:rPr>
              <a:t>- Chiếm tới 65% diện tích đất tự nhiên.</a:t>
            </a:r>
          </a:p>
          <a:p>
            <a:pPr algn="just">
              <a:spcBef>
                <a:spcPts val="600"/>
              </a:spcBef>
              <a:spcAft>
                <a:spcPts val="0"/>
              </a:spcAft>
            </a:pPr>
            <a:r>
              <a:rPr lang="vi-VN" sz="1700" b="1" dirty="0">
                <a:latin typeface="Cambria" pitchFamily="18" charset="0"/>
                <a:ea typeface="Cambria" pitchFamily="18" charset="0"/>
              </a:rPr>
              <a:t>- Phân bố</a:t>
            </a:r>
            <a:r>
              <a:rPr lang="en-US" sz="1700" b="1" dirty="0">
                <a:latin typeface="Cambria" pitchFamily="18" charset="0"/>
                <a:ea typeface="Cambria" pitchFamily="18" charset="0"/>
              </a:rPr>
              <a:t>:</a:t>
            </a:r>
            <a:r>
              <a:rPr lang="vi-VN" sz="1700" b="1" dirty="0">
                <a:latin typeface="Cambria" pitchFamily="18" charset="0"/>
                <a:ea typeface="Cambria" pitchFamily="18" charset="0"/>
              </a:rPr>
              <a:t> </a:t>
            </a:r>
            <a:r>
              <a:rPr lang="vi-VN" sz="1700" dirty="0">
                <a:latin typeface="Cambria" pitchFamily="18" charset="0"/>
                <a:ea typeface="Cambria" pitchFamily="18" charset="0"/>
              </a:rPr>
              <a:t>ở các tỉnh trung du và miền núi, từ độ cao 1600 đến 1700m trở xuống. </a:t>
            </a:r>
          </a:p>
          <a:p>
            <a:pPr algn="just">
              <a:spcBef>
                <a:spcPts val="600"/>
              </a:spcBef>
              <a:spcAft>
                <a:spcPts val="0"/>
              </a:spcAft>
            </a:pPr>
            <a:r>
              <a:rPr lang="vi-VN" sz="1700" b="1" dirty="0">
                <a:latin typeface="Cambria" pitchFamily="18" charset="0"/>
                <a:ea typeface="Cambria" pitchFamily="18" charset="0"/>
              </a:rPr>
              <a:t>- Đặc điểm:</a:t>
            </a:r>
          </a:p>
          <a:p>
            <a:pPr algn="just">
              <a:spcBef>
                <a:spcPts val="600"/>
              </a:spcBef>
              <a:spcAft>
                <a:spcPts val="0"/>
              </a:spcAft>
            </a:pPr>
            <a:r>
              <a:rPr lang="vi-VN" sz="1700" dirty="0">
                <a:latin typeface="Cambria" pitchFamily="18" charset="0"/>
                <a:ea typeface="Cambria" pitchFamily="18" charset="0"/>
              </a:rPr>
              <a:t>+ Chứa nhiều oxit sắt và oxit nhôm tạo nên màu đỏ vàng.</a:t>
            </a:r>
          </a:p>
          <a:p>
            <a:pPr algn="just">
              <a:spcBef>
                <a:spcPts val="600"/>
              </a:spcBef>
              <a:spcAft>
                <a:spcPts val="0"/>
              </a:spcAft>
            </a:pPr>
            <a:r>
              <a:rPr lang="vi-VN" sz="1700" dirty="0">
                <a:latin typeface="Cambria" pitchFamily="18" charset="0"/>
                <a:ea typeface="Cambria" pitchFamily="18" charset="0"/>
              </a:rPr>
              <a:t>+ Có lớp vỏ phong hóa dày thoáng khí, dễ thoát nước, đất chua, nghèo các chất badơ và mùn.</a:t>
            </a:r>
          </a:p>
          <a:p>
            <a:pPr algn="just">
              <a:spcBef>
                <a:spcPts val="600"/>
              </a:spcBef>
              <a:spcAft>
                <a:spcPts val="0"/>
              </a:spcAft>
            </a:pPr>
            <a:r>
              <a:rPr lang="vi-VN" sz="1700" b="1" dirty="0">
                <a:latin typeface="Cambria" pitchFamily="18" charset="0"/>
                <a:ea typeface="Cambria" pitchFamily="18" charset="0"/>
              </a:rPr>
              <a:t>- Giá trị sử dụng: </a:t>
            </a:r>
          </a:p>
          <a:p>
            <a:pPr algn="just">
              <a:spcBef>
                <a:spcPts val="600"/>
              </a:spcBef>
              <a:spcAft>
                <a:spcPts val="0"/>
              </a:spcAft>
            </a:pPr>
            <a:r>
              <a:rPr lang="vi-VN" sz="1700" dirty="0">
                <a:latin typeface="Cambria" pitchFamily="18" charset="0"/>
                <a:ea typeface="Cambria" pitchFamily="18" charset="0"/>
              </a:rPr>
              <a:t>+ Trong lâm nghiệp: thích hợp phát triển rừng sản xuất</a:t>
            </a:r>
            <a:r>
              <a:rPr lang="en-US" sz="1700" dirty="0">
                <a:latin typeface="Cambria" pitchFamily="18" charset="0"/>
                <a:ea typeface="Cambria" pitchFamily="18" charset="0"/>
              </a:rPr>
              <a:t>.</a:t>
            </a:r>
            <a:endParaRPr lang="vi-VN" sz="1700" dirty="0">
              <a:latin typeface="Cambria" pitchFamily="18" charset="0"/>
              <a:ea typeface="Cambria" pitchFamily="18" charset="0"/>
            </a:endParaRPr>
          </a:p>
          <a:p>
            <a:pPr algn="just">
              <a:spcBef>
                <a:spcPts val="600"/>
              </a:spcBef>
              <a:spcAft>
                <a:spcPts val="0"/>
              </a:spcAft>
            </a:pPr>
            <a:r>
              <a:rPr lang="en-US" sz="1700" dirty="0">
                <a:latin typeface="Cambria" pitchFamily="18" charset="0"/>
                <a:ea typeface="Cambria" pitchFamily="18" charset="0"/>
              </a:rPr>
              <a:t>+</a:t>
            </a:r>
            <a:r>
              <a:rPr lang="vi-VN" sz="1700" dirty="0">
                <a:latin typeface="Cambria" pitchFamily="18" charset="0"/>
                <a:ea typeface="Cambria" pitchFamily="18" charset="0"/>
              </a:rPr>
              <a:t> Trong nông nghiệp: trồng các cây công nghiệp lâu năm</a:t>
            </a:r>
            <a:r>
              <a:rPr lang="en-US" sz="1700" dirty="0">
                <a:latin typeface="Cambria" pitchFamily="18" charset="0"/>
                <a:ea typeface="Cambria" pitchFamily="18" charset="0"/>
              </a:rPr>
              <a:t>, </a:t>
            </a:r>
            <a:r>
              <a:rPr lang="vi-VN" sz="1700" dirty="0">
                <a:latin typeface="Cambria" pitchFamily="18" charset="0"/>
                <a:ea typeface="Cambria" pitchFamily="18" charset="0"/>
              </a:rPr>
              <a:t>cây dược liệu và các loại cây ăn quả</a:t>
            </a:r>
            <a:r>
              <a:rPr lang="en-US" sz="1700" dirty="0">
                <a:latin typeface="Cambria" pitchFamily="18" charset="0"/>
                <a:ea typeface="Cambria" pitchFamily="18" charset="0"/>
              </a:rPr>
              <a:t>.</a:t>
            </a:r>
            <a:endParaRPr lang="vi-VN" sz="1700" dirty="0">
              <a:latin typeface="Cambria" pitchFamily="18" charset="0"/>
              <a:ea typeface="Cambria" pitchFamily="18" charset="0"/>
            </a:endParaRPr>
          </a:p>
        </p:txBody>
      </p:sp>
      <p:sp>
        <p:nvSpPr>
          <p:cNvPr id="39" name="Title 1"/>
          <p:cNvSpPr txBox="1">
            <a:spLocks/>
          </p:cNvSpPr>
          <p:nvPr/>
        </p:nvSpPr>
        <p:spPr>
          <a:xfrm>
            <a:off x="1999046" y="1691997"/>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latin typeface="Cambria" pitchFamily="18" charset="0"/>
            </a:endParaRPr>
          </a:p>
        </p:txBody>
      </p:sp>
      <p:sp>
        <p:nvSpPr>
          <p:cNvPr id="21" name="Title 1"/>
          <p:cNvSpPr txBox="1">
            <a:spLocks/>
          </p:cNvSpPr>
          <p:nvPr/>
        </p:nvSpPr>
        <p:spPr>
          <a:xfrm>
            <a:off x="2209800" y="312742"/>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7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9" name="Title 1"/>
          <p:cNvSpPr txBox="1">
            <a:spLocks/>
          </p:cNvSpPr>
          <p:nvPr/>
        </p:nvSpPr>
        <p:spPr>
          <a:xfrm>
            <a:off x="0" y="586596"/>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a:solidFill>
                  <a:srgbClr val="FF0000"/>
                </a:solidFill>
                <a:effectLst>
                  <a:outerShdw blurRad="38100" dist="38100" dir="2700000" algn="tl">
                    <a:srgbClr val="000000">
                      <a:alpha val="43137"/>
                    </a:srgbClr>
                  </a:outerShdw>
                </a:effectLst>
                <a:latin typeface="Cambria" pitchFamily="18" charset="0"/>
              </a:rPr>
              <a:t>BÀI 11 : ĐẶC ĐIỂM CHUNG VÀ SỰ PHÂN BỐ CỦA LỚP PHỦ THỔ NHƯỠNG</a:t>
            </a:r>
            <a:endParaRPr lang="en-US" sz="2800" b="1" dirty="0">
              <a:solidFill>
                <a:srgbClr val="FF0000"/>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xit" presetSubtype="1" fill="hold" grpId="0" nodeType="afterEffect" nodePh="1">
                                  <p:stCondLst>
                                    <p:cond delay="0"/>
                                  </p:stCondLst>
                                  <p:endCondLst>
                                    <p:cond evt="begin" delay="0">
                                      <p:tn val="14"/>
                                    </p:cond>
                                  </p:endCondLst>
                                  <p:childTnLst>
                                    <p:anim calcmode="lin" valueType="num">
                                      <p:cBhvr additive="base">
                                        <p:cTn id="15" dur="500"/>
                                        <p:tgtEl>
                                          <p:spTgt spid="11"/>
                                        </p:tgtEl>
                                        <p:attrNameLst>
                                          <p:attrName>ppt_x</p:attrName>
                                        </p:attrNameLst>
                                      </p:cBhvr>
                                      <p:tavLst>
                                        <p:tav tm="0">
                                          <p:val>
                                            <p:strVal val="ppt_x"/>
                                          </p:val>
                                        </p:tav>
                                        <p:tav tm="100000">
                                          <p:val>
                                            <p:strVal val="ppt_x"/>
                                          </p:val>
                                        </p:tav>
                                      </p:tavLst>
                                    </p:anim>
                                    <p:anim calcmode="lin" valueType="num">
                                      <p:cBhvr additive="base">
                                        <p:cTn id="16" dur="500"/>
                                        <p:tgtEl>
                                          <p:spTgt spid="11"/>
                                        </p:tgtEl>
                                        <p:attrNameLst>
                                          <p:attrName>ppt_y</p:attrName>
                                        </p:attrNameLst>
                                      </p:cBhvr>
                                      <p:tavLst>
                                        <p:tav tm="0">
                                          <p:val>
                                            <p:strVal val="ppt_y"/>
                                          </p:val>
                                        </p:tav>
                                        <p:tav tm="100000">
                                          <p:val>
                                            <p:strVal val="0-ppt_h/2"/>
                                          </p:val>
                                        </p:tav>
                                      </p:tavLst>
                                    </p:anim>
                                    <p:set>
                                      <p:cBhvr>
                                        <p:cTn id="17" dur="1" fill="hold">
                                          <p:stCondLst>
                                            <p:cond delay="499"/>
                                          </p:stCondLst>
                                        </p:cTn>
                                        <p:tgtEl>
                                          <p:spTgt spid="11"/>
                                        </p:tgtEl>
                                        <p:attrNameLst>
                                          <p:attrName>style.visibility</p:attrName>
                                        </p:attrNameLst>
                                      </p:cBhvr>
                                      <p:to>
                                        <p:strVal val="hidden"/>
                                      </p:to>
                                    </p:set>
                                  </p:childTnLst>
                                </p:cTn>
                              </p:par>
                              <p:par>
                                <p:cTn id="18" presetID="2" presetClass="exit" presetSubtype="1" fill="hold" grpId="0" nodeType="withEffect" nodePh="1">
                                  <p:stCondLst>
                                    <p:cond delay="0"/>
                                  </p:stCondLst>
                                  <p:endCondLst>
                                    <p:cond evt="begin" delay="0">
                                      <p:tn val="18"/>
                                    </p:cond>
                                  </p:endCondLst>
                                  <p:childTnLst>
                                    <p:anim calcmode="lin" valueType="num">
                                      <p:cBhvr additive="base">
                                        <p:cTn id="19" dur="500"/>
                                        <p:tgtEl>
                                          <p:spTgt spid="10"/>
                                        </p:tgtEl>
                                        <p:attrNameLst>
                                          <p:attrName>ppt_x</p:attrName>
                                        </p:attrNameLst>
                                      </p:cBhvr>
                                      <p:tavLst>
                                        <p:tav tm="0">
                                          <p:val>
                                            <p:strVal val="ppt_x"/>
                                          </p:val>
                                        </p:tav>
                                        <p:tav tm="100000">
                                          <p:val>
                                            <p:strVal val="ppt_x"/>
                                          </p:val>
                                        </p:tav>
                                      </p:tavLst>
                                    </p:anim>
                                    <p:anim calcmode="lin" valueType="num">
                                      <p:cBhvr additive="base">
                                        <p:cTn id="20" dur="500"/>
                                        <p:tgtEl>
                                          <p:spTgt spid="10"/>
                                        </p:tgtEl>
                                        <p:attrNameLst>
                                          <p:attrName>ppt_y</p:attrName>
                                        </p:attrNameLst>
                                      </p:cBhvr>
                                      <p:tavLst>
                                        <p:tav tm="0">
                                          <p:val>
                                            <p:strVal val="ppt_y"/>
                                          </p:val>
                                        </p:tav>
                                        <p:tav tm="100000">
                                          <p:val>
                                            <p:strVal val="0-ppt_h/2"/>
                                          </p:val>
                                        </p:tav>
                                      </p:tavLst>
                                    </p:anim>
                                    <p:set>
                                      <p:cBhvr>
                                        <p:cTn id="21" dur="1" fill="hold">
                                          <p:stCondLst>
                                            <p:cond delay="499"/>
                                          </p:stCondLst>
                                        </p:cTn>
                                        <p:tgtEl>
                                          <p:spTgt spid="10"/>
                                        </p:tgtEl>
                                        <p:attrNameLst>
                                          <p:attrName>style.visibility</p:attrName>
                                        </p:attrNameLst>
                                      </p:cBhvr>
                                      <p:to>
                                        <p:strVal val="hidden"/>
                                      </p:to>
                                    </p:set>
                                  </p:childTnLst>
                                </p:cTn>
                              </p:par>
                              <p:par>
                                <p:cTn id="22" presetID="2" presetClass="exit" presetSubtype="4" fill="hold" nodeType="withEffect">
                                  <p:stCondLst>
                                    <p:cond delay="0"/>
                                  </p:stCondLst>
                                  <p:childTnLst>
                                    <p:anim calcmode="lin" valueType="num">
                                      <p:cBhvr additive="base">
                                        <p:cTn id="23" dur="500"/>
                                        <p:tgtEl>
                                          <p:spTgt spid="24"/>
                                        </p:tgtEl>
                                        <p:attrNameLst>
                                          <p:attrName>ppt_x</p:attrName>
                                        </p:attrNameLst>
                                      </p:cBhvr>
                                      <p:tavLst>
                                        <p:tav tm="0">
                                          <p:val>
                                            <p:strVal val="ppt_x"/>
                                          </p:val>
                                        </p:tav>
                                        <p:tav tm="100000">
                                          <p:val>
                                            <p:strVal val="ppt_x"/>
                                          </p:val>
                                        </p:tav>
                                      </p:tavLst>
                                    </p:anim>
                                    <p:anim calcmode="lin" valueType="num">
                                      <p:cBhvr additive="base">
                                        <p:cTn id="24" dur="500"/>
                                        <p:tgtEl>
                                          <p:spTgt spid="24"/>
                                        </p:tgtEl>
                                        <p:attrNameLst>
                                          <p:attrName>ppt_y</p:attrName>
                                        </p:attrNameLst>
                                      </p:cBhvr>
                                      <p:tavLst>
                                        <p:tav tm="0">
                                          <p:val>
                                            <p:strVal val="ppt_y"/>
                                          </p:val>
                                        </p:tav>
                                        <p:tav tm="100000">
                                          <p:val>
                                            <p:strVal val="1+ppt_h/2"/>
                                          </p:val>
                                        </p:tav>
                                      </p:tavLst>
                                    </p:anim>
                                    <p:set>
                                      <p:cBhvr>
                                        <p:cTn id="25" dur="1" fill="hold">
                                          <p:stCondLst>
                                            <p:cond delay="499"/>
                                          </p:stCondLst>
                                        </p:cTn>
                                        <p:tgtEl>
                                          <p:spTgt spid="24"/>
                                        </p:tgtEl>
                                        <p:attrNameLst>
                                          <p:attrName>style.visibility</p:attrName>
                                        </p:attrNameLst>
                                      </p:cBhvr>
                                      <p:to>
                                        <p:strVal val="hidden"/>
                                      </p:to>
                                    </p:set>
                                  </p:childTnLst>
                                </p:cTn>
                              </p:par>
                              <p:par>
                                <p:cTn id="26" presetID="2" presetClass="exit" presetSubtype="4" fill="hold" grpId="0" nodeType="withEffect">
                                  <p:stCondLst>
                                    <p:cond delay="0"/>
                                  </p:stCondLst>
                                  <p:iterate type="lt">
                                    <p:tmPct val="0"/>
                                  </p:iterate>
                                  <p:childTnLst>
                                    <p:anim calcmode="lin" valueType="num">
                                      <p:cBhvr additive="base">
                                        <p:cTn id="27" dur="500"/>
                                        <p:tgtEl>
                                          <p:spTgt spid="23"/>
                                        </p:tgtEl>
                                        <p:attrNameLst>
                                          <p:attrName>ppt_x</p:attrName>
                                        </p:attrNameLst>
                                      </p:cBhvr>
                                      <p:tavLst>
                                        <p:tav tm="0">
                                          <p:val>
                                            <p:strVal val="ppt_x"/>
                                          </p:val>
                                        </p:tav>
                                        <p:tav tm="100000">
                                          <p:val>
                                            <p:strVal val="ppt_x"/>
                                          </p:val>
                                        </p:tav>
                                      </p:tavLst>
                                    </p:anim>
                                    <p:anim calcmode="lin" valueType="num">
                                      <p:cBhvr additive="base">
                                        <p:cTn id="28" dur="500"/>
                                        <p:tgtEl>
                                          <p:spTgt spid="23"/>
                                        </p:tgtEl>
                                        <p:attrNameLst>
                                          <p:attrName>ppt_y</p:attrName>
                                        </p:attrNameLst>
                                      </p:cBhvr>
                                      <p:tavLst>
                                        <p:tav tm="0">
                                          <p:val>
                                            <p:strVal val="ppt_y"/>
                                          </p:val>
                                        </p:tav>
                                        <p:tav tm="100000">
                                          <p:val>
                                            <p:strVal val="1+ppt_h/2"/>
                                          </p:val>
                                        </p:tav>
                                      </p:tavLst>
                                    </p:anim>
                                    <p:set>
                                      <p:cBhvr>
                                        <p:cTn id="29" dur="1" fill="hold">
                                          <p:stCondLst>
                                            <p:cond delay="499"/>
                                          </p:stCondLst>
                                        </p:cTn>
                                        <p:tgtEl>
                                          <p:spTgt spid="2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3"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00800"/>
            <a:ext cx="4800600" cy="369332"/>
          </a:xfrm>
          <a:prstGeom prst="rect">
            <a:avLst/>
          </a:prstGeom>
          <a:noFill/>
        </p:spPr>
        <p:txBody>
          <a:bodyPr wrap="square" rtlCol="0">
            <a:spAutoFit/>
          </a:bodyPr>
          <a:lstStyle/>
          <a:p>
            <a:r>
              <a:rPr lang="en-US" b="1" dirty="0">
                <a:solidFill>
                  <a:srgbClr val="0D30DD"/>
                </a:solidFill>
                <a:latin typeface="Cambria" pitchFamily="18" charset="0"/>
                <a:ea typeface="Cambria" pitchFamily="18" charset="0"/>
              </a:rPr>
              <a:t>HỌC SINH XÁC ĐỊNH PHẦN MÀU XANH</a:t>
            </a: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08402" y="153153"/>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99998258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4</a:t>
            </a:r>
          </a:p>
        </p:txBody>
      </p:sp>
      <p:sp>
        <p:nvSpPr>
          <p:cNvPr id="19" name="Title 1"/>
          <p:cNvSpPr txBox="1">
            <a:spLocks/>
          </p:cNvSpPr>
          <p:nvPr/>
        </p:nvSpPr>
        <p:spPr>
          <a:xfrm>
            <a:off x="2209800" y="312742"/>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spTree>
    <p:extLst>
      <p:ext uri="{BB962C8B-B14F-4D97-AF65-F5344CB8AC3E}">
        <p14:creationId xmlns:p14="http://schemas.microsoft.com/office/powerpoint/2010/main" val="90773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39357"/>
            <a:ext cx="6553198" cy="3247043"/>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24% diện tích đất tự nhiên.</a:t>
            </a:r>
          </a:p>
          <a:p>
            <a:pPr algn="just">
              <a:spcBef>
                <a:spcPts val="600"/>
              </a:spcBef>
              <a:spcAft>
                <a:spcPts val="0"/>
              </a:spcAft>
            </a:pPr>
            <a:r>
              <a:rPr lang="vi-VN" sz="2000" b="1" dirty="0">
                <a:latin typeface="Cambria" pitchFamily="18" charset="0"/>
                <a:ea typeface="Cambria" pitchFamily="18" charset="0"/>
              </a:rPr>
              <a:t>- Phân bố</a:t>
            </a:r>
            <a:r>
              <a:rPr lang="en-US" sz="2000" b="1" dirty="0">
                <a:latin typeface="Cambria" pitchFamily="18" charset="0"/>
                <a:ea typeface="Cambria" pitchFamily="18" charset="0"/>
              </a:rPr>
              <a:t>:</a:t>
            </a:r>
            <a:r>
              <a:rPr lang="vi-VN" sz="2000" b="1" dirty="0">
                <a:latin typeface="Cambria" pitchFamily="18" charset="0"/>
                <a:ea typeface="Cambria" pitchFamily="18" charset="0"/>
              </a:rPr>
              <a:t> </a:t>
            </a:r>
            <a:r>
              <a:rPr lang="vi-VN" sz="2000" dirty="0">
                <a:latin typeface="Cambria" pitchFamily="18" charset="0"/>
                <a:ea typeface="Cambria" pitchFamily="18" charset="0"/>
              </a:rPr>
              <a:t>chủ yếu ở đồng bằng sông Hồng, đồng bằng sông Cửu Long và các đồng bằng duyên hải miền Trung.</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có độ phì cao, rất giàu dinh dưỡng.</a:t>
            </a:r>
          </a:p>
          <a:p>
            <a:pPr algn="just">
              <a:spcBef>
                <a:spcPts val="600"/>
              </a:spcBef>
              <a:spcAft>
                <a:spcPts val="0"/>
              </a:spcAft>
            </a:pPr>
            <a:r>
              <a:rPr lang="vi-VN" sz="2000" b="1" dirty="0">
                <a:latin typeface="Cambria" pitchFamily="18" charset="0"/>
                <a:ea typeface="Cambria" pitchFamily="18" charset="0"/>
              </a:rPr>
              <a:t>- Giá trị sử dụng: </a:t>
            </a:r>
          </a:p>
          <a:p>
            <a:pPr algn="just">
              <a:spcBef>
                <a:spcPts val="600"/>
              </a:spcBef>
              <a:spcAft>
                <a:spcPts val="0"/>
              </a:spcAft>
            </a:pPr>
            <a:r>
              <a:rPr lang="vi-VN" sz="2000" dirty="0">
                <a:latin typeface="Cambria" pitchFamily="18" charset="0"/>
                <a:ea typeface="Cambria" pitchFamily="18" charset="0"/>
              </a:rPr>
              <a:t>+ Trong nông nghiệp: sản xuất lương thực, cây công nghiệp hàng năm và cây ăn quả.</a:t>
            </a:r>
          </a:p>
          <a:p>
            <a:pPr algn="just">
              <a:spcBef>
                <a:spcPts val="600"/>
              </a:spcBef>
              <a:spcAft>
                <a:spcPts val="0"/>
              </a:spcAft>
            </a:pPr>
            <a:r>
              <a:rPr lang="vi-VN" sz="2000" dirty="0">
                <a:latin typeface="Cambria" pitchFamily="18" charset="0"/>
                <a:ea typeface="Cambria" pitchFamily="18" charset="0"/>
              </a:rPr>
              <a:t>+ Trong thủy sản: thuận lợi cho việc đánh bắt và nuôi trồng thủy sản.</a:t>
            </a:r>
          </a:p>
        </p:txBody>
      </p:sp>
      <p:sp>
        <p:nvSpPr>
          <p:cNvPr id="39" name="Title 1"/>
          <p:cNvSpPr txBox="1">
            <a:spLocks/>
          </p:cNvSpPr>
          <p:nvPr/>
        </p:nvSpPr>
        <p:spPr>
          <a:xfrm>
            <a:off x="1915922" y="1848557"/>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latin typeface="Cambria" pitchFamily="18" charset="0"/>
            </a:endParaRPr>
          </a:p>
        </p:txBody>
      </p:sp>
      <p:sp>
        <p:nvSpPr>
          <p:cNvPr id="21" name="Title 1"/>
          <p:cNvSpPr txBox="1">
            <a:spLocks/>
          </p:cNvSpPr>
          <p:nvPr/>
        </p:nvSpPr>
        <p:spPr>
          <a:xfrm>
            <a:off x="2209800" y="312742"/>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spTree>
    <p:extLst>
      <p:ext uri="{BB962C8B-B14F-4D97-AF65-F5344CB8AC3E}">
        <p14:creationId xmlns:p14="http://schemas.microsoft.com/office/powerpoint/2010/main" val="1989321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6400800"/>
            <a:ext cx="4800600" cy="369332"/>
          </a:xfrm>
          <a:prstGeom prst="rect">
            <a:avLst/>
          </a:prstGeom>
          <a:noFill/>
        </p:spPr>
        <p:txBody>
          <a:bodyPr wrap="square" rtlCol="0">
            <a:spAutoFit/>
          </a:bodyPr>
          <a:lstStyle/>
          <a:p>
            <a:r>
              <a:rPr lang="en-US" b="1" dirty="0">
                <a:solidFill>
                  <a:srgbClr val="0D30DD"/>
                </a:solidFill>
                <a:latin typeface="Cambria" pitchFamily="18" charset="0"/>
                <a:ea typeface="Cambria" pitchFamily="18" charset="0"/>
              </a:rPr>
              <a:t>HỌC SINH XÁC ĐỊNH PHẦN MÀU ĐỎ</a:t>
            </a:r>
          </a:p>
        </p:txBody>
      </p:sp>
    </p:spTree>
    <p:extLst>
      <p:ext uri="{BB962C8B-B14F-4D97-AF65-F5344CB8AC3E}">
        <p14:creationId xmlns:p14="http://schemas.microsoft.com/office/powerpoint/2010/main" val="22944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985846804"/>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6</a:t>
            </a:r>
          </a:p>
        </p:txBody>
      </p:sp>
      <p:sp>
        <p:nvSpPr>
          <p:cNvPr id="19" name="Title 1"/>
          <p:cNvSpPr txBox="1">
            <a:spLocks/>
          </p:cNvSpPr>
          <p:nvPr/>
        </p:nvSpPr>
        <p:spPr>
          <a:xfrm>
            <a:off x="2209800" y="312742"/>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spTree>
    <p:extLst>
      <p:ext uri="{BB962C8B-B14F-4D97-AF65-F5344CB8AC3E}">
        <p14:creationId xmlns:p14="http://schemas.microsoft.com/office/powerpoint/2010/main" val="405504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971800"/>
          </a:xfrm>
          <a:prstGeom prst="wedgeRoundRectCallout">
            <a:avLst>
              <a:gd name="adj1" fmla="val 48027"/>
              <a:gd name="adj2" fmla="val 6433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43200"/>
            <a:ext cx="6553198" cy="2169825"/>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11% diện tích đất tự nhiên.</a:t>
            </a:r>
          </a:p>
          <a:p>
            <a:pPr algn="just">
              <a:spcBef>
                <a:spcPts val="600"/>
              </a:spcBef>
              <a:spcAft>
                <a:spcPts val="0"/>
              </a:spcAft>
            </a:pPr>
            <a:r>
              <a:rPr lang="vi-VN" sz="2000" b="1" dirty="0">
                <a:latin typeface="Cambria" pitchFamily="18" charset="0"/>
                <a:ea typeface="Cambria" pitchFamily="18" charset="0"/>
              </a:rPr>
              <a:t>- Phân bố</a:t>
            </a:r>
            <a:r>
              <a:rPr lang="en-US" sz="2000" b="1" dirty="0">
                <a:latin typeface="Cambria" pitchFamily="18" charset="0"/>
                <a:ea typeface="Cambria" pitchFamily="18" charset="0"/>
              </a:rPr>
              <a:t>:</a:t>
            </a:r>
            <a:r>
              <a:rPr lang="vi-VN" sz="2000" b="1" dirty="0">
                <a:latin typeface="Cambria" pitchFamily="18" charset="0"/>
                <a:ea typeface="Cambria" pitchFamily="18" charset="0"/>
              </a:rPr>
              <a:t> </a:t>
            </a:r>
            <a:r>
              <a:rPr lang="vi-VN" sz="2000" dirty="0">
                <a:latin typeface="Cambria" pitchFamily="18" charset="0"/>
                <a:ea typeface="Cambria" pitchFamily="18" charset="0"/>
              </a:rPr>
              <a:t>rải rác ở các khu vực núi có độ cao từ 1600 - 1700 m trở lên.</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đất giàu mùn, tầng đất mỏng.</a:t>
            </a:r>
          </a:p>
          <a:p>
            <a:pPr algn="just">
              <a:spcBef>
                <a:spcPts val="600"/>
              </a:spcBef>
              <a:spcAft>
                <a:spcPts val="0"/>
              </a:spcAft>
            </a:pPr>
            <a:r>
              <a:rPr lang="vi-VN" sz="2000" b="1" dirty="0">
                <a:latin typeface="Cambria" pitchFamily="18" charset="0"/>
                <a:ea typeface="Cambria" pitchFamily="18" charset="0"/>
              </a:rPr>
              <a:t>- Giá trị sử dụng: </a:t>
            </a:r>
            <a:r>
              <a:rPr lang="vi-VN" sz="2000" dirty="0">
                <a:latin typeface="Cambria" pitchFamily="18" charset="0"/>
                <a:ea typeface="Cambria" pitchFamily="18" charset="0"/>
              </a:rPr>
              <a:t>thích hợp trồng rừng phòng hộ đầu nguồn.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latin typeface="Cambria" pitchFamily="18" charset="0"/>
            </a:endParaRPr>
          </a:p>
        </p:txBody>
      </p:sp>
      <p:sp>
        <p:nvSpPr>
          <p:cNvPr id="21" name="Title 1"/>
          <p:cNvSpPr txBox="1">
            <a:spLocks/>
          </p:cNvSpPr>
          <p:nvPr/>
        </p:nvSpPr>
        <p:spPr>
          <a:xfrm>
            <a:off x="2209800" y="312742"/>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spTree>
    <p:extLst>
      <p:ext uri="{BB962C8B-B14F-4D97-AF65-F5344CB8AC3E}">
        <p14:creationId xmlns:p14="http://schemas.microsoft.com/office/powerpoint/2010/main" val="224109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288" y="1038582"/>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171835" y="1786175"/>
            <a:ext cx="7456108" cy="830997"/>
          </a:xfrm>
          <a:prstGeom prst="rect">
            <a:avLst/>
          </a:prstGeom>
          <a:solidFill>
            <a:srgbClr val="BCFCD4"/>
          </a:solidFill>
          <a:ln w="12700">
            <a:solidFill>
              <a:srgbClr val="009900"/>
            </a:solidFill>
          </a:ln>
        </p:spPr>
        <p:txBody>
          <a:bodyPr wrap="square">
            <a:spAutoFit/>
          </a:bodyPr>
          <a:lstStyle/>
          <a:p>
            <a:pPr algn="just"/>
            <a:r>
              <a:rPr lang="vi-VN" sz="2100" b="1" i="1" dirty="0">
                <a:solidFill>
                  <a:srgbClr val="FF0000"/>
                </a:solidFill>
                <a:latin typeface="Cambria" panose="02040503050406030204" pitchFamily="18" charset="0"/>
                <a:ea typeface="Cambria" panose="02040503050406030204" pitchFamily="18" charset="0"/>
              </a:rPr>
              <a:t> 1.</a:t>
            </a:r>
            <a:r>
              <a:rPr lang="en-GB" sz="2400" b="1" dirty="0">
                <a:solidFill>
                  <a:srgbClr val="FF0000"/>
                </a:solidFill>
              </a:rPr>
              <a:t> Giải thích vì sao quá trình feralit là quá trình hình thành đất đặc trưng của nước ta.</a:t>
            </a:r>
            <a:endParaRPr lang="vi-VN" sz="2100" b="1"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136666" y="2659405"/>
            <a:ext cx="7702534" cy="3802772"/>
          </a:xfrm>
          <a:prstGeom prst="rect">
            <a:avLst/>
          </a:prstGeom>
        </p:spPr>
        <p:txBody>
          <a:bodyPr wrap="square">
            <a:spAutoFit/>
          </a:bodyPr>
          <a:lstStyle/>
          <a:p>
            <a:pPr marL="30480" marR="30480" algn="just">
              <a:lnSpc>
                <a:spcPct val="107000"/>
              </a:lnSpc>
              <a:spcAft>
                <a:spcPts val="1200"/>
              </a:spcAft>
            </a:pPr>
            <a:r>
              <a:rPr lang="en-GB"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nước ta, khí hậu nhiệt đới gió mùa với: nền nhiệt, ẩm cao; lượng mưa lớn và mưa tập trung theo mùa đã làm cho quá trình rửa trôi các chất badơ dễ hòa tan diễn ra mạnh, dẫn đến tích lũy các oxit sắt và oxit nhôm, tạo nên đất feralit có màu chủ đạo là đỏ vàng.</a:t>
            </a: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GB"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Quá trình feralit diễn ra mạnh ở vùng đồi núi thấp trên đá mẹ axit; trong khi đó, địa hình nước ta chủ yếu là đồi núi thấp, vì thế đất feralit là loại đất chính ở vùng đồi núi Việt Nam.</a:t>
            </a:r>
            <a:endParaRPr lang="en-US"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288" y="1038582"/>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171835" y="1786175"/>
            <a:ext cx="7456108" cy="830997"/>
          </a:xfrm>
          <a:prstGeom prst="rect">
            <a:avLst/>
          </a:prstGeom>
          <a:solidFill>
            <a:srgbClr val="BCFCD4"/>
          </a:solidFill>
          <a:ln w="12700">
            <a:solidFill>
              <a:srgbClr val="009900"/>
            </a:solidFill>
          </a:ln>
        </p:spPr>
        <p:txBody>
          <a:bodyPr wrap="square">
            <a:spAutoFit/>
          </a:bodyPr>
          <a:lstStyle/>
          <a:p>
            <a:pPr algn="just"/>
            <a:r>
              <a:rPr lang="vi-VN" sz="2100" b="1" i="1" dirty="0">
                <a:solidFill>
                  <a:srgbClr val="FF0000"/>
                </a:solidFill>
                <a:latin typeface="Cambria" panose="02040503050406030204" pitchFamily="18" charset="0"/>
                <a:ea typeface="Cambria" panose="02040503050406030204" pitchFamily="18" charset="0"/>
              </a:rPr>
              <a:t>2. </a:t>
            </a:r>
            <a:r>
              <a:rPr lang="en-GB" sz="2400" b="1" dirty="0">
                <a:solidFill>
                  <a:srgbClr val="FF0000"/>
                </a:solidFill>
              </a:rPr>
              <a:t>Lập sơ đồ thể hiện đặc điểm phân bố 3 nhóm đất chính của nước ta</a:t>
            </a:r>
            <a:endParaRPr lang="vi-VN" sz="2100" b="1"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descr="Lập sơ đồ thể hiện đặc điểm phân bố 3 nhóm đất chính của nước ta"/>
          <p:cNvPicPr/>
          <p:nvPr/>
        </p:nvPicPr>
        <p:blipFill>
          <a:blip r:embed="rId11">
            <a:extLst>
              <a:ext uri="{28A0092B-C50C-407E-A947-70E740481C1C}">
                <a14:useLocalDpi xmlns:a14="http://schemas.microsoft.com/office/drawing/2010/main" val="0"/>
              </a:ext>
            </a:extLst>
          </a:blip>
          <a:srcRect/>
          <a:stretch>
            <a:fillRect/>
          </a:stretch>
        </p:blipFill>
        <p:spPr bwMode="auto">
          <a:xfrm>
            <a:off x="1633595" y="2747682"/>
            <a:ext cx="6994348" cy="3657600"/>
          </a:xfrm>
          <a:prstGeom prst="rect">
            <a:avLst/>
          </a:prstGeom>
          <a:noFill/>
          <a:ln>
            <a:noFill/>
          </a:ln>
        </p:spPr>
      </p:pic>
    </p:spTree>
    <p:extLst>
      <p:ext uri="{BB962C8B-B14F-4D97-AF65-F5344CB8AC3E}">
        <p14:creationId xmlns:p14="http://schemas.microsoft.com/office/powerpoint/2010/main" val="1374665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0973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30732" y="1873947"/>
            <a:ext cx="7379867" cy="830997"/>
          </a:xfrm>
          <a:prstGeom prst="rect">
            <a:avLst/>
          </a:prstGeom>
        </p:spPr>
        <p:txBody>
          <a:bodyPr wrap="square">
            <a:spAutoFit/>
          </a:bodyPr>
          <a:lstStyle/>
          <a:p>
            <a:r>
              <a:rPr lang="en-GB"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Địa phương em có nhóm đất nào? Em hãy thu thập thông tin về đặc điểm của nhóm đất đó.</a:t>
            </a:r>
            <a:endParaRPr lang="en-US" sz="2400" b="1" dirty="0">
              <a:solidFill>
                <a:srgbClr val="FF0000"/>
              </a:solidFill>
            </a:endParaRPr>
          </a:p>
        </p:txBody>
      </p:sp>
      <p:sp>
        <p:nvSpPr>
          <p:cNvPr id="3" name="Rectangle 2"/>
          <p:cNvSpPr/>
          <p:nvPr/>
        </p:nvSpPr>
        <p:spPr>
          <a:xfrm>
            <a:off x="1099248" y="2515920"/>
            <a:ext cx="7833033" cy="4001095"/>
          </a:xfrm>
          <a:prstGeom prst="rect">
            <a:avLst/>
          </a:prstGeom>
        </p:spPr>
        <p:txBody>
          <a:bodyPr wrap="square">
            <a:spAutoFit/>
          </a:bodyPr>
          <a:lstStyle/>
          <a:p>
            <a:pPr marL="30480" marR="30480" algn="just">
              <a:lnSpc>
                <a:spcPct val="107000"/>
              </a:lnSpc>
              <a:spcAft>
                <a:spcPts val="1200"/>
              </a:spcAft>
            </a:pPr>
            <a:r>
              <a:rPr lang="en-GB" sz="2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Thông tin về nhóm đất phù sa:</a:t>
            </a:r>
            <a:endParaRPr lang="en-US" sz="1600" b="1" kern="1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GB" sz="2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Chiếm khoảng 24% diện tích đất tự nhiên.</a:t>
            </a:r>
            <a:endParaRPr lang="en-US" sz="1600" b="1" kern="1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GB" sz="2000" b="1"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Phân bố</a:t>
            </a:r>
            <a:r>
              <a:rPr lang="en-GB" sz="2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chủ yếu ở đồng bằng sông Hồng, đồng bằng sông Cửu Long và các đồng bằng duyên hải miền Trung.</a:t>
            </a:r>
            <a:endParaRPr lang="en-US" sz="1600" b="1" kern="1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GB" sz="2000" b="1"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Đặc điểm:</a:t>
            </a:r>
            <a:r>
              <a:rPr lang="en-GB" sz="2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đất phù sa được hình thành do sản phẩm bồi đắp của sự phù sa, các hệ thống sông và phù sa biển. Nhìn chung, đất phù sa có độ phì cao, rất giàu dinh dưỡng.</a:t>
            </a:r>
            <a:endParaRPr lang="en-US" sz="1600" b="1" kern="1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GB" sz="2000" b="1"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Giá trị sử dụng:</a:t>
            </a:r>
            <a:r>
              <a:rPr lang="en-GB" sz="2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phù sa là nhóm đất phù hợp để sản xuất lương thực, cây công nghiệp hàng năm và cây ăn quả. Đất phù sa ở các cửa sông, ven biển có nhiều lợi thế để phát triển ngành thuỷ sản.</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kiến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thức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đã</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học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t</a:t>
            </a:r>
            <a:r>
              <a:rPr lang="vi-VN" sz="2200" i="1" dirty="0">
                <a:solidFill>
                  <a:srgbClr val="FF0000"/>
                </a:solidFill>
                <a:latin typeface="Cambria" panose="02040503050406030204" pitchFamily="18" charset="0"/>
                <a:ea typeface="Cambria" panose="02040503050406030204" pitchFamily="18" charset="0"/>
              </a:rPr>
              <a:t>h</a:t>
            </a:r>
            <a:r>
              <a:rPr lang="en-US" sz="2200" i="1" dirty="0">
                <a:solidFill>
                  <a:srgbClr val="FF0000"/>
                </a:solidFill>
                <a:latin typeface="Cambria" panose="02040503050406030204" pitchFamily="18" charset="0"/>
                <a:ea typeface="Cambria" panose="02040503050406030204" pitchFamily="18" charset="0"/>
              </a:rPr>
              <a:t>ổ</a:t>
            </a:r>
            <a:r>
              <a:rPr lang="vi-VN" sz="2200" i="1" dirty="0">
                <a:solidFill>
                  <a:srgbClr val="FF0000"/>
                </a:solidFill>
                <a:latin typeface="Cambria" panose="02040503050406030204" pitchFamily="18" charset="0"/>
                <a:ea typeface="Cambria" panose="02040503050406030204" pitchFamily="18" charset="0"/>
              </a:rPr>
              <a:t> nhưỡng là gì? Những nhân tố nào đã tác động đất sự hình thành th</a:t>
            </a:r>
            <a:r>
              <a:rPr lang="en-US" sz="2200" i="1" dirty="0">
                <a:solidFill>
                  <a:srgbClr val="FF0000"/>
                </a:solidFill>
                <a:latin typeface="Cambria" panose="02040503050406030204" pitchFamily="18" charset="0"/>
                <a:ea typeface="Cambria" panose="02040503050406030204" pitchFamily="18" charset="0"/>
              </a:rPr>
              <a:t>ổ</a:t>
            </a:r>
            <a:r>
              <a:rPr lang="vi-VN" sz="2200" i="1" dirty="0">
                <a:solidFill>
                  <a:srgbClr val="FF0000"/>
                </a:solidFill>
                <a:latin typeface="Cambria" panose="02040503050406030204" pitchFamily="18" charset="0"/>
                <a:ea typeface="Cambria" panose="02040503050406030204" pitchFamily="18" charset="0"/>
              </a:rPr>
              <a:t> nhưỡng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230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vi-VN" sz="2200" dirty="0">
                <a:latin typeface="Cambria" pitchFamily="18" charset="0"/>
                <a:ea typeface="Cambria" pitchFamily="18" charset="0"/>
              </a:rPr>
              <a:t>Thổ nhưỡng là lớp vật chất mỏng, vụn bở, bao phủ trên bề mặt các lục địa và đảo, được đặc trưng bởi độ phì.</a:t>
            </a:r>
          </a:p>
          <a:p>
            <a:pPr algn="just">
              <a:spcBef>
                <a:spcPts val="600"/>
              </a:spcBef>
              <a:spcAft>
                <a:spcPts val="0"/>
              </a:spcAft>
            </a:pPr>
            <a:r>
              <a:rPr lang="en-US" sz="2200" dirty="0">
                <a:latin typeface="Cambria" pitchFamily="18" charset="0"/>
                <a:ea typeface="Cambria" pitchFamily="18" charset="0"/>
              </a:rPr>
              <a:t>- </a:t>
            </a:r>
            <a:r>
              <a:rPr lang="vi-VN" sz="2200" dirty="0">
                <a:latin typeface="Cambria" pitchFamily="18" charset="0"/>
                <a:ea typeface="Cambria" pitchFamily="18" charset="0"/>
              </a:rPr>
              <a:t>Các nhân tố hình thành đất ở nước ta: đá mẹ, khí hậu, sinh vật, địa hình, thời gian, con người.</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Cày</a:t>
            </a:r>
            <a:r>
              <a:rPr lang="en-US" dirty="0">
                <a:latin typeface="Cambria" pitchFamily="18" charset="0"/>
                <a:ea typeface="Cambria" pitchFamily="18" charset="0"/>
              </a:rPr>
              <a:t> </a:t>
            </a:r>
            <a:r>
              <a:rPr lang="en-US" dirty="0" err="1">
                <a:latin typeface="Cambria" pitchFamily="18" charset="0"/>
                <a:ea typeface="Cambria" pitchFamily="18" charset="0"/>
              </a:rPr>
              <a:t>cấy</a:t>
            </a:r>
            <a:r>
              <a:rPr lang="en-US" dirty="0">
                <a:latin typeface="Cambria" pitchFamily="18" charset="0"/>
                <a:ea typeface="Cambria" pitchFamily="18" charset="0"/>
              </a:rPr>
              <a:t> </a:t>
            </a:r>
            <a:r>
              <a:rPr lang="en-US" dirty="0" err="1">
                <a:latin typeface="Cambria" pitchFamily="18" charset="0"/>
                <a:ea typeface="Cambria" pitchFamily="18" charset="0"/>
              </a:rPr>
              <a:t>trong</a:t>
            </a:r>
            <a:r>
              <a:rPr lang="en-US" dirty="0">
                <a:latin typeface="Cambria" pitchFamily="18" charset="0"/>
                <a:ea typeface="Cambria" pitchFamily="18" charset="0"/>
              </a:rPr>
              <a:t> </a:t>
            </a:r>
            <a:r>
              <a:rPr lang="en-US" dirty="0" err="1">
                <a:latin typeface="Cambria" pitchFamily="18" charset="0"/>
                <a:ea typeface="Cambria" pitchFamily="18" charset="0"/>
              </a:rPr>
              <a:t>nông</a:t>
            </a:r>
            <a:r>
              <a:rPr lang="en-US" dirty="0">
                <a:latin typeface="Cambria" pitchFamily="18" charset="0"/>
                <a:ea typeface="Cambria" pitchFamily="18" charset="0"/>
              </a:rPr>
              <a:t> </a:t>
            </a:r>
            <a:r>
              <a:rPr lang="en-US" dirty="0" err="1">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Thổ</a:t>
            </a:r>
            <a:r>
              <a:rPr lang="en-US" dirty="0">
                <a:latin typeface="Cambria" pitchFamily="18" charset="0"/>
                <a:ea typeface="Cambria" pitchFamily="18" charset="0"/>
              </a:rPr>
              <a:t> </a:t>
            </a:r>
            <a:r>
              <a:rPr lang="en-US" dirty="0" err="1">
                <a:latin typeface="Cambria" pitchFamily="18" charset="0"/>
                <a:ea typeface="Cambria" pitchFamily="18" charset="0"/>
              </a:rPr>
              <a:t>nhưỡng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a:solidFill>
                  <a:srgbClr val="FF0000"/>
                </a:solidFill>
                <a:latin typeface="Cambria" panose="02040503050406030204" pitchFamily="18" charset="0"/>
                <a:ea typeface="Cambria" panose="02040503050406030204" pitchFamily="18" charset="0"/>
              </a:rPr>
              <a:t>Quan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em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chứng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chất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nhiệt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đới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gió</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mùa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lớp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phủ</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thổ</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nhưỡng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76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9991"/>
            <a:ext cx="3657601" cy="329320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Ở khu vực nhiệt đới ẩm gió mùa, quá trình phong hoá diễn ra với cường độ mạnh.</a:t>
            </a:r>
          </a:p>
          <a:p>
            <a:pPr algn="just">
              <a:spcBef>
                <a:spcPts val="600"/>
              </a:spcBef>
              <a:spcAft>
                <a:spcPts val="0"/>
              </a:spcAft>
            </a:pPr>
            <a:r>
              <a:rPr lang="vi-VN" sz="2200" dirty="0">
                <a:latin typeface="Cambria" pitchFamily="18" charset="0"/>
                <a:ea typeface="Cambria" pitchFamily="18" charset="0"/>
              </a:rPr>
              <a:t>- Lượng mưa tập trung theo mùa rửa trôi các chất badơ dễ tan đồng thời tích tụ oxit sắt và oxit nhôm.</a:t>
            </a:r>
          </a:p>
          <a:p>
            <a:pPr algn="just">
              <a:spcBef>
                <a:spcPts val="600"/>
              </a:spcBef>
              <a:spcAft>
                <a:spcPts val="0"/>
              </a:spcAft>
            </a:pPr>
            <a:r>
              <a:rPr lang="vi-VN" sz="2200" dirty="0">
                <a:latin typeface="Cambria" pitchFamily="18" charset="0"/>
                <a:ea typeface="Cambria" pitchFamily="18" charset="0"/>
              </a:rPr>
              <a:t>- Một số nơi mất đi lớp phủ thực vật.</a:t>
            </a: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Đồi</a:t>
            </a:r>
            <a:r>
              <a:rPr lang="en-US" dirty="0">
                <a:latin typeface="Cambria" pitchFamily="18" charset="0"/>
                <a:ea typeface="Cambria" pitchFamily="18" charset="0"/>
              </a:rPr>
              <a:t> </a:t>
            </a:r>
            <a:r>
              <a:rPr lang="en-US" dirty="0" err="1">
                <a:latin typeface="Cambria" pitchFamily="18" charset="0"/>
                <a:ea typeface="Cambria" pitchFamily="18" charset="0"/>
              </a:rPr>
              <a:t>trọc</a:t>
            </a:r>
            <a:r>
              <a:rPr lang="en-US" dirty="0">
                <a:latin typeface="Cambria" pitchFamily="18" charset="0"/>
                <a:ea typeface="Cambria" pitchFamily="18" charset="0"/>
              </a:rPr>
              <a:t> </a:t>
            </a:r>
            <a:r>
              <a:rPr lang="en-US" dirty="0" err="1">
                <a:latin typeface="Cambria" pitchFamily="18" charset="0"/>
                <a:ea typeface="Cambria" pitchFamily="18" charset="0"/>
              </a:rPr>
              <a:t>mất</a:t>
            </a:r>
            <a:r>
              <a:rPr lang="en-US" dirty="0">
                <a:latin typeface="Cambria" pitchFamily="18" charset="0"/>
                <a:ea typeface="Cambria" pitchFamily="18" charset="0"/>
              </a:rPr>
              <a:t> </a:t>
            </a:r>
            <a:r>
              <a:rPr lang="en-US" dirty="0" err="1">
                <a:latin typeface="Cambria" pitchFamily="18" charset="0"/>
                <a:ea typeface="Cambria" pitchFamily="18" charset="0"/>
              </a:rPr>
              <a:t>lớp</a:t>
            </a:r>
            <a:r>
              <a:rPr lang="en-US" dirty="0">
                <a:latin typeface="Cambria" pitchFamily="18" charset="0"/>
                <a:ea typeface="Cambria" pitchFamily="18" charset="0"/>
              </a:rPr>
              <a:t> </a:t>
            </a:r>
            <a:r>
              <a:rPr lang="en-US" dirty="0" err="1">
                <a:latin typeface="Cambria" pitchFamily="18" charset="0"/>
                <a:ea typeface="Cambria" pitchFamily="18" charset="0"/>
              </a:rPr>
              <a:t>phủ</a:t>
            </a:r>
            <a:r>
              <a:rPr lang="en-US" dirty="0">
                <a:latin typeface="Cambria" pitchFamily="18" charset="0"/>
                <a:ea typeface="Cambria" pitchFamily="18" charset="0"/>
              </a:rPr>
              <a:t> </a:t>
            </a:r>
            <a:r>
              <a:rPr lang="en-US" dirty="0" err="1">
                <a:latin typeface="Cambria" pitchFamily="18" charset="0"/>
                <a:ea typeface="Cambria" pitchFamily="18" charset="0"/>
              </a:rPr>
              <a:t>thực</a:t>
            </a:r>
            <a:r>
              <a:rPr lang="en-US" dirty="0">
                <a:latin typeface="Cambria" pitchFamily="18" charset="0"/>
                <a:ea typeface="Cambria" pitchFamily="18" charset="0"/>
              </a:rPr>
              <a:t> </a:t>
            </a:r>
            <a:r>
              <a:rPr lang="en-US" dirty="0" err="1">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8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9.3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n</a:t>
            </a:r>
            <a:r>
              <a:rPr lang="vi-VN" sz="2100" i="1" dirty="0">
                <a:solidFill>
                  <a:srgbClr val="FF0000"/>
                </a:solidFill>
                <a:latin typeface="Cambria" panose="02040503050406030204" pitchFamily="18" charset="0"/>
                <a:ea typeface="Cambria" panose="02040503050406030204" pitchFamily="18" charset="0"/>
              </a:rPr>
              <a:t>êu biểu hiện của tính chất nhiệt đới gió mùa của lớp phủ thổ nhưỡng.</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Kể tên các nhóm đất chính ở nước ta</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7787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Biểu</a:t>
            </a:r>
            <a:r>
              <a:rPr lang="en-US" sz="2000" dirty="0">
                <a:latin typeface="Cambria" pitchFamily="18" charset="0"/>
                <a:ea typeface="Cambria" pitchFamily="18" charset="0"/>
              </a:rPr>
              <a:t> </a:t>
            </a:r>
            <a:r>
              <a:rPr lang="en-US" sz="2000" dirty="0" err="1">
                <a:latin typeface="Cambria" pitchFamily="18" charset="0"/>
                <a:ea typeface="Cambria" pitchFamily="18" charset="0"/>
              </a:rPr>
              <a:t>hiện</a:t>
            </a:r>
            <a:r>
              <a:rPr lang="en-US" sz="2000" dirty="0">
                <a:latin typeface="Cambria" pitchFamily="18" charset="0"/>
                <a:ea typeface="Cambria" pitchFamily="18" charset="0"/>
              </a:rPr>
              <a:t>:</a:t>
            </a:r>
          </a:p>
          <a:p>
            <a:pPr algn="just">
              <a:spcBef>
                <a:spcPts val="600"/>
              </a:spcBef>
              <a:spcAft>
                <a:spcPts val="0"/>
              </a:spcAft>
            </a:pPr>
            <a:r>
              <a:rPr lang="en-US" sz="2000" dirty="0">
                <a:latin typeface="Cambria" pitchFamily="18" charset="0"/>
                <a:ea typeface="Cambria" pitchFamily="18" charset="0"/>
              </a:rPr>
              <a:t>+</a:t>
            </a:r>
            <a:r>
              <a:rPr lang="vi-VN" sz="2000" dirty="0">
                <a:latin typeface="Cambria" pitchFamily="18" charset="0"/>
                <a:ea typeface="Cambria" pitchFamily="18" charset="0"/>
              </a:rPr>
              <a:t> Lớp thổ nhưỡng dày.</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Quá trình feralit là quá trình hình thành đất đặc trưng của nước ta.</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Đất feralit thường bị rửa trôi, xói mòn mạnh.</a:t>
            </a:r>
            <a:endParaRPr lang="en-US" sz="2000" dirty="0">
              <a:latin typeface="Cambria" pitchFamily="18" charset="0"/>
              <a:ea typeface="Cambria" pitchFamily="18" charset="0"/>
            </a:endParaRPr>
          </a:p>
          <a:p>
            <a:pPr algn="just">
              <a:spcBef>
                <a:spcPts val="600"/>
              </a:spcBef>
              <a:spcAft>
                <a:spcPts val="0"/>
              </a:spcAft>
            </a:pPr>
            <a:r>
              <a:rPr lang="en-US" sz="2000" dirty="0">
                <a:latin typeface="Cambria" pitchFamily="18" charset="0"/>
                <a:ea typeface="Cambria" pitchFamily="18" charset="0"/>
              </a:rPr>
              <a:t>- C</a:t>
            </a:r>
            <a:r>
              <a:rPr lang="vi-VN" sz="2000" dirty="0">
                <a:latin typeface="Cambria" pitchFamily="18" charset="0"/>
                <a:ea typeface="Cambria" pitchFamily="18" charset="0"/>
              </a:rPr>
              <a:t>ó 3 nhóm đất chính:</a:t>
            </a:r>
            <a:r>
              <a:rPr lang="en-US" sz="2000" dirty="0">
                <a:latin typeface="Cambria" pitchFamily="18" charset="0"/>
                <a:ea typeface="Cambria" pitchFamily="18" charset="0"/>
              </a:rPr>
              <a:t> </a:t>
            </a:r>
            <a:r>
              <a:rPr lang="vi-VN" sz="2000" dirty="0">
                <a:latin typeface="Cambria" pitchFamily="18" charset="0"/>
                <a:ea typeface="Cambria" pitchFamily="18" charset="0"/>
              </a:rPr>
              <a:t>đất feralit, đất phù sa và đất mùn núi cao.</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3642" y="1295399"/>
            <a:ext cx="3631757" cy="530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06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8"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424818"/>
            <a:ext cx="6792509" cy="3528183"/>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768144" y="1408885"/>
            <a:ext cx="6553198" cy="3277820"/>
          </a:xfrm>
          <a:prstGeom prst="rect">
            <a:avLst/>
          </a:prstGeom>
        </p:spPr>
        <p:txBody>
          <a:bodyPr wrap="square">
            <a:spAutoFit/>
          </a:bodyPr>
          <a:lstStyle/>
          <a:p>
            <a:pPr algn="just">
              <a:spcBef>
                <a:spcPts val="600"/>
              </a:spcBef>
              <a:spcAft>
                <a:spcPts val="0"/>
              </a:spcAft>
            </a:pPr>
            <a:r>
              <a:rPr lang="en-US" sz="3200" b="1" dirty="0" err="1">
                <a:solidFill>
                  <a:srgbClr val="FF0000"/>
                </a:solidFill>
                <a:latin typeface="Cambria" pitchFamily="18" charset="0"/>
                <a:ea typeface="Cambria" pitchFamily="18" charset="0"/>
              </a:rPr>
              <a:t>Ghi</a:t>
            </a:r>
            <a:r>
              <a:rPr lang="en-US" sz="3200" b="1" dirty="0">
                <a:solidFill>
                  <a:srgbClr val="FF0000"/>
                </a:solidFill>
                <a:latin typeface="Cambria" pitchFamily="18" charset="0"/>
                <a:ea typeface="Cambria" pitchFamily="18" charset="0"/>
              </a:rPr>
              <a:t> </a:t>
            </a:r>
            <a:r>
              <a:rPr lang="en-US" sz="3200" b="1" dirty="0" err="1">
                <a:solidFill>
                  <a:srgbClr val="FF0000"/>
                </a:solidFill>
                <a:latin typeface="Cambria" pitchFamily="18" charset="0"/>
                <a:ea typeface="Cambria" pitchFamily="18" charset="0"/>
              </a:rPr>
              <a:t>bài</a:t>
            </a:r>
            <a:r>
              <a:rPr lang="en-US" sz="3200" b="1" dirty="0">
                <a:solidFill>
                  <a:srgbClr val="FF0000"/>
                </a:solidFill>
                <a:latin typeface="Cambria" pitchFamily="18" charset="0"/>
                <a:ea typeface="Cambria" pitchFamily="18" charset="0"/>
              </a:rPr>
              <a:t> </a:t>
            </a:r>
          </a:p>
          <a:p>
            <a:pPr algn="just">
              <a:spcBef>
                <a:spcPts val="600"/>
              </a:spcBef>
              <a:spcAft>
                <a:spcPts val="0"/>
              </a:spcAft>
            </a:pPr>
            <a:r>
              <a:rPr lang="vi-VN" sz="3200" dirty="0">
                <a:latin typeface="Cambria" pitchFamily="18" charset="0"/>
                <a:ea typeface="Cambria" pitchFamily="18" charset="0"/>
              </a:rPr>
              <a:t>- Lớp phủ thổ nhưỡng dày.</a:t>
            </a:r>
          </a:p>
          <a:p>
            <a:pPr algn="just">
              <a:spcBef>
                <a:spcPts val="600"/>
              </a:spcBef>
              <a:spcAft>
                <a:spcPts val="0"/>
              </a:spcAft>
            </a:pPr>
            <a:r>
              <a:rPr lang="vi-VN" sz="3200" dirty="0">
                <a:latin typeface="Cambria" pitchFamily="18" charset="0"/>
                <a:ea typeface="Cambria" pitchFamily="18" charset="0"/>
              </a:rPr>
              <a:t>- Quá trình feralit là quá trình hình thành đất đặc trưng của nước ta.</a:t>
            </a:r>
          </a:p>
          <a:p>
            <a:pPr algn="just">
              <a:spcBef>
                <a:spcPts val="600"/>
              </a:spcBef>
              <a:spcAft>
                <a:spcPts val="0"/>
              </a:spcAft>
            </a:pPr>
            <a:r>
              <a:rPr lang="vi-VN" sz="32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999" y="1271045"/>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4" name="Table 13">
            <a:extLst>
              <a:ext uri="{FF2B5EF4-FFF2-40B4-BE49-F238E27FC236}">
                <a16:creationId xmlns:a16="http://schemas.microsoft.com/office/drawing/2014/main" id="{F0B251A1-BC94-7E4F-59F4-D56564D27601}"/>
              </a:ext>
            </a:extLst>
          </p:cNvPr>
          <p:cNvGraphicFramePr>
            <a:graphicFrameLocks noGrp="1"/>
          </p:cNvGraphicFramePr>
          <p:nvPr>
            <p:extLst>
              <p:ext uri="{D42A27DB-BD31-4B8C-83A1-F6EECF244321}">
                <p14:modId xmlns:p14="http://schemas.microsoft.com/office/powerpoint/2010/main" val="3296480527"/>
              </p:ext>
            </p:extLst>
          </p:nvPr>
        </p:nvGraphicFramePr>
        <p:xfrm>
          <a:off x="609600" y="2227440"/>
          <a:ext cx="7924800" cy="2612265"/>
        </p:xfrm>
        <a:graphic>
          <a:graphicData uri="http://schemas.openxmlformats.org/drawingml/2006/table">
            <a:tbl>
              <a:tblPr firstRow="1" firstCol="1" bandRow="1"/>
              <a:tblGrid>
                <a:gridCol w="5342912">
                  <a:extLst>
                    <a:ext uri="{9D8B030D-6E8A-4147-A177-3AD203B41FA5}">
                      <a16:colId xmlns:a16="http://schemas.microsoft.com/office/drawing/2014/main" val="529390242"/>
                    </a:ext>
                  </a:extLst>
                </a:gridCol>
                <a:gridCol w="2581888">
                  <a:extLst>
                    <a:ext uri="{9D8B030D-6E8A-4147-A177-3AD203B41FA5}">
                      <a16:colId xmlns:a16="http://schemas.microsoft.com/office/drawing/2014/main" val="3860917463"/>
                    </a:ext>
                  </a:extLst>
                </a:gridCol>
              </a:tblGrid>
              <a:tr h="0">
                <a:tc>
                  <a:txBody>
                    <a:bodyPr/>
                    <a:lstStyle/>
                    <a:p>
                      <a:pPr algn="ctr">
                        <a:lnSpc>
                          <a:spcPct val="106000"/>
                        </a:lnSpc>
                        <a:spcAft>
                          <a:spcPts val="80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2177639"/>
                  </a:ext>
                </a:extLst>
              </a:tr>
              <a:tr h="0">
                <a:tc>
                  <a:txBody>
                    <a:bodyPr/>
                    <a:lstStyle/>
                    <a:p>
                      <a:pPr algn="just">
                        <a:lnSpc>
                          <a:spcPct val="106000"/>
                        </a:lnSpc>
                        <a:spcAft>
                          <a:spcPts val="800"/>
                        </a:spcAft>
                      </a:pP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b="1" i="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3368701"/>
                  </a:ext>
                </a:extLst>
              </a:tr>
              <a:tr h="0">
                <a:tc>
                  <a:txBody>
                    <a:bodyPr/>
                    <a:lstStyle/>
                    <a:p>
                      <a:pPr algn="just">
                        <a:lnSpc>
                          <a:spcPct val="106000"/>
                        </a:lnSpc>
                        <a:spcAft>
                          <a:spcPts val="800"/>
                        </a:spcAft>
                      </a:pP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3139368"/>
                  </a:ext>
                </a:extLst>
              </a:tr>
              <a:tr h="0">
                <a:tc>
                  <a:txBody>
                    <a:bodyPr/>
                    <a:lstStyle/>
                    <a:p>
                      <a:pPr algn="just">
                        <a:lnSpc>
                          <a:spcPct val="106000"/>
                        </a:lnSpc>
                        <a:spcAft>
                          <a:spcPts val="800"/>
                        </a:spcAft>
                      </a:pP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24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2268670"/>
                  </a:ext>
                </a:extLst>
              </a:tr>
            </a:tbl>
          </a:graphicData>
        </a:graphic>
      </p:graphicFrame>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851AD-90CD-037F-8CDE-616CC0975872}"/>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D16A64C9-ED27-F117-C61A-42F27DB4B58E}"/>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17B774A8-3529-FDFA-FA8B-931047B23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a:extLst>
              <a:ext uri="{FF2B5EF4-FFF2-40B4-BE49-F238E27FC236}">
                <a16:creationId xmlns:a16="http://schemas.microsoft.com/office/drawing/2014/main" id="{266FD530-47CF-5895-0A8C-04314C304059}"/>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3AD5BB96-4079-19EC-4947-25494E52E6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DC86436C-D7F3-F3A4-28E3-7805064AE525}"/>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D4E68609-722E-2BB1-F0F6-B8972999345B}"/>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a:extLst>
              <a:ext uri="{FF2B5EF4-FFF2-40B4-BE49-F238E27FC236}">
                <a16:creationId xmlns:a16="http://schemas.microsoft.com/office/drawing/2014/main" id="{2462B744-6512-6B58-46ED-5521C9C8B987}"/>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FE6173B5-56B8-DD0E-EBC8-0C24CC24E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a:extLst>
              <a:ext uri="{FF2B5EF4-FFF2-40B4-BE49-F238E27FC236}">
                <a16:creationId xmlns:a16="http://schemas.microsoft.com/office/drawing/2014/main" id="{4D1EBAE8-2075-FB45-E1F3-6AEAA1543C4B}"/>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8E7FF962-6B2C-6F49-9DBB-B92C13806E80}"/>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a:extLst>
              <a:ext uri="{FF2B5EF4-FFF2-40B4-BE49-F238E27FC236}">
                <a16:creationId xmlns:a16="http://schemas.microsoft.com/office/drawing/2014/main" id="{0C909515-E59B-9419-0DFD-FA3FF7D78431}"/>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E48296A1-945A-8540-EFE8-89FC08029A47}"/>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5EACD7C1-756C-FDA8-823A-AD0286CF6CF6}"/>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a:extLst>
              <a:ext uri="{FF2B5EF4-FFF2-40B4-BE49-F238E27FC236}">
                <a16:creationId xmlns:a16="http://schemas.microsoft.com/office/drawing/2014/main" id="{8F0158CA-CB27-CCCC-38E2-FFE511C3093A}"/>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graphicFrame>
        <p:nvGraphicFramePr>
          <p:cNvPr id="2" name="Table 1">
            <a:extLst>
              <a:ext uri="{FF2B5EF4-FFF2-40B4-BE49-F238E27FC236}">
                <a16:creationId xmlns:a16="http://schemas.microsoft.com/office/drawing/2014/main" id="{C3CA7F29-6694-F0E0-E336-1CA26C2EBCF2}"/>
              </a:ext>
            </a:extLst>
          </p:cNvPr>
          <p:cNvGraphicFramePr>
            <a:graphicFrameLocks noGrp="1"/>
          </p:cNvGraphicFramePr>
          <p:nvPr/>
        </p:nvGraphicFramePr>
        <p:xfrm>
          <a:off x="525134" y="1311233"/>
          <a:ext cx="8085466" cy="4211766"/>
        </p:xfrm>
        <a:graphic>
          <a:graphicData uri="http://schemas.openxmlformats.org/drawingml/2006/table">
            <a:tbl>
              <a:tblPr firstRow="1" firstCol="1" bandRow="1"/>
              <a:tblGrid>
                <a:gridCol w="2998807">
                  <a:extLst>
                    <a:ext uri="{9D8B030D-6E8A-4147-A177-3AD203B41FA5}">
                      <a16:colId xmlns:a16="http://schemas.microsoft.com/office/drawing/2014/main" val="3784054023"/>
                    </a:ext>
                  </a:extLst>
                </a:gridCol>
                <a:gridCol w="5086659">
                  <a:extLst>
                    <a:ext uri="{9D8B030D-6E8A-4147-A177-3AD203B41FA5}">
                      <a16:colId xmlns:a16="http://schemas.microsoft.com/office/drawing/2014/main" val="200937269"/>
                    </a:ext>
                  </a:extLst>
                </a:gridCol>
              </a:tblGrid>
              <a:tr h="0">
                <a:tc>
                  <a:txBody>
                    <a:bodyPr/>
                    <a:lstStyle/>
                    <a:p>
                      <a:pPr algn="ctr">
                        <a:lnSpc>
                          <a:spcPct val="106000"/>
                        </a:lnSpc>
                        <a:spcAft>
                          <a:spcPts val="800"/>
                        </a:spcAft>
                      </a:pPr>
                      <a:r>
                        <a:rPr lang="en-US" sz="1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US" sz="1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4783390"/>
                  </a:ext>
                </a:extLst>
              </a:tr>
              <a:tr h="0">
                <a:tc>
                  <a:txBody>
                    <a:bodyPr/>
                    <a:lstStyle/>
                    <a:p>
                      <a:pPr algn="just">
                        <a:lnSpc>
                          <a:spcPct val="106000"/>
                        </a:lnSpc>
                        <a:spcAft>
                          <a:spcPts val="800"/>
                        </a:spcAft>
                      </a:pP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65%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0666709"/>
                  </a:ext>
                </a:extLst>
              </a:tr>
              <a:tr h="0">
                <a:tc>
                  <a:txBody>
                    <a:bodyPr/>
                    <a:lstStyle/>
                    <a:p>
                      <a:pPr algn="just">
                        <a:lnSpc>
                          <a:spcPct val="106000"/>
                        </a:lnSpc>
                        <a:spcAft>
                          <a:spcPts val="800"/>
                        </a:spcAft>
                      </a:pP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badan.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0549284"/>
                  </a:ext>
                </a:extLst>
              </a:tr>
              <a:tr h="0">
                <a:tc>
                  <a:txBody>
                    <a:bodyPr/>
                    <a:lstStyle/>
                    <a:p>
                      <a:pPr algn="just">
                        <a:lnSpc>
                          <a:spcPct val="106000"/>
                        </a:lnSpc>
                        <a:spcAft>
                          <a:spcPts val="800"/>
                        </a:spcAft>
                      </a:pP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18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đồi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rải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Trung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Trung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feralit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đồi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327329"/>
                  </a:ext>
                </a:extLst>
              </a:tr>
            </a:tbl>
          </a:graphicData>
        </a:graphic>
      </p:graphicFrame>
    </p:spTree>
    <p:extLst>
      <p:ext uri="{BB962C8B-B14F-4D97-AF65-F5344CB8AC3E}">
        <p14:creationId xmlns:p14="http://schemas.microsoft.com/office/powerpoint/2010/main" val="60727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a:t>
            </a:r>
            <a:r>
              <a:rPr lang="en-US" sz="2400" b="1" dirty="0">
                <a:solidFill>
                  <a:srgbClr val="0D30DD"/>
                </a:solidFill>
                <a:latin typeface="Cambria" pitchFamily="18" charset="0"/>
              </a:rPr>
              <a:t> NHÓM ĐẤT CHÍNH</a:t>
            </a:r>
            <a:r>
              <a:rPr lang="vi-VN" sz="2400" b="1" dirty="0">
                <a:solidFill>
                  <a:srgbClr val="0D30DD"/>
                </a:solidFill>
                <a:latin typeface="Cambria" pitchFamily="18" charset="0"/>
              </a:rPr>
              <a:t> Ở NƯỚC TA</a:t>
            </a:r>
            <a:r>
              <a:rPr lang="en-US" sz="2400" b="1" dirty="0">
                <a:solidFill>
                  <a:srgbClr val="0D30DD"/>
                </a:solidFill>
                <a:latin typeface="Cambria" pitchFamily="18" charset="0"/>
              </a:rPr>
              <a:t> </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999" y="1271045"/>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a:extLst>
              <a:ext uri="{FF2B5EF4-FFF2-40B4-BE49-F238E27FC236}">
                <a16:creationId xmlns:a16="http://schemas.microsoft.com/office/drawing/2014/main" id="{9C4757DA-9107-B35F-2029-4576F5BD84F4}"/>
              </a:ext>
            </a:extLst>
          </p:cNvPr>
          <p:cNvGraphicFramePr>
            <a:graphicFrameLocks noGrp="1"/>
          </p:cNvGraphicFramePr>
          <p:nvPr>
            <p:extLst>
              <p:ext uri="{D42A27DB-BD31-4B8C-83A1-F6EECF244321}">
                <p14:modId xmlns:p14="http://schemas.microsoft.com/office/powerpoint/2010/main" val="4041194606"/>
              </p:ext>
            </p:extLst>
          </p:nvPr>
        </p:nvGraphicFramePr>
        <p:xfrm>
          <a:off x="609600" y="2227439"/>
          <a:ext cx="8001000" cy="3549745"/>
        </p:xfrm>
        <a:graphic>
          <a:graphicData uri="http://schemas.openxmlformats.org/drawingml/2006/table">
            <a:tbl>
              <a:tblPr firstRow="1" firstCol="1" bandRow="1"/>
              <a:tblGrid>
                <a:gridCol w="5394287">
                  <a:extLst>
                    <a:ext uri="{9D8B030D-6E8A-4147-A177-3AD203B41FA5}">
                      <a16:colId xmlns:a16="http://schemas.microsoft.com/office/drawing/2014/main" val="863504427"/>
                    </a:ext>
                  </a:extLst>
                </a:gridCol>
                <a:gridCol w="2606713">
                  <a:extLst>
                    <a:ext uri="{9D8B030D-6E8A-4147-A177-3AD203B41FA5}">
                      <a16:colId xmlns:a16="http://schemas.microsoft.com/office/drawing/2014/main" val="83199192"/>
                    </a:ext>
                  </a:extLst>
                </a:gridCol>
              </a:tblGrid>
              <a:tr h="492271">
                <a:tc>
                  <a:txBody>
                    <a:bodyPr/>
                    <a:lstStyle/>
                    <a:p>
                      <a:pPr algn="ctr">
                        <a:lnSpc>
                          <a:spcPct val="106000"/>
                        </a:lnSpc>
                        <a:spcAft>
                          <a:spcPts val="8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7649493"/>
                  </a:ext>
                </a:extLst>
              </a:tr>
              <a:tr h="1019158">
                <a:tc>
                  <a:txBody>
                    <a:bodyPr/>
                    <a:lstStyle/>
                    <a:p>
                      <a:pPr algn="just">
                        <a:lnSpc>
                          <a:spcPct val="106000"/>
                        </a:lnSpc>
                        <a:spcAft>
                          <a:spcPts val="800"/>
                        </a:spcAft>
                      </a:pP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9615078"/>
                  </a:ext>
                </a:extLst>
              </a:tr>
              <a:tr h="1019158">
                <a:tc>
                  <a:txBody>
                    <a:bodyPr/>
                    <a:lstStyle/>
                    <a:p>
                      <a:pPr algn="just">
                        <a:lnSpc>
                          <a:spcPct val="106000"/>
                        </a:lnSpc>
                        <a:spcAft>
                          <a:spcPts val="800"/>
                        </a:spcAft>
                      </a:pP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5931633"/>
                  </a:ext>
                </a:extLst>
              </a:tr>
              <a:tr h="1019158">
                <a:tc>
                  <a:txBody>
                    <a:bodyPr/>
                    <a:lstStyle/>
                    <a:p>
                      <a:pPr algn="just">
                        <a:lnSpc>
                          <a:spcPct val="106000"/>
                        </a:lnSpc>
                        <a:spcAft>
                          <a:spcPts val="800"/>
                        </a:spcAft>
                      </a:pP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i="1" dirty="0" err="1">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i="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2800" b="1" dirty="0">
                        <a:solidFill>
                          <a:srgbClr val="0D30D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4198013"/>
                  </a:ext>
                </a:extLst>
              </a:tr>
            </a:tbl>
          </a:graphicData>
        </a:graphic>
      </p:graphicFrame>
    </p:spTree>
    <p:extLst>
      <p:ext uri="{BB962C8B-B14F-4D97-AF65-F5344CB8AC3E}">
        <p14:creationId xmlns:p14="http://schemas.microsoft.com/office/powerpoint/2010/main" val="2493045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5857</TotalTime>
  <Words>2518</Words>
  <Application>Microsoft Office PowerPoint</Application>
  <PresentationFormat>On-screen Show (4:3)</PresentationFormat>
  <Paragraphs>229</Paragraphs>
  <Slides>28</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Cambria</vt:lpstr>
      <vt:lpstr>Times New Roman</vt: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435</cp:revision>
  <dcterms:created xsi:type="dcterms:W3CDTF">2016-02-15T14:28:12Z</dcterms:created>
  <dcterms:modified xsi:type="dcterms:W3CDTF">2025-02-07T07:39:11Z</dcterms:modified>
</cp:coreProperties>
</file>