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8" r:id="rId7"/>
    <p:sldId id="278" r:id="rId8"/>
    <p:sldId id="289" r:id="rId9"/>
    <p:sldId id="280" r:id="rId10"/>
    <p:sldId id="292" r:id="rId11"/>
    <p:sldId id="279" r:id="rId12"/>
    <p:sldId id="293" r:id="rId13"/>
    <p:sldId id="281" r:id="rId14"/>
    <p:sldId id="294" r:id="rId15"/>
    <p:sldId id="282" r:id="rId16"/>
    <p:sldId id="295" r:id="rId17"/>
    <p:sldId id="283" r:id="rId18"/>
    <p:sldId id="296" r:id="rId19"/>
    <p:sldId id="291" r:id="rId20"/>
    <p:sldId id="261" r:id="rId21"/>
    <p:sldId id="297" r:id="rId22"/>
    <p:sldId id="263" r:id="rId23"/>
    <p:sldId id="264" r:id="rId24"/>
    <p:sldId id="265" r:id="rId25"/>
    <p:sldId id="266" r:id="rId26"/>
    <p:sldId id="290" r:id="rId27"/>
    <p:sldId id="267" r:id="rId28"/>
    <p:sldId id="268" r:id="rId29"/>
    <p:sldId id="284" r:id="rId30"/>
    <p:sldId id="285" r:id="rId31"/>
    <p:sldId id="269" r:id="rId32"/>
    <p:sldId id="286" r:id="rId33"/>
    <p:sldId id="287" r:id="rId34"/>
    <p:sldId id="270" r:id="rId35"/>
    <p:sldId id="271" r:id="rId36"/>
    <p:sldId id="272" r:id="rId37"/>
    <p:sldId id="273" r:id="rId38"/>
    <p:sldId id="274" r:id="rId39"/>
    <p:sldId id="275" r:id="rId40"/>
    <p:sldId id="276" r:id="rId41"/>
    <p:sldId id="27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4" d="100"/>
          <a:sy n="54" d="100"/>
        </p:scale>
        <p:origin x="3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76074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24398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46207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7167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A703A-09CC-43D3-8F6C-B58BEA00AA99}"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26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A703A-09CC-43D3-8F6C-B58BEA00AA99}"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64687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A703A-09CC-43D3-8F6C-B58BEA00AA99}" type="datetimeFigureOut">
              <a:rPr lang="en-US" smtClean="0"/>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19047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A703A-09CC-43D3-8F6C-B58BEA00AA99}" type="datetimeFigureOut">
              <a:rPr lang="en-US" smtClean="0"/>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371089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A703A-09CC-43D3-8F6C-B58BEA00AA99}" type="datetimeFigureOut">
              <a:rPr lang="en-US" smtClean="0"/>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7305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A703A-09CC-43D3-8F6C-B58BEA00AA99}"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87834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A703A-09CC-43D3-8F6C-B58BEA00AA99}"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6463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A703A-09CC-43D3-8F6C-B58BEA00AA99}" type="datetimeFigureOut">
              <a:rPr lang="en-US" smtClean="0"/>
              <a:t>6/16/2024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811D1-D86F-4114-9DCD-41F3780B15A9}" type="slidenum">
              <a:rPr lang="en-US" smtClean="0"/>
              <a:t>‹#›</a:t>
            </a:fld>
            <a:endParaRPr lang="en-US"/>
          </a:p>
        </p:txBody>
      </p:sp>
    </p:spTree>
    <p:extLst>
      <p:ext uri="{BB962C8B-B14F-4D97-AF65-F5344CB8AC3E}">
        <p14:creationId xmlns:p14="http://schemas.microsoft.com/office/powerpoint/2010/main" val="62778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0" y="0"/>
            <a:ext cx="12192000" cy="6858000"/>
          </a:xfrm>
          <a:prstGeom prst="rect">
            <a:avLst/>
          </a:prstGeom>
        </p:spPr>
      </p:pic>
      <p:pic>
        <p:nvPicPr>
          <p:cNvPr id="20" name="Picture 19"/>
          <p:cNvPicPr>
            <a:picLocks noChangeAspect="1"/>
          </p:cNvPicPr>
          <p:nvPr/>
        </p:nvPicPr>
        <p:blipFill>
          <a:blip r:embed="rId3"/>
          <a:stretch>
            <a:fillRect/>
          </a:stretch>
        </p:blipFill>
        <p:spPr>
          <a:xfrm>
            <a:off x="683894" y="5033010"/>
            <a:ext cx="10746105" cy="1824990"/>
          </a:xfrm>
          <a:prstGeom prst="rect">
            <a:avLst/>
          </a:prstGeom>
        </p:spPr>
      </p:pic>
    </p:spTree>
    <p:extLst>
      <p:ext uri="{BB962C8B-B14F-4D97-AF65-F5344CB8AC3E}">
        <p14:creationId xmlns:p14="http://schemas.microsoft.com/office/powerpoint/2010/main" val="272072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6813174"/>
              </p:ext>
            </p:extLst>
          </p:nvPr>
        </p:nvGraphicFramePr>
        <p:xfrm>
          <a:off x="73152" y="0"/>
          <a:ext cx="12154452" cy="6766560"/>
        </p:xfrm>
        <a:graphic>
          <a:graphicData uri="http://schemas.openxmlformats.org/drawingml/2006/table">
            <a:tbl>
              <a:tblPr firstRow="1" bandRow="1">
                <a:tableStyleId>{5C22544A-7EE6-4342-B048-85BDC9FD1C3A}</a:tableStyleId>
              </a:tblPr>
              <a:tblGrid>
                <a:gridCol w="2646602"/>
                <a:gridCol w="293902"/>
                <a:gridCol w="9213948"/>
              </a:tblGrid>
              <a:tr h="370840">
                <a:tc gridSpan="2">
                  <a:txBody>
                    <a:bodyPr/>
                    <a:lstStyle/>
                    <a:p>
                      <a:r>
                        <a:rPr lang="vi-VN" sz="2400" dirty="0" smtClean="0"/>
                        <a:t>Thông</a:t>
                      </a:r>
                      <a:r>
                        <a:rPr lang="vi-VN" sz="2400" baseline="0" dirty="0" smtClean="0"/>
                        <a:t> tin, tư liệu </a:t>
                      </a:r>
                      <a:endParaRPr lang="en-US" sz="2400" dirty="0"/>
                    </a:p>
                  </a:txBody>
                  <a:tcPr/>
                </a:tc>
                <a:tc hMerge="1">
                  <a:txBody>
                    <a:bodyPr/>
                    <a:lstStyle/>
                    <a:p>
                      <a:endParaRPr lang="en-US"/>
                    </a:p>
                  </a:txBody>
                  <a:tcPr/>
                </a:tc>
                <a:tc>
                  <a:txBody>
                    <a:bodyPr/>
                    <a:lstStyle/>
                    <a:p>
                      <a:pPr algn="ctr"/>
                      <a:r>
                        <a:rPr lang="vi-VN" sz="2400" dirty="0" smtClean="0"/>
                        <a:t>Nhận</a:t>
                      </a:r>
                      <a:r>
                        <a:rPr lang="vi-VN" sz="2400" baseline="0" dirty="0" smtClean="0"/>
                        <a:t> thức của học sinh </a:t>
                      </a:r>
                      <a:endParaRPr lang="en-US" sz="2400" dirty="0"/>
                    </a:p>
                  </a:txBody>
                  <a:tcPr/>
                </a:tc>
              </a:tr>
              <a:tr h="370840">
                <a:tc gridSpan="2">
                  <a:txBody>
                    <a:bodyPr/>
                    <a:lstStyle/>
                    <a:p>
                      <a:r>
                        <a:rPr lang="vi-VN" sz="2400" dirty="0" smtClean="0"/>
                        <a:t>Tư</a:t>
                      </a:r>
                      <a:r>
                        <a:rPr lang="vi-VN" sz="2400" baseline="0" dirty="0" smtClean="0"/>
                        <a:t> liệu 11.1</a:t>
                      </a:r>
                      <a:endParaRPr lang="en-US" sz="2400" dirty="0"/>
                    </a:p>
                  </a:txBody>
                  <a:tcPr/>
                </a:tc>
                <a:tc hMerge="1">
                  <a:txBody>
                    <a:bodyPr/>
                    <a:lstStyle/>
                    <a:p>
                      <a:endParaRPr lang="en-US"/>
                    </a:p>
                  </a:txBody>
                  <a:tcPr/>
                </a:tc>
                <a:tc>
                  <a:txBody>
                    <a:bodyPr/>
                    <a:lstStyle/>
                    <a:p>
                      <a:r>
                        <a:rPr lang="vi-VN" sz="2400" dirty="0" smtClean="0"/>
                        <a:t>Mỹ</a:t>
                      </a:r>
                      <a:r>
                        <a:rPr lang="vi-VN" sz="2400" baseline="0" dirty="0" smtClean="0"/>
                        <a:t> là (1)                                                  lớn nhất thế giới  từ những năm 60 của thế kỷ XX</a:t>
                      </a:r>
                      <a:endParaRPr lang="en-US" sz="2400" dirty="0"/>
                    </a:p>
                  </a:txBody>
                  <a:tcPr/>
                </a:tc>
              </a:tr>
              <a:tr h="370840">
                <a:tc gridSpan="2">
                  <a:txBody>
                    <a:bodyPr/>
                    <a:lstStyle/>
                    <a:p>
                      <a:r>
                        <a:rPr lang="vi-VN" sz="2400" dirty="0" smtClean="0"/>
                        <a:t>Tư</a:t>
                      </a:r>
                      <a:r>
                        <a:rPr lang="vi-VN" sz="2400" baseline="0" dirty="0" smtClean="0"/>
                        <a:t> </a:t>
                      </a:r>
                      <a:r>
                        <a:rPr lang="vi-VN" sz="2400" baseline="0" dirty="0" smtClean="0"/>
                        <a:t>liệu </a:t>
                      </a:r>
                      <a:r>
                        <a:rPr lang="vi-VN" sz="2400" baseline="0" dirty="0" smtClean="0"/>
                        <a:t>11.2</a:t>
                      </a:r>
                      <a:endParaRPr lang="en-US" sz="2400" dirty="0"/>
                    </a:p>
                  </a:txBody>
                  <a:tcPr/>
                </a:tc>
                <a:tc hMerge="1">
                  <a:txBody>
                    <a:bodyPr/>
                    <a:lstStyle/>
                    <a:p>
                      <a:endParaRPr lang="en-US"/>
                    </a:p>
                  </a:txBody>
                  <a:tcPr/>
                </a:tc>
                <a:tc>
                  <a:txBody>
                    <a:bodyPr/>
                    <a:lstStyle/>
                    <a:p>
                      <a:pPr marL="457200" indent="-457200">
                        <a:buAutoNum type="arabicParenBoth" startAt="2"/>
                      </a:pPr>
                      <a:r>
                        <a:rPr lang="vi-VN" sz="2400" baseline="0" dirty="0" smtClean="0"/>
                        <a:t>                      Tăng trưởng nhanh, liên tục  từ năm(3) </a:t>
                      </a:r>
                    </a:p>
                    <a:p>
                      <a:pPr marL="0" indent="0">
                        <a:buNone/>
                      </a:pPr>
                      <a:endParaRPr lang="en-US" sz="2400" dirty="0"/>
                    </a:p>
                  </a:txBody>
                  <a:tcPr/>
                </a:tc>
              </a:tr>
              <a:tr h="370840">
                <a:tc gridSpan="2">
                  <a:txBody>
                    <a:bodyPr/>
                    <a:lstStyle/>
                    <a:p>
                      <a:r>
                        <a:rPr lang="vi-VN" sz="2400" dirty="0" smtClean="0">
                          <a:solidFill>
                            <a:srgbClr val="00B050"/>
                          </a:solidFill>
                        </a:rPr>
                        <a:t>Phần</a:t>
                      </a:r>
                      <a:r>
                        <a:rPr lang="vi-VN" sz="2400" baseline="0" dirty="0" smtClean="0">
                          <a:solidFill>
                            <a:srgbClr val="00B050"/>
                          </a:solidFill>
                        </a:rPr>
                        <a:t> Em có biết</a:t>
                      </a:r>
                      <a:endParaRPr lang="en-US" sz="2400" dirty="0">
                        <a:solidFill>
                          <a:srgbClr val="00B050"/>
                        </a:solidFill>
                      </a:endParaRPr>
                    </a:p>
                  </a:txBody>
                  <a:tcPr/>
                </a:tc>
                <a:tc hMerge="1">
                  <a:txBody>
                    <a:bodyPr/>
                    <a:lstStyle/>
                    <a:p>
                      <a:endParaRPr lang="en-US"/>
                    </a:p>
                  </a:txBody>
                  <a:tcPr/>
                </a:tc>
                <a:tc>
                  <a:txBody>
                    <a:bodyPr/>
                    <a:lstStyle/>
                    <a:p>
                      <a:r>
                        <a:rPr lang="vi-VN" sz="2400" dirty="0" smtClean="0"/>
                        <a:t>Sau chiến</a:t>
                      </a:r>
                      <a:r>
                        <a:rPr lang="vi-VN" sz="2400" baseline="0" dirty="0" smtClean="0"/>
                        <a:t> tranh thế giới thứ hai ,(4)</a:t>
                      </a:r>
                    </a:p>
                    <a:p>
                      <a:r>
                        <a:rPr lang="vi-VN" sz="2400" baseline="0" dirty="0" smtClean="0"/>
                        <a:t>của Mỹ đứng đầu thế giới.</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kinh tế </a:t>
                      </a:r>
                      <a:r>
                        <a:rPr lang="vi-VN" sz="2400" baseline="0" dirty="0" smtClean="0"/>
                        <a:t>(5)                               và đứng (6) </a:t>
                      </a:r>
                      <a:endParaRPr lang="en-US" sz="2400" dirty="0"/>
                    </a:p>
                  </a:txBody>
                  <a:tcPr/>
                </a:tc>
                <a:tc hMerge="1">
                  <a:txBody>
                    <a:bodyPr/>
                    <a:lstStyle/>
                    <a:p>
                      <a:endParaRPr lang="en-US"/>
                    </a:p>
                  </a:txBody>
                  <a:tcPr/>
                </a:tc>
                <a:tc hMerge="1">
                  <a:txBody>
                    <a:bodyPr/>
                    <a:lstStyle/>
                    <a:p>
                      <a:endParaRPr lang="en-US"/>
                    </a:p>
                  </a:txBody>
                  <a:tcPr/>
                </a:tc>
              </a:tr>
              <a:tr h="370840">
                <a:tc gridSpan="2">
                  <a:txBody>
                    <a:bodyPr/>
                    <a:lstStyle/>
                    <a:p>
                      <a:r>
                        <a:rPr lang="vi-VN" sz="2400" dirty="0" smtClean="0"/>
                        <a:t>Nhân</a:t>
                      </a:r>
                      <a:r>
                        <a:rPr lang="vi-VN" sz="2400" baseline="0" dirty="0" smtClean="0"/>
                        <a:t> vật lịch sử</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(7)                                       phát triển mạnh vào giữa thập niên 60 thế kỷ XX</a:t>
                      </a:r>
                      <a:endParaRPr lang="en-US" sz="2400" dirty="0"/>
                    </a:p>
                  </a:txBody>
                  <a:tcPr/>
                </a:tc>
              </a:tr>
              <a:tr h="370840">
                <a:tc gridSpan="2">
                  <a:txBody>
                    <a:bodyPr/>
                    <a:lstStyle/>
                    <a:p>
                      <a:r>
                        <a:rPr lang="vi-VN" sz="2400" dirty="0" smtClean="0"/>
                        <a:t>Tư</a:t>
                      </a:r>
                      <a:r>
                        <a:rPr lang="vi-VN" sz="2400" baseline="0" dirty="0" smtClean="0"/>
                        <a:t> liệu 11.3</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(8)                                              phát triển mạnh ở Mỹ vào cuối thập niên 60 thế kỷ XX. </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trong nước : </a:t>
                      </a:r>
                      <a:r>
                        <a:rPr lang="vi-VN" sz="2400" baseline="0" dirty="0" smtClean="0"/>
                        <a:t>Phong trào đấu tranh chống (7) </a:t>
                      </a:r>
                    </a:p>
                    <a:p>
                      <a:r>
                        <a:rPr lang="vi-VN" sz="2400" dirty="0" smtClean="0"/>
                        <a:t> (8)                        của</a:t>
                      </a:r>
                      <a:r>
                        <a:rPr lang="vi-VN" sz="2400" baseline="0" dirty="0" smtClean="0"/>
                        <a:t>  nhân dân phát triển mạnh .</a:t>
                      </a:r>
                      <a:endParaRPr lang="en-US" sz="2400" dirty="0"/>
                    </a:p>
                  </a:txBody>
                  <a:tcPr/>
                </a:tc>
                <a:tc hMerge="1">
                  <a:txBody>
                    <a:bodyPr/>
                    <a:lstStyle/>
                    <a:p>
                      <a:endParaRPr lang="en-US"/>
                    </a:p>
                  </a:txBody>
                  <a:tcPr/>
                </a:tc>
                <a:tc hMerge="1">
                  <a:txBody>
                    <a:bodyPr/>
                    <a:lstStyle/>
                    <a:p>
                      <a:endParaRPr lang="en-US"/>
                    </a:p>
                  </a:txBody>
                  <a:tcPr/>
                </a:tc>
              </a:tr>
              <a:tr h="370840">
                <a:tc>
                  <a:txBody>
                    <a:bodyPr/>
                    <a:lstStyle/>
                    <a:p>
                      <a:r>
                        <a:rPr lang="vi-VN" sz="2400" dirty="0" smtClean="0"/>
                        <a:t>Tư</a:t>
                      </a:r>
                      <a:r>
                        <a:rPr lang="vi-VN" sz="2400" baseline="0" dirty="0" smtClean="0"/>
                        <a:t> liệu 11.4</a:t>
                      </a:r>
                      <a:endParaRPr lang="en-US" sz="2400" dirty="0"/>
                    </a:p>
                  </a:txBody>
                  <a:tcPr/>
                </a:tc>
                <a:tc gridSpan="2">
                  <a:txBody>
                    <a:bodyPr/>
                    <a:lstStyle/>
                    <a:p>
                      <a:r>
                        <a:rPr lang="vi-VN" sz="2400" dirty="0" smtClean="0"/>
                        <a:t>Quan hệ</a:t>
                      </a:r>
                      <a:r>
                        <a:rPr lang="vi-VN" sz="2400" baseline="0" dirty="0" smtClean="0"/>
                        <a:t> (9)                 được cải thiện vào giữa thậ niên 80 thế kỉ XX</a:t>
                      </a:r>
                      <a:endParaRPr lang="en-US" sz="2400" dirty="0"/>
                    </a:p>
                  </a:txBody>
                  <a:tcPr/>
                </a:tc>
                <a:tc hMerge="1">
                  <a:txBody>
                    <a:bodyPr/>
                    <a:lstStyle/>
                    <a:p>
                      <a:endParaRPr lang="en-US"/>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về chính sách đối ngoại </a:t>
                      </a:r>
                      <a:r>
                        <a:rPr lang="vi-VN" sz="2400" baseline="0" dirty="0" smtClean="0"/>
                        <a:t>Cải thiện quan hệ (10) </a:t>
                      </a:r>
                      <a:endParaRPr lang="en-US" sz="2400" dirty="0"/>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4257016" y="483508"/>
            <a:ext cx="3985846" cy="461665"/>
          </a:xfrm>
          <a:prstGeom prst="rect">
            <a:avLst/>
          </a:prstGeom>
          <a:noFill/>
        </p:spPr>
        <p:txBody>
          <a:bodyPr wrap="square" rtlCol="0">
            <a:spAutoFit/>
          </a:bodyPr>
          <a:lstStyle/>
          <a:p>
            <a:r>
              <a:rPr lang="vi-VN" sz="2400" dirty="0" smtClean="0">
                <a:solidFill>
                  <a:srgbClr val="FF0000"/>
                </a:solidFill>
              </a:rPr>
              <a:t>Trung tâm kinh tế- tài chính</a:t>
            </a:r>
            <a:endParaRPr lang="en-US" sz="2400" dirty="0">
              <a:solidFill>
                <a:srgbClr val="FF0000"/>
              </a:solidFill>
            </a:endParaRPr>
          </a:p>
        </p:txBody>
      </p:sp>
      <p:sp>
        <p:nvSpPr>
          <p:cNvPr id="6" name="TextBox 5"/>
          <p:cNvSpPr txBox="1"/>
          <p:nvPr/>
        </p:nvSpPr>
        <p:spPr>
          <a:xfrm>
            <a:off x="3535933" y="1327571"/>
            <a:ext cx="1899139" cy="461665"/>
          </a:xfrm>
          <a:prstGeom prst="rect">
            <a:avLst/>
          </a:prstGeom>
          <a:noFill/>
        </p:spPr>
        <p:txBody>
          <a:bodyPr wrap="square" rtlCol="0">
            <a:spAutoFit/>
          </a:bodyPr>
          <a:lstStyle/>
          <a:p>
            <a:r>
              <a:rPr lang="vi-VN" sz="2400" dirty="0" smtClean="0">
                <a:solidFill>
                  <a:srgbClr val="FF0000"/>
                </a:solidFill>
              </a:rPr>
              <a:t>Kinh tế Mỹ </a:t>
            </a:r>
            <a:endParaRPr lang="en-US" sz="2400" dirty="0">
              <a:solidFill>
                <a:srgbClr val="FF0000"/>
              </a:solidFill>
            </a:endParaRPr>
          </a:p>
        </p:txBody>
      </p:sp>
      <p:sp>
        <p:nvSpPr>
          <p:cNvPr id="7" name="TextBox 6"/>
          <p:cNvSpPr txBox="1"/>
          <p:nvPr/>
        </p:nvSpPr>
        <p:spPr>
          <a:xfrm>
            <a:off x="10641068" y="1298236"/>
            <a:ext cx="1899139" cy="461665"/>
          </a:xfrm>
          <a:prstGeom prst="rect">
            <a:avLst/>
          </a:prstGeom>
          <a:noFill/>
        </p:spPr>
        <p:txBody>
          <a:bodyPr wrap="square" rtlCol="0">
            <a:spAutoFit/>
          </a:bodyPr>
          <a:lstStyle/>
          <a:p>
            <a:r>
              <a:rPr lang="vi-VN" sz="2400" dirty="0" smtClean="0">
                <a:solidFill>
                  <a:srgbClr val="FF0000"/>
                </a:solidFill>
              </a:rPr>
              <a:t>1945 đến </a:t>
            </a:r>
            <a:endParaRPr lang="en-US" sz="2400" dirty="0">
              <a:solidFill>
                <a:srgbClr val="FF0000"/>
              </a:solidFill>
            </a:endParaRPr>
          </a:p>
        </p:txBody>
      </p:sp>
      <p:sp>
        <p:nvSpPr>
          <p:cNvPr id="8" name="TextBox 7"/>
          <p:cNvSpPr txBox="1"/>
          <p:nvPr/>
        </p:nvSpPr>
        <p:spPr>
          <a:xfrm>
            <a:off x="2998488" y="1702167"/>
            <a:ext cx="1899139" cy="461665"/>
          </a:xfrm>
          <a:prstGeom prst="rect">
            <a:avLst/>
          </a:prstGeom>
          <a:noFill/>
        </p:spPr>
        <p:txBody>
          <a:bodyPr wrap="square" rtlCol="0">
            <a:spAutoFit/>
          </a:bodyPr>
          <a:lstStyle/>
          <a:p>
            <a:r>
              <a:rPr lang="vi-VN" sz="2400" dirty="0" smtClean="0">
                <a:solidFill>
                  <a:srgbClr val="FF0000"/>
                </a:solidFill>
              </a:rPr>
              <a:t> năm 1960 </a:t>
            </a:r>
            <a:endParaRPr lang="en-US" sz="2400" dirty="0">
              <a:solidFill>
                <a:srgbClr val="FF0000"/>
              </a:solidFill>
            </a:endParaRPr>
          </a:p>
        </p:txBody>
      </p:sp>
      <p:sp>
        <p:nvSpPr>
          <p:cNvPr id="14" name="TextBox 13"/>
          <p:cNvSpPr txBox="1"/>
          <p:nvPr/>
        </p:nvSpPr>
        <p:spPr>
          <a:xfrm>
            <a:off x="8614480" y="5352953"/>
            <a:ext cx="3346861" cy="461665"/>
          </a:xfrm>
          <a:prstGeom prst="rect">
            <a:avLst/>
          </a:prstGeom>
          <a:noFill/>
        </p:spPr>
        <p:txBody>
          <a:bodyPr wrap="square" rtlCol="0">
            <a:spAutoFit/>
          </a:bodyPr>
          <a:lstStyle/>
          <a:p>
            <a:r>
              <a:rPr lang="vi-VN" sz="2400" dirty="0" smtClean="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6174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52388"/>
            <a:ext cx="12192000" cy="6805612"/>
          </a:xfrm>
          <a:prstGeom prst="rect">
            <a:avLst/>
          </a:prstGeom>
        </p:spPr>
      </p:pic>
    </p:spTree>
    <p:extLst>
      <p:ext uri="{BB962C8B-B14F-4D97-AF65-F5344CB8AC3E}">
        <p14:creationId xmlns:p14="http://schemas.microsoft.com/office/powerpoint/2010/main" val="58748529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5368480"/>
              </p:ext>
            </p:extLst>
          </p:nvPr>
        </p:nvGraphicFramePr>
        <p:xfrm>
          <a:off x="73152" y="0"/>
          <a:ext cx="12154452" cy="6766560"/>
        </p:xfrm>
        <a:graphic>
          <a:graphicData uri="http://schemas.openxmlformats.org/drawingml/2006/table">
            <a:tbl>
              <a:tblPr firstRow="1" bandRow="1">
                <a:tableStyleId>{5C22544A-7EE6-4342-B048-85BDC9FD1C3A}</a:tableStyleId>
              </a:tblPr>
              <a:tblGrid>
                <a:gridCol w="2646602"/>
                <a:gridCol w="293902"/>
                <a:gridCol w="9213948"/>
              </a:tblGrid>
              <a:tr h="370840">
                <a:tc gridSpan="2">
                  <a:txBody>
                    <a:bodyPr/>
                    <a:lstStyle/>
                    <a:p>
                      <a:r>
                        <a:rPr lang="vi-VN" sz="2400" dirty="0" smtClean="0"/>
                        <a:t>Thông</a:t>
                      </a:r>
                      <a:r>
                        <a:rPr lang="vi-VN" sz="2400" baseline="0" dirty="0" smtClean="0"/>
                        <a:t> tin, tư liệu </a:t>
                      </a:r>
                      <a:endParaRPr lang="en-US" sz="2400" dirty="0"/>
                    </a:p>
                  </a:txBody>
                  <a:tcPr/>
                </a:tc>
                <a:tc hMerge="1">
                  <a:txBody>
                    <a:bodyPr/>
                    <a:lstStyle/>
                    <a:p>
                      <a:endParaRPr lang="en-US"/>
                    </a:p>
                  </a:txBody>
                  <a:tcPr/>
                </a:tc>
                <a:tc>
                  <a:txBody>
                    <a:bodyPr/>
                    <a:lstStyle/>
                    <a:p>
                      <a:pPr algn="ctr"/>
                      <a:r>
                        <a:rPr lang="vi-VN" sz="2400" dirty="0" smtClean="0"/>
                        <a:t>Nhận</a:t>
                      </a:r>
                      <a:r>
                        <a:rPr lang="vi-VN" sz="2400" baseline="0" dirty="0" smtClean="0"/>
                        <a:t> thức của học sinh </a:t>
                      </a:r>
                      <a:endParaRPr lang="en-US" sz="2400" dirty="0"/>
                    </a:p>
                  </a:txBody>
                  <a:tcPr/>
                </a:tc>
              </a:tr>
              <a:tr h="370840">
                <a:tc gridSpan="2">
                  <a:txBody>
                    <a:bodyPr/>
                    <a:lstStyle/>
                    <a:p>
                      <a:r>
                        <a:rPr lang="vi-VN" sz="2400" dirty="0" smtClean="0"/>
                        <a:t>Tư</a:t>
                      </a:r>
                      <a:r>
                        <a:rPr lang="vi-VN" sz="2400" baseline="0" dirty="0" smtClean="0"/>
                        <a:t> liệu 11.1</a:t>
                      </a:r>
                      <a:endParaRPr lang="en-US" sz="2400" dirty="0"/>
                    </a:p>
                  </a:txBody>
                  <a:tcPr/>
                </a:tc>
                <a:tc hMerge="1">
                  <a:txBody>
                    <a:bodyPr/>
                    <a:lstStyle/>
                    <a:p>
                      <a:endParaRPr lang="en-US"/>
                    </a:p>
                  </a:txBody>
                  <a:tcPr/>
                </a:tc>
                <a:tc>
                  <a:txBody>
                    <a:bodyPr/>
                    <a:lstStyle/>
                    <a:p>
                      <a:r>
                        <a:rPr lang="vi-VN" sz="2400" dirty="0" smtClean="0"/>
                        <a:t>Mỹ</a:t>
                      </a:r>
                      <a:r>
                        <a:rPr lang="vi-VN" sz="2400" baseline="0" dirty="0" smtClean="0"/>
                        <a:t> là (1)                                                  lớn nhất thế giới  từ những năm 60 của thế kỷ XX</a:t>
                      </a:r>
                      <a:endParaRPr lang="en-US" sz="2400" dirty="0"/>
                    </a:p>
                  </a:txBody>
                  <a:tcPr/>
                </a:tc>
              </a:tr>
              <a:tr h="370840">
                <a:tc gridSpan="2">
                  <a:txBody>
                    <a:bodyPr/>
                    <a:lstStyle/>
                    <a:p>
                      <a:r>
                        <a:rPr lang="vi-VN" sz="2400" dirty="0" smtClean="0"/>
                        <a:t>Tư</a:t>
                      </a:r>
                      <a:r>
                        <a:rPr lang="vi-VN" sz="2400" baseline="0" dirty="0" smtClean="0"/>
                        <a:t> </a:t>
                      </a:r>
                      <a:r>
                        <a:rPr lang="vi-VN" sz="2400" baseline="0" dirty="0" smtClean="0"/>
                        <a:t>liệu </a:t>
                      </a:r>
                      <a:r>
                        <a:rPr lang="vi-VN" sz="2400" baseline="0" dirty="0" smtClean="0"/>
                        <a:t>11.2</a:t>
                      </a:r>
                      <a:endParaRPr lang="en-US" sz="2400" dirty="0"/>
                    </a:p>
                  </a:txBody>
                  <a:tcPr/>
                </a:tc>
                <a:tc hMerge="1">
                  <a:txBody>
                    <a:bodyPr/>
                    <a:lstStyle/>
                    <a:p>
                      <a:endParaRPr lang="en-US"/>
                    </a:p>
                  </a:txBody>
                  <a:tcPr/>
                </a:tc>
                <a:tc>
                  <a:txBody>
                    <a:bodyPr/>
                    <a:lstStyle/>
                    <a:p>
                      <a:pPr marL="457200" indent="-457200">
                        <a:buAutoNum type="arabicParenBoth" startAt="2"/>
                      </a:pPr>
                      <a:r>
                        <a:rPr lang="vi-VN" sz="2400" baseline="0" dirty="0" smtClean="0"/>
                        <a:t>                      Tăng trưởng nhanh, liên tục  từ năm(3) </a:t>
                      </a:r>
                    </a:p>
                    <a:p>
                      <a:pPr marL="0" indent="0">
                        <a:buNone/>
                      </a:pPr>
                      <a:endParaRPr lang="en-US" sz="2400" dirty="0"/>
                    </a:p>
                  </a:txBody>
                  <a:tcPr/>
                </a:tc>
              </a:tr>
              <a:tr h="370840">
                <a:tc gridSpan="2">
                  <a:txBody>
                    <a:bodyPr/>
                    <a:lstStyle/>
                    <a:p>
                      <a:r>
                        <a:rPr lang="vi-VN" sz="2400" dirty="0" smtClean="0">
                          <a:solidFill>
                            <a:srgbClr val="00B050"/>
                          </a:solidFill>
                        </a:rPr>
                        <a:t>Phần</a:t>
                      </a:r>
                      <a:r>
                        <a:rPr lang="vi-VN" sz="2400" baseline="0" dirty="0" smtClean="0">
                          <a:solidFill>
                            <a:srgbClr val="00B050"/>
                          </a:solidFill>
                        </a:rPr>
                        <a:t> Em có biết</a:t>
                      </a:r>
                      <a:endParaRPr lang="en-US" sz="2400" dirty="0">
                        <a:solidFill>
                          <a:srgbClr val="00B050"/>
                        </a:solidFill>
                      </a:endParaRPr>
                    </a:p>
                  </a:txBody>
                  <a:tcPr/>
                </a:tc>
                <a:tc hMerge="1">
                  <a:txBody>
                    <a:bodyPr/>
                    <a:lstStyle/>
                    <a:p>
                      <a:endParaRPr lang="en-US"/>
                    </a:p>
                  </a:txBody>
                  <a:tcPr/>
                </a:tc>
                <a:tc>
                  <a:txBody>
                    <a:bodyPr/>
                    <a:lstStyle/>
                    <a:p>
                      <a:r>
                        <a:rPr lang="vi-VN" sz="2400" dirty="0" smtClean="0"/>
                        <a:t>Sau chiến</a:t>
                      </a:r>
                      <a:r>
                        <a:rPr lang="vi-VN" sz="2400" baseline="0" dirty="0" smtClean="0"/>
                        <a:t> tranh thế giới thứ hai ,(4)</a:t>
                      </a:r>
                    </a:p>
                    <a:p>
                      <a:r>
                        <a:rPr lang="vi-VN" sz="2400" baseline="0" dirty="0" smtClean="0"/>
                        <a:t>của Mỹ đứng đầu thế giới.</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kinh tế </a:t>
                      </a:r>
                      <a:r>
                        <a:rPr lang="vi-VN" sz="2400" baseline="0" dirty="0" smtClean="0"/>
                        <a:t>(5)                               và đứng (6) </a:t>
                      </a:r>
                      <a:endParaRPr lang="en-US" sz="2400" dirty="0"/>
                    </a:p>
                  </a:txBody>
                  <a:tcPr/>
                </a:tc>
                <a:tc hMerge="1">
                  <a:txBody>
                    <a:bodyPr/>
                    <a:lstStyle/>
                    <a:p>
                      <a:endParaRPr lang="en-US"/>
                    </a:p>
                  </a:txBody>
                  <a:tcPr/>
                </a:tc>
                <a:tc hMerge="1">
                  <a:txBody>
                    <a:bodyPr/>
                    <a:lstStyle/>
                    <a:p>
                      <a:endParaRPr lang="en-US"/>
                    </a:p>
                  </a:txBody>
                  <a:tcPr/>
                </a:tc>
              </a:tr>
              <a:tr h="370840">
                <a:tc gridSpan="2">
                  <a:txBody>
                    <a:bodyPr/>
                    <a:lstStyle/>
                    <a:p>
                      <a:r>
                        <a:rPr lang="vi-VN" sz="2400" dirty="0" smtClean="0"/>
                        <a:t>Nhân</a:t>
                      </a:r>
                      <a:r>
                        <a:rPr lang="vi-VN" sz="2400" baseline="0" dirty="0" smtClean="0"/>
                        <a:t> vật lịch sử</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(7)                                       phát triển mạnh vào giữa thập niên 60 thế kỷ XX</a:t>
                      </a:r>
                      <a:endParaRPr lang="en-US" sz="2400" dirty="0"/>
                    </a:p>
                  </a:txBody>
                  <a:tcPr/>
                </a:tc>
              </a:tr>
              <a:tr h="370840">
                <a:tc gridSpan="2">
                  <a:txBody>
                    <a:bodyPr/>
                    <a:lstStyle/>
                    <a:p>
                      <a:r>
                        <a:rPr lang="vi-VN" sz="2400" dirty="0" smtClean="0"/>
                        <a:t>Tư</a:t>
                      </a:r>
                      <a:r>
                        <a:rPr lang="vi-VN" sz="2400" baseline="0" dirty="0" smtClean="0"/>
                        <a:t> liệu 11.3</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(8)                                              phát triển mạnh ở Mỹ vào cuối thập niên 60 thế kỷ XX. </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trong nước : </a:t>
                      </a:r>
                      <a:r>
                        <a:rPr lang="vi-VN" sz="2400" baseline="0" dirty="0" smtClean="0"/>
                        <a:t>Phong trào đấu tranh chống (7) </a:t>
                      </a:r>
                    </a:p>
                    <a:p>
                      <a:r>
                        <a:rPr lang="vi-VN" sz="2400" dirty="0" smtClean="0"/>
                        <a:t> (8)                        của</a:t>
                      </a:r>
                      <a:r>
                        <a:rPr lang="vi-VN" sz="2400" baseline="0" dirty="0" smtClean="0"/>
                        <a:t>  nhân dân phát triển mạnh .</a:t>
                      </a:r>
                      <a:endParaRPr lang="en-US" sz="2400" dirty="0"/>
                    </a:p>
                  </a:txBody>
                  <a:tcPr/>
                </a:tc>
                <a:tc hMerge="1">
                  <a:txBody>
                    <a:bodyPr/>
                    <a:lstStyle/>
                    <a:p>
                      <a:endParaRPr lang="en-US"/>
                    </a:p>
                  </a:txBody>
                  <a:tcPr/>
                </a:tc>
                <a:tc hMerge="1">
                  <a:txBody>
                    <a:bodyPr/>
                    <a:lstStyle/>
                    <a:p>
                      <a:endParaRPr lang="en-US"/>
                    </a:p>
                  </a:txBody>
                  <a:tcPr/>
                </a:tc>
              </a:tr>
              <a:tr h="370840">
                <a:tc>
                  <a:txBody>
                    <a:bodyPr/>
                    <a:lstStyle/>
                    <a:p>
                      <a:r>
                        <a:rPr lang="vi-VN" sz="2400" dirty="0" smtClean="0"/>
                        <a:t>Tư</a:t>
                      </a:r>
                      <a:r>
                        <a:rPr lang="vi-VN" sz="2400" baseline="0" dirty="0" smtClean="0"/>
                        <a:t> liệu 11.4</a:t>
                      </a:r>
                      <a:endParaRPr lang="en-US" sz="2400" dirty="0"/>
                    </a:p>
                  </a:txBody>
                  <a:tcPr/>
                </a:tc>
                <a:tc gridSpan="2">
                  <a:txBody>
                    <a:bodyPr/>
                    <a:lstStyle/>
                    <a:p>
                      <a:r>
                        <a:rPr lang="vi-VN" sz="2400" dirty="0" smtClean="0"/>
                        <a:t>Quan hệ</a:t>
                      </a:r>
                      <a:r>
                        <a:rPr lang="vi-VN" sz="2400" baseline="0" dirty="0" smtClean="0"/>
                        <a:t> (9)                 được cải thiện vào giữa thậ niên 80 thế kỉ XX</a:t>
                      </a:r>
                      <a:endParaRPr lang="en-US" sz="2400" dirty="0"/>
                    </a:p>
                  </a:txBody>
                  <a:tcPr/>
                </a:tc>
                <a:tc hMerge="1">
                  <a:txBody>
                    <a:bodyPr/>
                    <a:lstStyle/>
                    <a:p>
                      <a:endParaRPr lang="en-US"/>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về chính sách đối ngoại </a:t>
                      </a:r>
                      <a:r>
                        <a:rPr lang="vi-VN" sz="2400" baseline="0" dirty="0" smtClean="0"/>
                        <a:t>Cải thiện quan hệ (10) </a:t>
                      </a:r>
                      <a:endParaRPr lang="en-US" sz="2400" dirty="0"/>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4257016" y="483508"/>
            <a:ext cx="3985846" cy="461665"/>
          </a:xfrm>
          <a:prstGeom prst="rect">
            <a:avLst/>
          </a:prstGeom>
          <a:noFill/>
        </p:spPr>
        <p:txBody>
          <a:bodyPr wrap="square" rtlCol="0">
            <a:spAutoFit/>
          </a:bodyPr>
          <a:lstStyle/>
          <a:p>
            <a:r>
              <a:rPr lang="vi-VN" sz="2400" dirty="0" smtClean="0">
                <a:solidFill>
                  <a:srgbClr val="FF0000"/>
                </a:solidFill>
              </a:rPr>
              <a:t>Trung tâm kinh tế- tài chính</a:t>
            </a:r>
            <a:endParaRPr lang="en-US" sz="2400" dirty="0">
              <a:solidFill>
                <a:srgbClr val="FF0000"/>
              </a:solidFill>
            </a:endParaRPr>
          </a:p>
        </p:txBody>
      </p:sp>
      <p:sp>
        <p:nvSpPr>
          <p:cNvPr id="6" name="TextBox 5"/>
          <p:cNvSpPr txBox="1"/>
          <p:nvPr/>
        </p:nvSpPr>
        <p:spPr>
          <a:xfrm>
            <a:off x="3535933" y="1327571"/>
            <a:ext cx="1899139" cy="461665"/>
          </a:xfrm>
          <a:prstGeom prst="rect">
            <a:avLst/>
          </a:prstGeom>
          <a:noFill/>
        </p:spPr>
        <p:txBody>
          <a:bodyPr wrap="square" rtlCol="0">
            <a:spAutoFit/>
          </a:bodyPr>
          <a:lstStyle/>
          <a:p>
            <a:r>
              <a:rPr lang="vi-VN" sz="2400" dirty="0" smtClean="0">
                <a:solidFill>
                  <a:srgbClr val="FF0000"/>
                </a:solidFill>
              </a:rPr>
              <a:t>Kinh tế Mỹ </a:t>
            </a:r>
            <a:endParaRPr lang="en-US" sz="2400" dirty="0">
              <a:solidFill>
                <a:srgbClr val="FF0000"/>
              </a:solidFill>
            </a:endParaRPr>
          </a:p>
        </p:txBody>
      </p:sp>
      <p:sp>
        <p:nvSpPr>
          <p:cNvPr id="7" name="TextBox 6"/>
          <p:cNvSpPr txBox="1"/>
          <p:nvPr/>
        </p:nvSpPr>
        <p:spPr>
          <a:xfrm>
            <a:off x="10641068" y="1298236"/>
            <a:ext cx="1899139" cy="461665"/>
          </a:xfrm>
          <a:prstGeom prst="rect">
            <a:avLst/>
          </a:prstGeom>
          <a:noFill/>
        </p:spPr>
        <p:txBody>
          <a:bodyPr wrap="square" rtlCol="0">
            <a:spAutoFit/>
          </a:bodyPr>
          <a:lstStyle/>
          <a:p>
            <a:r>
              <a:rPr lang="vi-VN" sz="2400" dirty="0" smtClean="0">
                <a:solidFill>
                  <a:srgbClr val="FF0000"/>
                </a:solidFill>
              </a:rPr>
              <a:t>1945 đến </a:t>
            </a:r>
            <a:endParaRPr lang="en-US" sz="2400" dirty="0">
              <a:solidFill>
                <a:srgbClr val="FF0000"/>
              </a:solidFill>
            </a:endParaRPr>
          </a:p>
        </p:txBody>
      </p:sp>
      <p:sp>
        <p:nvSpPr>
          <p:cNvPr id="8" name="TextBox 7"/>
          <p:cNvSpPr txBox="1"/>
          <p:nvPr/>
        </p:nvSpPr>
        <p:spPr>
          <a:xfrm>
            <a:off x="2998488" y="1702167"/>
            <a:ext cx="1899139" cy="461665"/>
          </a:xfrm>
          <a:prstGeom prst="rect">
            <a:avLst/>
          </a:prstGeom>
          <a:noFill/>
        </p:spPr>
        <p:txBody>
          <a:bodyPr wrap="square" rtlCol="0">
            <a:spAutoFit/>
          </a:bodyPr>
          <a:lstStyle/>
          <a:p>
            <a:r>
              <a:rPr lang="vi-VN" sz="2400" dirty="0" smtClean="0">
                <a:solidFill>
                  <a:srgbClr val="FF0000"/>
                </a:solidFill>
              </a:rPr>
              <a:t> năm 1960 </a:t>
            </a:r>
            <a:endParaRPr lang="en-US" sz="2400" dirty="0">
              <a:solidFill>
                <a:srgbClr val="FF0000"/>
              </a:solidFill>
            </a:endParaRPr>
          </a:p>
        </p:txBody>
      </p:sp>
      <p:sp>
        <p:nvSpPr>
          <p:cNvPr id="9" name="TextBox 8"/>
          <p:cNvSpPr txBox="1"/>
          <p:nvPr/>
        </p:nvSpPr>
        <p:spPr>
          <a:xfrm>
            <a:off x="7886373" y="2119814"/>
            <a:ext cx="4053175" cy="461665"/>
          </a:xfrm>
          <a:prstGeom prst="rect">
            <a:avLst/>
          </a:prstGeom>
          <a:noFill/>
        </p:spPr>
        <p:txBody>
          <a:bodyPr wrap="square" rtlCol="0">
            <a:spAutoFit/>
          </a:bodyPr>
          <a:lstStyle/>
          <a:p>
            <a:r>
              <a:rPr lang="vi-VN" sz="2400" dirty="0" smtClean="0">
                <a:solidFill>
                  <a:srgbClr val="FF0000"/>
                </a:solidFill>
              </a:rPr>
              <a:t>Sản lượng công nghiệp   </a:t>
            </a:r>
            <a:endParaRPr lang="en-US" sz="2400" dirty="0">
              <a:solidFill>
                <a:srgbClr val="FF0000"/>
              </a:solidFill>
            </a:endParaRPr>
          </a:p>
        </p:txBody>
      </p:sp>
      <p:sp>
        <p:nvSpPr>
          <p:cNvPr id="10" name="TextBox 9"/>
          <p:cNvSpPr txBox="1"/>
          <p:nvPr/>
        </p:nvSpPr>
        <p:spPr>
          <a:xfrm>
            <a:off x="4159474" y="2921615"/>
            <a:ext cx="2551196" cy="461665"/>
          </a:xfrm>
          <a:prstGeom prst="rect">
            <a:avLst/>
          </a:prstGeom>
          <a:noFill/>
        </p:spPr>
        <p:txBody>
          <a:bodyPr wrap="square" rtlCol="0">
            <a:spAutoFit/>
          </a:bodyPr>
          <a:lstStyle/>
          <a:p>
            <a:r>
              <a:rPr lang="vi-VN" sz="2400" dirty="0" smtClean="0">
                <a:solidFill>
                  <a:srgbClr val="FF0000"/>
                </a:solidFill>
              </a:rPr>
              <a:t>Phát triển mạnh </a:t>
            </a:r>
            <a:endParaRPr lang="en-US" sz="2400" dirty="0">
              <a:solidFill>
                <a:srgbClr val="FF0000"/>
              </a:solidFill>
            </a:endParaRPr>
          </a:p>
        </p:txBody>
      </p:sp>
      <p:sp>
        <p:nvSpPr>
          <p:cNvPr id="11" name="TextBox 10"/>
          <p:cNvSpPr txBox="1"/>
          <p:nvPr/>
        </p:nvSpPr>
        <p:spPr>
          <a:xfrm>
            <a:off x="8368494" y="2917641"/>
            <a:ext cx="3838832" cy="461665"/>
          </a:xfrm>
          <a:prstGeom prst="rect">
            <a:avLst/>
          </a:prstGeom>
          <a:noFill/>
        </p:spPr>
        <p:txBody>
          <a:bodyPr wrap="square" rtlCol="0">
            <a:spAutoFit/>
          </a:bodyPr>
          <a:lstStyle/>
          <a:p>
            <a:r>
              <a:rPr lang="vi-VN" sz="2400" dirty="0" smtClean="0">
                <a:solidFill>
                  <a:srgbClr val="FF0000"/>
                </a:solidFill>
              </a:rPr>
              <a:t> đầu thế giới </a:t>
            </a:r>
            <a:endParaRPr lang="en-US" sz="2400" dirty="0">
              <a:solidFill>
                <a:srgbClr val="FF0000"/>
              </a:solidFill>
            </a:endParaRPr>
          </a:p>
        </p:txBody>
      </p:sp>
      <p:sp>
        <p:nvSpPr>
          <p:cNvPr id="14" name="TextBox 13"/>
          <p:cNvSpPr txBox="1"/>
          <p:nvPr/>
        </p:nvSpPr>
        <p:spPr>
          <a:xfrm>
            <a:off x="8614480" y="5352953"/>
            <a:ext cx="3346861" cy="461665"/>
          </a:xfrm>
          <a:prstGeom prst="rect">
            <a:avLst/>
          </a:prstGeom>
          <a:noFill/>
        </p:spPr>
        <p:txBody>
          <a:bodyPr wrap="square" rtlCol="0">
            <a:spAutoFit/>
          </a:bodyPr>
          <a:lstStyle/>
          <a:p>
            <a:r>
              <a:rPr lang="vi-VN" sz="2400" dirty="0" smtClean="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62488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41151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18931305"/>
              </p:ext>
            </p:extLst>
          </p:nvPr>
        </p:nvGraphicFramePr>
        <p:xfrm>
          <a:off x="73152" y="0"/>
          <a:ext cx="12154452" cy="6766560"/>
        </p:xfrm>
        <a:graphic>
          <a:graphicData uri="http://schemas.openxmlformats.org/drawingml/2006/table">
            <a:tbl>
              <a:tblPr firstRow="1" bandRow="1">
                <a:tableStyleId>{5C22544A-7EE6-4342-B048-85BDC9FD1C3A}</a:tableStyleId>
              </a:tblPr>
              <a:tblGrid>
                <a:gridCol w="2646602"/>
                <a:gridCol w="293902"/>
                <a:gridCol w="9213948"/>
              </a:tblGrid>
              <a:tr h="370840">
                <a:tc gridSpan="2">
                  <a:txBody>
                    <a:bodyPr/>
                    <a:lstStyle/>
                    <a:p>
                      <a:r>
                        <a:rPr lang="vi-VN" sz="2400" dirty="0" smtClean="0"/>
                        <a:t>Thông</a:t>
                      </a:r>
                      <a:r>
                        <a:rPr lang="vi-VN" sz="2400" baseline="0" dirty="0" smtClean="0"/>
                        <a:t> tin, tư liệu </a:t>
                      </a:r>
                      <a:endParaRPr lang="en-US" sz="2400" dirty="0"/>
                    </a:p>
                  </a:txBody>
                  <a:tcPr/>
                </a:tc>
                <a:tc hMerge="1">
                  <a:txBody>
                    <a:bodyPr/>
                    <a:lstStyle/>
                    <a:p>
                      <a:endParaRPr lang="en-US"/>
                    </a:p>
                  </a:txBody>
                  <a:tcPr/>
                </a:tc>
                <a:tc>
                  <a:txBody>
                    <a:bodyPr/>
                    <a:lstStyle/>
                    <a:p>
                      <a:pPr algn="ctr"/>
                      <a:r>
                        <a:rPr lang="vi-VN" sz="2400" dirty="0" smtClean="0"/>
                        <a:t>Nhận</a:t>
                      </a:r>
                      <a:r>
                        <a:rPr lang="vi-VN" sz="2400" baseline="0" dirty="0" smtClean="0"/>
                        <a:t> thức của học sinh </a:t>
                      </a:r>
                      <a:endParaRPr lang="en-US" sz="2400" dirty="0"/>
                    </a:p>
                  </a:txBody>
                  <a:tcPr/>
                </a:tc>
              </a:tr>
              <a:tr h="370840">
                <a:tc gridSpan="2">
                  <a:txBody>
                    <a:bodyPr/>
                    <a:lstStyle/>
                    <a:p>
                      <a:r>
                        <a:rPr lang="vi-VN" sz="2400" dirty="0" smtClean="0"/>
                        <a:t>Tư</a:t>
                      </a:r>
                      <a:r>
                        <a:rPr lang="vi-VN" sz="2400" baseline="0" dirty="0" smtClean="0"/>
                        <a:t> liệu 11.1</a:t>
                      </a:r>
                      <a:endParaRPr lang="en-US" sz="2400" dirty="0"/>
                    </a:p>
                  </a:txBody>
                  <a:tcPr/>
                </a:tc>
                <a:tc hMerge="1">
                  <a:txBody>
                    <a:bodyPr/>
                    <a:lstStyle/>
                    <a:p>
                      <a:endParaRPr lang="en-US"/>
                    </a:p>
                  </a:txBody>
                  <a:tcPr/>
                </a:tc>
                <a:tc>
                  <a:txBody>
                    <a:bodyPr/>
                    <a:lstStyle/>
                    <a:p>
                      <a:r>
                        <a:rPr lang="vi-VN" sz="2400" dirty="0" smtClean="0"/>
                        <a:t>Mỹ</a:t>
                      </a:r>
                      <a:r>
                        <a:rPr lang="vi-VN" sz="2400" baseline="0" dirty="0" smtClean="0"/>
                        <a:t> là (1)                                                  lớn nhất thế giới  từ những năm 60 của thế kỷ XX</a:t>
                      </a:r>
                      <a:endParaRPr lang="en-US" sz="2400" dirty="0"/>
                    </a:p>
                  </a:txBody>
                  <a:tcPr/>
                </a:tc>
              </a:tr>
              <a:tr h="370840">
                <a:tc gridSpan="2">
                  <a:txBody>
                    <a:bodyPr/>
                    <a:lstStyle/>
                    <a:p>
                      <a:r>
                        <a:rPr lang="vi-VN" sz="2400" dirty="0" smtClean="0"/>
                        <a:t>Tư</a:t>
                      </a:r>
                      <a:r>
                        <a:rPr lang="vi-VN" sz="2400" baseline="0" dirty="0" smtClean="0"/>
                        <a:t> </a:t>
                      </a:r>
                      <a:r>
                        <a:rPr lang="vi-VN" sz="2400" baseline="0" dirty="0" smtClean="0"/>
                        <a:t>liệu </a:t>
                      </a:r>
                      <a:r>
                        <a:rPr lang="vi-VN" sz="2400" baseline="0" dirty="0" smtClean="0"/>
                        <a:t>11.2</a:t>
                      </a:r>
                      <a:endParaRPr lang="en-US" sz="2400" dirty="0"/>
                    </a:p>
                  </a:txBody>
                  <a:tcPr/>
                </a:tc>
                <a:tc hMerge="1">
                  <a:txBody>
                    <a:bodyPr/>
                    <a:lstStyle/>
                    <a:p>
                      <a:endParaRPr lang="en-US"/>
                    </a:p>
                  </a:txBody>
                  <a:tcPr/>
                </a:tc>
                <a:tc>
                  <a:txBody>
                    <a:bodyPr/>
                    <a:lstStyle/>
                    <a:p>
                      <a:pPr marL="457200" indent="-457200">
                        <a:buAutoNum type="arabicParenBoth" startAt="2"/>
                      </a:pPr>
                      <a:r>
                        <a:rPr lang="vi-VN" sz="2400" baseline="0" dirty="0" smtClean="0"/>
                        <a:t>                      Tăng trưởng nhanh, liên tục  từ năm(3) </a:t>
                      </a:r>
                    </a:p>
                    <a:p>
                      <a:pPr marL="0" indent="0">
                        <a:buNone/>
                      </a:pPr>
                      <a:endParaRPr lang="en-US" sz="2400" dirty="0"/>
                    </a:p>
                  </a:txBody>
                  <a:tcPr/>
                </a:tc>
              </a:tr>
              <a:tr h="370840">
                <a:tc gridSpan="2">
                  <a:txBody>
                    <a:bodyPr/>
                    <a:lstStyle/>
                    <a:p>
                      <a:r>
                        <a:rPr lang="vi-VN" sz="2400" dirty="0" smtClean="0">
                          <a:solidFill>
                            <a:srgbClr val="00B050"/>
                          </a:solidFill>
                        </a:rPr>
                        <a:t>Phần</a:t>
                      </a:r>
                      <a:r>
                        <a:rPr lang="vi-VN" sz="2400" baseline="0" dirty="0" smtClean="0">
                          <a:solidFill>
                            <a:srgbClr val="00B050"/>
                          </a:solidFill>
                        </a:rPr>
                        <a:t> Em có biết</a:t>
                      </a:r>
                      <a:endParaRPr lang="en-US" sz="2400" dirty="0">
                        <a:solidFill>
                          <a:srgbClr val="00B050"/>
                        </a:solidFill>
                      </a:endParaRPr>
                    </a:p>
                  </a:txBody>
                  <a:tcPr/>
                </a:tc>
                <a:tc hMerge="1">
                  <a:txBody>
                    <a:bodyPr/>
                    <a:lstStyle/>
                    <a:p>
                      <a:endParaRPr lang="en-US"/>
                    </a:p>
                  </a:txBody>
                  <a:tcPr/>
                </a:tc>
                <a:tc>
                  <a:txBody>
                    <a:bodyPr/>
                    <a:lstStyle/>
                    <a:p>
                      <a:r>
                        <a:rPr lang="vi-VN" sz="2400" dirty="0" smtClean="0"/>
                        <a:t>Sau chiến</a:t>
                      </a:r>
                      <a:r>
                        <a:rPr lang="vi-VN" sz="2400" baseline="0" dirty="0" smtClean="0"/>
                        <a:t> tranh thế giới thứ hai ,(4)</a:t>
                      </a:r>
                    </a:p>
                    <a:p>
                      <a:r>
                        <a:rPr lang="vi-VN" sz="2400" baseline="0" dirty="0" smtClean="0"/>
                        <a:t>của Mỹ đứng đầu thế giới.</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kinh tế </a:t>
                      </a:r>
                      <a:r>
                        <a:rPr lang="vi-VN" sz="2400" baseline="0" dirty="0" smtClean="0"/>
                        <a:t>(5)                               và đứng (6) </a:t>
                      </a:r>
                      <a:endParaRPr lang="en-US" sz="2400" dirty="0"/>
                    </a:p>
                  </a:txBody>
                  <a:tcPr/>
                </a:tc>
                <a:tc hMerge="1">
                  <a:txBody>
                    <a:bodyPr/>
                    <a:lstStyle/>
                    <a:p>
                      <a:endParaRPr lang="en-US"/>
                    </a:p>
                  </a:txBody>
                  <a:tcPr/>
                </a:tc>
                <a:tc hMerge="1">
                  <a:txBody>
                    <a:bodyPr/>
                    <a:lstStyle/>
                    <a:p>
                      <a:endParaRPr lang="en-US"/>
                    </a:p>
                  </a:txBody>
                  <a:tcPr/>
                </a:tc>
              </a:tr>
              <a:tr h="370840">
                <a:tc gridSpan="2">
                  <a:txBody>
                    <a:bodyPr/>
                    <a:lstStyle/>
                    <a:p>
                      <a:r>
                        <a:rPr lang="vi-VN" sz="2400" dirty="0" smtClean="0"/>
                        <a:t>Nhân</a:t>
                      </a:r>
                      <a:r>
                        <a:rPr lang="vi-VN" sz="2400" baseline="0" dirty="0" smtClean="0"/>
                        <a:t> vật lịch sử</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(7)                                       phát triển mạnh vào giữa thập niên 60 thế kỷ XX</a:t>
                      </a:r>
                      <a:endParaRPr lang="en-US" sz="2400" dirty="0"/>
                    </a:p>
                  </a:txBody>
                  <a:tcPr/>
                </a:tc>
              </a:tr>
              <a:tr h="370840">
                <a:tc gridSpan="2">
                  <a:txBody>
                    <a:bodyPr/>
                    <a:lstStyle/>
                    <a:p>
                      <a:r>
                        <a:rPr lang="vi-VN" sz="2400" dirty="0" smtClean="0"/>
                        <a:t>Tư</a:t>
                      </a:r>
                      <a:r>
                        <a:rPr lang="vi-VN" sz="2400" baseline="0" dirty="0" smtClean="0"/>
                        <a:t> liệu 11.3</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(8)                                              phát triển mạnh ở Mỹ vào cuối thập niên 60 thế kỷ XX. </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trong nước : </a:t>
                      </a:r>
                      <a:r>
                        <a:rPr lang="vi-VN" sz="2400" baseline="0" dirty="0" smtClean="0"/>
                        <a:t>Phong trào đấu tranh chống (7) </a:t>
                      </a:r>
                    </a:p>
                    <a:p>
                      <a:r>
                        <a:rPr lang="vi-VN" sz="2400" dirty="0" smtClean="0"/>
                        <a:t> (8)                        của</a:t>
                      </a:r>
                      <a:r>
                        <a:rPr lang="vi-VN" sz="2400" baseline="0" dirty="0" smtClean="0"/>
                        <a:t>  nhân dân phát triển mạnh .</a:t>
                      </a:r>
                      <a:endParaRPr lang="en-US" sz="2400" dirty="0"/>
                    </a:p>
                  </a:txBody>
                  <a:tcPr/>
                </a:tc>
                <a:tc hMerge="1">
                  <a:txBody>
                    <a:bodyPr/>
                    <a:lstStyle/>
                    <a:p>
                      <a:endParaRPr lang="en-US"/>
                    </a:p>
                  </a:txBody>
                  <a:tcPr/>
                </a:tc>
                <a:tc hMerge="1">
                  <a:txBody>
                    <a:bodyPr/>
                    <a:lstStyle/>
                    <a:p>
                      <a:endParaRPr lang="en-US"/>
                    </a:p>
                  </a:txBody>
                  <a:tcPr/>
                </a:tc>
              </a:tr>
              <a:tr h="370840">
                <a:tc>
                  <a:txBody>
                    <a:bodyPr/>
                    <a:lstStyle/>
                    <a:p>
                      <a:r>
                        <a:rPr lang="vi-VN" sz="2400" dirty="0" smtClean="0"/>
                        <a:t>Tư</a:t>
                      </a:r>
                      <a:r>
                        <a:rPr lang="vi-VN" sz="2400" baseline="0" dirty="0" smtClean="0"/>
                        <a:t> liệu 11.4</a:t>
                      </a:r>
                      <a:endParaRPr lang="en-US" sz="2400" dirty="0"/>
                    </a:p>
                  </a:txBody>
                  <a:tcPr/>
                </a:tc>
                <a:tc gridSpan="2">
                  <a:txBody>
                    <a:bodyPr/>
                    <a:lstStyle/>
                    <a:p>
                      <a:r>
                        <a:rPr lang="vi-VN" sz="2400" dirty="0" smtClean="0"/>
                        <a:t>Quan hệ</a:t>
                      </a:r>
                      <a:r>
                        <a:rPr lang="vi-VN" sz="2400" baseline="0" dirty="0" smtClean="0"/>
                        <a:t> (9)                 được cải thiện vào giữa thậ niên 80 thế kỉ XX</a:t>
                      </a:r>
                      <a:endParaRPr lang="en-US" sz="2400" dirty="0"/>
                    </a:p>
                  </a:txBody>
                  <a:tcPr/>
                </a:tc>
                <a:tc hMerge="1">
                  <a:txBody>
                    <a:bodyPr/>
                    <a:lstStyle/>
                    <a:p>
                      <a:endParaRPr lang="en-US"/>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về chính sách đối ngoại </a:t>
                      </a:r>
                      <a:r>
                        <a:rPr lang="vi-VN" sz="2400" baseline="0" dirty="0" smtClean="0"/>
                        <a:t>Cải thiện quan hệ (10) </a:t>
                      </a:r>
                      <a:endParaRPr lang="en-US" sz="2400" dirty="0"/>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4257016" y="483508"/>
            <a:ext cx="3985846" cy="461665"/>
          </a:xfrm>
          <a:prstGeom prst="rect">
            <a:avLst/>
          </a:prstGeom>
          <a:noFill/>
        </p:spPr>
        <p:txBody>
          <a:bodyPr wrap="square" rtlCol="0">
            <a:spAutoFit/>
          </a:bodyPr>
          <a:lstStyle/>
          <a:p>
            <a:r>
              <a:rPr lang="vi-VN" sz="2400" dirty="0" smtClean="0">
                <a:solidFill>
                  <a:srgbClr val="FF0000"/>
                </a:solidFill>
              </a:rPr>
              <a:t>Trung tâm kinh tế- tài chính</a:t>
            </a:r>
            <a:endParaRPr lang="en-US" sz="2400" dirty="0">
              <a:solidFill>
                <a:srgbClr val="FF0000"/>
              </a:solidFill>
            </a:endParaRPr>
          </a:p>
        </p:txBody>
      </p:sp>
      <p:sp>
        <p:nvSpPr>
          <p:cNvPr id="6" name="TextBox 5"/>
          <p:cNvSpPr txBox="1"/>
          <p:nvPr/>
        </p:nvSpPr>
        <p:spPr>
          <a:xfrm>
            <a:off x="3535933" y="1327571"/>
            <a:ext cx="1899139" cy="461665"/>
          </a:xfrm>
          <a:prstGeom prst="rect">
            <a:avLst/>
          </a:prstGeom>
          <a:noFill/>
        </p:spPr>
        <p:txBody>
          <a:bodyPr wrap="square" rtlCol="0">
            <a:spAutoFit/>
          </a:bodyPr>
          <a:lstStyle/>
          <a:p>
            <a:r>
              <a:rPr lang="vi-VN" sz="2400" dirty="0" smtClean="0">
                <a:solidFill>
                  <a:srgbClr val="FF0000"/>
                </a:solidFill>
              </a:rPr>
              <a:t>Kinh tế Mỹ </a:t>
            </a:r>
            <a:endParaRPr lang="en-US" sz="2400" dirty="0">
              <a:solidFill>
                <a:srgbClr val="FF0000"/>
              </a:solidFill>
            </a:endParaRPr>
          </a:p>
        </p:txBody>
      </p:sp>
      <p:sp>
        <p:nvSpPr>
          <p:cNvPr id="7" name="TextBox 6"/>
          <p:cNvSpPr txBox="1"/>
          <p:nvPr/>
        </p:nvSpPr>
        <p:spPr>
          <a:xfrm>
            <a:off x="10641068" y="1298236"/>
            <a:ext cx="1899139" cy="461665"/>
          </a:xfrm>
          <a:prstGeom prst="rect">
            <a:avLst/>
          </a:prstGeom>
          <a:noFill/>
        </p:spPr>
        <p:txBody>
          <a:bodyPr wrap="square" rtlCol="0">
            <a:spAutoFit/>
          </a:bodyPr>
          <a:lstStyle/>
          <a:p>
            <a:r>
              <a:rPr lang="vi-VN" sz="2400" dirty="0" smtClean="0">
                <a:solidFill>
                  <a:srgbClr val="FF0000"/>
                </a:solidFill>
              </a:rPr>
              <a:t>1945 đến </a:t>
            </a:r>
            <a:endParaRPr lang="en-US" sz="2400" dirty="0">
              <a:solidFill>
                <a:srgbClr val="FF0000"/>
              </a:solidFill>
            </a:endParaRPr>
          </a:p>
        </p:txBody>
      </p:sp>
      <p:sp>
        <p:nvSpPr>
          <p:cNvPr id="8" name="TextBox 7"/>
          <p:cNvSpPr txBox="1"/>
          <p:nvPr/>
        </p:nvSpPr>
        <p:spPr>
          <a:xfrm>
            <a:off x="2998488" y="1702167"/>
            <a:ext cx="1899139" cy="461665"/>
          </a:xfrm>
          <a:prstGeom prst="rect">
            <a:avLst/>
          </a:prstGeom>
          <a:noFill/>
        </p:spPr>
        <p:txBody>
          <a:bodyPr wrap="square" rtlCol="0">
            <a:spAutoFit/>
          </a:bodyPr>
          <a:lstStyle/>
          <a:p>
            <a:r>
              <a:rPr lang="vi-VN" sz="2400" dirty="0" smtClean="0">
                <a:solidFill>
                  <a:srgbClr val="FF0000"/>
                </a:solidFill>
              </a:rPr>
              <a:t> năm 1960 </a:t>
            </a:r>
            <a:endParaRPr lang="en-US" sz="2400" dirty="0">
              <a:solidFill>
                <a:srgbClr val="FF0000"/>
              </a:solidFill>
            </a:endParaRPr>
          </a:p>
        </p:txBody>
      </p:sp>
      <p:sp>
        <p:nvSpPr>
          <p:cNvPr id="9" name="TextBox 8"/>
          <p:cNvSpPr txBox="1"/>
          <p:nvPr/>
        </p:nvSpPr>
        <p:spPr>
          <a:xfrm>
            <a:off x="7886373" y="2119814"/>
            <a:ext cx="4053175" cy="461665"/>
          </a:xfrm>
          <a:prstGeom prst="rect">
            <a:avLst/>
          </a:prstGeom>
          <a:noFill/>
        </p:spPr>
        <p:txBody>
          <a:bodyPr wrap="square" rtlCol="0">
            <a:spAutoFit/>
          </a:bodyPr>
          <a:lstStyle/>
          <a:p>
            <a:r>
              <a:rPr lang="vi-VN" sz="2400" dirty="0" smtClean="0">
                <a:solidFill>
                  <a:srgbClr val="FF0000"/>
                </a:solidFill>
              </a:rPr>
              <a:t>Sản lượng công nghiệp   </a:t>
            </a:r>
            <a:endParaRPr lang="en-US" sz="2400" dirty="0">
              <a:solidFill>
                <a:srgbClr val="FF0000"/>
              </a:solidFill>
            </a:endParaRPr>
          </a:p>
        </p:txBody>
      </p:sp>
      <p:sp>
        <p:nvSpPr>
          <p:cNvPr id="10" name="TextBox 9"/>
          <p:cNvSpPr txBox="1"/>
          <p:nvPr/>
        </p:nvSpPr>
        <p:spPr>
          <a:xfrm>
            <a:off x="4159474" y="2921615"/>
            <a:ext cx="2551196" cy="461665"/>
          </a:xfrm>
          <a:prstGeom prst="rect">
            <a:avLst/>
          </a:prstGeom>
          <a:noFill/>
        </p:spPr>
        <p:txBody>
          <a:bodyPr wrap="square" rtlCol="0">
            <a:spAutoFit/>
          </a:bodyPr>
          <a:lstStyle/>
          <a:p>
            <a:r>
              <a:rPr lang="vi-VN" sz="2400" dirty="0" smtClean="0">
                <a:solidFill>
                  <a:srgbClr val="FF0000"/>
                </a:solidFill>
              </a:rPr>
              <a:t>Phát triển mạnh </a:t>
            </a:r>
            <a:endParaRPr lang="en-US" sz="2400" dirty="0">
              <a:solidFill>
                <a:srgbClr val="FF0000"/>
              </a:solidFill>
            </a:endParaRPr>
          </a:p>
        </p:txBody>
      </p:sp>
      <p:sp>
        <p:nvSpPr>
          <p:cNvPr id="11" name="TextBox 10"/>
          <p:cNvSpPr txBox="1"/>
          <p:nvPr/>
        </p:nvSpPr>
        <p:spPr>
          <a:xfrm>
            <a:off x="8368494" y="2917641"/>
            <a:ext cx="3838832" cy="461665"/>
          </a:xfrm>
          <a:prstGeom prst="rect">
            <a:avLst/>
          </a:prstGeom>
          <a:noFill/>
        </p:spPr>
        <p:txBody>
          <a:bodyPr wrap="square" rtlCol="0">
            <a:spAutoFit/>
          </a:bodyPr>
          <a:lstStyle/>
          <a:p>
            <a:r>
              <a:rPr lang="vi-VN" sz="2400" dirty="0" smtClean="0">
                <a:solidFill>
                  <a:srgbClr val="FF0000"/>
                </a:solidFill>
              </a:rPr>
              <a:t> đầu thế giới </a:t>
            </a:r>
            <a:endParaRPr lang="en-US" sz="2400" dirty="0">
              <a:solidFill>
                <a:srgbClr val="FF0000"/>
              </a:solidFill>
            </a:endParaRPr>
          </a:p>
        </p:txBody>
      </p:sp>
      <p:sp>
        <p:nvSpPr>
          <p:cNvPr id="12" name="TextBox 11"/>
          <p:cNvSpPr txBox="1"/>
          <p:nvPr/>
        </p:nvSpPr>
        <p:spPr>
          <a:xfrm>
            <a:off x="7383161" y="3394201"/>
            <a:ext cx="3052120" cy="461665"/>
          </a:xfrm>
          <a:prstGeom prst="rect">
            <a:avLst/>
          </a:prstGeom>
          <a:noFill/>
        </p:spPr>
        <p:txBody>
          <a:bodyPr wrap="square" rtlCol="0">
            <a:spAutoFit/>
          </a:bodyPr>
          <a:lstStyle/>
          <a:p>
            <a:r>
              <a:rPr lang="vi-VN" sz="2400" dirty="0" smtClean="0">
                <a:solidFill>
                  <a:srgbClr val="FF0000"/>
                </a:solidFill>
              </a:rPr>
              <a:t>Phân biệt chủng tộc  </a:t>
            </a:r>
            <a:endParaRPr lang="en-US" sz="2400" dirty="0">
              <a:solidFill>
                <a:srgbClr val="FF0000"/>
              </a:solidFill>
            </a:endParaRPr>
          </a:p>
        </p:txBody>
      </p:sp>
      <p:sp>
        <p:nvSpPr>
          <p:cNvPr id="14" name="TextBox 13"/>
          <p:cNvSpPr txBox="1"/>
          <p:nvPr/>
        </p:nvSpPr>
        <p:spPr>
          <a:xfrm>
            <a:off x="8614480" y="5352953"/>
            <a:ext cx="3346861" cy="461665"/>
          </a:xfrm>
          <a:prstGeom prst="rect">
            <a:avLst/>
          </a:prstGeom>
          <a:noFill/>
        </p:spPr>
        <p:txBody>
          <a:bodyPr wrap="square" rtlCol="0">
            <a:spAutoFit/>
          </a:bodyPr>
          <a:lstStyle/>
          <a:p>
            <a:r>
              <a:rPr lang="vi-VN" sz="2400" dirty="0" smtClean="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181157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087815" y="0"/>
            <a:ext cx="7104185" cy="6858000"/>
          </a:xfrm>
          <a:prstGeom prst="rect">
            <a:avLst/>
          </a:prstGeom>
        </p:spPr>
      </p:pic>
      <p:pic>
        <p:nvPicPr>
          <p:cNvPr id="5" name="Picture 4"/>
          <p:cNvPicPr>
            <a:picLocks noChangeAspect="1"/>
          </p:cNvPicPr>
          <p:nvPr/>
        </p:nvPicPr>
        <p:blipFill>
          <a:blip r:embed="rId3"/>
          <a:stretch>
            <a:fillRect/>
          </a:stretch>
        </p:blipFill>
        <p:spPr>
          <a:xfrm>
            <a:off x="0" y="3762374"/>
            <a:ext cx="5087815" cy="3095626"/>
          </a:xfrm>
          <a:prstGeom prst="rect">
            <a:avLst/>
          </a:prstGeom>
        </p:spPr>
      </p:pic>
    </p:spTree>
    <p:extLst>
      <p:ext uri="{BB962C8B-B14F-4D97-AF65-F5344CB8AC3E}">
        <p14:creationId xmlns:p14="http://schemas.microsoft.com/office/powerpoint/2010/main" val="171755460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12977798"/>
              </p:ext>
            </p:extLst>
          </p:nvPr>
        </p:nvGraphicFramePr>
        <p:xfrm>
          <a:off x="73152" y="0"/>
          <a:ext cx="12154452" cy="6766560"/>
        </p:xfrm>
        <a:graphic>
          <a:graphicData uri="http://schemas.openxmlformats.org/drawingml/2006/table">
            <a:tbl>
              <a:tblPr firstRow="1" bandRow="1">
                <a:tableStyleId>{5C22544A-7EE6-4342-B048-85BDC9FD1C3A}</a:tableStyleId>
              </a:tblPr>
              <a:tblGrid>
                <a:gridCol w="2646602"/>
                <a:gridCol w="293902"/>
                <a:gridCol w="9213948"/>
              </a:tblGrid>
              <a:tr h="370840">
                <a:tc gridSpan="2">
                  <a:txBody>
                    <a:bodyPr/>
                    <a:lstStyle/>
                    <a:p>
                      <a:r>
                        <a:rPr lang="vi-VN" sz="2400" dirty="0" smtClean="0"/>
                        <a:t>Thông</a:t>
                      </a:r>
                      <a:r>
                        <a:rPr lang="vi-VN" sz="2400" baseline="0" dirty="0" smtClean="0"/>
                        <a:t> tin, tư liệu </a:t>
                      </a:r>
                      <a:endParaRPr lang="en-US" sz="2400" dirty="0"/>
                    </a:p>
                  </a:txBody>
                  <a:tcPr/>
                </a:tc>
                <a:tc hMerge="1">
                  <a:txBody>
                    <a:bodyPr/>
                    <a:lstStyle/>
                    <a:p>
                      <a:endParaRPr lang="en-US"/>
                    </a:p>
                  </a:txBody>
                  <a:tcPr/>
                </a:tc>
                <a:tc>
                  <a:txBody>
                    <a:bodyPr/>
                    <a:lstStyle/>
                    <a:p>
                      <a:pPr algn="ctr"/>
                      <a:r>
                        <a:rPr lang="vi-VN" sz="2400" dirty="0" smtClean="0"/>
                        <a:t>Nhận</a:t>
                      </a:r>
                      <a:r>
                        <a:rPr lang="vi-VN" sz="2400" baseline="0" dirty="0" smtClean="0"/>
                        <a:t> thức của học sinh </a:t>
                      </a:r>
                      <a:endParaRPr lang="en-US" sz="2400" dirty="0"/>
                    </a:p>
                  </a:txBody>
                  <a:tcPr/>
                </a:tc>
              </a:tr>
              <a:tr h="370840">
                <a:tc gridSpan="2">
                  <a:txBody>
                    <a:bodyPr/>
                    <a:lstStyle/>
                    <a:p>
                      <a:r>
                        <a:rPr lang="vi-VN" sz="2400" dirty="0" smtClean="0"/>
                        <a:t>Tư</a:t>
                      </a:r>
                      <a:r>
                        <a:rPr lang="vi-VN" sz="2400" baseline="0" dirty="0" smtClean="0"/>
                        <a:t> liệu 11.1</a:t>
                      </a:r>
                      <a:endParaRPr lang="en-US" sz="2400" dirty="0"/>
                    </a:p>
                  </a:txBody>
                  <a:tcPr/>
                </a:tc>
                <a:tc hMerge="1">
                  <a:txBody>
                    <a:bodyPr/>
                    <a:lstStyle/>
                    <a:p>
                      <a:endParaRPr lang="en-US"/>
                    </a:p>
                  </a:txBody>
                  <a:tcPr/>
                </a:tc>
                <a:tc>
                  <a:txBody>
                    <a:bodyPr/>
                    <a:lstStyle/>
                    <a:p>
                      <a:r>
                        <a:rPr lang="vi-VN" sz="2400" dirty="0" smtClean="0"/>
                        <a:t>Mỹ</a:t>
                      </a:r>
                      <a:r>
                        <a:rPr lang="vi-VN" sz="2400" baseline="0" dirty="0" smtClean="0"/>
                        <a:t> là (1)                                                  lớn nhất thế giới  từ những năm 60 của thế kỷ XX</a:t>
                      </a:r>
                      <a:endParaRPr lang="en-US" sz="2400" dirty="0"/>
                    </a:p>
                  </a:txBody>
                  <a:tcPr/>
                </a:tc>
              </a:tr>
              <a:tr h="370840">
                <a:tc gridSpan="2">
                  <a:txBody>
                    <a:bodyPr/>
                    <a:lstStyle/>
                    <a:p>
                      <a:r>
                        <a:rPr lang="vi-VN" sz="2400" dirty="0" smtClean="0"/>
                        <a:t>Tư</a:t>
                      </a:r>
                      <a:r>
                        <a:rPr lang="vi-VN" sz="2400" baseline="0" dirty="0" smtClean="0"/>
                        <a:t> </a:t>
                      </a:r>
                      <a:r>
                        <a:rPr lang="vi-VN" sz="2400" baseline="0" dirty="0" smtClean="0"/>
                        <a:t>liệu </a:t>
                      </a:r>
                      <a:r>
                        <a:rPr lang="vi-VN" sz="2400" baseline="0" dirty="0" smtClean="0"/>
                        <a:t>11.2</a:t>
                      </a:r>
                      <a:endParaRPr lang="en-US" sz="2400" dirty="0"/>
                    </a:p>
                  </a:txBody>
                  <a:tcPr/>
                </a:tc>
                <a:tc hMerge="1">
                  <a:txBody>
                    <a:bodyPr/>
                    <a:lstStyle/>
                    <a:p>
                      <a:endParaRPr lang="en-US"/>
                    </a:p>
                  </a:txBody>
                  <a:tcPr/>
                </a:tc>
                <a:tc>
                  <a:txBody>
                    <a:bodyPr/>
                    <a:lstStyle/>
                    <a:p>
                      <a:pPr marL="457200" indent="-457200">
                        <a:buAutoNum type="arabicParenBoth" startAt="2"/>
                      </a:pPr>
                      <a:r>
                        <a:rPr lang="vi-VN" sz="2400" baseline="0" dirty="0" smtClean="0"/>
                        <a:t>                      Tăng trưởng nhanh, liên tục  từ năm(3) </a:t>
                      </a:r>
                    </a:p>
                    <a:p>
                      <a:pPr marL="0" indent="0">
                        <a:buNone/>
                      </a:pPr>
                      <a:endParaRPr lang="en-US" sz="2400" dirty="0"/>
                    </a:p>
                  </a:txBody>
                  <a:tcPr/>
                </a:tc>
              </a:tr>
              <a:tr h="370840">
                <a:tc gridSpan="2">
                  <a:txBody>
                    <a:bodyPr/>
                    <a:lstStyle/>
                    <a:p>
                      <a:r>
                        <a:rPr lang="vi-VN" sz="2400" dirty="0" smtClean="0">
                          <a:solidFill>
                            <a:srgbClr val="00B050"/>
                          </a:solidFill>
                        </a:rPr>
                        <a:t>Phần</a:t>
                      </a:r>
                      <a:r>
                        <a:rPr lang="vi-VN" sz="2400" baseline="0" dirty="0" smtClean="0">
                          <a:solidFill>
                            <a:srgbClr val="00B050"/>
                          </a:solidFill>
                        </a:rPr>
                        <a:t> Em có biết</a:t>
                      </a:r>
                      <a:endParaRPr lang="en-US" sz="2400" dirty="0">
                        <a:solidFill>
                          <a:srgbClr val="00B050"/>
                        </a:solidFill>
                      </a:endParaRPr>
                    </a:p>
                  </a:txBody>
                  <a:tcPr/>
                </a:tc>
                <a:tc hMerge="1">
                  <a:txBody>
                    <a:bodyPr/>
                    <a:lstStyle/>
                    <a:p>
                      <a:endParaRPr lang="en-US"/>
                    </a:p>
                  </a:txBody>
                  <a:tcPr/>
                </a:tc>
                <a:tc>
                  <a:txBody>
                    <a:bodyPr/>
                    <a:lstStyle/>
                    <a:p>
                      <a:r>
                        <a:rPr lang="vi-VN" sz="2400" dirty="0" smtClean="0"/>
                        <a:t>Sau chiến</a:t>
                      </a:r>
                      <a:r>
                        <a:rPr lang="vi-VN" sz="2400" baseline="0" dirty="0" smtClean="0"/>
                        <a:t> tranh thế giới thứ hai ,(4)</a:t>
                      </a:r>
                    </a:p>
                    <a:p>
                      <a:r>
                        <a:rPr lang="vi-VN" sz="2400" baseline="0" dirty="0" smtClean="0"/>
                        <a:t>của Mỹ đứng đầu thế giới.</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kinh tế </a:t>
                      </a:r>
                      <a:r>
                        <a:rPr lang="vi-VN" sz="2400" baseline="0" dirty="0" smtClean="0"/>
                        <a:t>(5)                               và đứng (6) </a:t>
                      </a:r>
                      <a:endParaRPr lang="en-US" sz="2400" dirty="0"/>
                    </a:p>
                  </a:txBody>
                  <a:tcPr/>
                </a:tc>
                <a:tc hMerge="1">
                  <a:txBody>
                    <a:bodyPr/>
                    <a:lstStyle/>
                    <a:p>
                      <a:endParaRPr lang="en-US"/>
                    </a:p>
                  </a:txBody>
                  <a:tcPr/>
                </a:tc>
                <a:tc hMerge="1">
                  <a:txBody>
                    <a:bodyPr/>
                    <a:lstStyle/>
                    <a:p>
                      <a:endParaRPr lang="en-US"/>
                    </a:p>
                  </a:txBody>
                  <a:tcPr/>
                </a:tc>
              </a:tr>
              <a:tr h="370840">
                <a:tc gridSpan="2">
                  <a:txBody>
                    <a:bodyPr/>
                    <a:lstStyle/>
                    <a:p>
                      <a:r>
                        <a:rPr lang="vi-VN" sz="2400" dirty="0" smtClean="0"/>
                        <a:t>Nhân</a:t>
                      </a:r>
                      <a:r>
                        <a:rPr lang="vi-VN" sz="2400" baseline="0" dirty="0" smtClean="0"/>
                        <a:t> vật lịch sử</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(7)                                       phát triển mạnh vào giữa thập niên 60 thế kỷ XX</a:t>
                      </a:r>
                      <a:endParaRPr lang="en-US" sz="2400" dirty="0"/>
                    </a:p>
                  </a:txBody>
                  <a:tcPr/>
                </a:tc>
              </a:tr>
              <a:tr h="370840">
                <a:tc gridSpan="2">
                  <a:txBody>
                    <a:bodyPr/>
                    <a:lstStyle/>
                    <a:p>
                      <a:r>
                        <a:rPr lang="vi-VN" sz="2400" dirty="0" smtClean="0"/>
                        <a:t>Tư</a:t>
                      </a:r>
                      <a:r>
                        <a:rPr lang="vi-VN" sz="2400" baseline="0" dirty="0" smtClean="0"/>
                        <a:t> liệu 11.3</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(8)                                              phát triển mạnh ở Mỹ vào cuối thập niên 60 thế kỷ XX. </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trong nước : </a:t>
                      </a:r>
                      <a:r>
                        <a:rPr lang="vi-VN" sz="2400" baseline="0" dirty="0" smtClean="0"/>
                        <a:t>Phong trào đấu tranh chống (7) </a:t>
                      </a:r>
                    </a:p>
                    <a:p>
                      <a:r>
                        <a:rPr lang="vi-VN" sz="2400" dirty="0" smtClean="0"/>
                        <a:t> (8)                        của</a:t>
                      </a:r>
                      <a:r>
                        <a:rPr lang="vi-VN" sz="2400" baseline="0" dirty="0" smtClean="0"/>
                        <a:t>  nhân dân phát triển mạnh .</a:t>
                      </a:r>
                      <a:endParaRPr lang="en-US" sz="2400" dirty="0"/>
                    </a:p>
                  </a:txBody>
                  <a:tcPr/>
                </a:tc>
                <a:tc hMerge="1">
                  <a:txBody>
                    <a:bodyPr/>
                    <a:lstStyle/>
                    <a:p>
                      <a:endParaRPr lang="en-US"/>
                    </a:p>
                  </a:txBody>
                  <a:tcPr/>
                </a:tc>
                <a:tc hMerge="1">
                  <a:txBody>
                    <a:bodyPr/>
                    <a:lstStyle/>
                    <a:p>
                      <a:endParaRPr lang="en-US"/>
                    </a:p>
                  </a:txBody>
                  <a:tcPr/>
                </a:tc>
              </a:tr>
              <a:tr h="370840">
                <a:tc>
                  <a:txBody>
                    <a:bodyPr/>
                    <a:lstStyle/>
                    <a:p>
                      <a:r>
                        <a:rPr lang="vi-VN" sz="2400" dirty="0" smtClean="0"/>
                        <a:t>Tư</a:t>
                      </a:r>
                      <a:r>
                        <a:rPr lang="vi-VN" sz="2400" baseline="0" dirty="0" smtClean="0"/>
                        <a:t> liệu 11.4</a:t>
                      </a:r>
                      <a:endParaRPr lang="en-US" sz="2400" dirty="0"/>
                    </a:p>
                  </a:txBody>
                  <a:tcPr/>
                </a:tc>
                <a:tc gridSpan="2">
                  <a:txBody>
                    <a:bodyPr/>
                    <a:lstStyle/>
                    <a:p>
                      <a:r>
                        <a:rPr lang="vi-VN" sz="2400" dirty="0" smtClean="0"/>
                        <a:t>Quan hệ</a:t>
                      </a:r>
                      <a:r>
                        <a:rPr lang="vi-VN" sz="2400" baseline="0" dirty="0" smtClean="0"/>
                        <a:t> (9)                 được cải thiện vào giữa thậ niên 80 thế kỉ XX</a:t>
                      </a:r>
                      <a:endParaRPr lang="en-US" sz="2400" dirty="0"/>
                    </a:p>
                  </a:txBody>
                  <a:tcPr/>
                </a:tc>
                <a:tc hMerge="1">
                  <a:txBody>
                    <a:bodyPr/>
                    <a:lstStyle/>
                    <a:p>
                      <a:endParaRPr lang="en-US"/>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về chính sách đối ngoại </a:t>
                      </a:r>
                      <a:r>
                        <a:rPr lang="vi-VN" sz="2400" baseline="0" dirty="0" smtClean="0"/>
                        <a:t>Cải thiện quan hệ (10) </a:t>
                      </a:r>
                      <a:endParaRPr lang="en-US" sz="2400" dirty="0"/>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4257016" y="483508"/>
            <a:ext cx="3985846" cy="461665"/>
          </a:xfrm>
          <a:prstGeom prst="rect">
            <a:avLst/>
          </a:prstGeom>
          <a:noFill/>
        </p:spPr>
        <p:txBody>
          <a:bodyPr wrap="square" rtlCol="0">
            <a:spAutoFit/>
          </a:bodyPr>
          <a:lstStyle/>
          <a:p>
            <a:r>
              <a:rPr lang="vi-VN" sz="2400" dirty="0" smtClean="0">
                <a:solidFill>
                  <a:srgbClr val="FF0000"/>
                </a:solidFill>
              </a:rPr>
              <a:t>Trung tâm kinh tế- tài chính</a:t>
            </a:r>
            <a:endParaRPr lang="en-US" sz="2400" dirty="0">
              <a:solidFill>
                <a:srgbClr val="FF0000"/>
              </a:solidFill>
            </a:endParaRPr>
          </a:p>
        </p:txBody>
      </p:sp>
      <p:sp>
        <p:nvSpPr>
          <p:cNvPr id="6" name="TextBox 5"/>
          <p:cNvSpPr txBox="1"/>
          <p:nvPr/>
        </p:nvSpPr>
        <p:spPr>
          <a:xfrm>
            <a:off x="3535933" y="1327571"/>
            <a:ext cx="1899139" cy="461665"/>
          </a:xfrm>
          <a:prstGeom prst="rect">
            <a:avLst/>
          </a:prstGeom>
          <a:noFill/>
        </p:spPr>
        <p:txBody>
          <a:bodyPr wrap="square" rtlCol="0">
            <a:spAutoFit/>
          </a:bodyPr>
          <a:lstStyle/>
          <a:p>
            <a:r>
              <a:rPr lang="vi-VN" sz="2400" dirty="0" smtClean="0">
                <a:solidFill>
                  <a:srgbClr val="FF0000"/>
                </a:solidFill>
              </a:rPr>
              <a:t>Kinh tế Mỹ </a:t>
            </a:r>
            <a:endParaRPr lang="en-US" sz="2400" dirty="0">
              <a:solidFill>
                <a:srgbClr val="FF0000"/>
              </a:solidFill>
            </a:endParaRPr>
          </a:p>
        </p:txBody>
      </p:sp>
      <p:sp>
        <p:nvSpPr>
          <p:cNvPr id="7" name="TextBox 6"/>
          <p:cNvSpPr txBox="1"/>
          <p:nvPr/>
        </p:nvSpPr>
        <p:spPr>
          <a:xfrm>
            <a:off x="10641068" y="1298236"/>
            <a:ext cx="1899139" cy="461665"/>
          </a:xfrm>
          <a:prstGeom prst="rect">
            <a:avLst/>
          </a:prstGeom>
          <a:noFill/>
        </p:spPr>
        <p:txBody>
          <a:bodyPr wrap="square" rtlCol="0">
            <a:spAutoFit/>
          </a:bodyPr>
          <a:lstStyle/>
          <a:p>
            <a:r>
              <a:rPr lang="vi-VN" sz="2400" dirty="0" smtClean="0">
                <a:solidFill>
                  <a:srgbClr val="FF0000"/>
                </a:solidFill>
              </a:rPr>
              <a:t>1945 đến </a:t>
            </a:r>
            <a:endParaRPr lang="en-US" sz="2400" dirty="0">
              <a:solidFill>
                <a:srgbClr val="FF0000"/>
              </a:solidFill>
            </a:endParaRPr>
          </a:p>
        </p:txBody>
      </p:sp>
      <p:sp>
        <p:nvSpPr>
          <p:cNvPr id="8" name="TextBox 7"/>
          <p:cNvSpPr txBox="1"/>
          <p:nvPr/>
        </p:nvSpPr>
        <p:spPr>
          <a:xfrm>
            <a:off x="2998488" y="1702167"/>
            <a:ext cx="1899139" cy="461665"/>
          </a:xfrm>
          <a:prstGeom prst="rect">
            <a:avLst/>
          </a:prstGeom>
          <a:noFill/>
        </p:spPr>
        <p:txBody>
          <a:bodyPr wrap="square" rtlCol="0">
            <a:spAutoFit/>
          </a:bodyPr>
          <a:lstStyle/>
          <a:p>
            <a:r>
              <a:rPr lang="vi-VN" sz="2400" dirty="0" smtClean="0">
                <a:solidFill>
                  <a:srgbClr val="FF0000"/>
                </a:solidFill>
              </a:rPr>
              <a:t> năm 1960 </a:t>
            </a:r>
            <a:endParaRPr lang="en-US" sz="2400" dirty="0">
              <a:solidFill>
                <a:srgbClr val="FF0000"/>
              </a:solidFill>
            </a:endParaRPr>
          </a:p>
        </p:txBody>
      </p:sp>
      <p:sp>
        <p:nvSpPr>
          <p:cNvPr id="9" name="TextBox 8"/>
          <p:cNvSpPr txBox="1"/>
          <p:nvPr/>
        </p:nvSpPr>
        <p:spPr>
          <a:xfrm>
            <a:off x="7886373" y="2119814"/>
            <a:ext cx="4053175" cy="461665"/>
          </a:xfrm>
          <a:prstGeom prst="rect">
            <a:avLst/>
          </a:prstGeom>
          <a:noFill/>
        </p:spPr>
        <p:txBody>
          <a:bodyPr wrap="square" rtlCol="0">
            <a:spAutoFit/>
          </a:bodyPr>
          <a:lstStyle/>
          <a:p>
            <a:r>
              <a:rPr lang="vi-VN" sz="2400" dirty="0" smtClean="0">
                <a:solidFill>
                  <a:srgbClr val="FF0000"/>
                </a:solidFill>
              </a:rPr>
              <a:t>Sản lượng công nghiệp   </a:t>
            </a:r>
            <a:endParaRPr lang="en-US" sz="2400" dirty="0">
              <a:solidFill>
                <a:srgbClr val="FF0000"/>
              </a:solidFill>
            </a:endParaRPr>
          </a:p>
        </p:txBody>
      </p:sp>
      <p:sp>
        <p:nvSpPr>
          <p:cNvPr id="10" name="TextBox 9"/>
          <p:cNvSpPr txBox="1"/>
          <p:nvPr/>
        </p:nvSpPr>
        <p:spPr>
          <a:xfrm>
            <a:off x="4159474" y="2921615"/>
            <a:ext cx="2551196" cy="461665"/>
          </a:xfrm>
          <a:prstGeom prst="rect">
            <a:avLst/>
          </a:prstGeom>
          <a:noFill/>
        </p:spPr>
        <p:txBody>
          <a:bodyPr wrap="square" rtlCol="0">
            <a:spAutoFit/>
          </a:bodyPr>
          <a:lstStyle/>
          <a:p>
            <a:r>
              <a:rPr lang="vi-VN" sz="2400" dirty="0" smtClean="0">
                <a:solidFill>
                  <a:srgbClr val="FF0000"/>
                </a:solidFill>
              </a:rPr>
              <a:t>Phát triển mạnh </a:t>
            </a:r>
            <a:endParaRPr lang="en-US" sz="2400" dirty="0">
              <a:solidFill>
                <a:srgbClr val="FF0000"/>
              </a:solidFill>
            </a:endParaRPr>
          </a:p>
        </p:txBody>
      </p:sp>
      <p:sp>
        <p:nvSpPr>
          <p:cNvPr id="11" name="TextBox 10"/>
          <p:cNvSpPr txBox="1"/>
          <p:nvPr/>
        </p:nvSpPr>
        <p:spPr>
          <a:xfrm>
            <a:off x="8368494" y="2917641"/>
            <a:ext cx="3838832" cy="461665"/>
          </a:xfrm>
          <a:prstGeom prst="rect">
            <a:avLst/>
          </a:prstGeom>
          <a:noFill/>
        </p:spPr>
        <p:txBody>
          <a:bodyPr wrap="square" rtlCol="0">
            <a:spAutoFit/>
          </a:bodyPr>
          <a:lstStyle/>
          <a:p>
            <a:r>
              <a:rPr lang="vi-VN" sz="2400" dirty="0" smtClean="0">
                <a:solidFill>
                  <a:srgbClr val="FF0000"/>
                </a:solidFill>
              </a:rPr>
              <a:t> đầu thế giới </a:t>
            </a:r>
            <a:endParaRPr lang="en-US" sz="2400" dirty="0">
              <a:solidFill>
                <a:srgbClr val="FF0000"/>
              </a:solidFill>
            </a:endParaRPr>
          </a:p>
        </p:txBody>
      </p:sp>
      <p:sp>
        <p:nvSpPr>
          <p:cNvPr id="12" name="TextBox 11"/>
          <p:cNvSpPr txBox="1"/>
          <p:nvPr/>
        </p:nvSpPr>
        <p:spPr>
          <a:xfrm>
            <a:off x="7383161" y="3394201"/>
            <a:ext cx="3052120" cy="461665"/>
          </a:xfrm>
          <a:prstGeom prst="rect">
            <a:avLst/>
          </a:prstGeom>
          <a:noFill/>
        </p:spPr>
        <p:txBody>
          <a:bodyPr wrap="square" rtlCol="0">
            <a:spAutoFit/>
          </a:bodyPr>
          <a:lstStyle/>
          <a:p>
            <a:r>
              <a:rPr lang="vi-VN" sz="2400" dirty="0" smtClean="0">
                <a:solidFill>
                  <a:srgbClr val="FF0000"/>
                </a:solidFill>
              </a:rPr>
              <a:t>Phân biệt chủng tộc  </a:t>
            </a:r>
            <a:endParaRPr lang="en-US" sz="2400" dirty="0">
              <a:solidFill>
                <a:srgbClr val="FF0000"/>
              </a:solidFill>
            </a:endParaRPr>
          </a:p>
        </p:txBody>
      </p:sp>
      <p:sp>
        <p:nvSpPr>
          <p:cNvPr id="13" name="TextBox 12"/>
          <p:cNvSpPr txBox="1"/>
          <p:nvPr/>
        </p:nvSpPr>
        <p:spPr>
          <a:xfrm>
            <a:off x="7383161" y="4236364"/>
            <a:ext cx="4053335" cy="461665"/>
          </a:xfrm>
          <a:prstGeom prst="rect">
            <a:avLst/>
          </a:prstGeom>
          <a:noFill/>
        </p:spPr>
        <p:txBody>
          <a:bodyPr wrap="square" rtlCol="0">
            <a:spAutoFit/>
          </a:bodyPr>
          <a:lstStyle/>
          <a:p>
            <a:r>
              <a:rPr lang="vi-VN" sz="2400" dirty="0" smtClean="0">
                <a:solidFill>
                  <a:srgbClr val="FF0000"/>
                </a:solidFill>
              </a:rPr>
              <a:t>Chiến tranh tại Việt Nam </a:t>
            </a:r>
            <a:endParaRPr lang="en-US" sz="2400" dirty="0">
              <a:solidFill>
                <a:srgbClr val="FF0000"/>
              </a:solidFill>
            </a:endParaRPr>
          </a:p>
        </p:txBody>
      </p:sp>
      <p:sp>
        <p:nvSpPr>
          <p:cNvPr id="14" name="TextBox 13"/>
          <p:cNvSpPr txBox="1"/>
          <p:nvPr/>
        </p:nvSpPr>
        <p:spPr>
          <a:xfrm>
            <a:off x="8614480" y="5352953"/>
            <a:ext cx="3346861" cy="461665"/>
          </a:xfrm>
          <a:prstGeom prst="rect">
            <a:avLst/>
          </a:prstGeom>
          <a:noFill/>
        </p:spPr>
        <p:txBody>
          <a:bodyPr wrap="square" rtlCol="0">
            <a:spAutoFit/>
          </a:bodyPr>
          <a:lstStyle/>
          <a:p>
            <a:r>
              <a:rPr lang="vi-VN" sz="2400" dirty="0" smtClean="0">
                <a:solidFill>
                  <a:srgbClr val="FF0000"/>
                </a:solidFill>
              </a:rPr>
              <a:t> </a:t>
            </a:r>
            <a:endParaRPr lang="en-US" sz="2400" dirty="0">
              <a:solidFill>
                <a:srgbClr val="FF0000"/>
              </a:solidFill>
            </a:endParaRPr>
          </a:p>
        </p:txBody>
      </p:sp>
      <p:sp>
        <p:nvSpPr>
          <p:cNvPr id="15" name="TextBox 14"/>
          <p:cNvSpPr txBox="1"/>
          <p:nvPr/>
        </p:nvSpPr>
        <p:spPr>
          <a:xfrm>
            <a:off x="8761850" y="5051607"/>
            <a:ext cx="3052120" cy="461665"/>
          </a:xfrm>
          <a:prstGeom prst="rect">
            <a:avLst/>
          </a:prstGeom>
          <a:noFill/>
        </p:spPr>
        <p:txBody>
          <a:bodyPr wrap="square" rtlCol="0">
            <a:spAutoFit/>
          </a:bodyPr>
          <a:lstStyle/>
          <a:p>
            <a:r>
              <a:rPr lang="vi-VN" sz="2400" dirty="0" smtClean="0">
                <a:solidFill>
                  <a:srgbClr val="FF0000"/>
                </a:solidFill>
              </a:rPr>
              <a:t>Phân biệt chủng tộc  </a:t>
            </a:r>
            <a:endParaRPr lang="en-US" sz="2400" dirty="0">
              <a:solidFill>
                <a:srgbClr val="FF0000"/>
              </a:solidFill>
            </a:endParaRPr>
          </a:p>
        </p:txBody>
      </p:sp>
      <p:sp>
        <p:nvSpPr>
          <p:cNvPr id="16" name="TextBox 15"/>
          <p:cNvSpPr txBox="1"/>
          <p:nvPr/>
        </p:nvSpPr>
        <p:spPr>
          <a:xfrm>
            <a:off x="662728" y="5391590"/>
            <a:ext cx="1831812" cy="461665"/>
          </a:xfrm>
          <a:prstGeom prst="rect">
            <a:avLst/>
          </a:prstGeom>
          <a:noFill/>
        </p:spPr>
        <p:txBody>
          <a:bodyPr wrap="square" rtlCol="0">
            <a:spAutoFit/>
          </a:bodyPr>
          <a:lstStyle/>
          <a:p>
            <a:r>
              <a:rPr lang="vi-VN" sz="2400" dirty="0" smtClean="0">
                <a:solidFill>
                  <a:srgbClr val="FF0000"/>
                </a:solidFill>
              </a:rPr>
              <a:t>Chiến tranh </a:t>
            </a:r>
            <a:endParaRPr lang="en-US" sz="2400" dirty="0">
              <a:solidFill>
                <a:srgbClr val="FF0000"/>
              </a:solidFill>
            </a:endParaRPr>
          </a:p>
        </p:txBody>
      </p:sp>
    </p:spTree>
    <p:extLst>
      <p:ext uri="{BB962C8B-B14F-4D97-AF65-F5344CB8AC3E}">
        <p14:creationId xmlns:p14="http://schemas.microsoft.com/office/powerpoint/2010/main" val="78430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7203452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4281909"/>
              </p:ext>
            </p:extLst>
          </p:nvPr>
        </p:nvGraphicFramePr>
        <p:xfrm>
          <a:off x="73152" y="0"/>
          <a:ext cx="12154452" cy="6766560"/>
        </p:xfrm>
        <a:graphic>
          <a:graphicData uri="http://schemas.openxmlformats.org/drawingml/2006/table">
            <a:tbl>
              <a:tblPr firstRow="1" bandRow="1">
                <a:tableStyleId>{5C22544A-7EE6-4342-B048-85BDC9FD1C3A}</a:tableStyleId>
              </a:tblPr>
              <a:tblGrid>
                <a:gridCol w="2646602"/>
                <a:gridCol w="293902"/>
                <a:gridCol w="9213948"/>
              </a:tblGrid>
              <a:tr h="370840">
                <a:tc gridSpan="2">
                  <a:txBody>
                    <a:bodyPr/>
                    <a:lstStyle/>
                    <a:p>
                      <a:r>
                        <a:rPr lang="vi-VN" sz="2400" dirty="0" smtClean="0"/>
                        <a:t>Thông</a:t>
                      </a:r>
                      <a:r>
                        <a:rPr lang="vi-VN" sz="2400" baseline="0" dirty="0" smtClean="0"/>
                        <a:t> tin, tư liệu </a:t>
                      </a:r>
                      <a:endParaRPr lang="en-US" sz="2400" dirty="0"/>
                    </a:p>
                  </a:txBody>
                  <a:tcPr/>
                </a:tc>
                <a:tc hMerge="1">
                  <a:txBody>
                    <a:bodyPr/>
                    <a:lstStyle/>
                    <a:p>
                      <a:endParaRPr lang="en-US"/>
                    </a:p>
                  </a:txBody>
                  <a:tcPr/>
                </a:tc>
                <a:tc>
                  <a:txBody>
                    <a:bodyPr/>
                    <a:lstStyle/>
                    <a:p>
                      <a:pPr algn="ctr"/>
                      <a:r>
                        <a:rPr lang="vi-VN" sz="2400" dirty="0" smtClean="0"/>
                        <a:t>Nhận</a:t>
                      </a:r>
                      <a:r>
                        <a:rPr lang="vi-VN" sz="2400" baseline="0" dirty="0" smtClean="0"/>
                        <a:t> thức của học sinh </a:t>
                      </a:r>
                      <a:endParaRPr lang="en-US" sz="2400" dirty="0"/>
                    </a:p>
                  </a:txBody>
                  <a:tcPr/>
                </a:tc>
              </a:tr>
              <a:tr h="370840">
                <a:tc gridSpan="2">
                  <a:txBody>
                    <a:bodyPr/>
                    <a:lstStyle/>
                    <a:p>
                      <a:r>
                        <a:rPr lang="vi-VN" sz="2400" dirty="0" smtClean="0"/>
                        <a:t>Tư</a:t>
                      </a:r>
                      <a:r>
                        <a:rPr lang="vi-VN" sz="2400" baseline="0" dirty="0" smtClean="0"/>
                        <a:t> liệu 11.1</a:t>
                      </a:r>
                      <a:endParaRPr lang="en-US" sz="2400" dirty="0"/>
                    </a:p>
                  </a:txBody>
                  <a:tcPr/>
                </a:tc>
                <a:tc hMerge="1">
                  <a:txBody>
                    <a:bodyPr/>
                    <a:lstStyle/>
                    <a:p>
                      <a:endParaRPr lang="en-US"/>
                    </a:p>
                  </a:txBody>
                  <a:tcPr/>
                </a:tc>
                <a:tc>
                  <a:txBody>
                    <a:bodyPr/>
                    <a:lstStyle/>
                    <a:p>
                      <a:r>
                        <a:rPr lang="vi-VN" sz="2400" dirty="0" smtClean="0"/>
                        <a:t>Mỹ</a:t>
                      </a:r>
                      <a:r>
                        <a:rPr lang="vi-VN" sz="2400" baseline="0" dirty="0" smtClean="0"/>
                        <a:t> là (1)                                                  lớn nhất thế giới  từ những năm 60 của thế kỷ XX</a:t>
                      </a:r>
                      <a:endParaRPr lang="en-US" sz="2400" dirty="0"/>
                    </a:p>
                  </a:txBody>
                  <a:tcPr/>
                </a:tc>
              </a:tr>
              <a:tr h="370840">
                <a:tc gridSpan="2">
                  <a:txBody>
                    <a:bodyPr/>
                    <a:lstStyle/>
                    <a:p>
                      <a:r>
                        <a:rPr lang="vi-VN" sz="2400" dirty="0" smtClean="0"/>
                        <a:t>Tư</a:t>
                      </a:r>
                      <a:r>
                        <a:rPr lang="vi-VN" sz="2400" baseline="0" dirty="0" smtClean="0"/>
                        <a:t> </a:t>
                      </a:r>
                      <a:r>
                        <a:rPr lang="vi-VN" sz="2400" baseline="0" dirty="0" smtClean="0"/>
                        <a:t>liệu </a:t>
                      </a:r>
                      <a:r>
                        <a:rPr lang="vi-VN" sz="2400" baseline="0" dirty="0" smtClean="0"/>
                        <a:t>11.2</a:t>
                      </a:r>
                      <a:endParaRPr lang="en-US" sz="2400" dirty="0"/>
                    </a:p>
                  </a:txBody>
                  <a:tcPr/>
                </a:tc>
                <a:tc hMerge="1">
                  <a:txBody>
                    <a:bodyPr/>
                    <a:lstStyle/>
                    <a:p>
                      <a:endParaRPr lang="en-US"/>
                    </a:p>
                  </a:txBody>
                  <a:tcPr/>
                </a:tc>
                <a:tc>
                  <a:txBody>
                    <a:bodyPr/>
                    <a:lstStyle/>
                    <a:p>
                      <a:pPr marL="457200" indent="-457200">
                        <a:buAutoNum type="arabicParenBoth" startAt="2"/>
                      </a:pPr>
                      <a:r>
                        <a:rPr lang="vi-VN" sz="2400" baseline="0" dirty="0" smtClean="0"/>
                        <a:t>                      Tăng trưởng nhanh, liên tục  từ năm(3) </a:t>
                      </a:r>
                    </a:p>
                    <a:p>
                      <a:pPr marL="0" indent="0">
                        <a:buNone/>
                      </a:pPr>
                      <a:endParaRPr lang="en-US" sz="2400" dirty="0"/>
                    </a:p>
                  </a:txBody>
                  <a:tcPr/>
                </a:tc>
              </a:tr>
              <a:tr h="370840">
                <a:tc gridSpan="2">
                  <a:txBody>
                    <a:bodyPr/>
                    <a:lstStyle/>
                    <a:p>
                      <a:r>
                        <a:rPr lang="vi-VN" sz="2400" dirty="0" smtClean="0">
                          <a:solidFill>
                            <a:srgbClr val="00B050"/>
                          </a:solidFill>
                        </a:rPr>
                        <a:t>Phần</a:t>
                      </a:r>
                      <a:r>
                        <a:rPr lang="vi-VN" sz="2400" baseline="0" dirty="0" smtClean="0">
                          <a:solidFill>
                            <a:srgbClr val="00B050"/>
                          </a:solidFill>
                        </a:rPr>
                        <a:t> Em có biết</a:t>
                      </a:r>
                      <a:endParaRPr lang="en-US" sz="2400" dirty="0">
                        <a:solidFill>
                          <a:srgbClr val="00B050"/>
                        </a:solidFill>
                      </a:endParaRPr>
                    </a:p>
                  </a:txBody>
                  <a:tcPr/>
                </a:tc>
                <a:tc hMerge="1">
                  <a:txBody>
                    <a:bodyPr/>
                    <a:lstStyle/>
                    <a:p>
                      <a:endParaRPr lang="en-US"/>
                    </a:p>
                  </a:txBody>
                  <a:tcPr/>
                </a:tc>
                <a:tc>
                  <a:txBody>
                    <a:bodyPr/>
                    <a:lstStyle/>
                    <a:p>
                      <a:r>
                        <a:rPr lang="vi-VN" sz="2400" dirty="0" smtClean="0"/>
                        <a:t>Sau chiến</a:t>
                      </a:r>
                      <a:r>
                        <a:rPr lang="vi-VN" sz="2400" baseline="0" dirty="0" smtClean="0"/>
                        <a:t> tranh thế giới thứ hai ,(4)</a:t>
                      </a:r>
                    </a:p>
                    <a:p>
                      <a:r>
                        <a:rPr lang="vi-VN" sz="2400" baseline="0" dirty="0" smtClean="0"/>
                        <a:t>của Mỹ đứng đầu thế giới.</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kinh tế </a:t>
                      </a:r>
                      <a:r>
                        <a:rPr lang="vi-VN" sz="2400" baseline="0" dirty="0" smtClean="0"/>
                        <a:t>(5)                               và đứng (6) </a:t>
                      </a:r>
                      <a:endParaRPr lang="en-US" sz="2400" dirty="0"/>
                    </a:p>
                  </a:txBody>
                  <a:tcPr/>
                </a:tc>
                <a:tc hMerge="1">
                  <a:txBody>
                    <a:bodyPr/>
                    <a:lstStyle/>
                    <a:p>
                      <a:endParaRPr lang="en-US"/>
                    </a:p>
                  </a:txBody>
                  <a:tcPr/>
                </a:tc>
                <a:tc hMerge="1">
                  <a:txBody>
                    <a:bodyPr/>
                    <a:lstStyle/>
                    <a:p>
                      <a:endParaRPr lang="en-US"/>
                    </a:p>
                  </a:txBody>
                  <a:tcPr/>
                </a:tc>
              </a:tr>
              <a:tr h="370840">
                <a:tc gridSpan="2">
                  <a:txBody>
                    <a:bodyPr/>
                    <a:lstStyle/>
                    <a:p>
                      <a:r>
                        <a:rPr lang="vi-VN" sz="2400" dirty="0" smtClean="0"/>
                        <a:t>Nhân</a:t>
                      </a:r>
                      <a:r>
                        <a:rPr lang="vi-VN" sz="2400" baseline="0" dirty="0" smtClean="0"/>
                        <a:t> vật lịch sử</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(7)                                       phát triển mạnh vào giữa thập niên 60 thế kỷ XX</a:t>
                      </a:r>
                      <a:endParaRPr lang="en-US" sz="2400" dirty="0"/>
                    </a:p>
                  </a:txBody>
                  <a:tcPr/>
                </a:tc>
              </a:tr>
              <a:tr h="370840">
                <a:tc gridSpan="2">
                  <a:txBody>
                    <a:bodyPr/>
                    <a:lstStyle/>
                    <a:p>
                      <a:r>
                        <a:rPr lang="vi-VN" sz="2400" dirty="0" smtClean="0"/>
                        <a:t>Tư</a:t>
                      </a:r>
                      <a:r>
                        <a:rPr lang="vi-VN" sz="2400" baseline="0" dirty="0" smtClean="0"/>
                        <a:t> liệu 11.3</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(8)                                              phát triển mạnh ở Mỹ vào cuối thập niên 60 thế kỷ XX. </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trong nước : </a:t>
                      </a:r>
                      <a:r>
                        <a:rPr lang="vi-VN" sz="2400" baseline="0" dirty="0" smtClean="0"/>
                        <a:t>Phong trào đấu tranh chống (7) </a:t>
                      </a:r>
                    </a:p>
                    <a:p>
                      <a:r>
                        <a:rPr lang="vi-VN" sz="2400" dirty="0" smtClean="0"/>
                        <a:t> (8)                        của</a:t>
                      </a:r>
                      <a:r>
                        <a:rPr lang="vi-VN" sz="2400" baseline="0" dirty="0" smtClean="0"/>
                        <a:t>  nhân dân phát triển mạnh .</a:t>
                      </a:r>
                      <a:endParaRPr lang="en-US" sz="2400" dirty="0"/>
                    </a:p>
                  </a:txBody>
                  <a:tcPr/>
                </a:tc>
                <a:tc hMerge="1">
                  <a:txBody>
                    <a:bodyPr/>
                    <a:lstStyle/>
                    <a:p>
                      <a:endParaRPr lang="en-US"/>
                    </a:p>
                  </a:txBody>
                  <a:tcPr/>
                </a:tc>
                <a:tc hMerge="1">
                  <a:txBody>
                    <a:bodyPr/>
                    <a:lstStyle/>
                    <a:p>
                      <a:endParaRPr lang="en-US"/>
                    </a:p>
                  </a:txBody>
                  <a:tcPr/>
                </a:tc>
              </a:tr>
              <a:tr h="370840">
                <a:tc>
                  <a:txBody>
                    <a:bodyPr/>
                    <a:lstStyle/>
                    <a:p>
                      <a:r>
                        <a:rPr lang="vi-VN" sz="2400" dirty="0" smtClean="0"/>
                        <a:t>Tư</a:t>
                      </a:r>
                      <a:r>
                        <a:rPr lang="vi-VN" sz="2400" baseline="0" dirty="0" smtClean="0"/>
                        <a:t> liệu 11.4</a:t>
                      </a:r>
                      <a:endParaRPr lang="en-US" sz="2400" dirty="0"/>
                    </a:p>
                  </a:txBody>
                  <a:tcPr/>
                </a:tc>
                <a:tc gridSpan="2">
                  <a:txBody>
                    <a:bodyPr/>
                    <a:lstStyle/>
                    <a:p>
                      <a:r>
                        <a:rPr lang="vi-VN" sz="2400" dirty="0" smtClean="0"/>
                        <a:t>Quan hệ</a:t>
                      </a:r>
                      <a:r>
                        <a:rPr lang="vi-VN" sz="2400" baseline="0" dirty="0" smtClean="0"/>
                        <a:t> (9)                 được cải thiện vào giữa thậ niên 80 thế kỉ XX</a:t>
                      </a:r>
                      <a:endParaRPr lang="en-US" sz="2400" dirty="0"/>
                    </a:p>
                  </a:txBody>
                  <a:tcPr/>
                </a:tc>
                <a:tc hMerge="1">
                  <a:txBody>
                    <a:bodyPr/>
                    <a:lstStyle/>
                    <a:p>
                      <a:endParaRPr lang="en-US"/>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về chính sách đối ngoại </a:t>
                      </a:r>
                      <a:r>
                        <a:rPr lang="vi-VN" sz="2400" baseline="0" dirty="0" smtClean="0"/>
                        <a:t>Cải thiện quan hệ (10) </a:t>
                      </a:r>
                      <a:endParaRPr lang="en-US" sz="2400" dirty="0"/>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4257016" y="483508"/>
            <a:ext cx="3985846" cy="461665"/>
          </a:xfrm>
          <a:prstGeom prst="rect">
            <a:avLst/>
          </a:prstGeom>
          <a:noFill/>
        </p:spPr>
        <p:txBody>
          <a:bodyPr wrap="square" rtlCol="0">
            <a:spAutoFit/>
          </a:bodyPr>
          <a:lstStyle/>
          <a:p>
            <a:r>
              <a:rPr lang="vi-VN" sz="2400" dirty="0" smtClean="0">
                <a:solidFill>
                  <a:srgbClr val="FF0000"/>
                </a:solidFill>
              </a:rPr>
              <a:t>Trung tâm kinh tế- tài chính</a:t>
            </a:r>
            <a:endParaRPr lang="en-US" sz="2400" dirty="0">
              <a:solidFill>
                <a:srgbClr val="FF0000"/>
              </a:solidFill>
            </a:endParaRPr>
          </a:p>
        </p:txBody>
      </p:sp>
      <p:sp>
        <p:nvSpPr>
          <p:cNvPr id="6" name="TextBox 5"/>
          <p:cNvSpPr txBox="1"/>
          <p:nvPr/>
        </p:nvSpPr>
        <p:spPr>
          <a:xfrm>
            <a:off x="3535933" y="1327571"/>
            <a:ext cx="1899139" cy="461665"/>
          </a:xfrm>
          <a:prstGeom prst="rect">
            <a:avLst/>
          </a:prstGeom>
          <a:noFill/>
        </p:spPr>
        <p:txBody>
          <a:bodyPr wrap="square" rtlCol="0">
            <a:spAutoFit/>
          </a:bodyPr>
          <a:lstStyle/>
          <a:p>
            <a:r>
              <a:rPr lang="vi-VN" sz="2400" dirty="0" smtClean="0">
                <a:solidFill>
                  <a:srgbClr val="FF0000"/>
                </a:solidFill>
              </a:rPr>
              <a:t>Kinh tế Mỹ </a:t>
            </a:r>
            <a:endParaRPr lang="en-US" sz="2400" dirty="0">
              <a:solidFill>
                <a:srgbClr val="FF0000"/>
              </a:solidFill>
            </a:endParaRPr>
          </a:p>
        </p:txBody>
      </p:sp>
      <p:sp>
        <p:nvSpPr>
          <p:cNvPr id="7" name="TextBox 6"/>
          <p:cNvSpPr txBox="1"/>
          <p:nvPr/>
        </p:nvSpPr>
        <p:spPr>
          <a:xfrm>
            <a:off x="10641068" y="1298236"/>
            <a:ext cx="1899139" cy="461665"/>
          </a:xfrm>
          <a:prstGeom prst="rect">
            <a:avLst/>
          </a:prstGeom>
          <a:noFill/>
        </p:spPr>
        <p:txBody>
          <a:bodyPr wrap="square" rtlCol="0">
            <a:spAutoFit/>
          </a:bodyPr>
          <a:lstStyle/>
          <a:p>
            <a:r>
              <a:rPr lang="vi-VN" sz="2400" dirty="0" smtClean="0">
                <a:solidFill>
                  <a:srgbClr val="FF0000"/>
                </a:solidFill>
              </a:rPr>
              <a:t>1945 đến </a:t>
            </a:r>
            <a:endParaRPr lang="en-US" sz="2400" dirty="0">
              <a:solidFill>
                <a:srgbClr val="FF0000"/>
              </a:solidFill>
            </a:endParaRPr>
          </a:p>
        </p:txBody>
      </p:sp>
      <p:sp>
        <p:nvSpPr>
          <p:cNvPr id="8" name="TextBox 7"/>
          <p:cNvSpPr txBox="1"/>
          <p:nvPr/>
        </p:nvSpPr>
        <p:spPr>
          <a:xfrm>
            <a:off x="2998488" y="1702167"/>
            <a:ext cx="1899139" cy="461665"/>
          </a:xfrm>
          <a:prstGeom prst="rect">
            <a:avLst/>
          </a:prstGeom>
          <a:noFill/>
        </p:spPr>
        <p:txBody>
          <a:bodyPr wrap="square" rtlCol="0">
            <a:spAutoFit/>
          </a:bodyPr>
          <a:lstStyle/>
          <a:p>
            <a:r>
              <a:rPr lang="vi-VN" sz="2400" dirty="0" smtClean="0">
                <a:solidFill>
                  <a:srgbClr val="FF0000"/>
                </a:solidFill>
              </a:rPr>
              <a:t> năm 1960 </a:t>
            </a:r>
            <a:endParaRPr lang="en-US" sz="2400" dirty="0">
              <a:solidFill>
                <a:srgbClr val="FF0000"/>
              </a:solidFill>
            </a:endParaRPr>
          </a:p>
        </p:txBody>
      </p:sp>
      <p:sp>
        <p:nvSpPr>
          <p:cNvPr id="9" name="TextBox 8"/>
          <p:cNvSpPr txBox="1"/>
          <p:nvPr/>
        </p:nvSpPr>
        <p:spPr>
          <a:xfrm>
            <a:off x="7886373" y="2119814"/>
            <a:ext cx="4053175" cy="461665"/>
          </a:xfrm>
          <a:prstGeom prst="rect">
            <a:avLst/>
          </a:prstGeom>
          <a:noFill/>
        </p:spPr>
        <p:txBody>
          <a:bodyPr wrap="square" rtlCol="0">
            <a:spAutoFit/>
          </a:bodyPr>
          <a:lstStyle/>
          <a:p>
            <a:r>
              <a:rPr lang="vi-VN" sz="2400" dirty="0" smtClean="0">
                <a:solidFill>
                  <a:srgbClr val="FF0000"/>
                </a:solidFill>
              </a:rPr>
              <a:t>Sản lượng công nghiệp   </a:t>
            </a:r>
            <a:endParaRPr lang="en-US" sz="2400" dirty="0">
              <a:solidFill>
                <a:srgbClr val="FF0000"/>
              </a:solidFill>
            </a:endParaRPr>
          </a:p>
        </p:txBody>
      </p:sp>
      <p:sp>
        <p:nvSpPr>
          <p:cNvPr id="10" name="TextBox 9"/>
          <p:cNvSpPr txBox="1"/>
          <p:nvPr/>
        </p:nvSpPr>
        <p:spPr>
          <a:xfrm>
            <a:off x="4159474" y="2921615"/>
            <a:ext cx="2551196" cy="461665"/>
          </a:xfrm>
          <a:prstGeom prst="rect">
            <a:avLst/>
          </a:prstGeom>
          <a:noFill/>
        </p:spPr>
        <p:txBody>
          <a:bodyPr wrap="square" rtlCol="0">
            <a:spAutoFit/>
          </a:bodyPr>
          <a:lstStyle/>
          <a:p>
            <a:r>
              <a:rPr lang="vi-VN" sz="2400" dirty="0" smtClean="0">
                <a:solidFill>
                  <a:srgbClr val="FF0000"/>
                </a:solidFill>
              </a:rPr>
              <a:t>Phát triển mạnh </a:t>
            </a:r>
            <a:endParaRPr lang="en-US" sz="2400" dirty="0">
              <a:solidFill>
                <a:srgbClr val="FF0000"/>
              </a:solidFill>
            </a:endParaRPr>
          </a:p>
        </p:txBody>
      </p:sp>
      <p:sp>
        <p:nvSpPr>
          <p:cNvPr id="11" name="TextBox 10"/>
          <p:cNvSpPr txBox="1"/>
          <p:nvPr/>
        </p:nvSpPr>
        <p:spPr>
          <a:xfrm>
            <a:off x="8368494" y="2917641"/>
            <a:ext cx="3838832" cy="461665"/>
          </a:xfrm>
          <a:prstGeom prst="rect">
            <a:avLst/>
          </a:prstGeom>
          <a:noFill/>
        </p:spPr>
        <p:txBody>
          <a:bodyPr wrap="square" rtlCol="0">
            <a:spAutoFit/>
          </a:bodyPr>
          <a:lstStyle/>
          <a:p>
            <a:r>
              <a:rPr lang="vi-VN" sz="2400" dirty="0" smtClean="0">
                <a:solidFill>
                  <a:srgbClr val="FF0000"/>
                </a:solidFill>
              </a:rPr>
              <a:t> đầu thế giới </a:t>
            </a:r>
            <a:endParaRPr lang="en-US" sz="2400" dirty="0">
              <a:solidFill>
                <a:srgbClr val="FF0000"/>
              </a:solidFill>
            </a:endParaRPr>
          </a:p>
        </p:txBody>
      </p:sp>
      <p:sp>
        <p:nvSpPr>
          <p:cNvPr id="12" name="TextBox 11"/>
          <p:cNvSpPr txBox="1"/>
          <p:nvPr/>
        </p:nvSpPr>
        <p:spPr>
          <a:xfrm>
            <a:off x="7383161" y="3394201"/>
            <a:ext cx="3052120" cy="461665"/>
          </a:xfrm>
          <a:prstGeom prst="rect">
            <a:avLst/>
          </a:prstGeom>
          <a:noFill/>
        </p:spPr>
        <p:txBody>
          <a:bodyPr wrap="square" rtlCol="0">
            <a:spAutoFit/>
          </a:bodyPr>
          <a:lstStyle/>
          <a:p>
            <a:r>
              <a:rPr lang="vi-VN" sz="2400" dirty="0" smtClean="0">
                <a:solidFill>
                  <a:srgbClr val="FF0000"/>
                </a:solidFill>
              </a:rPr>
              <a:t>Phân biệt chủng tộc  </a:t>
            </a:r>
            <a:endParaRPr lang="en-US" sz="2400" dirty="0">
              <a:solidFill>
                <a:srgbClr val="FF0000"/>
              </a:solidFill>
            </a:endParaRPr>
          </a:p>
        </p:txBody>
      </p:sp>
      <p:sp>
        <p:nvSpPr>
          <p:cNvPr id="13" name="TextBox 12"/>
          <p:cNvSpPr txBox="1"/>
          <p:nvPr/>
        </p:nvSpPr>
        <p:spPr>
          <a:xfrm>
            <a:off x="7383161" y="4236364"/>
            <a:ext cx="4053335" cy="461665"/>
          </a:xfrm>
          <a:prstGeom prst="rect">
            <a:avLst/>
          </a:prstGeom>
          <a:noFill/>
        </p:spPr>
        <p:txBody>
          <a:bodyPr wrap="square" rtlCol="0">
            <a:spAutoFit/>
          </a:bodyPr>
          <a:lstStyle/>
          <a:p>
            <a:r>
              <a:rPr lang="vi-VN" sz="2400" dirty="0" smtClean="0">
                <a:solidFill>
                  <a:srgbClr val="FF0000"/>
                </a:solidFill>
              </a:rPr>
              <a:t>Chiến tranh tại Việt Nam </a:t>
            </a:r>
            <a:endParaRPr lang="en-US" sz="2400" dirty="0">
              <a:solidFill>
                <a:srgbClr val="FF0000"/>
              </a:solidFill>
            </a:endParaRPr>
          </a:p>
        </p:txBody>
      </p:sp>
      <p:sp>
        <p:nvSpPr>
          <p:cNvPr id="14" name="TextBox 13"/>
          <p:cNvSpPr txBox="1"/>
          <p:nvPr/>
        </p:nvSpPr>
        <p:spPr>
          <a:xfrm>
            <a:off x="8614480" y="5352953"/>
            <a:ext cx="3346861" cy="461665"/>
          </a:xfrm>
          <a:prstGeom prst="rect">
            <a:avLst/>
          </a:prstGeom>
          <a:noFill/>
        </p:spPr>
        <p:txBody>
          <a:bodyPr wrap="square" rtlCol="0">
            <a:spAutoFit/>
          </a:bodyPr>
          <a:lstStyle/>
          <a:p>
            <a:r>
              <a:rPr lang="vi-VN" sz="2400" dirty="0" smtClean="0">
                <a:solidFill>
                  <a:srgbClr val="FF0000"/>
                </a:solidFill>
              </a:rPr>
              <a:t> </a:t>
            </a:r>
            <a:endParaRPr lang="en-US" sz="2400" dirty="0">
              <a:solidFill>
                <a:srgbClr val="FF0000"/>
              </a:solidFill>
            </a:endParaRPr>
          </a:p>
        </p:txBody>
      </p:sp>
      <p:sp>
        <p:nvSpPr>
          <p:cNvPr id="15" name="TextBox 14"/>
          <p:cNvSpPr txBox="1"/>
          <p:nvPr/>
        </p:nvSpPr>
        <p:spPr>
          <a:xfrm>
            <a:off x="8761850" y="5051607"/>
            <a:ext cx="3052120" cy="461665"/>
          </a:xfrm>
          <a:prstGeom prst="rect">
            <a:avLst/>
          </a:prstGeom>
          <a:noFill/>
        </p:spPr>
        <p:txBody>
          <a:bodyPr wrap="square" rtlCol="0">
            <a:spAutoFit/>
          </a:bodyPr>
          <a:lstStyle/>
          <a:p>
            <a:r>
              <a:rPr lang="vi-VN" sz="2400" dirty="0" smtClean="0">
                <a:solidFill>
                  <a:srgbClr val="FF0000"/>
                </a:solidFill>
              </a:rPr>
              <a:t>Phân biệt chủng tộc  </a:t>
            </a:r>
            <a:endParaRPr lang="en-US" sz="2400" dirty="0">
              <a:solidFill>
                <a:srgbClr val="FF0000"/>
              </a:solidFill>
            </a:endParaRPr>
          </a:p>
        </p:txBody>
      </p:sp>
      <p:sp>
        <p:nvSpPr>
          <p:cNvPr id="16" name="TextBox 15"/>
          <p:cNvSpPr txBox="1"/>
          <p:nvPr/>
        </p:nvSpPr>
        <p:spPr>
          <a:xfrm>
            <a:off x="662728" y="5391590"/>
            <a:ext cx="1831812" cy="461665"/>
          </a:xfrm>
          <a:prstGeom prst="rect">
            <a:avLst/>
          </a:prstGeom>
          <a:noFill/>
        </p:spPr>
        <p:txBody>
          <a:bodyPr wrap="square" rtlCol="0">
            <a:spAutoFit/>
          </a:bodyPr>
          <a:lstStyle/>
          <a:p>
            <a:r>
              <a:rPr lang="vi-VN" sz="2400" dirty="0" smtClean="0">
                <a:solidFill>
                  <a:srgbClr val="FF0000"/>
                </a:solidFill>
              </a:rPr>
              <a:t>Chiến tranh </a:t>
            </a:r>
            <a:endParaRPr lang="en-US" sz="2400" dirty="0">
              <a:solidFill>
                <a:srgbClr val="FF0000"/>
              </a:solidFill>
            </a:endParaRPr>
          </a:p>
        </p:txBody>
      </p:sp>
      <p:sp>
        <p:nvSpPr>
          <p:cNvPr id="17" name="TextBox 16"/>
          <p:cNvSpPr txBox="1"/>
          <p:nvPr/>
        </p:nvSpPr>
        <p:spPr>
          <a:xfrm>
            <a:off x="7878529" y="6304894"/>
            <a:ext cx="4053335" cy="461665"/>
          </a:xfrm>
          <a:prstGeom prst="rect">
            <a:avLst/>
          </a:prstGeom>
          <a:noFill/>
        </p:spPr>
        <p:txBody>
          <a:bodyPr wrap="square" rtlCol="0">
            <a:spAutoFit/>
          </a:bodyPr>
          <a:lstStyle/>
          <a:p>
            <a:r>
              <a:rPr lang="vi-VN" sz="2400" dirty="0" smtClean="0">
                <a:solidFill>
                  <a:srgbClr val="FF0000"/>
                </a:solidFill>
              </a:rPr>
              <a:t>Với Liên Xô</a:t>
            </a:r>
            <a:endParaRPr lang="en-US" sz="2400" dirty="0">
              <a:solidFill>
                <a:srgbClr val="FF0000"/>
              </a:solidFill>
            </a:endParaRPr>
          </a:p>
        </p:txBody>
      </p:sp>
      <p:sp>
        <p:nvSpPr>
          <p:cNvPr id="18" name="TextBox 17"/>
          <p:cNvSpPr txBox="1"/>
          <p:nvPr/>
        </p:nvSpPr>
        <p:spPr>
          <a:xfrm>
            <a:off x="4715451" y="5853255"/>
            <a:ext cx="1298561" cy="461665"/>
          </a:xfrm>
          <a:prstGeom prst="rect">
            <a:avLst/>
          </a:prstGeom>
          <a:noFill/>
        </p:spPr>
        <p:txBody>
          <a:bodyPr wrap="square" rtlCol="0">
            <a:spAutoFit/>
          </a:bodyPr>
          <a:lstStyle/>
          <a:p>
            <a:r>
              <a:rPr lang="vi-VN" sz="2400" dirty="0" smtClean="0">
                <a:solidFill>
                  <a:srgbClr val="FF0000"/>
                </a:solidFill>
              </a:rPr>
              <a:t>Xô-Mỹ </a:t>
            </a:r>
            <a:endParaRPr lang="en-US" sz="2400" dirty="0">
              <a:solidFill>
                <a:srgbClr val="FF0000"/>
              </a:solidFill>
            </a:endParaRPr>
          </a:p>
        </p:txBody>
      </p:sp>
    </p:spTree>
    <p:extLst>
      <p:ext uri="{BB962C8B-B14F-4D97-AF65-F5344CB8AC3E}">
        <p14:creationId xmlns:p14="http://schemas.microsoft.com/office/powerpoint/2010/main" val="35647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252" y="610779"/>
            <a:ext cx="10515600" cy="4351338"/>
          </a:xfrm>
        </p:spPr>
        <p:txBody>
          <a:bodyPr>
            <a:noAutofit/>
          </a:bodyPr>
          <a:lstStyle/>
          <a:p>
            <a:pPr marL="0" indent="0">
              <a:buNone/>
            </a:pPr>
            <a:r>
              <a:rPr lang="en-US" sz="3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Tình </a:t>
            </a: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hình kinh tế nước Mỹ trong những năm 1945 – 1991 có thể được chia thành </a:t>
            </a:r>
            <a:r>
              <a:rPr lang="en-US" sz="3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3</a:t>
            </a:r>
            <a:r>
              <a:rPr lang="vi-VN" sz="3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giai </a:t>
            </a: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đoạn chính</a:t>
            </a:r>
            <a:r>
              <a:rPr lang="en-US" sz="36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vi-VN" sz="36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từ năm 1945 đến năm 1973: kinh tế phát triển thịnh vượng; </a:t>
            </a:r>
            <a:endParaRPr lang="vi-VN"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3600" b="1" dirty="0" smtClean="0">
                <a:latin typeface="Tahoma" panose="020B0604030504040204" pitchFamily="34" charset="0"/>
                <a:ea typeface="Tahoma" panose="020B0604030504040204" pitchFamily="34" charset="0"/>
                <a:cs typeface="Tahoma" panose="020B0604030504040204" pitchFamily="34" charset="0"/>
              </a:rPr>
              <a:t>từ năm1973 </a:t>
            </a:r>
            <a:r>
              <a:rPr lang="en-US" sz="3600" b="1" dirty="0">
                <a:latin typeface="Tahoma" panose="020B0604030504040204" pitchFamily="34" charset="0"/>
                <a:ea typeface="Tahoma" panose="020B0604030504040204" pitchFamily="34" charset="0"/>
                <a:cs typeface="Tahoma" panose="020B0604030504040204" pitchFamily="34" charset="0"/>
              </a:rPr>
              <a:t>đến </a:t>
            </a:r>
            <a:r>
              <a:rPr lang="vi-VN" sz="3600" b="1" dirty="0" smtClean="0">
                <a:latin typeface="Tahoma" panose="020B0604030504040204" pitchFamily="34" charset="0"/>
                <a:ea typeface="Tahoma" panose="020B0604030504040204" pitchFamily="34" charset="0"/>
                <a:cs typeface="Tahoma" panose="020B0604030504040204" pitchFamily="34" charset="0"/>
              </a:rPr>
              <a:t>đầu </a:t>
            </a:r>
            <a:r>
              <a:rPr lang="en-US" sz="3600" b="1" dirty="0" smtClean="0">
                <a:latin typeface="Tahoma" panose="020B0604030504040204" pitchFamily="34" charset="0"/>
                <a:ea typeface="Tahoma" panose="020B0604030504040204" pitchFamily="34" charset="0"/>
                <a:cs typeface="Tahoma" panose="020B0604030504040204" pitchFamily="34" charset="0"/>
              </a:rPr>
              <a:t>thập </a:t>
            </a:r>
            <a:r>
              <a:rPr lang="en-US" sz="3600" b="1" dirty="0">
                <a:latin typeface="Tahoma" panose="020B0604030504040204" pitchFamily="34" charset="0"/>
                <a:ea typeface="Tahoma" panose="020B0604030504040204" pitchFamily="34" charset="0"/>
                <a:cs typeface="Tahoma" panose="020B0604030504040204" pitchFamily="34" charset="0"/>
              </a:rPr>
              <a:t>niên 80 của thế kỉ XX: khủng hoảng, suy thoái và nỗ lực tái cấu </a:t>
            </a:r>
            <a:r>
              <a:rPr lang="en-US" sz="3600" b="1" dirty="0" smtClean="0">
                <a:latin typeface="Tahoma" panose="020B0604030504040204" pitchFamily="34" charset="0"/>
                <a:ea typeface="Tahoma" panose="020B0604030504040204" pitchFamily="34" charset="0"/>
                <a:cs typeface="Tahoma" panose="020B0604030504040204" pitchFamily="34" charset="0"/>
              </a:rPr>
              <a:t>trúc</a:t>
            </a:r>
            <a:r>
              <a:rPr lang="vi-VN" sz="3600" b="1" dirty="0" smtClean="0">
                <a:latin typeface="Tahoma" panose="020B0604030504040204" pitchFamily="34" charset="0"/>
                <a:ea typeface="Tahoma" panose="020B0604030504040204" pitchFamily="34" charset="0"/>
                <a:cs typeface="Tahoma" panose="020B0604030504040204" pitchFamily="34" charset="0"/>
              </a:rPr>
              <a:t> </a:t>
            </a:r>
            <a:r>
              <a:rPr lang="en-US" sz="3600" b="1" dirty="0" smtClean="0">
                <a:latin typeface="Tahoma" panose="020B0604030504040204" pitchFamily="34" charset="0"/>
                <a:ea typeface="Tahoma" panose="020B0604030504040204" pitchFamily="34" charset="0"/>
                <a:cs typeface="Tahoma" panose="020B0604030504040204" pitchFamily="34" charset="0"/>
              </a:rPr>
              <a:t>kinh </a:t>
            </a:r>
            <a:r>
              <a:rPr lang="en-US" sz="3600" b="1" dirty="0">
                <a:latin typeface="Tahoma" panose="020B0604030504040204" pitchFamily="34" charset="0"/>
                <a:ea typeface="Tahoma" panose="020B0604030504040204" pitchFamily="34" charset="0"/>
                <a:cs typeface="Tahoma" panose="020B0604030504040204" pitchFamily="34" charset="0"/>
              </a:rPr>
              <a:t>tế; </a:t>
            </a:r>
            <a:endParaRPr lang="vi-VN" sz="3600" b="1"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từ </a:t>
            </a:r>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giữa thập niên 80 của thế kỉ XX đến năm 1991: kinh tế dần hồi phục.</a:t>
            </a:r>
          </a:p>
          <a:p>
            <a:endPar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059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Mục tiêu </a:t>
            </a:r>
            <a:endParaRPr lang="en-US" dirty="0">
              <a:solidFill>
                <a:srgbClr val="FF0000"/>
              </a:solidFill>
            </a:endParaRPr>
          </a:p>
        </p:txBody>
      </p:sp>
      <p:sp>
        <p:nvSpPr>
          <p:cNvPr id="4" name="Content Placeholder 3"/>
          <p:cNvSpPr>
            <a:spLocks noGrp="1"/>
          </p:cNvSpPr>
          <p:nvPr>
            <p:ph idx="1"/>
          </p:nvPr>
        </p:nvSpPr>
        <p:spPr/>
        <p:txBody>
          <a:bodyPr>
            <a:normAutofit/>
          </a:bodyPr>
          <a:lstStyle/>
          <a:p>
            <a:pPr marL="0" indent="0">
              <a:buNone/>
            </a:pPr>
            <a:r>
              <a:rPr lang="vi-VN" sz="3600" dirty="0">
                <a:solidFill>
                  <a:srgbClr val="0070C0"/>
                </a:solidFill>
              </a:rPr>
              <a:t>Nêu được những nét chính về tình hình chính trị,</a:t>
            </a:r>
          </a:p>
          <a:p>
            <a:pPr marL="0" indent="0">
              <a:buNone/>
            </a:pPr>
            <a:r>
              <a:rPr lang="vi-VN" sz="3600" dirty="0">
                <a:solidFill>
                  <a:srgbClr val="0070C0"/>
                </a:solidFill>
              </a:rPr>
              <a:t>kinh tế của nước Mỹ và các nước Tây Âu từ năm </a:t>
            </a:r>
            <a:r>
              <a:rPr lang="vi-VN" sz="3600" dirty="0" smtClean="0">
                <a:solidFill>
                  <a:srgbClr val="0070C0"/>
                </a:solidFill>
              </a:rPr>
              <a:t>1945 đến </a:t>
            </a:r>
            <a:r>
              <a:rPr lang="vi-VN" sz="3600" dirty="0">
                <a:solidFill>
                  <a:srgbClr val="0070C0"/>
                </a:solidFill>
              </a:rPr>
              <a:t>năm 1991.</a:t>
            </a:r>
          </a:p>
          <a:p>
            <a:endParaRPr lang="en-US" sz="3600" dirty="0">
              <a:solidFill>
                <a:srgbClr val="0070C0"/>
              </a:solidFill>
            </a:endParaRPr>
          </a:p>
        </p:txBody>
      </p:sp>
    </p:spTree>
    <p:extLst>
      <p:ext uri="{BB962C8B-B14F-4D97-AF65-F5344CB8AC3E}">
        <p14:creationId xmlns:p14="http://schemas.microsoft.com/office/powerpoint/2010/main" val="40720238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 y="218892"/>
            <a:ext cx="11898086" cy="6430101"/>
          </a:xfrm>
        </p:spPr>
        <p:txBody>
          <a:bodyPr>
            <a:noAutofit/>
          </a:bodyPr>
          <a:lstStyle/>
          <a:p>
            <a:pPr marL="0" indent="0">
              <a:lnSpc>
                <a:spcPct val="100000"/>
              </a:lnSpc>
              <a:buNone/>
            </a:pPr>
            <a:r>
              <a:rPr lang="vi-VN" dirty="0">
                <a:latin typeface="Tahoma" panose="020B0604030504040204" pitchFamily="34" charset="0"/>
                <a:ea typeface="Tahoma" panose="020B0604030504040204" pitchFamily="34" charset="0"/>
                <a:cs typeface="Tahoma" panose="020B0604030504040204" pitchFamily="34" charset="0"/>
              </a:rPr>
              <a:t>* </a:t>
            </a:r>
            <a:r>
              <a:rPr lang="vi-VN" b="1" dirty="0">
                <a:solidFill>
                  <a:srgbClr val="0070C0"/>
                </a:solidFill>
                <a:latin typeface="Tahoma" panose="020B0604030504040204" pitchFamily="34" charset="0"/>
                <a:ea typeface="Tahoma" panose="020B0604030504040204" pitchFamily="34" charset="0"/>
                <a:cs typeface="Tahoma" panose="020B0604030504040204" pitchFamily="34" charset="0"/>
              </a:rPr>
              <a:t>Giai đoạn 1945-1973: phát triển mạnh mẽ</a:t>
            </a:r>
          </a:p>
          <a:p>
            <a:pPr marL="0" indent="0">
              <a:lnSpc>
                <a:spcPct val="100000"/>
              </a:lnSpc>
              <a:buNone/>
            </a:pPr>
            <a:r>
              <a:rPr lang="vi-VN" dirty="0" smtClean="0">
                <a:latin typeface="Tahoma" panose="020B0604030504040204" pitchFamily="34" charset="0"/>
                <a:ea typeface="Tahoma" panose="020B0604030504040204" pitchFamily="34" charset="0"/>
                <a:cs typeface="Tahoma" panose="020B0604030504040204" pitchFamily="34" charset="0"/>
              </a:rPr>
              <a:t>-Giá </a:t>
            </a:r>
            <a:r>
              <a:rPr lang="vi-VN" dirty="0">
                <a:latin typeface="Tahoma" panose="020B0604030504040204" pitchFamily="34" charset="0"/>
                <a:ea typeface="Tahoma" panose="020B0604030504040204" pitchFamily="34" charset="0"/>
                <a:cs typeface="Tahoma" panose="020B0604030504040204" pitchFamily="34" charset="0"/>
              </a:rPr>
              <a:t>trị tổng sản lượng công nghiệp của Mĩ chiếm hơn một nửa công nghiệp thế giới (56,5%) (1948).</a:t>
            </a:r>
          </a:p>
          <a:p>
            <a:pPr marL="0" indent="0">
              <a:lnSpc>
                <a:spcPct val="100000"/>
              </a:lnSpc>
              <a:buNone/>
            </a:pPr>
            <a:r>
              <a:rPr lang="vi-VN" dirty="0" smtClean="0">
                <a:latin typeface="Tahoma" panose="020B0604030504040204" pitchFamily="34" charset="0"/>
                <a:ea typeface="Tahoma" panose="020B0604030504040204" pitchFamily="34" charset="0"/>
                <a:cs typeface="Tahoma" panose="020B0604030504040204" pitchFamily="34" charset="0"/>
              </a:rPr>
              <a:t>-Giá </a:t>
            </a:r>
            <a:r>
              <a:rPr lang="vi-VN" dirty="0">
                <a:latin typeface="Tahoma" panose="020B0604030504040204" pitchFamily="34" charset="0"/>
                <a:ea typeface="Tahoma" panose="020B0604030504040204" pitchFamily="34" charset="0"/>
                <a:cs typeface="Tahoma" panose="020B0604030504040204" pitchFamily="34" charset="0"/>
              </a:rPr>
              <a:t>trị sản lượng nông nghiệp Mĩ bằng 2 lần giá trị  tổng sản lượng nông nghiệp của 5 nước Anh, Pháp, Đức, Italia, Nhật Bản (1949).</a:t>
            </a:r>
          </a:p>
          <a:p>
            <a:pPr marL="0" indent="0">
              <a:lnSpc>
                <a:spcPct val="100000"/>
              </a:lnSpc>
              <a:buNone/>
            </a:pPr>
            <a:r>
              <a:rPr lang="vi-VN" dirty="0" smtClean="0">
                <a:latin typeface="Tahoma" panose="020B0604030504040204" pitchFamily="34" charset="0"/>
                <a:ea typeface="Tahoma" panose="020B0604030504040204" pitchFamily="34" charset="0"/>
                <a:cs typeface="Tahoma" panose="020B0604030504040204" pitchFamily="34" charset="0"/>
              </a:rPr>
              <a:t>-50</a:t>
            </a:r>
            <a:r>
              <a:rPr lang="vi-VN" dirty="0">
                <a:latin typeface="Tahoma" panose="020B0604030504040204" pitchFamily="34" charset="0"/>
                <a:ea typeface="Tahoma" panose="020B0604030504040204" pitchFamily="34" charset="0"/>
                <a:cs typeface="Tahoma" panose="020B0604030504040204" pitchFamily="34" charset="0"/>
              </a:rPr>
              <a:t>% tàu bè đi lại trên mặt biển là của Mĩ, 3/4 dự trữ vàng của thế giới tập trung ở Mĩ (1949).</a:t>
            </a:r>
          </a:p>
          <a:p>
            <a:pPr marL="0" indent="0">
              <a:lnSpc>
                <a:spcPct val="100000"/>
              </a:lnSpc>
              <a:buNone/>
            </a:pPr>
            <a:r>
              <a:rPr lang="vi-VN" dirty="0" smtClean="0">
                <a:latin typeface="Tahoma" panose="020B0604030504040204" pitchFamily="34" charset="0"/>
                <a:ea typeface="Tahoma" panose="020B0604030504040204" pitchFamily="34" charset="0"/>
                <a:cs typeface="Tahoma" panose="020B0604030504040204" pitchFamily="34" charset="0"/>
              </a:rPr>
              <a:t>-Mĩ </a:t>
            </a:r>
            <a:r>
              <a:rPr lang="vi-VN" dirty="0">
                <a:latin typeface="Tahoma" panose="020B0604030504040204" pitchFamily="34" charset="0"/>
                <a:ea typeface="Tahoma" panose="020B0604030504040204" pitchFamily="34" charset="0"/>
                <a:cs typeface="Tahoma" panose="020B0604030504040204" pitchFamily="34" charset="0"/>
              </a:rPr>
              <a:t>chiếm gần 40% giá trị tổng sản phẩm kinh tế thế giới.</a:t>
            </a:r>
          </a:p>
          <a:p>
            <a:pPr marL="0" indent="0">
              <a:lnSpc>
                <a:spcPct val="100000"/>
              </a:lnSpc>
              <a:buNone/>
            </a:pPr>
            <a:r>
              <a:rPr lang="vi-VN" dirty="0">
                <a:latin typeface="Tahoma" panose="020B0604030504040204" pitchFamily="34" charset="0"/>
                <a:ea typeface="Tahoma" panose="020B0604030504040204" pitchFamily="34" charset="0"/>
                <a:cs typeface="Tahoma" panose="020B0604030504040204" pitchFamily="34" charset="0"/>
              </a:rPr>
              <a:t>– Trong khoảng 20 năm sau Chiến tranh thế giới thứ hai, Mĩ trở thành trung tâm kinh tế – tài chính duy nhất trên thế giới.</a:t>
            </a:r>
          </a:p>
          <a:p>
            <a:pPr marL="0" indent="0">
              <a:lnSpc>
                <a:spcPct val="100000"/>
              </a:lnSpc>
              <a:buNone/>
            </a:pPr>
            <a:r>
              <a:rPr lang="vi-VN" dirty="0">
                <a:latin typeface="Tahoma" panose="020B0604030504040204" pitchFamily="34" charset="0"/>
                <a:ea typeface="Tahoma" panose="020B0604030504040204" pitchFamily="34" charset="0"/>
                <a:cs typeface="Tahoma" panose="020B0604030504040204" pitchFamily="34" charset="0"/>
              </a:rPr>
              <a:t>– Các chính sách và biện pháp điều tiết của nhà nước có vai trò quan trọng thúc đẩy kinh tế Mĩ phát triển.</a:t>
            </a:r>
          </a:p>
          <a:p>
            <a:pPr marL="0" indent="0">
              <a:lnSpc>
                <a:spcPct val="100000"/>
              </a:lnSpc>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372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57" y="258082"/>
            <a:ext cx="10515600" cy="4351338"/>
          </a:xfrm>
        </p:spPr>
        <p:txBody>
          <a:bodyPr>
            <a:noAutofit/>
          </a:bodyPr>
          <a:lstStyle/>
          <a:p>
            <a:pPr marL="0" indent="0">
              <a:buNone/>
            </a:pPr>
            <a:r>
              <a:rPr lang="en-US" sz="3200" b="1" dirty="0">
                <a:solidFill>
                  <a:srgbClr val="0070C0"/>
                </a:solidFill>
                <a:latin typeface="Tahoma" panose="020B0604030504040204" pitchFamily="34" charset="0"/>
                <a:ea typeface="Tahoma" panose="020B0604030504040204" pitchFamily="34" charset="0"/>
                <a:cs typeface="Tahoma" panose="020B0604030504040204" pitchFamily="34" charset="0"/>
              </a:rPr>
              <a:t>Tình hình chính trị nước Mỹ trong những năm 1945 – 1991 có những nét nổi bật sau:</a:t>
            </a:r>
          </a:p>
          <a:p>
            <a:pPr>
              <a:buFont typeface="Wingdings" panose="05000000000000000000" pitchFamily="2" charset="2"/>
              <a:buChar char="Ø"/>
            </a:pPr>
            <a:r>
              <a:rPr lang="en-US" sz="3200" dirty="0">
                <a:latin typeface="Tahoma" panose="020B0604030504040204" pitchFamily="34" charset="0"/>
                <a:ea typeface="Tahoma" panose="020B0604030504040204" pitchFamily="34" charset="0"/>
                <a:cs typeface="Tahoma" panose="020B0604030504040204" pitchFamily="34" charset="0"/>
              </a:rPr>
              <a:t>Đảng Cộng hoà và Đảng Dân chủ thay nhau cầm quyền; thập niên 60 của thế kỉ XX:</a:t>
            </a:r>
          </a:p>
          <a:p>
            <a:pPr>
              <a:buFont typeface="Wingdings" panose="05000000000000000000" pitchFamily="2" charset="2"/>
              <a:buChar char="Ø"/>
            </a:pPr>
            <a:r>
              <a:rPr lang="en-US" sz="3200" dirty="0">
                <a:latin typeface="Tahoma" panose="020B0604030504040204" pitchFamily="34" charset="0"/>
                <a:ea typeface="Tahoma" panose="020B0604030504040204" pitchFamily="34" charset="0"/>
                <a:cs typeface="Tahoma" panose="020B0604030504040204" pitchFamily="34" charset="0"/>
              </a:rPr>
              <a:t>phong trào đấu tranh dân quyền – chống phân biệt chủng tộc, đòi quyền công </a:t>
            </a:r>
            <a:r>
              <a:rPr lang="en-US" sz="3200" dirty="0" smtClean="0">
                <a:latin typeface="Tahoma" panose="020B0604030504040204" pitchFamily="34" charset="0"/>
                <a:ea typeface="Tahoma" panose="020B0604030504040204" pitchFamily="34" charset="0"/>
                <a:cs typeface="Tahoma" panose="020B0604030504040204" pitchFamily="34" charset="0"/>
              </a:rPr>
              <a:t>dân</a:t>
            </a:r>
            <a:r>
              <a:rPr lang="vi-VN"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smtClean="0">
                <a:latin typeface="Tahoma" panose="020B0604030504040204" pitchFamily="34" charset="0"/>
                <a:ea typeface="Tahoma" panose="020B0604030504040204" pitchFamily="34" charset="0"/>
                <a:cs typeface="Tahoma" panose="020B0604030504040204" pitchFamily="34" charset="0"/>
              </a:rPr>
              <a:t>cho </a:t>
            </a:r>
            <a:r>
              <a:rPr lang="en-US" sz="3200" dirty="0">
                <a:latin typeface="Tahoma" panose="020B0604030504040204" pitchFamily="34" charset="0"/>
                <a:ea typeface="Tahoma" panose="020B0604030504040204" pitchFamily="34" charset="0"/>
                <a:cs typeface="Tahoma" panose="020B0604030504040204" pitchFamily="34" charset="0"/>
              </a:rPr>
              <a:t>người da đen; </a:t>
            </a:r>
            <a:endParaRPr lang="vi-VN" sz="3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3200" dirty="0" smtClean="0">
                <a:latin typeface="Tahoma" panose="020B0604030504040204" pitchFamily="34" charset="0"/>
                <a:ea typeface="Tahoma" panose="020B0604030504040204" pitchFamily="34" charset="0"/>
                <a:cs typeface="Tahoma" panose="020B0604030504040204" pitchFamily="34" charset="0"/>
              </a:rPr>
              <a:t>phong </a:t>
            </a:r>
            <a:r>
              <a:rPr lang="en-US" sz="3200" dirty="0">
                <a:latin typeface="Tahoma" panose="020B0604030504040204" pitchFamily="34" charset="0"/>
                <a:ea typeface="Tahoma" panose="020B0604030504040204" pitchFamily="34" charset="0"/>
                <a:cs typeface="Tahoma" panose="020B0604030504040204" pitchFamily="34" charset="0"/>
              </a:rPr>
              <a:t>trào phản đối cuộc chiến tranh do Mỹ tiến hành tại Việt Nam;</a:t>
            </a:r>
          </a:p>
          <a:p>
            <a:pPr>
              <a:buFont typeface="Wingdings" panose="05000000000000000000" pitchFamily="2" charset="2"/>
              <a:buChar char="Ø"/>
            </a:pPr>
            <a:r>
              <a:rPr lang="en-US" sz="3200" dirty="0">
                <a:latin typeface="Tahoma" panose="020B0604030504040204" pitchFamily="34" charset="0"/>
                <a:ea typeface="Tahoma" panose="020B0604030504040204" pitchFamily="34" charset="0"/>
                <a:cs typeface="Tahoma" panose="020B0604030504040204" pitchFamily="34" charset="0"/>
              </a:rPr>
              <a:t>thập niên 70 của thế kỉ XX: bê bối quốc gia nghiêm trọng nhất là cuộc khủng </a:t>
            </a:r>
            <a:r>
              <a:rPr lang="en-US" sz="3200" dirty="0" smtClean="0">
                <a:latin typeface="Tahoma" panose="020B0604030504040204" pitchFamily="34" charset="0"/>
                <a:ea typeface="Tahoma" panose="020B0604030504040204" pitchFamily="34" charset="0"/>
                <a:cs typeface="Tahoma" panose="020B0604030504040204" pitchFamily="34" charset="0"/>
              </a:rPr>
              <a:t>hoảng</a:t>
            </a:r>
            <a:r>
              <a:rPr lang="vi-VN" sz="3200" dirty="0" smtClean="0">
                <a:latin typeface="Tahoma" panose="020B0604030504040204" pitchFamily="34" charset="0"/>
                <a:ea typeface="Tahoma" panose="020B0604030504040204" pitchFamily="34" charset="0"/>
                <a:cs typeface="Tahoma" panose="020B0604030504040204" pitchFamily="34" charset="0"/>
              </a:rPr>
              <a:t> </a:t>
            </a:r>
            <a:r>
              <a:rPr lang="en-US" sz="3200" dirty="0" smtClean="0">
                <a:latin typeface="Tahoma" panose="020B0604030504040204" pitchFamily="34" charset="0"/>
                <a:ea typeface="Tahoma" panose="020B0604030504040204" pitchFamily="34" charset="0"/>
                <a:cs typeface="Tahoma" panose="020B0604030504040204" pitchFamily="34" charset="0"/>
              </a:rPr>
              <a:t>Oa-tơ-ghết </a:t>
            </a:r>
            <a:r>
              <a:rPr lang="en-US" sz="3200" dirty="0">
                <a:latin typeface="Tahoma" panose="020B0604030504040204" pitchFamily="34" charset="0"/>
                <a:ea typeface="Tahoma" panose="020B0604030504040204" pitchFamily="34" charset="0"/>
                <a:cs typeface="Tahoma" panose="020B0604030504040204" pitchFamily="34" charset="0"/>
              </a:rPr>
              <a:t>(Watergate) (1972 – 1974).</a:t>
            </a:r>
          </a:p>
        </p:txBody>
      </p:sp>
    </p:spTree>
    <p:extLst>
      <p:ext uri="{BB962C8B-B14F-4D97-AF65-F5344CB8AC3E}">
        <p14:creationId xmlns:p14="http://schemas.microsoft.com/office/powerpoint/2010/main" val="41680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904" y="712442"/>
            <a:ext cx="10515600" cy="4351338"/>
          </a:xfrm>
        </p:spPr>
        <p:txBody>
          <a:bodyPr>
            <a:noAutofit/>
          </a:bodyPr>
          <a:lstStyle/>
          <a:p>
            <a:pPr marL="0" indent="0">
              <a:buNone/>
            </a:pPr>
            <a:r>
              <a:rPr lang="en-US" sz="3600" i="1" dirty="0">
                <a:solidFill>
                  <a:srgbClr val="FF0000"/>
                </a:solidFill>
              </a:rPr>
              <a:t>* Giai đoạn 1973 –  1991: suy thoái.</a:t>
            </a:r>
            <a:endParaRPr lang="en-US" sz="3600" dirty="0">
              <a:solidFill>
                <a:srgbClr val="FF0000"/>
              </a:solidFill>
            </a:endParaRPr>
          </a:p>
          <a:p>
            <a:pPr lvl="0">
              <a:buFont typeface="Wingdings" panose="05000000000000000000" pitchFamily="2" charset="2"/>
              <a:buChar char="Ø"/>
            </a:pPr>
            <a:r>
              <a:rPr lang="en-US" sz="3600" dirty="0"/>
              <a:t>Năm 1973, do tác động của cuộc khủng hoảng năng lượng thế giới, kinh tế Mĩ lâm vào khủng hoảng, suy thoái kéo dài đến năm 1982. Năng suất lao động giảm, hệ thống tài chính bị rối loạn</a:t>
            </a:r>
          </a:p>
          <a:p>
            <a:pPr lvl="0">
              <a:buFont typeface="Wingdings" panose="05000000000000000000" pitchFamily="2" charset="2"/>
              <a:buChar char="Ø"/>
            </a:pPr>
            <a:r>
              <a:rPr lang="en-US" sz="3600" dirty="0"/>
              <a:t>Năm 1983, nền kinh tế  bắt đầu phục hồi. Tuy vẫn là nước đứng đầu thế giới về kinh tế – tài chính, nhưng tỷ trọng kinh tế Mĩ trong nền kinh tế thế giới giảm hơn so với trước.</a:t>
            </a:r>
          </a:p>
          <a:p>
            <a:pPr marL="0" indent="0">
              <a:buNone/>
            </a:pPr>
            <a:endParaRPr lang="en-US" sz="3600" dirty="0"/>
          </a:p>
        </p:txBody>
      </p:sp>
    </p:spTree>
    <p:extLst>
      <p:ext uri="{BB962C8B-B14F-4D97-AF65-F5344CB8AC3E}">
        <p14:creationId xmlns:p14="http://schemas.microsoft.com/office/powerpoint/2010/main" val="2653095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48" y="367885"/>
            <a:ext cx="10515600" cy="4351338"/>
          </a:xfrm>
        </p:spPr>
        <p:txBody>
          <a:bodyPr>
            <a:normAutofit/>
          </a:bodyPr>
          <a:lstStyle/>
          <a:p>
            <a:pPr marL="0" indent="0">
              <a:buNone/>
            </a:pPr>
            <a:r>
              <a:rPr lang="vi-VN" sz="3600" dirty="0">
                <a:latin typeface="Tahoma" panose="020B0604030504040204" pitchFamily="34" charset="0"/>
                <a:ea typeface="Tahoma" panose="020B0604030504040204" pitchFamily="34" charset="0"/>
                <a:cs typeface="Tahoma" panose="020B0604030504040204" pitchFamily="34" charset="0"/>
              </a:rPr>
              <a:t>•</a:t>
            </a:r>
            <a:r>
              <a:rPr lang="vi-VN" sz="3600" dirty="0">
                <a:solidFill>
                  <a:srgbClr val="FF0000"/>
                </a:solidFill>
                <a:latin typeface="Tahoma" panose="020B0604030504040204" pitchFamily="34" charset="0"/>
                <a:ea typeface="Tahoma" panose="020B0604030504040204" pitchFamily="34" charset="0"/>
                <a:cs typeface="Tahoma" panose="020B0604030504040204" pitchFamily="34" charset="0"/>
              </a:rPr>
              <a:t>	Chính trị: </a:t>
            </a:r>
          </a:p>
          <a:p>
            <a:pPr>
              <a:buFont typeface="Wingdings" panose="05000000000000000000" pitchFamily="2" charset="2"/>
              <a:buChar char="Ø"/>
            </a:pPr>
            <a:r>
              <a:rPr lang="vi-VN" sz="3600" dirty="0" smtClean="0">
                <a:latin typeface="Tahoma" panose="020B0604030504040204" pitchFamily="34" charset="0"/>
                <a:ea typeface="Tahoma" panose="020B0604030504040204" pitchFamily="34" charset="0"/>
                <a:cs typeface="Tahoma" panose="020B0604030504040204" pitchFamily="34" charset="0"/>
              </a:rPr>
              <a:t> </a:t>
            </a:r>
            <a:r>
              <a:rPr lang="vi-VN" sz="3600" dirty="0">
                <a:latin typeface="Tahoma" panose="020B0604030504040204" pitchFamily="34" charset="0"/>
                <a:ea typeface="Tahoma" panose="020B0604030504040204" pitchFamily="34" charset="0"/>
                <a:cs typeface="Tahoma" panose="020B0604030504040204" pitchFamily="34" charset="0"/>
              </a:rPr>
              <a:t>Chính trị không ổn định, nhiều vụ bê bối chính trị xảy ra (Irangate-1985), Watergate…</a:t>
            </a:r>
          </a:p>
          <a:p>
            <a:pPr>
              <a:buFont typeface="Wingdings" panose="05000000000000000000" pitchFamily="2" charset="2"/>
              <a:buChar char="Ø"/>
            </a:pPr>
            <a:r>
              <a:rPr lang="vi-VN" sz="3600" dirty="0" smtClean="0">
                <a:latin typeface="Tahoma" panose="020B0604030504040204" pitchFamily="34" charset="0"/>
                <a:ea typeface="Tahoma" panose="020B0604030504040204" pitchFamily="34" charset="0"/>
                <a:cs typeface="Tahoma" panose="020B0604030504040204" pitchFamily="34" charset="0"/>
              </a:rPr>
              <a:t> </a:t>
            </a:r>
            <a:r>
              <a:rPr lang="vi-VN" sz="3600" dirty="0">
                <a:latin typeface="Tahoma" panose="020B0604030504040204" pitchFamily="34" charset="0"/>
                <a:ea typeface="Tahoma" panose="020B0604030504040204" pitchFamily="34" charset="0"/>
                <a:cs typeface="Tahoma" panose="020B0604030504040204" pitchFamily="34" charset="0"/>
              </a:rPr>
              <a:t>Tiếp tục triển khai “chiến lược toàn cầu” và theo đuổi chiến tranh lạnh. Học thuyết Reagan và chiến lược “Đối đầu trực tiếp” chủ trương tăng cường chạy đua vũ trang, can thiệp vào các địa bàn chiến lược và điểm nóng thế giới.</a:t>
            </a:r>
          </a:p>
          <a:p>
            <a:pPr>
              <a:buFont typeface="Wingdings" panose="05000000000000000000" pitchFamily="2" charset="2"/>
              <a:buChar char="Ø"/>
            </a:pP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5791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36" y="831713"/>
            <a:ext cx="10515600" cy="4351338"/>
          </a:xfrm>
        </p:spPr>
        <p:txBody>
          <a:bodyPr>
            <a:noAutofit/>
          </a:bodyPr>
          <a:lstStyle/>
          <a:p>
            <a:r>
              <a:rPr lang="vi-VN" sz="4400" dirty="0">
                <a:solidFill>
                  <a:srgbClr val="FF0000"/>
                </a:solidFill>
                <a:latin typeface="Tahoma" panose="020B0604030504040204" pitchFamily="34" charset="0"/>
                <a:ea typeface="Tahoma" panose="020B0604030504040204" pitchFamily="34" charset="0"/>
                <a:cs typeface="Tahoma" panose="020B0604030504040204" pitchFamily="34" charset="0"/>
              </a:rPr>
              <a:t>Giữa thập niên 80, xu thế hòa hoãn ngày càng chiếm ưu thế trên thế giới</a:t>
            </a:r>
            <a:r>
              <a:rPr lang="vi-VN" sz="4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vi-VN" sz="4400" dirty="0" smtClean="0">
                <a:latin typeface="Tahoma" panose="020B0604030504040204" pitchFamily="34" charset="0"/>
                <a:ea typeface="Tahoma" panose="020B0604030504040204" pitchFamily="34" charset="0"/>
                <a:cs typeface="Tahoma" panose="020B0604030504040204" pitchFamily="34" charset="0"/>
              </a:rPr>
              <a:t> </a:t>
            </a:r>
            <a:r>
              <a:rPr lang="vi-VN" sz="4400" dirty="0">
                <a:latin typeface="Tahoma" panose="020B0604030504040204" pitchFamily="34" charset="0"/>
                <a:ea typeface="Tahoma" panose="020B0604030504040204" pitchFamily="34" charset="0"/>
                <a:cs typeface="Tahoma" panose="020B0604030504040204" pitchFamily="34" charset="0"/>
              </a:rPr>
              <a:t>Tháng 12 – 1989, Mĩ – Xô chính thức tuyên bố kết thúc “chiến tranh lạnh” nhưng Mĩ và các đồng minh vẫn tác động vào cuộc khủng hoảng dẫn đến sự sụp đổ của chủ nghĩa xã hội ở Liên Xô và Đông Âu.</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246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271" y="245498"/>
            <a:ext cx="10515600" cy="4351338"/>
          </a:xfrm>
        </p:spPr>
        <p:txBody>
          <a:bodyPr>
            <a:noAutofit/>
          </a:bodyPr>
          <a:lstStyle/>
          <a:p>
            <a:pPr marL="0" indent="0">
              <a:buNone/>
            </a:pPr>
            <a:r>
              <a:rPr lang="en-US" sz="3600" i="1" dirty="0">
                <a:solidFill>
                  <a:srgbClr val="FF0000"/>
                </a:solidFill>
                <a:latin typeface="Tahoma" panose="020B0604030504040204" pitchFamily="34" charset="0"/>
                <a:ea typeface="Tahoma" panose="020B0604030504040204" pitchFamily="34" charset="0"/>
                <a:cs typeface="Tahoma" panose="020B0604030504040204" pitchFamily="34" charset="0"/>
              </a:rPr>
              <a:t>* Giai đoạn 1991 – 2000:</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3600" dirty="0">
                <a:latin typeface="Tahoma" panose="020B0604030504040204" pitchFamily="34" charset="0"/>
                <a:ea typeface="Tahoma" panose="020B0604030504040204" pitchFamily="34" charset="0"/>
                <a:cs typeface="Tahoma" panose="020B0604030504040204" pitchFamily="34" charset="0"/>
              </a:rPr>
              <a:t>Phát triển xen kẽ suy thoái ngắn, nhưng vẫn là nước đứng đầu thế giới.</a:t>
            </a:r>
          </a:p>
          <a:p>
            <a:pPr>
              <a:buFont typeface="Wingdings" panose="05000000000000000000" pitchFamily="2" charset="2"/>
              <a:buChar char="Ø"/>
            </a:pPr>
            <a:r>
              <a:rPr lang="en-US" sz="3600" dirty="0">
                <a:latin typeface="Tahoma" panose="020B0604030504040204" pitchFamily="34" charset="0"/>
                <a:ea typeface="Tahoma" panose="020B0604030504040204" pitchFamily="34" charset="0"/>
                <a:cs typeface="Tahoma" panose="020B0604030504040204" pitchFamily="34" charset="0"/>
              </a:rPr>
              <a:t>Mĩ tạo ra được 25 % giá trị tổng sản phẩm trên toàn thế giới và có vai trò  chi phối hầu hết các tổ chức kinh tế – tài chính quốc tế như WTO, WB, IMF.</a:t>
            </a:r>
          </a:p>
          <a:p>
            <a:pPr marL="0" indent="0">
              <a:buNone/>
            </a:pP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97430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26" y="0"/>
            <a:ext cx="11610702" cy="1325563"/>
          </a:xfrm>
        </p:spPr>
        <p:txBody>
          <a:bodyPr>
            <a:noAutofit/>
          </a:bodyPr>
          <a:lstStyle/>
          <a:p>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Theo em, sự kiện nào ảnh hưởng lớn nhất đến tình hình chính trị nước Mỹ những năm 70 của thế kỉ XX? Vì sao</a:t>
            </a:r>
            <a:r>
              <a:rPr lang="en-US" sz="36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84542" y="1325563"/>
            <a:ext cx="11504685" cy="1273946"/>
          </a:xfrm>
        </p:spPr>
        <p:txBody>
          <a:bodyPr>
            <a:noAutofit/>
          </a:bodyPr>
          <a:lstStyle/>
          <a:p>
            <a:pPr marL="0" indent="0">
              <a:buNone/>
            </a:pPr>
            <a:r>
              <a:rPr lang="vi-VN" sz="3200" dirty="0">
                <a:solidFill>
                  <a:srgbClr val="7030A0"/>
                </a:solidFill>
                <a:latin typeface="Tahoma" panose="020B0604030504040204" pitchFamily="34" charset="0"/>
                <a:ea typeface="Tahoma" panose="020B0604030504040204" pitchFamily="34" charset="0"/>
                <a:cs typeface="Tahoma" panose="020B0604030504040204" pitchFamily="34" charset="0"/>
              </a:rPr>
              <a:t>S</a:t>
            </a:r>
            <a:r>
              <a:rPr lang="en-US" sz="3200" dirty="0" smtClean="0">
                <a:solidFill>
                  <a:srgbClr val="7030A0"/>
                </a:solidFill>
                <a:latin typeface="Tahoma" panose="020B0604030504040204" pitchFamily="34" charset="0"/>
                <a:ea typeface="Tahoma" panose="020B0604030504040204" pitchFamily="34" charset="0"/>
                <a:cs typeface="Tahoma" panose="020B0604030504040204" pitchFamily="34" charset="0"/>
              </a:rPr>
              <a:t>ự </a:t>
            </a:r>
            <a:r>
              <a:rPr lang="en-US" sz="3200" dirty="0">
                <a:solidFill>
                  <a:srgbClr val="7030A0"/>
                </a:solidFill>
                <a:latin typeface="Tahoma" panose="020B0604030504040204" pitchFamily="34" charset="0"/>
                <a:ea typeface="Tahoma" panose="020B0604030504040204" pitchFamily="34" charset="0"/>
                <a:cs typeface="Tahoma" panose="020B0604030504040204" pitchFamily="34" charset="0"/>
              </a:rPr>
              <a:t>kiện ảnh </a:t>
            </a:r>
            <a:r>
              <a:rPr lang="en-US" sz="3200" dirty="0" smtClean="0">
                <a:solidFill>
                  <a:srgbClr val="7030A0"/>
                </a:solidFill>
                <a:latin typeface="Tahoma" panose="020B0604030504040204" pitchFamily="34" charset="0"/>
                <a:ea typeface="Tahoma" panose="020B0604030504040204" pitchFamily="34" charset="0"/>
                <a:cs typeface="Tahoma" panose="020B0604030504040204" pitchFamily="34" charset="0"/>
              </a:rPr>
              <a:t>hư</a:t>
            </a:r>
            <a:r>
              <a:rPr lang="vi-VN" sz="3200" dirty="0" smtClean="0">
                <a:solidFill>
                  <a:srgbClr val="7030A0"/>
                </a:solidFill>
                <a:latin typeface="Tahoma" panose="020B0604030504040204" pitchFamily="34" charset="0"/>
                <a:ea typeface="Tahoma" panose="020B0604030504040204" pitchFamily="34" charset="0"/>
                <a:cs typeface="Tahoma" panose="020B0604030504040204" pitchFamily="34" charset="0"/>
              </a:rPr>
              <a:t>ở</a:t>
            </a:r>
            <a:r>
              <a:rPr lang="en-US" sz="3200" dirty="0" smtClean="0">
                <a:solidFill>
                  <a:srgbClr val="7030A0"/>
                </a:solidFill>
                <a:latin typeface="Tahoma" panose="020B0604030504040204" pitchFamily="34" charset="0"/>
                <a:ea typeface="Tahoma" panose="020B0604030504040204" pitchFamily="34" charset="0"/>
                <a:cs typeface="Tahoma" panose="020B0604030504040204" pitchFamily="34" charset="0"/>
              </a:rPr>
              <a:t>ng </a:t>
            </a:r>
            <a:r>
              <a:rPr lang="en-US" sz="3200" dirty="0">
                <a:solidFill>
                  <a:srgbClr val="7030A0"/>
                </a:solidFill>
                <a:latin typeface="Tahoma" panose="020B0604030504040204" pitchFamily="34" charset="0"/>
                <a:ea typeface="Tahoma" panose="020B0604030504040204" pitchFamily="34" charset="0"/>
                <a:cs typeface="Tahoma" panose="020B0604030504040204" pitchFamily="34" charset="0"/>
              </a:rPr>
              <a:t>lớn nhất đến tình hình chính trị của Hoa Kỳ trong những </a:t>
            </a:r>
            <a:r>
              <a:rPr lang="en-US" sz="3200" dirty="0" smtClean="0">
                <a:solidFill>
                  <a:srgbClr val="7030A0"/>
                </a:solidFill>
                <a:latin typeface="Tahoma" panose="020B0604030504040204" pitchFamily="34" charset="0"/>
                <a:ea typeface="Tahoma" panose="020B0604030504040204" pitchFamily="34" charset="0"/>
                <a:cs typeface="Tahoma" panose="020B0604030504040204" pitchFamily="34" charset="0"/>
              </a:rPr>
              <a:t>năm70 </a:t>
            </a:r>
            <a:r>
              <a:rPr lang="en-US" sz="3200" dirty="0">
                <a:solidFill>
                  <a:srgbClr val="7030A0"/>
                </a:solidFill>
                <a:latin typeface="Tahoma" panose="020B0604030504040204" pitchFamily="34" charset="0"/>
                <a:ea typeface="Tahoma" panose="020B0604030504040204" pitchFamily="34" charset="0"/>
                <a:cs typeface="Tahoma" panose="020B0604030504040204" pitchFamily="34" charset="0"/>
              </a:rPr>
              <a:t>của thế kỉ XX là: năm 1972, chuyến thăm của Tổng thống R. Ních-xơn đến Trung </a:t>
            </a:r>
            <a:r>
              <a:rPr lang="en-US" sz="3200" dirty="0" smtClean="0">
                <a:solidFill>
                  <a:srgbClr val="7030A0"/>
                </a:solidFill>
                <a:latin typeface="Tahoma" panose="020B0604030504040204" pitchFamily="34" charset="0"/>
                <a:ea typeface="Tahoma" panose="020B0604030504040204" pitchFamily="34" charset="0"/>
                <a:cs typeface="Tahoma" panose="020B0604030504040204" pitchFamily="34" charset="0"/>
              </a:rPr>
              <a:t>Quốc</a:t>
            </a:r>
            <a:r>
              <a:rPr lang="vi-VN" sz="3200" dirty="0" smtClean="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3200" dirty="0" smtClean="0">
                <a:solidFill>
                  <a:srgbClr val="7030A0"/>
                </a:solidFill>
                <a:latin typeface="Tahoma" panose="020B0604030504040204" pitchFamily="34" charset="0"/>
                <a:ea typeface="Tahoma" panose="020B0604030504040204" pitchFamily="34" charset="0"/>
                <a:cs typeface="Tahoma" panose="020B0604030504040204" pitchFamily="34" charset="0"/>
              </a:rPr>
              <a:t>và </a:t>
            </a:r>
            <a:r>
              <a:rPr lang="en-US" sz="3200" dirty="0">
                <a:solidFill>
                  <a:srgbClr val="7030A0"/>
                </a:solidFill>
                <a:latin typeface="Tahoma" panose="020B0604030504040204" pitchFamily="34" charset="0"/>
                <a:ea typeface="Tahoma" panose="020B0604030504040204" pitchFamily="34" charset="0"/>
                <a:cs typeface="Tahoma" panose="020B0604030504040204" pitchFamily="34" charset="0"/>
              </a:rPr>
              <a:t>Liên Xô.</a:t>
            </a:r>
          </a:p>
          <a:p>
            <a:endParaRPr lang="en-US" sz="320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59687" y="2956314"/>
            <a:ext cx="11754394" cy="1673150"/>
          </a:xfrm>
          <a:prstGeom prst="rect">
            <a:avLst/>
          </a:prstGeom>
        </p:spPr>
        <p:txBody>
          <a:bodyPr wrap="square">
            <a:spAutoFit/>
          </a:bodyPr>
          <a:lstStyle/>
          <a:p>
            <a:pPr algn="just">
              <a:lnSpc>
                <a:spcPct val="107000"/>
              </a:lnSpc>
              <a:spcBef>
                <a:spcPts val="600"/>
              </a:spcBef>
              <a:spcAft>
                <a:spcPts val="1200"/>
              </a:spcAft>
            </a:pPr>
            <a:r>
              <a:rPr lang="vi-VN" sz="3200" dirty="0" smtClean="0">
                <a:solidFill>
                  <a:srgbClr val="0070C0"/>
                </a:solidFill>
                <a:latin typeface="Tahoma" panose="020B0604030504040204" pitchFamily="34" charset="0"/>
                <a:ea typeface="Tahoma" panose="020B0604030504040204" pitchFamily="34" charset="0"/>
                <a:cs typeface="Tahoma" panose="020B0604030504040204" pitchFamily="34" charset="0"/>
              </a:rPr>
              <a:t>S</a:t>
            </a:r>
            <a:r>
              <a:rPr lang="en-US" sz="3200" dirty="0" smtClean="0">
                <a:solidFill>
                  <a:srgbClr val="0070C0"/>
                </a:solidFill>
                <a:latin typeface="Tahoma" panose="020B0604030504040204" pitchFamily="34" charset="0"/>
                <a:ea typeface="Tahoma" panose="020B0604030504040204" pitchFamily="34" charset="0"/>
                <a:cs typeface="Tahoma" panose="020B0604030504040204" pitchFamily="34" charset="0"/>
              </a:rPr>
              <a:t>ự </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cải thiện trong quan </a:t>
            </a:r>
            <a:r>
              <a:rPr lang="en-US" sz="3200" dirty="0" smtClean="0">
                <a:solidFill>
                  <a:srgbClr val="0070C0"/>
                </a:solidFill>
                <a:latin typeface="Tahoma" panose="020B0604030504040204" pitchFamily="34" charset="0"/>
                <a:ea typeface="Tahoma" panose="020B0604030504040204" pitchFamily="34" charset="0"/>
                <a:cs typeface="Tahoma" panose="020B0604030504040204" pitchFamily="34" charset="0"/>
              </a:rPr>
              <a:t>hệ</a:t>
            </a:r>
            <a:r>
              <a:rPr lang="vi-VN" sz="32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smtClean="0">
                <a:solidFill>
                  <a:srgbClr val="0070C0"/>
                </a:solidFill>
                <a:latin typeface="Tahoma" panose="020B0604030504040204" pitchFamily="34" charset="0"/>
                <a:ea typeface="Tahoma" panose="020B0604030504040204" pitchFamily="34" charset="0"/>
                <a:cs typeface="Tahoma" panose="020B0604030504040204" pitchFamily="34" charset="0"/>
              </a:rPr>
              <a:t>ngoại </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giao giữa Mỹ (trụ cột của khối tư bản chủ nghĩa) với Liên Xô, Trung Quốc – hai </a:t>
            </a:r>
            <a:r>
              <a:rPr lang="en-US" sz="3200" dirty="0" smtClean="0">
                <a:solidFill>
                  <a:srgbClr val="0070C0"/>
                </a:solidFill>
                <a:latin typeface="Tahoma" panose="020B0604030504040204" pitchFamily="34" charset="0"/>
                <a:ea typeface="Tahoma" panose="020B0604030504040204" pitchFamily="34" charset="0"/>
                <a:cs typeface="Tahoma" panose="020B0604030504040204" pitchFamily="34" charset="0"/>
              </a:rPr>
              <a:t>quốc</a:t>
            </a:r>
            <a:r>
              <a:rPr lang="vi-VN" sz="32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smtClean="0">
                <a:solidFill>
                  <a:srgbClr val="0070C0"/>
                </a:solidFill>
                <a:latin typeface="Tahoma" panose="020B0604030504040204" pitchFamily="34" charset="0"/>
                <a:ea typeface="Tahoma" panose="020B0604030504040204" pitchFamily="34" charset="0"/>
                <a:cs typeface="Tahoma" panose="020B0604030504040204" pitchFamily="34" charset="0"/>
              </a:rPr>
              <a:t>gia </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trọng yếu của khối xã hội chủ nghĩa</a:t>
            </a:r>
            <a:r>
              <a:rPr lang="en-US" sz="3200"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vi-VN" sz="3200" dirty="0" smtClean="0">
                <a:solidFill>
                  <a:srgbClr val="0070C0"/>
                </a:solidFill>
                <a:latin typeface="Tahoma" panose="020B0604030504040204" pitchFamily="34" charset="0"/>
                <a:ea typeface="Tahoma" panose="020B0604030504040204" pitchFamily="34" charset="0"/>
                <a:cs typeface="Tahoma" panose="020B0604030504040204" pitchFamily="34" charset="0"/>
              </a:rPr>
              <a:t>(Sau chiến tranh lạnh 1989)</a:t>
            </a:r>
            <a:endParaRPr lang="en-US" sz="3200"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p:cNvSpPr txBox="1">
            <a:spLocks/>
          </p:cNvSpPr>
          <p:nvPr/>
        </p:nvSpPr>
        <p:spPr>
          <a:xfrm>
            <a:off x="159687" y="4760982"/>
            <a:ext cx="11907457" cy="1871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50"/>
                </a:solidFill>
                <a:latin typeface="Tahoma" panose="020B0604030504040204" pitchFamily="34" charset="0"/>
                <a:ea typeface="Tahoma" panose="020B0604030504040204" pitchFamily="34" charset="0"/>
                <a:cs typeface="Tahoma" panose="020B0604030504040204" pitchFamily="34" charset="0"/>
              </a:rPr>
              <a:t>ưu tiên sử dụng</a:t>
            </a:r>
            <a:r>
              <a:rPr lang="vi-VN" sz="32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200" dirty="0" smtClean="0">
                <a:solidFill>
                  <a:srgbClr val="00B050"/>
                </a:solidFill>
                <a:latin typeface="Tahoma" panose="020B0604030504040204" pitchFamily="34" charset="0"/>
                <a:ea typeface="Tahoma" panose="020B0604030504040204" pitchFamily="34" charset="0"/>
                <a:cs typeface="Tahoma" panose="020B0604030504040204" pitchFamily="34" charset="0"/>
              </a:rPr>
              <a:t>chủ nghĩa thực dụng trong quan hệ quốc tế; dẫn đến quan hệ Xô – Mỹ trong Chiến</a:t>
            </a:r>
            <a:r>
              <a:rPr lang="vi-VN" sz="32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200" dirty="0" smtClean="0">
                <a:solidFill>
                  <a:srgbClr val="00B050"/>
                </a:solidFill>
                <a:latin typeface="Tahoma" panose="020B0604030504040204" pitchFamily="34" charset="0"/>
                <a:ea typeface="Tahoma" panose="020B0604030504040204" pitchFamily="34" charset="0"/>
                <a:cs typeface="Tahoma" panose="020B0604030504040204" pitchFamily="34" charset="0"/>
              </a:rPr>
              <a:t>tranh lạnh vẫn tiếp tục duy trì </a:t>
            </a:r>
            <a:r>
              <a:rPr lang="vi-VN" sz="3200" dirty="0" smtClean="0">
                <a:solidFill>
                  <a:srgbClr val="00B050"/>
                </a:solidFill>
                <a:latin typeface="Tahoma" panose="020B0604030504040204" pitchFamily="34" charset="0"/>
                <a:ea typeface="Tahoma" panose="020B0604030504040204" pitchFamily="34" charset="0"/>
                <a:cs typeface="Tahoma" panose="020B0604030504040204" pitchFamily="34" charset="0"/>
              </a:rPr>
              <a:t>ở</a:t>
            </a:r>
            <a:r>
              <a:rPr lang="en-US" sz="3200" dirty="0" smtClean="0">
                <a:solidFill>
                  <a:srgbClr val="00B050"/>
                </a:solidFill>
                <a:latin typeface="Tahoma" panose="020B0604030504040204" pitchFamily="34" charset="0"/>
                <a:ea typeface="Tahoma" panose="020B0604030504040204" pitchFamily="34" charset="0"/>
                <a:cs typeface="Tahoma" panose="020B0604030504040204" pitchFamily="34" charset="0"/>
              </a:rPr>
              <a:t> trạng thái “chung sống hoà bình” (1962 – 1973) hoặc“hoà hoãn”(1961 – 1978).</a:t>
            </a:r>
            <a:endParaRPr lang="en-US" sz="32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530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72446" cy="1325563"/>
          </a:xfrm>
        </p:spPr>
        <p:txBody>
          <a:bodyPr>
            <a:noAutofit/>
          </a:bodyPr>
          <a:lstStyle/>
          <a:p>
            <a:r>
              <a:rPr lang="en-US" sz="3600" b="1" dirty="0"/>
              <a:t>2. Các nước Tây Âu từ năm 1945 đến năm </a:t>
            </a:r>
            <a:r>
              <a:rPr lang="en-US" sz="3600" b="1" dirty="0" smtClean="0"/>
              <a:t>1991</a:t>
            </a:r>
            <a:endParaRPr lang="en-US" sz="3600" dirty="0"/>
          </a:p>
        </p:txBody>
      </p:sp>
      <p:sp>
        <p:nvSpPr>
          <p:cNvPr id="3" name="Content Placeholder 2"/>
          <p:cNvSpPr>
            <a:spLocks noGrp="1"/>
          </p:cNvSpPr>
          <p:nvPr>
            <p:ph idx="1"/>
          </p:nvPr>
        </p:nvSpPr>
        <p:spPr>
          <a:xfrm>
            <a:off x="6307015" y="1182128"/>
            <a:ext cx="4765431" cy="4351338"/>
          </a:xfrm>
        </p:spPr>
        <p:txBody>
          <a:bodyPr>
            <a:normAutofit/>
          </a:bodyPr>
          <a:lstStyle/>
          <a:p>
            <a:pPr marL="0" indent="0">
              <a:buNone/>
            </a:pPr>
            <a:r>
              <a:rPr lang="en-US" sz="3200" b="1" dirty="0" smtClean="0">
                <a:solidFill>
                  <a:srgbClr val="FF0000"/>
                </a:solidFill>
              </a:rPr>
              <a:t>Câu </a:t>
            </a:r>
            <a:r>
              <a:rPr lang="en-US" sz="3200" b="1" dirty="0">
                <a:solidFill>
                  <a:srgbClr val="FF0000"/>
                </a:solidFill>
              </a:rPr>
              <a:t>hỏi: Hãy trình bày đặc điểm nổi bật của tình hình kinh tế, chính trị Tây Âu từ năm 1945 đến năm 1991</a:t>
            </a:r>
          </a:p>
          <a:p>
            <a:pPr marL="0" indent="0">
              <a:buNone/>
            </a:pPr>
            <a:r>
              <a:rPr lang="en-US" sz="3200" b="1" dirty="0">
                <a:solidFill>
                  <a:srgbClr val="FF0000"/>
                </a:solidFill>
              </a:rPr>
              <a:t>Hãy xác định trên lược đồ 11.8 tên các nước tham gia Cộng đồng kinh tế châu Âu năm 1957 và Liên minh châu Âu năm 1991</a:t>
            </a:r>
          </a:p>
          <a:p>
            <a:pPr marL="0" indent="0">
              <a:buNone/>
            </a:pPr>
            <a:endParaRPr lang="en-US" sz="3200" b="1" dirty="0">
              <a:solidFill>
                <a:srgbClr val="FF0000"/>
              </a:solidFill>
            </a:endParaRPr>
          </a:p>
        </p:txBody>
      </p:sp>
    </p:spTree>
    <p:extLst>
      <p:ext uri="{BB962C8B-B14F-4D97-AF65-F5344CB8AC3E}">
        <p14:creationId xmlns:p14="http://schemas.microsoft.com/office/powerpoint/2010/main" val="342711585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351338"/>
          </a:xfrm>
        </p:spPr>
        <p:txBody>
          <a:bodyPr>
            <a:noAutofit/>
          </a:bodyPr>
          <a:lstStyle/>
          <a:p>
            <a:pPr marL="0" indent="0">
              <a:buNone/>
            </a:pPr>
            <a:r>
              <a:rPr lang="vi-VN" sz="3200" b="1" dirty="0">
                <a:solidFill>
                  <a:srgbClr val="FF0000"/>
                </a:solidFill>
                <a:latin typeface="Tahoma" panose="020B0604030504040204" pitchFamily="34" charset="0"/>
                <a:ea typeface="Tahoma" panose="020B0604030504040204" pitchFamily="34" charset="0"/>
                <a:cs typeface="Tahoma" panose="020B0604030504040204" pitchFamily="34" charset="0"/>
              </a:rPr>
              <a:t>* Từ 1945 đến nửa đầu những năm 70 của thế kỉ XX</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 Kinh tế:</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•Trong </a:t>
            </a:r>
            <a:r>
              <a:rPr lang="vi-VN" dirty="0">
                <a:latin typeface="Tahoma" panose="020B0604030504040204" pitchFamily="34" charset="0"/>
                <a:ea typeface="Tahoma" panose="020B0604030504040204" pitchFamily="34" charset="0"/>
                <a:cs typeface="Tahoma" panose="020B0604030504040204" pitchFamily="34" charset="0"/>
              </a:rPr>
              <a:t>Chiến tranh thế giới thứ hai, các nước châu Âu đều bị tàn phá nặng nề. Sau chiến tranh, với sự cố gắng của từng nước và sự viện trợ của Mĩ trong khuôn khổ của “Kế hoạch Mác-san”, tới năm 1950 nền kinh tế các nước Tây Âu cơ bản được khôi phục.</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•Từ </a:t>
            </a:r>
            <a:r>
              <a:rPr lang="vi-VN" dirty="0">
                <a:latin typeface="Tahoma" panose="020B0604030504040204" pitchFamily="34" charset="0"/>
                <a:ea typeface="Tahoma" panose="020B0604030504040204" pitchFamily="34" charset="0"/>
                <a:cs typeface="Tahoma" panose="020B0604030504040204" pitchFamily="34" charset="0"/>
              </a:rPr>
              <a:t>đầu những năm 50 đến đầu những năm 70 (thế kỷ XX), nền kinh tế các nước Tây Âu ổn định và phát triển nhanh. Nước Đức trở thành nước công nghiệp thứ ba, Anh trở thành nước công nghiệp thứ tư, Pháp trở thành nước công nghiệp thứ năm trong hệ thống tư bản chủ nghĩa (sau Mĩ và Nhật Bản). Từ đầu thập kỉ 70, Tây Âu đã trở thành một trong ba trung tâm kinh tế – tài chính lớn của thế giới.</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•Các </a:t>
            </a:r>
            <a:r>
              <a:rPr lang="vi-VN" dirty="0">
                <a:latin typeface="Tahoma" panose="020B0604030504040204" pitchFamily="34" charset="0"/>
                <a:ea typeface="Tahoma" panose="020B0604030504040204" pitchFamily="34" charset="0"/>
                <a:cs typeface="Tahoma" panose="020B0604030504040204" pitchFamily="34" charset="0"/>
              </a:rPr>
              <a:t>nước Tây Âu có nền khoa học – kĩ thuật phát triển cao, hiện đại.</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•Quá </a:t>
            </a:r>
            <a:r>
              <a:rPr lang="vi-VN" dirty="0">
                <a:latin typeface="Tahoma" panose="020B0604030504040204" pitchFamily="34" charset="0"/>
                <a:ea typeface="Tahoma" panose="020B0604030504040204" pitchFamily="34" charset="0"/>
                <a:cs typeface="Tahoma" panose="020B0604030504040204" pitchFamily="34" charset="0"/>
              </a:rPr>
              <a:t>trình liên kết khu vực ở Tây Âu diễn ra mạnh mẽ với sự hình thành Cộng đồng kinh tế châu Âu (EEC) năm 1957 và Cộng đồng châu Âu (EC) năm 1967.</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321402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2893082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Nội dung </a:t>
            </a:r>
            <a:endParaRPr lang="en-US" dirty="0">
              <a:solidFill>
                <a:srgbClr val="FF0000"/>
              </a:solidFill>
            </a:endParaRPr>
          </a:p>
        </p:txBody>
      </p:sp>
      <p:sp>
        <p:nvSpPr>
          <p:cNvPr id="8" name="Content Placeholder 7"/>
          <p:cNvSpPr>
            <a:spLocks noGrp="1"/>
          </p:cNvSpPr>
          <p:nvPr>
            <p:ph idx="1"/>
          </p:nvPr>
        </p:nvSpPr>
        <p:spPr/>
        <p:txBody>
          <a:bodyPr>
            <a:normAutofit/>
          </a:bodyPr>
          <a:lstStyle/>
          <a:p>
            <a:pPr marL="0" indent="0">
              <a:buNone/>
            </a:pPr>
            <a:r>
              <a:rPr lang="vi-VN" sz="3200" dirty="0" smtClean="0">
                <a:solidFill>
                  <a:srgbClr val="00B0F0"/>
                </a:solidFill>
              </a:rPr>
              <a:t>1: NƯỚC MỸ TỪ NĂM 1945 ĐẾN NĂM 1991</a:t>
            </a:r>
          </a:p>
          <a:p>
            <a:pPr marL="0" indent="0">
              <a:buNone/>
            </a:pPr>
            <a:r>
              <a:rPr lang="vi-VN" sz="3200" dirty="0">
                <a:solidFill>
                  <a:srgbClr val="00B0F0"/>
                </a:solidFill>
              </a:rPr>
              <a:t>2: CÁC NƯỚC TÂY ÂU TỪ NĂM 1945 ĐẾN NĂM 1991</a:t>
            </a:r>
          </a:p>
          <a:p>
            <a:pPr marL="0" indent="0">
              <a:buNone/>
            </a:pPr>
            <a:endParaRPr lang="en-US" sz="3200" dirty="0">
              <a:solidFill>
                <a:srgbClr val="00B0F0"/>
              </a:solidFill>
            </a:endParaRPr>
          </a:p>
        </p:txBody>
      </p:sp>
    </p:spTree>
    <p:extLst>
      <p:ext uri="{BB962C8B-B14F-4D97-AF65-F5344CB8AC3E}">
        <p14:creationId xmlns:p14="http://schemas.microsoft.com/office/powerpoint/2010/main" val="1627981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157328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351338"/>
          </a:xfrm>
        </p:spPr>
        <p:txBody>
          <a:bodyPr>
            <a:noAutofit/>
          </a:bodyPr>
          <a:lstStyle/>
          <a:p>
            <a:pPr marL="0" indent="0">
              <a:buNone/>
            </a:pPr>
            <a:r>
              <a:rPr lang="vi-VN" dirty="0">
                <a:solidFill>
                  <a:srgbClr val="FF0000"/>
                </a:solidFill>
                <a:latin typeface="Tahoma" panose="020B0604030504040204" pitchFamily="34" charset="0"/>
                <a:ea typeface="Tahoma" panose="020B0604030504040204" pitchFamily="34" charset="0"/>
                <a:cs typeface="Tahoma" panose="020B0604030504040204" pitchFamily="34" charset="0"/>
              </a:rPr>
              <a:t>– Chính trị: </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•Củng </a:t>
            </a:r>
            <a:r>
              <a:rPr lang="vi-VN" dirty="0">
                <a:latin typeface="Tahoma" panose="020B0604030504040204" pitchFamily="34" charset="0"/>
                <a:ea typeface="Tahoma" panose="020B0604030504040204" pitchFamily="34" charset="0"/>
                <a:cs typeface="Tahoma" panose="020B0604030504040204" pitchFamily="34" charset="0"/>
              </a:rPr>
              <a:t>cố chính quyền của giai cấp tư sản, ổn định tình hình chính trị - xã hội</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•Hàn </a:t>
            </a:r>
            <a:r>
              <a:rPr lang="vi-VN" dirty="0">
                <a:latin typeface="Tahoma" panose="020B0604030504040204" pitchFamily="34" charset="0"/>
                <a:ea typeface="Tahoma" panose="020B0604030504040204" pitchFamily="34" charset="0"/>
                <a:cs typeface="Tahoma" panose="020B0604030504040204" pitchFamily="34" charset="0"/>
              </a:rPr>
              <a:t>gắn vết thương chiến tranh, phục hồi nền kinh tế, liên minh chặt chẽ với Mĩ, tìm cách trở lại thuộc địa của mình.</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•Từ </a:t>
            </a:r>
            <a:r>
              <a:rPr lang="vi-VN" dirty="0">
                <a:latin typeface="Tahoma" panose="020B0604030504040204" pitchFamily="34" charset="0"/>
                <a:ea typeface="Tahoma" panose="020B0604030504040204" pitchFamily="34" charset="0"/>
                <a:cs typeface="Tahoma" panose="020B0604030504040204" pitchFamily="34" charset="0"/>
              </a:rPr>
              <a:t>1945 - 1950, cơ bản ổn định và phục hồi về mọi mặt, trở thành đối trọng của khối XHCN Đông Âu mới hình thành.</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•Giai </a:t>
            </a:r>
            <a:r>
              <a:rPr lang="vi-VN" dirty="0">
                <a:latin typeface="Tahoma" panose="020B0604030504040204" pitchFamily="34" charset="0"/>
                <a:ea typeface="Tahoma" panose="020B0604030504040204" pitchFamily="34" charset="0"/>
                <a:cs typeface="Tahoma" panose="020B0604030504040204" pitchFamily="34" charset="0"/>
              </a:rPr>
              <a:t>cấp tư sản gạt những người cộng sản ra khỏi chính phủ - Pháp, Anh, Ý.</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•Tây </a:t>
            </a:r>
            <a:r>
              <a:rPr lang="vi-VN" dirty="0">
                <a:latin typeface="Tahoma" panose="020B0604030504040204" pitchFamily="34" charset="0"/>
                <a:ea typeface="Tahoma" panose="020B0604030504040204" pitchFamily="34" charset="0"/>
                <a:cs typeface="Tahoma" panose="020B0604030504040204" pitchFamily="34" charset="0"/>
              </a:rPr>
              <a:t>Âu gia nhập khối Quân sự Bắc Đại Tây Dương - NATO - do Mĩ đứng đầu.</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Pháp xâm lược trở lại Đông Dương, Anh trở lại Miến Điện và  Mã lai; Hà lan trở lại In đô nê xi a.</a:t>
            </a:r>
          </a:p>
          <a:p>
            <a:pPr marL="0" indent="0">
              <a:buNone/>
            </a:pPr>
            <a:r>
              <a:rPr lang="vi-VN" dirty="0" smtClean="0">
                <a:latin typeface="Tahoma" panose="020B0604030504040204" pitchFamily="34" charset="0"/>
                <a:ea typeface="Tahoma" panose="020B0604030504040204" pitchFamily="34" charset="0"/>
                <a:cs typeface="Tahoma" panose="020B0604030504040204" pitchFamily="34" charset="0"/>
              </a:rPr>
              <a:t>•1950 </a:t>
            </a:r>
            <a:r>
              <a:rPr lang="vi-VN" dirty="0">
                <a:latin typeface="Tahoma" panose="020B0604030504040204" pitchFamily="34" charset="0"/>
                <a:ea typeface="Tahoma" panose="020B0604030504040204" pitchFamily="34" charset="0"/>
                <a:cs typeface="Tahoma" panose="020B0604030504040204" pitchFamily="34" charset="0"/>
              </a:rPr>
              <a:t>– 1973: nền dân chủ tư sản ở Tây Âu tiếp tục phát triển, đồng thời có nhiều biến động chính trị</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504709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79631" y="0"/>
            <a:ext cx="8112369" cy="6858000"/>
          </a:xfrm>
          <a:prstGeom prst="rect">
            <a:avLst/>
          </a:prstGeom>
        </p:spPr>
      </p:pic>
      <p:pic>
        <p:nvPicPr>
          <p:cNvPr id="5" name="Picture 4"/>
          <p:cNvPicPr>
            <a:picLocks noChangeAspect="1"/>
          </p:cNvPicPr>
          <p:nvPr/>
        </p:nvPicPr>
        <p:blipFill>
          <a:blip r:embed="rId3"/>
          <a:stretch>
            <a:fillRect/>
          </a:stretch>
        </p:blipFill>
        <p:spPr>
          <a:xfrm>
            <a:off x="0" y="4160593"/>
            <a:ext cx="4079631" cy="2697407"/>
          </a:xfrm>
          <a:prstGeom prst="rect">
            <a:avLst/>
          </a:prstGeom>
        </p:spPr>
      </p:pic>
    </p:spTree>
    <p:extLst>
      <p:ext uri="{BB962C8B-B14F-4D97-AF65-F5344CB8AC3E}">
        <p14:creationId xmlns:p14="http://schemas.microsoft.com/office/powerpoint/2010/main" val="3315530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1746523" cy="6858000"/>
          </a:xfrm>
          <a:prstGeom prst="rect">
            <a:avLst/>
          </a:prstGeom>
        </p:spPr>
      </p:pic>
    </p:spTree>
    <p:extLst>
      <p:ext uri="{BB962C8B-B14F-4D97-AF65-F5344CB8AC3E}">
        <p14:creationId xmlns:p14="http://schemas.microsoft.com/office/powerpoint/2010/main" val="3389797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8190"/>
            <a:ext cx="12192000" cy="4351338"/>
          </a:xfrm>
        </p:spPr>
        <p:txBody>
          <a:bodyPr>
            <a:noAutofit/>
          </a:bodyPr>
          <a:lstStyle/>
          <a:p>
            <a:pPr marL="0" indent="0">
              <a:buNone/>
            </a:pPr>
            <a:r>
              <a:rPr lang="vi-VN" dirty="0">
                <a:solidFill>
                  <a:srgbClr val="FF0000"/>
                </a:solidFill>
                <a:latin typeface="Tahoma" panose="020B0604030504040204" pitchFamily="34" charset="0"/>
                <a:ea typeface="Tahoma" panose="020B0604030504040204" pitchFamily="34" charset="0"/>
                <a:cs typeface="Tahoma" panose="020B0604030504040204" pitchFamily="34" charset="0"/>
              </a:rPr>
              <a:t>* Từ năm 1973 đến năm 1991</a:t>
            </a: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 Đến đầu thập kỉ  90, kinh tế Tây Âu lâm vào tình trạng không ổn định, suy thoái kéo dài.</a:t>
            </a: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 Tuy vẫn là một trong ba trung tâm kinh tế – tài chính lớn của thế giới, nhưng kinh tế Tây Âu gặp không ít khó khăn: suy thoái, khủng hoảng, lạm phát và thất nghiệp. Quá  trình liên hợp hóa trong khuôn khổ Cộng đồng châu Âu (EU) vẫn còn nhiều khó khăn trở ngại.</a:t>
            </a:r>
          </a:p>
          <a:p>
            <a:pPr marL="0" indent="0">
              <a:buNone/>
            </a:pPr>
            <a:r>
              <a:rPr lang="vi-VN" dirty="0">
                <a:solidFill>
                  <a:srgbClr val="C00000"/>
                </a:solidFill>
                <a:latin typeface="Tahoma" panose="020B0604030504040204" pitchFamily="34" charset="0"/>
                <a:ea typeface="Tahoma" panose="020B0604030504040204" pitchFamily="34" charset="0"/>
                <a:cs typeface="Tahoma" panose="020B0604030504040204" pitchFamily="34" charset="0"/>
              </a:rPr>
              <a:t>– Chính trị: </a:t>
            </a: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	11/1972: ký Hiệp định về cơ sở quan hệ giữa hai nước Đức làm tình hình Tây Âu dịu đi</a:t>
            </a: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	Ký Định ước Henxinki về an ninh và hợp tác châu Âu (1975).</a:t>
            </a: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	1989, “Bức tường Berlin” bị phá bỏ và nước Đức thống nhất (3/10/1990)</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87760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3436"/>
            <a:ext cx="12192001" cy="4351338"/>
          </a:xfrm>
        </p:spPr>
        <p:txBody>
          <a:bodyPr>
            <a:noAutofit/>
          </a:bodyPr>
          <a:lstStyle/>
          <a:p>
            <a:pPr marL="0" indent="0">
              <a:lnSpc>
                <a:spcPct val="150000"/>
              </a:lnSpc>
              <a:buNone/>
            </a:pPr>
            <a:r>
              <a:rPr lang="vi-VN" sz="3200" b="1" dirty="0">
                <a:solidFill>
                  <a:srgbClr val="FF0000"/>
                </a:solidFill>
                <a:latin typeface="Tahoma" panose="020B0604030504040204" pitchFamily="34" charset="0"/>
                <a:ea typeface="Tahoma" panose="020B0604030504040204" pitchFamily="34" charset="0"/>
                <a:cs typeface="Tahoma" panose="020B0604030504040204" pitchFamily="34" charset="0"/>
              </a:rPr>
              <a:t>* Từ 1991 đến năm 2000</a:t>
            </a:r>
          </a:p>
          <a:p>
            <a:pPr marL="0" indent="0">
              <a:lnSpc>
                <a:spcPct val="150000"/>
              </a:lnSpc>
              <a:buNone/>
            </a:pPr>
            <a:r>
              <a:rPr lang="vi-VN" sz="3200" dirty="0">
                <a:latin typeface="Tahoma" panose="020B0604030504040204" pitchFamily="34" charset="0"/>
                <a:ea typeface="Tahoma" panose="020B0604030504040204" pitchFamily="34" charset="0"/>
                <a:cs typeface="Tahoma" panose="020B0604030504040204" pitchFamily="34" charset="0"/>
              </a:rPr>
              <a:t>– Đầu thập niên 90 (thế kỉ XX), Tây Âu lâm vào cuộc suy thoái ngắn.</a:t>
            </a:r>
          </a:p>
          <a:p>
            <a:pPr marL="0" indent="0">
              <a:lnSpc>
                <a:spcPct val="150000"/>
              </a:lnSpc>
              <a:buNone/>
            </a:pPr>
            <a:r>
              <a:rPr lang="vi-VN" sz="3200" dirty="0">
                <a:latin typeface="Tahoma" panose="020B0604030504040204" pitchFamily="34" charset="0"/>
                <a:ea typeface="Tahoma" panose="020B0604030504040204" pitchFamily="34" charset="0"/>
                <a:cs typeface="Tahoma" panose="020B0604030504040204" pitchFamily="34" charset="0"/>
              </a:rPr>
              <a:t>– Từ năm 1994, nền kinh tế bắt đầu phục hồi và phát triển trở lại. Tốc độ tăng trưởng tăng từ 2,9 đến 3,4%.</a:t>
            </a:r>
          </a:p>
          <a:p>
            <a:pPr marL="0" indent="0">
              <a:lnSpc>
                <a:spcPct val="150000"/>
              </a:lnSpc>
              <a:buNone/>
            </a:pPr>
            <a:r>
              <a:rPr lang="vi-VN" sz="3200" dirty="0">
                <a:latin typeface="Tahoma" panose="020B0604030504040204" pitchFamily="34" charset="0"/>
                <a:ea typeface="Tahoma" panose="020B0604030504040204" pitchFamily="34" charset="0"/>
                <a:cs typeface="Tahoma" panose="020B0604030504040204" pitchFamily="34" charset="0"/>
              </a:rPr>
              <a:t>– Tây Âu là một trong ba trung tâm kinh tế – tài chính lớn nhất thế  giới. Đến giữa thập niên 90 (thế kỷ XX), 15 nước thành viên EU đã chiếm 1/3 tổng sản phẩm công nghiệp toàn thế giới. Có nền khoa học – kĩ thuật hiện đại.</a:t>
            </a:r>
          </a:p>
          <a:p>
            <a:pPr marL="0" indent="0">
              <a:lnSpc>
                <a:spcPct val="150000"/>
              </a:lnSpc>
              <a:buNone/>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808420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53047" cy="4351338"/>
          </a:xfrm>
        </p:spPr>
        <p:txBody>
          <a:bodyPr>
            <a:noAutofit/>
          </a:bodyPr>
          <a:lstStyle/>
          <a:p>
            <a:pPr marL="0" indent="0">
              <a:lnSpc>
                <a:spcPct val="100000"/>
              </a:lnSpc>
              <a:buNone/>
            </a:pPr>
            <a:r>
              <a:rPr lang="vi-VN" sz="3600" b="1" dirty="0">
                <a:solidFill>
                  <a:srgbClr val="FF0000"/>
                </a:solidFill>
                <a:latin typeface="Tahoma" panose="020B0604030504040204" pitchFamily="34" charset="0"/>
                <a:ea typeface="Tahoma" panose="020B0604030504040204" pitchFamily="34" charset="0"/>
                <a:cs typeface="Tahoma" panose="020B0604030504040204" pitchFamily="34" charset="0"/>
              </a:rPr>
              <a:t>– Chính trị: </a:t>
            </a:r>
          </a:p>
          <a:p>
            <a:pPr marL="0" indent="0">
              <a:lnSpc>
                <a:spcPct val="100000"/>
              </a:lnSpc>
              <a:buNone/>
            </a:pPr>
            <a:r>
              <a:rPr lang="vi-VN" sz="3200" dirty="0">
                <a:latin typeface="Tahoma" panose="020B0604030504040204" pitchFamily="34" charset="0"/>
                <a:ea typeface="Tahoma" panose="020B0604030504040204" pitchFamily="34" charset="0"/>
                <a:cs typeface="Tahoma" panose="020B0604030504040204" pitchFamily="34" charset="0"/>
              </a:rPr>
              <a:t>•	Thập kỉ cuối cùng của thế kỉ XX, cơ bản là ổn định.</a:t>
            </a:r>
          </a:p>
          <a:p>
            <a:pPr marL="0" indent="0">
              <a:lnSpc>
                <a:spcPct val="100000"/>
              </a:lnSpc>
              <a:buNone/>
            </a:pPr>
            <a:r>
              <a:rPr lang="vi-VN" sz="3200" dirty="0">
                <a:latin typeface="Tahoma" panose="020B0604030504040204" pitchFamily="34" charset="0"/>
                <a:ea typeface="Tahoma" panose="020B0604030504040204" pitchFamily="34" charset="0"/>
                <a:cs typeface="Tahoma" panose="020B0604030504040204" pitchFamily="34" charset="0"/>
              </a:rPr>
              <a:t>•	Có sự điều chỉnh quan trọng trong bối cảnh “Chiến tranh lạnh” kết thúc, trật tự hai cực Ianta tan rã.</a:t>
            </a:r>
          </a:p>
          <a:p>
            <a:pPr marL="0" indent="0">
              <a:lnSpc>
                <a:spcPct val="100000"/>
              </a:lnSpc>
              <a:buNone/>
            </a:pPr>
            <a:r>
              <a:rPr lang="vi-VN" sz="3200" dirty="0">
                <a:latin typeface="Tahoma" panose="020B0604030504040204" pitchFamily="34" charset="0"/>
                <a:ea typeface="Tahoma" panose="020B0604030504040204" pitchFamily="34" charset="0"/>
                <a:cs typeface="Tahoma" panose="020B0604030504040204" pitchFamily="34" charset="0"/>
              </a:rPr>
              <a:t>•	Nếu như Anh vẫn duy trì liên minh chặt chẽ với Mĩ thì Pháp và Đức đã trở thành những đối trọng đáng chú ý với Mĩ trong nhiều vấn đề quốc tế quan trọng.</a:t>
            </a:r>
          </a:p>
          <a:p>
            <a:pPr marL="0" indent="0">
              <a:lnSpc>
                <a:spcPct val="100000"/>
              </a:lnSpc>
              <a:buNone/>
            </a:pPr>
            <a:r>
              <a:rPr lang="vi-VN" sz="3200" dirty="0">
                <a:latin typeface="Tahoma" panose="020B0604030504040204" pitchFamily="34" charset="0"/>
                <a:ea typeface="Tahoma" panose="020B0604030504040204" pitchFamily="34" charset="0"/>
                <a:cs typeface="Tahoma" panose="020B0604030504040204" pitchFamily="34" charset="0"/>
              </a:rPr>
              <a:t>•	Mở rộng quan hệ với các nước đang phát triển ở Á, Phi, Mĩ La tinh và các nước thuộc Đông Âu.</a:t>
            </a:r>
          </a:p>
          <a:p>
            <a:pPr marL="0" indent="0">
              <a:lnSpc>
                <a:spcPct val="100000"/>
              </a:lnSpc>
              <a:buNone/>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23440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237098"/>
            <a:ext cx="10515600" cy="1325563"/>
          </a:xfrm>
        </p:spPr>
        <p:txBody>
          <a:bodyPr/>
          <a:lstStyle/>
          <a:p>
            <a:r>
              <a:rPr lang="vi-VN" dirty="0" smtClean="0"/>
              <a:t>Luyện tập </a:t>
            </a:r>
            <a:endParaRPr lang="en-US" dirty="0"/>
          </a:p>
        </p:txBody>
      </p:sp>
      <p:sp>
        <p:nvSpPr>
          <p:cNvPr id="3" name="Content Placeholder 2"/>
          <p:cNvSpPr>
            <a:spLocks noGrp="1"/>
          </p:cNvSpPr>
          <p:nvPr>
            <p:ph idx="1"/>
          </p:nvPr>
        </p:nvSpPr>
        <p:spPr>
          <a:xfrm>
            <a:off x="132056" y="805610"/>
            <a:ext cx="12059943" cy="1650720"/>
          </a:xfrm>
        </p:spPr>
        <p:txBody>
          <a:bodyPr>
            <a:normAutofit/>
          </a:bodyPr>
          <a:lstStyle/>
          <a:p>
            <a:pPr marL="0" indent="0">
              <a:buNone/>
            </a:pPr>
            <a:r>
              <a:rPr lang="en-US" sz="3200" b="1" dirty="0">
                <a:solidFill>
                  <a:srgbClr val="FF0000"/>
                </a:solidFill>
              </a:rPr>
              <a:t> Hãy vẽ sơ đồ tư duy trình bày những nét chính về tình hình kinh tế, chính trị của nước Mỹ và các nước Tây Âu giai đoạn 1945 – 1991 </a:t>
            </a:r>
            <a:endParaRPr lang="vi-VN" sz="3200" b="1" dirty="0" smtClean="0">
              <a:solidFill>
                <a:srgbClr val="FF0000"/>
              </a:solidFill>
            </a:endParaRPr>
          </a:p>
          <a:p>
            <a:pPr marL="0" indent="0">
              <a:buNone/>
            </a:pPr>
            <a:r>
              <a:rPr lang="en-US" sz="3200" dirty="0"/>
              <a:t>Tây Âu: </a:t>
            </a:r>
          </a:p>
          <a:p>
            <a:pPr marL="0" indent="0">
              <a:buNone/>
            </a:pPr>
            <a:endParaRPr lang="en-US" sz="3200" b="1" dirty="0">
              <a:solidFill>
                <a:srgbClr val="FF0000"/>
              </a:solidFill>
            </a:endParaRPr>
          </a:p>
          <a:p>
            <a:endParaRPr lang="en-US" sz="3200" b="1" dirty="0">
              <a:solidFill>
                <a:srgbClr val="FF0000"/>
              </a:solidFill>
            </a:endParaRPr>
          </a:p>
        </p:txBody>
      </p:sp>
      <p:pic>
        <p:nvPicPr>
          <p:cNvPr id="4" name="Picture 3" descr="Hãy vẽ sơ đồ tư duy trình bày những nét chính về tình hình kinh tế, chính trị của nước Mỹ và các nước Tây Âu giai đoạn 1945 – 1991 "/>
          <p:cNvPicPr/>
          <p:nvPr/>
        </p:nvPicPr>
        <p:blipFill>
          <a:blip r:embed="rId2">
            <a:extLst>
              <a:ext uri="{28A0092B-C50C-407E-A947-70E740481C1C}">
                <a14:useLocalDpi xmlns:a14="http://schemas.microsoft.com/office/drawing/2010/main" val="0"/>
              </a:ext>
            </a:extLst>
          </a:blip>
          <a:srcRect/>
          <a:stretch>
            <a:fillRect/>
          </a:stretch>
        </p:blipFill>
        <p:spPr bwMode="auto">
          <a:xfrm>
            <a:off x="1595718" y="1918447"/>
            <a:ext cx="10596281" cy="4939553"/>
          </a:xfrm>
          <a:prstGeom prst="rect">
            <a:avLst/>
          </a:prstGeom>
          <a:noFill/>
          <a:ln>
            <a:noFill/>
          </a:ln>
        </p:spPr>
      </p:pic>
    </p:spTree>
    <p:extLst>
      <p:ext uri="{BB962C8B-B14F-4D97-AF65-F5344CB8AC3E}">
        <p14:creationId xmlns:p14="http://schemas.microsoft.com/office/powerpoint/2010/main" val="21114678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0"/>
            <a:ext cx="10515600" cy="1325563"/>
          </a:xfrm>
        </p:spPr>
        <p:txBody>
          <a:bodyPr/>
          <a:lstStyle/>
          <a:p>
            <a:r>
              <a:rPr lang="en-US" dirty="0"/>
              <a:t>Mỹ: </a:t>
            </a:r>
          </a:p>
        </p:txBody>
      </p:sp>
      <p:pic>
        <p:nvPicPr>
          <p:cNvPr id="4" name="Content Placeholder 3" descr="Hãy vẽ sơ đồ tư duy trình bày những nét chính về tình hình kinh tế, chính trị của nước Mỹ và các nước Tây Âu giai đoạn 1945 – 1991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21977"/>
            <a:ext cx="12192000" cy="5872188"/>
          </a:xfrm>
          <a:prstGeom prst="rect">
            <a:avLst/>
          </a:prstGeom>
          <a:noFill/>
          <a:ln>
            <a:noFill/>
          </a:ln>
        </p:spPr>
      </p:pic>
    </p:spTree>
    <p:extLst>
      <p:ext uri="{BB962C8B-B14F-4D97-AF65-F5344CB8AC3E}">
        <p14:creationId xmlns:p14="http://schemas.microsoft.com/office/powerpoint/2010/main" val="2230255355"/>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8" y="2053247"/>
            <a:ext cx="11353800" cy="1325563"/>
          </a:xfrm>
        </p:spPr>
        <p:txBody>
          <a:bodyPr>
            <a:no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VẬN DỤNG </a:t>
            </a:r>
            <a:r>
              <a:rPr lang="vi-VN" sz="3600" b="1" dirty="0" smtClean="0">
                <a:latin typeface="Tahoma" panose="020B0604030504040204" pitchFamily="34" charset="0"/>
                <a:ea typeface="Tahoma" panose="020B0604030504040204" pitchFamily="34" charset="0"/>
                <a:cs typeface="Tahoma" panose="020B0604030504040204" pitchFamily="34" charset="0"/>
              </a:rPr>
              <a:t/>
            </a:r>
            <a:br>
              <a:rPr lang="vi-VN" sz="3600" b="1" dirty="0" smtClean="0">
                <a:latin typeface="Tahoma" panose="020B0604030504040204" pitchFamily="34" charset="0"/>
                <a:ea typeface="Tahoma" panose="020B0604030504040204" pitchFamily="34" charset="0"/>
                <a:cs typeface="Tahoma" panose="020B0604030504040204" pitchFamily="34" charset="0"/>
              </a:rPr>
            </a:b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Anh </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một trong các quốc gia sáng lập đã rời khỏi tổ chức Liên minh châu Âu vào năm 2020. Hãy tham khảo thêm thông tin để viết một đoạn văn ngắn (khoảng 150 chữ) giới thiệu về sự kiện này.</a:t>
            </a:r>
            <a:b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141969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630" y="1936018"/>
            <a:ext cx="10515600" cy="1325563"/>
          </a:xfrm>
        </p:spPr>
        <p:txBody>
          <a:bodyPr>
            <a:normAutofit fontScale="90000"/>
          </a:bodyPr>
          <a:lstStyle/>
          <a:p>
            <a:r>
              <a:rPr lang="en-US" b="1" dirty="0">
                <a:solidFill>
                  <a:srgbClr val="0070C0"/>
                </a:solidFill>
              </a:rPr>
              <a:t>Sau chiến tranh thế giới thứ hai, Mỹ và các nước Tây Âu đã trải qua một thời kỳ tăng trưởng mạnh về kinh tế, được gọi là “Ba mươi năm rực rỡ”. Liệu thực sự tăng trưởng đó chỉ toàn là “rực rỡ”? Thực chất tình hình chính trị, kinh tế của nước Mỹ và các nước Tây Âu đã diễn ra như thế nào? </a:t>
            </a:r>
          </a:p>
        </p:txBody>
      </p:sp>
    </p:spTree>
    <p:extLst>
      <p:ext uri="{BB962C8B-B14F-4D97-AF65-F5344CB8AC3E}">
        <p14:creationId xmlns:p14="http://schemas.microsoft.com/office/powerpoint/2010/main" val="135690213"/>
      </p:ext>
    </p:extLst>
  </p:cSld>
  <p:clrMapOvr>
    <a:masterClrMapping/>
  </p:clrMapOvr>
  <p:transition spd="slow">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153"/>
            <a:ext cx="12192000" cy="4351338"/>
          </a:xfrm>
        </p:spPr>
        <p:txBody>
          <a:bodyPr>
            <a:noAutofit/>
          </a:bodyPr>
          <a:lstStyle/>
          <a:p>
            <a:r>
              <a:rPr lang="vi-VN" sz="3600" dirty="0"/>
              <a:t>Nước Anh đã chính thức ra khỏi Liên minh châu Âu (EU) vào đêm qua 31/12 sau gần nửa thế kỷ gắn bó và sau 4 năm rưỡi tiến hành trưng cầu dân ý để rời khối này. Về mặt pháp lý, Anh đã rời EU từ 31/1/2020, nhưng đã có một số vướng mắc trong các cuộc đàm phán để đảm bảo một thỏa thuận thương mại tự do với Brussels. Việc Anh rời khỏi Liên minh châu Âu (Brexit) được cho là mở ra hướng đi mới cho cả Anh và EU, tuy nhiên cũng sẽ gây ra những ảnh hưởng sâu sắc đối với tình hình kinh tế, chính trị của hai bên. Anh đã chuyển vai trò từ một bên tham gia định hình chính sách của EU, thành một trong những chủ thể hành động đối ngoại của EU. </a:t>
            </a:r>
          </a:p>
          <a:p>
            <a:endParaRPr lang="en-US" sz="3600" dirty="0"/>
          </a:p>
        </p:txBody>
      </p:sp>
    </p:spTree>
    <p:extLst>
      <p:ext uri="{BB962C8B-B14F-4D97-AF65-F5344CB8AC3E}">
        <p14:creationId xmlns:p14="http://schemas.microsoft.com/office/powerpoint/2010/main" val="2262824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45" y="0"/>
            <a:ext cx="11775831" cy="6658708"/>
          </a:xfrm>
        </p:spPr>
        <p:txBody>
          <a:bodyPr>
            <a:noAutofit/>
          </a:bodyPr>
          <a:lstStyle/>
          <a:p>
            <a:pPr>
              <a:lnSpc>
                <a:spcPct val="100000"/>
              </a:lnSpc>
            </a:pPr>
            <a:r>
              <a:rPr lang="vi-VN" sz="3200" dirty="0">
                <a:solidFill>
                  <a:srgbClr val="00B050"/>
                </a:solidFill>
                <a:ea typeface="Tahoma" panose="020B0604030504040204" pitchFamily="34" charset="0"/>
                <a:cs typeface="Tahoma" panose="020B0604030504040204" pitchFamily="34" charset="0"/>
              </a:rPr>
              <a:t>Điểm nổi bật của quan hệ Anh - EU sau Brexit là hai bên gần như hoàn toàn tập trung vào đàm phán thương mại, mà chưa có bất kỳ cuộc đàm phán nào về đối ngoại, an ninh và quốc phòng. Anh vẫn duy trì các quan hệ song phương và đa phương với EU, nhưng mối quan hệ tổng thể giữa hai bên đang trong tình trạng bất ổn. Điều này sẽ hạn chế hợp tác trong tương lai. Về thỏa thuận thương mại, mặc dù đến phút chót, hai bên đã ký kết được thỏa thuận, nhưng cuộc “chia tay” này khiến EU “thiệt hại” hơn so với Anh, vì Brexit khiến EU nhận thấy lực hướng tâm không lấn át được lực ly tâm trong quá trình hợp tác, liên kết và nhất thể hóa châu lục. Quan hệ hai bên vẫn được duy trì, nhưng chưa có nhiều tiến triển với tư cách là hai thực thể độc lập. Cả hai bên còn phải nỗ lực nhiều hơn nữa để những gì mà họ đặt bút ký kết trở thành thực tế.</a:t>
            </a:r>
          </a:p>
          <a:p>
            <a:pPr>
              <a:lnSpc>
                <a:spcPct val="100000"/>
              </a:lnSpc>
            </a:pPr>
            <a:endParaRPr lang="en-US" sz="3200" dirty="0">
              <a:solidFill>
                <a:srgbClr val="00B05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25630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57"/>
            <a:ext cx="10515600" cy="1325563"/>
          </a:xfrm>
        </p:spPr>
        <p:txBody>
          <a:bodyPr>
            <a:normAutofit/>
          </a:bodyPr>
          <a:lstStyle/>
          <a:p>
            <a:r>
              <a:rPr lang="vi-VN" sz="3600" b="1" dirty="0"/>
              <a:t>1. Nước Mỹ từ năm 1945 đến năm </a:t>
            </a:r>
            <a:r>
              <a:rPr lang="vi-VN" sz="3600" b="1" dirty="0" smtClean="0"/>
              <a:t>1991</a:t>
            </a:r>
            <a:endParaRPr lang="en-US" sz="3600" b="1" dirty="0"/>
          </a:p>
        </p:txBody>
      </p:sp>
      <p:sp>
        <p:nvSpPr>
          <p:cNvPr id="4" name="Rectangle 3"/>
          <p:cNvSpPr/>
          <p:nvPr/>
        </p:nvSpPr>
        <p:spPr>
          <a:xfrm>
            <a:off x="5556738" y="1215406"/>
            <a:ext cx="6096000" cy="4401205"/>
          </a:xfrm>
          <a:prstGeom prst="rect">
            <a:avLst/>
          </a:prstGeom>
        </p:spPr>
        <p:txBody>
          <a:bodyPr>
            <a:spAutoFit/>
          </a:bodyPr>
          <a:lstStyle/>
          <a:p>
            <a:r>
              <a:rPr lang="vi-VN" sz="2800" b="1" dirty="0">
                <a:solidFill>
                  <a:srgbClr val="FF0000"/>
                </a:solidFill>
              </a:rPr>
              <a:t>Câu hỏi: Dựa vào các tư liệu 11.1, 11.2, 11.3, 11.4 và thông tin trong bài, hãy trình bày những nét chính về kinh tế, chính trị của nước Mỹ trong thời kỳ 1945 – 1991</a:t>
            </a:r>
            <a:br>
              <a:rPr lang="vi-VN" sz="2800" b="1" dirty="0">
                <a:solidFill>
                  <a:srgbClr val="FF0000"/>
                </a:solidFill>
              </a:rPr>
            </a:br>
            <a:r>
              <a:rPr lang="vi-VN" sz="2800" b="1" dirty="0">
                <a:solidFill>
                  <a:srgbClr val="FF0000"/>
                </a:solidFill>
              </a:rPr>
              <a:t>Theo em, sự kiện nào ảnh hưởng lớn nhất đến tình hình chính trị nước Mỹ những năm 70 của thế kỉ XX? Vì sao?</a:t>
            </a:r>
            <a:br>
              <a:rPr lang="vi-VN" sz="2800" b="1" dirty="0">
                <a:solidFill>
                  <a:srgbClr val="FF0000"/>
                </a:solidFill>
              </a:rPr>
            </a:br>
            <a:endParaRPr lang="en-US" sz="2800" b="1" dirty="0">
              <a:solidFill>
                <a:srgbClr val="FF0000"/>
              </a:solidFill>
            </a:endParaRPr>
          </a:p>
        </p:txBody>
      </p:sp>
    </p:spTree>
    <p:extLst>
      <p:ext uri="{BB962C8B-B14F-4D97-AF65-F5344CB8AC3E}">
        <p14:creationId xmlns:p14="http://schemas.microsoft.com/office/powerpoint/2010/main" val="40578468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489059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580185" y="0"/>
            <a:ext cx="6611814" cy="6858000"/>
          </a:xfrm>
          <a:prstGeom prst="rect">
            <a:avLst/>
          </a:prstGeom>
        </p:spPr>
      </p:pic>
      <p:pic>
        <p:nvPicPr>
          <p:cNvPr id="5" name="Picture 4"/>
          <p:cNvPicPr>
            <a:picLocks noChangeAspect="1"/>
          </p:cNvPicPr>
          <p:nvPr/>
        </p:nvPicPr>
        <p:blipFill>
          <a:blip r:embed="rId3"/>
          <a:stretch>
            <a:fillRect/>
          </a:stretch>
        </p:blipFill>
        <p:spPr>
          <a:xfrm>
            <a:off x="-2" y="4643803"/>
            <a:ext cx="5580185" cy="2214197"/>
          </a:xfrm>
          <a:prstGeom prst="rect">
            <a:avLst/>
          </a:prstGeom>
        </p:spPr>
      </p:pic>
    </p:spTree>
    <p:extLst>
      <p:ext uri="{BB962C8B-B14F-4D97-AF65-F5344CB8AC3E}">
        <p14:creationId xmlns:p14="http://schemas.microsoft.com/office/powerpoint/2010/main" val="199933863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2844238"/>
              </p:ext>
            </p:extLst>
          </p:nvPr>
        </p:nvGraphicFramePr>
        <p:xfrm>
          <a:off x="73152" y="0"/>
          <a:ext cx="12154452" cy="6766560"/>
        </p:xfrm>
        <a:graphic>
          <a:graphicData uri="http://schemas.openxmlformats.org/drawingml/2006/table">
            <a:tbl>
              <a:tblPr firstRow="1" bandRow="1">
                <a:tableStyleId>{5C22544A-7EE6-4342-B048-85BDC9FD1C3A}</a:tableStyleId>
              </a:tblPr>
              <a:tblGrid>
                <a:gridCol w="2646602"/>
                <a:gridCol w="293902"/>
                <a:gridCol w="9213948"/>
              </a:tblGrid>
              <a:tr h="370840">
                <a:tc gridSpan="2">
                  <a:txBody>
                    <a:bodyPr/>
                    <a:lstStyle/>
                    <a:p>
                      <a:r>
                        <a:rPr lang="vi-VN" sz="2400" dirty="0" smtClean="0"/>
                        <a:t>Thông</a:t>
                      </a:r>
                      <a:r>
                        <a:rPr lang="vi-VN" sz="2400" baseline="0" dirty="0" smtClean="0"/>
                        <a:t> tin, tư liệu </a:t>
                      </a:r>
                      <a:endParaRPr lang="en-US" sz="2400" dirty="0"/>
                    </a:p>
                  </a:txBody>
                  <a:tcPr/>
                </a:tc>
                <a:tc hMerge="1">
                  <a:txBody>
                    <a:bodyPr/>
                    <a:lstStyle/>
                    <a:p>
                      <a:endParaRPr lang="en-US"/>
                    </a:p>
                  </a:txBody>
                  <a:tcPr/>
                </a:tc>
                <a:tc>
                  <a:txBody>
                    <a:bodyPr/>
                    <a:lstStyle/>
                    <a:p>
                      <a:pPr algn="ctr"/>
                      <a:r>
                        <a:rPr lang="vi-VN" sz="2400" dirty="0" smtClean="0"/>
                        <a:t>Nhận</a:t>
                      </a:r>
                      <a:r>
                        <a:rPr lang="vi-VN" sz="2400" baseline="0" dirty="0" smtClean="0"/>
                        <a:t> thức của học sinh </a:t>
                      </a:r>
                      <a:endParaRPr lang="en-US" sz="2400" dirty="0"/>
                    </a:p>
                  </a:txBody>
                  <a:tcPr/>
                </a:tc>
              </a:tr>
              <a:tr h="370840">
                <a:tc gridSpan="2">
                  <a:txBody>
                    <a:bodyPr/>
                    <a:lstStyle/>
                    <a:p>
                      <a:r>
                        <a:rPr lang="vi-VN" sz="2400" dirty="0" smtClean="0"/>
                        <a:t>Tư</a:t>
                      </a:r>
                      <a:r>
                        <a:rPr lang="vi-VN" sz="2400" baseline="0" dirty="0" smtClean="0"/>
                        <a:t> liệu 11.1</a:t>
                      </a:r>
                      <a:endParaRPr lang="en-US" sz="2400" dirty="0"/>
                    </a:p>
                  </a:txBody>
                  <a:tcPr/>
                </a:tc>
                <a:tc hMerge="1">
                  <a:txBody>
                    <a:bodyPr/>
                    <a:lstStyle/>
                    <a:p>
                      <a:endParaRPr lang="en-US"/>
                    </a:p>
                  </a:txBody>
                  <a:tcPr/>
                </a:tc>
                <a:tc>
                  <a:txBody>
                    <a:bodyPr/>
                    <a:lstStyle/>
                    <a:p>
                      <a:r>
                        <a:rPr lang="vi-VN" sz="2400" dirty="0" smtClean="0"/>
                        <a:t>Mỹ</a:t>
                      </a:r>
                      <a:r>
                        <a:rPr lang="vi-VN" sz="2400" baseline="0" dirty="0" smtClean="0"/>
                        <a:t> là (1)                                                  lớn nhất thế giới  từ những năm 60 của thế kỷ XX</a:t>
                      </a:r>
                      <a:endParaRPr lang="en-US" sz="2400" dirty="0"/>
                    </a:p>
                  </a:txBody>
                  <a:tcPr/>
                </a:tc>
              </a:tr>
              <a:tr h="370840">
                <a:tc gridSpan="2">
                  <a:txBody>
                    <a:bodyPr/>
                    <a:lstStyle/>
                    <a:p>
                      <a:r>
                        <a:rPr lang="vi-VN" sz="2400" dirty="0" smtClean="0"/>
                        <a:t>Tư</a:t>
                      </a:r>
                      <a:r>
                        <a:rPr lang="vi-VN" sz="2400" baseline="0" dirty="0" smtClean="0"/>
                        <a:t> </a:t>
                      </a:r>
                      <a:r>
                        <a:rPr lang="vi-VN" sz="2400" baseline="0" dirty="0" smtClean="0"/>
                        <a:t>liệu </a:t>
                      </a:r>
                      <a:r>
                        <a:rPr lang="vi-VN" sz="2400" baseline="0" dirty="0" smtClean="0"/>
                        <a:t>11.2</a:t>
                      </a:r>
                      <a:endParaRPr lang="en-US" sz="2400" dirty="0"/>
                    </a:p>
                  </a:txBody>
                  <a:tcPr/>
                </a:tc>
                <a:tc hMerge="1">
                  <a:txBody>
                    <a:bodyPr/>
                    <a:lstStyle/>
                    <a:p>
                      <a:endParaRPr lang="en-US"/>
                    </a:p>
                  </a:txBody>
                  <a:tcPr/>
                </a:tc>
                <a:tc>
                  <a:txBody>
                    <a:bodyPr/>
                    <a:lstStyle/>
                    <a:p>
                      <a:pPr marL="457200" indent="-457200">
                        <a:buAutoNum type="arabicParenBoth" startAt="2"/>
                      </a:pPr>
                      <a:r>
                        <a:rPr lang="vi-VN" sz="2400" baseline="0" dirty="0" smtClean="0"/>
                        <a:t>                      Tăng trưởng nhanh, liên tục  từ năm(3) </a:t>
                      </a:r>
                    </a:p>
                    <a:p>
                      <a:pPr marL="0" indent="0">
                        <a:buNone/>
                      </a:pPr>
                      <a:endParaRPr lang="en-US" sz="2400" dirty="0"/>
                    </a:p>
                  </a:txBody>
                  <a:tcPr/>
                </a:tc>
              </a:tr>
              <a:tr h="370840">
                <a:tc gridSpan="2">
                  <a:txBody>
                    <a:bodyPr/>
                    <a:lstStyle/>
                    <a:p>
                      <a:r>
                        <a:rPr lang="vi-VN" sz="2400" dirty="0" smtClean="0">
                          <a:solidFill>
                            <a:srgbClr val="00B050"/>
                          </a:solidFill>
                        </a:rPr>
                        <a:t>Phần</a:t>
                      </a:r>
                      <a:r>
                        <a:rPr lang="vi-VN" sz="2400" baseline="0" dirty="0" smtClean="0">
                          <a:solidFill>
                            <a:srgbClr val="00B050"/>
                          </a:solidFill>
                        </a:rPr>
                        <a:t> Em có biết</a:t>
                      </a:r>
                      <a:endParaRPr lang="en-US" sz="2400" dirty="0">
                        <a:solidFill>
                          <a:srgbClr val="00B050"/>
                        </a:solidFill>
                      </a:endParaRPr>
                    </a:p>
                  </a:txBody>
                  <a:tcPr/>
                </a:tc>
                <a:tc hMerge="1">
                  <a:txBody>
                    <a:bodyPr/>
                    <a:lstStyle/>
                    <a:p>
                      <a:endParaRPr lang="en-US"/>
                    </a:p>
                  </a:txBody>
                  <a:tcPr/>
                </a:tc>
                <a:tc>
                  <a:txBody>
                    <a:bodyPr/>
                    <a:lstStyle/>
                    <a:p>
                      <a:r>
                        <a:rPr lang="vi-VN" sz="2400" dirty="0" smtClean="0"/>
                        <a:t>Sau chiến</a:t>
                      </a:r>
                      <a:r>
                        <a:rPr lang="vi-VN" sz="2400" baseline="0" dirty="0" smtClean="0"/>
                        <a:t> tranh thế giới thứ hai ,(4)</a:t>
                      </a:r>
                    </a:p>
                    <a:p>
                      <a:r>
                        <a:rPr lang="vi-VN" sz="2400" baseline="0" dirty="0" smtClean="0"/>
                        <a:t>của Mỹ đứng đầu thế giới.</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kinh tế </a:t>
                      </a:r>
                      <a:r>
                        <a:rPr lang="vi-VN" sz="2400" baseline="0" dirty="0" smtClean="0"/>
                        <a:t>(5)                               và đứng (6) </a:t>
                      </a:r>
                      <a:endParaRPr lang="en-US" sz="2400" dirty="0"/>
                    </a:p>
                  </a:txBody>
                  <a:tcPr/>
                </a:tc>
                <a:tc hMerge="1">
                  <a:txBody>
                    <a:bodyPr/>
                    <a:lstStyle/>
                    <a:p>
                      <a:endParaRPr lang="en-US"/>
                    </a:p>
                  </a:txBody>
                  <a:tcPr/>
                </a:tc>
                <a:tc hMerge="1">
                  <a:txBody>
                    <a:bodyPr/>
                    <a:lstStyle/>
                    <a:p>
                      <a:endParaRPr lang="en-US"/>
                    </a:p>
                  </a:txBody>
                  <a:tcPr/>
                </a:tc>
              </a:tr>
              <a:tr h="370840">
                <a:tc gridSpan="2">
                  <a:txBody>
                    <a:bodyPr/>
                    <a:lstStyle/>
                    <a:p>
                      <a:r>
                        <a:rPr lang="vi-VN" sz="2400" dirty="0" smtClean="0"/>
                        <a:t>Nhân</a:t>
                      </a:r>
                      <a:r>
                        <a:rPr lang="vi-VN" sz="2400" baseline="0" dirty="0" smtClean="0"/>
                        <a:t> vật lịch sử</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(7)                                       phát triển mạnh vào giữa thập niên 60 thế kỷ XX</a:t>
                      </a:r>
                      <a:endParaRPr lang="en-US" sz="2400" dirty="0"/>
                    </a:p>
                  </a:txBody>
                  <a:tcPr/>
                </a:tc>
              </a:tr>
              <a:tr h="370840">
                <a:tc gridSpan="2">
                  <a:txBody>
                    <a:bodyPr/>
                    <a:lstStyle/>
                    <a:p>
                      <a:r>
                        <a:rPr lang="vi-VN" sz="2400" dirty="0" smtClean="0"/>
                        <a:t>Tư</a:t>
                      </a:r>
                      <a:r>
                        <a:rPr lang="vi-VN" sz="2400" baseline="0" dirty="0" smtClean="0"/>
                        <a:t> liệu 11.3</a:t>
                      </a:r>
                      <a:endParaRPr lang="en-US" sz="2400" dirty="0"/>
                    </a:p>
                  </a:txBody>
                  <a:tcPr/>
                </a:tc>
                <a:tc hMerge="1">
                  <a:txBody>
                    <a:bodyPr/>
                    <a:lstStyle/>
                    <a:p>
                      <a:endParaRPr lang="en-US"/>
                    </a:p>
                  </a:txBody>
                  <a:tcPr/>
                </a:tc>
                <a:tc>
                  <a:txBody>
                    <a:bodyPr/>
                    <a:lstStyle/>
                    <a:p>
                      <a:r>
                        <a:rPr lang="vi-VN" sz="2400" dirty="0" smtClean="0"/>
                        <a:t>Phong trào</a:t>
                      </a:r>
                      <a:r>
                        <a:rPr lang="vi-VN" sz="2400" baseline="0" dirty="0" smtClean="0"/>
                        <a:t> đấu tranh chống (8)                                              phát triển mạnh ở Mỹ vào cuối thập niên 60 thế kỷ XX. </a:t>
                      </a:r>
                      <a:endParaRPr lang="en-US" sz="2400" dirty="0"/>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tình hình trong nước : </a:t>
                      </a:r>
                      <a:r>
                        <a:rPr lang="vi-VN" sz="2400" baseline="0" dirty="0" smtClean="0"/>
                        <a:t>Phong trào đấu tranh chống (7) </a:t>
                      </a:r>
                    </a:p>
                    <a:p>
                      <a:r>
                        <a:rPr lang="vi-VN" sz="2400" dirty="0" smtClean="0"/>
                        <a:t> (8)                        của</a:t>
                      </a:r>
                      <a:r>
                        <a:rPr lang="vi-VN" sz="2400" baseline="0" dirty="0" smtClean="0"/>
                        <a:t>  nhân dân phát triển mạnh .</a:t>
                      </a:r>
                      <a:endParaRPr lang="en-US" sz="2400" dirty="0"/>
                    </a:p>
                  </a:txBody>
                  <a:tcPr/>
                </a:tc>
                <a:tc hMerge="1">
                  <a:txBody>
                    <a:bodyPr/>
                    <a:lstStyle/>
                    <a:p>
                      <a:endParaRPr lang="en-US"/>
                    </a:p>
                  </a:txBody>
                  <a:tcPr/>
                </a:tc>
                <a:tc hMerge="1">
                  <a:txBody>
                    <a:bodyPr/>
                    <a:lstStyle/>
                    <a:p>
                      <a:endParaRPr lang="en-US"/>
                    </a:p>
                  </a:txBody>
                  <a:tcPr/>
                </a:tc>
              </a:tr>
              <a:tr h="370840">
                <a:tc>
                  <a:txBody>
                    <a:bodyPr/>
                    <a:lstStyle/>
                    <a:p>
                      <a:r>
                        <a:rPr lang="vi-VN" sz="2400" dirty="0" smtClean="0"/>
                        <a:t>Tư</a:t>
                      </a:r>
                      <a:r>
                        <a:rPr lang="vi-VN" sz="2400" baseline="0" dirty="0" smtClean="0"/>
                        <a:t> liệu 11.4</a:t>
                      </a:r>
                      <a:endParaRPr lang="en-US" sz="2400" dirty="0"/>
                    </a:p>
                  </a:txBody>
                  <a:tcPr/>
                </a:tc>
                <a:tc gridSpan="2">
                  <a:txBody>
                    <a:bodyPr/>
                    <a:lstStyle/>
                    <a:p>
                      <a:r>
                        <a:rPr lang="vi-VN" sz="2400" dirty="0" smtClean="0"/>
                        <a:t>Quan hệ</a:t>
                      </a:r>
                      <a:r>
                        <a:rPr lang="vi-VN" sz="2400" baseline="0" dirty="0" smtClean="0"/>
                        <a:t> (9)                 được cải thiện vào giữa thậ niên 80 thế kỉ XX</a:t>
                      </a:r>
                      <a:endParaRPr lang="en-US" sz="2400" dirty="0"/>
                    </a:p>
                  </a:txBody>
                  <a:tcPr/>
                </a:tc>
                <a:tc hMerge="1">
                  <a:txBody>
                    <a:bodyPr/>
                    <a:lstStyle/>
                    <a:p>
                      <a:endParaRPr lang="en-US"/>
                    </a:p>
                  </a:txBody>
                  <a:tcPr/>
                </a:tc>
              </a:tr>
              <a:tr h="370840">
                <a:tc gridSpan="3">
                  <a:txBody>
                    <a:bodyPr/>
                    <a:lstStyle/>
                    <a:p>
                      <a:r>
                        <a:rPr lang="vi-VN" sz="2400" dirty="0" smtClean="0">
                          <a:solidFill>
                            <a:srgbClr val="C00000"/>
                          </a:solidFill>
                        </a:rPr>
                        <a:t>Nhận</a:t>
                      </a:r>
                      <a:r>
                        <a:rPr lang="vi-VN" sz="2400" baseline="0" dirty="0" smtClean="0">
                          <a:solidFill>
                            <a:srgbClr val="C00000"/>
                          </a:solidFill>
                        </a:rPr>
                        <a:t> xét về chính sách đối ngoại </a:t>
                      </a:r>
                      <a:r>
                        <a:rPr lang="vi-VN" sz="2400" baseline="0" dirty="0" smtClean="0"/>
                        <a:t>Cải thiện quan hệ (10) </a:t>
                      </a:r>
                      <a:endParaRPr lang="en-US" sz="2400" dirty="0"/>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4257016" y="483508"/>
            <a:ext cx="3985846" cy="461665"/>
          </a:xfrm>
          <a:prstGeom prst="rect">
            <a:avLst/>
          </a:prstGeom>
          <a:noFill/>
        </p:spPr>
        <p:txBody>
          <a:bodyPr wrap="square" rtlCol="0">
            <a:spAutoFit/>
          </a:bodyPr>
          <a:lstStyle/>
          <a:p>
            <a:r>
              <a:rPr lang="vi-VN" sz="2400" dirty="0" smtClean="0">
                <a:solidFill>
                  <a:srgbClr val="FF0000"/>
                </a:solidFill>
              </a:rPr>
              <a:t>Trung tâm kinh tế- tài chính</a:t>
            </a:r>
            <a:endParaRPr lang="en-US" sz="2400" dirty="0">
              <a:solidFill>
                <a:srgbClr val="FF0000"/>
              </a:solidFill>
            </a:endParaRPr>
          </a:p>
        </p:txBody>
      </p:sp>
      <p:sp>
        <p:nvSpPr>
          <p:cNvPr id="14" name="TextBox 13"/>
          <p:cNvSpPr txBox="1"/>
          <p:nvPr/>
        </p:nvSpPr>
        <p:spPr>
          <a:xfrm>
            <a:off x="8614480" y="5352953"/>
            <a:ext cx="3346861" cy="461665"/>
          </a:xfrm>
          <a:prstGeom prst="rect">
            <a:avLst/>
          </a:prstGeom>
          <a:noFill/>
        </p:spPr>
        <p:txBody>
          <a:bodyPr wrap="square" rtlCol="0">
            <a:spAutoFit/>
          </a:bodyPr>
          <a:lstStyle/>
          <a:p>
            <a:r>
              <a:rPr lang="vi-VN" sz="2400" dirty="0" smtClean="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268297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03738" y="0"/>
            <a:ext cx="10750061" cy="6858000"/>
          </a:xfrm>
          <a:prstGeom prst="rect">
            <a:avLst/>
          </a:prstGeom>
        </p:spPr>
      </p:pic>
    </p:spTree>
    <p:extLst>
      <p:ext uri="{BB962C8B-B14F-4D97-AF65-F5344CB8AC3E}">
        <p14:creationId xmlns:p14="http://schemas.microsoft.com/office/powerpoint/2010/main" val="889325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3087</Words>
  <Application>Microsoft Office PowerPoint</Application>
  <PresentationFormat>Widescreen</PresentationFormat>
  <Paragraphs>244</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Tahoma</vt:lpstr>
      <vt:lpstr>Times New Roman</vt:lpstr>
      <vt:lpstr>Wingdings</vt:lpstr>
      <vt:lpstr>Office Theme</vt:lpstr>
      <vt:lpstr>PowerPoint Presentation</vt:lpstr>
      <vt:lpstr>Mục tiêu </vt:lpstr>
      <vt:lpstr>Nội dung </vt:lpstr>
      <vt:lpstr>Sau chiến tranh thế giới thứ hai, Mỹ và các nước Tây Âu đã trải qua một thời kỳ tăng trưởng mạnh về kinh tế, được gọi là “Ba mươi năm rực rỡ”. Liệu thực sự tăng trưởng đó chỉ toàn là “rực rỡ”? Thực chất tình hình chính trị, kinh tế của nước Mỹ và các nước Tây Âu đã diễn ra như thế nào? </vt:lpstr>
      <vt:lpstr>1. Nước Mỹ từ năm 1945 đến năm 1991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 em, sự kiện nào ảnh hưởng lớn nhất đến tình hình chính trị nước Mỹ những năm 70 của thế kỉ XX? Vì sao?</vt:lpstr>
      <vt:lpstr>2. Các nước Tây Âu từ năm 1945 đến năm 1991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Mỹ: </vt:lpstr>
      <vt:lpstr>VẬN DỤNG   Anh – một trong các quốc gia sáng lập đã rời khỏi tổ chức Liên minh châu Âu vào năm 2020. Hãy tham khảo thêm thông tin để viết một đoạn văn ngắn (khoảng 150 chữ) giới thiệu về sự kiện này.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29</cp:revision>
  <dcterms:created xsi:type="dcterms:W3CDTF">2024-05-22T10:57:00Z</dcterms:created>
  <dcterms:modified xsi:type="dcterms:W3CDTF">2024-06-16T12:38:50Z</dcterms:modified>
</cp:coreProperties>
</file>