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70" r:id="rId6"/>
    <p:sldId id="260" r:id="rId7"/>
    <p:sldId id="261" r:id="rId8"/>
    <p:sldId id="264" r:id="rId9"/>
    <p:sldId id="262" r:id="rId10"/>
    <p:sldId id="263" r:id="rId11"/>
    <p:sldId id="266" r:id="rId12"/>
    <p:sldId id="267" r:id="rId13"/>
    <p:sldId id="265" r:id="rId14"/>
    <p:sldId id="269" r:id="rId15"/>
    <p:sldId id="268"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5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76074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24398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46207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7167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A703A-09CC-43D3-8F6C-B58BEA00AA99}"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26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A703A-09CC-43D3-8F6C-B58BEA00AA99}"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64687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A703A-09CC-43D3-8F6C-B58BEA00AA99}" type="datetimeFigureOut">
              <a:rPr lang="en-US" smtClean="0"/>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19047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A703A-09CC-43D3-8F6C-B58BEA00AA99}" type="datetimeFigureOut">
              <a:rPr lang="en-US" smtClean="0"/>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371089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A703A-09CC-43D3-8F6C-B58BEA00AA99}" type="datetimeFigureOut">
              <a:rPr lang="en-US" smtClean="0"/>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7305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A703A-09CC-43D3-8F6C-B58BEA00AA99}"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87834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A703A-09CC-43D3-8F6C-B58BEA00AA99}"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6463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A703A-09CC-43D3-8F6C-B58BEA00AA99}" type="datetimeFigureOut">
              <a:rPr lang="en-US" smtClean="0"/>
              <a:t>6/17/2024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811D1-D86F-4114-9DCD-41F3780B15A9}" type="slidenum">
              <a:rPr lang="en-US" smtClean="0"/>
              <a:t>‹#›</a:t>
            </a:fld>
            <a:endParaRPr lang="en-US"/>
          </a:p>
        </p:txBody>
      </p:sp>
    </p:spTree>
    <p:extLst>
      <p:ext uri="{BB962C8B-B14F-4D97-AF65-F5344CB8AC3E}">
        <p14:creationId xmlns:p14="http://schemas.microsoft.com/office/powerpoint/2010/main" val="62778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322277"/>
          </a:xfrm>
          <a:prstGeom prst="rect">
            <a:avLst/>
          </a:prstGeom>
        </p:spPr>
      </p:pic>
      <p:pic>
        <p:nvPicPr>
          <p:cNvPr id="22" name="Picture 21"/>
          <p:cNvPicPr>
            <a:picLocks noChangeAspect="1"/>
          </p:cNvPicPr>
          <p:nvPr/>
        </p:nvPicPr>
        <p:blipFill>
          <a:blip r:embed="rId3"/>
          <a:stretch>
            <a:fillRect/>
          </a:stretch>
        </p:blipFill>
        <p:spPr>
          <a:xfrm>
            <a:off x="0" y="4950142"/>
            <a:ext cx="12192000" cy="1907858"/>
          </a:xfrm>
          <a:prstGeom prst="rect">
            <a:avLst/>
          </a:prstGeom>
        </p:spPr>
      </p:pic>
    </p:spTree>
    <p:extLst>
      <p:ext uri="{BB962C8B-B14F-4D97-AF65-F5344CB8AC3E}">
        <p14:creationId xmlns:p14="http://schemas.microsoft.com/office/powerpoint/2010/main" val="2720723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10095146"/>
              </p:ext>
            </p:extLst>
          </p:nvPr>
        </p:nvGraphicFramePr>
        <p:xfrm>
          <a:off x="0" y="846892"/>
          <a:ext cx="12099234" cy="6614160"/>
        </p:xfrm>
        <a:graphic>
          <a:graphicData uri="http://schemas.openxmlformats.org/drawingml/2006/table">
            <a:tbl>
              <a:tblPr firstRow="1" bandRow="1">
                <a:tableStyleId>{5C22544A-7EE6-4342-B048-85BDC9FD1C3A}</a:tableStyleId>
              </a:tblPr>
              <a:tblGrid>
                <a:gridCol w="1219200"/>
                <a:gridCol w="3392557"/>
                <a:gridCol w="7487477"/>
              </a:tblGrid>
              <a:tr h="370840">
                <a:tc rowSpan="3">
                  <a:txBody>
                    <a:bodyPr/>
                    <a:lstStyle/>
                    <a:p>
                      <a:endParaRPr lang="vi-VN" sz="2400" dirty="0" smtClean="0"/>
                    </a:p>
                    <a:p>
                      <a:endParaRPr lang="vi-VN" sz="2400" dirty="0" smtClean="0"/>
                    </a:p>
                    <a:p>
                      <a:endParaRPr lang="vi-VN" sz="2400" dirty="0" smtClean="0"/>
                    </a:p>
                    <a:p>
                      <a:endParaRPr lang="vi-VN" sz="2400" dirty="0" smtClean="0"/>
                    </a:p>
                    <a:p>
                      <a:r>
                        <a:rPr lang="vi-VN" sz="2400" dirty="0" smtClean="0"/>
                        <a:t>Tư</a:t>
                      </a:r>
                      <a:r>
                        <a:rPr lang="vi-VN" sz="2400" baseline="0" dirty="0" smtClean="0"/>
                        <a:t> liệu 12.2</a:t>
                      </a:r>
                      <a:endParaRPr lang="en-US" sz="2400" dirty="0"/>
                    </a:p>
                  </a:txBody>
                  <a:tcPr/>
                </a:tc>
                <a:tc>
                  <a:txBody>
                    <a:bodyPr/>
                    <a:lstStyle/>
                    <a:p>
                      <a:r>
                        <a:rPr lang="vi-VN" sz="2400" dirty="0" smtClean="0"/>
                        <a:t>Giả</a:t>
                      </a:r>
                      <a:r>
                        <a:rPr lang="vi-VN" sz="2400" baseline="0" dirty="0" smtClean="0"/>
                        <a:t> thiết của học sinh</a:t>
                      </a:r>
                      <a:endParaRPr lang="en-US" sz="2400" dirty="0"/>
                    </a:p>
                  </a:txBody>
                  <a:tcPr/>
                </a:tc>
                <a:tc>
                  <a:txBody>
                    <a:bodyPr/>
                    <a:lstStyle/>
                    <a:p>
                      <a:r>
                        <a:rPr lang="vi-VN" sz="2400" dirty="0" smtClean="0"/>
                        <a:t>Thông</a:t>
                      </a:r>
                      <a:r>
                        <a:rPr lang="vi-VN" sz="2400" baseline="0" dirty="0" smtClean="0"/>
                        <a:t> tin kiểm chứng </a:t>
                      </a:r>
                      <a:endParaRPr lang="en-US" sz="2400" dirty="0"/>
                    </a:p>
                  </a:txBody>
                  <a:tcPr/>
                </a:tc>
              </a:tr>
              <a:tr h="370840">
                <a:tc vMerge="1">
                  <a:txBody>
                    <a:bodyPr/>
                    <a:lstStyle/>
                    <a:p>
                      <a:endParaRPr lang="en-US" dirty="0"/>
                    </a:p>
                  </a:txBody>
                  <a:tcPr/>
                </a:tc>
                <a:tc>
                  <a:txBody>
                    <a:bodyPr/>
                    <a:lstStyle/>
                    <a:p>
                      <a:pPr algn="ctr"/>
                      <a:endParaRPr lang="vi-VN" sz="2800" dirty="0" smtClean="0">
                        <a:solidFill>
                          <a:srgbClr val="FF0000"/>
                        </a:solidFill>
                      </a:endParaRPr>
                    </a:p>
                    <a:p>
                      <a:pPr algn="ctr"/>
                      <a:endParaRPr lang="vi-VN" sz="2800" dirty="0" smtClean="0">
                        <a:solidFill>
                          <a:srgbClr val="FF0000"/>
                        </a:solidFill>
                      </a:endParaRPr>
                    </a:p>
                    <a:p>
                      <a:pPr algn="ctr"/>
                      <a:r>
                        <a:rPr lang="vi-VN" sz="2800" dirty="0" smtClean="0">
                          <a:solidFill>
                            <a:srgbClr val="FF0000"/>
                          </a:solidFill>
                        </a:rPr>
                        <a:t>Lý</a:t>
                      </a:r>
                      <a:r>
                        <a:rPr lang="vi-VN" sz="2800" baseline="0" dirty="0" smtClean="0">
                          <a:solidFill>
                            <a:srgbClr val="FF0000"/>
                          </a:solidFill>
                        </a:rPr>
                        <a:t> do kinh tế </a:t>
                      </a:r>
                    </a:p>
                    <a:p>
                      <a:pPr algn="ctr"/>
                      <a:endParaRPr lang="vi-VN" sz="2800" baseline="0" dirty="0" smtClean="0">
                        <a:solidFill>
                          <a:srgbClr val="FF0000"/>
                        </a:solidFill>
                      </a:endParaRPr>
                    </a:p>
                    <a:p>
                      <a:pPr algn="ctr"/>
                      <a:endParaRPr lang="vi-VN" sz="2800" baseline="0" dirty="0" smtClean="0">
                        <a:solidFill>
                          <a:srgbClr val="FF0000"/>
                        </a:solidFill>
                      </a:endParaRPr>
                    </a:p>
                    <a:p>
                      <a:pPr algn="ctr"/>
                      <a:endParaRPr lang="vi-VN" sz="2800" baseline="0" dirty="0" smtClean="0">
                        <a:solidFill>
                          <a:srgbClr val="FF0000"/>
                        </a:solidFill>
                      </a:endParaRPr>
                    </a:p>
                  </a:txBody>
                  <a:tcPr/>
                </a:tc>
                <a:tc>
                  <a:txBody>
                    <a:bodyPr/>
                    <a:lstStyle/>
                    <a:p>
                      <a:endParaRPr lang="en-US" sz="2400" dirty="0"/>
                    </a:p>
                  </a:txBody>
                  <a:tcPr/>
                </a:tc>
              </a:tr>
              <a:tr h="370840">
                <a:tc vMerge="1">
                  <a:txBody>
                    <a:bodyPr/>
                    <a:lstStyle/>
                    <a:p>
                      <a:endParaRPr lang="en-US" dirty="0"/>
                    </a:p>
                  </a:txBody>
                  <a:tcPr/>
                </a:tc>
                <a:tc>
                  <a:txBody>
                    <a:bodyPr/>
                    <a:lstStyle/>
                    <a:p>
                      <a:pPr algn="ctr"/>
                      <a:endParaRPr lang="vi-VN" sz="2800" dirty="0" smtClean="0">
                        <a:solidFill>
                          <a:srgbClr val="FF0000"/>
                        </a:solidFill>
                      </a:endParaRPr>
                    </a:p>
                    <a:p>
                      <a:pPr algn="ctr"/>
                      <a:r>
                        <a:rPr lang="vi-VN" sz="2800" dirty="0" smtClean="0">
                          <a:solidFill>
                            <a:srgbClr val="FF0000"/>
                          </a:solidFill>
                        </a:rPr>
                        <a:t>Lý</a:t>
                      </a:r>
                      <a:r>
                        <a:rPr lang="vi-VN" sz="2800" baseline="0" dirty="0" smtClean="0">
                          <a:solidFill>
                            <a:srgbClr val="FF0000"/>
                          </a:solidFill>
                        </a:rPr>
                        <a:t> do xã hội </a:t>
                      </a:r>
                    </a:p>
                    <a:p>
                      <a:pPr algn="ctr"/>
                      <a:endParaRPr lang="vi-VN" sz="2800" baseline="0" dirty="0" smtClean="0">
                        <a:solidFill>
                          <a:srgbClr val="FF0000"/>
                        </a:solidFill>
                      </a:endParaRPr>
                    </a:p>
                    <a:p>
                      <a:pPr algn="ctr"/>
                      <a:endParaRPr lang="vi-VN" sz="2800" baseline="0" dirty="0" smtClean="0">
                        <a:solidFill>
                          <a:srgbClr val="FF0000"/>
                        </a:solidFill>
                      </a:endParaRPr>
                    </a:p>
                    <a:p>
                      <a:pPr algn="ctr"/>
                      <a:endParaRPr lang="vi-VN" sz="2800" baseline="0" dirty="0" smtClean="0">
                        <a:solidFill>
                          <a:srgbClr val="FF0000"/>
                        </a:solidFill>
                      </a:endParaRPr>
                    </a:p>
                    <a:p>
                      <a:pPr algn="ctr"/>
                      <a:endParaRPr lang="vi-VN" sz="2800" dirty="0" smtClean="0">
                        <a:solidFill>
                          <a:srgbClr val="FF0000"/>
                        </a:solidFill>
                      </a:endParaRPr>
                    </a:p>
                    <a:p>
                      <a:pPr algn="ctr"/>
                      <a:endParaRPr lang="vi-VN" sz="2800" dirty="0" smtClean="0">
                        <a:solidFill>
                          <a:srgbClr val="FF0000"/>
                        </a:solidFill>
                      </a:endParaRPr>
                    </a:p>
                    <a:p>
                      <a:pPr algn="ctr"/>
                      <a:endParaRPr lang="en-US" sz="2800" dirty="0">
                        <a:solidFill>
                          <a:srgbClr val="FF0000"/>
                        </a:solidFill>
                      </a:endParaRPr>
                    </a:p>
                  </a:txBody>
                  <a:tcPr/>
                </a:tc>
                <a:tc>
                  <a:txBody>
                    <a:bodyPr/>
                    <a:lstStyle/>
                    <a:p>
                      <a:endParaRPr lang="en-US" sz="2400" dirty="0"/>
                    </a:p>
                  </a:txBody>
                  <a:tcPr/>
                </a:tc>
              </a:tr>
            </a:tbl>
          </a:graphicData>
        </a:graphic>
      </p:graphicFrame>
      <p:sp>
        <p:nvSpPr>
          <p:cNvPr id="6" name="TextBox 5"/>
          <p:cNvSpPr txBox="1"/>
          <p:nvPr/>
        </p:nvSpPr>
        <p:spPr>
          <a:xfrm>
            <a:off x="4625010" y="1306664"/>
            <a:ext cx="7474224" cy="2677656"/>
          </a:xfrm>
          <a:prstGeom prst="rect">
            <a:avLst/>
          </a:prstGeom>
          <a:noFill/>
        </p:spPr>
        <p:txBody>
          <a:bodyPr wrap="square" rtlCol="0">
            <a:spAutoFit/>
          </a:bodyPr>
          <a:lstStyle/>
          <a:p>
            <a:r>
              <a:rPr lang="vi-VN" sz="2800" dirty="0"/>
              <a:t>Nền kinh tế các nước Mỹ La-tinh thường chỉ dựa </a:t>
            </a:r>
            <a:r>
              <a:rPr lang="vi-VN" sz="2800" dirty="0" smtClean="0"/>
              <a:t>vào một </a:t>
            </a:r>
            <a:r>
              <a:rPr lang="vi-VN" sz="2800" dirty="0"/>
              <a:t>ngành chủ chốt khiến nền kinh tế của các </a:t>
            </a:r>
            <a:r>
              <a:rPr lang="vi-VN" sz="2800" dirty="0" smtClean="0"/>
              <a:t>nước Mỹ </a:t>
            </a:r>
            <a:r>
              <a:rPr lang="vi-VN" sz="2800" dirty="0"/>
              <a:t>La-tinh phát triển không ổn định. Đầu </a:t>
            </a:r>
            <a:r>
              <a:rPr lang="vi-VN" sz="2800" dirty="0" smtClean="0"/>
              <a:t>những năm </a:t>
            </a:r>
            <a:r>
              <a:rPr lang="vi-VN" sz="2800" dirty="0"/>
              <a:t>80 của thế kỉ XX, các nước lâm vào suy </a:t>
            </a:r>
            <a:r>
              <a:rPr lang="vi-VN" sz="2800" dirty="0" smtClean="0"/>
              <a:t>thoái, khủng </a:t>
            </a:r>
            <a:r>
              <a:rPr lang="vi-VN" sz="2800" dirty="0"/>
              <a:t>hoảng, nợ nước ngoài tăng cao, lạm phát,...</a:t>
            </a:r>
          </a:p>
        </p:txBody>
      </p:sp>
      <p:sp>
        <p:nvSpPr>
          <p:cNvPr id="7" name="TextBox 6"/>
          <p:cNvSpPr txBox="1"/>
          <p:nvPr/>
        </p:nvSpPr>
        <p:spPr>
          <a:xfrm>
            <a:off x="4684928" y="4135714"/>
            <a:ext cx="7474224" cy="2246769"/>
          </a:xfrm>
          <a:prstGeom prst="rect">
            <a:avLst/>
          </a:prstGeom>
          <a:noFill/>
        </p:spPr>
        <p:txBody>
          <a:bodyPr wrap="square" rtlCol="0">
            <a:spAutoFit/>
          </a:bodyPr>
          <a:lstStyle/>
          <a:p>
            <a:r>
              <a:rPr lang="en-US" sz="2800" dirty="0">
                <a:solidFill>
                  <a:srgbClr val="0070C0"/>
                </a:solidFill>
                <a:latin typeface="Arial" panose="020B0604020202020204" pitchFamily="34" charset="0"/>
                <a:cs typeface="Arial" panose="020B0604020202020204" pitchFamily="34" charset="0"/>
              </a:rPr>
              <a:t>Người dân thường xuyên phải đối mặt với tình </a:t>
            </a:r>
            <a:r>
              <a:rPr lang="en-US" sz="2800" dirty="0" smtClean="0">
                <a:solidFill>
                  <a:srgbClr val="0070C0"/>
                </a:solidFill>
                <a:latin typeface="Arial" panose="020B0604020202020204" pitchFamily="34" charset="0"/>
                <a:cs typeface="Arial" panose="020B0604020202020204" pitchFamily="34" charset="0"/>
              </a:rPr>
              <a:t>trạng</a:t>
            </a:r>
            <a:r>
              <a:rPr lang="vi-VN" sz="2800" dirty="0" smtClean="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khan </a:t>
            </a:r>
            <a:r>
              <a:rPr lang="en-US" sz="2800" dirty="0">
                <a:solidFill>
                  <a:srgbClr val="0070C0"/>
                </a:solidFill>
                <a:latin typeface="Arial" panose="020B0604020202020204" pitchFamily="34" charset="0"/>
                <a:cs typeface="Arial" panose="020B0604020202020204" pitchFamily="34" charset="0"/>
              </a:rPr>
              <a:t>hiếm hàng hoá, giá cả cao, thất nghiệp, </a:t>
            </a:r>
            <a:r>
              <a:rPr lang="en-US" sz="2800" dirty="0" smtClean="0">
                <a:solidFill>
                  <a:srgbClr val="0070C0"/>
                </a:solidFill>
                <a:latin typeface="Arial" panose="020B0604020202020204" pitchFamily="34" charset="0"/>
                <a:cs typeface="Arial" panose="020B0604020202020204" pitchFamily="34" charset="0"/>
              </a:rPr>
              <a:t>khoảng</a:t>
            </a:r>
            <a:r>
              <a:rPr lang="vi-VN" sz="2800" dirty="0" smtClean="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cách </a:t>
            </a:r>
            <a:r>
              <a:rPr lang="en-US" sz="2800" dirty="0">
                <a:solidFill>
                  <a:srgbClr val="0070C0"/>
                </a:solidFill>
                <a:latin typeface="Arial" panose="020B0604020202020204" pitchFamily="34" charset="0"/>
                <a:cs typeface="Arial" panose="020B0604020202020204" pitchFamily="34" charset="0"/>
              </a:rPr>
              <a:t>giàu nghèo trong xã hội ngày càng lớn. Di </a:t>
            </a:r>
            <a:r>
              <a:rPr lang="en-US" sz="2800" dirty="0" smtClean="0">
                <a:solidFill>
                  <a:srgbClr val="0070C0"/>
                </a:solidFill>
                <a:latin typeface="Arial" panose="020B0604020202020204" pitchFamily="34" charset="0"/>
                <a:cs typeface="Arial" panose="020B0604020202020204" pitchFamily="34" charset="0"/>
              </a:rPr>
              <a:t>cư</a:t>
            </a:r>
            <a:r>
              <a:rPr lang="vi-VN" sz="2800" dirty="0" smtClean="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tìm </a:t>
            </a:r>
            <a:r>
              <a:rPr lang="en-US" sz="2800" dirty="0">
                <a:solidFill>
                  <a:srgbClr val="0070C0"/>
                </a:solidFill>
                <a:latin typeface="Arial" panose="020B0604020202020204" pitchFamily="34" charset="0"/>
                <a:cs typeface="Arial" panose="020B0604020202020204" pitchFamily="34" charset="0"/>
              </a:rPr>
              <a:t>việc làm luôn là vấn đề </a:t>
            </a:r>
            <a:r>
              <a:rPr lang="vi-VN" sz="2800" dirty="0" smtClean="0">
                <a:solidFill>
                  <a:srgbClr val="0070C0"/>
                </a:solidFill>
                <a:latin typeface="Arial" panose="020B0604020202020204" pitchFamily="34" charset="0"/>
                <a:cs typeface="Arial" panose="020B0604020202020204" pitchFamily="34" charset="0"/>
              </a:rPr>
              <a:t>ở</a:t>
            </a:r>
            <a:r>
              <a:rPr lang="en-US" sz="2800" dirty="0" smtClean="0">
                <a:solidFill>
                  <a:srgbClr val="0070C0"/>
                </a:solidFill>
                <a:latin typeface="Arial" panose="020B0604020202020204" pitchFamily="34" charset="0"/>
                <a:cs typeface="Arial" panose="020B0604020202020204" pitchFamily="34" charset="0"/>
              </a:rPr>
              <a:t> </a:t>
            </a:r>
            <a:r>
              <a:rPr lang="en-US" sz="2800" dirty="0">
                <a:solidFill>
                  <a:srgbClr val="0070C0"/>
                </a:solidFill>
                <a:latin typeface="Arial" panose="020B0604020202020204" pitchFamily="34" charset="0"/>
                <a:cs typeface="Arial" panose="020B0604020202020204" pitchFamily="34" charset="0"/>
              </a:rPr>
              <a:t>các quốc gia này.</a:t>
            </a:r>
          </a:p>
        </p:txBody>
      </p:sp>
      <p:sp>
        <p:nvSpPr>
          <p:cNvPr id="12" name="TextBox 11"/>
          <p:cNvSpPr txBox="1"/>
          <p:nvPr/>
        </p:nvSpPr>
        <p:spPr>
          <a:xfrm>
            <a:off x="2782957" y="172278"/>
            <a:ext cx="5765263" cy="523220"/>
          </a:xfrm>
          <a:prstGeom prst="rect">
            <a:avLst/>
          </a:prstGeom>
          <a:noFill/>
        </p:spPr>
        <p:txBody>
          <a:bodyPr wrap="square" rtlCol="0">
            <a:spAutoFit/>
          </a:bodyPr>
          <a:lstStyle/>
          <a:p>
            <a:pPr algn="ctr"/>
            <a:r>
              <a:rPr lang="vi-VN" sz="2800" b="1" dirty="0" smtClean="0"/>
              <a:t>PHIẾU HỌC TẬP SỐ 1</a:t>
            </a:r>
            <a:endParaRPr lang="en-US" sz="2800" b="1" dirty="0"/>
          </a:p>
        </p:txBody>
      </p:sp>
    </p:spTree>
    <p:extLst>
      <p:ext uri="{BB962C8B-B14F-4D97-AF65-F5344CB8AC3E}">
        <p14:creationId xmlns:p14="http://schemas.microsoft.com/office/powerpoint/2010/main" val="31109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48" y="199616"/>
            <a:ext cx="11458303" cy="1325563"/>
          </a:xfrm>
        </p:spPr>
        <p:txBody>
          <a:bodyPr>
            <a:noAutofit/>
          </a:bodyPr>
          <a:lstStyle/>
          <a:p>
            <a:r>
              <a:rPr lang="en-US" sz="3200" b="1" dirty="0">
                <a:solidFill>
                  <a:srgbClr val="FF0000"/>
                </a:solidFill>
              </a:rPr>
              <a:t>Hãy nêu những nét nổi bật về chính trị, kinh tế, xã hội của các nước Mỹ La-tinh giai đoạn 1945 - 1991.</a:t>
            </a:r>
            <a:br>
              <a:rPr lang="en-US" sz="3200" b="1" dirty="0">
                <a:solidFill>
                  <a:srgbClr val="FF0000"/>
                </a:solidFill>
              </a:rPr>
            </a:br>
            <a:endParaRPr lang="en-US" sz="3200" b="1" dirty="0">
              <a:solidFill>
                <a:srgbClr val="FF0000"/>
              </a:solidFill>
            </a:endParaRPr>
          </a:p>
        </p:txBody>
      </p:sp>
      <p:sp>
        <p:nvSpPr>
          <p:cNvPr id="4" name="Rectangle 3"/>
          <p:cNvSpPr/>
          <p:nvPr/>
        </p:nvSpPr>
        <p:spPr>
          <a:xfrm>
            <a:off x="106017" y="1525179"/>
            <a:ext cx="11622157" cy="3056286"/>
          </a:xfrm>
          <a:prstGeom prst="rect">
            <a:avLst/>
          </a:prstGeom>
        </p:spPr>
        <p:txBody>
          <a:bodyPr wrap="square">
            <a:spAutoFit/>
          </a:bodyPr>
          <a:lstStyle/>
          <a:p>
            <a:pPr algn="just">
              <a:lnSpc>
                <a:spcPct val="107000"/>
              </a:lnSpc>
              <a:spcBef>
                <a:spcPts val="600"/>
              </a:spcBef>
              <a:spcAft>
                <a:spcPts val="1200"/>
              </a:spcAft>
            </a:pPr>
            <a:r>
              <a:rPr lang="vi-VN" sz="3600" b="1" dirty="0" smtClean="0">
                <a:solidFill>
                  <a:srgbClr val="7030A0"/>
                </a:solidFill>
                <a:latin typeface="Arial" panose="020B0604020202020204" pitchFamily="34" charset="0"/>
                <a:ea typeface="MS Mincho" panose="02020609040205080304" pitchFamily="49" charset="-128"/>
                <a:cs typeface="Arial" panose="020B0604020202020204" pitchFamily="34" charset="0"/>
              </a:rPr>
              <a:t>1.</a:t>
            </a:r>
            <a:r>
              <a:rPr lang="en-US" sz="3600" b="1" dirty="0" smtClean="0">
                <a:solidFill>
                  <a:srgbClr val="7030A0"/>
                </a:solidFill>
                <a:latin typeface="Arial" panose="020B0604020202020204" pitchFamily="34" charset="0"/>
                <a:ea typeface="MS Mincho" panose="02020609040205080304" pitchFamily="49" charset="-128"/>
                <a:cs typeface="Arial" panose="020B0604020202020204" pitchFamily="34" charset="0"/>
              </a:rPr>
              <a:t>Về </a:t>
            </a:r>
            <a:r>
              <a:rPr lang="en-US" sz="3600" b="1" dirty="0">
                <a:solidFill>
                  <a:srgbClr val="7030A0"/>
                </a:solidFill>
                <a:latin typeface="Arial" panose="020B0604020202020204" pitchFamily="34" charset="0"/>
                <a:ea typeface="MS Mincho" panose="02020609040205080304" pitchFamily="49" charset="-128"/>
                <a:cs typeface="Arial" panose="020B0604020202020204" pitchFamily="34" charset="0"/>
              </a:rPr>
              <a:t>chính trị:</a:t>
            </a:r>
            <a:r>
              <a:rPr lang="en-US" sz="3600" dirty="0">
                <a:latin typeface="Arial" panose="020B0604020202020204" pitchFamily="34" charset="0"/>
                <a:ea typeface="MS Mincho" panose="02020609040205080304" pitchFamily="49" charset="-128"/>
                <a:cs typeface="Arial" panose="020B0604020202020204" pitchFamily="34" charset="0"/>
              </a:rPr>
              <a:t> các cuộc đấu tranh chống lại chế độ độc tài và sự can thiệp của </a:t>
            </a:r>
            <a:r>
              <a:rPr lang="en-US" sz="3600" dirty="0" smtClean="0">
                <a:latin typeface="Arial" panose="020B0604020202020204" pitchFamily="34" charset="0"/>
                <a:ea typeface="MS Mincho" panose="02020609040205080304" pitchFamily="49" charset="-128"/>
                <a:cs typeface="Arial" panose="020B0604020202020204" pitchFamily="34" charset="0"/>
              </a:rPr>
              <a:t>Mỹ;</a:t>
            </a:r>
            <a:r>
              <a:rPr lang="vi-VN" sz="3600" dirty="0" smtClean="0">
                <a:latin typeface="Arial" panose="020B0604020202020204" pitchFamily="34" charset="0"/>
                <a:ea typeface="MS Mincho" panose="02020609040205080304" pitchFamily="49" charset="-128"/>
                <a:cs typeface="Arial" panose="020B0604020202020204" pitchFamily="34" charset="0"/>
              </a:rPr>
              <a:t> </a:t>
            </a:r>
            <a:r>
              <a:rPr lang="en-US" sz="3600" dirty="0" smtClean="0">
                <a:latin typeface="Arial" panose="020B0604020202020204" pitchFamily="34" charset="0"/>
                <a:ea typeface="MS Mincho" panose="02020609040205080304" pitchFamily="49" charset="-128"/>
                <a:cs typeface="Arial" panose="020B0604020202020204" pitchFamily="34" charset="0"/>
              </a:rPr>
              <a:t>phong </a:t>
            </a:r>
            <a:r>
              <a:rPr lang="en-US" sz="3600" dirty="0">
                <a:latin typeface="Arial" panose="020B0604020202020204" pitchFamily="34" charset="0"/>
                <a:ea typeface="MS Mincho" panose="02020609040205080304" pitchFamily="49" charset="-128"/>
                <a:cs typeface="Arial" panose="020B0604020202020204" pitchFamily="34" charset="0"/>
              </a:rPr>
              <a:t>trào chống chế độ độc tài quân sự, thành lập chính phủ dân chủ diễn ra mạnh </a:t>
            </a:r>
            <a:r>
              <a:rPr lang="en-US" sz="3600" dirty="0" smtClean="0">
                <a:latin typeface="Arial" panose="020B0604020202020204" pitchFamily="34" charset="0"/>
                <a:ea typeface="MS Mincho" panose="02020609040205080304" pitchFamily="49" charset="-128"/>
                <a:cs typeface="Arial" panose="020B0604020202020204" pitchFamily="34" charset="0"/>
              </a:rPr>
              <a:t>mẽ</a:t>
            </a:r>
            <a:r>
              <a:rPr lang="vi-VN" sz="3600" dirty="0" smtClean="0">
                <a:latin typeface="Arial" panose="020B0604020202020204" pitchFamily="34" charset="0"/>
                <a:ea typeface="MS Mincho" panose="02020609040205080304" pitchFamily="49" charset="-128"/>
                <a:cs typeface="Arial" panose="020B0604020202020204" pitchFamily="34" charset="0"/>
              </a:rPr>
              <a:t>  ở</a:t>
            </a:r>
            <a:r>
              <a:rPr lang="en-US" sz="3600" dirty="0" smtClean="0">
                <a:latin typeface="Arial" panose="020B0604020202020204" pitchFamily="34" charset="0"/>
                <a:ea typeface="MS Mincho" panose="02020609040205080304" pitchFamily="49" charset="-128"/>
                <a:cs typeface="Arial" panose="020B0604020202020204" pitchFamily="34" charset="0"/>
              </a:rPr>
              <a:t> </a:t>
            </a:r>
            <a:r>
              <a:rPr lang="en-US" sz="3600" dirty="0">
                <a:latin typeface="Arial" panose="020B0604020202020204" pitchFamily="34" charset="0"/>
                <a:ea typeface="MS Mincho" panose="02020609040205080304" pitchFamily="49" charset="-128"/>
                <a:cs typeface="Arial" panose="020B0604020202020204" pitchFamily="34" charset="0"/>
              </a:rPr>
              <a:t>Ni-ca-ra-goa, En Xan-va-đo,…; được mệnh danh là “Lục địa bùng cháy</a:t>
            </a:r>
            <a:r>
              <a:rPr lang="en-US" sz="3600" dirty="0" smtClean="0">
                <a:latin typeface="Arial" panose="020B0604020202020204" pitchFamily="34" charset="0"/>
                <a:ea typeface="MS Mincho" panose="02020609040205080304" pitchFamily="49" charset="-128"/>
                <a:cs typeface="Arial" panose="020B0604020202020204" pitchFamily="34" charset="0"/>
              </a:rPr>
              <a:t>”.</a:t>
            </a:r>
            <a:endParaRPr lang="en-US" sz="3600" dirty="0">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68181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48" y="199616"/>
            <a:ext cx="11458303" cy="1325563"/>
          </a:xfrm>
        </p:spPr>
        <p:txBody>
          <a:bodyPr>
            <a:noAutofit/>
          </a:bodyPr>
          <a:lstStyle/>
          <a:p>
            <a:r>
              <a:rPr lang="en-US" sz="3200" b="1" dirty="0">
                <a:solidFill>
                  <a:srgbClr val="FF0000"/>
                </a:solidFill>
              </a:rPr>
              <a:t>Hãy nêu những nét nổi bật về chính trị, kinh tế, xã hội của các nước Mỹ La-tinh giai đoạn 1945 - 1991.</a:t>
            </a:r>
            <a:br>
              <a:rPr lang="en-US" sz="3200" b="1" dirty="0">
                <a:solidFill>
                  <a:srgbClr val="FF0000"/>
                </a:solidFill>
              </a:rPr>
            </a:br>
            <a:endParaRPr lang="en-US" sz="3200" b="1" dirty="0">
              <a:solidFill>
                <a:srgbClr val="FF0000"/>
              </a:solidFill>
            </a:endParaRPr>
          </a:p>
        </p:txBody>
      </p:sp>
      <p:sp>
        <p:nvSpPr>
          <p:cNvPr id="4" name="Rectangle 3"/>
          <p:cNvSpPr/>
          <p:nvPr/>
        </p:nvSpPr>
        <p:spPr>
          <a:xfrm>
            <a:off x="106017" y="1220206"/>
            <a:ext cx="12192000" cy="4703211"/>
          </a:xfrm>
          <a:prstGeom prst="rect">
            <a:avLst/>
          </a:prstGeom>
        </p:spPr>
        <p:txBody>
          <a:bodyPr wrap="square">
            <a:spAutoFit/>
          </a:bodyPr>
          <a:lstStyle/>
          <a:p>
            <a:pPr algn="just">
              <a:lnSpc>
                <a:spcPct val="107000"/>
              </a:lnSpc>
              <a:spcBef>
                <a:spcPts val="600"/>
              </a:spcBef>
              <a:spcAft>
                <a:spcPts val="1200"/>
              </a:spcAft>
            </a:pPr>
            <a:r>
              <a:rPr lang="vi-VN" sz="2800" b="1" dirty="0" smtClean="0">
                <a:solidFill>
                  <a:srgbClr val="7030A0"/>
                </a:solidFill>
                <a:latin typeface="Arial" panose="020B0604020202020204" pitchFamily="34" charset="0"/>
                <a:ea typeface="MS Mincho" panose="02020609040205080304" pitchFamily="49" charset="-128"/>
                <a:cs typeface="Arial" panose="020B0604020202020204" pitchFamily="34" charset="0"/>
              </a:rPr>
              <a:t>1.</a:t>
            </a:r>
            <a:r>
              <a:rPr lang="en-US" sz="2800" b="1" dirty="0" smtClean="0">
                <a:solidFill>
                  <a:srgbClr val="7030A0"/>
                </a:solidFill>
                <a:latin typeface="Arial" panose="020B0604020202020204" pitchFamily="34" charset="0"/>
                <a:ea typeface="MS Mincho" panose="02020609040205080304" pitchFamily="49" charset="-128"/>
                <a:cs typeface="Arial" panose="020B0604020202020204" pitchFamily="34" charset="0"/>
              </a:rPr>
              <a:t>Về </a:t>
            </a:r>
            <a:r>
              <a:rPr lang="en-US" sz="2800" b="1" dirty="0">
                <a:solidFill>
                  <a:srgbClr val="7030A0"/>
                </a:solidFill>
                <a:latin typeface="Arial" panose="020B0604020202020204" pitchFamily="34" charset="0"/>
                <a:ea typeface="MS Mincho" panose="02020609040205080304" pitchFamily="49" charset="-128"/>
                <a:cs typeface="Arial" panose="020B0604020202020204" pitchFamily="34" charset="0"/>
              </a:rPr>
              <a:t>chính trị:</a:t>
            </a:r>
            <a:r>
              <a:rPr lang="en-US" sz="2800" dirty="0">
                <a:latin typeface="Arial" panose="020B0604020202020204" pitchFamily="34" charset="0"/>
                <a:ea typeface="MS Mincho" panose="02020609040205080304" pitchFamily="49" charset="-128"/>
                <a:cs typeface="Arial" panose="020B0604020202020204" pitchFamily="34" charset="0"/>
              </a:rPr>
              <a:t> các cuộc đấu tranh chống lại chế độ độc tài và sự can thiệp của </a:t>
            </a:r>
            <a:r>
              <a:rPr lang="en-US" sz="2800" dirty="0" smtClean="0">
                <a:latin typeface="Arial" panose="020B0604020202020204" pitchFamily="34" charset="0"/>
                <a:ea typeface="MS Mincho" panose="02020609040205080304" pitchFamily="49" charset="-128"/>
                <a:cs typeface="Arial" panose="020B0604020202020204" pitchFamily="34" charset="0"/>
              </a:rPr>
              <a:t>Mỹ;</a:t>
            </a:r>
            <a:r>
              <a:rPr lang="vi-VN" sz="2800" dirty="0" smtClean="0">
                <a:latin typeface="Arial" panose="020B0604020202020204" pitchFamily="34" charset="0"/>
                <a:ea typeface="MS Mincho" panose="02020609040205080304" pitchFamily="49" charset="-128"/>
                <a:cs typeface="Arial" panose="020B0604020202020204" pitchFamily="34" charset="0"/>
              </a:rPr>
              <a:t> </a:t>
            </a:r>
            <a:r>
              <a:rPr lang="en-US" sz="2800" dirty="0" smtClean="0">
                <a:latin typeface="Arial" panose="020B0604020202020204" pitchFamily="34" charset="0"/>
                <a:ea typeface="MS Mincho" panose="02020609040205080304" pitchFamily="49" charset="-128"/>
                <a:cs typeface="Arial" panose="020B0604020202020204" pitchFamily="34" charset="0"/>
              </a:rPr>
              <a:t>phong </a:t>
            </a:r>
            <a:r>
              <a:rPr lang="en-US" sz="2800" dirty="0">
                <a:latin typeface="Arial" panose="020B0604020202020204" pitchFamily="34" charset="0"/>
                <a:ea typeface="MS Mincho" panose="02020609040205080304" pitchFamily="49" charset="-128"/>
                <a:cs typeface="Arial" panose="020B0604020202020204" pitchFamily="34" charset="0"/>
              </a:rPr>
              <a:t>trào chống chế độ độc tài quân sự, thành lập chính phủ dân chủ diễn ra mạnh </a:t>
            </a:r>
            <a:r>
              <a:rPr lang="en-US" sz="2800" dirty="0" smtClean="0">
                <a:latin typeface="Arial" panose="020B0604020202020204" pitchFamily="34" charset="0"/>
                <a:ea typeface="MS Mincho" panose="02020609040205080304" pitchFamily="49" charset="-128"/>
                <a:cs typeface="Arial" panose="020B0604020202020204" pitchFamily="34" charset="0"/>
              </a:rPr>
              <a:t>mẽ</a:t>
            </a:r>
            <a:r>
              <a:rPr lang="vi-VN" sz="2800" dirty="0" smtClean="0">
                <a:latin typeface="Arial" panose="020B0604020202020204" pitchFamily="34" charset="0"/>
                <a:ea typeface="MS Mincho" panose="02020609040205080304" pitchFamily="49" charset="-128"/>
                <a:cs typeface="Arial" panose="020B0604020202020204" pitchFamily="34" charset="0"/>
              </a:rPr>
              <a:t>  ở</a:t>
            </a:r>
            <a:r>
              <a:rPr lang="en-US" sz="2800" dirty="0" smtClean="0">
                <a:latin typeface="Arial" panose="020B0604020202020204" pitchFamily="34" charset="0"/>
                <a:ea typeface="MS Mincho" panose="02020609040205080304" pitchFamily="49" charset="-128"/>
                <a:cs typeface="Arial" panose="020B0604020202020204" pitchFamily="34" charset="0"/>
              </a:rPr>
              <a:t> </a:t>
            </a:r>
            <a:r>
              <a:rPr lang="en-US" sz="2800" dirty="0">
                <a:latin typeface="Arial" panose="020B0604020202020204" pitchFamily="34" charset="0"/>
                <a:ea typeface="MS Mincho" panose="02020609040205080304" pitchFamily="49" charset="-128"/>
                <a:cs typeface="Arial" panose="020B0604020202020204" pitchFamily="34" charset="0"/>
              </a:rPr>
              <a:t>Ni-ca-ra-goa, En Xan-va-đo,…; được mệnh danh là “Lục địa bùng cháy”.</a:t>
            </a:r>
          </a:p>
          <a:p>
            <a:pPr algn="just">
              <a:lnSpc>
                <a:spcPct val="107000"/>
              </a:lnSpc>
              <a:spcBef>
                <a:spcPts val="600"/>
              </a:spcBef>
              <a:spcAft>
                <a:spcPts val="1200"/>
              </a:spcAft>
            </a:pPr>
            <a:r>
              <a:rPr lang="vi-VN" sz="2800" b="1" dirty="0" smtClean="0">
                <a:solidFill>
                  <a:srgbClr val="7030A0"/>
                </a:solidFill>
                <a:latin typeface="Arial" panose="020B0604020202020204" pitchFamily="34" charset="0"/>
                <a:ea typeface="MS Mincho" panose="02020609040205080304" pitchFamily="49" charset="-128"/>
                <a:cs typeface="Arial" panose="020B0604020202020204" pitchFamily="34" charset="0"/>
              </a:rPr>
              <a:t>2.</a:t>
            </a:r>
            <a:r>
              <a:rPr lang="en-US" sz="2800" b="1" dirty="0" smtClean="0">
                <a:solidFill>
                  <a:srgbClr val="7030A0"/>
                </a:solidFill>
                <a:latin typeface="Arial" panose="020B0604020202020204" pitchFamily="34" charset="0"/>
                <a:ea typeface="MS Mincho" panose="02020609040205080304" pitchFamily="49" charset="-128"/>
                <a:cs typeface="Arial" panose="020B0604020202020204" pitchFamily="34" charset="0"/>
              </a:rPr>
              <a:t>Về </a:t>
            </a:r>
            <a:r>
              <a:rPr lang="en-US" sz="2800" b="1" dirty="0">
                <a:solidFill>
                  <a:srgbClr val="7030A0"/>
                </a:solidFill>
                <a:latin typeface="Arial" panose="020B0604020202020204" pitchFamily="34" charset="0"/>
                <a:ea typeface="MS Mincho" panose="02020609040205080304" pitchFamily="49" charset="-128"/>
                <a:cs typeface="Arial" panose="020B0604020202020204" pitchFamily="34" charset="0"/>
              </a:rPr>
              <a:t>kinh tế: </a:t>
            </a:r>
            <a:r>
              <a:rPr lang="en-US" sz="2800" dirty="0">
                <a:latin typeface="Arial" panose="020B0604020202020204" pitchFamily="34" charset="0"/>
                <a:ea typeface="MS Mincho" panose="02020609040205080304" pitchFamily="49" charset="-128"/>
                <a:cs typeface="Arial" panose="020B0604020202020204" pitchFamily="34" charset="0"/>
              </a:rPr>
              <a:t>tuy đạt được nhiều thành tựu nhưng nhìn chung kinh tế các nước Mỹ </a:t>
            </a:r>
            <a:r>
              <a:rPr lang="en-US" sz="2800" dirty="0" smtClean="0">
                <a:latin typeface="Arial" panose="020B0604020202020204" pitchFamily="34" charset="0"/>
                <a:ea typeface="MS Mincho" panose="02020609040205080304" pitchFamily="49" charset="-128"/>
                <a:cs typeface="Arial" panose="020B0604020202020204" pitchFamily="34" charset="0"/>
              </a:rPr>
              <a:t>La-tinh</a:t>
            </a:r>
            <a:r>
              <a:rPr lang="vi-VN" sz="2800" dirty="0" smtClean="0">
                <a:latin typeface="Arial" panose="020B0604020202020204" pitchFamily="34" charset="0"/>
                <a:ea typeface="MS Mincho" panose="02020609040205080304" pitchFamily="49" charset="-128"/>
                <a:cs typeface="Arial" panose="020B0604020202020204" pitchFamily="34" charset="0"/>
              </a:rPr>
              <a:t> </a:t>
            </a:r>
            <a:r>
              <a:rPr lang="en-US" sz="2800" dirty="0" smtClean="0">
                <a:latin typeface="Arial" panose="020B0604020202020204" pitchFamily="34" charset="0"/>
                <a:ea typeface="MS Mincho" panose="02020609040205080304" pitchFamily="49" charset="-128"/>
                <a:cs typeface="Arial" panose="020B0604020202020204" pitchFamily="34" charset="0"/>
              </a:rPr>
              <a:t>phát </a:t>
            </a:r>
            <a:r>
              <a:rPr lang="en-US" sz="2800" dirty="0">
                <a:latin typeface="Arial" panose="020B0604020202020204" pitchFamily="34" charset="0"/>
                <a:ea typeface="MS Mincho" panose="02020609040205080304" pitchFamily="49" charset="-128"/>
                <a:cs typeface="Arial" panose="020B0604020202020204" pitchFamily="34" charset="0"/>
              </a:rPr>
              <a:t>triển không ổn định; đặc biệt, các nước lâm vào suy thoái, khủng hoảng</a:t>
            </a:r>
            <a:r>
              <a:rPr lang="en-US" sz="2800" dirty="0" smtClean="0">
                <a:latin typeface="Arial" panose="020B0604020202020204" pitchFamily="34" charset="0"/>
                <a:ea typeface="MS Mincho" panose="02020609040205080304" pitchFamily="49" charset="-128"/>
                <a:cs typeface="Arial" panose="020B0604020202020204" pitchFamily="34" charset="0"/>
              </a:rPr>
              <a:t>,…vào </a:t>
            </a:r>
            <a:r>
              <a:rPr lang="en-US" sz="2800" dirty="0">
                <a:latin typeface="Arial" panose="020B0604020202020204" pitchFamily="34" charset="0"/>
                <a:ea typeface="MS Mincho" panose="02020609040205080304" pitchFamily="49" charset="-128"/>
                <a:cs typeface="Arial" panose="020B0604020202020204" pitchFamily="34" charset="0"/>
              </a:rPr>
              <a:t>đầu những năm 80 của thế kỉ XX.</a:t>
            </a:r>
          </a:p>
          <a:p>
            <a:pPr algn="just">
              <a:lnSpc>
                <a:spcPct val="107000"/>
              </a:lnSpc>
              <a:spcBef>
                <a:spcPts val="600"/>
              </a:spcBef>
              <a:spcAft>
                <a:spcPts val="1200"/>
              </a:spcAft>
            </a:pPr>
            <a:r>
              <a:rPr lang="vi-VN" sz="2800" b="1" dirty="0" smtClean="0">
                <a:solidFill>
                  <a:srgbClr val="7030A0"/>
                </a:solidFill>
                <a:latin typeface="Arial" panose="020B0604020202020204" pitchFamily="34" charset="0"/>
                <a:ea typeface="MS Mincho" panose="02020609040205080304" pitchFamily="49" charset="-128"/>
                <a:cs typeface="Arial" panose="020B0604020202020204" pitchFamily="34" charset="0"/>
              </a:rPr>
              <a:t>3.</a:t>
            </a:r>
            <a:r>
              <a:rPr lang="en-US" sz="2800" b="1" dirty="0" smtClean="0">
                <a:solidFill>
                  <a:srgbClr val="7030A0"/>
                </a:solidFill>
                <a:latin typeface="Arial" panose="020B0604020202020204" pitchFamily="34" charset="0"/>
                <a:ea typeface="MS Mincho" panose="02020609040205080304" pitchFamily="49" charset="-128"/>
                <a:cs typeface="Arial" panose="020B0604020202020204" pitchFamily="34" charset="0"/>
              </a:rPr>
              <a:t>Về </a:t>
            </a:r>
            <a:r>
              <a:rPr lang="en-US" sz="2800" b="1" dirty="0">
                <a:solidFill>
                  <a:srgbClr val="7030A0"/>
                </a:solidFill>
                <a:latin typeface="Arial" panose="020B0604020202020204" pitchFamily="34" charset="0"/>
                <a:ea typeface="MS Mincho" panose="02020609040205080304" pitchFamily="49" charset="-128"/>
                <a:cs typeface="Arial" panose="020B0604020202020204" pitchFamily="34" charset="0"/>
              </a:rPr>
              <a:t>xã hội </a:t>
            </a:r>
            <a:r>
              <a:rPr lang="en-US" sz="2800" dirty="0">
                <a:latin typeface="Arial" panose="020B0604020202020204" pitchFamily="34" charset="0"/>
                <a:ea typeface="MS Mincho" panose="02020609040205080304" pitchFamily="49" charset="-128"/>
                <a:cs typeface="Arial" panose="020B0604020202020204" pitchFamily="34" charset="0"/>
              </a:rPr>
              <a:t>(do hệ quả của nền kinh tế không ổn định): đời sống người dân gặp </a:t>
            </a:r>
            <a:r>
              <a:rPr lang="en-US" sz="2800" dirty="0" smtClean="0">
                <a:latin typeface="Arial" panose="020B0604020202020204" pitchFamily="34" charset="0"/>
                <a:ea typeface="MS Mincho" panose="02020609040205080304" pitchFamily="49" charset="-128"/>
                <a:cs typeface="Arial" panose="020B0604020202020204" pitchFamily="34" charset="0"/>
              </a:rPr>
              <a:t>nhiều</a:t>
            </a:r>
            <a:r>
              <a:rPr lang="vi-VN" sz="2800" dirty="0" smtClean="0">
                <a:latin typeface="Arial" panose="020B0604020202020204" pitchFamily="34" charset="0"/>
                <a:ea typeface="MS Mincho" panose="02020609040205080304" pitchFamily="49" charset="-128"/>
                <a:cs typeface="Arial" panose="020B0604020202020204" pitchFamily="34" charset="0"/>
              </a:rPr>
              <a:t> </a:t>
            </a:r>
            <a:r>
              <a:rPr lang="en-US" sz="2800" dirty="0" smtClean="0">
                <a:latin typeface="Arial" panose="020B0604020202020204" pitchFamily="34" charset="0"/>
                <a:ea typeface="MS Mincho" panose="02020609040205080304" pitchFamily="49" charset="-128"/>
                <a:cs typeface="Arial" panose="020B0604020202020204" pitchFamily="34" charset="0"/>
              </a:rPr>
              <a:t>khó </a:t>
            </a:r>
            <a:r>
              <a:rPr lang="en-US" sz="2800" dirty="0">
                <a:latin typeface="Arial" panose="020B0604020202020204" pitchFamily="34" charset="0"/>
                <a:ea typeface="MS Mincho" panose="02020609040205080304" pitchFamily="49" charset="-128"/>
                <a:cs typeface="Arial" panose="020B0604020202020204" pitchFamily="34" charset="0"/>
              </a:rPr>
              <a:t>khăn, họ phải di cư để tìm kiếm việc làm.</a:t>
            </a:r>
            <a:endParaRPr lang="en-US" sz="28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4134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7896"/>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2. Cách mạng Cu-ba và công cuộc xây dựng chủ nghĩa xã hội </a:t>
            </a:r>
            <a:endParaRPr lang="en-US" sz="3200" dirty="0">
              <a:solidFill>
                <a:srgbClr val="FF0000"/>
              </a:solidFill>
            </a:endParaRPr>
          </a:p>
        </p:txBody>
      </p:sp>
      <p:sp>
        <p:nvSpPr>
          <p:cNvPr id="3" name="Content Placeholder 2"/>
          <p:cNvSpPr>
            <a:spLocks noGrp="1"/>
          </p:cNvSpPr>
          <p:nvPr>
            <p:ph idx="1"/>
          </p:nvPr>
        </p:nvSpPr>
        <p:spPr>
          <a:xfrm>
            <a:off x="106017" y="1277654"/>
            <a:ext cx="10515600" cy="477077"/>
          </a:xfrm>
        </p:spPr>
        <p:txBody>
          <a:bodyPr/>
          <a:lstStyle/>
          <a:p>
            <a:pPr marL="0" indent="0">
              <a:buNone/>
            </a:pPr>
            <a:r>
              <a:rPr lang="vi-VN" dirty="0" smtClean="0"/>
              <a:t>a/ Cách mạng Cu-ba năm 1959</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27422073"/>
              </p:ext>
            </p:extLst>
          </p:nvPr>
        </p:nvGraphicFramePr>
        <p:xfrm>
          <a:off x="106017" y="1798320"/>
          <a:ext cx="11979966" cy="5059680"/>
        </p:xfrm>
        <a:graphic>
          <a:graphicData uri="http://schemas.openxmlformats.org/drawingml/2006/table">
            <a:tbl>
              <a:tblPr firstRow="1" bandRow="1">
                <a:tableStyleId>{5C22544A-7EE6-4342-B048-85BDC9FD1C3A}</a:tableStyleId>
              </a:tblPr>
              <a:tblGrid>
                <a:gridCol w="1908313"/>
                <a:gridCol w="6078331"/>
                <a:gridCol w="3993322"/>
              </a:tblGrid>
              <a:tr h="370840">
                <a:tc>
                  <a:txBody>
                    <a:bodyPr/>
                    <a:lstStyle/>
                    <a:p>
                      <a:r>
                        <a:rPr lang="vi-VN" sz="2800" dirty="0" smtClean="0"/>
                        <a:t>Thời</a:t>
                      </a:r>
                      <a:r>
                        <a:rPr lang="vi-VN" sz="2800" baseline="0" dirty="0" smtClean="0"/>
                        <a:t> gian </a:t>
                      </a:r>
                      <a:endParaRPr lang="en-US" sz="2800" dirty="0"/>
                    </a:p>
                  </a:txBody>
                  <a:tcPr/>
                </a:tc>
                <a:tc>
                  <a:txBody>
                    <a:bodyPr/>
                    <a:lstStyle/>
                    <a:p>
                      <a:pPr algn="ctr"/>
                      <a:r>
                        <a:rPr lang="vi-VN" sz="2800" dirty="0" smtClean="0"/>
                        <a:t>Sự</a:t>
                      </a:r>
                      <a:r>
                        <a:rPr lang="vi-VN" sz="2800" baseline="0" dirty="0" smtClean="0"/>
                        <a:t> kiện </a:t>
                      </a:r>
                      <a:endParaRPr lang="en-US" sz="2800" dirty="0"/>
                    </a:p>
                  </a:txBody>
                  <a:tcPr/>
                </a:tc>
                <a:tc>
                  <a:txBody>
                    <a:bodyPr/>
                    <a:lstStyle/>
                    <a:p>
                      <a:pPr algn="ctr"/>
                      <a:r>
                        <a:rPr lang="vi-VN" sz="2800" dirty="0" smtClean="0"/>
                        <a:t>Nêu</a:t>
                      </a:r>
                      <a:r>
                        <a:rPr lang="vi-VN" sz="2800" baseline="0" dirty="0" smtClean="0"/>
                        <a:t> ý kiến </a:t>
                      </a:r>
                      <a:endParaRPr lang="en-US" sz="2800" dirty="0"/>
                    </a:p>
                  </a:txBody>
                  <a:tcPr/>
                </a:tc>
              </a:tr>
              <a:tr h="370840">
                <a:tc>
                  <a:txBody>
                    <a:bodyPr/>
                    <a:lstStyle/>
                    <a:p>
                      <a:r>
                        <a:rPr lang="vi-VN" sz="2800" dirty="0" smtClean="0"/>
                        <a:t>26/7/1953</a:t>
                      </a:r>
                      <a:endParaRPr lang="en-US" sz="2800" dirty="0"/>
                    </a:p>
                  </a:txBody>
                  <a:tcPr/>
                </a:tc>
                <a:tc>
                  <a:txBody>
                    <a:bodyPr/>
                    <a:lstStyle/>
                    <a:p>
                      <a:r>
                        <a:rPr lang="vi-VN" sz="2800" dirty="0" smtClean="0"/>
                        <a:t>(1)</a:t>
                      </a:r>
                    </a:p>
                    <a:p>
                      <a:endParaRPr lang="vi-VN" sz="2800" dirty="0" smtClean="0"/>
                    </a:p>
                    <a:p>
                      <a:endParaRPr lang="en-US" sz="2800" dirty="0"/>
                    </a:p>
                  </a:txBody>
                  <a:tcPr/>
                </a:tc>
                <a:tc rowSpan="3">
                  <a:txBody>
                    <a:bodyPr/>
                    <a:lstStyle/>
                    <a:p>
                      <a:r>
                        <a:rPr lang="en-US" sz="2800" kern="1200" dirty="0" smtClean="0">
                          <a:solidFill>
                            <a:schemeClr val="dk1"/>
                          </a:solidFill>
                          <a:effectLst/>
                          <a:latin typeface="+mn-lt"/>
                          <a:ea typeface="+mn-ea"/>
                          <a:cs typeface="+mn-cs"/>
                        </a:rPr>
                        <a:t>Từ tư liệu 12.4, hãy cho biết người dân</a:t>
                      </a:r>
                      <a:r>
                        <a:rPr lang="vi-VN" sz="2800" kern="1200" baseline="0" dirty="0" smtClean="0">
                          <a:solidFill>
                            <a:schemeClr val="dk1"/>
                          </a:solidFill>
                          <a:effectLst/>
                          <a:latin typeface="+mn-lt"/>
                          <a:ea typeface="+mn-ea"/>
                          <a:cs typeface="+mn-cs"/>
                        </a:rPr>
                        <a:t> </a:t>
                      </a:r>
                      <a:r>
                        <a:rPr lang="en-US" sz="2800" kern="1200" dirty="0" smtClean="0">
                          <a:solidFill>
                            <a:schemeClr val="dk1"/>
                          </a:solidFill>
                          <a:effectLst/>
                          <a:latin typeface="+mn-lt"/>
                          <a:ea typeface="+mn-ea"/>
                          <a:cs typeface="+mn-cs"/>
                        </a:rPr>
                        <a:t>có thái độ như thế nào khi Cách mạng</a:t>
                      </a:r>
                      <a:r>
                        <a:rPr lang="vi-VN" sz="2800" kern="1200" baseline="0" dirty="0" smtClean="0">
                          <a:solidFill>
                            <a:schemeClr val="dk1"/>
                          </a:solidFill>
                          <a:effectLst/>
                          <a:latin typeface="+mn-lt"/>
                          <a:ea typeface="+mn-ea"/>
                          <a:cs typeface="+mn-cs"/>
                        </a:rPr>
                        <a:t> </a:t>
                      </a:r>
                      <a:r>
                        <a:rPr lang="en-US" sz="2800" kern="1200" dirty="0" smtClean="0">
                          <a:solidFill>
                            <a:schemeClr val="dk1"/>
                          </a:solidFill>
                          <a:effectLst/>
                          <a:latin typeface="+mn-lt"/>
                          <a:ea typeface="+mn-ea"/>
                          <a:cs typeface="+mn-cs"/>
                        </a:rPr>
                        <a:t>Cu-ba thắng lợi.</a:t>
                      </a:r>
                      <a:endParaRPr lang="vi-VN" sz="2800" kern="1200" dirty="0" smtClean="0">
                        <a:solidFill>
                          <a:schemeClr val="dk1"/>
                        </a:solidFill>
                        <a:effectLst/>
                        <a:latin typeface="+mn-lt"/>
                        <a:ea typeface="+mn-ea"/>
                        <a:cs typeface="+mn-cs"/>
                      </a:endParaRPr>
                    </a:p>
                    <a:p>
                      <a:r>
                        <a:rPr lang="vi-VN" sz="2800" b="1" kern="1200" dirty="0" smtClean="0">
                          <a:solidFill>
                            <a:srgbClr val="C00000"/>
                          </a:solidFill>
                          <a:effectLst/>
                          <a:latin typeface="+mn-lt"/>
                          <a:ea typeface="+mn-ea"/>
                          <a:cs typeface="+mn-cs"/>
                        </a:rPr>
                        <a:t>(4)</a:t>
                      </a:r>
                      <a:endParaRPr lang="en-US" sz="4000" b="1" dirty="0">
                        <a:solidFill>
                          <a:srgbClr val="C00000"/>
                        </a:solidFill>
                      </a:endParaRPr>
                    </a:p>
                  </a:txBody>
                  <a:tcPr/>
                </a:tc>
              </a:tr>
              <a:tr h="370840">
                <a:tc>
                  <a:txBody>
                    <a:bodyPr/>
                    <a:lstStyle/>
                    <a:p>
                      <a:r>
                        <a:rPr lang="vi-VN" sz="2800" dirty="0" smtClean="0"/>
                        <a:t>1956</a:t>
                      </a:r>
                    </a:p>
                    <a:p>
                      <a:endParaRPr lang="vi-VN" sz="2800" dirty="0" smtClean="0"/>
                    </a:p>
                    <a:p>
                      <a:endParaRPr lang="vi-VN" sz="2800" dirty="0" smtClean="0"/>
                    </a:p>
                  </a:txBody>
                  <a:tcPr/>
                </a:tc>
                <a:tc>
                  <a:txBody>
                    <a:bodyPr/>
                    <a:lstStyle/>
                    <a:p>
                      <a:r>
                        <a:rPr lang="vi-VN" sz="2800" dirty="0" smtClean="0">
                          <a:solidFill>
                            <a:srgbClr val="FF0000"/>
                          </a:solidFill>
                        </a:rPr>
                        <a:t>(2)</a:t>
                      </a:r>
                    </a:p>
                    <a:p>
                      <a:endParaRPr lang="vi-VN" sz="2800" dirty="0" smtClean="0"/>
                    </a:p>
                    <a:p>
                      <a:endParaRPr lang="en-US" sz="2800" dirty="0"/>
                    </a:p>
                  </a:txBody>
                  <a:tcPr/>
                </a:tc>
                <a:tc vMerge="1">
                  <a:txBody>
                    <a:bodyPr/>
                    <a:lstStyle/>
                    <a:p>
                      <a:endParaRPr lang="en-US" sz="2800" dirty="0"/>
                    </a:p>
                  </a:txBody>
                  <a:tcPr/>
                </a:tc>
              </a:tr>
              <a:tr h="370840">
                <a:tc>
                  <a:txBody>
                    <a:bodyPr/>
                    <a:lstStyle/>
                    <a:p>
                      <a:r>
                        <a:rPr lang="vi-VN" sz="2800" dirty="0" smtClean="0"/>
                        <a:t>1/1/1959</a:t>
                      </a:r>
                      <a:endParaRPr lang="en-US" sz="2800" dirty="0"/>
                    </a:p>
                  </a:txBody>
                  <a:tcPr/>
                </a:tc>
                <a:tc>
                  <a:txBody>
                    <a:bodyPr/>
                    <a:lstStyle/>
                    <a:p>
                      <a:r>
                        <a:rPr lang="vi-VN" sz="2800" dirty="0" smtClean="0">
                          <a:solidFill>
                            <a:srgbClr val="0070C0"/>
                          </a:solidFill>
                        </a:rPr>
                        <a:t>(3)</a:t>
                      </a:r>
                    </a:p>
                    <a:p>
                      <a:endParaRPr lang="vi-VN" sz="2800" dirty="0" smtClean="0"/>
                    </a:p>
                    <a:p>
                      <a:endParaRPr lang="vi-VN" sz="2800" dirty="0" smtClean="0"/>
                    </a:p>
                    <a:p>
                      <a:endParaRPr lang="en-US" sz="2800" dirty="0"/>
                    </a:p>
                  </a:txBody>
                  <a:tcPr/>
                </a:tc>
                <a:tc vMerge="1">
                  <a:txBody>
                    <a:bodyPr/>
                    <a:lstStyle/>
                    <a:p>
                      <a:endParaRPr lang="en-US" sz="2800" dirty="0"/>
                    </a:p>
                  </a:txBody>
                  <a:tcPr/>
                </a:tc>
              </a:tr>
            </a:tbl>
          </a:graphicData>
        </a:graphic>
      </p:graphicFrame>
      <p:sp>
        <p:nvSpPr>
          <p:cNvPr id="5" name="TextBox 4"/>
          <p:cNvSpPr txBox="1"/>
          <p:nvPr/>
        </p:nvSpPr>
        <p:spPr>
          <a:xfrm>
            <a:off x="2570920" y="2327011"/>
            <a:ext cx="5446644"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Phi-đen Cát-xtơ-rô </a:t>
            </a:r>
            <a:r>
              <a:rPr lang="en-US" sz="2800" dirty="0" smtClean="0">
                <a:latin typeface="Arial" panose="020B0604020202020204" pitchFamily="34" charset="0"/>
                <a:cs typeface="Arial" panose="020B0604020202020204" pitchFamily="34" charset="0"/>
              </a:rPr>
              <a:t>lãnh</a:t>
            </a:r>
            <a:r>
              <a:rPr lang="vi-VN"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đạo </a:t>
            </a:r>
            <a:r>
              <a:rPr lang="en-US" sz="2800" dirty="0">
                <a:latin typeface="Arial" panose="020B0604020202020204" pitchFamily="34" charset="0"/>
                <a:cs typeface="Arial" panose="020B0604020202020204" pitchFamily="34" charset="0"/>
              </a:rPr>
              <a:t>135 thanh niên tấn </a:t>
            </a:r>
            <a:r>
              <a:rPr lang="en-US" sz="2800" dirty="0" smtClean="0">
                <a:latin typeface="Arial" panose="020B0604020202020204" pitchFamily="34" charset="0"/>
                <a:cs typeface="Arial" panose="020B0604020202020204" pitchFamily="34" charset="0"/>
              </a:rPr>
              <a:t>công</a:t>
            </a:r>
            <a:r>
              <a:rPr lang="vi-VN"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pháo </a:t>
            </a:r>
            <a:r>
              <a:rPr lang="en-US" sz="2800" dirty="0">
                <a:latin typeface="Arial" panose="020B0604020202020204" pitchFamily="34" charset="0"/>
                <a:cs typeface="Arial" panose="020B0604020202020204" pitchFamily="34" charset="0"/>
              </a:rPr>
              <a:t>đài Môn-ca-đa </a:t>
            </a:r>
            <a:r>
              <a:rPr lang="en-US" sz="2800" dirty="0" smtClean="0">
                <a:latin typeface="Arial" panose="020B0604020202020204" pitchFamily="34" charset="0"/>
                <a:cs typeface="Arial" panose="020B0604020202020204" pitchFamily="34" charset="0"/>
              </a:rPr>
              <a:t>nhưng</a:t>
            </a:r>
            <a:r>
              <a:rPr lang="vi-VN"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thất </a:t>
            </a:r>
            <a:r>
              <a:rPr lang="en-US" sz="2800" dirty="0">
                <a:latin typeface="Arial" panose="020B0604020202020204" pitchFamily="34" charset="0"/>
                <a:cs typeface="Arial" panose="020B0604020202020204" pitchFamily="34" charset="0"/>
              </a:rPr>
              <a:t>bại.</a:t>
            </a:r>
          </a:p>
        </p:txBody>
      </p:sp>
      <p:sp>
        <p:nvSpPr>
          <p:cNvPr id="6" name="TextBox 5"/>
          <p:cNvSpPr txBox="1"/>
          <p:nvPr/>
        </p:nvSpPr>
        <p:spPr>
          <a:xfrm>
            <a:off x="2570920" y="5074842"/>
            <a:ext cx="5446644" cy="1815882"/>
          </a:xfrm>
          <a:prstGeom prst="rect">
            <a:avLst/>
          </a:prstGeom>
          <a:noFill/>
        </p:spPr>
        <p:txBody>
          <a:bodyPr wrap="square" rtlCol="0">
            <a:spAutoFit/>
          </a:bodyPr>
          <a:lstStyle/>
          <a:p>
            <a:r>
              <a:rPr lang="en-US" sz="2800" dirty="0">
                <a:solidFill>
                  <a:srgbClr val="0070C0"/>
                </a:solidFill>
                <a:latin typeface="Arial" panose="020B0604020202020204" pitchFamily="34" charset="0"/>
                <a:cs typeface="Arial" panose="020B0604020202020204" pitchFamily="34" charset="0"/>
              </a:rPr>
              <a:t>Chế độ Ba-ti-xta bị </a:t>
            </a:r>
            <a:r>
              <a:rPr lang="en-US" sz="2800" dirty="0" smtClean="0">
                <a:solidFill>
                  <a:srgbClr val="0070C0"/>
                </a:solidFill>
                <a:latin typeface="Arial" panose="020B0604020202020204" pitchFamily="34" charset="0"/>
                <a:cs typeface="Arial" panose="020B0604020202020204" pitchFamily="34" charset="0"/>
              </a:rPr>
              <a:t>lật</a:t>
            </a:r>
            <a:r>
              <a:rPr lang="vi-VN" sz="2800" dirty="0" smtClean="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đổ</a:t>
            </a:r>
            <a:r>
              <a:rPr lang="en-US" sz="2800" dirty="0">
                <a:solidFill>
                  <a:srgbClr val="0070C0"/>
                </a:solidFill>
                <a:latin typeface="Arial" panose="020B0604020202020204" pitchFamily="34" charset="0"/>
                <a:cs typeface="Arial" panose="020B0604020202020204" pitchFamily="34" charset="0"/>
              </a:rPr>
              <a:t>. Cách mạng Cu-ba </a:t>
            </a:r>
            <a:r>
              <a:rPr lang="en-US" sz="2800" dirty="0" smtClean="0">
                <a:solidFill>
                  <a:srgbClr val="0070C0"/>
                </a:solidFill>
                <a:latin typeface="Arial" panose="020B0604020202020204" pitchFamily="34" charset="0"/>
                <a:cs typeface="Arial" panose="020B0604020202020204" pitchFamily="34" charset="0"/>
              </a:rPr>
              <a:t>thắng</a:t>
            </a:r>
            <a:r>
              <a:rPr lang="vi-VN" sz="2800" dirty="0" smtClean="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lợi</a:t>
            </a:r>
            <a:r>
              <a:rPr lang="en-US" sz="2800" dirty="0">
                <a:solidFill>
                  <a:srgbClr val="0070C0"/>
                </a:solidFill>
                <a:latin typeface="Arial" panose="020B0604020202020204" pitchFamily="34" charset="0"/>
                <a:cs typeface="Arial" panose="020B0604020202020204" pitchFamily="34" charset="0"/>
              </a:rPr>
              <a:t>, chấm dứt năm thế kỉ </a:t>
            </a:r>
            <a:r>
              <a:rPr lang="en-US" sz="2800" dirty="0" smtClean="0">
                <a:solidFill>
                  <a:srgbClr val="0070C0"/>
                </a:solidFill>
                <a:latin typeface="Arial" panose="020B0604020202020204" pitchFamily="34" charset="0"/>
                <a:cs typeface="Arial" panose="020B0604020202020204" pitchFamily="34" charset="0"/>
              </a:rPr>
              <a:t>đô</a:t>
            </a:r>
            <a:r>
              <a:rPr lang="vi-VN" sz="2800" dirty="0" smtClean="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hộ </a:t>
            </a:r>
            <a:r>
              <a:rPr lang="en-US" sz="2800" dirty="0">
                <a:solidFill>
                  <a:srgbClr val="0070C0"/>
                </a:solidFill>
                <a:latin typeface="Arial" panose="020B0604020202020204" pitchFamily="34" charset="0"/>
                <a:cs typeface="Arial" panose="020B0604020202020204" pitchFamily="34" charset="0"/>
              </a:rPr>
              <a:t>của chủ nghĩa thực </a:t>
            </a:r>
            <a:r>
              <a:rPr lang="en-US" sz="2800" dirty="0" smtClean="0">
                <a:solidFill>
                  <a:srgbClr val="0070C0"/>
                </a:solidFill>
                <a:latin typeface="Arial" panose="020B0604020202020204" pitchFamily="34" charset="0"/>
                <a:cs typeface="Arial" panose="020B0604020202020204" pitchFamily="34" charset="0"/>
              </a:rPr>
              <a:t>dân,</a:t>
            </a:r>
            <a:r>
              <a:rPr lang="vi-VN" sz="2800" dirty="0" smtClean="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giành </a:t>
            </a:r>
            <a:r>
              <a:rPr lang="en-US" sz="2800" dirty="0">
                <a:solidFill>
                  <a:srgbClr val="0070C0"/>
                </a:solidFill>
                <a:latin typeface="Arial" panose="020B0604020202020204" pitchFamily="34" charset="0"/>
                <a:cs typeface="Arial" panose="020B0604020202020204" pitchFamily="34" charset="0"/>
              </a:rPr>
              <a:t>độc lập</a:t>
            </a:r>
            <a:r>
              <a:rPr lang="en-US" sz="2800" dirty="0" smtClean="0">
                <a:solidFill>
                  <a:srgbClr val="0070C0"/>
                </a:solidFill>
                <a:latin typeface="Arial" panose="020B0604020202020204" pitchFamily="34" charset="0"/>
                <a:cs typeface="Arial" panose="020B0604020202020204" pitchFamily="34" charset="0"/>
              </a:rPr>
              <a:t>.</a:t>
            </a:r>
            <a:endParaRPr lang="en-US" sz="2800"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2570920" y="3678583"/>
            <a:ext cx="5446644" cy="1384995"/>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Phi-đen Cát-xtơ-rô cùng</a:t>
            </a:r>
          </a:p>
          <a:p>
            <a:r>
              <a:rPr lang="en-US" sz="2800" b="1" dirty="0">
                <a:solidFill>
                  <a:srgbClr val="FF0000"/>
                </a:solidFill>
                <a:latin typeface="Arial" panose="020B0604020202020204" pitchFamily="34" charset="0"/>
                <a:cs typeface="Arial" panose="020B0604020202020204" pitchFamily="34" charset="0"/>
              </a:rPr>
              <a:t>các đồng chí trở về Cu-ba tiến</a:t>
            </a:r>
          </a:p>
          <a:p>
            <a:r>
              <a:rPr lang="en-US" sz="2800" b="1" dirty="0">
                <a:solidFill>
                  <a:srgbClr val="FF0000"/>
                </a:solidFill>
                <a:latin typeface="Arial" panose="020B0604020202020204" pitchFamily="34" charset="0"/>
                <a:cs typeface="Arial" panose="020B0604020202020204" pitchFamily="34" charset="0"/>
              </a:rPr>
              <a:t>hành chiến tranh du kích</a:t>
            </a:r>
            <a:r>
              <a:rPr lang="en-US" sz="2800" b="1" dirty="0" smtClean="0">
                <a:solidFill>
                  <a:srgbClr val="FF0000"/>
                </a:solidFill>
                <a:latin typeface="Arial" panose="020B0604020202020204" pitchFamily="34" charset="0"/>
                <a:cs typeface="Arial" panose="020B0604020202020204" pitchFamily="34" charset="0"/>
              </a:rPr>
              <a:t>.</a:t>
            </a:r>
            <a:endParaRPr lang="en-US" sz="28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8017564" y="4662187"/>
            <a:ext cx="3803373" cy="1384995"/>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Hân hoan, chào đón mừng </a:t>
            </a:r>
            <a:r>
              <a:rPr lang="en-US" sz="2800" b="1" dirty="0" smtClean="0">
                <a:solidFill>
                  <a:srgbClr val="C00000"/>
                </a:solidFill>
                <a:latin typeface="Arial" panose="020B0604020202020204" pitchFamily="34" charset="0"/>
                <a:cs typeface="Arial" panose="020B0604020202020204" pitchFamily="34" charset="0"/>
              </a:rPr>
              <a:t>Cu-ba</a:t>
            </a:r>
            <a:r>
              <a:rPr lang="vi-VN" sz="2800" b="1" dirty="0">
                <a:solidFill>
                  <a:srgbClr val="C00000"/>
                </a:solidFill>
                <a:latin typeface="Arial" panose="020B0604020202020204" pitchFamily="34" charset="0"/>
                <a:cs typeface="Arial" panose="020B0604020202020204" pitchFamily="34" charset="0"/>
              </a:rPr>
              <a:t> </a:t>
            </a:r>
            <a:r>
              <a:rPr lang="en-US" sz="2800" b="1" dirty="0" smtClean="0">
                <a:solidFill>
                  <a:srgbClr val="C00000"/>
                </a:solidFill>
                <a:latin typeface="Arial" panose="020B0604020202020204" pitchFamily="34" charset="0"/>
                <a:cs typeface="Arial" panose="020B0604020202020204" pitchFamily="34" charset="0"/>
              </a:rPr>
              <a:t>tự </a:t>
            </a:r>
            <a:r>
              <a:rPr lang="en-US" sz="2800" b="1" dirty="0">
                <a:solidFill>
                  <a:srgbClr val="C00000"/>
                </a:solidFill>
                <a:latin typeface="Arial" panose="020B0604020202020204" pitchFamily="34" charset="0"/>
                <a:cs typeface="Arial" panose="020B0604020202020204" pitchFamily="34" charset="0"/>
              </a:rPr>
              <a:t>do.</a:t>
            </a:r>
          </a:p>
          <a:p>
            <a:endParaRPr lang="en-US" sz="28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3445565" y="654991"/>
            <a:ext cx="6414052" cy="584775"/>
          </a:xfrm>
          <a:prstGeom prst="rect">
            <a:avLst/>
          </a:prstGeom>
          <a:noFill/>
        </p:spPr>
        <p:txBody>
          <a:bodyPr wrap="square" rtlCol="0">
            <a:spAutoFit/>
          </a:bodyPr>
          <a:lstStyle/>
          <a:p>
            <a:r>
              <a:rPr lang="vi-VN" sz="3200" b="1" dirty="0" smtClean="0">
                <a:solidFill>
                  <a:srgbClr val="7030A0"/>
                </a:solidFill>
              </a:rPr>
              <a:t>PHIẾU HỌC TẬP SỐ 2</a:t>
            </a:r>
            <a:endParaRPr lang="en-US" sz="3200" b="1" dirty="0">
              <a:solidFill>
                <a:srgbClr val="7030A0"/>
              </a:solidFill>
            </a:endParaRPr>
          </a:p>
        </p:txBody>
      </p:sp>
    </p:spTree>
    <p:extLst>
      <p:ext uri="{BB962C8B-B14F-4D97-AF65-F5344CB8AC3E}">
        <p14:creationId xmlns:p14="http://schemas.microsoft.com/office/powerpoint/2010/main" val="29108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6" y="187222"/>
            <a:ext cx="10515600" cy="477077"/>
          </a:xfrm>
        </p:spPr>
        <p:txBody>
          <a:bodyPr/>
          <a:lstStyle/>
          <a:p>
            <a:pPr marL="0" indent="0">
              <a:buNone/>
            </a:pPr>
            <a:r>
              <a:rPr lang="vi-VN" dirty="0" smtClean="0">
                <a:solidFill>
                  <a:srgbClr val="7030A0"/>
                </a:solidFill>
              </a:rPr>
              <a:t>b/ Công cuộc xây dựng chủ nghĩa xã hội </a:t>
            </a:r>
            <a:endParaRPr lang="en-US" dirty="0">
              <a:solidFill>
                <a:srgbClr val="7030A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07234493"/>
              </p:ext>
            </p:extLst>
          </p:nvPr>
        </p:nvGraphicFramePr>
        <p:xfrm>
          <a:off x="17549" y="694643"/>
          <a:ext cx="12085983" cy="5852160"/>
        </p:xfrm>
        <a:graphic>
          <a:graphicData uri="http://schemas.openxmlformats.org/drawingml/2006/table">
            <a:tbl>
              <a:tblPr firstRow="1" bandRow="1">
                <a:tableStyleId>{5C22544A-7EE6-4342-B048-85BDC9FD1C3A}</a:tableStyleId>
              </a:tblPr>
              <a:tblGrid>
                <a:gridCol w="2288329"/>
                <a:gridCol w="9797654"/>
              </a:tblGrid>
              <a:tr h="370840">
                <a:tc>
                  <a:txBody>
                    <a:bodyPr/>
                    <a:lstStyle/>
                    <a:p>
                      <a:r>
                        <a:rPr lang="vi-VN" sz="2800" dirty="0" smtClean="0"/>
                        <a:t>Thời</a:t>
                      </a:r>
                      <a:r>
                        <a:rPr lang="vi-VN" sz="2800" baseline="0" dirty="0" smtClean="0"/>
                        <a:t> gian </a:t>
                      </a:r>
                      <a:endParaRPr lang="en-US" sz="2800" dirty="0"/>
                    </a:p>
                  </a:txBody>
                  <a:tcPr/>
                </a:tc>
                <a:tc>
                  <a:txBody>
                    <a:bodyPr/>
                    <a:lstStyle/>
                    <a:p>
                      <a:pPr algn="ctr"/>
                      <a:r>
                        <a:rPr lang="vi-VN" sz="2800" dirty="0" smtClean="0"/>
                        <a:t>Sự</a:t>
                      </a:r>
                      <a:r>
                        <a:rPr lang="vi-VN" sz="2800" baseline="0" dirty="0" smtClean="0"/>
                        <a:t> kiện </a:t>
                      </a:r>
                      <a:endParaRPr lang="en-US" sz="2800" dirty="0"/>
                    </a:p>
                  </a:txBody>
                  <a:tcPr/>
                </a:tc>
              </a:tr>
              <a:tr h="370840">
                <a:tc>
                  <a:txBody>
                    <a:bodyPr/>
                    <a:lstStyle/>
                    <a:p>
                      <a:r>
                        <a:rPr lang="vi-VN" sz="2800" dirty="0" smtClean="0"/>
                        <a:t>Chính</a:t>
                      </a:r>
                      <a:r>
                        <a:rPr lang="vi-VN" sz="2800" baseline="0" dirty="0" smtClean="0"/>
                        <a:t> sách sau khi giành độc lập</a:t>
                      </a:r>
                    </a:p>
                    <a:p>
                      <a:endParaRPr lang="vi-VN" sz="2800" baseline="0" dirty="0" smtClean="0"/>
                    </a:p>
                    <a:p>
                      <a:endParaRPr lang="vi-VN" sz="2800" baseline="0" dirty="0" smtClean="0"/>
                    </a:p>
                    <a:p>
                      <a:endParaRPr lang="vi-VN" sz="2800" baseline="0" dirty="0" smtClean="0"/>
                    </a:p>
                  </a:txBody>
                  <a:tcPr/>
                </a:tc>
                <a:tc>
                  <a:txBody>
                    <a:bodyPr/>
                    <a:lstStyle/>
                    <a:p>
                      <a:r>
                        <a:rPr lang="vi-VN" sz="2800" dirty="0" smtClean="0"/>
                        <a:t>-Đối</a:t>
                      </a:r>
                      <a:r>
                        <a:rPr lang="vi-VN" sz="2800" baseline="0" dirty="0" smtClean="0"/>
                        <a:t> nội </a:t>
                      </a:r>
                      <a:r>
                        <a:rPr lang="vi-VN" sz="2800" dirty="0" smtClean="0"/>
                        <a:t>(5)</a:t>
                      </a:r>
                    </a:p>
                    <a:p>
                      <a:endParaRPr lang="vi-VN" sz="2800" dirty="0" smtClean="0"/>
                    </a:p>
                    <a:p>
                      <a:endParaRPr lang="vi-VN" sz="2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smtClean="0">
                          <a:solidFill>
                            <a:srgbClr val="FF0000"/>
                          </a:solidFill>
                        </a:rPr>
                        <a:t>-Đối</a:t>
                      </a:r>
                      <a:r>
                        <a:rPr lang="vi-VN" sz="2800" baseline="0" dirty="0" smtClean="0">
                          <a:solidFill>
                            <a:srgbClr val="FF0000"/>
                          </a:solidFill>
                        </a:rPr>
                        <a:t> ngoại </a:t>
                      </a:r>
                      <a:r>
                        <a:rPr lang="vi-VN" sz="2800" dirty="0" smtClean="0">
                          <a:solidFill>
                            <a:srgbClr val="FF0000"/>
                          </a:solidFill>
                        </a:rPr>
                        <a:t>(6)</a:t>
                      </a:r>
                    </a:p>
                    <a:p>
                      <a:endParaRPr lang="en-US" sz="2800" dirty="0"/>
                    </a:p>
                  </a:txBody>
                  <a:tcPr/>
                </a:tc>
              </a:tr>
              <a:tr h="370840">
                <a:tc>
                  <a:txBody>
                    <a:bodyPr/>
                    <a:lstStyle/>
                    <a:p>
                      <a:r>
                        <a:rPr lang="vi-VN" sz="2800" dirty="0" smtClean="0"/>
                        <a:t>Thành</a:t>
                      </a:r>
                      <a:r>
                        <a:rPr lang="vi-VN" sz="2800" baseline="0" dirty="0" smtClean="0"/>
                        <a:t> tựu đạt được</a:t>
                      </a:r>
                      <a:endParaRPr lang="vi-VN" sz="2800" dirty="0" smtClean="0"/>
                    </a:p>
                    <a:p>
                      <a:endParaRPr lang="vi-VN" sz="2800" dirty="0" smtClean="0"/>
                    </a:p>
                    <a:p>
                      <a:endParaRPr lang="vi-VN" sz="2800" dirty="0" smtClean="0"/>
                    </a:p>
                  </a:txBody>
                  <a:tcPr/>
                </a:tc>
                <a:tc>
                  <a:txBody>
                    <a:bodyPr/>
                    <a:lstStyle/>
                    <a:p>
                      <a:r>
                        <a:rPr lang="vi-VN" sz="2800" dirty="0" smtClean="0"/>
                        <a:t>Xây</a:t>
                      </a:r>
                      <a:r>
                        <a:rPr lang="vi-VN" sz="2800" baseline="0" dirty="0" smtClean="0"/>
                        <a:t> dựng (7) </a:t>
                      </a:r>
                      <a:endParaRPr lang="vi-VN" sz="2800" dirty="0" smtClean="0"/>
                    </a:p>
                    <a:p>
                      <a:endParaRPr lang="vi-VN" sz="2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smtClean="0">
                          <a:solidFill>
                            <a:schemeClr val="tx1"/>
                          </a:solidFill>
                          <a:latin typeface="+mn-lt"/>
                          <a:cs typeface="Arial" panose="020B0604020202020204" pitchFamily="34" charset="0"/>
                        </a:rPr>
                        <a:t>đặc biệt có (8) </a:t>
                      </a:r>
                      <a:endParaRPr lang="en-US" sz="2800" dirty="0" smtClean="0">
                        <a:solidFill>
                          <a:schemeClr val="tx1"/>
                        </a:solidFill>
                        <a:latin typeface="Arial" panose="020B0604020202020204" pitchFamily="34" charset="0"/>
                        <a:cs typeface="Arial" panose="020B0604020202020204" pitchFamily="34" charset="0"/>
                      </a:endParaRPr>
                    </a:p>
                    <a:p>
                      <a:endParaRPr lang="en-US" sz="2800" dirty="0"/>
                    </a:p>
                  </a:txBody>
                  <a:tcPr/>
                </a:tc>
              </a:tr>
              <a:tr h="370840">
                <a:tc>
                  <a:txBody>
                    <a:bodyPr/>
                    <a:lstStyle/>
                    <a:p>
                      <a:r>
                        <a:rPr lang="vi-VN" sz="2400" baseline="0" dirty="0" smtClean="0"/>
                        <a:t>Cu-ba sau khi Liên Xô sụp đổ</a:t>
                      </a:r>
                      <a:endParaRPr lang="en-US" sz="2400" dirty="0"/>
                    </a:p>
                  </a:txBody>
                  <a:tcPr/>
                </a:tc>
                <a:tc>
                  <a:txBody>
                    <a:bodyPr/>
                    <a:lstStyle/>
                    <a:p>
                      <a:r>
                        <a:rPr lang="vi-VN" sz="2400" dirty="0" smtClean="0">
                          <a:solidFill>
                            <a:srgbClr val="0070C0"/>
                          </a:solidFill>
                        </a:rPr>
                        <a:t>Chậm</a:t>
                      </a:r>
                      <a:r>
                        <a:rPr lang="vi-VN" sz="2400" baseline="0" dirty="0" smtClean="0">
                          <a:solidFill>
                            <a:srgbClr val="0070C0"/>
                          </a:solidFill>
                        </a:rPr>
                        <a:t> đề ra những </a:t>
                      </a:r>
                      <a:r>
                        <a:rPr lang="vi-VN" sz="2400" dirty="0" smtClean="0">
                          <a:solidFill>
                            <a:srgbClr val="0070C0"/>
                          </a:solidFill>
                        </a:rPr>
                        <a:t>(9)                   phù</a:t>
                      </a:r>
                      <a:r>
                        <a:rPr lang="vi-VN" sz="2400" baseline="0" dirty="0" smtClean="0">
                          <a:solidFill>
                            <a:srgbClr val="0070C0"/>
                          </a:solidFill>
                        </a:rPr>
                        <a:t> hợp với hoàn cảnh đất nước và bị Mỹ (10)                                nên khủng hoảng kéo dài </a:t>
                      </a:r>
                      <a:r>
                        <a:rPr lang="vi-VN" sz="2800" baseline="0" dirty="0" smtClean="0">
                          <a:solidFill>
                            <a:srgbClr val="0070C0"/>
                          </a:solidFill>
                        </a:rPr>
                        <a:t>.</a:t>
                      </a:r>
                      <a:endParaRPr lang="vi-VN" sz="2800" dirty="0" smtClean="0">
                        <a:solidFill>
                          <a:srgbClr val="0070C0"/>
                        </a:solidFill>
                      </a:endParaRPr>
                    </a:p>
                  </a:txBody>
                  <a:tcPr/>
                </a:tc>
              </a:tr>
            </a:tbl>
          </a:graphicData>
        </a:graphic>
      </p:graphicFrame>
      <p:sp>
        <p:nvSpPr>
          <p:cNvPr id="5" name="TextBox 4"/>
          <p:cNvSpPr txBox="1"/>
          <p:nvPr/>
        </p:nvSpPr>
        <p:spPr>
          <a:xfrm>
            <a:off x="2364377" y="1208510"/>
            <a:ext cx="9627320" cy="1384995"/>
          </a:xfrm>
          <a:prstGeom prst="rect">
            <a:avLst/>
          </a:prstGeom>
          <a:noFill/>
        </p:spPr>
        <p:txBody>
          <a:bodyPr wrap="square" rtlCol="0">
            <a:spAutoFit/>
          </a:bodyPr>
          <a:lstStyle/>
          <a:p>
            <a:r>
              <a:rPr lang="vi-VN" sz="2800" dirty="0" smtClean="0">
                <a:latin typeface="Arial" panose="020B0604020202020204" pitchFamily="34" charset="0"/>
                <a:cs typeface="Arial" panose="020B0604020202020204" pitchFamily="34" charset="0"/>
              </a:rPr>
              <a:t>                    </a:t>
            </a:r>
            <a:r>
              <a:rPr lang="vi-VN" sz="2800" dirty="0" smtClean="0">
                <a:solidFill>
                  <a:srgbClr val="FF0000"/>
                </a:solidFill>
                <a:latin typeface="Arial" panose="020B0604020202020204" pitchFamily="34" charset="0"/>
                <a:cs typeface="Arial" panose="020B0604020202020204" pitchFamily="34" charset="0"/>
              </a:rPr>
              <a:t>Cải cách ruộng đất và giáo dục, quốc hữu hóa công ty của tư bản nước ngoài , xây dựng chính quyền, chăm lo đời sống cho nhân dân.</a:t>
            </a:r>
            <a:endParaRPr lang="en-US" sz="28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2221190" y="3904249"/>
            <a:ext cx="9970810" cy="954107"/>
          </a:xfrm>
          <a:prstGeom prst="rect">
            <a:avLst/>
          </a:prstGeom>
          <a:noFill/>
        </p:spPr>
        <p:txBody>
          <a:bodyPr wrap="square" rtlCol="0">
            <a:spAutoFit/>
          </a:bodyPr>
          <a:lstStyle/>
          <a:p>
            <a:r>
              <a:rPr lang="vi-VN" sz="2800" dirty="0" smtClean="0">
                <a:solidFill>
                  <a:srgbClr val="0070C0"/>
                </a:solidFill>
                <a:latin typeface="Arial" panose="020B0604020202020204" pitchFamily="34" charset="0"/>
                <a:cs typeface="Arial" panose="020B0604020202020204" pitchFamily="34" charset="0"/>
              </a:rPr>
              <a:t>                        Nền công nghiệp với cơ cấu ngành hợp lý,nền nông nghiệp đa dạng, y tế, văn hóa, thể thao phát triển mạnh, </a:t>
            </a:r>
            <a:endParaRPr lang="en-US" sz="2800"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2364377" y="2477830"/>
            <a:ext cx="9565535" cy="1384995"/>
          </a:xfrm>
          <a:prstGeom prst="rect">
            <a:avLst/>
          </a:prstGeom>
          <a:noFill/>
        </p:spPr>
        <p:txBody>
          <a:bodyPr wrap="square" rtlCol="0">
            <a:spAutoFit/>
          </a:bodyPr>
          <a:lstStyle/>
          <a:p>
            <a:r>
              <a:rPr lang="vi-VN" sz="2800" dirty="0" smtClean="0">
                <a:solidFill>
                  <a:srgbClr val="FF0000"/>
                </a:solidFill>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Cu-ba tăng cường mối quan hệ với Liên Xô, ủng hộ phong trào cách mạng ở Việt Nam , các nước Mỹ la-tinh và châu Phi, bị Mỹ cấm vận, bao vây</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11" name="TextBox 10"/>
          <p:cNvSpPr txBox="1"/>
          <p:nvPr/>
        </p:nvSpPr>
        <p:spPr>
          <a:xfrm>
            <a:off x="2238741" y="4727625"/>
            <a:ext cx="9909025" cy="954107"/>
          </a:xfrm>
          <a:prstGeom prst="rect">
            <a:avLst/>
          </a:prstGeom>
          <a:noFill/>
        </p:spPr>
        <p:txBody>
          <a:bodyPr wrap="square" rtlCol="0">
            <a:spAutoFit/>
          </a:bodyPr>
          <a:lstStyle/>
          <a:p>
            <a:r>
              <a:rPr lang="vi-VN" sz="2800" dirty="0" smtClean="0"/>
              <a:t>                         </a:t>
            </a:r>
            <a:r>
              <a:rPr lang="vi-VN" sz="2800" dirty="0" smtClean="0">
                <a:solidFill>
                  <a:srgbClr val="7030A0"/>
                </a:solidFill>
              </a:rPr>
              <a:t>Tỉ lệ người biết chữ cao nhất trong các nước Mỹ la-tinh (96%)</a:t>
            </a:r>
            <a:endParaRPr lang="en-US" sz="2800" dirty="0">
              <a:solidFill>
                <a:srgbClr val="7030A0"/>
              </a:solidFill>
            </a:endParaRPr>
          </a:p>
        </p:txBody>
      </p:sp>
      <p:sp>
        <p:nvSpPr>
          <p:cNvPr id="12" name="TextBox 11"/>
          <p:cNvSpPr txBox="1"/>
          <p:nvPr/>
        </p:nvSpPr>
        <p:spPr>
          <a:xfrm>
            <a:off x="5363816" y="5701353"/>
            <a:ext cx="1821985" cy="461665"/>
          </a:xfrm>
          <a:prstGeom prst="rect">
            <a:avLst/>
          </a:prstGeom>
          <a:noFill/>
        </p:spPr>
        <p:txBody>
          <a:bodyPr wrap="square" rtlCol="0">
            <a:spAutoFit/>
          </a:bodyPr>
          <a:lstStyle/>
          <a:p>
            <a:r>
              <a:rPr lang="vi-VN" sz="2400" dirty="0" smtClean="0"/>
              <a:t>Cải cách </a:t>
            </a:r>
            <a:endParaRPr lang="en-US" sz="2400" dirty="0"/>
          </a:p>
        </p:txBody>
      </p:sp>
      <p:sp>
        <p:nvSpPr>
          <p:cNvPr id="13" name="TextBox 12"/>
          <p:cNvSpPr txBox="1"/>
          <p:nvPr/>
        </p:nvSpPr>
        <p:spPr>
          <a:xfrm>
            <a:off x="3695535" y="6065517"/>
            <a:ext cx="3480969" cy="461665"/>
          </a:xfrm>
          <a:prstGeom prst="rect">
            <a:avLst/>
          </a:prstGeom>
          <a:noFill/>
        </p:spPr>
        <p:txBody>
          <a:bodyPr wrap="square" rtlCol="0">
            <a:spAutoFit/>
          </a:bodyPr>
          <a:lstStyle/>
          <a:p>
            <a:r>
              <a:rPr lang="vi-VN" sz="2400" dirty="0" smtClean="0"/>
              <a:t>Bao vây cấm vận  </a:t>
            </a:r>
            <a:endParaRPr lang="en-US" sz="2400" dirty="0"/>
          </a:p>
        </p:txBody>
      </p:sp>
    </p:spTree>
    <p:extLst>
      <p:ext uri="{BB962C8B-B14F-4D97-AF65-F5344CB8AC3E}">
        <p14:creationId xmlns:p14="http://schemas.microsoft.com/office/powerpoint/2010/main" val="278315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8577692"/>
              </p:ext>
            </p:extLst>
          </p:nvPr>
        </p:nvGraphicFramePr>
        <p:xfrm>
          <a:off x="93616" y="192768"/>
          <a:ext cx="11976463" cy="7010400"/>
        </p:xfrm>
        <a:graphic>
          <a:graphicData uri="http://schemas.openxmlformats.org/drawingml/2006/table">
            <a:tbl>
              <a:tblPr firstRow="1" bandRow="1">
                <a:tableStyleId>{21E4AEA4-8DFA-4A89-87EB-49C32662AFE0}</a:tableStyleId>
              </a:tblPr>
              <a:tblGrid>
                <a:gridCol w="4505432"/>
                <a:gridCol w="7471031"/>
              </a:tblGrid>
              <a:tr h="370840">
                <a:tc>
                  <a:txBody>
                    <a:bodyPr/>
                    <a:lstStyle/>
                    <a:p>
                      <a:r>
                        <a:rPr lang="vi-VN" sz="2800" b="1" dirty="0" smtClean="0"/>
                        <a:t>Thành</a:t>
                      </a:r>
                      <a:r>
                        <a:rPr lang="vi-VN" sz="2800" b="1" baseline="0" dirty="0" smtClean="0"/>
                        <a:t> tựu nào đáng chú ý </a:t>
                      </a:r>
                      <a:endParaRPr lang="en-US" sz="2800" b="1" dirty="0"/>
                    </a:p>
                  </a:txBody>
                  <a:tcPr/>
                </a:tc>
                <a:tc>
                  <a:txBody>
                    <a:bodyPr/>
                    <a:lstStyle/>
                    <a:p>
                      <a:r>
                        <a:rPr lang="vi-VN" sz="2800" dirty="0" smtClean="0"/>
                        <a:t>(11)</a:t>
                      </a:r>
                    </a:p>
                    <a:p>
                      <a:endParaRPr lang="vi-VN" sz="2800" dirty="0" smtClean="0"/>
                    </a:p>
                    <a:p>
                      <a:endParaRPr lang="vi-VN" sz="2800" dirty="0" smtClean="0"/>
                    </a:p>
                    <a:p>
                      <a:endParaRPr lang="en-US" sz="2800" dirty="0"/>
                    </a:p>
                  </a:txBody>
                  <a:tcPr/>
                </a:tc>
              </a:tr>
              <a:tr h="370840">
                <a:tc>
                  <a:txBody>
                    <a:bodyPr/>
                    <a:lstStyle/>
                    <a:p>
                      <a:r>
                        <a:rPr lang="vi-VN" sz="2800" b="1" dirty="0" smtClean="0">
                          <a:solidFill>
                            <a:srgbClr val="FF0000"/>
                          </a:solidFill>
                        </a:rPr>
                        <a:t>Đánh</a:t>
                      </a:r>
                      <a:r>
                        <a:rPr lang="vi-VN" sz="2800" b="1" baseline="0" dirty="0" smtClean="0">
                          <a:solidFill>
                            <a:srgbClr val="FF0000"/>
                          </a:solidFill>
                        </a:rPr>
                        <a:t> giá công cuộc xây dựng chủ nghĩa xã hội ở Cu-ba</a:t>
                      </a:r>
                    </a:p>
                    <a:p>
                      <a:endParaRPr lang="vi-VN" sz="2800" baseline="0" dirty="0" smtClean="0"/>
                    </a:p>
                    <a:p>
                      <a:endParaRPr lang="vi-VN" sz="2800" baseline="0" dirty="0" smtClean="0"/>
                    </a:p>
                    <a:p>
                      <a:endParaRPr lang="vi-VN" sz="2800" baseline="0" dirty="0" smtClean="0"/>
                    </a:p>
                    <a:p>
                      <a:endParaRPr lang="vi-VN" sz="2800" baseline="0" dirty="0" smtClean="0"/>
                    </a:p>
                    <a:p>
                      <a:endParaRPr lang="vi-VN" sz="2800" baseline="0" dirty="0" smtClean="0"/>
                    </a:p>
                    <a:p>
                      <a:endParaRPr lang="vi-VN" sz="2800" baseline="0" dirty="0" smtClean="0"/>
                    </a:p>
                    <a:p>
                      <a:endParaRPr lang="vi-VN" sz="2800" baseline="0" dirty="0" smtClean="0"/>
                    </a:p>
                    <a:p>
                      <a:endParaRPr lang="vi-VN" sz="2800" baseline="0" dirty="0" smtClean="0"/>
                    </a:p>
                    <a:p>
                      <a:endParaRPr lang="en-US" sz="2800" dirty="0"/>
                    </a:p>
                  </a:txBody>
                  <a:tcPr/>
                </a:tc>
                <a:tc>
                  <a:txBody>
                    <a:bodyPr/>
                    <a:lstStyle/>
                    <a:p>
                      <a:r>
                        <a:rPr lang="vi-VN" sz="2800" dirty="0" smtClean="0"/>
                        <a:t>(12)</a:t>
                      </a:r>
                      <a:endParaRPr lang="en-US" sz="2800" dirty="0"/>
                    </a:p>
                  </a:txBody>
                  <a:tcPr/>
                </a:tc>
              </a:tr>
            </a:tbl>
          </a:graphicData>
        </a:graphic>
      </p:graphicFrame>
      <p:sp>
        <p:nvSpPr>
          <p:cNvPr id="5" name="TextBox 4"/>
          <p:cNvSpPr txBox="1"/>
          <p:nvPr/>
        </p:nvSpPr>
        <p:spPr>
          <a:xfrm>
            <a:off x="4651512" y="192768"/>
            <a:ext cx="7209183" cy="1754326"/>
          </a:xfrm>
          <a:prstGeom prst="rect">
            <a:avLst/>
          </a:prstGeom>
          <a:noFill/>
        </p:spPr>
        <p:txBody>
          <a:bodyPr wrap="square" rtlCol="0">
            <a:spAutoFit/>
          </a:bodyPr>
          <a:lstStyle/>
          <a:p>
            <a:r>
              <a:rPr lang="vi-VN" sz="3600" dirty="0" smtClean="0"/>
              <a:t>          </a:t>
            </a:r>
            <a:r>
              <a:rPr lang="en-US" sz="3600" dirty="0" smtClean="0"/>
              <a:t>tỉ </a:t>
            </a:r>
            <a:r>
              <a:rPr lang="en-US" sz="3600" dirty="0"/>
              <a:t>lệ người biết chữ cao </a:t>
            </a:r>
            <a:r>
              <a:rPr lang="en-US" sz="3600" dirty="0" smtClean="0"/>
              <a:t>nhất</a:t>
            </a:r>
            <a:r>
              <a:rPr lang="vi-VN" sz="3600" dirty="0" smtClean="0"/>
              <a:t> </a:t>
            </a:r>
            <a:r>
              <a:rPr lang="en-US" sz="3600" dirty="0" smtClean="0"/>
              <a:t>trong </a:t>
            </a:r>
            <a:r>
              <a:rPr lang="en-US" sz="3600" dirty="0"/>
              <a:t>các nước Mỹ La-tinh (96%).</a:t>
            </a:r>
          </a:p>
          <a:p>
            <a:endParaRPr lang="en-US" sz="3600" dirty="0"/>
          </a:p>
        </p:txBody>
      </p:sp>
      <p:sp>
        <p:nvSpPr>
          <p:cNvPr id="6" name="TextBox 5"/>
          <p:cNvSpPr txBox="1"/>
          <p:nvPr/>
        </p:nvSpPr>
        <p:spPr>
          <a:xfrm>
            <a:off x="4651513" y="2103120"/>
            <a:ext cx="7540487" cy="4524315"/>
          </a:xfrm>
          <a:prstGeom prst="rect">
            <a:avLst/>
          </a:prstGeom>
          <a:noFill/>
        </p:spPr>
        <p:txBody>
          <a:bodyPr wrap="square" rtlCol="0">
            <a:spAutoFit/>
          </a:bodyPr>
          <a:lstStyle/>
          <a:p>
            <a:r>
              <a:rPr lang="vi-VN" sz="3600" dirty="0" smtClean="0"/>
              <a:t>          </a:t>
            </a:r>
            <a:r>
              <a:rPr lang="en-US" sz="3600" dirty="0" smtClean="0"/>
              <a:t>Trong </a:t>
            </a:r>
            <a:r>
              <a:rPr lang="en-US" sz="3600" dirty="0"/>
              <a:t>quá trình xây dựng chủ </a:t>
            </a:r>
            <a:r>
              <a:rPr lang="en-US" sz="3600" dirty="0" smtClean="0"/>
              <a:t>nghĩa</a:t>
            </a:r>
            <a:r>
              <a:rPr lang="vi-VN" sz="3600" dirty="0" smtClean="0"/>
              <a:t> </a:t>
            </a:r>
            <a:r>
              <a:rPr lang="en-US" sz="3600" dirty="0" smtClean="0"/>
              <a:t>xã </a:t>
            </a:r>
            <a:r>
              <a:rPr lang="en-US" sz="3600" dirty="0"/>
              <a:t>hội, Cu-ba đã đạt được </a:t>
            </a:r>
            <a:r>
              <a:rPr lang="en-US" sz="3600" dirty="0" smtClean="0"/>
              <a:t>nhiều</a:t>
            </a:r>
            <a:r>
              <a:rPr lang="vi-VN" sz="3600" dirty="0" smtClean="0"/>
              <a:t> </a:t>
            </a:r>
            <a:r>
              <a:rPr lang="en-US" sz="3600" dirty="0" smtClean="0"/>
              <a:t>thành </a:t>
            </a:r>
            <a:r>
              <a:rPr lang="en-US" sz="3600" dirty="0"/>
              <a:t>tựu, góp phần thúc đẩy </a:t>
            </a:r>
            <a:r>
              <a:rPr lang="en-US" sz="3600" dirty="0" smtClean="0"/>
              <a:t>phong</a:t>
            </a:r>
            <a:r>
              <a:rPr lang="vi-VN" sz="3600" dirty="0" smtClean="0"/>
              <a:t> </a:t>
            </a:r>
            <a:r>
              <a:rPr lang="en-US" sz="3600" dirty="0" smtClean="0"/>
              <a:t>trào </a:t>
            </a:r>
            <a:r>
              <a:rPr lang="en-US" sz="3600" dirty="0"/>
              <a:t>cách mạng thế giới nhưng </a:t>
            </a:r>
            <a:r>
              <a:rPr lang="en-US" sz="3600" dirty="0" smtClean="0"/>
              <a:t>còn</a:t>
            </a:r>
            <a:r>
              <a:rPr lang="vi-VN" sz="3600" dirty="0" smtClean="0"/>
              <a:t> </a:t>
            </a:r>
            <a:r>
              <a:rPr lang="en-US" sz="3600" dirty="0" smtClean="0"/>
              <a:t>chậm </a:t>
            </a:r>
            <a:r>
              <a:rPr lang="en-US" sz="3600" dirty="0"/>
              <a:t>đề ra chính sách phù hợp </a:t>
            </a:r>
            <a:r>
              <a:rPr lang="en-US" sz="3600" dirty="0" smtClean="0"/>
              <a:t>để</a:t>
            </a:r>
            <a:r>
              <a:rPr lang="vi-VN" sz="3600" dirty="0" smtClean="0"/>
              <a:t> </a:t>
            </a:r>
            <a:r>
              <a:rPr lang="en-US" sz="3600" dirty="0" smtClean="0"/>
              <a:t>thoát </a:t>
            </a:r>
            <a:r>
              <a:rPr lang="en-US" sz="3600" dirty="0"/>
              <a:t>khỏi tình trạng cấm vận của </a:t>
            </a:r>
            <a:r>
              <a:rPr lang="en-US" sz="3600" dirty="0" smtClean="0"/>
              <a:t>Mỹ</a:t>
            </a:r>
            <a:r>
              <a:rPr lang="vi-VN" sz="3600" dirty="0" smtClean="0"/>
              <a:t> </a:t>
            </a:r>
            <a:r>
              <a:rPr lang="en-US" sz="3600" dirty="0" smtClean="0"/>
              <a:t>và </a:t>
            </a:r>
            <a:r>
              <a:rPr lang="en-US" sz="3600" dirty="0"/>
              <a:t>ứng phó với khủng hoảng kinh </a:t>
            </a:r>
            <a:r>
              <a:rPr lang="en-US" sz="3600" dirty="0" smtClean="0"/>
              <a:t>tế</a:t>
            </a:r>
            <a:r>
              <a:rPr lang="vi-VN" sz="3600" dirty="0" smtClean="0"/>
              <a:t> </a:t>
            </a:r>
            <a:r>
              <a:rPr lang="en-US" sz="3600" dirty="0" smtClean="0"/>
              <a:t>sau </a:t>
            </a:r>
            <a:r>
              <a:rPr lang="en-US" sz="3600" dirty="0"/>
              <a:t>khi Liên Xô tan rã</a:t>
            </a:r>
            <a:r>
              <a:rPr lang="en-US" sz="3600" dirty="0" smtClean="0"/>
              <a:t>.</a:t>
            </a:r>
            <a:endParaRPr lang="en-US" sz="3600" dirty="0"/>
          </a:p>
        </p:txBody>
      </p:sp>
    </p:spTree>
    <p:extLst>
      <p:ext uri="{BB962C8B-B14F-4D97-AF65-F5344CB8AC3E}">
        <p14:creationId xmlns:p14="http://schemas.microsoft.com/office/powerpoint/2010/main" val="354873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0"/>
            <a:ext cx="10515600" cy="770709"/>
          </a:xfrm>
        </p:spPr>
        <p:txBody>
          <a:bodyPr/>
          <a:lstStyle/>
          <a:p>
            <a:r>
              <a:rPr lang="vi-VN" dirty="0" smtClean="0"/>
              <a:t>Luyện tập</a:t>
            </a:r>
            <a:endParaRPr lang="en-US" dirty="0"/>
          </a:p>
        </p:txBody>
      </p:sp>
      <p:sp>
        <p:nvSpPr>
          <p:cNvPr id="3" name="Content Placeholder 2"/>
          <p:cNvSpPr>
            <a:spLocks noGrp="1"/>
          </p:cNvSpPr>
          <p:nvPr>
            <p:ph idx="1"/>
          </p:nvPr>
        </p:nvSpPr>
        <p:spPr>
          <a:xfrm>
            <a:off x="185056" y="770709"/>
            <a:ext cx="11911149" cy="1031965"/>
          </a:xfrm>
        </p:spPr>
        <p:txBody>
          <a:bodyPr>
            <a:normAutofit/>
          </a:bodyPr>
          <a:lstStyle/>
          <a:p>
            <a:pPr marL="0" indent="0">
              <a:buNone/>
            </a:pPr>
            <a:r>
              <a:rPr lang="en-US" sz="3200" dirty="0">
                <a:solidFill>
                  <a:srgbClr val="FF0000"/>
                </a:solidFill>
              </a:rPr>
              <a:t>Hãy nêu những thành tựu và hạn chế trong quá trình xây dựng đất nước của các quốc gia khu vực Mỹ La-tinh trong giai đoạn 1945-1991.</a:t>
            </a:r>
          </a:p>
          <a:p>
            <a:endParaRPr lang="en-US" sz="3200" dirty="0">
              <a:solidFill>
                <a:srgbClr val="FF0000"/>
              </a:solidFill>
            </a:endParaRPr>
          </a:p>
        </p:txBody>
      </p:sp>
      <p:sp>
        <p:nvSpPr>
          <p:cNvPr id="4" name="Rectangle 3"/>
          <p:cNvSpPr/>
          <p:nvPr/>
        </p:nvSpPr>
        <p:spPr>
          <a:xfrm>
            <a:off x="44630" y="1705264"/>
            <a:ext cx="12147370" cy="4524315"/>
          </a:xfrm>
          <a:prstGeom prst="rect">
            <a:avLst/>
          </a:prstGeom>
        </p:spPr>
        <p:txBody>
          <a:bodyPr wrap="square">
            <a:spAutoFit/>
          </a:bodyPr>
          <a:lstStyle/>
          <a:p>
            <a:r>
              <a:rPr lang="vi-VN" sz="3200" b="1" dirty="0">
                <a:solidFill>
                  <a:srgbClr val="7030A0"/>
                </a:solidFill>
              </a:rPr>
              <a:t>Thành tựu: </a:t>
            </a:r>
          </a:p>
          <a:p>
            <a:r>
              <a:rPr lang="vi-VN" sz="3200" dirty="0"/>
              <a:t>- Một số nước Mĩ Latinh trở thành nước công nghiệp mới như: Braxin, Áchentina, Mêhicô.</a:t>
            </a:r>
          </a:p>
          <a:p>
            <a:r>
              <a:rPr lang="vi-VN" sz="3200" dirty="0"/>
              <a:t>- Trong những năm 50 - 70, tỉ lệ tăng trưởng kinh tế bình quân của các nước Mĩ Latinh là 5,5%.</a:t>
            </a:r>
          </a:p>
          <a:p>
            <a:r>
              <a:rPr lang="vi-VN" sz="3200" dirty="0"/>
              <a:t>- Đối với Cuba, nước này đã xây dựng được một nền công nghiệp với cơ cấu ngành hợp lý, nền nông nghiệp với sản phẩm đa dạng và đạt thành tựu cao trong lĩnh vực văn hóa, giáo dục, y tế, thể thao.</a:t>
            </a:r>
          </a:p>
        </p:txBody>
      </p:sp>
    </p:spTree>
    <p:extLst>
      <p:ext uri="{BB962C8B-B14F-4D97-AF65-F5344CB8AC3E}">
        <p14:creationId xmlns:p14="http://schemas.microsoft.com/office/powerpoint/2010/main" val="187128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937" y="663031"/>
            <a:ext cx="11388634" cy="4351338"/>
          </a:xfrm>
        </p:spPr>
        <p:txBody>
          <a:bodyPr>
            <a:normAutofit fontScale="92500"/>
          </a:bodyPr>
          <a:lstStyle/>
          <a:p>
            <a:pPr marL="0" indent="0">
              <a:lnSpc>
                <a:spcPct val="150000"/>
              </a:lnSpc>
              <a:buNone/>
            </a:pPr>
            <a:r>
              <a:rPr 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Hạn chế: </a:t>
            </a:r>
          </a:p>
          <a:p>
            <a:pPr marL="0" indent="0">
              <a:lnSpc>
                <a:spcPct val="150000"/>
              </a:lnSpc>
              <a:buNone/>
            </a:pPr>
            <a:r>
              <a:rPr lang="en-US" sz="3200" dirty="0">
                <a:latin typeface="Tahoma" panose="020B0604030504040204" pitchFamily="34" charset="0"/>
                <a:ea typeface="Tahoma" panose="020B0604030504040204" pitchFamily="34" charset="0"/>
                <a:cs typeface="Tahoma" panose="020B0604030504040204" pitchFamily="34" charset="0"/>
              </a:rPr>
              <a:t>- Sự suy thoái nặng nề về kinh tế, lạm phát tăng, khủng hoảng trầm trọng, nợ nước ngoài chồng chất, dẫn đến nhiều biến động về chính trị.</a:t>
            </a:r>
          </a:p>
          <a:p>
            <a:pPr marL="0" indent="0">
              <a:lnSpc>
                <a:spcPct val="150000"/>
              </a:lnSpc>
              <a:buNone/>
            </a:pPr>
            <a:r>
              <a:rPr lang="en-US" sz="3200" dirty="0">
                <a:latin typeface="Tahoma" panose="020B0604030504040204" pitchFamily="34" charset="0"/>
                <a:ea typeface="Tahoma" panose="020B0604030504040204" pitchFamily="34" charset="0"/>
                <a:cs typeface="Tahoma" panose="020B0604030504040204" pitchFamily="34" charset="0"/>
              </a:rPr>
              <a:t>- Mâu thuẫn xã hội, tham nhũng hạn chế sự phát triển kinh tế. </a:t>
            </a:r>
          </a:p>
          <a:p>
            <a:pPr marL="0" indent="0">
              <a:lnSpc>
                <a:spcPct val="150000"/>
              </a:lnSpc>
              <a:buNone/>
            </a:pP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069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868" y="140516"/>
            <a:ext cx="11349446" cy="4351338"/>
          </a:xfrm>
        </p:spPr>
        <p:txBody>
          <a:bodyPr/>
          <a:lstStyle/>
          <a:p>
            <a:pPr marL="0" indent="0">
              <a:buNone/>
            </a:pPr>
            <a:r>
              <a:rPr lang="en-US" sz="3200" b="1" dirty="0">
                <a:solidFill>
                  <a:srgbClr val="FF0000"/>
                </a:solidFill>
              </a:rPr>
              <a:t>Câu 2:</a:t>
            </a:r>
            <a:r>
              <a:rPr lang="en-US" sz="3200" dirty="0">
                <a:solidFill>
                  <a:srgbClr val="FF0000"/>
                </a:solidFill>
              </a:rPr>
              <a:t> Hãy vẽ đường thời gian thể hiện các sự kiện chính của cách mạng Cu-ba (1953 - 1959).</a:t>
            </a:r>
          </a:p>
          <a:p>
            <a:r>
              <a:rPr lang="vi-VN" dirty="0" smtClean="0"/>
              <a:t>Về nhà làm trong phiếu học tập</a:t>
            </a:r>
            <a:endParaRPr lang="en-US" dirty="0"/>
          </a:p>
        </p:txBody>
      </p:sp>
      <p:pic>
        <p:nvPicPr>
          <p:cNvPr id="4" name="Picture 3" descr="Hãy vẽ đường thời gian thể hiện các sự kiện chính của cách mạng Cu-ba (1953 - 1959)."/>
          <p:cNvPicPr/>
          <p:nvPr/>
        </p:nvPicPr>
        <p:blipFill>
          <a:blip r:embed="rId2">
            <a:extLst>
              <a:ext uri="{28A0092B-C50C-407E-A947-70E740481C1C}">
                <a14:useLocalDpi xmlns:a14="http://schemas.microsoft.com/office/drawing/2010/main" val="0"/>
              </a:ext>
            </a:extLst>
          </a:blip>
          <a:srcRect/>
          <a:stretch>
            <a:fillRect/>
          </a:stretch>
        </p:blipFill>
        <p:spPr bwMode="auto">
          <a:xfrm>
            <a:off x="0" y="1664425"/>
            <a:ext cx="12192000" cy="4762500"/>
          </a:xfrm>
          <a:prstGeom prst="rect">
            <a:avLst/>
          </a:prstGeom>
          <a:noFill/>
          <a:ln>
            <a:noFill/>
          </a:ln>
        </p:spPr>
      </p:pic>
    </p:spTree>
    <p:extLst>
      <p:ext uri="{BB962C8B-B14F-4D97-AF65-F5344CB8AC3E}">
        <p14:creationId xmlns:p14="http://schemas.microsoft.com/office/powerpoint/2010/main" val="42294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89" y="0"/>
            <a:ext cx="11874137" cy="1325563"/>
          </a:xfrm>
        </p:spPr>
        <p:txBody>
          <a:bodyPr>
            <a:noAutofit/>
          </a:bodyPr>
          <a:lstStyle/>
          <a:p>
            <a:r>
              <a:rPr lang="vi-VN" sz="2400" b="1" dirty="0" smtClean="0">
                <a:latin typeface="Arial" panose="020B0604020202020204" pitchFamily="34" charset="0"/>
                <a:ea typeface="Times New Roman" panose="02020603050405020304" pitchFamily="18" charset="0"/>
              </a:rPr>
              <a:t>Vận dụng </a:t>
            </a:r>
            <a:r>
              <a:rPr lang="en-US" sz="2400" b="1" dirty="0" smtClean="0">
                <a:latin typeface="Arial" panose="020B0604020202020204" pitchFamily="34" charset="0"/>
                <a:ea typeface="Times New Roman" panose="02020603050405020304" pitchFamily="18" charset="0"/>
              </a:rPr>
              <a:t>:</a:t>
            </a:r>
            <a:r>
              <a:rPr lang="en-US" sz="2400" dirty="0">
                <a:solidFill>
                  <a:srgbClr val="FF0000"/>
                </a:solidFill>
                <a:latin typeface="Arial" panose="020B0604020202020204" pitchFamily="34" charset="0"/>
                <a:ea typeface="Times New Roman" panose="02020603050405020304" pitchFamily="18" charset="0"/>
              </a:rPr>
              <a:t> Việt Nam và Cu-ba là hai đất nước có mối quan hệ khăng khít trong lịch sử. Hãy tìm hiểu những thông tin về mối quan hệ Việt Nam - Cu-ba và viết một đoạn văn ngắn về mối quan hệ này</a:t>
            </a:r>
            <a:r>
              <a:rPr lang="en-US" sz="2400" dirty="0" smtClean="0">
                <a:solidFill>
                  <a:srgbClr val="FF0000"/>
                </a:solidFill>
                <a:latin typeface="Arial" panose="020B0604020202020204" pitchFamily="34" charset="0"/>
                <a:ea typeface="Times New Roman" panose="02020603050405020304" pitchFamily="18" charset="0"/>
              </a:rPr>
              <a:t>.</a:t>
            </a:r>
            <a:endParaRPr lang="en-US" sz="2400" dirty="0">
              <a:solidFill>
                <a:srgbClr val="FF0000"/>
              </a:solidFill>
            </a:endParaRPr>
          </a:p>
        </p:txBody>
      </p:sp>
      <p:pic>
        <p:nvPicPr>
          <p:cNvPr id="5" name="Picture 4"/>
          <p:cNvPicPr>
            <a:picLocks noChangeAspect="1"/>
          </p:cNvPicPr>
          <p:nvPr/>
        </p:nvPicPr>
        <p:blipFill>
          <a:blip r:embed="rId2"/>
          <a:stretch>
            <a:fillRect/>
          </a:stretch>
        </p:blipFill>
        <p:spPr>
          <a:xfrm>
            <a:off x="13157" y="1166191"/>
            <a:ext cx="12192000" cy="5795218"/>
          </a:xfrm>
          <a:prstGeom prst="rect">
            <a:avLst/>
          </a:prstGeom>
        </p:spPr>
      </p:pic>
    </p:spTree>
    <p:extLst>
      <p:ext uri="{BB962C8B-B14F-4D97-AF65-F5344CB8AC3E}">
        <p14:creationId xmlns:p14="http://schemas.microsoft.com/office/powerpoint/2010/main" val="61824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69285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323" y="500062"/>
            <a:ext cx="10515600" cy="1325563"/>
          </a:xfrm>
        </p:spPr>
        <p:txBody>
          <a:bodyPr/>
          <a:lstStyle/>
          <a:p>
            <a:r>
              <a:rPr lang="vi-VN" b="1" dirty="0" smtClean="0">
                <a:solidFill>
                  <a:srgbClr val="FF0000"/>
                </a:solidFill>
              </a:rPr>
              <a:t>Nội dung bài học </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4400" b="1" dirty="0">
                <a:latin typeface="Arial" panose="020B0604020202020204" pitchFamily="34" charset="0"/>
                <a:cs typeface="Arial" panose="020B0604020202020204" pitchFamily="34" charset="0"/>
              </a:rPr>
              <a:t>1. Tình hình chung của các nước Mỹ La-tinh từ năm 1945 đến năm 1991</a:t>
            </a:r>
          </a:p>
          <a:p>
            <a:pPr marL="0" indent="0">
              <a:buNone/>
            </a:pPr>
            <a:r>
              <a:rPr lang="en-US" sz="4400" b="1" dirty="0" smtClean="0">
                <a:latin typeface="Arial" panose="020B0604020202020204" pitchFamily="34" charset="0"/>
                <a:cs typeface="Arial" panose="020B0604020202020204" pitchFamily="34" charset="0"/>
              </a:rPr>
              <a:t>2</a:t>
            </a:r>
            <a:r>
              <a:rPr lang="en-US" sz="4400" b="1" dirty="0">
                <a:latin typeface="Arial" panose="020B0604020202020204" pitchFamily="34" charset="0"/>
                <a:cs typeface="Arial" panose="020B0604020202020204" pitchFamily="34" charset="0"/>
              </a:rPr>
              <a:t>. Cách mạng Cu-ba và công cuộc xây dựng chủ nghĩa xã hội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20756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rgbClr val="FF0000"/>
                </a:solidFill>
              </a:rPr>
              <a:t>Mục tiêu </a:t>
            </a:r>
            <a:endParaRPr lang="en-US" b="1" dirty="0">
              <a:solidFill>
                <a:srgbClr val="FF0000"/>
              </a:solidFill>
            </a:endParaRPr>
          </a:p>
        </p:txBody>
      </p:sp>
      <p:sp>
        <p:nvSpPr>
          <p:cNvPr id="3" name="Content Placeholder 2"/>
          <p:cNvSpPr>
            <a:spLocks noGrp="1"/>
          </p:cNvSpPr>
          <p:nvPr>
            <p:ph idx="1"/>
          </p:nvPr>
        </p:nvSpPr>
        <p:spPr>
          <a:xfrm>
            <a:off x="252046" y="1690688"/>
            <a:ext cx="10515600" cy="4351338"/>
          </a:xfrm>
        </p:spPr>
        <p:txBody>
          <a:bodyPr>
            <a:noAutofit/>
          </a:bodyPr>
          <a:lstStyle/>
          <a:p>
            <a:r>
              <a:rPr lang="en-US" sz="4400" dirty="0">
                <a:solidFill>
                  <a:srgbClr val="0070C0"/>
                </a:solidFill>
              </a:rPr>
              <a:t>Mô tả được đôi nét về các nước Mỹ La-tinh </a:t>
            </a:r>
            <a:r>
              <a:rPr lang="en-US" sz="4400" dirty="0" smtClean="0">
                <a:solidFill>
                  <a:srgbClr val="0070C0"/>
                </a:solidFill>
              </a:rPr>
              <a:t>từ</a:t>
            </a:r>
            <a:r>
              <a:rPr lang="vi-VN" sz="4400" dirty="0" smtClean="0">
                <a:solidFill>
                  <a:srgbClr val="0070C0"/>
                </a:solidFill>
              </a:rPr>
              <a:t> </a:t>
            </a:r>
            <a:r>
              <a:rPr lang="en-US" sz="4400" dirty="0" smtClean="0">
                <a:solidFill>
                  <a:srgbClr val="0070C0"/>
                </a:solidFill>
              </a:rPr>
              <a:t>năm </a:t>
            </a:r>
            <a:r>
              <a:rPr lang="en-US" sz="4400" dirty="0">
                <a:solidFill>
                  <a:srgbClr val="0070C0"/>
                </a:solidFill>
              </a:rPr>
              <a:t>1945 đến năm 1991</a:t>
            </a:r>
            <a:r>
              <a:rPr lang="en-US" sz="4400" dirty="0" smtClean="0">
                <a:solidFill>
                  <a:srgbClr val="0070C0"/>
                </a:solidFill>
              </a:rPr>
              <a:t>.</a:t>
            </a:r>
            <a:endParaRPr lang="vi-VN" sz="4400" dirty="0" smtClean="0">
              <a:solidFill>
                <a:srgbClr val="0070C0"/>
              </a:solidFill>
            </a:endParaRPr>
          </a:p>
          <a:p>
            <a:r>
              <a:rPr lang="en-US" sz="4400" dirty="0">
                <a:solidFill>
                  <a:srgbClr val="0070C0"/>
                </a:solidFill>
              </a:rPr>
              <a:t>Trình bày được một cách khái quát về cách </a:t>
            </a:r>
            <a:r>
              <a:rPr lang="en-US" sz="4400" dirty="0" smtClean="0">
                <a:solidFill>
                  <a:srgbClr val="0070C0"/>
                </a:solidFill>
              </a:rPr>
              <a:t>mạng</a:t>
            </a:r>
            <a:r>
              <a:rPr lang="vi-VN" sz="4400" dirty="0" smtClean="0">
                <a:solidFill>
                  <a:srgbClr val="0070C0"/>
                </a:solidFill>
              </a:rPr>
              <a:t> </a:t>
            </a:r>
            <a:r>
              <a:rPr lang="en-US" sz="4400" dirty="0" smtClean="0">
                <a:solidFill>
                  <a:srgbClr val="0070C0"/>
                </a:solidFill>
              </a:rPr>
              <a:t>Cu-ba </a:t>
            </a:r>
            <a:r>
              <a:rPr lang="en-US" sz="4400" dirty="0">
                <a:solidFill>
                  <a:srgbClr val="0070C0"/>
                </a:solidFill>
              </a:rPr>
              <a:t>và đánh giá được kết quả công cuộc xây </a:t>
            </a:r>
            <a:r>
              <a:rPr lang="en-US" sz="4400" dirty="0" smtClean="0">
                <a:solidFill>
                  <a:srgbClr val="0070C0"/>
                </a:solidFill>
              </a:rPr>
              <a:t>dựng</a:t>
            </a:r>
            <a:r>
              <a:rPr lang="vi-VN" sz="4400" dirty="0" smtClean="0">
                <a:solidFill>
                  <a:srgbClr val="0070C0"/>
                </a:solidFill>
              </a:rPr>
              <a:t> </a:t>
            </a:r>
            <a:r>
              <a:rPr lang="en-US" sz="4400" dirty="0" smtClean="0">
                <a:solidFill>
                  <a:srgbClr val="0070C0"/>
                </a:solidFill>
              </a:rPr>
              <a:t>chủ </a:t>
            </a:r>
            <a:r>
              <a:rPr lang="en-US" sz="4400" dirty="0">
                <a:solidFill>
                  <a:srgbClr val="0070C0"/>
                </a:solidFill>
              </a:rPr>
              <a:t>nghĩa xã hội </a:t>
            </a:r>
            <a:r>
              <a:rPr lang="vi-VN" sz="4400" dirty="0" smtClean="0">
                <a:solidFill>
                  <a:srgbClr val="0070C0"/>
                </a:solidFill>
              </a:rPr>
              <a:t>ở </a:t>
            </a:r>
            <a:r>
              <a:rPr lang="en-US" sz="4400" dirty="0" smtClean="0">
                <a:solidFill>
                  <a:srgbClr val="0070C0"/>
                </a:solidFill>
              </a:rPr>
              <a:t>Cu-ba</a:t>
            </a:r>
            <a:r>
              <a:rPr lang="en-US" sz="4400" dirty="0">
                <a:solidFill>
                  <a:srgbClr val="0070C0"/>
                </a:solidFill>
              </a:rPr>
              <a:t>.</a:t>
            </a:r>
          </a:p>
          <a:p>
            <a:endParaRPr lang="en-US" sz="4400" dirty="0">
              <a:solidFill>
                <a:srgbClr val="0070C0"/>
              </a:solidFill>
            </a:endParaRPr>
          </a:p>
        </p:txBody>
      </p:sp>
    </p:spTree>
    <p:extLst>
      <p:ext uri="{BB962C8B-B14F-4D97-AF65-F5344CB8AC3E}">
        <p14:creationId xmlns:p14="http://schemas.microsoft.com/office/powerpoint/2010/main" val="8934850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4000" b="1" dirty="0" smtClean="0">
                <a:solidFill>
                  <a:srgbClr val="FF0000"/>
                </a:solidFill>
              </a:rPr>
              <a:t>Em hãy cho biết, Mỹ La-tinh bao gồm khu vực nào? Vì sao gọi là Mỹ  La-tinh?</a:t>
            </a:r>
            <a:endParaRPr lang="en-US" sz="4000" b="1" dirty="0">
              <a:solidFill>
                <a:srgbClr val="FF0000"/>
              </a:solidFill>
            </a:endParaRPr>
          </a:p>
        </p:txBody>
      </p:sp>
      <p:sp>
        <p:nvSpPr>
          <p:cNvPr id="3" name="Content Placeholder 2"/>
          <p:cNvSpPr>
            <a:spLocks noGrp="1"/>
          </p:cNvSpPr>
          <p:nvPr>
            <p:ph idx="1"/>
          </p:nvPr>
        </p:nvSpPr>
        <p:spPr>
          <a:xfrm>
            <a:off x="313006" y="1853760"/>
            <a:ext cx="11353800" cy="1297403"/>
          </a:xfrm>
        </p:spPr>
        <p:txBody>
          <a:bodyPr>
            <a:noAutofit/>
          </a:bodyPr>
          <a:lstStyle/>
          <a:p>
            <a:pPr marL="0" indent="0">
              <a:buNone/>
            </a:pPr>
            <a:r>
              <a:rPr lang="vi-VN" sz="3600" dirty="0" smtClean="0"/>
              <a:t>Gồm toàn bộ khu vực Trung –Nam Mĩ  và những đảo lớn nhỏ ở vùng biển Ca-ri-bê, diện tích 21.069.500 km2, dân số 670.489.015 người ( năm 2021)</a:t>
            </a:r>
            <a:endParaRPr lang="en-US" sz="3600" dirty="0"/>
          </a:p>
        </p:txBody>
      </p:sp>
      <p:sp>
        <p:nvSpPr>
          <p:cNvPr id="4" name="TextBox 3"/>
          <p:cNvSpPr txBox="1"/>
          <p:nvPr/>
        </p:nvSpPr>
        <p:spPr>
          <a:xfrm>
            <a:off x="313006" y="3727938"/>
            <a:ext cx="11141613" cy="1754326"/>
          </a:xfrm>
          <a:prstGeom prst="rect">
            <a:avLst/>
          </a:prstGeom>
          <a:noFill/>
        </p:spPr>
        <p:txBody>
          <a:bodyPr wrap="square" rtlCol="0">
            <a:spAutoFit/>
          </a:bodyPr>
          <a:lstStyle/>
          <a:p>
            <a:r>
              <a:rPr lang="vi-VN" sz="3600" dirty="0" smtClean="0">
                <a:solidFill>
                  <a:srgbClr val="0070C0"/>
                </a:solidFill>
              </a:rPr>
              <a:t>Đa số nói tiếng Tây Ban Nha và Bồ Đào Nha, một số nơi nói tiếng Pháp, đều là những tiếng thuộc hệ ngôn ngữ La-tinh. Mang tên chung là Mĩ La-tinh </a:t>
            </a:r>
            <a:endParaRPr lang="en-US" sz="3600" dirty="0">
              <a:solidFill>
                <a:srgbClr val="0070C0"/>
              </a:solidFill>
            </a:endParaRPr>
          </a:p>
        </p:txBody>
      </p:sp>
    </p:spTree>
    <p:extLst>
      <p:ext uri="{BB962C8B-B14F-4D97-AF65-F5344CB8AC3E}">
        <p14:creationId xmlns:p14="http://schemas.microsoft.com/office/powerpoint/2010/main" val="304198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233"/>
            <a:ext cx="11353800" cy="1325563"/>
          </a:xfrm>
        </p:spPr>
        <p:txBody>
          <a:bodyPr>
            <a:normAutofit fontScale="90000"/>
          </a:bodyPr>
          <a:lstStyle/>
          <a:p>
            <a:r>
              <a:rPr lang="vi-VN" b="1" dirty="0">
                <a:solidFill>
                  <a:srgbClr val="FF0000"/>
                </a:solidFill>
              </a:rPr>
              <a:t>1. Tình hình chung của các nước Mỹ La-tinh từ năm 1945 đến năm 1991</a:t>
            </a:r>
            <a:br>
              <a:rPr lang="vi-VN"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7643446" y="1643796"/>
            <a:ext cx="4296508" cy="4351338"/>
          </a:xfrm>
        </p:spPr>
        <p:txBody>
          <a:bodyPr>
            <a:normAutofit/>
          </a:bodyPr>
          <a:lstStyle/>
          <a:p>
            <a:pPr marL="0" indent="0">
              <a:buNone/>
            </a:pPr>
            <a:r>
              <a:rPr lang="en-US" sz="3600" b="1" dirty="0">
                <a:solidFill>
                  <a:srgbClr val="FF0000"/>
                </a:solidFill>
              </a:rPr>
              <a:t>Hãy xác định trên hình 12.1 vị trí của các quốc gia diễn ra những cuộc cách mạng tiêu biểu trong giai đoạn này.</a:t>
            </a:r>
          </a:p>
        </p:txBody>
      </p:sp>
    </p:spTree>
    <p:extLst>
      <p:ext uri="{BB962C8B-B14F-4D97-AF65-F5344CB8AC3E}">
        <p14:creationId xmlns:p14="http://schemas.microsoft.com/office/powerpoint/2010/main" val="20040445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0" y="24704"/>
            <a:ext cx="12192000" cy="6802438"/>
          </a:xfrm>
          <a:prstGeom prst="rect">
            <a:avLst/>
          </a:prstGeom>
        </p:spPr>
      </p:pic>
      <p:sp>
        <p:nvSpPr>
          <p:cNvPr id="2" name="Title 1"/>
          <p:cNvSpPr>
            <a:spLocks noGrp="1"/>
          </p:cNvSpPr>
          <p:nvPr>
            <p:ph type="title"/>
          </p:nvPr>
        </p:nvSpPr>
        <p:spPr/>
        <p:txBody>
          <a:bodyPr/>
          <a:lstStyle/>
          <a:p>
            <a:endParaRPr lang="en-US"/>
          </a:p>
        </p:txBody>
      </p:sp>
      <p:sp>
        <p:nvSpPr>
          <p:cNvPr id="6" name="Oval 5"/>
          <p:cNvSpPr/>
          <p:nvPr/>
        </p:nvSpPr>
        <p:spPr>
          <a:xfrm>
            <a:off x="4546242" y="1819386"/>
            <a:ext cx="1674253" cy="373487"/>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2625143" y="1780841"/>
            <a:ext cx="1674253" cy="373487"/>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6849414" y="4755525"/>
            <a:ext cx="1674253" cy="501761"/>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6656230" y="2408351"/>
            <a:ext cx="1766552" cy="476004"/>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p:cNvSpPr/>
          <p:nvPr/>
        </p:nvSpPr>
        <p:spPr>
          <a:xfrm>
            <a:off x="5772954" y="5749902"/>
            <a:ext cx="1766552" cy="476004"/>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333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FF0000"/>
                </a:solidFill>
              </a:rPr>
              <a:t>Vì sao Mĩ la-tinh được mệnh danh là “Lục địa bùng cháy”</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vi-VN" sz="3600" dirty="0" smtClean="0"/>
              <a:t>Mở đầu là cách mạng Cu ba thành công (1/1/1959) đánh dấu bước phát triển mới của phong trào giải phóng dân tộc,</a:t>
            </a:r>
          </a:p>
          <a:p>
            <a:r>
              <a:rPr lang="vi-VN" sz="3600" dirty="0" smtClean="0">
                <a:solidFill>
                  <a:srgbClr val="0070C0"/>
                </a:solidFill>
              </a:rPr>
              <a:t>Từ những năm 60 đến những năm 80 của thế kỷ XX, cao trào đấu tranh bùng nổ mạnh mẽ, đấu tranh diễn ra ở nhiều nước.</a:t>
            </a:r>
          </a:p>
          <a:p>
            <a:pPr marL="0" indent="0">
              <a:buNone/>
            </a:pPr>
            <a:r>
              <a:rPr lang="vi-VN" sz="3600" b="1" dirty="0" smtClean="0">
                <a:solidFill>
                  <a:srgbClr val="C00000"/>
                </a:solidFill>
                <a:sym typeface="Wingdings" panose="05000000000000000000" pitchFamily="2" charset="2"/>
              </a:rPr>
              <a:t> Mỹ La-tinh trở thành “Lục địa bùng cháy”</a:t>
            </a:r>
            <a:endParaRPr lang="en-US" sz="3600" b="1" dirty="0">
              <a:solidFill>
                <a:srgbClr val="C00000"/>
              </a:solidFill>
            </a:endParaRPr>
          </a:p>
        </p:txBody>
      </p:sp>
    </p:spTree>
    <p:extLst>
      <p:ext uri="{BB962C8B-B14F-4D97-AF65-F5344CB8AC3E}">
        <p14:creationId xmlns:p14="http://schemas.microsoft.com/office/powerpoint/2010/main" val="15902306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831"/>
            <a:ext cx="4744279" cy="4351338"/>
          </a:xfrm>
        </p:spPr>
        <p:txBody>
          <a:bodyPr>
            <a:normAutofit fontScale="92500"/>
          </a:bodyPr>
          <a:lstStyle/>
          <a:p>
            <a:pPr marL="0" indent="0">
              <a:buNone/>
            </a:pPr>
            <a:r>
              <a:rPr lang="vi-VN" dirty="0">
                <a:solidFill>
                  <a:srgbClr val="FF0000"/>
                </a:solidFill>
              </a:rPr>
              <a:t>Tư liệu 12.2 phản ánh hình ảnh của những người Mê-hi-cô tìm cách </a:t>
            </a:r>
            <a:r>
              <a:rPr lang="vi-VN" dirty="0" smtClean="0">
                <a:solidFill>
                  <a:srgbClr val="FF0000"/>
                </a:solidFill>
              </a:rPr>
              <a:t>vượt hàng </a:t>
            </a:r>
            <a:r>
              <a:rPr lang="vi-VN" dirty="0">
                <a:solidFill>
                  <a:srgbClr val="FF0000"/>
                </a:solidFill>
              </a:rPr>
              <a:t>rào, nhập cư trái phép vào Mỹ trong những năm 1980. Hãy</a:t>
            </a:r>
            <a:r>
              <a:rPr lang="vi-VN" dirty="0" smtClean="0">
                <a:solidFill>
                  <a:srgbClr val="FF0000"/>
                </a:solidFill>
              </a:rPr>
              <a:t>:</a:t>
            </a:r>
            <a:endParaRPr lang="vi-VN" dirty="0">
              <a:solidFill>
                <a:srgbClr val="FF0000"/>
              </a:solidFill>
            </a:endParaRPr>
          </a:p>
          <a:p>
            <a:pPr marL="0" indent="0">
              <a:buNone/>
            </a:pPr>
            <a:r>
              <a:rPr lang="vi-VN" dirty="0">
                <a:solidFill>
                  <a:srgbClr val="FF0000"/>
                </a:solidFill>
              </a:rPr>
              <a:t>Nêu giả thiết giải thích lí do người Mê-hi-cô từ bỏ quốc gia để nhập cư trái phép vào Mỹ.</a:t>
            </a:r>
          </a:p>
          <a:p>
            <a:pPr marL="0" indent="0">
              <a:buNone/>
            </a:pPr>
            <a:r>
              <a:rPr lang="vi-VN" dirty="0">
                <a:solidFill>
                  <a:srgbClr val="FF0000"/>
                </a:solidFill>
              </a:rPr>
              <a:t>Tìm kiếm thông tin trong SGK để kiểm chứng lại giả thiết.</a:t>
            </a:r>
          </a:p>
          <a:p>
            <a:pPr marL="0" indent="0">
              <a:buNone/>
            </a:pP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744279" y="0"/>
            <a:ext cx="7447722" cy="6858000"/>
          </a:xfrm>
          <a:prstGeom prst="rect">
            <a:avLst/>
          </a:prstGeom>
        </p:spPr>
      </p:pic>
    </p:spTree>
    <p:extLst>
      <p:ext uri="{BB962C8B-B14F-4D97-AF65-F5344CB8AC3E}">
        <p14:creationId xmlns:p14="http://schemas.microsoft.com/office/powerpoint/2010/main" val="234157954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1318</Words>
  <Application>Microsoft Office PowerPoint</Application>
  <PresentationFormat>Widescreen</PresentationFormat>
  <Paragraphs>112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Mincho</vt:lpstr>
      <vt:lpstr>Arial</vt:lpstr>
      <vt:lpstr>Calibri</vt:lpstr>
      <vt:lpstr>Calibri Light</vt:lpstr>
      <vt:lpstr>Tahoma</vt:lpstr>
      <vt:lpstr>Times New Roman</vt:lpstr>
      <vt:lpstr>Wingdings</vt:lpstr>
      <vt:lpstr>Office Theme</vt:lpstr>
      <vt:lpstr>PowerPoint Presentation</vt:lpstr>
      <vt:lpstr>PowerPoint Presentation</vt:lpstr>
      <vt:lpstr>Nội dung bài học </vt:lpstr>
      <vt:lpstr>Mục tiêu </vt:lpstr>
      <vt:lpstr>Em hãy cho biết, Mỹ La-tinh bao gồm khu vực nào? Vì sao gọi là Mỹ  La-tinh?</vt:lpstr>
      <vt:lpstr>1. Tình hình chung của các nước Mỹ La-tinh từ năm 1945 đến năm 1991 </vt:lpstr>
      <vt:lpstr>PowerPoint Presentation</vt:lpstr>
      <vt:lpstr>Vì sao Mĩ la-tinh được mệnh danh là “Lục địa bùng cháy”</vt:lpstr>
      <vt:lpstr>PowerPoint Presentation</vt:lpstr>
      <vt:lpstr>PowerPoint Presentation</vt:lpstr>
      <vt:lpstr>Hãy nêu những nét nổi bật về chính trị, kinh tế, xã hội của các nước Mỹ La-tinh giai đoạn 1945 - 1991. </vt:lpstr>
      <vt:lpstr>Hãy nêu những nét nổi bật về chính trị, kinh tế, xã hội của các nước Mỹ La-tinh giai đoạn 1945 - 1991. </vt:lpstr>
      <vt:lpstr>2. Cách mạng Cu-ba và công cuộc xây dựng chủ nghĩa xã hội </vt:lpstr>
      <vt:lpstr>PowerPoint Presentation</vt:lpstr>
      <vt:lpstr>PowerPoint Presentation</vt:lpstr>
      <vt:lpstr>Luyện tập</vt:lpstr>
      <vt:lpstr>PowerPoint Presentation</vt:lpstr>
      <vt:lpstr>PowerPoint Presentation</vt:lpstr>
      <vt:lpstr>Vận dụng : Việt Nam và Cu-ba là hai đất nước có mối quan hệ khăng khít trong lịch sử. Hãy tìm hiểu những thông tin về mối quan hệ Việt Nam - Cu-ba và viết một đoạn văn ngắn về mối quan hệ này.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31</cp:revision>
  <dcterms:created xsi:type="dcterms:W3CDTF">2024-05-22T10:57:00Z</dcterms:created>
  <dcterms:modified xsi:type="dcterms:W3CDTF">2024-06-17T11:20:46Z</dcterms:modified>
</cp:coreProperties>
</file>