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74" r:id="rId8"/>
    <p:sldId id="275" r:id="rId9"/>
    <p:sldId id="264" r:id="rId10"/>
    <p:sldId id="265" r:id="rId11"/>
    <p:sldId id="266" r:id="rId12"/>
    <p:sldId id="276" r:id="rId13"/>
    <p:sldId id="267" r:id="rId14"/>
    <p:sldId id="277" r:id="rId15"/>
    <p:sldId id="268" r:id="rId16"/>
    <p:sldId id="278" r:id="rId17"/>
    <p:sldId id="279" r:id="rId18"/>
    <p:sldId id="286" r:id="rId19"/>
    <p:sldId id="269" r:id="rId20"/>
    <p:sldId id="280" r:id="rId21"/>
    <p:sldId id="281" r:id="rId22"/>
    <p:sldId id="287" r:id="rId23"/>
    <p:sldId id="270" r:id="rId24"/>
    <p:sldId id="271" r:id="rId25"/>
    <p:sldId id="282" r:id="rId26"/>
    <p:sldId id="272" r:id="rId27"/>
    <p:sldId id="283" r:id="rId28"/>
    <p:sldId id="284" r:id="rId29"/>
    <p:sldId id="285" r:id="rId30"/>
    <p:sldId id="2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E50673-CABB-4090-A07D-54B69A353A4A}"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7E9C-AA7A-4A7D-89A7-ACE69DA2558E}" type="slidenum">
              <a:rPr lang="en-US" smtClean="0"/>
              <a:t>‹#›</a:t>
            </a:fld>
            <a:endParaRPr lang="en-US"/>
          </a:p>
        </p:txBody>
      </p:sp>
    </p:spTree>
    <p:extLst>
      <p:ext uri="{BB962C8B-B14F-4D97-AF65-F5344CB8AC3E}">
        <p14:creationId xmlns:p14="http://schemas.microsoft.com/office/powerpoint/2010/main" val="3887910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E50673-CABB-4090-A07D-54B69A353A4A}"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7E9C-AA7A-4A7D-89A7-ACE69DA2558E}" type="slidenum">
              <a:rPr lang="en-US" smtClean="0"/>
              <a:t>‹#›</a:t>
            </a:fld>
            <a:endParaRPr lang="en-US"/>
          </a:p>
        </p:txBody>
      </p:sp>
    </p:spTree>
    <p:extLst>
      <p:ext uri="{BB962C8B-B14F-4D97-AF65-F5344CB8AC3E}">
        <p14:creationId xmlns:p14="http://schemas.microsoft.com/office/powerpoint/2010/main" val="2342692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E50673-CABB-4090-A07D-54B69A353A4A}"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7E9C-AA7A-4A7D-89A7-ACE69DA2558E}" type="slidenum">
              <a:rPr lang="en-US" smtClean="0"/>
              <a:t>‹#›</a:t>
            </a:fld>
            <a:endParaRPr lang="en-US"/>
          </a:p>
        </p:txBody>
      </p:sp>
    </p:spTree>
    <p:extLst>
      <p:ext uri="{BB962C8B-B14F-4D97-AF65-F5344CB8AC3E}">
        <p14:creationId xmlns:p14="http://schemas.microsoft.com/office/powerpoint/2010/main" val="22128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E50673-CABB-4090-A07D-54B69A353A4A}"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7E9C-AA7A-4A7D-89A7-ACE69DA2558E}" type="slidenum">
              <a:rPr lang="en-US" smtClean="0"/>
              <a:t>‹#›</a:t>
            </a:fld>
            <a:endParaRPr lang="en-US"/>
          </a:p>
        </p:txBody>
      </p:sp>
    </p:spTree>
    <p:extLst>
      <p:ext uri="{BB962C8B-B14F-4D97-AF65-F5344CB8AC3E}">
        <p14:creationId xmlns:p14="http://schemas.microsoft.com/office/powerpoint/2010/main" val="2751692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E50673-CABB-4090-A07D-54B69A353A4A}"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7E9C-AA7A-4A7D-89A7-ACE69DA2558E}" type="slidenum">
              <a:rPr lang="en-US" smtClean="0"/>
              <a:t>‹#›</a:t>
            </a:fld>
            <a:endParaRPr lang="en-US"/>
          </a:p>
        </p:txBody>
      </p:sp>
    </p:spTree>
    <p:extLst>
      <p:ext uri="{BB962C8B-B14F-4D97-AF65-F5344CB8AC3E}">
        <p14:creationId xmlns:p14="http://schemas.microsoft.com/office/powerpoint/2010/main" val="78397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E50673-CABB-4090-A07D-54B69A353A4A}" type="datetimeFigureOut">
              <a:rPr lang="en-US" smtClean="0"/>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7E9C-AA7A-4A7D-89A7-ACE69DA2558E}" type="slidenum">
              <a:rPr lang="en-US" smtClean="0"/>
              <a:t>‹#›</a:t>
            </a:fld>
            <a:endParaRPr lang="en-US"/>
          </a:p>
        </p:txBody>
      </p:sp>
    </p:spTree>
    <p:extLst>
      <p:ext uri="{BB962C8B-B14F-4D97-AF65-F5344CB8AC3E}">
        <p14:creationId xmlns:p14="http://schemas.microsoft.com/office/powerpoint/2010/main" val="4161577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E50673-CABB-4090-A07D-54B69A353A4A}" type="datetimeFigureOut">
              <a:rPr lang="en-US" smtClean="0"/>
              <a:t>12/31/2024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B7E9C-AA7A-4A7D-89A7-ACE69DA2558E}" type="slidenum">
              <a:rPr lang="en-US" smtClean="0"/>
              <a:t>‹#›</a:t>
            </a:fld>
            <a:endParaRPr lang="en-US"/>
          </a:p>
        </p:txBody>
      </p:sp>
    </p:spTree>
    <p:extLst>
      <p:ext uri="{BB962C8B-B14F-4D97-AF65-F5344CB8AC3E}">
        <p14:creationId xmlns:p14="http://schemas.microsoft.com/office/powerpoint/2010/main" val="307146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E50673-CABB-4090-A07D-54B69A353A4A}" type="datetimeFigureOut">
              <a:rPr lang="en-US" smtClean="0"/>
              <a:t>12/31/2024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B7E9C-AA7A-4A7D-89A7-ACE69DA2558E}" type="slidenum">
              <a:rPr lang="en-US" smtClean="0"/>
              <a:t>‹#›</a:t>
            </a:fld>
            <a:endParaRPr lang="en-US"/>
          </a:p>
        </p:txBody>
      </p:sp>
    </p:spTree>
    <p:extLst>
      <p:ext uri="{BB962C8B-B14F-4D97-AF65-F5344CB8AC3E}">
        <p14:creationId xmlns:p14="http://schemas.microsoft.com/office/powerpoint/2010/main" val="2362897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50673-CABB-4090-A07D-54B69A353A4A}" type="datetimeFigureOut">
              <a:rPr lang="en-US" smtClean="0"/>
              <a:t>12/31/2024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B7E9C-AA7A-4A7D-89A7-ACE69DA2558E}" type="slidenum">
              <a:rPr lang="en-US" smtClean="0"/>
              <a:t>‹#›</a:t>
            </a:fld>
            <a:endParaRPr lang="en-US"/>
          </a:p>
        </p:txBody>
      </p:sp>
    </p:spTree>
    <p:extLst>
      <p:ext uri="{BB962C8B-B14F-4D97-AF65-F5344CB8AC3E}">
        <p14:creationId xmlns:p14="http://schemas.microsoft.com/office/powerpoint/2010/main" val="157729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E50673-CABB-4090-A07D-54B69A353A4A}" type="datetimeFigureOut">
              <a:rPr lang="en-US" smtClean="0"/>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7E9C-AA7A-4A7D-89A7-ACE69DA2558E}" type="slidenum">
              <a:rPr lang="en-US" smtClean="0"/>
              <a:t>‹#›</a:t>
            </a:fld>
            <a:endParaRPr lang="en-US"/>
          </a:p>
        </p:txBody>
      </p:sp>
    </p:spTree>
    <p:extLst>
      <p:ext uri="{BB962C8B-B14F-4D97-AF65-F5344CB8AC3E}">
        <p14:creationId xmlns:p14="http://schemas.microsoft.com/office/powerpoint/2010/main" val="312986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E50673-CABB-4090-A07D-54B69A353A4A}" type="datetimeFigureOut">
              <a:rPr lang="en-US" smtClean="0"/>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7E9C-AA7A-4A7D-89A7-ACE69DA2558E}" type="slidenum">
              <a:rPr lang="en-US" smtClean="0"/>
              <a:t>‹#›</a:t>
            </a:fld>
            <a:endParaRPr lang="en-US"/>
          </a:p>
        </p:txBody>
      </p:sp>
    </p:spTree>
    <p:extLst>
      <p:ext uri="{BB962C8B-B14F-4D97-AF65-F5344CB8AC3E}">
        <p14:creationId xmlns:p14="http://schemas.microsoft.com/office/powerpoint/2010/main" val="3007072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50673-CABB-4090-A07D-54B69A353A4A}" type="datetimeFigureOut">
              <a:rPr lang="en-US" smtClean="0"/>
              <a:t>12/31/2024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B7E9C-AA7A-4A7D-89A7-ACE69DA2558E}" type="slidenum">
              <a:rPr lang="en-US" smtClean="0"/>
              <a:t>‹#›</a:t>
            </a:fld>
            <a:endParaRPr lang="en-US"/>
          </a:p>
        </p:txBody>
      </p:sp>
    </p:spTree>
    <p:extLst>
      <p:ext uri="{BB962C8B-B14F-4D97-AF65-F5344CB8AC3E}">
        <p14:creationId xmlns:p14="http://schemas.microsoft.com/office/powerpoint/2010/main" val="4185197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0" y="1086470"/>
            <a:ext cx="3605847" cy="2322914"/>
          </a:xfrm>
          <a:prstGeom prst="rect">
            <a:avLst/>
          </a:prstGeom>
        </p:spPr>
      </p:pic>
      <p:pic>
        <p:nvPicPr>
          <p:cNvPr id="3" name="Picture 2"/>
          <p:cNvPicPr>
            <a:picLocks noChangeAspect="1"/>
          </p:cNvPicPr>
          <p:nvPr/>
        </p:nvPicPr>
        <p:blipFill>
          <a:blip r:embed="rId3"/>
          <a:stretch>
            <a:fillRect/>
          </a:stretch>
        </p:blipFill>
        <p:spPr>
          <a:xfrm>
            <a:off x="8087933" y="1023371"/>
            <a:ext cx="3850067" cy="2386013"/>
          </a:xfrm>
          <a:prstGeom prst="rect">
            <a:avLst/>
          </a:prstGeom>
        </p:spPr>
      </p:pic>
      <p:pic>
        <p:nvPicPr>
          <p:cNvPr id="6" name="Picture 5"/>
          <p:cNvPicPr>
            <a:picLocks noChangeAspect="1"/>
          </p:cNvPicPr>
          <p:nvPr/>
        </p:nvPicPr>
        <p:blipFill>
          <a:blip r:embed="rId4"/>
          <a:stretch>
            <a:fillRect/>
          </a:stretch>
        </p:blipFill>
        <p:spPr>
          <a:xfrm>
            <a:off x="492607" y="3975100"/>
            <a:ext cx="4434993" cy="2608262"/>
          </a:xfrm>
          <a:prstGeom prst="rect">
            <a:avLst/>
          </a:prstGeom>
        </p:spPr>
      </p:pic>
      <p:pic>
        <p:nvPicPr>
          <p:cNvPr id="7" name="Picture 6"/>
          <p:cNvPicPr>
            <a:picLocks noChangeAspect="1"/>
          </p:cNvPicPr>
          <p:nvPr/>
        </p:nvPicPr>
        <p:blipFill>
          <a:blip r:embed="rId5"/>
          <a:stretch>
            <a:fillRect/>
          </a:stretch>
        </p:blipFill>
        <p:spPr>
          <a:xfrm>
            <a:off x="6819900" y="3880394"/>
            <a:ext cx="4822446" cy="2616200"/>
          </a:xfrm>
          <a:prstGeom prst="rect">
            <a:avLst/>
          </a:prstGeom>
        </p:spPr>
      </p:pic>
      <p:pic>
        <p:nvPicPr>
          <p:cNvPr id="8" name="Picture 7"/>
          <p:cNvPicPr>
            <a:picLocks noChangeAspect="1"/>
          </p:cNvPicPr>
          <p:nvPr/>
        </p:nvPicPr>
        <p:blipFill>
          <a:blip r:embed="rId6"/>
          <a:stretch>
            <a:fillRect/>
          </a:stretch>
        </p:blipFill>
        <p:spPr>
          <a:xfrm>
            <a:off x="3763398" y="913945"/>
            <a:ext cx="4244493" cy="2879681"/>
          </a:xfrm>
          <a:prstGeom prst="rect">
            <a:avLst/>
          </a:prstGeom>
        </p:spPr>
      </p:pic>
    </p:spTree>
    <p:extLst>
      <p:ext uri="{BB962C8B-B14F-4D97-AF65-F5344CB8AC3E}">
        <p14:creationId xmlns:p14="http://schemas.microsoft.com/office/powerpoint/2010/main" val="3237604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309093" y="695413"/>
            <a:ext cx="10496282" cy="523220"/>
          </a:xfrm>
          <a:prstGeom prst="rect">
            <a:avLst/>
          </a:prstGeom>
          <a:noFill/>
        </p:spPr>
        <p:txBody>
          <a:bodyPr wrap="square" rtlCol="0">
            <a:spAutoFit/>
          </a:bodyPr>
          <a:lstStyle/>
          <a:p>
            <a:r>
              <a:rPr lang="en-US" sz="2800" b="1" i="1" dirty="0">
                <a:latin typeface="Cambria" panose="02040503050406030204" pitchFamily="18" charset="0"/>
                <a:ea typeface="Cambria" panose="02040503050406030204" pitchFamily="18" charset="0"/>
              </a:rPr>
              <a:t>2. Đ</a:t>
            </a:r>
            <a:r>
              <a:rPr lang="vi-VN" sz="2800" b="1" i="1" dirty="0">
                <a:latin typeface="Cambria" panose="02040503050406030204" pitchFamily="18" charset="0"/>
                <a:ea typeface="Cambria" panose="02040503050406030204" pitchFamily="18" charset="0"/>
              </a:rPr>
              <a:t>ặc điểm điều kiện tự nhiên và tài nguyên thiên nhiên</a:t>
            </a:r>
            <a:r>
              <a:rPr lang="en-US" sz="2800" b="1" i="1" dirty="0">
                <a:latin typeface="Cambria" panose="02040503050406030204" pitchFamily="18" charset="0"/>
                <a:ea typeface="Cambria" panose="02040503050406030204" pitchFamily="18" charset="0"/>
              </a:rPr>
              <a:t>.</a:t>
            </a:r>
          </a:p>
        </p:txBody>
      </p:sp>
      <p:sp>
        <p:nvSpPr>
          <p:cNvPr id="2" name="Rectangle 1"/>
          <p:cNvSpPr/>
          <p:nvPr/>
        </p:nvSpPr>
        <p:spPr>
          <a:xfrm>
            <a:off x="309091" y="1270684"/>
            <a:ext cx="2376933" cy="523220"/>
          </a:xfrm>
          <a:prstGeom prst="rect">
            <a:avLst/>
          </a:prstGeom>
        </p:spPr>
        <p:txBody>
          <a:bodyPr wrap="none">
            <a:spAutoFit/>
          </a:bodyPr>
          <a:lstStyle/>
          <a:p>
            <a:r>
              <a:rPr lang="en-US" sz="2800" dirty="0" smtClean="0">
                <a:latin typeface="Cambria" panose="02040503050406030204" pitchFamily="18" charset="0"/>
                <a:ea typeface="Cambria" panose="02040503050406030204" pitchFamily="18" charset="0"/>
              </a:rPr>
              <a:t>c. </a:t>
            </a:r>
            <a:r>
              <a:rPr lang="en-US" sz="2800" dirty="0" err="1" smtClean="0">
                <a:latin typeface="Cambria" panose="02040503050406030204" pitchFamily="18" charset="0"/>
                <a:ea typeface="Cambria" panose="02040503050406030204" pitchFamily="18" charset="0"/>
              </a:rPr>
              <a:t>Nguồn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nước</a:t>
            </a:r>
            <a:endParaRPr lang="en-US" sz="2800" dirty="0">
              <a:latin typeface="Cambria" panose="02040503050406030204" pitchFamily="18" charset="0"/>
              <a:ea typeface="Cambria" panose="02040503050406030204" pitchFamily="18" charset="0"/>
            </a:endParaRPr>
          </a:p>
        </p:txBody>
      </p:sp>
      <p:sp>
        <p:nvSpPr>
          <p:cNvPr id="9" name="Rectangle 8"/>
          <p:cNvSpPr/>
          <p:nvPr/>
        </p:nvSpPr>
        <p:spPr>
          <a:xfrm>
            <a:off x="309091" y="1932438"/>
            <a:ext cx="11629624" cy="1723549"/>
          </a:xfrm>
          <a:prstGeom prst="rect">
            <a:avLst/>
          </a:prstGeom>
          <a:ln>
            <a:solidFill>
              <a:schemeClr val="tx2"/>
            </a:solidFill>
          </a:ln>
        </p:spPr>
        <p:txBody>
          <a:bodyPr wrap="square">
            <a:spAutoFit/>
          </a:bodyPr>
          <a:lstStyle/>
          <a:p>
            <a:pPr marR="70485" algn="just">
              <a:spcAft>
                <a:spcPts val="0"/>
              </a:spcAft>
            </a:pPr>
            <a:r>
              <a:rPr lang="en-US" sz="2800" dirty="0" err="1" smtClean="0">
                <a:latin typeface="Cambria" panose="02040503050406030204" pitchFamily="18" charset="0"/>
                <a:ea typeface="Cambria" panose="02040503050406030204" pitchFamily="18" charset="0"/>
              </a:rPr>
              <a:t>Đặc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điểm</a:t>
            </a:r>
            <a:r>
              <a:rPr lang="en-US" sz="2800" dirty="0" smtClean="0">
                <a:latin typeface="Cambria" panose="02040503050406030204" pitchFamily="18" charset="0"/>
                <a:ea typeface="Cambria" panose="02040503050406030204" pitchFamily="18" charset="0"/>
              </a:rPr>
              <a:t>:</a:t>
            </a:r>
          </a:p>
          <a:p>
            <a:r>
              <a:rPr lang="en-US" sz="2600" dirty="0" smtClean="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Đầu </a:t>
            </a:r>
            <a:r>
              <a:rPr lang="vi-VN" sz="2600" dirty="0">
                <a:latin typeface="Cambria" panose="02040503050406030204" pitchFamily="18" charset="0"/>
                <a:ea typeface="Cambria" panose="02040503050406030204" pitchFamily="18" charset="0"/>
              </a:rPr>
              <a:t>nguồn của hầu hết các con sông </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Sông</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Đồng</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Nai</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sông</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sêsan</a:t>
            </a:r>
            <a:r>
              <a:rPr lang="en-US" sz="2600" dirty="0" smtClean="0">
                <a:latin typeface="Cambria" panose="02040503050406030204" pitchFamily="18" charset="0"/>
                <a:ea typeface="Cambria" panose="02040503050406030204" pitchFamily="18" charset="0"/>
              </a:rPr>
              <a:t>….</a:t>
            </a:r>
            <a:r>
              <a:rPr lang="vi-VN" sz="2600" dirty="0" smtClean="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Ngoài ra còn có các hồ tự nhiên.</a:t>
            </a:r>
            <a:endParaRPr lang="en-US" sz="2600" dirty="0">
              <a:latin typeface="Cambria" panose="02040503050406030204" pitchFamily="18" charset="0"/>
              <a:ea typeface="Cambria" panose="02040503050406030204" pitchFamily="18" charset="0"/>
            </a:endParaRPr>
          </a:p>
          <a:p>
            <a:r>
              <a:rPr lang="en-US" sz="2600" dirty="0" smtClean="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Nguồn  </a:t>
            </a:r>
            <a:r>
              <a:rPr lang="vi-VN" sz="2600" dirty="0">
                <a:latin typeface="Cambria" panose="02040503050406030204" pitchFamily="18" charset="0"/>
                <a:ea typeface="Cambria" panose="02040503050406030204" pitchFamily="18" charset="0"/>
              </a:rPr>
              <a:t>nước  ngầm  khá phong phú.</a:t>
            </a:r>
            <a:endParaRPr lang="en-US" sz="2600" dirty="0">
              <a:latin typeface="Cambria" panose="02040503050406030204" pitchFamily="18" charset="0"/>
              <a:ea typeface="Cambria" panose="02040503050406030204" pitchFamily="18" charset="0"/>
            </a:endParaRPr>
          </a:p>
        </p:txBody>
      </p:sp>
      <p:sp>
        <p:nvSpPr>
          <p:cNvPr id="10" name="Rectangle 9"/>
          <p:cNvSpPr/>
          <p:nvPr/>
        </p:nvSpPr>
        <p:spPr>
          <a:xfrm>
            <a:off x="309091" y="3794521"/>
            <a:ext cx="11629624" cy="1723549"/>
          </a:xfrm>
          <a:prstGeom prst="rect">
            <a:avLst/>
          </a:prstGeom>
          <a:ln>
            <a:solidFill>
              <a:schemeClr val="tx2"/>
            </a:solidFill>
          </a:ln>
        </p:spPr>
        <p:txBody>
          <a:bodyPr wrap="square">
            <a:spAutoFit/>
          </a:bodyPr>
          <a:lstStyle/>
          <a:p>
            <a:r>
              <a:rPr lang="en-US" sz="2800" dirty="0" err="1" smtClean="0">
                <a:latin typeface="Cambria" panose="02040503050406030204" pitchFamily="18" charset="0"/>
                <a:ea typeface="Cambria" panose="02040503050406030204" pitchFamily="18" charset="0"/>
              </a:rPr>
              <a:t>Thuận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lợi</a:t>
            </a:r>
            <a:r>
              <a:rPr lang="en-US" sz="2800" dirty="0" smtClean="0">
                <a:latin typeface="Cambria" panose="02040503050406030204" pitchFamily="18" charset="0"/>
                <a:ea typeface="Cambria" panose="02040503050406030204" pitchFamily="18" charset="0"/>
              </a:rPr>
              <a:t>:</a:t>
            </a:r>
          </a:p>
          <a:p>
            <a:r>
              <a:rPr lang="en-US" sz="2600" dirty="0" smtClean="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Phát </a:t>
            </a:r>
            <a:r>
              <a:rPr lang="vi-VN" sz="2600" dirty="0">
                <a:latin typeface="Cambria" panose="02040503050406030204" pitchFamily="18" charset="0"/>
                <a:ea typeface="Cambria" panose="02040503050406030204" pitchFamily="18" charset="0"/>
              </a:rPr>
              <a:t>triển thuỷ điện.</a:t>
            </a:r>
            <a:endParaRPr lang="en-US" sz="2600" dirty="0">
              <a:latin typeface="Cambria" panose="02040503050406030204" pitchFamily="18" charset="0"/>
              <a:ea typeface="Cambria" panose="02040503050406030204" pitchFamily="18" charset="0"/>
            </a:endParaRPr>
          </a:p>
          <a:p>
            <a:r>
              <a:rPr lang="en-US" sz="2600" dirty="0" smtClean="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Nuôi </a:t>
            </a:r>
            <a:r>
              <a:rPr lang="vi-VN" sz="2600" dirty="0">
                <a:latin typeface="Cambria" panose="02040503050406030204" pitchFamily="18" charset="0"/>
                <a:ea typeface="Cambria" panose="02040503050406030204" pitchFamily="18" charset="0"/>
              </a:rPr>
              <a:t>trồng thuỷ sản</a:t>
            </a:r>
            <a:r>
              <a:rPr lang="vi-VN" sz="2600" dirty="0" smtClean="0">
                <a:latin typeface="Cambria" panose="02040503050406030204" pitchFamily="18" charset="0"/>
                <a:ea typeface="Cambria" panose="02040503050406030204" pitchFamily="18" charset="0"/>
              </a:rPr>
              <a:t>.</a:t>
            </a:r>
            <a:endParaRPr lang="en-US" sz="2600" dirty="0" smtClean="0">
              <a:latin typeface="Cambria" panose="02040503050406030204" pitchFamily="18" charset="0"/>
              <a:ea typeface="Cambria" panose="02040503050406030204" pitchFamily="18" charset="0"/>
            </a:endParaRPr>
          </a:p>
          <a:p>
            <a:r>
              <a:rPr lang="en-US" sz="2600" dirty="0" smtClean="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Phát </a:t>
            </a:r>
            <a:r>
              <a:rPr lang="vi-VN" sz="2600" dirty="0">
                <a:latin typeface="Cambria" panose="02040503050406030204" pitchFamily="18" charset="0"/>
                <a:ea typeface="Cambria" panose="02040503050406030204" pitchFamily="18" charset="0"/>
              </a:rPr>
              <a:t>triển du lịch.</a:t>
            </a:r>
            <a:endParaRPr lang="en-US" sz="2600" dirty="0">
              <a:latin typeface="Cambria" panose="02040503050406030204" pitchFamily="18" charset="0"/>
              <a:ea typeface="Cambria" panose="02040503050406030204" pitchFamily="18" charset="0"/>
            </a:endParaRPr>
          </a:p>
        </p:txBody>
      </p:sp>
      <p:sp>
        <p:nvSpPr>
          <p:cNvPr id="11" name="Rectangle 10"/>
          <p:cNvSpPr/>
          <p:nvPr/>
        </p:nvSpPr>
        <p:spPr>
          <a:xfrm>
            <a:off x="309091" y="5656604"/>
            <a:ext cx="5626348" cy="923330"/>
          </a:xfrm>
          <a:prstGeom prst="rect">
            <a:avLst/>
          </a:prstGeom>
          <a:ln>
            <a:solidFill>
              <a:schemeClr val="tx2"/>
            </a:solidFill>
          </a:ln>
        </p:spPr>
        <p:txBody>
          <a:bodyPr wrap="none">
            <a:spAutoFit/>
          </a:bodyPr>
          <a:lstStyle/>
          <a:p>
            <a:r>
              <a:rPr lang="en-US" sz="2800" dirty="0" err="1" smtClean="0">
                <a:latin typeface="Cambria" panose="02040503050406030204" pitchFamily="18" charset="0"/>
                <a:ea typeface="Cambria" panose="02040503050406030204" pitchFamily="18" charset="0"/>
              </a:rPr>
              <a:t>Khó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khăn</a:t>
            </a:r>
            <a:r>
              <a:rPr lang="en-US" sz="2800" dirty="0" smtClean="0">
                <a:latin typeface="Cambria" panose="02040503050406030204" pitchFamily="18" charset="0"/>
                <a:ea typeface="Cambria" panose="02040503050406030204" pitchFamily="18" charset="0"/>
              </a:rPr>
              <a:t>:</a:t>
            </a:r>
          </a:p>
          <a:p>
            <a:r>
              <a:rPr lang="vi-VN" sz="2600" dirty="0">
                <a:latin typeface="Cambria" panose="02040503050406030204" pitchFamily="18" charset="0"/>
                <a:ea typeface="Cambria" panose="02040503050406030204" pitchFamily="18" charset="0"/>
              </a:rPr>
              <a:t>Mùa khô cạn nước, nguy cơ cháy rừng.</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841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fade">
                                      <p:cBhvr>
                                        <p:cTn id="42" dur="1000"/>
                                        <p:tgtEl>
                                          <p:spTgt spid="10">
                                            <p:txEl>
                                              <p:pRg st="1" end="1"/>
                                            </p:txEl>
                                          </p:spTgt>
                                        </p:tgtEl>
                                      </p:cBhvr>
                                    </p:animEffect>
                                    <p:anim calcmode="lin" valueType="num">
                                      <p:cBhvr>
                                        <p:cTn id="4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2" end="2"/>
                                            </p:txEl>
                                          </p:spTgt>
                                        </p:tgtEl>
                                        <p:attrNameLst>
                                          <p:attrName>style.visibility</p:attrName>
                                        </p:attrNameLst>
                                      </p:cBhvr>
                                      <p:to>
                                        <p:strVal val="visible"/>
                                      </p:to>
                                    </p:set>
                                    <p:animEffect transition="in" filter="fade">
                                      <p:cBhvr>
                                        <p:cTn id="49" dur="1000"/>
                                        <p:tgtEl>
                                          <p:spTgt spid="10">
                                            <p:txEl>
                                              <p:pRg st="2" end="2"/>
                                            </p:txEl>
                                          </p:spTgt>
                                        </p:tgtEl>
                                      </p:cBhvr>
                                    </p:animEffect>
                                    <p:anim calcmode="lin" valueType="num">
                                      <p:cBhvr>
                                        <p:cTn id="5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xEl>
                                              <p:pRg st="3" end="3"/>
                                            </p:txEl>
                                          </p:spTgt>
                                        </p:tgtEl>
                                        <p:attrNameLst>
                                          <p:attrName>style.visibility</p:attrName>
                                        </p:attrNameLst>
                                      </p:cBhvr>
                                      <p:to>
                                        <p:strVal val="visible"/>
                                      </p:to>
                                    </p:set>
                                    <p:animEffect transition="in" filter="fade">
                                      <p:cBhvr>
                                        <p:cTn id="56" dur="1000"/>
                                        <p:tgtEl>
                                          <p:spTgt spid="10">
                                            <p:txEl>
                                              <p:pRg st="3" end="3"/>
                                            </p:txEl>
                                          </p:spTgt>
                                        </p:tgtEl>
                                      </p:cBhvr>
                                    </p:animEffect>
                                    <p:anim calcmode="lin" valueType="num">
                                      <p:cBhvr>
                                        <p:cTn id="5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1">
                                            <p:txEl>
                                              <p:pRg st="1" end="1"/>
                                            </p:txEl>
                                          </p:spTgt>
                                        </p:tgtEl>
                                        <p:attrNameLst>
                                          <p:attrName>style.visibility</p:attrName>
                                        </p:attrNameLst>
                                      </p:cBhvr>
                                      <p:to>
                                        <p:strVal val="visible"/>
                                      </p:to>
                                    </p:set>
                                    <p:animEffect transition="in" filter="fade">
                                      <p:cBhvr>
                                        <p:cTn id="63" dur="1000"/>
                                        <p:tgtEl>
                                          <p:spTgt spid="11">
                                            <p:txEl>
                                              <p:pRg st="1" end="1"/>
                                            </p:txEl>
                                          </p:spTgt>
                                        </p:tgtEl>
                                      </p:cBhvr>
                                    </p:animEffect>
                                    <p:anim calcmode="lin" valueType="num">
                                      <p:cBhvr>
                                        <p:cTn id="64"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309093" y="695413"/>
            <a:ext cx="9994006" cy="523220"/>
          </a:xfrm>
          <a:prstGeom prst="rect">
            <a:avLst/>
          </a:prstGeom>
          <a:noFill/>
        </p:spPr>
        <p:txBody>
          <a:bodyPr wrap="square" rtlCol="0">
            <a:spAutoFit/>
          </a:bodyPr>
          <a:lstStyle/>
          <a:p>
            <a:r>
              <a:rPr lang="en-US" sz="2800" b="1" i="1" dirty="0">
                <a:latin typeface="Cambria" panose="02040503050406030204" pitchFamily="18" charset="0"/>
                <a:ea typeface="Cambria" panose="02040503050406030204" pitchFamily="18" charset="0"/>
              </a:rPr>
              <a:t>2. Đ</a:t>
            </a:r>
            <a:r>
              <a:rPr lang="vi-VN" sz="2800" b="1" i="1" dirty="0">
                <a:latin typeface="Cambria" panose="02040503050406030204" pitchFamily="18" charset="0"/>
                <a:ea typeface="Cambria" panose="02040503050406030204" pitchFamily="18" charset="0"/>
              </a:rPr>
              <a:t>ặc điểm điều kiện tự nhiên và tài nguyên thiên nhiên</a:t>
            </a:r>
            <a:r>
              <a:rPr lang="en-US" sz="2800" b="1" i="1" dirty="0">
                <a:latin typeface="Cambria" panose="02040503050406030204" pitchFamily="18" charset="0"/>
                <a:ea typeface="Cambria" panose="02040503050406030204" pitchFamily="18" charset="0"/>
              </a:rPr>
              <a:t>.</a:t>
            </a:r>
          </a:p>
        </p:txBody>
      </p:sp>
      <p:sp>
        <p:nvSpPr>
          <p:cNvPr id="2" name="Rectangle 1"/>
          <p:cNvSpPr/>
          <p:nvPr/>
        </p:nvSpPr>
        <p:spPr>
          <a:xfrm>
            <a:off x="309091" y="1131249"/>
            <a:ext cx="1354282" cy="523220"/>
          </a:xfrm>
          <a:prstGeom prst="rect">
            <a:avLst/>
          </a:prstGeom>
        </p:spPr>
        <p:txBody>
          <a:bodyPr wrap="none">
            <a:spAutoFit/>
          </a:bodyPr>
          <a:lstStyle/>
          <a:p>
            <a:r>
              <a:rPr lang="en-US" sz="2800" dirty="0" smtClean="0">
                <a:latin typeface="Cambria" panose="02040503050406030204" pitchFamily="18" charset="0"/>
                <a:ea typeface="Cambria" panose="02040503050406030204" pitchFamily="18" charset="0"/>
              </a:rPr>
              <a:t>d. </a:t>
            </a:r>
            <a:r>
              <a:rPr lang="en-US" sz="2800" dirty="0" err="1" smtClean="0">
                <a:latin typeface="Cambria" panose="02040503050406030204" pitchFamily="18" charset="0"/>
                <a:ea typeface="Cambria" panose="02040503050406030204" pitchFamily="18" charset="0"/>
              </a:rPr>
              <a:t>Rừng</a:t>
            </a:r>
            <a:endParaRPr lang="en-US" sz="2800" dirty="0">
              <a:latin typeface="Cambria" panose="02040503050406030204" pitchFamily="18" charset="0"/>
              <a:ea typeface="Cambria" panose="02040503050406030204" pitchFamily="18" charset="0"/>
            </a:endParaRPr>
          </a:p>
        </p:txBody>
      </p:sp>
      <p:sp>
        <p:nvSpPr>
          <p:cNvPr id="9" name="Rectangle 8"/>
          <p:cNvSpPr/>
          <p:nvPr/>
        </p:nvSpPr>
        <p:spPr>
          <a:xfrm>
            <a:off x="309091" y="1932438"/>
            <a:ext cx="11629624" cy="1323439"/>
          </a:xfrm>
          <a:prstGeom prst="rect">
            <a:avLst/>
          </a:prstGeom>
          <a:ln>
            <a:solidFill>
              <a:schemeClr val="tx2"/>
            </a:solidFill>
          </a:ln>
        </p:spPr>
        <p:txBody>
          <a:bodyPr wrap="square">
            <a:spAutoFit/>
          </a:bodyPr>
          <a:lstStyle/>
          <a:p>
            <a:pPr marR="70485" algn="just">
              <a:spcAft>
                <a:spcPts val="0"/>
              </a:spcAft>
            </a:pPr>
            <a:r>
              <a:rPr lang="en-US" sz="2800" dirty="0" err="1" smtClean="0">
                <a:latin typeface="Cambria" panose="02040503050406030204" pitchFamily="18" charset="0"/>
                <a:ea typeface="Cambria" panose="02040503050406030204" pitchFamily="18" charset="0"/>
              </a:rPr>
              <a:t>Đặc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điểm</a:t>
            </a:r>
            <a:r>
              <a:rPr lang="en-US" sz="2800" dirty="0" smtClean="0">
                <a:latin typeface="Cambria" panose="02040503050406030204" pitchFamily="18" charset="0"/>
                <a:ea typeface="Cambria" panose="02040503050406030204" pitchFamily="18" charset="0"/>
              </a:rPr>
              <a:t>:</a:t>
            </a:r>
          </a:p>
          <a:p>
            <a:r>
              <a:rPr lang="en-US" sz="2600" dirty="0" smtClean="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Có </a:t>
            </a:r>
            <a:r>
              <a:rPr lang="vi-VN" sz="2600" dirty="0">
                <a:latin typeface="Cambria" panose="02040503050406030204" pitchFamily="18" charset="0"/>
                <a:ea typeface="Cambria" panose="02040503050406030204" pitchFamily="18" charset="0"/>
              </a:rPr>
              <a:t>diện tích rừng khá lớn</a:t>
            </a:r>
            <a:r>
              <a:rPr lang="en-US" sz="2600" dirty="0">
                <a:latin typeface="Cambria" panose="02040503050406030204" pitchFamily="18" charset="0"/>
                <a:ea typeface="Cambria" panose="02040503050406030204" pitchFamily="18" charset="0"/>
              </a:rPr>
              <a:t> (2,6 </a:t>
            </a:r>
            <a:r>
              <a:rPr lang="en-US" sz="2600" dirty="0" err="1">
                <a:latin typeface="Cambria" panose="02040503050406030204" pitchFamily="18" charset="0"/>
                <a:ea typeface="Cambria" panose="02040503050406030204" pitchFamily="18" charset="0"/>
              </a:rPr>
              <a:t>triệu</a:t>
            </a:r>
            <a:r>
              <a:rPr lang="en-US" sz="2600" dirty="0">
                <a:latin typeface="Cambria" panose="02040503050406030204" pitchFamily="18" charset="0"/>
                <a:ea typeface="Cambria" panose="02040503050406030204" pitchFamily="18" charset="0"/>
              </a:rPr>
              <a:t> ha)</a:t>
            </a:r>
            <a:r>
              <a:rPr lang="vi-VN" sz="2600" dirty="0">
                <a:latin typeface="Cambria" panose="02040503050406030204" pitchFamily="18" charset="0"/>
                <a:ea typeface="Cambria" panose="02040503050406030204" pitchFamily="18" charset="0"/>
              </a:rPr>
              <a:t>, </a:t>
            </a:r>
            <a:endParaRPr lang="en-US" sz="2600" dirty="0" smtClean="0">
              <a:latin typeface="Cambria" panose="02040503050406030204" pitchFamily="18" charset="0"/>
              <a:ea typeface="Cambria" panose="02040503050406030204" pitchFamily="18" charset="0"/>
            </a:endParaRPr>
          </a:p>
          <a:p>
            <a:r>
              <a:rPr lang="en-US" sz="2600" dirty="0" smtClean="0">
                <a:latin typeface="Cambria" panose="02040503050406030204" pitchFamily="18" charset="0"/>
                <a:ea typeface="Cambria" panose="02040503050406030204" pitchFamily="18" charset="0"/>
              </a:rPr>
              <a:t>- N</a:t>
            </a:r>
            <a:r>
              <a:rPr lang="vi-VN" sz="2600" dirty="0" smtClean="0">
                <a:latin typeface="Cambria" panose="02040503050406030204" pitchFamily="18" charset="0"/>
                <a:ea typeface="Cambria" panose="02040503050406030204" pitchFamily="18" charset="0"/>
              </a:rPr>
              <a:t>hiều </a:t>
            </a:r>
            <a:r>
              <a:rPr lang="vi-VN" sz="2600" dirty="0">
                <a:latin typeface="Cambria" panose="02040503050406030204" pitchFamily="18" charset="0"/>
                <a:ea typeface="Cambria" panose="02040503050406030204" pitchFamily="18" charset="0"/>
              </a:rPr>
              <a:t>vườn quốc gia, khu dự trữ sinh quyển</a:t>
            </a:r>
            <a:r>
              <a:rPr lang="vi-VN" sz="2600" dirty="0" smtClean="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p:txBody>
      </p:sp>
      <p:sp>
        <p:nvSpPr>
          <p:cNvPr id="10" name="Rectangle 9"/>
          <p:cNvSpPr/>
          <p:nvPr/>
        </p:nvSpPr>
        <p:spPr>
          <a:xfrm>
            <a:off x="309091" y="3625244"/>
            <a:ext cx="11629624" cy="954107"/>
          </a:xfrm>
          <a:prstGeom prst="rect">
            <a:avLst/>
          </a:prstGeom>
          <a:ln>
            <a:solidFill>
              <a:schemeClr val="tx2"/>
            </a:solidFill>
          </a:ln>
        </p:spPr>
        <p:txBody>
          <a:bodyPr wrap="square">
            <a:spAutoFit/>
          </a:bodyPr>
          <a:lstStyle/>
          <a:p>
            <a:r>
              <a:rPr lang="en-US" sz="2800" dirty="0" err="1" smtClean="0">
                <a:latin typeface="Cambria" panose="02040503050406030204" pitchFamily="18" charset="0"/>
                <a:ea typeface="Cambria" panose="02040503050406030204" pitchFamily="18" charset="0"/>
              </a:rPr>
              <a:t>Thuận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lợi</a:t>
            </a:r>
            <a:r>
              <a:rPr lang="en-US" sz="2800" dirty="0" smtClean="0">
                <a:latin typeface="Cambria" panose="02040503050406030204" pitchFamily="18" charset="0"/>
                <a:ea typeface="Cambria" panose="02040503050406030204" pitchFamily="18" charset="0"/>
              </a:rPr>
              <a:t>:</a:t>
            </a:r>
          </a:p>
          <a:p>
            <a:r>
              <a:rPr lang="vi-VN" sz="2600" dirty="0">
                <a:latin typeface="Cambria" panose="02040503050406030204" pitchFamily="18" charset="0"/>
                <a:ea typeface="Cambria" panose="02040503050406030204" pitchFamily="18" charset="0"/>
              </a:rPr>
              <a:t>Bảo tồn đa dạng sinh học, du lịch.</a:t>
            </a:r>
            <a:endParaRPr lang="en-US" sz="2600" dirty="0">
              <a:latin typeface="Cambria" panose="02040503050406030204" pitchFamily="18" charset="0"/>
              <a:ea typeface="Cambria" panose="02040503050406030204" pitchFamily="18" charset="0"/>
            </a:endParaRPr>
          </a:p>
        </p:txBody>
      </p:sp>
      <p:sp>
        <p:nvSpPr>
          <p:cNvPr id="11" name="Rectangle 10"/>
          <p:cNvSpPr/>
          <p:nvPr/>
        </p:nvSpPr>
        <p:spPr>
          <a:xfrm>
            <a:off x="309091" y="5051297"/>
            <a:ext cx="4177490" cy="1354217"/>
          </a:xfrm>
          <a:prstGeom prst="rect">
            <a:avLst/>
          </a:prstGeom>
          <a:ln>
            <a:solidFill>
              <a:schemeClr val="tx2"/>
            </a:solidFill>
          </a:ln>
        </p:spPr>
        <p:txBody>
          <a:bodyPr wrap="none">
            <a:spAutoFit/>
          </a:bodyPr>
          <a:lstStyle/>
          <a:p>
            <a:r>
              <a:rPr lang="en-US" sz="2800" dirty="0" err="1" smtClean="0">
                <a:latin typeface="Cambria" panose="02040503050406030204" pitchFamily="18" charset="0"/>
                <a:ea typeface="Cambria" panose="02040503050406030204" pitchFamily="18" charset="0"/>
              </a:rPr>
              <a:t>Khó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khăn</a:t>
            </a:r>
            <a:r>
              <a:rPr lang="en-US" sz="2800" dirty="0" smtClean="0">
                <a:latin typeface="Cambria" panose="02040503050406030204" pitchFamily="18" charset="0"/>
                <a:ea typeface="Cambria" panose="02040503050406030204" pitchFamily="18" charset="0"/>
              </a:rPr>
              <a:t>:</a:t>
            </a:r>
          </a:p>
          <a:p>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Diện</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tích</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bị</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thu</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hẹp</a:t>
            </a:r>
            <a:endParaRPr lang="en-US" sz="2600" dirty="0" smtClean="0">
              <a:latin typeface="Cambria" panose="02040503050406030204" pitchFamily="18" charset="0"/>
              <a:ea typeface="Cambria" panose="02040503050406030204" pitchFamily="18" charset="0"/>
            </a:endParaRPr>
          </a:p>
          <a:p>
            <a:r>
              <a:rPr lang="en-US" sz="2600" dirty="0" smtClean="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Suy </a:t>
            </a:r>
            <a:r>
              <a:rPr lang="vi-VN" sz="2600" dirty="0">
                <a:latin typeface="Cambria" panose="02040503050406030204" pitchFamily="18" charset="0"/>
                <a:ea typeface="Cambria" panose="02040503050406030204" pitchFamily="18" charset="0"/>
              </a:rPr>
              <a:t>giảm đa dạng sinh học.</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868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fade">
                                      <p:cBhvr>
                                        <p:cTn id="42" dur="1000"/>
                                        <p:tgtEl>
                                          <p:spTgt spid="10">
                                            <p:txEl>
                                              <p:pRg st="1" end="1"/>
                                            </p:txEl>
                                          </p:spTgt>
                                        </p:tgtEl>
                                      </p:cBhvr>
                                    </p:animEffect>
                                    <p:anim calcmode="lin" valueType="num">
                                      <p:cBhvr>
                                        <p:cTn id="4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xEl>
                                              <p:pRg st="1" end="1"/>
                                            </p:txEl>
                                          </p:spTgt>
                                        </p:tgtEl>
                                        <p:attrNameLst>
                                          <p:attrName>style.visibility</p:attrName>
                                        </p:attrNameLst>
                                      </p:cBhvr>
                                      <p:to>
                                        <p:strVal val="visible"/>
                                      </p:to>
                                    </p:set>
                                    <p:animEffect transition="in" filter="fade">
                                      <p:cBhvr>
                                        <p:cTn id="49" dur="1000"/>
                                        <p:tgtEl>
                                          <p:spTgt spid="11">
                                            <p:txEl>
                                              <p:pRg st="1" end="1"/>
                                            </p:txEl>
                                          </p:spTgt>
                                        </p:tgtEl>
                                      </p:cBhvr>
                                    </p:animEffect>
                                    <p:anim calcmode="lin" valueType="num">
                                      <p:cBhvr>
                                        <p:cTn id="5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
                                            <p:txEl>
                                              <p:pRg st="2" end="2"/>
                                            </p:txEl>
                                          </p:spTgt>
                                        </p:tgtEl>
                                        <p:attrNameLst>
                                          <p:attrName>style.visibility</p:attrName>
                                        </p:attrNameLst>
                                      </p:cBhvr>
                                      <p:to>
                                        <p:strVal val="visible"/>
                                      </p:to>
                                    </p:set>
                                    <p:animEffect transition="in" filter="fade">
                                      <p:cBhvr>
                                        <p:cTn id="56" dur="1000"/>
                                        <p:tgtEl>
                                          <p:spTgt spid="11">
                                            <p:txEl>
                                              <p:pRg st="2" end="2"/>
                                            </p:txEl>
                                          </p:spTgt>
                                        </p:tgtEl>
                                      </p:cBhvr>
                                    </p:animEffect>
                                    <p:anim calcmode="lin" valueType="num">
                                      <p:cBhvr>
                                        <p:cTn id="57"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Quản lý sử dụng rừng và phát huy hiệu quả kinh tế rừng Tây Nguy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155574" y="300037"/>
            <a:ext cx="5673725" cy="3019425"/>
          </a:xfrm>
          <a:prstGeom prst="rect">
            <a:avLst/>
          </a:prstGeom>
        </p:spPr>
      </p:pic>
      <p:sp>
        <p:nvSpPr>
          <p:cNvPr id="6" name="AutoShape 4" descr="Khôi phục rừngTây Nguyên: Phát triển và bảo vệ tài nguyên rừ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155574" y="3471862"/>
            <a:ext cx="5673725" cy="3252788"/>
          </a:xfrm>
          <a:prstGeom prst="rect">
            <a:avLst/>
          </a:prstGeom>
        </p:spPr>
      </p:pic>
      <p:pic>
        <p:nvPicPr>
          <p:cNvPr id="8" name="Picture 7"/>
          <p:cNvPicPr>
            <a:picLocks noChangeAspect="1"/>
          </p:cNvPicPr>
          <p:nvPr/>
        </p:nvPicPr>
        <p:blipFill>
          <a:blip r:embed="rId4"/>
          <a:stretch>
            <a:fillRect/>
          </a:stretch>
        </p:blipFill>
        <p:spPr>
          <a:xfrm>
            <a:off x="6695671" y="312738"/>
            <a:ext cx="5361296" cy="3006724"/>
          </a:xfrm>
          <a:prstGeom prst="rect">
            <a:avLst/>
          </a:prstGeom>
        </p:spPr>
      </p:pic>
      <p:pic>
        <p:nvPicPr>
          <p:cNvPr id="9" name="Picture 8"/>
          <p:cNvPicPr>
            <a:picLocks noChangeAspect="1"/>
          </p:cNvPicPr>
          <p:nvPr/>
        </p:nvPicPr>
        <p:blipFill>
          <a:blip r:embed="rId5"/>
          <a:stretch>
            <a:fillRect/>
          </a:stretch>
        </p:blipFill>
        <p:spPr>
          <a:xfrm>
            <a:off x="6762750" y="3471862"/>
            <a:ext cx="5227139" cy="3252788"/>
          </a:xfrm>
          <a:prstGeom prst="rect">
            <a:avLst/>
          </a:prstGeom>
        </p:spPr>
      </p:pic>
      <p:pic>
        <p:nvPicPr>
          <p:cNvPr id="10" name="Picture 9"/>
          <p:cNvPicPr>
            <a:picLocks noChangeAspect="1"/>
          </p:cNvPicPr>
          <p:nvPr/>
        </p:nvPicPr>
        <p:blipFill>
          <a:blip r:embed="rId6"/>
          <a:stretch>
            <a:fillRect/>
          </a:stretch>
        </p:blipFill>
        <p:spPr>
          <a:xfrm>
            <a:off x="166484" y="312738"/>
            <a:ext cx="11890483" cy="6411912"/>
          </a:xfrm>
          <a:prstGeom prst="rect">
            <a:avLst/>
          </a:prstGeom>
        </p:spPr>
      </p:pic>
    </p:spTree>
    <p:extLst>
      <p:ext uri="{BB962C8B-B14F-4D97-AF65-F5344CB8AC3E}">
        <p14:creationId xmlns:p14="http://schemas.microsoft.com/office/powerpoint/2010/main" val="73591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309092" y="695413"/>
            <a:ext cx="10277341" cy="523220"/>
          </a:xfrm>
          <a:prstGeom prst="rect">
            <a:avLst/>
          </a:prstGeom>
          <a:noFill/>
        </p:spPr>
        <p:txBody>
          <a:bodyPr wrap="square" rtlCol="0">
            <a:spAutoFit/>
          </a:bodyPr>
          <a:lstStyle/>
          <a:p>
            <a:r>
              <a:rPr lang="en-US" sz="2800" b="1" i="1" dirty="0">
                <a:latin typeface="Cambria" panose="02040503050406030204" pitchFamily="18" charset="0"/>
                <a:ea typeface="Cambria" panose="02040503050406030204" pitchFamily="18" charset="0"/>
              </a:rPr>
              <a:t>2. Đ</a:t>
            </a:r>
            <a:r>
              <a:rPr lang="vi-VN" sz="2800" b="1" i="1" dirty="0">
                <a:latin typeface="Cambria" panose="02040503050406030204" pitchFamily="18" charset="0"/>
                <a:ea typeface="Cambria" panose="02040503050406030204" pitchFamily="18" charset="0"/>
              </a:rPr>
              <a:t>ặc điểm điều kiện tự nhiên và tài nguyên thiên nhiên</a:t>
            </a:r>
            <a:r>
              <a:rPr lang="en-US" sz="2800" b="1" i="1" dirty="0">
                <a:latin typeface="Cambria" panose="02040503050406030204" pitchFamily="18" charset="0"/>
                <a:ea typeface="Cambria" panose="02040503050406030204" pitchFamily="18" charset="0"/>
              </a:rPr>
              <a:t>.</a:t>
            </a:r>
          </a:p>
        </p:txBody>
      </p:sp>
      <p:sp>
        <p:nvSpPr>
          <p:cNvPr id="2" name="Rectangle 1"/>
          <p:cNvSpPr/>
          <p:nvPr/>
        </p:nvSpPr>
        <p:spPr>
          <a:xfrm>
            <a:off x="309091" y="1234992"/>
            <a:ext cx="2287806" cy="523220"/>
          </a:xfrm>
          <a:prstGeom prst="rect">
            <a:avLst/>
          </a:prstGeom>
        </p:spPr>
        <p:txBody>
          <a:bodyPr wrap="none">
            <a:spAutoFit/>
          </a:bodyPr>
          <a:lstStyle/>
          <a:p>
            <a:r>
              <a:rPr lang="en-US" sz="2800" dirty="0" smtClean="0">
                <a:latin typeface="Cambria" panose="02040503050406030204" pitchFamily="18" charset="0"/>
                <a:ea typeface="Cambria" panose="02040503050406030204" pitchFamily="18" charset="0"/>
              </a:rPr>
              <a:t>e. </a:t>
            </a:r>
            <a:r>
              <a:rPr lang="en-US" sz="2800" dirty="0" err="1" smtClean="0">
                <a:latin typeface="Cambria" panose="02040503050406030204" pitchFamily="18" charset="0"/>
                <a:ea typeface="Cambria" panose="02040503050406030204" pitchFamily="18" charset="0"/>
              </a:rPr>
              <a:t>Khoáng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sản</a:t>
            </a:r>
            <a:endParaRPr lang="en-US" sz="2800" dirty="0">
              <a:latin typeface="Cambria" panose="02040503050406030204" pitchFamily="18" charset="0"/>
              <a:ea typeface="Cambria" panose="02040503050406030204" pitchFamily="18" charset="0"/>
            </a:endParaRPr>
          </a:p>
        </p:txBody>
      </p:sp>
      <p:sp>
        <p:nvSpPr>
          <p:cNvPr id="9" name="Rectangle 8"/>
          <p:cNvSpPr/>
          <p:nvPr/>
        </p:nvSpPr>
        <p:spPr>
          <a:xfrm>
            <a:off x="309091" y="1932438"/>
            <a:ext cx="11629624" cy="954107"/>
          </a:xfrm>
          <a:prstGeom prst="rect">
            <a:avLst/>
          </a:prstGeom>
          <a:ln>
            <a:solidFill>
              <a:schemeClr val="tx2"/>
            </a:solidFill>
          </a:ln>
        </p:spPr>
        <p:txBody>
          <a:bodyPr wrap="square">
            <a:spAutoFit/>
          </a:bodyPr>
          <a:lstStyle/>
          <a:p>
            <a:pPr marR="70485" algn="just">
              <a:spcAft>
                <a:spcPts val="0"/>
              </a:spcAft>
            </a:pPr>
            <a:r>
              <a:rPr lang="en-US" sz="2800" dirty="0" err="1" smtClean="0">
                <a:latin typeface="Cambria" panose="02040503050406030204" pitchFamily="18" charset="0"/>
                <a:ea typeface="Cambria" panose="02040503050406030204" pitchFamily="18" charset="0"/>
              </a:rPr>
              <a:t>Đặc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điểm</a:t>
            </a:r>
            <a:r>
              <a:rPr lang="en-US" sz="2800" dirty="0" smtClean="0">
                <a:latin typeface="Cambria" panose="02040503050406030204" pitchFamily="18" charset="0"/>
                <a:ea typeface="Cambria" panose="02040503050406030204" pitchFamily="18" charset="0"/>
              </a:rPr>
              <a:t>:</a:t>
            </a:r>
          </a:p>
          <a:p>
            <a:r>
              <a:rPr lang="vi-VN" sz="2600" dirty="0">
                <a:latin typeface="Cambria" panose="02040503050406030204" pitchFamily="18" charset="0"/>
                <a:ea typeface="Cambria" panose="02040503050406030204" pitchFamily="18" charset="0"/>
              </a:rPr>
              <a:t>Bô-xít nhiều nhất nước, ngoài </a:t>
            </a:r>
            <a:r>
              <a:rPr lang="vi-VN" sz="2600" dirty="0" smtClean="0">
                <a:latin typeface="Cambria" panose="02040503050406030204" pitchFamily="18" charset="0"/>
                <a:ea typeface="Cambria" panose="02040503050406030204" pitchFamily="18" charset="0"/>
              </a:rPr>
              <a:t>ra</a:t>
            </a:r>
            <a:r>
              <a:rPr lang="en-US" sz="2600" dirty="0" smtClean="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còn </a:t>
            </a:r>
            <a:r>
              <a:rPr lang="vi-VN" sz="2600" dirty="0">
                <a:latin typeface="Cambria" panose="02040503050406030204" pitchFamily="18" charset="0"/>
                <a:ea typeface="Cambria" panose="02040503050406030204" pitchFamily="18" charset="0"/>
              </a:rPr>
              <a:t>có đá axit, asen,…</a:t>
            </a:r>
            <a:endParaRPr lang="en-US" sz="2600" dirty="0">
              <a:latin typeface="Cambria" panose="02040503050406030204" pitchFamily="18" charset="0"/>
              <a:ea typeface="Cambria" panose="02040503050406030204" pitchFamily="18" charset="0"/>
            </a:endParaRPr>
          </a:p>
        </p:txBody>
      </p:sp>
      <p:sp>
        <p:nvSpPr>
          <p:cNvPr id="10" name="Rectangle 9"/>
          <p:cNvSpPr/>
          <p:nvPr/>
        </p:nvSpPr>
        <p:spPr>
          <a:xfrm>
            <a:off x="309091" y="3014813"/>
            <a:ext cx="11629624" cy="954107"/>
          </a:xfrm>
          <a:prstGeom prst="rect">
            <a:avLst/>
          </a:prstGeom>
          <a:ln>
            <a:solidFill>
              <a:schemeClr val="tx2"/>
            </a:solidFill>
          </a:ln>
        </p:spPr>
        <p:txBody>
          <a:bodyPr wrap="square">
            <a:spAutoFit/>
          </a:bodyPr>
          <a:lstStyle/>
          <a:p>
            <a:r>
              <a:rPr lang="en-US" sz="2800" dirty="0" err="1" smtClean="0">
                <a:latin typeface="Cambria" panose="02040503050406030204" pitchFamily="18" charset="0"/>
                <a:ea typeface="Cambria" panose="02040503050406030204" pitchFamily="18" charset="0"/>
              </a:rPr>
              <a:t>Thuận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lợi</a:t>
            </a:r>
            <a:r>
              <a:rPr lang="en-US" sz="2800" dirty="0" smtClean="0">
                <a:latin typeface="Cambria" panose="02040503050406030204" pitchFamily="18" charset="0"/>
                <a:ea typeface="Cambria" panose="02040503050406030204" pitchFamily="18" charset="0"/>
              </a:rPr>
              <a:t>:</a:t>
            </a:r>
          </a:p>
          <a:p>
            <a:r>
              <a:rPr lang="vi-VN" sz="2600" dirty="0">
                <a:latin typeface="Cambria" panose="02040503050406030204" pitchFamily="18" charset="0"/>
                <a:ea typeface="Cambria" panose="02040503050406030204" pitchFamily="18" charset="0"/>
              </a:rPr>
              <a:t>Nguyên liệu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phát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triển</a:t>
            </a:r>
            <a:r>
              <a:rPr lang="en-US" sz="2600" dirty="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công</a:t>
            </a:r>
            <a:r>
              <a:rPr lang="en-US" sz="2600" dirty="0" smtClean="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nghiệp</a:t>
            </a:r>
            <a:r>
              <a:rPr lang="vi-VN" sz="2600" dirty="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p:txBody>
      </p:sp>
      <p:sp>
        <p:nvSpPr>
          <p:cNvPr id="11" name="Rectangle 10"/>
          <p:cNvSpPr/>
          <p:nvPr/>
        </p:nvSpPr>
        <p:spPr>
          <a:xfrm>
            <a:off x="309091" y="4214171"/>
            <a:ext cx="4981748" cy="923330"/>
          </a:xfrm>
          <a:prstGeom prst="rect">
            <a:avLst/>
          </a:prstGeom>
          <a:ln>
            <a:solidFill>
              <a:schemeClr val="tx2"/>
            </a:solidFill>
          </a:ln>
        </p:spPr>
        <p:txBody>
          <a:bodyPr wrap="none">
            <a:spAutoFit/>
          </a:bodyPr>
          <a:lstStyle/>
          <a:p>
            <a:r>
              <a:rPr lang="en-US" sz="2800" dirty="0" err="1" smtClean="0">
                <a:latin typeface="Cambria" panose="02040503050406030204" pitchFamily="18" charset="0"/>
                <a:ea typeface="Cambria" panose="02040503050406030204" pitchFamily="18" charset="0"/>
              </a:rPr>
              <a:t>Khó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khăn</a:t>
            </a:r>
            <a:r>
              <a:rPr lang="en-US" sz="2800" dirty="0" smtClean="0">
                <a:latin typeface="Cambria" panose="02040503050406030204" pitchFamily="18" charset="0"/>
                <a:ea typeface="Cambria" panose="02040503050406030204" pitchFamily="18" charset="0"/>
              </a:rPr>
              <a:t>:</a:t>
            </a:r>
          </a:p>
          <a:p>
            <a:r>
              <a:rPr lang="en-US" sz="2600" dirty="0" smtClean="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Công nghệ</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khai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thác</a:t>
            </a:r>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còn hạn chế</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56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fade">
                                      <p:cBhvr>
                                        <p:cTn id="35" dur="1000"/>
                                        <p:tgtEl>
                                          <p:spTgt spid="10">
                                            <p:txEl>
                                              <p:pRg st="1" end="1"/>
                                            </p:txEl>
                                          </p:spTgt>
                                        </p:tgtEl>
                                      </p:cBhvr>
                                    </p:animEffect>
                                    <p:anim calcmode="lin" valueType="num">
                                      <p:cBhvr>
                                        <p:cTn id="3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fade">
                                      <p:cBhvr>
                                        <p:cTn id="42" dur="1000"/>
                                        <p:tgtEl>
                                          <p:spTgt spid="11">
                                            <p:txEl>
                                              <p:pRg st="1" end="1"/>
                                            </p:txEl>
                                          </p:spTgt>
                                        </p:tgtEl>
                                      </p:cBhvr>
                                    </p:animEffect>
                                    <p:anim calcmode="lin" valueType="num">
                                      <p:cBhvr>
                                        <p:cTn id="4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7662" y="247650"/>
            <a:ext cx="5390810" cy="3028950"/>
          </a:xfrm>
          <a:prstGeom prst="rect">
            <a:avLst/>
          </a:prstGeom>
        </p:spPr>
      </p:pic>
      <p:pic>
        <p:nvPicPr>
          <p:cNvPr id="5" name="Picture 4"/>
          <p:cNvPicPr>
            <a:picLocks noChangeAspect="1"/>
          </p:cNvPicPr>
          <p:nvPr/>
        </p:nvPicPr>
        <p:blipFill>
          <a:blip r:embed="rId3"/>
          <a:stretch>
            <a:fillRect/>
          </a:stretch>
        </p:blipFill>
        <p:spPr>
          <a:xfrm>
            <a:off x="6615112" y="247650"/>
            <a:ext cx="4795838" cy="3094089"/>
          </a:xfrm>
          <a:prstGeom prst="rect">
            <a:avLst/>
          </a:prstGeom>
        </p:spPr>
      </p:pic>
      <p:pic>
        <p:nvPicPr>
          <p:cNvPr id="6" name="Picture 5"/>
          <p:cNvPicPr>
            <a:picLocks noChangeAspect="1"/>
          </p:cNvPicPr>
          <p:nvPr/>
        </p:nvPicPr>
        <p:blipFill>
          <a:blip r:embed="rId4"/>
          <a:stretch>
            <a:fillRect/>
          </a:stretch>
        </p:blipFill>
        <p:spPr>
          <a:xfrm>
            <a:off x="347661" y="190769"/>
            <a:ext cx="11263767" cy="6181001"/>
          </a:xfrm>
          <a:prstGeom prst="rect">
            <a:avLst/>
          </a:prstGeom>
        </p:spPr>
      </p:pic>
    </p:spTree>
    <p:extLst>
      <p:ext uri="{BB962C8B-B14F-4D97-AF65-F5344CB8AC3E}">
        <p14:creationId xmlns:p14="http://schemas.microsoft.com/office/powerpoint/2010/main" val="186695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309093" y="772784"/>
            <a:ext cx="6761407" cy="523220"/>
          </a:xfrm>
          <a:prstGeom prst="rect">
            <a:avLst/>
          </a:prstGeom>
          <a:noFill/>
        </p:spPr>
        <p:txBody>
          <a:bodyPr wrap="square" rtlCol="0">
            <a:spAutoFit/>
          </a:bodyPr>
          <a:lstStyle/>
          <a:p>
            <a:r>
              <a:rPr lang="en-US" sz="2800" b="1" i="1" dirty="0" smtClean="0">
                <a:latin typeface="Cambria" panose="02040503050406030204" pitchFamily="18" charset="0"/>
                <a:ea typeface="Cambria" panose="02040503050406030204" pitchFamily="18" charset="0"/>
              </a:rPr>
              <a:t>3. </a:t>
            </a:r>
            <a:r>
              <a:rPr lang="en-US" sz="2800" b="1" i="1" dirty="0">
                <a:latin typeface="Cambria" panose="02040503050406030204" pitchFamily="18" charset="0"/>
                <a:ea typeface="Cambria" panose="02040503050406030204" pitchFamily="18" charset="0"/>
              </a:rPr>
              <a:t>Đ</a:t>
            </a:r>
            <a:r>
              <a:rPr lang="vi-VN" sz="2800" b="1" i="1" dirty="0" smtClean="0">
                <a:latin typeface="Cambria" panose="02040503050406030204" pitchFamily="18" charset="0"/>
                <a:ea typeface="Cambria" panose="02040503050406030204" pitchFamily="18" charset="0"/>
              </a:rPr>
              <a:t>ặc </a:t>
            </a:r>
            <a:r>
              <a:rPr lang="vi-VN" sz="2800" b="1" i="1" dirty="0">
                <a:latin typeface="Cambria" panose="02040503050406030204" pitchFamily="18" charset="0"/>
                <a:ea typeface="Cambria" panose="02040503050406030204" pitchFamily="18" charset="0"/>
              </a:rPr>
              <a:t>điểm dân cư và văn hoá</a:t>
            </a:r>
            <a:endParaRPr lang="en-US" sz="2800" b="1" i="1" dirty="0">
              <a:latin typeface="Cambria" panose="02040503050406030204" pitchFamily="18" charset="0"/>
              <a:ea typeface="Cambria" panose="02040503050406030204" pitchFamily="18" charset="0"/>
            </a:endParaRPr>
          </a:p>
        </p:txBody>
      </p:sp>
      <p:sp>
        <p:nvSpPr>
          <p:cNvPr id="11" name="Rectangle 10"/>
          <p:cNvSpPr/>
          <p:nvPr/>
        </p:nvSpPr>
        <p:spPr>
          <a:xfrm>
            <a:off x="553792" y="1338218"/>
            <a:ext cx="3270447" cy="523220"/>
          </a:xfrm>
          <a:prstGeom prst="rect">
            <a:avLst/>
          </a:prstGeom>
        </p:spPr>
        <p:txBody>
          <a:bodyPr wrap="none">
            <a:spAutoFit/>
          </a:bodyPr>
          <a:lstStyle/>
          <a:p>
            <a:r>
              <a:rPr lang="en-US" sz="2800" b="1" dirty="0">
                <a:latin typeface="Cambria" panose="02040503050406030204" pitchFamily="18" charset="0"/>
                <a:ea typeface="Cambria" panose="02040503050406030204" pitchFamily="18" charset="0"/>
              </a:rPr>
              <a:t>a. </a:t>
            </a:r>
            <a:r>
              <a:rPr lang="vi-VN" sz="2800" b="1" dirty="0">
                <a:latin typeface="Cambria" panose="02040503050406030204" pitchFamily="18" charset="0"/>
                <a:ea typeface="Cambria" panose="02040503050406030204" pitchFamily="18" charset="0"/>
              </a:rPr>
              <a:t>Đặc điểm dân cư</a:t>
            </a:r>
            <a:endParaRPr lang="en-US" sz="2800" dirty="0">
              <a:latin typeface="Cambria" panose="02040503050406030204" pitchFamily="18" charset="0"/>
              <a:ea typeface="Cambria" panose="02040503050406030204" pitchFamily="18" charset="0"/>
            </a:endParaRPr>
          </a:p>
        </p:txBody>
      </p:sp>
      <p:sp>
        <p:nvSpPr>
          <p:cNvPr id="4" name="Rectangle 3"/>
          <p:cNvSpPr/>
          <p:nvPr/>
        </p:nvSpPr>
        <p:spPr>
          <a:xfrm>
            <a:off x="553791" y="1861438"/>
            <a:ext cx="11050073" cy="2246769"/>
          </a:xfrm>
          <a:prstGeom prst="rect">
            <a:avLst/>
          </a:prstGeom>
        </p:spPr>
        <p:txBody>
          <a:bodyPr wrap="square">
            <a:spAutoFit/>
          </a:bodyPr>
          <a:lstStyle/>
          <a:p>
            <a:pPr indent="79375" algn="just">
              <a:spcAft>
                <a:spcPts val="0"/>
              </a:spcAft>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Số </a:t>
            </a:r>
            <a:r>
              <a:rPr lang="vi-VN" sz="2800" dirty="0">
                <a:latin typeface="Cambria" panose="02040503050406030204" pitchFamily="18" charset="0"/>
                <a:ea typeface="Cambria" panose="02040503050406030204" pitchFamily="18" charset="0"/>
              </a:rPr>
              <a:t>dân 6</a:t>
            </a:r>
            <a:r>
              <a:rPr lang="en-US" sz="2800" dirty="0">
                <a:latin typeface="Cambria" panose="02040503050406030204" pitchFamily="18" charset="0"/>
                <a:ea typeface="Cambria" panose="02040503050406030204" pitchFamily="18" charset="0"/>
              </a:rPr>
              <a:t>,0</a:t>
            </a:r>
            <a:r>
              <a:rPr lang="vi-VN" sz="2800" dirty="0">
                <a:latin typeface="Cambria" panose="02040503050406030204" pitchFamily="18" charset="0"/>
                <a:ea typeface="Cambria" panose="02040503050406030204" pitchFamily="18" charset="0"/>
              </a:rPr>
              <a:t> triệu người, trong đó đồng bào dân tộc thiểu số chiếm khoảng 38%, mật độ dân số trung bình 111 người/km2 (năm 2021).</a:t>
            </a:r>
            <a:endParaRPr lang="en-US" sz="2800" dirty="0">
              <a:latin typeface="Cambria" panose="02040503050406030204" pitchFamily="18" charset="0"/>
              <a:ea typeface="Cambria" panose="02040503050406030204" pitchFamily="18" charset="0"/>
            </a:endParaRPr>
          </a:p>
          <a:p>
            <a:pPr indent="79375" algn="just">
              <a:spcAft>
                <a:spcPts val="0"/>
              </a:spcAft>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Tỉ </a:t>
            </a:r>
            <a:r>
              <a:rPr lang="vi-VN" sz="2800" dirty="0">
                <a:latin typeface="Cambria" panose="02040503050406030204" pitchFamily="18" charset="0"/>
                <a:ea typeface="Cambria" panose="02040503050406030204" pitchFamily="18" charset="0"/>
              </a:rPr>
              <a:t>lệ gia tăng dân số cao (1,25%), cơ cấu dân số trẻ.</a:t>
            </a:r>
            <a:endParaRPr lang="en-US" sz="2800" dirty="0">
              <a:latin typeface="Cambria" panose="02040503050406030204" pitchFamily="18" charset="0"/>
              <a:ea typeface="Cambria" panose="02040503050406030204" pitchFamily="18" charset="0"/>
            </a:endParaRPr>
          </a:p>
          <a:p>
            <a:pPr indent="79375" algn="just">
              <a:spcAft>
                <a:spcPts val="0"/>
              </a:spcAft>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Tỉ </a:t>
            </a:r>
            <a:r>
              <a:rPr lang="vi-VN" sz="2800" dirty="0">
                <a:latin typeface="Cambria" panose="02040503050406030204" pitchFamily="18" charset="0"/>
                <a:ea typeface="Cambria" panose="02040503050406030204" pitchFamily="18" charset="0"/>
              </a:rPr>
              <a:t>lệ dân thành thị còn thấp khảng 29%. Các đô thị tiêu biểu: Buôn Ma Thuột, Đà Lạt, Bảo Lộc, Pleiku,…</a:t>
            </a:r>
            <a:endParaRPr lang="en-US" sz="2800" dirty="0">
              <a:effectLst/>
              <a:latin typeface="Cambria" panose="02040503050406030204" pitchFamily="18" charset="0"/>
              <a:ea typeface="Cambria" panose="02040503050406030204" pitchFamily="18" charset="0"/>
            </a:endParaRPr>
          </a:p>
        </p:txBody>
      </p:sp>
      <p:sp>
        <p:nvSpPr>
          <p:cNvPr id="5" name="Rectangle 4"/>
          <p:cNvSpPr/>
          <p:nvPr/>
        </p:nvSpPr>
        <p:spPr>
          <a:xfrm>
            <a:off x="514760" y="4082449"/>
            <a:ext cx="11128133" cy="2677656"/>
          </a:xfrm>
          <a:prstGeom prst="rect">
            <a:avLst/>
          </a:prstGeom>
        </p:spPr>
        <p:txBody>
          <a:bodyPr wrap="square">
            <a:spAutoFit/>
          </a:bodyPr>
          <a:lstStyle/>
          <a:p>
            <a:pPr indent="79375" algn="just">
              <a:spcAft>
                <a:spcPts val="0"/>
              </a:spcAft>
            </a:pPr>
            <a:r>
              <a:rPr lang="en-US" sz="2800" b="1" dirty="0">
                <a:latin typeface="Cambria" panose="02040503050406030204" pitchFamily="18" charset="0"/>
                <a:ea typeface="Cambria" panose="02040503050406030204" pitchFamily="18" charset="0"/>
              </a:rPr>
              <a:t>b.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hóa</a:t>
            </a:r>
            <a:endParaRPr lang="en-US" sz="2800" dirty="0">
              <a:latin typeface="Cambria" panose="02040503050406030204" pitchFamily="18" charset="0"/>
              <a:ea typeface="Cambria" panose="02040503050406030204" pitchFamily="18" charset="0"/>
            </a:endParaRPr>
          </a:p>
          <a:p>
            <a:pPr indent="79375" algn="just">
              <a:spcAft>
                <a:spcPts val="0"/>
              </a:spcAft>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Vùng </a:t>
            </a:r>
            <a:r>
              <a:rPr lang="vi-VN" sz="2800" dirty="0">
                <a:latin typeface="Cambria" panose="02040503050406030204" pitchFamily="18" charset="0"/>
                <a:ea typeface="Cambria" panose="02040503050406030204" pitchFamily="18" charset="0"/>
              </a:rPr>
              <a:t>có nhiều dân tộc: Kinh, Ê Đê, Gia Rai, Ba Na, Cơ Ho,… có văn hoá đa dạng, đậm đà bản sắc dân tộc; giàu kinh nghiệm sản xuất, làng nghề độc đáo; truyền thống đoàn kết.</a:t>
            </a:r>
            <a:endParaRPr lang="en-US" sz="2800" dirty="0">
              <a:latin typeface="Cambria" panose="02040503050406030204" pitchFamily="18" charset="0"/>
              <a:ea typeface="Cambria" panose="02040503050406030204" pitchFamily="18" charset="0"/>
            </a:endParaRPr>
          </a:p>
          <a:p>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Trình </a:t>
            </a:r>
            <a:r>
              <a:rPr lang="vi-VN" sz="2800" dirty="0">
                <a:latin typeface="Cambria" panose="02040503050406030204" pitchFamily="18" charset="0"/>
                <a:ea typeface="Cambria" panose="02040503050406030204" pitchFamily="18" charset="0"/>
              </a:rPr>
              <a:t>độ dân trí của người dân Tây Nguyên ngày càng được nâng cao, tỉ lệ người lớn biết chữ đạt 91,8% (năm 2021).</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245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1000"/>
                                        <p:tgtEl>
                                          <p:spTgt spid="5">
                                            <p:txEl>
                                              <p:pRg st="2" end="2"/>
                                            </p:txEl>
                                          </p:spTgt>
                                        </p:tgtEl>
                                      </p:cBhvr>
                                    </p:animEffect>
                                    <p:anim calcmode="lin" valueType="num">
                                      <p:cBhvr>
                                        <p:cTn id="5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8865" y="409348"/>
            <a:ext cx="4202792" cy="2766358"/>
          </a:xfrm>
          <a:prstGeom prst="rect">
            <a:avLst/>
          </a:prstGeom>
        </p:spPr>
      </p:pic>
      <p:pic>
        <p:nvPicPr>
          <p:cNvPr id="5" name="Picture 4"/>
          <p:cNvPicPr>
            <a:picLocks noChangeAspect="1"/>
          </p:cNvPicPr>
          <p:nvPr/>
        </p:nvPicPr>
        <p:blipFill>
          <a:blip r:embed="rId3"/>
          <a:stretch>
            <a:fillRect/>
          </a:stretch>
        </p:blipFill>
        <p:spPr>
          <a:xfrm>
            <a:off x="528865" y="3849234"/>
            <a:ext cx="4202792" cy="2740252"/>
          </a:xfrm>
          <a:prstGeom prst="rect">
            <a:avLst/>
          </a:prstGeom>
        </p:spPr>
      </p:pic>
      <p:pic>
        <p:nvPicPr>
          <p:cNvPr id="6" name="Picture 5"/>
          <p:cNvPicPr>
            <a:picLocks noChangeAspect="1"/>
          </p:cNvPicPr>
          <p:nvPr/>
        </p:nvPicPr>
        <p:blipFill>
          <a:blip r:embed="rId4"/>
          <a:stretch>
            <a:fillRect/>
          </a:stretch>
        </p:blipFill>
        <p:spPr>
          <a:xfrm>
            <a:off x="7210652" y="409348"/>
            <a:ext cx="4342719" cy="2766358"/>
          </a:xfrm>
          <a:prstGeom prst="rect">
            <a:avLst/>
          </a:prstGeom>
        </p:spPr>
      </p:pic>
      <p:pic>
        <p:nvPicPr>
          <p:cNvPr id="7" name="Picture 6"/>
          <p:cNvPicPr>
            <a:picLocks noChangeAspect="1"/>
          </p:cNvPicPr>
          <p:nvPr/>
        </p:nvPicPr>
        <p:blipFill>
          <a:blip r:embed="rId5"/>
          <a:stretch>
            <a:fillRect/>
          </a:stretch>
        </p:blipFill>
        <p:spPr>
          <a:xfrm>
            <a:off x="7210651" y="3849233"/>
            <a:ext cx="4342719" cy="2752749"/>
          </a:xfrm>
          <a:prstGeom prst="rect">
            <a:avLst/>
          </a:prstGeom>
        </p:spPr>
      </p:pic>
      <p:sp>
        <p:nvSpPr>
          <p:cNvPr id="8" name="TextBox 7"/>
          <p:cNvSpPr txBox="1"/>
          <p:nvPr/>
        </p:nvSpPr>
        <p:spPr>
          <a:xfrm>
            <a:off x="1904546" y="3250859"/>
            <a:ext cx="1070883" cy="523220"/>
          </a:xfrm>
          <a:prstGeom prst="rect">
            <a:avLst/>
          </a:prstGeom>
          <a:noFill/>
          <a:ln>
            <a:solidFill>
              <a:srgbClr val="FF0000"/>
            </a:solidFill>
          </a:ln>
        </p:spPr>
        <p:txBody>
          <a:bodyPr wrap="square" rtlCol="0">
            <a:spAutoFit/>
          </a:bodyPr>
          <a:lstStyle/>
          <a:p>
            <a:r>
              <a:rPr lang="en-US" sz="2800" dirty="0" smtClean="0">
                <a:solidFill>
                  <a:srgbClr val="0070C0"/>
                </a:solidFill>
                <a:latin typeface="Cambria" panose="02040503050406030204" pitchFamily="18" charset="0"/>
                <a:ea typeface="Cambria" panose="02040503050406030204" pitchFamily="18" charset="0"/>
              </a:rPr>
              <a:t>Ê ĐÊ</a:t>
            </a:r>
            <a:endParaRPr lang="en-US" sz="2800" dirty="0">
              <a:solidFill>
                <a:srgbClr val="0070C0"/>
              </a:solidFill>
              <a:latin typeface="Cambria" panose="02040503050406030204" pitchFamily="18" charset="0"/>
              <a:ea typeface="Cambria" panose="02040503050406030204" pitchFamily="18" charset="0"/>
            </a:endParaRPr>
          </a:p>
        </p:txBody>
      </p:sp>
      <p:sp>
        <p:nvSpPr>
          <p:cNvPr id="9" name="TextBox 8"/>
          <p:cNvSpPr txBox="1"/>
          <p:nvPr/>
        </p:nvSpPr>
        <p:spPr>
          <a:xfrm>
            <a:off x="8628854" y="3279547"/>
            <a:ext cx="1506312" cy="523220"/>
          </a:xfrm>
          <a:prstGeom prst="rect">
            <a:avLst/>
          </a:prstGeom>
          <a:noFill/>
          <a:ln>
            <a:solidFill>
              <a:srgbClr val="FF0000"/>
            </a:solidFill>
          </a:ln>
        </p:spPr>
        <p:txBody>
          <a:bodyPr wrap="square" rtlCol="0">
            <a:spAutoFit/>
          </a:bodyPr>
          <a:lstStyle/>
          <a:p>
            <a:r>
              <a:rPr lang="en-US" sz="2800" dirty="0" smtClean="0">
                <a:solidFill>
                  <a:srgbClr val="0070C0"/>
                </a:solidFill>
                <a:latin typeface="Cambria" panose="02040503050406030204" pitchFamily="18" charset="0"/>
                <a:ea typeface="Cambria" panose="02040503050406030204" pitchFamily="18" charset="0"/>
              </a:rPr>
              <a:t>GIA RAI</a:t>
            </a:r>
            <a:endParaRPr lang="en-US" sz="28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0245" y="576489"/>
            <a:ext cx="3892097" cy="2413454"/>
          </a:xfrm>
          <a:prstGeom prst="rect">
            <a:avLst/>
          </a:prstGeom>
        </p:spPr>
      </p:pic>
      <p:pic>
        <p:nvPicPr>
          <p:cNvPr id="5" name="Picture 4"/>
          <p:cNvPicPr>
            <a:picLocks noChangeAspect="1"/>
          </p:cNvPicPr>
          <p:nvPr/>
        </p:nvPicPr>
        <p:blipFill>
          <a:blip r:embed="rId3"/>
          <a:stretch>
            <a:fillRect/>
          </a:stretch>
        </p:blipFill>
        <p:spPr>
          <a:xfrm>
            <a:off x="520246" y="3718605"/>
            <a:ext cx="3892096" cy="2377395"/>
          </a:xfrm>
          <a:prstGeom prst="rect">
            <a:avLst/>
          </a:prstGeom>
        </p:spPr>
      </p:pic>
      <p:pic>
        <p:nvPicPr>
          <p:cNvPr id="6" name="Picture 5"/>
          <p:cNvPicPr>
            <a:picLocks noChangeAspect="1"/>
          </p:cNvPicPr>
          <p:nvPr/>
        </p:nvPicPr>
        <p:blipFill>
          <a:blip r:embed="rId4"/>
          <a:stretch>
            <a:fillRect/>
          </a:stretch>
        </p:blipFill>
        <p:spPr>
          <a:xfrm>
            <a:off x="4717370" y="3664856"/>
            <a:ext cx="3541259" cy="2431144"/>
          </a:xfrm>
          <a:prstGeom prst="rect">
            <a:avLst/>
          </a:prstGeom>
        </p:spPr>
      </p:pic>
      <p:pic>
        <p:nvPicPr>
          <p:cNvPr id="7" name="Picture 6"/>
          <p:cNvPicPr>
            <a:picLocks noChangeAspect="1"/>
          </p:cNvPicPr>
          <p:nvPr/>
        </p:nvPicPr>
        <p:blipFill>
          <a:blip r:embed="rId5"/>
          <a:stretch>
            <a:fillRect/>
          </a:stretch>
        </p:blipFill>
        <p:spPr>
          <a:xfrm>
            <a:off x="4717370" y="576489"/>
            <a:ext cx="3700916" cy="2295512"/>
          </a:xfrm>
          <a:prstGeom prst="rect">
            <a:avLst/>
          </a:prstGeom>
        </p:spPr>
      </p:pic>
      <p:sp>
        <p:nvSpPr>
          <p:cNvPr id="8" name="TextBox 7"/>
          <p:cNvSpPr txBox="1"/>
          <p:nvPr/>
        </p:nvSpPr>
        <p:spPr>
          <a:xfrm>
            <a:off x="1395410" y="3195385"/>
            <a:ext cx="1391333" cy="523220"/>
          </a:xfrm>
          <a:prstGeom prst="rect">
            <a:avLst/>
          </a:prstGeom>
          <a:noFill/>
          <a:ln>
            <a:solidFill>
              <a:srgbClr val="FF0000"/>
            </a:solidFill>
          </a:ln>
        </p:spPr>
        <p:txBody>
          <a:bodyPr wrap="square" rtlCol="0">
            <a:spAutoFit/>
          </a:bodyPr>
          <a:lstStyle/>
          <a:p>
            <a:r>
              <a:rPr lang="en-US" sz="2800" dirty="0" smtClean="0">
                <a:solidFill>
                  <a:srgbClr val="0070C0"/>
                </a:solidFill>
                <a:latin typeface="Cambria" panose="02040503050406030204" pitchFamily="18" charset="0"/>
                <a:ea typeface="Cambria" panose="02040503050406030204" pitchFamily="18" charset="0"/>
              </a:rPr>
              <a:t>BA NA</a:t>
            </a:r>
            <a:endParaRPr lang="en-US" sz="2800" dirty="0">
              <a:solidFill>
                <a:srgbClr val="0070C0"/>
              </a:solidFill>
              <a:latin typeface="Cambria" panose="02040503050406030204" pitchFamily="18" charset="0"/>
              <a:ea typeface="Cambria" panose="02040503050406030204" pitchFamily="18" charset="0"/>
            </a:endParaRPr>
          </a:p>
        </p:txBody>
      </p:sp>
      <p:sp>
        <p:nvSpPr>
          <p:cNvPr id="9" name="TextBox 8"/>
          <p:cNvSpPr txBox="1"/>
          <p:nvPr/>
        </p:nvSpPr>
        <p:spPr>
          <a:xfrm>
            <a:off x="5587999" y="3141636"/>
            <a:ext cx="1391333" cy="523220"/>
          </a:xfrm>
          <a:prstGeom prst="rect">
            <a:avLst/>
          </a:prstGeom>
          <a:noFill/>
          <a:ln>
            <a:solidFill>
              <a:srgbClr val="FF0000"/>
            </a:solidFill>
          </a:ln>
        </p:spPr>
        <p:txBody>
          <a:bodyPr wrap="square" rtlCol="0">
            <a:spAutoFit/>
          </a:bodyPr>
          <a:lstStyle/>
          <a:p>
            <a:r>
              <a:rPr lang="en-US" sz="2800" dirty="0" smtClean="0">
                <a:solidFill>
                  <a:srgbClr val="0070C0"/>
                </a:solidFill>
                <a:latin typeface="Cambria" panose="02040503050406030204" pitchFamily="18" charset="0"/>
                <a:ea typeface="Cambria" panose="02040503050406030204" pitchFamily="18" charset="0"/>
              </a:rPr>
              <a:t>CƠ HO</a:t>
            </a:r>
            <a:endParaRPr lang="en-US" sz="2800" dirty="0">
              <a:solidFill>
                <a:srgbClr val="0070C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6"/>
          <a:stretch>
            <a:fillRect/>
          </a:stretch>
        </p:blipFill>
        <p:spPr>
          <a:xfrm>
            <a:off x="8723314" y="576489"/>
            <a:ext cx="3468686" cy="2295512"/>
          </a:xfrm>
          <a:prstGeom prst="rect">
            <a:avLst/>
          </a:prstGeom>
        </p:spPr>
      </p:pic>
      <p:pic>
        <p:nvPicPr>
          <p:cNvPr id="11" name="Picture 10"/>
          <p:cNvPicPr>
            <a:picLocks noChangeAspect="1"/>
          </p:cNvPicPr>
          <p:nvPr/>
        </p:nvPicPr>
        <p:blipFill>
          <a:blip r:embed="rId7"/>
          <a:stretch>
            <a:fillRect/>
          </a:stretch>
        </p:blipFill>
        <p:spPr>
          <a:xfrm>
            <a:off x="8723314" y="3759198"/>
            <a:ext cx="3309029" cy="2336802"/>
          </a:xfrm>
          <a:prstGeom prst="rect">
            <a:avLst/>
          </a:prstGeom>
        </p:spPr>
      </p:pic>
      <p:sp>
        <p:nvSpPr>
          <p:cNvPr id="12" name="TextBox 11"/>
          <p:cNvSpPr txBox="1"/>
          <p:nvPr/>
        </p:nvSpPr>
        <p:spPr>
          <a:xfrm>
            <a:off x="9066324" y="2994074"/>
            <a:ext cx="2545105" cy="523220"/>
          </a:xfrm>
          <a:prstGeom prst="rect">
            <a:avLst/>
          </a:prstGeom>
          <a:noFill/>
          <a:ln>
            <a:solidFill>
              <a:srgbClr val="FF0000"/>
            </a:solidFill>
          </a:ln>
        </p:spPr>
        <p:txBody>
          <a:bodyPr wrap="square" rtlCol="0">
            <a:spAutoFit/>
          </a:bodyPr>
          <a:lstStyle/>
          <a:p>
            <a:pPr algn="ctr"/>
            <a:r>
              <a:rPr lang="en-US" sz="2800" dirty="0" smtClean="0">
                <a:solidFill>
                  <a:srgbClr val="0070C0"/>
                </a:solidFill>
                <a:latin typeface="Cambria" panose="02040503050406030204" pitchFamily="18" charset="0"/>
                <a:ea typeface="Cambria" panose="02040503050406030204" pitchFamily="18" charset="0"/>
              </a:rPr>
              <a:t>H MÔNG</a:t>
            </a:r>
            <a:endParaRPr lang="en-US" sz="28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671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5" name="TextBox 4"/>
          <p:cNvSpPr txBox="1"/>
          <p:nvPr/>
        </p:nvSpPr>
        <p:spPr>
          <a:xfrm>
            <a:off x="431443" y="814998"/>
            <a:ext cx="5446843" cy="954107"/>
          </a:xfrm>
          <a:prstGeom prst="rect">
            <a:avLst/>
          </a:prstGeom>
          <a:noFill/>
        </p:spPr>
        <p:txBody>
          <a:bodyPr wrap="square" rtlCol="0">
            <a:spAutoFit/>
          </a:bodyPr>
          <a:lstStyle/>
          <a:p>
            <a:r>
              <a:rPr lang="en-US" sz="2800" b="1" i="1" dirty="0" smtClean="0">
                <a:latin typeface="Cambria" panose="02040503050406030204" pitchFamily="18" charset="0"/>
                <a:ea typeface="Cambria" panose="02040503050406030204" pitchFamily="18" charset="0"/>
              </a:rPr>
              <a:t>4. </a:t>
            </a:r>
            <a:r>
              <a:rPr lang="vi-VN" sz="2800" b="1" i="1" dirty="0" smtClean="0">
                <a:latin typeface="Cambria" panose="02040503050406030204" pitchFamily="18" charset="0"/>
                <a:ea typeface="Cambria" panose="02040503050406030204" pitchFamily="18" charset="0"/>
              </a:rPr>
              <a:t>sự </a:t>
            </a:r>
            <a:r>
              <a:rPr lang="vi-VN" sz="2800" b="1" i="1" dirty="0">
                <a:latin typeface="Cambria" panose="02040503050406030204" pitchFamily="18" charset="0"/>
                <a:ea typeface="Cambria" panose="02040503050406030204" pitchFamily="18" charset="0"/>
              </a:rPr>
              <a:t>phát triển và phân bố các ngành kinh tế thế mạnh</a:t>
            </a:r>
            <a:endParaRPr lang="en-US" sz="2800" b="1" i="1" dirty="0">
              <a:latin typeface="Cambria" panose="02040503050406030204" pitchFamily="18" charset="0"/>
              <a:ea typeface="Cambria" panose="02040503050406030204" pitchFamily="18" charset="0"/>
            </a:endParaRPr>
          </a:p>
        </p:txBody>
      </p:sp>
      <p:sp>
        <p:nvSpPr>
          <p:cNvPr id="6" name="Rectangle 5"/>
          <p:cNvSpPr/>
          <p:nvPr/>
        </p:nvSpPr>
        <p:spPr>
          <a:xfrm>
            <a:off x="29797" y="1769105"/>
            <a:ext cx="5452564" cy="830997"/>
          </a:xfrm>
          <a:prstGeom prst="rect">
            <a:avLst/>
          </a:prstGeom>
        </p:spPr>
        <p:txBody>
          <a:bodyPr wrap="square">
            <a:spAutoFit/>
          </a:bodyPr>
          <a:lstStyle/>
          <a:p>
            <a:pPr marL="82550" algn="just">
              <a:spcAft>
                <a:spcPts val="0"/>
              </a:spcAft>
              <a:tabLst>
                <a:tab pos="218440" algn="l"/>
              </a:tabLst>
            </a:pPr>
            <a:r>
              <a:rPr lang="en-US" sz="2400" i="1" dirty="0">
                <a:latin typeface="Cambria" panose="02040503050406030204" pitchFamily="18" charset="0"/>
                <a:ea typeface="Cambria" panose="02040503050406030204" pitchFamily="18" charset="0"/>
              </a:rPr>
              <a:t>a. </a:t>
            </a:r>
            <a:r>
              <a:rPr lang="vi-VN" sz="2400" i="1" dirty="0">
                <a:latin typeface="Cambria" panose="02040503050406030204" pitchFamily="18" charset="0"/>
                <a:ea typeface="Cambria" panose="02040503050406030204" pitchFamily="18" charset="0"/>
              </a:rPr>
              <a:t>Phát triển cây công nghiệp lâu năm và cây ăn quả</a:t>
            </a:r>
            <a:endParaRPr lang="en-US" sz="2400" dirty="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6821716" y="0"/>
            <a:ext cx="5268684" cy="6858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840971059"/>
              </p:ext>
            </p:extLst>
          </p:nvPr>
        </p:nvGraphicFramePr>
        <p:xfrm>
          <a:off x="203201" y="3027437"/>
          <a:ext cx="6429827" cy="1889760"/>
        </p:xfrm>
        <a:graphic>
          <a:graphicData uri="http://schemas.openxmlformats.org/drawingml/2006/table">
            <a:tbl>
              <a:tblPr firstRow="1" bandRow="1">
                <a:tableStyleId>{5940675A-B579-460E-94D1-54222C63F5DA}</a:tableStyleId>
              </a:tblPr>
              <a:tblGrid>
                <a:gridCol w="758607"/>
                <a:gridCol w="1417805"/>
                <a:gridCol w="1417805"/>
                <a:gridCol w="1417805"/>
                <a:gridCol w="1417805"/>
              </a:tblGrid>
              <a:tr h="370840">
                <a:tc rowSpan="2">
                  <a:txBody>
                    <a:bodyPr/>
                    <a:lstStyle/>
                    <a:p>
                      <a:pPr algn="ctr"/>
                      <a:r>
                        <a:rPr lang="en-US" sz="2000" dirty="0" err="1" smtClean="0">
                          <a:latin typeface="Cambria" panose="02040503050406030204" pitchFamily="18" charset="0"/>
                          <a:ea typeface="Cambria" panose="02040503050406030204" pitchFamily="18" charset="0"/>
                        </a:rPr>
                        <a:t>Năm</a:t>
                      </a:r>
                      <a:endParaRPr lang="en-US" sz="2000" dirty="0">
                        <a:latin typeface="Cambria" panose="02040503050406030204" pitchFamily="18" charset="0"/>
                        <a:ea typeface="Cambria" panose="02040503050406030204" pitchFamily="18" charset="0"/>
                      </a:endParaRPr>
                    </a:p>
                  </a:txBody>
                  <a:tcPr anchor="ctr"/>
                </a:tc>
                <a:tc gridSpan="2">
                  <a:txBody>
                    <a:bodyPr/>
                    <a:lstStyle/>
                    <a:p>
                      <a:pPr algn="ctr"/>
                      <a:r>
                        <a:rPr lang="en-US" sz="2000" b="1" dirty="0" err="1" smtClean="0">
                          <a:latin typeface="Cambria" panose="02040503050406030204" pitchFamily="18" charset="0"/>
                          <a:ea typeface="Cambria" panose="02040503050406030204" pitchFamily="18" charset="0"/>
                        </a:rPr>
                        <a:t>Diện</a:t>
                      </a:r>
                      <a:r>
                        <a:rPr lang="en-US" sz="2000" b="1" baseline="0" dirty="0" smtClean="0">
                          <a:latin typeface="Cambria" panose="02040503050406030204" pitchFamily="18" charset="0"/>
                          <a:ea typeface="Cambria" panose="02040503050406030204" pitchFamily="18" charset="0"/>
                        </a:rPr>
                        <a:t> </a:t>
                      </a:r>
                      <a:r>
                        <a:rPr lang="en-US" sz="2000" b="1" baseline="0" dirty="0" err="1" smtClean="0">
                          <a:latin typeface="Cambria" panose="02040503050406030204" pitchFamily="18" charset="0"/>
                          <a:ea typeface="Cambria" panose="02040503050406030204" pitchFamily="18" charset="0"/>
                        </a:rPr>
                        <a:t>tích</a:t>
                      </a:r>
                      <a:r>
                        <a:rPr lang="en-US" sz="2000" b="1" baseline="0" dirty="0" smtClean="0">
                          <a:latin typeface="Cambria" panose="02040503050406030204" pitchFamily="18" charset="0"/>
                          <a:ea typeface="Cambria" panose="02040503050406030204" pitchFamily="18" charset="0"/>
                        </a:rPr>
                        <a:t> (</a:t>
                      </a:r>
                      <a:r>
                        <a:rPr lang="en-US" sz="2000" b="1" baseline="0" dirty="0" err="1" smtClean="0">
                          <a:latin typeface="Cambria" panose="02040503050406030204" pitchFamily="18" charset="0"/>
                          <a:ea typeface="Cambria" panose="02040503050406030204" pitchFamily="18" charset="0"/>
                        </a:rPr>
                        <a:t>nghìn</a:t>
                      </a:r>
                      <a:r>
                        <a:rPr lang="en-US" sz="2000" b="1" baseline="0" dirty="0" smtClean="0">
                          <a:latin typeface="Cambria" panose="02040503050406030204" pitchFamily="18" charset="0"/>
                          <a:ea typeface="Cambria" panose="02040503050406030204" pitchFamily="18" charset="0"/>
                        </a:rPr>
                        <a:t> ha)</a:t>
                      </a:r>
                      <a:endParaRPr lang="en-US" sz="2000" b="1" dirty="0">
                        <a:latin typeface="Cambria" panose="02040503050406030204" pitchFamily="18" charset="0"/>
                        <a:ea typeface="Cambria" panose="02040503050406030204" pitchFamily="18" charset="0"/>
                      </a:endParaRPr>
                    </a:p>
                  </a:txBody>
                  <a:tcPr anchor="ctr"/>
                </a:tc>
                <a:tc hMerge="1">
                  <a:txBody>
                    <a:bodyPr/>
                    <a:lstStyle/>
                    <a:p>
                      <a:endParaRPr lang="en-US" dirty="0"/>
                    </a:p>
                  </a:txBody>
                  <a:tcPr/>
                </a:tc>
                <a:tc gridSpan="2">
                  <a:txBody>
                    <a:bodyPr/>
                    <a:lstStyle/>
                    <a:p>
                      <a:pPr algn="ctr"/>
                      <a:r>
                        <a:rPr lang="en-US" sz="2000" b="1" dirty="0" err="1" smtClean="0">
                          <a:latin typeface="Cambria" panose="02040503050406030204" pitchFamily="18" charset="0"/>
                          <a:ea typeface="Cambria" panose="02040503050406030204" pitchFamily="18" charset="0"/>
                        </a:rPr>
                        <a:t>Sản</a:t>
                      </a:r>
                      <a:r>
                        <a:rPr lang="en-US" sz="2000" b="1" baseline="0" dirty="0" smtClean="0">
                          <a:latin typeface="Cambria" panose="02040503050406030204" pitchFamily="18" charset="0"/>
                          <a:ea typeface="Cambria" panose="02040503050406030204" pitchFamily="18" charset="0"/>
                        </a:rPr>
                        <a:t> </a:t>
                      </a:r>
                      <a:r>
                        <a:rPr lang="en-US" sz="2000" b="1" baseline="0" dirty="0" err="1" smtClean="0">
                          <a:latin typeface="Cambria" panose="02040503050406030204" pitchFamily="18" charset="0"/>
                          <a:ea typeface="Cambria" panose="02040503050406030204" pitchFamily="18" charset="0"/>
                        </a:rPr>
                        <a:t>lượng</a:t>
                      </a:r>
                      <a:r>
                        <a:rPr lang="en-US" sz="2000" b="1" baseline="0" dirty="0" smtClean="0">
                          <a:latin typeface="Cambria" panose="02040503050406030204" pitchFamily="18" charset="0"/>
                          <a:ea typeface="Cambria" panose="02040503050406030204" pitchFamily="18" charset="0"/>
                        </a:rPr>
                        <a:t> (</a:t>
                      </a:r>
                      <a:r>
                        <a:rPr lang="en-US" sz="2000" b="1" baseline="0" dirty="0" err="1" smtClean="0">
                          <a:latin typeface="Cambria" panose="02040503050406030204" pitchFamily="18" charset="0"/>
                          <a:ea typeface="Cambria" panose="02040503050406030204" pitchFamily="18" charset="0"/>
                        </a:rPr>
                        <a:t>nghìn</a:t>
                      </a:r>
                      <a:r>
                        <a:rPr lang="en-US" sz="2000" b="1" baseline="0" dirty="0" smtClean="0">
                          <a:latin typeface="Cambria" panose="02040503050406030204" pitchFamily="18" charset="0"/>
                          <a:ea typeface="Cambria" panose="02040503050406030204" pitchFamily="18" charset="0"/>
                        </a:rPr>
                        <a:t> </a:t>
                      </a:r>
                      <a:r>
                        <a:rPr lang="en-US" sz="2000" b="1" baseline="0" dirty="0" err="1" smtClean="0">
                          <a:latin typeface="Cambria" panose="02040503050406030204" pitchFamily="18" charset="0"/>
                          <a:ea typeface="Cambria" panose="02040503050406030204" pitchFamily="18" charset="0"/>
                        </a:rPr>
                        <a:t>tấn</a:t>
                      </a:r>
                      <a:r>
                        <a:rPr lang="en-US" sz="2000" b="1" baseline="0" dirty="0" smtClean="0">
                          <a:latin typeface="Cambria" panose="02040503050406030204" pitchFamily="18" charset="0"/>
                          <a:ea typeface="Cambria" panose="02040503050406030204" pitchFamily="18" charset="0"/>
                        </a:rPr>
                        <a:t>)</a:t>
                      </a:r>
                      <a:endParaRPr lang="en-US" sz="2000" b="1" dirty="0">
                        <a:latin typeface="Cambria" panose="02040503050406030204" pitchFamily="18" charset="0"/>
                        <a:ea typeface="Cambria" panose="02040503050406030204" pitchFamily="18" charset="0"/>
                      </a:endParaRPr>
                    </a:p>
                  </a:txBody>
                  <a:tcPr anchor="ctr"/>
                </a:tc>
                <a:tc hMerge="1">
                  <a:txBody>
                    <a:bodyPr/>
                    <a:lstStyle/>
                    <a:p>
                      <a:endParaRPr lang="en-US" dirty="0"/>
                    </a:p>
                  </a:txBody>
                  <a:tcPr/>
                </a:tc>
              </a:tr>
              <a:tr h="370840">
                <a:tc vMerge="1">
                  <a:txBody>
                    <a:bodyPr/>
                    <a:lstStyle/>
                    <a:p>
                      <a:endParaRPr lang="en-US" dirty="0"/>
                    </a:p>
                  </a:txBody>
                  <a:tcPr/>
                </a:tc>
                <a:tc>
                  <a:txBody>
                    <a:bodyPr/>
                    <a:lstStyle/>
                    <a:p>
                      <a:pPr algn="ctr"/>
                      <a:r>
                        <a:rPr lang="en-US" sz="2000" dirty="0" err="1" smtClean="0">
                          <a:latin typeface="Cambria" panose="02040503050406030204" pitchFamily="18" charset="0"/>
                          <a:ea typeface="Cambria" panose="02040503050406030204" pitchFamily="18" charset="0"/>
                        </a:rPr>
                        <a:t>Cây</a:t>
                      </a:r>
                      <a:r>
                        <a:rPr lang="en-US" sz="2000" baseline="0" dirty="0" smtClean="0">
                          <a:latin typeface="Cambria" panose="02040503050406030204" pitchFamily="18" charset="0"/>
                          <a:ea typeface="Cambria" panose="02040503050406030204" pitchFamily="18" charset="0"/>
                        </a:rPr>
                        <a:t> CN </a:t>
                      </a:r>
                      <a:r>
                        <a:rPr lang="en-US" sz="2000" baseline="0" dirty="0" err="1" smtClean="0">
                          <a:latin typeface="Cambria" panose="02040503050406030204" pitchFamily="18" charset="0"/>
                          <a:ea typeface="Cambria" panose="02040503050406030204" pitchFamily="18" charset="0"/>
                        </a:rPr>
                        <a:t>lâu</a:t>
                      </a:r>
                      <a:r>
                        <a:rPr lang="en-US" sz="2000" baseline="0" dirty="0" smtClean="0">
                          <a:latin typeface="Cambria" panose="02040503050406030204" pitchFamily="18" charset="0"/>
                          <a:ea typeface="Cambria" panose="02040503050406030204" pitchFamily="18" charset="0"/>
                        </a:rPr>
                        <a:t> </a:t>
                      </a:r>
                      <a:r>
                        <a:rPr lang="en-US" sz="2000" baseline="0" dirty="0" err="1" smtClean="0">
                          <a:latin typeface="Cambria" panose="02040503050406030204" pitchFamily="18" charset="0"/>
                          <a:ea typeface="Cambria" panose="02040503050406030204" pitchFamily="18" charset="0"/>
                        </a:rPr>
                        <a:t>năm</a:t>
                      </a:r>
                      <a:endParaRPr lang="en-US" sz="2000" dirty="0">
                        <a:latin typeface="Cambria" panose="02040503050406030204" pitchFamily="18" charset="0"/>
                        <a:ea typeface="Cambria" panose="02040503050406030204" pitchFamily="18" charset="0"/>
                      </a:endParaRPr>
                    </a:p>
                  </a:txBody>
                  <a:tcPr anchor="ctr"/>
                </a:tc>
                <a:tc>
                  <a:txBody>
                    <a:bodyPr/>
                    <a:lstStyle/>
                    <a:p>
                      <a:pPr algn="ctr"/>
                      <a:r>
                        <a:rPr lang="en-US" sz="2000" dirty="0" err="1" smtClean="0">
                          <a:latin typeface="Cambria" panose="02040503050406030204" pitchFamily="18" charset="0"/>
                          <a:ea typeface="Cambria" panose="02040503050406030204" pitchFamily="18" charset="0"/>
                        </a:rPr>
                        <a:t>Cây</a:t>
                      </a:r>
                      <a:r>
                        <a:rPr lang="en-US" sz="2000" baseline="0" dirty="0" smtClean="0">
                          <a:latin typeface="Cambria" panose="02040503050406030204" pitchFamily="18" charset="0"/>
                          <a:ea typeface="Cambria" panose="02040503050406030204" pitchFamily="18" charset="0"/>
                        </a:rPr>
                        <a:t> </a:t>
                      </a:r>
                      <a:r>
                        <a:rPr lang="en-US" sz="2000" baseline="0" dirty="0" err="1" smtClean="0">
                          <a:latin typeface="Cambria" panose="02040503050406030204" pitchFamily="18" charset="0"/>
                          <a:ea typeface="Cambria" panose="02040503050406030204" pitchFamily="18" charset="0"/>
                        </a:rPr>
                        <a:t>ăn</a:t>
                      </a:r>
                      <a:r>
                        <a:rPr lang="en-US" sz="2000" baseline="0" dirty="0" smtClean="0">
                          <a:latin typeface="Cambria" panose="02040503050406030204" pitchFamily="18" charset="0"/>
                          <a:ea typeface="Cambria" panose="02040503050406030204" pitchFamily="18" charset="0"/>
                        </a:rPr>
                        <a:t> </a:t>
                      </a:r>
                      <a:r>
                        <a:rPr lang="en-US" sz="2000" baseline="0" dirty="0" err="1" smtClean="0">
                          <a:latin typeface="Cambria" panose="02040503050406030204" pitchFamily="18" charset="0"/>
                          <a:ea typeface="Cambria" panose="02040503050406030204" pitchFamily="18" charset="0"/>
                        </a:rPr>
                        <a:t>quả</a:t>
                      </a:r>
                      <a:endParaRPr lang="en-US" sz="2000" dirty="0">
                        <a:latin typeface="Cambria" panose="02040503050406030204" pitchFamily="18" charset="0"/>
                        <a:ea typeface="Cambria" panose="02040503050406030204" pitchFamily="18" charset="0"/>
                      </a:endParaRPr>
                    </a:p>
                  </a:txBody>
                  <a:tcPr anchor="ctr"/>
                </a:tc>
                <a:tc>
                  <a:txBody>
                    <a:bodyPr/>
                    <a:lstStyle/>
                    <a:p>
                      <a:pPr algn="ctr"/>
                      <a:r>
                        <a:rPr lang="en-US" sz="2000" dirty="0" err="1" smtClean="0">
                          <a:latin typeface="Cambria" panose="02040503050406030204" pitchFamily="18" charset="0"/>
                          <a:ea typeface="Cambria" panose="02040503050406030204" pitchFamily="18" charset="0"/>
                        </a:rPr>
                        <a:t>Cây</a:t>
                      </a:r>
                      <a:r>
                        <a:rPr lang="en-US" sz="2000" baseline="0" dirty="0" smtClean="0">
                          <a:latin typeface="Cambria" panose="02040503050406030204" pitchFamily="18" charset="0"/>
                          <a:ea typeface="Cambria" panose="02040503050406030204" pitchFamily="18" charset="0"/>
                        </a:rPr>
                        <a:t> CN </a:t>
                      </a:r>
                      <a:r>
                        <a:rPr lang="en-US" sz="2000" baseline="0" dirty="0" err="1" smtClean="0">
                          <a:latin typeface="Cambria" panose="02040503050406030204" pitchFamily="18" charset="0"/>
                          <a:ea typeface="Cambria" panose="02040503050406030204" pitchFamily="18" charset="0"/>
                        </a:rPr>
                        <a:t>lâu</a:t>
                      </a:r>
                      <a:r>
                        <a:rPr lang="en-US" sz="2000" baseline="0" dirty="0" smtClean="0">
                          <a:latin typeface="Cambria" panose="02040503050406030204" pitchFamily="18" charset="0"/>
                          <a:ea typeface="Cambria" panose="02040503050406030204" pitchFamily="18" charset="0"/>
                        </a:rPr>
                        <a:t> </a:t>
                      </a:r>
                      <a:r>
                        <a:rPr lang="en-US" sz="2000" baseline="0" dirty="0" err="1" smtClean="0">
                          <a:latin typeface="Cambria" panose="02040503050406030204" pitchFamily="18" charset="0"/>
                          <a:ea typeface="Cambria" panose="02040503050406030204" pitchFamily="18" charset="0"/>
                        </a:rPr>
                        <a:t>năm</a:t>
                      </a:r>
                      <a:endParaRPr lang="en-US" sz="2000" dirty="0">
                        <a:latin typeface="Cambria" panose="02040503050406030204" pitchFamily="18" charset="0"/>
                        <a:ea typeface="Cambria" panose="02040503050406030204" pitchFamily="18" charset="0"/>
                      </a:endParaRPr>
                    </a:p>
                  </a:txBody>
                  <a:tcPr anchor="ctr"/>
                </a:tc>
                <a:tc>
                  <a:txBody>
                    <a:bodyPr/>
                    <a:lstStyle/>
                    <a:p>
                      <a:pPr algn="ctr"/>
                      <a:r>
                        <a:rPr lang="en-US" sz="2000" dirty="0" err="1" smtClean="0">
                          <a:latin typeface="Cambria" panose="02040503050406030204" pitchFamily="18" charset="0"/>
                          <a:ea typeface="Cambria" panose="02040503050406030204" pitchFamily="18" charset="0"/>
                        </a:rPr>
                        <a:t>Cây</a:t>
                      </a:r>
                      <a:r>
                        <a:rPr lang="en-US" sz="2000" baseline="0" dirty="0" smtClean="0">
                          <a:latin typeface="Cambria" panose="02040503050406030204" pitchFamily="18" charset="0"/>
                          <a:ea typeface="Cambria" panose="02040503050406030204" pitchFamily="18" charset="0"/>
                        </a:rPr>
                        <a:t> </a:t>
                      </a:r>
                      <a:r>
                        <a:rPr lang="en-US" sz="2000" baseline="0" dirty="0" err="1" smtClean="0">
                          <a:latin typeface="Cambria" panose="02040503050406030204" pitchFamily="18" charset="0"/>
                          <a:ea typeface="Cambria" panose="02040503050406030204" pitchFamily="18" charset="0"/>
                        </a:rPr>
                        <a:t>ăn</a:t>
                      </a:r>
                      <a:r>
                        <a:rPr lang="en-US" sz="2000" baseline="0" dirty="0" smtClean="0">
                          <a:latin typeface="Cambria" panose="02040503050406030204" pitchFamily="18" charset="0"/>
                          <a:ea typeface="Cambria" panose="02040503050406030204" pitchFamily="18" charset="0"/>
                        </a:rPr>
                        <a:t> </a:t>
                      </a:r>
                      <a:r>
                        <a:rPr lang="en-US" sz="2000" baseline="0" dirty="0" err="1" smtClean="0">
                          <a:latin typeface="Cambria" panose="02040503050406030204" pitchFamily="18" charset="0"/>
                          <a:ea typeface="Cambria" panose="02040503050406030204" pitchFamily="18" charset="0"/>
                        </a:rPr>
                        <a:t>quả</a:t>
                      </a:r>
                      <a:endParaRPr lang="en-US" sz="2000" dirty="0">
                        <a:latin typeface="Cambria" panose="02040503050406030204" pitchFamily="18" charset="0"/>
                        <a:ea typeface="Cambria" panose="02040503050406030204" pitchFamily="18" charset="0"/>
                      </a:endParaRPr>
                    </a:p>
                  </a:txBody>
                  <a:tcPr anchor="ctr"/>
                </a:tc>
              </a:tr>
              <a:tr h="370840">
                <a:tc>
                  <a:txBody>
                    <a:bodyPr/>
                    <a:lstStyle/>
                    <a:p>
                      <a:pPr algn="ctr"/>
                      <a:r>
                        <a:rPr lang="en-US" sz="2000" dirty="0" smtClean="0">
                          <a:latin typeface="Cambria" panose="02040503050406030204" pitchFamily="18" charset="0"/>
                          <a:ea typeface="Cambria" panose="02040503050406030204" pitchFamily="18" charset="0"/>
                        </a:rPr>
                        <a:t>2018</a:t>
                      </a:r>
                      <a:endParaRPr lang="en-US" sz="2000" dirty="0">
                        <a:latin typeface="Cambria" panose="02040503050406030204" pitchFamily="18" charset="0"/>
                        <a:ea typeface="Cambria" panose="02040503050406030204" pitchFamily="18" charset="0"/>
                      </a:endParaRPr>
                    </a:p>
                  </a:txBody>
                  <a:tcPr anchor="ctr"/>
                </a:tc>
                <a:tc>
                  <a:txBody>
                    <a:bodyPr/>
                    <a:lstStyle/>
                    <a:p>
                      <a:pPr algn="ctr"/>
                      <a:r>
                        <a:rPr lang="en-US" sz="2000" dirty="0" smtClean="0">
                          <a:latin typeface="Cambria" panose="02040503050406030204" pitchFamily="18" charset="0"/>
                          <a:ea typeface="Cambria" panose="02040503050406030204" pitchFamily="18" charset="0"/>
                        </a:rPr>
                        <a:t>1.059,8</a:t>
                      </a:r>
                      <a:endParaRPr lang="en-US" sz="2000" dirty="0">
                        <a:latin typeface="Cambria" panose="02040503050406030204" pitchFamily="18" charset="0"/>
                        <a:ea typeface="Cambria" panose="02040503050406030204" pitchFamily="18" charset="0"/>
                      </a:endParaRPr>
                    </a:p>
                  </a:txBody>
                  <a:tcPr anchor="ctr"/>
                </a:tc>
                <a:tc>
                  <a:txBody>
                    <a:bodyPr/>
                    <a:lstStyle/>
                    <a:p>
                      <a:pPr algn="ctr"/>
                      <a:r>
                        <a:rPr lang="en-US" sz="2000" dirty="0" smtClean="0">
                          <a:latin typeface="Cambria" panose="02040503050406030204" pitchFamily="18" charset="0"/>
                          <a:ea typeface="Cambria" panose="02040503050406030204" pitchFamily="18" charset="0"/>
                        </a:rPr>
                        <a:t>136,1</a:t>
                      </a:r>
                      <a:endParaRPr lang="en-US" sz="2000" dirty="0">
                        <a:latin typeface="Cambria" panose="02040503050406030204" pitchFamily="18" charset="0"/>
                        <a:ea typeface="Cambria" panose="02040503050406030204" pitchFamily="18" charset="0"/>
                      </a:endParaRPr>
                    </a:p>
                  </a:txBody>
                  <a:tcPr anchor="ctr"/>
                </a:tc>
                <a:tc>
                  <a:txBody>
                    <a:bodyPr/>
                    <a:lstStyle/>
                    <a:p>
                      <a:pPr algn="ctr"/>
                      <a:r>
                        <a:rPr lang="en-US" sz="2000" dirty="0" smtClean="0">
                          <a:latin typeface="Cambria" panose="02040503050406030204" pitchFamily="18" charset="0"/>
                          <a:ea typeface="Cambria" panose="02040503050406030204" pitchFamily="18" charset="0"/>
                        </a:rPr>
                        <a:t>2.776,7</a:t>
                      </a:r>
                      <a:endParaRPr lang="en-US" sz="2000" dirty="0">
                        <a:latin typeface="Cambria" panose="02040503050406030204" pitchFamily="18" charset="0"/>
                        <a:ea typeface="Cambria" panose="02040503050406030204" pitchFamily="18" charset="0"/>
                      </a:endParaRPr>
                    </a:p>
                  </a:txBody>
                  <a:tcPr anchor="ctr"/>
                </a:tc>
                <a:tc>
                  <a:txBody>
                    <a:bodyPr/>
                    <a:lstStyle/>
                    <a:p>
                      <a:pPr algn="ctr"/>
                      <a:r>
                        <a:rPr lang="en-US" sz="2000" dirty="0" smtClean="0">
                          <a:latin typeface="Cambria" panose="02040503050406030204" pitchFamily="18" charset="0"/>
                          <a:ea typeface="Cambria" panose="02040503050406030204" pitchFamily="18" charset="0"/>
                        </a:rPr>
                        <a:t>896,4</a:t>
                      </a:r>
                      <a:endParaRPr lang="en-US" sz="2000" dirty="0">
                        <a:latin typeface="Cambria" panose="02040503050406030204" pitchFamily="18" charset="0"/>
                        <a:ea typeface="Cambria" panose="02040503050406030204" pitchFamily="18" charset="0"/>
                      </a:endParaRPr>
                    </a:p>
                  </a:txBody>
                  <a:tcPr anchor="ctr"/>
                </a:tc>
              </a:tr>
              <a:tr h="370840">
                <a:tc>
                  <a:txBody>
                    <a:bodyPr/>
                    <a:lstStyle/>
                    <a:p>
                      <a:pPr algn="ctr"/>
                      <a:r>
                        <a:rPr lang="en-US" sz="2000" smtClean="0">
                          <a:latin typeface="Cambria" panose="02040503050406030204" pitchFamily="18" charset="0"/>
                          <a:ea typeface="Cambria" panose="02040503050406030204" pitchFamily="18" charset="0"/>
                        </a:rPr>
                        <a:t>2021</a:t>
                      </a:r>
                      <a:endParaRPr lang="en-US" sz="2000" dirty="0">
                        <a:latin typeface="Cambria" panose="02040503050406030204" pitchFamily="18" charset="0"/>
                        <a:ea typeface="Cambria" panose="02040503050406030204" pitchFamily="18" charset="0"/>
                      </a:endParaRPr>
                    </a:p>
                  </a:txBody>
                  <a:tcPr anchor="ctr"/>
                </a:tc>
                <a:tc>
                  <a:txBody>
                    <a:bodyPr/>
                    <a:lstStyle/>
                    <a:p>
                      <a:pPr algn="ctr"/>
                      <a:r>
                        <a:rPr lang="en-US" sz="2000" dirty="0" smtClean="0">
                          <a:latin typeface="Cambria" panose="02040503050406030204" pitchFamily="18" charset="0"/>
                          <a:ea typeface="Cambria" panose="02040503050406030204" pitchFamily="18" charset="0"/>
                        </a:rPr>
                        <a:t>1.089,1</a:t>
                      </a:r>
                      <a:endParaRPr lang="en-US" sz="2000" dirty="0">
                        <a:latin typeface="Cambria" panose="02040503050406030204" pitchFamily="18" charset="0"/>
                        <a:ea typeface="Cambria" panose="02040503050406030204" pitchFamily="18" charset="0"/>
                      </a:endParaRPr>
                    </a:p>
                  </a:txBody>
                  <a:tcPr anchor="ctr"/>
                </a:tc>
                <a:tc>
                  <a:txBody>
                    <a:bodyPr/>
                    <a:lstStyle/>
                    <a:p>
                      <a:pPr algn="ctr"/>
                      <a:r>
                        <a:rPr lang="en-US" sz="2000" dirty="0" smtClean="0">
                          <a:latin typeface="Cambria" panose="02040503050406030204" pitchFamily="18" charset="0"/>
                          <a:ea typeface="Cambria" panose="02040503050406030204" pitchFamily="18" charset="0"/>
                        </a:rPr>
                        <a:t>82,2</a:t>
                      </a:r>
                      <a:endParaRPr lang="en-US" sz="2000" dirty="0">
                        <a:latin typeface="Cambria" panose="02040503050406030204" pitchFamily="18" charset="0"/>
                        <a:ea typeface="Cambria" panose="02040503050406030204" pitchFamily="18" charset="0"/>
                      </a:endParaRPr>
                    </a:p>
                  </a:txBody>
                  <a:tcPr anchor="ctr"/>
                </a:tc>
                <a:tc>
                  <a:txBody>
                    <a:bodyPr/>
                    <a:lstStyle/>
                    <a:p>
                      <a:pPr algn="ctr"/>
                      <a:r>
                        <a:rPr lang="en-US" sz="2000" dirty="0" smtClean="0">
                          <a:latin typeface="Cambria" panose="02040503050406030204" pitchFamily="18" charset="0"/>
                          <a:ea typeface="Cambria" panose="02040503050406030204" pitchFamily="18" charset="0"/>
                        </a:rPr>
                        <a:t>3.814,8</a:t>
                      </a:r>
                      <a:endParaRPr lang="en-US" sz="2000" dirty="0">
                        <a:latin typeface="Cambria" panose="02040503050406030204" pitchFamily="18" charset="0"/>
                        <a:ea typeface="Cambria" panose="02040503050406030204" pitchFamily="18" charset="0"/>
                      </a:endParaRPr>
                    </a:p>
                  </a:txBody>
                  <a:tcPr anchor="ctr"/>
                </a:tc>
                <a:tc>
                  <a:txBody>
                    <a:bodyPr/>
                    <a:lstStyle/>
                    <a:p>
                      <a:pPr algn="ctr"/>
                      <a:r>
                        <a:rPr lang="en-US" sz="2000" dirty="0" smtClean="0">
                          <a:latin typeface="Cambria" panose="02040503050406030204" pitchFamily="18" charset="0"/>
                          <a:ea typeface="Cambria" panose="02040503050406030204" pitchFamily="18" charset="0"/>
                        </a:rPr>
                        <a:t>433,9</a:t>
                      </a:r>
                      <a:endParaRPr lang="en-US" sz="2000" dirty="0">
                        <a:latin typeface="Cambria" panose="02040503050406030204" pitchFamily="18" charset="0"/>
                        <a:ea typeface="Cambria" panose="02040503050406030204" pitchFamily="18" charset="0"/>
                      </a:endParaRPr>
                    </a:p>
                  </a:txBody>
                  <a:tcPr anchor="ctr"/>
                </a:tc>
              </a:tr>
            </a:tbl>
          </a:graphicData>
        </a:graphic>
      </p:graphicFrame>
    </p:spTree>
    <p:extLst>
      <p:ext uri="{BB962C8B-B14F-4D97-AF65-F5344CB8AC3E}">
        <p14:creationId xmlns:p14="http://schemas.microsoft.com/office/powerpoint/2010/main" val="1025141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431443" y="814998"/>
            <a:ext cx="9053848" cy="523220"/>
          </a:xfrm>
          <a:prstGeom prst="rect">
            <a:avLst/>
          </a:prstGeom>
          <a:noFill/>
        </p:spPr>
        <p:txBody>
          <a:bodyPr wrap="square" rtlCol="0">
            <a:spAutoFit/>
          </a:bodyPr>
          <a:lstStyle/>
          <a:p>
            <a:r>
              <a:rPr lang="en-US" sz="2800" b="1" i="1" dirty="0" smtClean="0">
                <a:latin typeface="Cambria" panose="02040503050406030204" pitchFamily="18" charset="0"/>
                <a:ea typeface="Cambria" panose="02040503050406030204" pitchFamily="18" charset="0"/>
              </a:rPr>
              <a:t>4. </a:t>
            </a:r>
            <a:r>
              <a:rPr lang="vi-VN" sz="2800" b="1" i="1" dirty="0" smtClean="0">
                <a:latin typeface="Cambria" panose="02040503050406030204" pitchFamily="18" charset="0"/>
                <a:ea typeface="Cambria" panose="02040503050406030204" pitchFamily="18" charset="0"/>
              </a:rPr>
              <a:t>sự </a:t>
            </a:r>
            <a:r>
              <a:rPr lang="vi-VN" sz="2800" b="1" i="1" dirty="0">
                <a:latin typeface="Cambria" panose="02040503050406030204" pitchFamily="18" charset="0"/>
                <a:ea typeface="Cambria" panose="02040503050406030204" pitchFamily="18" charset="0"/>
              </a:rPr>
              <a:t>phát triển và phân bố các ngành kinh tế thế mạnh</a:t>
            </a:r>
            <a:endParaRPr lang="en-US" sz="2800" b="1" i="1" dirty="0">
              <a:latin typeface="Cambria" panose="02040503050406030204" pitchFamily="18" charset="0"/>
              <a:ea typeface="Cambria" panose="02040503050406030204" pitchFamily="18" charset="0"/>
            </a:endParaRPr>
          </a:p>
        </p:txBody>
      </p:sp>
      <p:sp>
        <p:nvSpPr>
          <p:cNvPr id="2" name="Rectangle 1"/>
          <p:cNvSpPr/>
          <p:nvPr/>
        </p:nvSpPr>
        <p:spPr>
          <a:xfrm>
            <a:off x="553791" y="1474162"/>
            <a:ext cx="11050073" cy="4585871"/>
          </a:xfrm>
          <a:prstGeom prst="rect">
            <a:avLst/>
          </a:prstGeom>
        </p:spPr>
        <p:txBody>
          <a:bodyPr wrap="square">
            <a:spAutoFit/>
          </a:bodyPr>
          <a:lstStyle/>
          <a:p>
            <a:pPr marL="82550" algn="just">
              <a:spcAft>
                <a:spcPts val="0"/>
              </a:spcAft>
              <a:tabLst>
                <a:tab pos="218440" algn="l"/>
              </a:tabLst>
            </a:pPr>
            <a:r>
              <a:rPr lang="en-US" sz="2800" i="1" dirty="0" smtClean="0">
                <a:latin typeface="Cambria" panose="02040503050406030204" pitchFamily="18" charset="0"/>
                <a:ea typeface="Cambria" panose="02040503050406030204" pitchFamily="18" charset="0"/>
              </a:rPr>
              <a:t>a. </a:t>
            </a:r>
            <a:r>
              <a:rPr lang="vi-VN" sz="2800" i="1" dirty="0">
                <a:latin typeface="Cambria" panose="02040503050406030204" pitchFamily="18" charset="0"/>
                <a:ea typeface="Cambria" panose="02040503050406030204" pitchFamily="18" charset="0"/>
              </a:rPr>
              <a:t>Phát triển cây công nghiệp lâu năm và cây ăn quả</a:t>
            </a:r>
            <a:endParaRPr lang="en-US" sz="2800" dirty="0">
              <a:latin typeface="Cambria" panose="02040503050406030204" pitchFamily="18" charset="0"/>
              <a:ea typeface="Cambria" panose="02040503050406030204" pitchFamily="18" charset="0"/>
            </a:endParaRPr>
          </a:p>
          <a:p>
            <a:pPr marL="82550" algn="just">
              <a:spcAft>
                <a:spcPts val="0"/>
              </a:spcAft>
              <a:tabLst>
                <a:tab pos="177165" algn="l"/>
              </a:tabLst>
            </a:pP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Cây công nghiệp lâu năm:</a:t>
            </a:r>
            <a:endParaRPr lang="en-US" sz="2800" dirty="0">
              <a:latin typeface="Cambria" panose="02040503050406030204" pitchFamily="18" charset="0"/>
              <a:ea typeface="Cambria" panose="02040503050406030204" pitchFamily="18" charset="0"/>
            </a:endParaRPr>
          </a:p>
          <a:p>
            <a:pPr indent="82550" algn="just">
              <a:spcAft>
                <a:spcPts val="0"/>
              </a:spcAft>
            </a:pPr>
            <a:r>
              <a:rPr lang="vi-VN" sz="2600" dirty="0">
                <a:latin typeface="Cambria" panose="02040503050406030204" pitchFamily="18" charset="0"/>
                <a:ea typeface="Cambria" panose="02040503050406030204" pitchFamily="18" charset="0"/>
              </a:rPr>
              <a:t>+ Tây Nguyên là vùng chuyên canh cây công nghiệp lâu năm lớn của nước ta.</a:t>
            </a:r>
            <a:endParaRPr lang="en-US" sz="2600" dirty="0">
              <a:latin typeface="Cambria" panose="02040503050406030204" pitchFamily="18" charset="0"/>
              <a:ea typeface="Cambria" panose="02040503050406030204" pitchFamily="18" charset="0"/>
            </a:endParaRPr>
          </a:p>
          <a:p>
            <a:pPr indent="82550" algn="just">
              <a:spcAft>
                <a:spcPts val="0"/>
              </a:spcAft>
            </a:pPr>
            <a:r>
              <a:rPr lang="vi-VN" sz="2600" dirty="0">
                <a:latin typeface="Cambria" panose="02040503050406030204" pitchFamily="18" charset="0"/>
                <a:ea typeface="Cambria" panose="02040503050406030204" pitchFamily="18" charset="0"/>
              </a:rPr>
              <a:t>+ Là vùng trọng điểm số 1 trong sản xuất cà phê. Đắk Lắk là tỉnh tiêu biểu.</a:t>
            </a:r>
            <a:endParaRPr lang="en-US" sz="2600" dirty="0">
              <a:latin typeface="Cambria" panose="02040503050406030204" pitchFamily="18" charset="0"/>
              <a:ea typeface="Cambria" panose="02040503050406030204" pitchFamily="18" charset="0"/>
            </a:endParaRPr>
          </a:p>
          <a:p>
            <a:pPr indent="82550" algn="just">
              <a:spcAft>
                <a:spcPts val="0"/>
              </a:spcAft>
            </a:pPr>
            <a:r>
              <a:rPr lang="vi-VN" sz="2600" dirty="0">
                <a:latin typeface="Cambria" panose="02040503050406030204" pitchFamily="18" charset="0"/>
                <a:ea typeface="Cambria" panose="02040503050406030204" pitchFamily="18" charset="0"/>
              </a:rPr>
              <a:t>+ Chè được trồng nhiều ở các cao nguyên cao thuộc Lâm Đồng, Gia Lai.</a:t>
            </a:r>
            <a:endParaRPr lang="en-US" sz="2600" dirty="0">
              <a:latin typeface="Cambria" panose="02040503050406030204" pitchFamily="18" charset="0"/>
              <a:ea typeface="Cambria" panose="02040503050406030204" pitchFamily="18" charset="0"/>
            </a:endParaRPr>
          </a:p>
          <a:p>
            <a:pPr indent="82550" algn="just">
              <a:spcAft>
                <a:spcPts val="0"/>
              </a:spcAft>
            </a:pPr>
            <a:r>
              <a:rPr lang="vi-VN" sz="2600" dirty="0">
                <a:latin typeface="Cambria" panose="02040503050406030204" pitchFamily="18" charset="0"/>
                <a:ea typeface="Cambria" panose="02040503050406030204" pitchFamily="18" charset="0"/>
              </a:rPr>
              <a:t>+ Cao su được trồng nhiều ở Gia Lai, Đắk Lắk.</a:t>
            </a:r>
            <a:endParaRPr lang="en-US" sz="2600" dirty="0">
              <a:latin typeface="Cambria" panose="02040503050406030204" pitchFamily="18" charset="0"/>
              <a:ea typeface="Cambria" panose="02040503050406030204" pitchFamily="18" charset="0"/>
            </a:endParaRPr>
          </a:p>
          <a:p>
            <a:pPr indent="82550" algn="just">
              <a:spcAft>
                <a:spcPts val="0"/>
              </a:spcAft>
            </a:pPr>
            <a:r>
              <a:rPr lang="vi-VN" sz="2600" dirty="0">
                <a:latin typeface="Cambria" panose="02040503050406030204" pitchFamily="18" charset="0"/>
                <a:ea typeface="Cambria" panose="02040503050406030204" pitchFamily="18" charset="0"/>
              </a:rPr>
              <a:t>+ Hồ tiêu, điều cũng là cây trồng quan trọng, được trồng nhiều ở Gia Lai, Đắk Lắk, Đắk Nông,...</a:t>
            </a:r>
            <a:endParaRPr lang="en-US" sz="2600" dirty="0">
              <a:latin typeface="Cambria" panose="02040503050406030204" pitchFamily="18" charset="0"/>
              <a:ea typeface="Cambria" panose="02040503050406030204" pitchFamily="18" charset="0"/>
            </a:endParaRPr>
          </a:p>
          <a:p>
            <a:pPr marL="82550" algn="just">
              <a:spcAft>
                <a:spcPts val="0"/>
              </a:spcAft>
              <a:tabLst>
                <a:tab pos="177165" algn="l"/>
              </a:tabLst>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Cây </a:t>
            </a:r>
            <a:r>
              <a:rPr lang="vi-VN" sz="2800" dirty="0">
                <a:latin typeface="Cambria" panose="02040503050406030204" pitchFamily="18" charset="0"/>
                <a:ea typeface="Cambria" panose="02040503050406030204" pitchFamily="18" charset="0"/>
              </a:rPr>
              <a:t>ăn quả: </a:t>
            </a:r>
            <a:endParaRPr lang="en-US" sz="2800" dirty="0" smtClean="0">
              <a:latin typeface="Cambria" panose="02040503050406030204" pitchFamily="18" charset="0"/>
              <a:ea typeface="Cambria" panose="02040503050406030204" pitchFamily="18" charset="0"/>
            </a:endParaRPr>
          </a:p>
          <a:p>
            <a:pPr marL="82550" algn="just">
              <a:spcAft>
                <a:spcPts val="0"/>
              </a:spcAft>
              <a:tabLst>
                <a:tab pos="177165" algn="l"/>
              </a:tabLst>
            </a:pPr>
            <a:r>
              <a:rPr lang="vi-VN" sz="2600" dirty="0" smtClean="0">
                <a:latin typeface="Cambria" panose="02040503050406030204" pitchFamily="18" charset="0"/>
                <a:ea typeface="Cambria" panose="02040503050406030204" pitchFamily="18" charset="0"/>
              </a:rPr>
              <a:t>Tây </a:t>
            </a:r>
            <a:r>
              <a:rPr lang="vi-VN" sz="2600" dirty="0">
                <a:latin typeface="Cambria" panose="02040503050406030204" pitchFamily="18" charset="0"/>
                <a:ea typeface="Cambria" panose="02040503050406030204" pitchFamily="18" charset="0"/>
              </a:rPr>
              <a:t>Nguyên có nhiều cây ăn quả như: bơ, sầu riêng, chuối,… được trồng ở hầu hết các tỉnh.</a:t>
            </a:r>
            <a:endParaRPr lang="en-US" sz="2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9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1000"/>
                                        <p:tgtEl>
                                          <p:spTgt spid="2">
                                            <p:txEl>
                                              <p:pRg st="8" end="8"/>
                                            </p:txEl>
                                          </p:spTgt>
                                        </p:tgtEl>
                                      </p:cBhvr>
                                    </p:animEffect>
                                    <p:anim calcmode="lin" valueType="num">
                                      <p:cBhvr>
                                        <p:cTn id="6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145775" y="834887"/>
            <a:ext cx="11926956" cy="5830754"/>
          </a:xfrm>
          <a:prstGeom prst="rect">
            <a:avLst/>
          </a:prstGeom>
        </p:spPr>
      </p:pic>
      <p:pic>
        <p:nvPicPr>
          <p:cNvPr id="6" name="Picture 5"/>
          <p:cNvPicPr>
            <a:picLocks noChangeAspect="1"/>
          </p:cNvPicPr>
          <p:nvPr/>
        </p:nvPicPr>
        <p:blipFill>
          <a:blip r:embed="rId3"/>
          <a:stretch>
            <a:fillRect/>
          </a:stretch>
        </p:blipFill>
        <p:spPr>
          <a:xfrm>
            <a:off x="9136615" y="0"/>
            <a:ext cx="2936116" cy="3805697"/>
          </a:xfrm>
          <a:prstGeom prst="rect">
            <a:avLst/>
          </a:prstGeom>
        </p:spPr>
      </p:pic>
    </p:spTree>
    <p:extLst>
      <p:ext uri="{BB962C8B-B14F-4D97-AF65-F5344CB8AC3E}">
        <p14:creationId xmlns:p14="http://schemas.microsoft.com/office/powerpoint/2010/main" val="320779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9703" y="448127"/>
            <a:ext cx="3844926" cy="2527301"/>
          </a:xfrm>
          <a:prstGeom prst="rect">
            <a:avLst/>
          </a:prstGeom>
        </p:spPr>
      </p:pic>
      <p:sp>
        <p:nvSpPr>
          <p:cNvPr id="5" name="TextBox 4"/>
          <p:cNvSpPr txBox="1"/>
          <p:nvPr/>
        </p:nvSpPr>
        <p:spPr>
          <a:xfrm>
            <a:off x="1162503" y="3170314"/>
            <a:ext cx="1856468" cy="523220"/>
          </a:xfrm>
          <a:prstGeom prst="rect">
            <a:avLst/>
          </a:prstGeom>
          <a:noFill/>
        </p:spPr>
        <p:txBody>
          <a:bodyPr wrap="square" rtlCol="0">
            <a:spAutoFit/>
          </a:bodyPr>
          <a:lstStyle/>
          <a:p>
            <a:r>
              <a:rPr lang="en-US" sz="2800" dirty="0" smtClean="0">
                <a:solidFill>
                  <a:srgbClr val="FF0000"/>
                </a:solidFill>
                <a:latin typeface="Cambria" panose="02040503050406030204" pitchFamily="18" charset="0"/>
                <a:ea typeface="Cambria" panose="02040503050406030204" pitchFamily="18" charset="0"/>
              </a:rPr>
              <a:t>MAC CA</a:t>
            </a:r>
            <a:endParaRPr lang="en-US" sz="2800" dirty="0">
              <a:solidFill>
                <a:srgbClr val="FF000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stretch>
            <a:fillRect/>
          </a:stretch>
        </p:blipFill>
        <p:spPr>
          <a:xfrm>
            <a:off x="418873" y="3889830"/>
            <a:ext cx="3630613" cy="2239508"/>
          </a:xfrm>
          <a:prstGeom prst="rect">
            <a:avLst/>
          </a:prstGeom>
        </p:spPr>
      </p:pic>
      <p:pic>
        <p:nvPicPr>
          <p:cNvPr id="7" name="Picture 6"/>
          <p:cNvPicPr>
            <a:picLocks noChangeAspect="1"/>
          </p:cNvPicPr>
          <p:nvPr/>
        </p:nvPicPr>
        <p:blipFill>
          <a:blip r:embed="rId4"/>
          <a:stretch>
            <a:fillRect/>
          </a:stretch>
        </p:blipFill>
        <p:spPr>
          <a:xfrm>
            <a:off x="4390571" y="448127"/>
            <a:ext cx="3381829" cy="2527301"/>
          </a:xfrm>
          <a:prstGeom prst="rect">
            <a:avLst/>
          </a:prstGeom>
        </p:spPr>
      </p:pic>
      <p:pic>
        <p:nvPicPr>
          <p:cNvPr id="8" name="Picture 7"/>
          <p:cNvPicPr>
            <a:picLocks noChangeAspect="1"/>
          </p:cNvPicPr>
          <p:nvPr/>
        </p:nvPicPr>
        <p:blipFill>
          <a:blip r:embed="rId5"/>
          <a:stretch>
            <a:fillRect/>
          </a:stretch>
        </p:blipFill>
        <p:spPr>
          <a:xfrm>
            <a:off x="4586513" y="3889830"/>
            <a:ext cx="3280229" cy="2239508"/>
          </a:xfrm>
          <a:prstGeom prst="rect">
            <a:avLst/>
          </a:prstGeom>
        </p:spPr>
      </p:pic>
      <p:pic>
        <p:nvPicPr>
          <p:cNvPr id="10" name="Picture 9"/>
          <p:cNvPicPr>
            <a:picLocks noChangeAspect="1"/>
          </p:cNvPicPr>
          <p:nvPr/>
        </p:nvPicPr>
        <p:blipFill>
          <a:blip r:embed="rId6"/>
          <a:stretch>
            <a:fillRect/>
          </a:stretch>
        </p:blipFill>
        <p:spPr>
          <a:xfrm>
            <a:off x="8171543" y="448127"/>
            <a:ext cx="3795486" cy="2527301"/>
          </a:xfrm>
          <a:prstGeom prst="rect">
            <a:avLst/>
          </a:prstGeom>
        </p:spPr>
      </p:pic>
      <p:pic>
        <p:nvPicPr>
          <p:cNvPr id="11" name="Picture 10"/>
          <p:cNvPicPr>
            <a:picLocks noChangeAspect="1"/>
          </p:cNvPicPr>
          <p:nvPr/>
        </p:nvPicPr>
        <p:blipFill>
          <a:blip r:embed="rId7"/>
          <a:stretch>
            <a:fillRect/>
          </a:stretch>
        </p:blipFill>
        <p:spPr>
          <a:xfrm>
            <a:off x="8171543" y="3839030"/>
            <a:ext cx="3614057" cy="2290308"/>
          </a:xfrm>
          <a:prstGeom prst="rect">
            <a:avLst/>
          </a:prstGeom>
        </p:spPr>
      </p:pic>
      <p:sp>
        <p:nvSpPr>
          <p:cNvPr id="12" name="TextBox 11"/>
          <p:cNvSpPr txBox="1"/>
          <p:nvPr/>
        </p:nvSpPr>
        <p:spPr>
          <a:xfrm>
            <a:off x="4965246" y="3171019"/>
            <a:ext cx="1378858" cy="523220"/>
          </a:xfrm>
          <a:prstGeom prst="rect">
            <a:avLst/>
          </a:prstGeom>
          <a:noFill/>
        </p:spPr>
        <p:txBody>
          <a:bodyPr wrap="square" rtlCol="0">
            <a:spAutoFit/>
          </a:bodyPr>
          <a:lstStyle/>
          <a:p>
            <a:r>
              <a:rPr lang="en-US" sz="2800" dirty="0" smtClean="0">
                <a:solidFill>
                  <a:srgbClr val="FF0000"/>
                </a:solidFill>
                <a:latin typeface="Cambria" panose="02040503050406030204" pitchFamily="18" charset="0"/>
                <a:ea typeface="Cambria" panose="02040503050406030204" pitchFamily="18" charset="0"/>
              </a:rPr>
              <a:t>CA PHÊ</a:t>
            </a:r>
            <a:endParaRPr lang="en-US" sz="2800" dirty="0">
              <a:solidFill>
                <a:srgbClr val="FF0000"/>
              </a:solidFill>
              <a:latin typeface="Cambria" panose="02040503050406030204" pitchFamily="18" charset="0"/>
              <a:ea typeface="Cambria" panose="02040503050406030204" pitchFamily="18" charset="0"/>
            </a:endParaRPr>
          </a:p>
        </p:txBody>
      </p:sp>
      <p:sp>
        <p:nvSpPr>
          <p:cNvPr id="13" name="TextBox 12"/>
          <p:cNvSpPr txBox="1"/>
          <p:nvPr/>
        </p:nvSpPr>
        <p:spPr>
          <a:xfrm>
            <a:off x="9379857" y="3177924"/>
            <a:ext cx="2275114" cy="523220"/>
          </a:xfrm>
          <a:prstGeom prst="rect">
            <a:avLst/>
          </a:prstGeom>
          <a:noFill/>
        </p:spPr>
        <p:txBody>
          <a:bodyPr wrap="square" rtlCol="0">
            <a:spAutoFit/>
          </a:bodyPr>
          <a:lstStyle/>
          <a:p>
            <a:r>
              <a:rPr lang="en-US" sz="2800" dirty="0" smtClean="0">
                <a:solidFill>
                  <a:srgbClr val="FF0000"/>
                </a:solidFill>
                <a:latin typeface="Cambria" panose="02040503050406030204" pitchFamily="18" charset="0"/>
                <a:ea typeface="Cambria" panose="02040503050406030204" pitchFamily="18" charset="0"/>
              </a:rPr>
              <a:t>HỒ TIÊU</a:t>
            </a:r>
            <a:endParaRPr lang="en-US" sz="2800" dirty="0">
              <a:solidFill>
                <a:srgbClr val="FF0000"/>
              </a:solidFill>
              <a:latin typeface="Cambria" panose="02040503050406030204" pitchFamily="18" charset="0"/>
              <a:ea typeface="Cambria" panose="02040503050406030204" pitchFamily="18" charset="0"/>
            </a:endParaRPr>
          </a:p>
        </p:txBody>
      </p:sp>
      <p:sp>
        <p:nvSpPr>
          <p:cNvPr id="14" name="TextBox 13"/>
          <p:cNvSpPr txBox="1"/>
          <p:nvPr/>
        </p:nvSpPr>
        <p:spPr>
          <a:xfrm>
            <a:off x="893308" y="6324224"/>
            <a:ext cx="1378858" cy="523220"/>
          </a:xfrm>
          <a:prstGeom prst="rect">
            <a:avLst/>
          </a:prstGeom>
          <a:noFill/>
        </p:spPr>
        <p:txBody>
          <a:bodyPr wrap="square" rtlCol="0">
            <a:spAutoFit/>
          </a:bodyPr>
          <a:lstStyle/>
          <a:p>
            <a:r>
              <a:rPr lang="en-US" sz="2800" dirty="0" smtClean="0">
                <a:solidFill>
                  <a:srgbClr val="FF0000"/>
                </a:solidFill>
                <a:latin typeface="Cambria" panose="02040503050406030204" pitchFamily="18" charset="0"/>
                <a:ea typeface="Cambria" panose="02040503050406030204" pitchFamily="18" charset="0"/>
              </a:rPr>
              <a:t>CHÈ</a:t>
            </a:r>
            <a:endParaRPr lang="en-US" sz="2800" dirty="0">
              <a:solidFill>
                <a:srgbClr val="FF0000"/>
              </a:solidFill>
              <a:latin typeface="Cambria" panose="02040503050406030204" pitchFamily="18" charset="0"/>
              <a:ea typeface="Cambria" panose="02040503050406030204" pitchFamily="18" charset="0"/>
            </a:endParaRPr>
          </a:p>
        </p:txBody>
      </p:sp>
      <p:sp>
        <p:nvSpPr>
          <p:cNvPr id="15" name="TextBox 14"/>
          <p:cNvSpPr txBox="1"/>
          <p:nvPr/>
        </p:nvSpPr>
        <p:spPr>
          <a:xfrm>
            <a:off x="5262108" y="6291191"/>
            <a:ext cx="1378858" cy="523220"/>
          </a:xfrm>
          <a:prstGeom prst="rect">
            <a:avLst/>
          </a:prstGeom>
          <a:noFill/>
        </p:spPr>
        <p:txBody>
          <a:bodyPr wrap="square" rtlCol="0">
            <a:spAutoFit/>
          </a:bodyPr>
          <a:lstStyle/>
          <a:p>
            <a:r>
              <a:rPr lang="en-US" sz="2800" dirty="0" smtClean="0">
                <a:solidFill>
                  <a:srgbClr val="FF0000"/>
                </a:solidFill>
                <a:latin typeface="Cambria" panose="02040503050406030204" pitchFamily="18" charset="0"/>
                <a:ea typeface="Cambria" panose="02040503050406030204" pitchFamily="18" charset="0"/>
              </a:rPr>
              <a:t>CAO SU</a:t>
            </a:r>
            <a:endParaRPr lang="en-US" sz="2800" dirty="0">
              <a:solidFill>
                <a:srgbClr val="FF0000"/>
              </a:solidFill>
              <a:latin typeface="Cambria" panose="02040503050406030204" pitchFamily="18" charset="0"/>
              <a:ea typeface="Cambria" panose="02040503050406030204" pitchFamily="18" charset="0"/>
            </a:endParaRPr>
          </a:p>
        </p:txBody>
      </p:sp>
      <p:sp>
        <p:nvSpPr>
          <p:cNvPr id="16" name="TextBox 15"/>
          <p:cNvSpPr txBox="1"/>
          <p:nvPr/>
        </p:nvSpPr>
        <p:spPr>
          <a:xfrm>
            <a:off x="9064851" y="6259215"/>
            <a:ext cx="1378858" cy="523220"/>
          </a:xfrm>
          <a:prstGeom prst="rect">
            <a:avLst/>
          </a:prstGeom>
          <a:noFill/>
        </p:spPr>
        <p:txBody>
          <a:bodyPr wrap="square" rtlCol="0">
            <a:spAutoFit/>
          </a:bodyPr>
          <a:lstStyle/>
          <a:p>
            <a:r>
              <a:rPr lang="en-US" sz="2800" dirty="0" smtClean="0">
                <a:solidFill>
                  <a:srgbClr val="FF0000"/>
                </a:solidFill>
                <a:latin typeface="Cambria" panose="02040503050406030204" pitchFamily="18" charset="0"/>
                <a:ea typeface="Cambria" panose="02040503050406030204" pitchFamily="18" charset="0"/>
              </a:rPr>
              <a:t>ĐIỀU</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2380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329" y="337684"/>
            <a:ext cx="4130276" cy="2739345"/>
          </a:xfrm>
          <a:prstGeom prst="rect">
            <a:avLst/>
          </a:prstGeom>
        </p:spPr>
      </p:pic>
      <p:pic>
        <p:nvPicPr>
          <p:cNvPr id="5" name="Picture 4"/>
          <p:cNvPicPr>
            <a:picLocks noChangeAspect="1"/>
          </p:cNvPicPr>
          <p:nvPr/>
        </p:nvPicPr>
        <p:blipFill>
          <a:blip r:embed="rId3"/>
          <a:stretch>
            <a:fillRect/>
          </a:stretch>
        </p:blipFill>
        <p:spPr>
          <a:xfrm>
            <a:off x="6952343" y="-1"/>
            <a:ext cx="4857447" cy="3077029"/>
          </a:xfrm>
          <a:prstGeom prst="rect">
            <a:avLst/>
          </a:prstGeom>
        </p:spPr>
      </p:pic>
      <p:pic>
        <p:nvPicPr>
          <p:cNvPr id="6" name="Picture 5"/>
          <p:cNvPicPr>
            <a:picLocks noChangeAspect="1"/>
          </p:cNvPicPr>
          <p:nvPr/>
        </p:nvPicPr>
        <p:blipFill>
          <a:blip r:embed="rId4"/>
          <a:stretch>
            <a:fillRect/>
          </a:stretch>
        </p:blipFill>
        <p:spPr>
          <a:xfrm>
            <a:off x="6846006" y="3207657"/>
            <a:ext cx="4963784" cy="3310844"/>
          </a:xfrm>
          <a:prstGeom prst="rect">
            <a:avLst/>
          </a:prstGeom>
        </p:spPr>
      </p:pic>
      <p:pic>
        <p:nvPicPr>
          <p:cNvPr id="7" name="Picture 6"/>
          <p:cNvPicPr>
            <a:picLocks noChangeAspect="1"/>
          </p:cNvPicPr>
          <p:nvPr/>
        </p:nvPicPr>
        <p:blipFill>
          <a:blip r:embed="rId5"/>
          <a:stretch>
            <a:fillRect/>
          </a:stretch>
        </p:blipFill>
        <p:spPr>
          <a:xfrm>
            <a:off x="152251" y="3825648"/>
            <a:ext cx="4121354" cy="2692853"/>
          </a:xfrm>
          <a:prstGeom prst="rect">
            <a:avLst/>
          </a:prstGeom>
        </p:spPr>
      </p:pic>
      <p:pic>
        <p:nvPicPr>
          <p:cNvPr id="8" name="Picture 7"/>
          <p:cNvPicPr>
            <a:picLocks noChangeAspect="1"/>
          </p:cNvPicPr>
          <p:nvPr/>
        </p:nvPicPr>
        <p:blipFill>
          <a:blip r:embed="rId6"/>
          <a:stretch>
            <a:fillRect/>
          </a:stretch>
        </p:blipFill>
        <p:spPr>
          <a:xfrm>
            <a:off x="4356455" y="2673576"/>
            <a:ext cx="2619375" cy="1743075"/>
          </a:xfrm>
          <a:prstGeom prst="rect">
            <a:avLst/>
          </a:prstGeom>
        </p:spPr>
      </p:pic>
    </p:spTree>
    <p:extLst>
      <p:ext uri="{BB962C8B-B14F-4D97-AF65-F5344CB8AC3E}">
        <p14:creationId xmlns:p14="http://schemas.microsoft.com/office/powerpoint/2010/main" val="22876994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431443" y="814998"/>
            <a:ext cx="9053848" cy="523220"/>
          </a:xfrm>
          <a:prstGeom prst="rect">
            <a:avLst/>
          </a:prstGeom>
          <a:noFill/>
        </p:spPr>
        <p:txBody>
          <a:bodyPr wrap="square" rtlCol="0">
            <a:spAutoFit/>
          </a:bodyPr>
          <a:lstStyle/>
          <a:p>
            <a:r>
              <a:rPr lang="en-US" sz="2800" b="1" i="1" dirty="0" smtClean="0">
                <a:latin typeface="Cambria" panose="02040503050406030204" pitchFamily="18" charset="0"/>
                <a:ea typeface="Cambria" panose="02040503050406030204" pitchFamily="18" charset="0"/>
              </a:rPr>
              <a:t>4. </a:t>
            </a:r>
            <a:r>
              <a:rPr lang="vi-VN" sz="2800" b="1" i="1" dirty="0" smtClean="0">
                <a:latin typeface="Cambria" panose="02040503050406030204" pitchFamily="18" charset="0"/>
                <a:ea typeface="Cambria" panose="02040503050406030204" pitchFamily="18" charset="0"/>
              </a:rPr>
              <a:t>sự </a:t>
            </a:r>
            <a:r>
              <a:rPr lang="vi-VN" sz="2800" b="1" i="1" dirty="0">
                <a:latin typeface="Cambria" panose="02040503050406030204" pitchFamily="18" charset="0"/>
                <a:ea typeface="Cambria" panose="02040503050406030204" pitchFamily="18" charset="0"/>
              </a:rPr>
              <a:t>phát triển và phân bố các ngành kinh tế thế mạnh</a:t>
            </a:r>
            <a:endParaRPr lang="en-US" sz="2800" b="1" i="1" dirty="0">
              <a:latin typeface="Cambria" panose="02040503050406030204" pitchFamily="18" charset="0"/>
              <a:ea typeface="Cambria" panose="02040503050406030204" pitchFamily="18" charset="0"/>
            </a:endParaRPr>
          </a:p>
        </p:txBody>
      </p:sp>
      <p:sp>
        <p:nvSpPr>
          <p:cNvPr id="3" name="Rectangle 2"/>
          <p:cNvSpPr/>
          <p:nvPr/>
        </p:nvSpPr>
        <p:spPr>
          <a:xfrm>
            <a:off x="553792" y="1338218"/>
            <a:ext cx="2286203" cy="523220"/>
          </a:xfrm>
          <a:prstGeom prst="rect">
            <a:avLst/>
          </a:prstGeom>
        </p:spPr>
        <p:txBody>
          <a:bodyPr wrap="none">
            <a:spAutoFit/>
          </a:bodyPr>
          <a:lstStyle/>
          <a:p>
            <a:r>
              <a:rPr lang="en-US" sz="2800" i="1" dirty="0">
                <a:latin typeface="Cambria" panose="02040503050406030204" pitchFamily="18" charset="0"/>
                <a:ea typeface="Cambria" panose="02040503050406030204" pitchFamily="18" charset="0"/>
              </a:rPr>
              <a:t>b. </a:t>
            </a:r>
            <a:r>
              <a:rPr lang="vi-VN" sz="2800" i="1" dirty="0">
                <a:latin typeface="Cambria" panose="02040503050406030204" pitchFamily="18" charset="0"/>
                <a:ea typeface="Cambria" panose="02040503050406030204" pitchFamily="18" charset="0"/>
              </a:rPr>
              <a:t>Lâm </a:t>
            </a:r>
            <a:r>
              <a:rPr lang="vi-VN" sz="2800" i="1" dirty="0" smtClean="0">
                <a:latin typeface="Cambria" panose="02040503050406030204" pitchFamily="18" charset="0"/>
                <a:ea typeface="Cambria" panose="02040503050406030204" pitchFamily="18" charset="0"/>
              </a:rPr>
              <a:t>nghiệ</a:t>
            </a:r>
            <a:r>
              <a:rPr lang="en-US" sz="2800" i="1" dirty="0" smtClean="0">
                <a:latin typeface="Cambria" panose="02040503050406030204" pitchFamily="18" charset="0"/>
                <a:ea typeface="Cambria" panose="02040503050406030204" pitchFamily="18" charset="0"/>
              </a:rPr>
              <a:t>p</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131344843"/>
              </p:ext>
            </p:extLst>
          </p:nvPr>
        </p:nvGraphicFramePr>
        <p:xfrm>
          <a:off x="894367" y="2519438"/>
          <a:ext cx="10310661" cy="1798320"/>
        </p:xfrm>
        <a:graphic>
          <a:graphicData uri="http://schemas.openxmlformats.org/drawingml/2006/table">
            <a:tbl>
              <a:tblPr firstRow="1" bandRow="1">
                <a:tableStyleId>{5940675A-B579-460E-94D1-54222C63F5DA}</a:tableStyleId>
              </a:tblPr>
              <a:tblGrid>
                <a:gridCol w="3517976"/>
                <a:gridCol w="1358537"/>
                <a:gridCol w="1358537"/>
                <a:gridCol w="1358537"/>
                <a:gridCol w="1358537"/>
                <a:gridCol w="1358537"/>
              </a:tblGrid>
              <a:tr h="370840">
                <a:tc>
                  <a:txBody>
                    <a:bodyPr/>
                    <a:lstStyle/>
                    <a:p>
                      <a:pPr algn="ctr"/>
                      <a:r>
                        <a:rPr lang="en-US" b="1" dirty="0" err="1" smtClean="0">
                          <a:latin typeface="Cambria" panose="02040503050406030204" pitchFamily="18" charset="0"/>
                          <a:ea typeface="Cambria" panose="02040503050406030204" pitchFamily="18" charset="0"/>
                        </a:rPr>
                        <a:t>Năm</a:t>
                      </a:r>
                      <a:endParaRPr lang="en-US" b="1" dirty="0">
                        <a:latin typeface="Cambria" panose="02040503050406030204" pitchFamily="18" charset="0"/>
                        <a:ea typeface="Cambria" panose="02040503050406030204" pitchFamily="18" charset="0"/>
                      </a:endParaRPr>
                    </a:p>
                  </a:txBody>
                  <a:tcPr anchor="ctr"/>
                </a:tc>
                <a:tc>
                  <a:txBody>
                    <a:bodyPr/>
                    <a:lstStyle/>
                    <a:p>
                      <a:pPr algn="ctr"/>
                      <a:r>
                        <a:rPr lang="en-US" sz="2800" dirty="0" smtClean="0">
                          <a:latin typeface="Cambria" panose="02040503050406030204" pitchFamily="18" charset="0"/>
                          <a:ea typeface="Cambria" panose="02040503050406030204" pitchFamily="18" charset="0"/>
                        </a:rPr>
                        <a:t>2010</a:t>
                      </a:r>
                      <a:endParaRPr lang="en-US" sz="2800" dirty="0">
                        <a:latin typeface="Cambria" panose="02040503050406030204" pitchFamily="18" charset="0"/>
                        <a:ea typeface="Cambria" panose="02040503050406030204" pitchFamily="18" charset="0"/>
                      </a:endParaRPr>
                    </a:p>
                  </a:txBody>
                  <a:tcPr anchor="ctr">
                    <a:solidFill>
                      <a:schemeClr val="bg2"/>
                    </a:solidFill>
                  </a:tcPr>
                </a:tc>
                <a:tc>
                  <a:txBody>
                    <a:bodyPr/>
                    <a:lstStyle/>
                    <a:p>
                      <a:pPr algn="ctr"/>
                      <a:r>
                        <a:rPr lang="en-US" sz="2800" dirty="0" smtClean="0">
                          <a:latin typeface="Cambria" panose="02040503050406030204" pitchFamily="18" charset="0"/>
                          <a:ea typeface="Cambria" panose="02040503050406030204" pitchFamily="18" charset="0"/>
                        </a:rPr>
                        <a:t>2012</a:t>
                      </a:r>
                      <a:endParaRPr lang="en-US" sz="2800" dirty="0">
                        <a:latin typeface="Cambria" panose="02040503050406030204" pitchFamily="18" charset="0"/>
                        <a:ea typeface="Cambria" panose="02040503050406030204" pitchFamily="18" charset="0"/>
                      </a:endParaRPr>
                    </a:p>
                  </a:txBody>
                  <a:tcPr anchor="ctr">
                    <a:solidFill>
                      <a:schemeClr val="bg2"/>
                    </a:solidFill>
                  </a:tcPr>
                </a:tc>
                <a:tc>
                  <a:txBody>
                    <a:bodyPr/>
                    <a:lstStyle/>
                    <a:p>
                      <a:pPr algn="ctr"/>
                      <a:r>
                        <a:rPr lang="en-US" sz="2800" dirty="0" smtClean="0">
                          <a:latin typeface="Cambria" panose="02040503050406030204" pitchFamily="18" charset="0"/>
                          <a:ea typeface="Cambria" panose="02040503050406030204" pitchFamily="18" charset="0"/>
                        </a:rPr>
                        <a:t>2015</a:t>
                      </a:r>
                      <a:endParaRPr lang="en-US" sz="2800" dirty="0">
                        <a:latin typeface="Cambria" panose="02040503050406030204" pitchFamily="18" charset="0"/>
                        <a:ea typeface="Cambria" panose="02040503050406030204" pitchFamily="18" charset="0"/>
                      </a:endParaRPr>
                    </a:p>
                  </a:txBody>
                  <a:tcPr anchor="ctr">
                    <a:solidFill>
                      <a:schemeClr val="bg2"/>
                    </a:solidFill>
                  </a:tcPr>
                </a:tc>
                <a:tc>
                  <a:txBody>
                    <a:bodyPr/>
                    <a:lstStyle/>
                    <a:p>
                      <a:pPr algn="ctr"/>
                      <a:r>
                        <a:rPr lang="en-US" sz="2800" dirty="0" smtClean="0">
                          <a:latin typeface="Cambria" panose="02040503050406030204" pitchFamily="18" charset="0"/>
                          <a:ea typeface="Cambria" panose="02040503050406030204" pitchFamily="18" charset="0"/>
                        </a:rPr>
                        <a:t>2018</a:t>
                      </a:r>
                      <a:endParaRPr lang="en-US" sz="2800" dirty="0">
                        <a:latin typeface="Cambria" panose="02040503050406030204" pitchFamily="18" charset="0"/>
                        <a:ea typeface="Cambria" panose="02040503050406030204" pitchFamily="18" charset="0"/>
                      </a:endParaRPr>
                    </a:p>
                  </a:txBody>
                  <a:tcPr anchor="ctr">
                    <a:solidFill>
                      <a:schemeClr val="bg2"/>
                    </a:solidFill>
                  </a:tcPr>
                </a:tc>
                <a:tc>
                  <a:txBody>
                    <a:bodyPr/>
                    <a:lstStyle/>
                    <a:p>
                      <a:pPr algn="ctr"/>
                      <a:r>
                        <a:rPr lang="en-US" sz="2800" dirty="0" smtClean="0">
                          <a:latin typeface="Cambria" panose="02040503050406030204" pitchFamily="18" charset="0"/>
                          <a:ea typeface="Cambria" panose="02040503050406030204" pitchFamily="18" charset="0"/>
                        </a:rPr>
                        <a:t>2021</a:t>
                      </a:r>
                      <a:endParaRPr lang="en-US" sz="2800" dirty="0">
                        <a:latin typeface="Cambria" panose="02040503050406030204" pitchFamily="18" charset="0"/>
                        <a:ea typeface="Cambria" panose="02040503050406030204" pitchFamily="18" charset="0"/>
                      </a:endParaRPr>
                    </a:p>
                  </a:txBody>
                  <a:tcPr anchor="ctr">
                    <a:solidFill>
                      <a:schemeClr val="bg2"/>
                    </a:solidFill>
                  </a:tcPr>
                </a:tc>
              </a:tr>
              <a:tr h="594360">
                <a:tc>
                  <a:txBody>
                    <a:bodyPr/>
                    <a:lstStyle/>
                    <a:p>
                      <a:pPr algn="ctr"/>
                      <a:r>
                        <a:rPr lang="en-US" b="1" dirty="0" err="1" smtClean="0">
                          <a:latin typeface="Cambria" panose="02040503050406030204" pitchFamily="18" charset="0"/>
                          <a:ea typeface="Cambria" panose="02040503050406030204" pitchFamily="18" charset="0"/>
                        </a:rPr>
                        <a:t>Sản</a:t>
                      </a:r>
                      <a:r>
                        <a:rPr lang="en-US" b="1" baseline="0" dirty="0" smtClean="0">
                          <a:latin typeface="Cambria" panose="02040503050406030204" pitchFamily="18" charset="0"/>
                          <a:ea typeface="Cambria" panose="02040503050406030204" pitchFamily="18" charset="0"/>
                        </a:rPr>
                        <a:t> </a:t>
                      </a:r>
                      <a:r>
                        <a:rPr lang="en-US" b="1" baseline="0" dirty="0" err="1" smtClean="0">
                          <a:latin typeface="Cambria" panose="02040503050406030204" pitchFamily="18" charset="0"/>
                          <a:ea typeface="Cambria" panose="02040503050406030204" pitchFamily="18" charset="0"/>
                        </a:rPr>
                        <a:t>lượng</a:t>
                      </a:r>
                      <a:r>
                        <a:rPr lang="en-US" b="1" baseline="0" dirty="0" smtClean="0">
                          <a:latin typeface="Cambria" panose="02040503050406030204" pitchFamily="18" charset="0"/>
                          <a:ea typeface="Cambria" panose="02040503050406030204" pitchFamily="18" charset="0"/>
                        </a:rPr>
                        <a:t> </a:t>
                      </a:r>
                      <a:r>
                        <a:rPr lang="en-US" b="1" baseline="0" dirty="0" err="1" smtClean="0">
                          <a:latin typeface="Cambria" panose="02040503050406030204" pitchFamily="18" charset="0"/>
                          <a:ea typeface="Cambria" panose="02040503050406030204" pitchFamily="18" charset="0"/>
                        </a:rPr>
                        <a:t>gỗ</a:t>
                      </a:r>
                      <a:r>
                        <a:rPr lang="en-US" b="1" baseline="0" dirty="0" smtClean="0">
                          <a:latin typeface="Cambria" panose="02040503050406030204" pitchFamily="18" charset="0"/>
                          <a:ea typeface="Cambria" panose="02040503050406030204" pitchFamily="18" charset="0"/>
                        </a:rPr>
                        <a:t> </a:t>
                      </a:r>
                      <a:r>
                        <a:rPr lang="en-US" b="1" baseline="0" dirty="0" err="1" smtClean="0">
                          <a:latin typeface="Cambria" panose="02040503050406030204" pitchFamily="18" charset="0"/>
                          <a:ea typeface="Cambria" panose="02040503050406030204" pitchFamily="18" charset="0"/>
                        </a:rPr>
                        <a:t>khai</a:t>
                      </a:r>
                      <a:r>
                        <a:rPr lang="en-US" b="1" baseline="0" dirty="0" smtClean="0">
                          <a:latin typeface="Cambria" panose="02040503050406030204" pitchFamily="18" charset="0"/>
                          <a:ea typeface="Cambria" panose="02040503050406030204" pitchFamily="18" charset="0"/>
                        </a:rPr>
                        <a:t> </a:t>
                      </a:r>
                      <a:r>
                        <a:rPr lang="en-US" b="1" baseline="0" dirty="0" err="1" smtClean="0">
                          <a:latin typeface="Cambria" panose="02040503050406030204" pitchFamily="18" charset="0"/>
                          <a:ea typeface="Cambria" panose="02040503050406030204" pitchFamily="18" charset="0"/>
                        </a:rPr>
                        <a:t>thác</a:t>
                      </a:r>
                      <a:r>
                        <a:rPr lang="en-US" b="1" baseline="0" dirty="0" smtClean="0">
                          <a:latin typeface="Cambria" panose="02040503050406030204" pitchFamily="18" charset="0"/>
                          <a:ea typeface="Cambria" panose="02040503050406030204" pitchFamily="18" charset="0"/>
                        </a:rPr>
                        <a:t> </a:t>
                      </a:r>
                    </a:p>
                    <a:p>
                      <a:pPr algn="ctr"/>
                      <a:r>
                        <a:rPr lang="en-US" b="1" baseline="0" dirty="0" smtClean="0">
                          <a:latin typeface="Cambria" panose="02040503050406030204" pitchFamily="18" charset="0"/>
                          <a:ea typeface="Cambria" panose="02040503050406030204" pitchFamily="18" charset="0"/>
                        </a:rPr>
                        <a:t>(</a:t>
                      </a:r>
                      <a:r>
                        <a:rPr lang="en-US" b="1" baseline="0" dirty="0" err="1" smtClean="0">
                          <a:latin typeface="Cambria" panose="02040503050406030204" pitchFamily="18" charset="0"/>
                          <a:ea typeface="Cambria" panose="02040503050406030204" pitchFamily="18" charset="0"/>
                        </a:rPr>
                        <a:t>nghìn</a:t>
                      </a:r>
                      <a:r>
                        <a:rPr lang="en-US" b="1" baseline="0" dirty="0" smtClean="0">
                          <a:latin typeface="Cambria" panose="02040503050406030204" pitchFamily="18" charset="0"/>
                          <a:ea typeface="Cambria" panose="02040503050406030204" pitchFamily="18" charset="0"/>
                        </a:rPr>
                        <a:t> m</a:t>
                      </a:r>
                      <a:r>
                        <a:rPr lang="en-US" b="1" baseline="30000" dirty="0" smtClean="0">
                          <a:latin typeface="Cambria" panose="02040503050406030204" pitchFamily="18" charset="0"/>
                          <a:ea typeface="Cambria" panose="02040503050406030204" pitchFamily="18" charset="0"/>
                        </a:rPr>
                        <a:t>3</a:t>
                      </a:r>
                      <a:r>
                        <a:rPr lang="en-US" b="1" baseline="0" dirty="0" smtClean="0">
                          <a:latin typeface="Cambria" panose="02040503050406030204" pitchFamily="18" charset="0"/>
                          <a:ea typeface="Cambria" panose="02040503050406030204" pitchFamily="18" charset="0"/>
                        </a:rPr>
                        <a:t>)</a:t>
                      </a:r>
                      <a:endParaRPr lang="en-US" b="1" dirty="0">
                        <a:latin typeface="Cambria" panose="02040503050406030204" pitchFamily="18" charset="0"/>
                        <a:ea typeface="Cambria" panose="02040503050406030204" pitchFamily="18" charset="0"/>
                      </a:endParaRPr>
                    </a:p>
                  </a:txBody>
                  <a:tcPr anchor="ctr"/>
                </a:tc>
                <a:tc>
                  <a:txBody>
                    <a:bodyPr/>
                    <a:lstStyle/>
                    <a:p>
                      <a:pPr algn="ctr"/>
                      <a:r>
                        <a:rPr lang="en-US" sz="2800" dirty="0" smtClean="0">
                          <a:latin typeface="Cambria" panose="02040503050406030204" pitchFamily="18" charset="0"/>
                          <a:ea typeface="Cambria" panose="02040503050406030204" pitchFamily="18" charset="0"/>
                        </a:rPr>
                        <a:t>417</a:t>
                      </a:r>
                      <a:endParaRPr lang="en-US" sz="2800" dirty="0">
                        <a:latin typeface="Cambria" panose="02040503050406030204" pitchFamily="18" charset="0"/>
                        <a:ea typeface="Cambria" panose="02040503050406030204" pitchFamily="18" charset="0"/>
                      </a:endParaRPr>
                    </a:p>
                  </a:txBody>
                  <a:tcPr anchor="ctr"/>
                </a:tc>
                <a:tc>
                  <a:txBody>
                    <a:bodyPr/>
                    <a:lstStyle/>
                    <a:p>
                      <a:pPr algn="ctr"/>
                      <a:r>
                        <a:rPr lang="en-US" sz="2800" dirty="0" smtClean="0">
                          <a:latin typeface="Cambria" panose="02040503050406030204" pitchFamily="18" charset="0"/>
                          <a:ea typeface="Cambria" panose="02040503050406030204" pitchFamily="18" charset="0"/>
                        </a:rPr>
                        <a:t>620</a:t>
                      </a:r>
                      <a:endParaRPr lang="en-US" sz="2800" dirty="0">
                        <a:latin typeface="Cambria" panose="02040503050406030204" pitchFamily="18" charset="0"/>
                        <a:ea typeface="Cambria" panose="02040503050406030204" pitchFamily="18" charset="0"/>
                      </a:endParaRPr>
                    </a:p>
                  </a:txBody>
                  <a:tcPr anchor="ctr"/>
                </a:tc>
                <a:tc>
                  <a:txBody>
                    <a:bodyPr/>
                    <a:lstStyle/>
                    <a:p>
                      <a:pPr algn="ctr"/>
                      <a:r>
                        <a:rPr lang="en-US" sz="2800" dirty="0" smtClean="0">
                          <a:latin typeface="Cambria" panose="02040503050406030204" pitchFamily="18" charset="0"/>
                          <a:ea typeface="Cambria" panose="02040503050406030204" pitchFamily="18" charset="0"/>
                        </a:rPr>
                        <a:t>602</a:t>
                      </a:r>
                      <a:endParaRPr lang="en-US" sz="2800" dirty="0">
                        <a:latin typeface="Cambria" panose="02040503050406030204" pitchFamily="18" charset="0"/>
                        <a:ea typeface="Cambria" panose="02040503050406030204" pitchFamily="18" charset="0"/>
                      </a:endParaRPr>
                    </a:p>
                  </a:txBody>
                  <a:tcPr anchor="ctr"/>
                </a:tc>
                <a:tc>
                  <a:txBody>
                    <a:bodyPr/>
                    <a:lstStyle/>
                    <a:p>
                      <a:pPr algn="ctr"/>
                      <a:r>
                        <a:rPr lang="en-US" sz="2800" dirty="0" smtClean="0">
                          <a:latin typeface="Cambria" panose="02040503050406030204" pitchFamily="18" charset="0"/>
                          <a:ea typeface="Cambria" panose="02040503050406030204" pitchFamily="18" charset="0"/>
                        </a:rPr>
                        <a:t>686</a:t>
                      </a:r>
                      <a:endParaRPr lang="en-US" sz="2800" dirty="0">
                        <a:latin typeface="Cambria" panose="02040503050406030204" pitchFamily="18" charset="0"/>
                        <a:ea typeface="Cambria" panose="02040503050406030204" pitchFamily="18" charset="0"/>
                      </a:endParaRPr>
                    </a:p>
                  </a:txBody>
                  <a:tcPr anchor="ctr"/>
                </a:tc>
                <a:tc>
                  <a:txBody>
                    <a:bodyPr/>
                    <a:lstStyle/>
                    <a:p>
                      <a:pPr algn="ctr"/>
                      <a:r>
                        <a:rPr lang="en-US" sz="2800" dirty="0" smtClean="0">
                          <a:latin typeface="Cambria" panose="02040503050406030204" pitchFamily="18" charset="0"/>
                          <a:ea typeface="Cambria" panose="02040503050406030204" pitchFamily="18" charset="0"/>
                        </a:rPr>
                        <a:t>754</a:t>
                      </a:r>
                      <a:endParaRPr lang="en-US" sz="2800" dirty="0">
                        <a:latin typeface="Cambria" panose="02040503050406030204" pitchFamily="18" charset="0"/>
                        <a:ea typeface="Cambria" panose="02040503050406030204" pitchFamily="18" charset="0"/>
                      </a:endParaRPr>
                    </a:p>
                  </a:txBody>
                  <a:tcPr anchor="ctr"/>
                </a:tc>
              </a:tr>
              <a:tr h="594360">
                <a:tc>
                  <a:txBody>
                    <a:bodyPr/>
                    <a:lstStyle/>
                    <a:p>
                      <a:pPr algn="ctr"/>
                      <a:r>
                        <a:rPr lang="en-US" b="1" dirty="0" err="1" smtClean="0">
                          <a:latin typeface="Cambria" panose="02040503050406030204" pitchFamily="18" charset="0"/>
                          <a:ea typeface="Cambria" panose="02040503050406030204" pitchFamily="18" charset="0"/>
                        </a:rPr>
                        <a:t>Diện</a:t>
                      </a:r>
                      <a:r>
                        <a:rPr lang="en-US" b="1" baseline="0" dirty="0" smtClean="0">
                          <a:latin typeface="Cambria" panose="02040503050406030204" pitchFamily="18" charset="0"/>
                          <a:ea typeface="Cambria" panose="02040503050406030204" pitchFamily="18" charset="0"/>
                        </a:rPr>
                        <a:t> </a:t>
                      </a:r>
                      <a:r>
                        <a:rPr lang="en-US" b="1" baseline="0" dirty="0" err="1" smtClean="0">
                          <a:latin typeface="Cambria" panose="02040503050406030204" pitchFamily="18" charset="0"/>
                          <a:ea typeface="Cambria" panose="02040503050406030204" pitchFamily="18" charset="0"/>
                        </a:rPr>
                        <a:t>tích</a:t>
                      </a:r>
                      <a:r>
                        <a:rPr lang="en-US" b="1" baseline="0" dirty="0" smtClean="0">
                          <a:latin typeface="Cambria" panose="02040503050406030204" pitchFamily="18" charset="0"/>
                          <a:ea typeface="Cambria" panose="02040503050406030204" pitchFamily="18" charset="0"/>
                        </a:rPr>
                        <a:t> </a:t>
                      </a:r>
                      <a:r>
                        <a:rPr lang="en-US" b="1" baseline="0" dirty="0" err="1" smtClean="0">
                          <a:latin typeface="Cambria" panose="02040503050406030204" pitchFamily="18" charset="0"/>
                          <a:ea typeface="Cambria" panose="02040503050406030204" pitchFamily="18" charset="0"/>
                        </a:rPr>
                        <a:t>rừng</a:t>
                      </a:r>
                      <a:r>
                        <a:rPr lang="en-US" b="1" baseline="0" dirty="0" smtClean="0">
                          <a:latin typeface="Cambria" panose="02040503050406030204" pitchFamily="18" charset="0"/>
                          <a:ea typeface="Cambria" panose="02040503050406030204" pitchFamily="18" charset="0"/>
                        </a:rPr>
                        <a:t> </a:t>
                      </a:r>
                      <a:r>
                        <a:rPr lang="en-US" b="1" baseline="0" dirty="0" err="1" smtClean="0">
                          <a:latin typeface="Cambria" panose="02040503050406030204" pitchFamily="18" charset="0"/>
                          <a:ea typeface="Cambria" panose="02040503050406030204" pitchFamily="18" charset="0"/>
                        </a:rPr>
                        <a:t>trồng</a:t>
                      </a:r>
                      <a:r>
                        <a:rPr lang="en-US" b="1" baseline="0" dirty="0" smtClean="0">
                          <a:latin typeface="Cambria" panose="02040503050406030204" pitchFamily="18" charset="0"/>
                          <a:ea typeface="Cambria" panose="02040503050406030204" pitchFamily="18" charset="0"/>
                        </a:rPr>
                        <a:t> </a:t>
                      </a:r>
                      <a:r>
                        <a:rPr lang="en-US" b="1" baseline="0" dirty="0" err="1" smtClean="0">
                          <a:latin typeface="Cambria" panose="02040503050406030204" pitchFamily="18" charset="0"/>
                          <a:ea typeface="Cambria" panose="02040503050406030204" pitchFamily="18" charset="0"/>
                        </a:rPr>
                        <a:t>mới</a:t>
                      </a:r>
                      <a:r>
                        <a:rPr lang="en-US" b="1" baseline="0" dirty="0" smtClean="0">
                          <a:latin typeface="Cambria" panose="02040503050406030204" pitchFamily="18" charset="0"/>
                          <a:ea typeface="Cambria" panose="02040503050406030204" pitchFamily="18" charset="0"/>
                        </a:rPr>
                        <a:t> (</a:t>
                      </a:r>
                      <a:r>
                        <a:rPr lang="en-US" b="1" baseline="0" dirty="0" err="1" smtClean="0">
                          <a:latin typeface="Cambria" panose="02040503050406030204" pitchFamily="18" charset="0"/>
                          <a:ea typeface="Cambria" panose="02040503050406030204" pitchFamily="18" charset="0"/>
                        </a:rPr>
                        <a:t>nghìn</a:t>
                      </a:r>
                      <a:r>
                        <a:rPr lang="en-US" b="1" baseline="0" dirty="0" smtClean="0">
                          <a:latin typeface="Cambria" panose="02040503050406030204" pitchFamily="18" charset="0"/>
                          <a:ea typeface="Cambria" panose="02040503050406030204" pitchFamily="18" charset="0"/>
                        </a:rPr>
                        <a:t> ha)</a:t>
                      </a:r>
                      <a:endParaRPr lang="en-US" b="1" dirty="0">
                        <a:latin typeface="Cambria" panose="02040503050406030204" pitchFamily="18" charset="0"/>
                        <a:ea typeface="Cambria" panose="02040503050406030204" pitchFamily="18" charset="0"/>
                      </a:endParaRPr>
                    </a:p>
                  </a:txBody>
                  <a:tcPr anchor="ctr"/>
                </a:tc>
                <a:tc>
                  <a:txBody>
                    <a:bodyPr/>
                    <a:lstStyle/>
                    <a:p>
                      <a:pPr algn="ctr"/>
                      <a:r>
                        <a:rPr lang="en-US" sz="2800" dirty="0" smtClean="0">
                          <a:latin typeface="Cambria" panose="02040503050406030204" pitchFamily="18" charset="0"/>
                          <a:ea typeface="Cambria" panose="02040503050406030204" pitchFamily="18" charset="0"/>
                        </a:rPr>
                        <a:t>19,0</a:t>
                      </a:r>
                      <a:endParaRPr lang="en-US" sz="2800" dirty="0">
                        <a:latin typeface="Cambria" panose="02040503050406030204" pitchFamily="18" charset="0"/>
                        <a:ea typeface="Cambria" panose="02040503050406030204" pitchFamily="18" charset="0"/>
                      </a:endParaRPr>
                    </a:p>
                  </a:txBody>
                  <a:tcPr anchor="ctr"/>
                </a:tc>
                <a:tc>
                  <a:txBody>
                    <a:bodyPr/>
                    <a:lstStyle/>
                    <a:p>
                      <a:pPr algn="ctr"/>
                      <a:r>
                        <a:rPr lang="en-US" sz="2800" dirty="0" smtClean="0">
                          <a:latin typeface="Cambria" panose="02040503050406030204" pitchFamily="18" charset="0"/>
                          <a:ea typeface="Cambria" panose="02040503050406030204" pitchFamily="18" charset="0"/>
                        </a:rPr>
                        <a:t>9,4</a:t>
                      </a:r>
                      <a:endParaRPr lang="en-US" sz="2800" dirty="0">
                        <a:latin typeface="Cambria" panose="02040503050406030204" pitchFamily="18" charset="0"/>
                        <a:ea typeface="Cambria" panose="02040503050406030204" pitchFamily="18" charset="0"/>
                      </a:endParaRPr>
                    </a:p>
                  </a:txBody>
                  <a:tcPr anchor="ctr"/>
                </a:tc>
                <a:tc>
                  <a:txBody>
                    <a:bodyPr/>
                    <a:lstStyle/>
                    <a:p>
                      <a:pPr algn="ctr"/>
                      <a:r>
                        <a:rPr lang="en-US" sz="2800" dirty="0" smtClean="0">
                          <a:latin typeface="Cambria" panose="02040503050406030204" pitchFamily="18" charset="0"/>
                          <a:ea typeface="Cambria" panose="02040503050406030204" pitchFamily="18" charset="0"/>
                        </a:rPr>
                        <a:t>9,8</a:t>
                      </a:r>
                      <a:endParaRPr lang="en-US" sz="2800" dirty="0">
                        <a:latin typeface="Cambria" panose="02040503050406030204" pitchFamily="18" charset="0"/>
                        <a:ea typeface="Cambria" panose="02040503050406030204" pitchFamily="18" charset="0"/>
                      </a:endParaRPr>
                    </a:p>
                  </a:txBody>
                  <a:tcPr anchor="ctr"/>
                </a:tc>
                <a:tc>
                  <a:txBody>
                    <a:bodyPr/>
                    <a:lstStyle/>
                    <a:p>
                      <a:pPr algn="ctr"/>
                      <a:r>
                        <a:rPr lang="en-US" sz="2800" dirty="0" smtClean="0">
                          <a:latin typeface="Cambria" panose="02040503050406030204" pitchFamily="18" charset="0"/>
                          <a:ea typeface="Cambria" panose="02040503050406030204" pitchFamily="18" charset="0"/>
                        </a:rPr>
                        <a:t>13,8</a:t>
                      </a:r>
                      <a:endParaRPr lang="en-US" sz="2800" dirty="0">
                        <a:latin typeface="Cambria" panose="02040503050406030204" pitchFamily="18" charset="0"/>
                        <a:ea typeface="Cambria" panose="02040503050406030204" pitchFamily="18" charset="0"/>
                      </a:endParaRPr>
                    </a:p>
                  </a:txBody>
                  <a:tcPr anchor="ctr"/>
                </a:tc>
                <a:tc>
                  <a:txBody>
                    <a:bodyPr/>
                    <a:lstStyle/>
                    <a:p>
                      <a:pPr algn="ctr"/>
                      <a:r>
                        <a:rPr lang="en-US" sz="2800" dirty="0" smtClean="0">
                          <a:latin typeface="Cambria" panose="02040503050406030204" pitchFamily="18" charset="0"/>
                          <a:ea typeface="Cambria" panose="02040503050406030204" pitchFamily="18" charset="0"/>
                        </a:rPr>
                        <a:t>19,0</a:t>
                      </a:r>
                      <a:endParaRPr lang="en-US" sz="2800" dirty="0">
                        <a:latin typeface="Cambria" panose="02040503050406030204" pitchFamily="18" charset="0"/>
                        <a:ea typeface="Cambria" panose="02040503050406030204" pitchFamily="18" charset="0"/>
                      </a:endParaRPr>
                    </a:p>
                  </a:txBody>
                  <a:tcPr anchor="ctr"/>
                </a:tc>
              </a:tr>
            </a:tbl>
          </a:graphicData>
        </a:graphic>
      </p:graphicFrame>
    </p:spTree>
    <p:extLst>
      <p:ext uri="{BB962C8B-B14F-4D97-AF65-F5344CB8AC3E}">
        <p14:creationId xmlns:p14="http://schemas.microsoft.com/office/powerpoint/2010/main" val="1934346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431443" y="814998"/>
            <a:ext cx="9053848" cy="523220"/>
          </a:xfrm>
          <a:prstGeom prst="rect">
            <a:avLst/>
          </a:prstGeom>
          <a:noFill/>
        </p:spPr>
        <p:txBody>
          <a:bodyPr wrap="square" rtlCol="0">
            <a:spAutoFit/>
          </a:bodyPr>
          <a:lstStyle/>
          <a:p>
            <a:r>
              <a:rPr lang="en-US" sz="2800" b="1" i="1" dirty="0" smtClean="0">
                <a:latin typeface="Cambria" panose="02040503050406030204" pitchFamily="18" charset="0"/>
                <a:ea typeface="Cambria" panose="02040503050406030204" pitchFamily="18" charset="0"/>
              </a:rPr>
              <a:t>4. </a:t>
            </a:r>
            <a:r>
              <a:rPr lang="vi-VN" sz="2800" b="1" i="1" dirty="0" smtClean="0">
                <a:latin typeface="Cambria" panose="02040503050406030204" pitchFamily="18" charset="0"/>
                <a:ea typeface="Cambria" panose="02040503050406030204" pitchFamily="18" charset="0"/>
              </a:rPr>
              <a:t>sự </a:t>
            </a:r>
            <a:r>
              <a:rPr lang="vi-VN" sz="2800" b="1" i="1" dirty="0">
                <a:latin typeface="Cambria" panose="02040503050406030204" pitchFamily="18" charset="0"/>
                <a:ea typeface="Cambria" panose="02040503050406030204" pitchFamily="18" charset="0"/>
              </a:rPr>
              <a:t>phát triển và phân bố các ngành kinh tế thế mạnh</a:t>
            </a:r>
            <a:endParaRPr lang="en-US" sz="2800" b="1" i="1" dirty="0">
              <a:latin typeface="Cambria" panose="02040503050406030204" pitchFamily="18" charset="0"/>
              <a:ea typeface="Cambria" panose="02040503050406030204" pitchFamily="18" charset="0"/>
            </a:endParaRPr>
          </a:p>
        </p:txBody>
      </p:sp>
      <p:sp>
        <p:nvSpPr>
          <p:cNvPr id="2" name="Rectangle 1"/>
          <p:cNvSpPr/>
          <p:nvPr/>
        </p:nvSpPr>
        <p:spPr>
          <a:xfrm>
            <a:off x="759854" y="1474162"/>
            <a:ext cx="10844010" cy="3539430"/>
          </a:xfrm>
          <a:prstGeom prst="rect">
            <a:avLst/>
          </a:prstGeom>
        </p:spPr>
        <p:txBody>
          <a:bodyPr wrap="square">
            <a:spAutoFit/>
          </a:bodyPr>
          <a:lstStyle/>
          <a:p>
            <a:r>
              <a:rPr lang="en-US" sz="2800" i="1" dirty="0">
                <a:latin typeface="Cambria" panose="02040503050406030204" pitchFamily="18" charset="0"/>
                <a:ea typeface="Cambria" panose="02040503050406030204" pitchFamily="18" charset="0"/>
              </a:rPr>
              <a:t>b. </a:t>
            </a:r>
            <a:r>
              <a:rPr lang="vi-VN" sz="2800" i="1" dirty="0">
                <a:latin typeface="Cambria" panose="02040503050406030204" pitchFamily="18" charset="0"/>
                <a:ea typeface="Cambria" panose="02040503050406030204" pitchFamily="18" charset="0"/>
              </a:rPr>
              <a:t>Lâm </a:t>
            </a:r>
            <a:r>
              <a:rPr lang="vi-VN" sz="2800" i="1" dirty="0" smtClean="0">
                <a:latin typeface="Cambria" panose="02040503050406030204" pitchFamily="18" charset="0"/>
                <a:ea typeface="Cambria" panose="02040503050406030204" pitchFamily="18" charset="0"/>
              </a:rPr>
              <a:t>nghiệp</a:t>
            </a:r>
            <a:endParaRPr lang="en-US" sz="2800" dirty="0">
              <a:latin typeface="Cambria" panose="02040503050406030204" pitchFamily="18" charset="0"/>
              <a:ea typeface="Cambria" panose="02040503050406030204" pitchFamily="18" charset="0"/>
            </a:endParaRPr>
          </a:p>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Khai </a:t>
            </a:r>
            <a:r>
              <a:rPr lang="vi-VN" sz="2800" dirty="0">
                <a:latin typeface="Cambria" panose="02040503050406030204" pitchFamily="18" charset="0"/>
                <a:ea typeface="Cambria" panose="02040503050406030204" pitchFamily="18" charset="0"/>
              </a:rPr>
              <a:t>thác và chế biến gỗ: Năm 2021, sản lượng gỗ khai thác là 753,7 nghìn m3. Đắk Lắk là tỉnh sản xuất nhiều </a:t>
            </a:r>
            <a:r>
              <a:rPr lang="vi-VN" sz="2800" dirty="0" smtClean="0">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Trồng </a:t>
            </a:r>
            <a:r>
              <a:rPr lang="vi-VN" sz="2800" dirty="0">
                <a:latin typeface="Cambria" panose="02040503050406030204" pitchFamily="18" charset="0"/>
                <a:ea typeface="Cambria" panose="02040503050406030204" pitchFamily="18" charset="0"/>
              </a:rPr>
              <a:t>rừng, khoanh nuôi và bảo vệ rừng: Vùng chú trọng phục hồi, bảo vệ và phát triển rừng gắn với bảo tồn đa dạng sinh học; kết hợp khai thác với trồng mới, khoanh nuôi, giao khoán bảo vệ rừng. Năm 2021 diện tích trồng mới đạt 19 nghìn ha. Gia Lai là tỉnh có diện tích rừng trồng mới nhiều nhất.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53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431443" y="814998"/>
            <a:ext cx="9053848" cy="523220"/>
          </a:xfrm>
          <a:prstGeom prst="rect">
            <a:avLst/>
          </a:prstGeom>
          <a:noFill/>
        </p:spPr>
        <p:txBody>
          <a:bodyPr wrap="square" rtlCol="0">
            <a:spAutoFit/>
          </a:bodyPr>
          <a:lstStyle/>
          <a:p>
            <a:r>
              <a:rPr lang="en-US" sz="2800" b="1" i="1" dirty="0" smtClean="0">
                <a:latin typeface="Cambria" panose="02040503050406030204" pitchFamily="18" charset="0"/>
                <a:ea typeface="Cambria" panose="02040503050406030204" pitchFamily="18" charset="0"/>
              </a:rPr>
              <a:t>4. </a:t>
            </a:r>
            <a:r>
              <a:rPr lang="vi-VN" sz="2800" b="1" i="1" dirty="0" smtClean="0">
                <a:latin typeface="Cambria" panose="02040503050406030204" pitchFamily="18" charset="0"/>
                <a:ea typeface="Cambria" panose="02040503050406030204" pitchFamily="18" charset="0"/>
              </a:rPr>
              <a:t>sự </a:t>
            </a:r>
            <a:r>
              <a:rPr lang="vi-VN" sz="2800" b="1" i="1" dirty="0">
                <a:latin typeface="Cambria" panose="02040503050406030204" pitchFamily="18" charset="0"/>
                <a:ea typeface="Cambria" panose="02040503050406030204" pitchFamily="18" charset="0"/>
              </a:rPr>
              <a:t>phát triển và phân bố các ngành kinh tế thế mạnh</a:t>
            </a:r>
            <a:endParaRPr lang="en-US" sz="2800" b="1" i="1" dirty="0">
              <a:latin typeface="Cambria" panose="02040503050406030204" pitchFamily="18" charset="0"/>
              <a:ea typeface="Cambria" panose="02040503050406030204" pitchFamily="18" charset="0"/>
            </a:endParaRPr>
          </a:p>
        </p:txBody>
      </p:sp>
      <p:sp>
        <p:nvSpPr>
          <p:cNvPr id="2" name="Rectangle 1"/>
          <p:cNvSpPr/>
          <p:nvPr/>
        </p:nvSpPr>
        <p:spPr>
          <a:xfrm>
            <a:off x="759854" y="1474162"/>
            <a:ext cx="10844010" cy="4401205"/>
          </a:xfrm>
          <a:prstGeom prst="rect">
            <a:avLst/>
          </a:prstGeom>
        </p:spPr>
        <p:txBody>
          <a:bodyPr wrap="square">
            <a:spAutoFit/>
          </a:bodyPr>
          <a:lstStyle/>
          <a:p>
            <a:r>
              <a:rPr lang="en-US" sz="2800" i="1" dirty="0">
                <a:latin typeface="Cambria" panose="02040503050406030204" pitchFamily="18" charset="0"/>
                <a:ea typeface="Cambria" panose="02040503050406030204" pitchFamily="18" charset="0"/>
              </a:rPr>
              <a:t>c. </a:t>
            </a:r>
            <a:r>
              <a:rPr lang="vi-VN" sz="2800" i="1" dirty="0">
                <a:latin typeface="Cambria" panose="02040503050406030204" pitchFamily="18" charset="0"/>
                <a:ea typeface="Cambria" panose="02040503050406030204" pitchFamily="18" charset="0"/>
              </a:rPr>
              <a:t>Công nghiệp sản xuất điện và công nghiệp khai khoáng</a:t>
            </a:r>
            <a:endParaRPr lang="en-US" sz="2800" dirty="0">
              <a:latin typeface="Cambria" panose="02040503050406030204" pitchFamily="18" charset="0"/>
              <a:ea typeface="Cambria" panose="02040503050406030204" pitchFamily="18" charset="0"/>
            </a:endParaRPr>
          </a:p>
          <a:p>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Sản xuất điện:</a:t>
            </a:r>
            <a:endParaRPr lang="en-US" sz="2800" b="1"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 Tây Nguyên có trữ năng thuỷ điện lớn thứ 2 cả nước, sau vùng Trung du và miền núi Bắc Bộ.</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 Nhiều nhà máy thuỷ điện như: Ialy, Sê San, Srêpôk 3, Đồng Nai 3,…</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 Ngoài ra, vùng cũng phát triển năng lượng gió và năng lượng mặt trời.</a:t>
            </a:r>
            <a:endParaRPr lang="en-US" sz="2800" dirty="0">
              <a:latin typeface="Cambria" panose="02040503050406030204" pitchFamily="18" charset="0"/>
              <a:ea typeface="Cambria" panose="02040503050406030204" pitchFamily="18" charset="0"/>
            </a:endParaRPr>
          </a:p>
          <a:p>
            <a:pPr algn="just"/>
            <a:r>
              <a:rPr lang="en-US" sz="2800" b="1" dirty="0" smtClean="0">
                <a:latin typeface="Cambria" panose="02040503050406030204" pitchFamily="18" charset="0"/>
                <a:ea typeface="Cambria" panose="02040503050406030204" pitchFamily="18" charset="0"/>
              </a:rPr>
              <a:t>- </a:t>
            </a:r>
            <a:r>
              <a:rPr lang="vi-VN" sz="2800" b="1" dirty="0" smtClean="0">
                <a:latin typeface="Cambria" panose="02040503050406030204" pitchFamily="18" charset="0"/>
                <a:ea typeface="Cambria" panose="02040503050406030204" pitchFamily="18" charset="0"/>
              </a:rPr>
              <a:t>Công </a:t>
            </a:r>
            <a:r>
              <a:rPr lang="vi-VN" sz="2800" b="1" dirty="0">
                <a:latin typeface="Cambria" panose="02040503050406030204" pitchFamily="18" charset="0"/>
                <a:ea typeface="Cambria" panose="02040503050406030204" pitchFamily="18" charset="0"/>
              </a:rPr>
              <a:t>nghiệp khai khoáng: </a:t>
            </a:r>
            <a:endParaRPr lang="en-US" sz="2800" b="1" dirty="0" smtClean="0">
              <a:latin typeface="Cambria" panose="02040503050406030204" pitchFamily="18" charset="0"/>
              <a:ea typeface="Cambria" panose="02040503050406030204" pitchFamily="18" charset="0"/>
            </a:endParaRPr>
          </a:p>
          <a:p>
            <a:pPr algn="just"/>
            <a:r>
              <a:rPr lang="vi-VN" sz="2800" dirty="0" smtClean="0">
                <a:latin typeface="Cambria" panose="02040503050406030204" pitchFamily="18" charset="0"/>
                <a:ea typeface="Cambria" panose="02040503050406030204" pitchFamily="18" charset="0"/>
              </a:rPr>
              <a:t>Khai </a:t>
            </a:r>
            <a:r>
              <a:rPr lang="vi-VN" sz="2800" dirty="0">
                <a:latin typeface="Cambria" panose="02040503050406030204" pitchFamily="18" charset="0"/>
                <a:ea typeface="Cambria" panose="02040503050406030204" pitchFamily="18" charset="0"/>
              </a:rPr>
              <a:t>thác bô-xít để sản xuất a-lu-min, nhôm. Trong quá trình khai thác và chế biến cần chú ý vấn đề bảo vệ môi trường.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158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ất sỏi sinh… “mạch vàng” năng lượng tái tạ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886" y="110596"/>
            <a:ext cx="4425496" cy="29503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44758" y="268905"/>
            <a:ext cx="1992853" cy="369332"/>
          </a:xfrm>
          <a:prstGeom prst="rect">
            <a:avLst/>
          </a:prstGeom>
        </p:spPr>
        <p:txBody>
          <a:bodyPr wrap="none">
            <a:spAutoFit/>
          </a:bodyPr>
          <a:lstStyle/>
          <a:p>
            <a:r>
              <a:rPr lang="en-US" i="1" dirty="0" err="1">
                <a:solidFill>
                  <a:srgbClr val="FF0000"/>
                </a:solidFill>
                <a:latin typeface="Roboto"/>
              </a:rPr>
              <a:t>Đ</a:t>
            </a:r>
            <a:r>
              <a:rPr lang="en-US" i="1" dirty="0" err="1" smtClean="0">
                <a:solidFill>
                  <a:srgbClr val="FF0000"/>
                </a:solidFill>
                <a:latin typeface="Roboto"/>
              </a:rPr>
              <a:t>iện</a:t>
            </a:r>
            <a:r>
              <a:rPr lang="en-US" i="1" dirty="0" smtClean="0">
                <a:solidFill>
                  <a:srgbClr val="FF0000"/>
                </a:solidFill>
                <a:latin typeface="Roboto"/>
              </a:rPr>
              <a:t> </a:t>
            </a:r>
            <a:r>
              <a:rPr lang="en-US" i="1" dirty="0" err="1">
                <a:solidFill>
                  <a:srgbClr val="FF0000"/>
                </a:solidFill>
                <a:latin typeface="Roboto"/>
              </a:rPr>
              <a:t>gió</a:t>
            </a:r>
            <a:r>
              <a:rPr lang="en-US" i="1" dirty="0">
                <a:solidFill>
                  <a:srgbClr val="FF0000"/>
                </a:solidFill>
                <a:latin typeface="Roboto"/>
              </a:rPr>
              <a:t> </a:t>
            </a:r>
            <a:r>
              <a:rPr lang="en-US" i="1" dirty="0" err="1">
                <a:solidFill>
                  <a:srgbClr val="FF0000"/>
                </a:solidFill>
                <a:latin typeface="Roboto"/>
              </a:rPr>
              <a:t>Ea</a:t>
            </a:r>
            <a:r>
              <a:rPr lang="en-US" i="1" dirty="0">
                <a:solidFill>
                  <a:srgbClr val="FF0000"/>
                </a:solidFill>
                <a:latin typeface="Roboto"/>
              </a:rPr>
              <a:t> Nam.</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6988629" y="268905"/>
            <a:ext cx="4572000" cy="3429000"/>
          </a:xfrm>
          <a:prstGeom prst="rect">
            <a:avLst/>
          </a:prstGeom>
        </p:spPr>
      </p:pic>
      <p:pic>
        <p:nvPicPr>
          <p:cNvPr id="6" name="Picture 5"/>
          <p:cNvPicPr>
            <a:picLocks noChangeAspect="1"/>
          </p:cNvPicPr>
          <p:nvPr/>
        </p:nvPicPr>
        <p:blipFill>
          <a:blip r:embed="rId4"/>
          <a:stretch>
            <a:fillRect/>
          </a:stretch>
        </p:blipFill>
        <p:spPr>
          <a:xfrm>
            <a:off x="588633" y="3697905"/>
            <a:ext cx="4113995" cy="2593170"/>
          </a:xfrm>
          <a:prstGeom prst="rect">
            <a:avLst/>
          </a:prstGeom>
        </p:spPr>
      </p:pic>
      <p:sp>
        <p:nvSpPr>
          <p:cNvPr id="8" name="Rectangle 7"/>
          <p:cNvSpPr/>
          <p:nvPr/>
        </p:nvSpPr>
        <p:spPr>
          <a:xfrm>
            <a:off x="1842439" y="6291075"/>
            <a:ext cx="1095172" cy="369332"/>
          </a:xfrm>
          <a:prstGeom prst="rect">
            <a:avLst/>
          </a:prstGeom>
        </p:spPr>
        <p:txBody>
          <a:bodyPr wrap="none">
            <a:spAutoFit/>
          </a:bodyPr>
          <a:lstStyle/>
          <a:p>
            <a:r>
              <a:rPr lang="en-US" i="1" dirty="0" err="1" smtClean="0">
                <a:solidFill>
                  <a:srgbClr val="FF0000"/>
                </a:solidFill>
                <a:latin typeface="Roboto"/>
              </a:rPr>
              <a:t>Sê</a:t>
            </a:r>
            <a:r>
              <a:rPr lang="en-US" i="1" dirty="0" smtClean="0">
                <a:solidFill>
                  <a:srgbClr val="FF0000"/>
                </a:solidFill>
                <a:latin typeface="Roboto"/>
              </a:rPr>
              <a:t> san 3</a:t>
            </a:r>
            <a:endParaRPr lang="en-US" dirty="0">
              <a:solidFill>
                <a:srgbClr val="FF0000"/>
              </a:solidFill>
            </a:endParaRPr>
          </a:p>
        </p:txBody>
      </p:sp>
      <p:pic>
        <p:nvPicPr>
          <p:cNvPr id="7" name="Picture 6"/>
          <p:cNvPicPr>
            <a:picLocks noChangeAspect="1"/>
          </p:cNvPicPr>
          <p:nvPr/>
        </p:nvPicPr>
        <p:blipFill>
          <a:blip r:embed="rId5"/>
          <a:stretch>
            <a:fillRect/>
          </a:stretch>
        </p:blipFill>
        <p:spPr>
          <a:xfrm>
            <a:off x="6988629" y="4012942"/>
            <a:ext cx="4572000" cy="2386208"/>
          </a:xfrm>
          <a:prstGeom prst="rect">
            <a:avLst/>
          </a:prstGeom>
        </p:spPr>
      </p:pic>
      <p:sp>
        <p:nvSpPr>
          <p:cNvPr id="10" name="Rectangle 9"/>
          <p:cNvSpPr/>
          <p:nvPr/>
        </p:nvSpPr>
        <p:spPr>
          <a:xfrm>
            <a:off x="8373868" y="6399150"/>
            <a:ext cx="1082348" cy="369332"/>
          </a:xfrm>
          <a:prstGeom prst="rect">
            <a:avLst/>
          </a:prstGeom>
        </p:spPr>
        <p:txBody>
          <a:bodyPr wrap="none">
            <a:spAutoFit/>
          </a:bodyPr>
          <a:lstStyle/>
          <a:p>
            <a:r>
              <a:rPr lang="en-US" i="1" dirty="0" err="1" smtClean="0">
                <a:solidFill>
                  <a:srgbClr val="FF0000"/>
                </a:solidFill>
                <a:latin typeface="Roboto"/>
              </a:rPr>
              <a:t>Đa</a:t>
            </a:r>
            <a:r>
              <a:rPr lang="en-US" i="1" dirty="0" smtClean="0">
                <a:solidFill>
                  <a:srgbClr val="FF0000"/>
                </a:solidFill>
                <a:latin typeface="Roboto"/>
              </a:rPr>
              <a:t> </a:t>
            </a:r>
            <a:r>
              <a:rPr lang="en-US" i="1" dirty="0" err="1" smtClean="0">
                <a:solidFill>
                  <a:srgbClr val="FF0000"/>
                </a:solidFill>
                <a:latin typeface="Roboto"/>
              </a:rPr>
              <a:t>Nhim</a:t>
            </a:r>
            <a:endParaRPr lang="en-US" dirty="0">
              <a:solidFill>
                <a:srgbClr val="FF0000"/>
              </a:solidFill>
            </a:endParaRPr>
          </a:p>
        </p:txBody>
      </p:sp>
      <p:sp>
        <p:nvSpPr>
          <p:cNvPr id="9" name="Rectangle 8"/>
          <p:cNvSpPr/>
          <p:nvPr/>
        </p:nvSpPr>
        <p:spPr>
          <a:xfrm>
            <a:off x="4962227" y="453571"/>
            <a:ext cx="1996310" cy="4893647"/>
          </a:xfrm>
          <a:prstGeom prst="rect">
            <a:avLst/>
          </a:prstGeom>
          <a:ln>
            <a:solidFill>
              <a:srgbClr val="FF0000"/>
            </a:solidFill>
          </a:ln>
        </p:spPr>
        <p:txBody>
          <a:bodyPr wrap="square">
            <a:spAutoFit/>
          </a:bodyPr>
          <a:lstStyle/>
          <a:p>
            <a:r>
              <a:rPr lang="en-US" sz="2400" dirty="0" err="1">
                <a:solidFill>
                  <a:srgbClr val="040C28"/>
                </a:solidFill>
                <a:latin typeface="Cambria" panose="02040503050406030204" pitchFamily="18" charset="0"/>
                <a:ea typeface="Cambria" panose="02040503050406030204" pitchFamily="18" charset="0"/>
              </a:rPr>
              <a:t>PleiKrông</a:t>
            </a:r>
            <a:r>
              <a:rPr lang="en-US" sz="2400" dirty="0" smtClean="0">
                <a:solidFill>
                  <a:srgbClr val="040C28"/>
                </a:solidFill>
                <a:latin typeface="Cambria" panose="02040503050406030204" pitchFamily="18" charset="0"/>
                <a:ea typeface="Cambria" panose="02040503050406030204" pitchFamily="18" charset="0"/>
              </a:rPr>
              <a:t>,</a:t>
            </a:r>
          </a:p>
          <a:p>
            <a:r>
              <a:rPr lang="en-US" sz="2400" dirty="0" smtClean="0">
                <a:solidFill>
                  <a:srgbClr val="040C28"/>
                </a:solidFill>
                <a:latin typeface="Cambria" panose="02040503050406030204" pitchFamily="18" charset="0"/>
                <a:ea typeface="Cambria" panose="02040503050406030204" pitchFamily="18" charset="0"/>
              </a:rPr>
              <a:t> </a:t>
            </a:r>
            <a:r>
              <a:rPr lang="en-US" sz="2400" dirty="0">
                <a:solidFill>
                  <a:srgbClr val="040C28"/>
                </a:solidFill>
                <a:latin typeface="Cambria" panose="02040503050406030204" pitchFamily="18" charset="0"/>
                <a:ea typeface="Cambria" panose="02040503050406030204" pitchFamily="18" charset="0"/>
              </a:rPr>
              <a:t>I-a-</a:t>
            </a:r>
            <a:r>
              <a:rPr lang="en-US" sz="2400" dirty="0" err="1">
                <a:solidFill>
                  <a:srgbClr val="040C28"/>
                </a:solidFill>
                <a:latin typeface="Cambria" panose="02040503050406030204" pitchFamily="18" charset="0"/>
                <a:ea typeface="Cambria" panose="02040503050406030204" pitchFamily="18" charset="0"/>
              </a:rPr>
              <a:t>ly</a:t>
            </a:r>
            <a:r>
              <a:rPr lang="en-US" sz="2400" dirty="0">
                <a:solidFill>
                  <a:srgbClr val="040C28"/>
                </a:solidFill>
                <a:latin typeface="Cambria" panose="02040503050406030204" pitchFamily="18" charset="0"/>
                <a:ea typeface="Cambria" panose="02040503050406030204" pitchFamily="18" charset="0"/>
              </a:rPr>
              <a:t>, </a:t>
            </a:r>
            <a:endParaRPr lang="en-US" sz="2400" dirty="0" smtClean="0">
              <a:solidFill>
                <a:srgbClr val="040C28"/>
              </a:solidFill>
              <a:latin typeface="Cambria" panose="02040503050406030204" pitchFamily="18" charset="0"/>
              <a:ea typeface="Cambria" panose="02040503050406030204" pitchFamily="18" charset="0"/>
            </a:endParaRPr>
          </a:p>
          <a:p>
            <a:r>
              <a:rPr lang="en-US" sz="2400" dirty="0" err="1" smtClean="0">
                <a:solidFill>
                  <a:srgbClr val="040C28"/>
                </a:solidFill>
                <a:latin typeface="Cambria" panose="02040503050406030204" pitchFamily="18" charset="0"/>
                <a:ea typeface="Cambria" panose="02040503050406030204" pitchFamily="18" charset="0"/>
              </a:rPr>
              <a:t>Sê</a:t>
            </a:r>
            <a:r>
              <a:rPr lang="en-US" sz="2400" dirty="0" smtClean="0">
                <a:solidFill>
                  <a:srgbClr val="040C28"/>
                </a:solidFill>
                <a:latin typeface="Cambria" panose="02040503050406030204" pitchFamily="18" charset="0"/>
                <a:ea typeface="Cambria" panose="02040503050406030204" pitchFamily="18" charset="0"/>
              </a:rPr>
              <a:t> </a:t>
            </a:r>
            <a:r>
              <a:rPr lang="en-US" sz="2400" dirty="0">
                <a:solidFill>
                  <a:srgbClr val="040C28"/>
                </a:solidFill>
                <a:latin typeface="Cambria" panose="02040503050406030204" pitchFamily="18" charset="0"/>
                <a:ea typeface="Cambria" panose="02040503050406030204" pitchFamily="18" charset="0"/>
              </a:rPr>
              <a:t>san 3, </a:t>
            </a:r>
            <a:r>
              <a:rPr lang="en-US" sz="2400" dirty="0" err="1">
                <a:solidFill>
                  <a:srgbClr val="040C28"/>
                </a:solidFill>
                <a:latin typeface="Cambria" panose="02040503050406030204" pitchFamily="18" charset="0"/>
                <a:ea typeface="Cambria" panose="02040503050406030204" pitchFamily="18" charset="0"/>
              </a:rPr>
              <a:t>Sê</a:t>
            </a:r>
            <a:r>
              <a:rPr lang="en-US" sz="2400" dirty="0">
                <a:solidFill>
                  <a:srgbClr val="040C28"/>
                </a:solidFill>
                <a:latin typeface="Cambria" panose="02040503050406030204" pitchFamily="18" charset="0"/>
                <a:ea typeface="Cambria" panose="02040503050406030204" pitchFamily="18" charset="0"/>
              </a:rPr>
              <a:t> san 3A, </a:t>
            </a:r>
            <a:endParaRPr lang="en-US" sz="2400" dirty="0" smtClean="0">
              <a:solidFill>
                <a:srgbClr val="040C28"/>
              </a:solidFill>
              <a:latin typeface="Cambria" panose="02040503050406030204" pitchFamily="18" charset="0"/>
              <a:ea typeface="Cambria" panose="02040503050406030204" pitchFamily="18" charset="0"/>
            </a:endParaRPr>
          </a:p>
          <a:p>
            <a:r>
              <a:rPr lang="en-US" sz="2400" dirty="0" err="1" smtClean="0">
                <a:solidFill>
                  <a:srgbClr val="040C28"/>
                </a:solidFill>
                <a:latin typeface="Cambria" panose="02040503050406030204" pitchFamily="18" charset="0"/>
                <a:ea typeface="Cambria" panose="02040503050406030204" pitchFamily="18" charset="0"/>
              </a:rPr>
              <a:t>Sê</a:t>
            </a:r>
            <a:r>
              <a:rPr lang="en-US" sz="2400" dirty="0" smtClean="0">
                <a:solidFill>
                  <a:srgbClr val="040C28"/>
                </a:solidFill>
                <a:latin typeface="Cambria" panose="02040503050406030204" pitchFamily="18" charset="0"/>
                <a:ea typeface="Cambria" panose="02040503050406030204" pitchFamily="18" charset="0"/>
              </a:rPr>
              <a:t> </a:t>
            </a:r>
            <a:r>
              <a:rPr lang="en-US" sz="2400" dirty="0">
                <a:solidFill>
                  <a:srgbClr val="040C28"/>
                </a:solidFill>
                <a:latin typeface="Cambria" panose="02040503050406030204" pitchFamily="18" charset="0"/>
                <a:ea typeface="Cambria" panose="02040503050406030204" pitchFamily="18" charset="0"/>
              </a:rPr>
              <a:t>San 4, </a:t>
            </a:r>
            <a:endParaRPr lang="en-US" sz="2400" dirty="0" smtClean="0">
              <a:solidFill>
                <a:srgbClr val="040C28"/>
              </a:solidFill>
              <a:latin typeface="Cambria" panose="02040503050406030204" pitchFamily="18" charset="0"/>
              <a:ea typeface="Cambria" panose="02040503050406030204" pitchFamily="18" charset="0"/>
            </a:endParaRPr>
          </a:p>
          <a:p>
            <a:r>
              <a:rPr lang="en-US" sz="2400" dirty="0" err="1" smtClean="0">
                <a:solidFill>
                  <a:srgbClr val="040C28"/>
                </a:solidFill>
                <a:latin typeface="Cambria" panose="02040503050406030204" pitchFamily="18" charset="0"/>
                <a:ea typeface="Cambria" panose="02040503050406030204" pitchFamily="18" charset="0"/>
              </a:rPr>
              <a:t>Sê</a:t>
            </a:r>
            <a:r>
              <a:rPr lang="en-US" sz="2400" dirty="0" smtClean="0">
                <a:solidFill>
                  <a:srgbClr val="040C28"/>
                </a:solidFill>
                <a:latin typeface="Cambria" panose="02040503050406030204" pitchFamily="18" charset="0"/>
                <a:ea typeface="Cambria" panose="02040503050406030204" pitchFamily="18" charset="0"/>
              </a:rPr>
              <a:t> </a:t>
            </a:r>
            <a:r>
              <a:rPr lang="en-US" sz="2400" dirty="0">
                <a:solidFill>
                  <a:srgbClr val="040C28"/>
                </a:solidFill>
                <a:latin typeface="Cambria" panose="02040503050406030204" pitchFamily="18" charset="0"/>
                <a:ea typeface="Cambria" panose="02040503050406030204" pitchFamily="18" charset="0"/>
              </a:rPr>
              <a:t>San 4A, </a:t>
            </a:r>
            <a:endParaRPr lang="en-US" sz="2400" dirty="0" smtClean="0">
              <a:solidFill>
                <a:srgbClr val="040C28"/>
              </a:solidFill>
              <a:latin typeface="Cambria" panose="02040503050406030204" pitchFamily="18" charset="0"/>
              <a:ea typeface="Cambria" panose="02040503050406030204" pitchFamily="18" charset="0"/>
            </a:endParaRPr>
          </a:p>
          <a:p>
            <a:r>
              <a:rPr lang="en-US" sz="2400" dirty="0" smtClean="0">
                <a:solidFill>
                  <a:srgbClr val="040C28"/>
                </a:solidFill>
                <a:latin typeface="Cambria" panose="02040503050406030204" pitchFamily="18" charset="0"/>
                <a:ea typeface="Cambria" panose="02040503050406030204" pitchFamily="18" charset="0"/>
              </a:rPr>
              <a:t>An </a:t>
            </a:r>
            <a:r>
              <a:rPr lang="en-US" sz="2400" dirty="0" err="1">
                <a:solidFill>
                  <a:srgbClr val="040C28"/>
                </a:solidFill>
                <a:latin typeface="Cambria" panose="02040503050406030204" pitchFamily="18" charset="0"/>
                <a:ea typeface="Cambria" panose="02040503050406030204" pitchFamily="18" charset="0"/>
              </a:rPr>
              <a:t>khê</a:t>
            </a:r>
            <a:r>
              <a:rPr lang="en-US" sz="2400" dirty="0">
                <a:solidFill>
                  <a:srgbClr val="040C28"/>
                </a:solidFill>
                <a:latin typeface="Cambria" panose="02040503050406030204" pitchFamily="18" charset="0"/>
                <a:ea typeface="Cambria" panose="02040503050406030204" pitchFamily="18" charset="0"/>
              </a:rPr>
              <a:t>, </a:t>
            </a:r>
            <a:endParaRPr lang="en-US" sz="2400" dirty="0" smtClean="0">
              <a:solidFill>
                <a:srgbClr val="040C28"/>
              </a:solidFill>
              <a:latin typeface="Cambria" panose="02040503050406030204" pitchFamily="18" charset="0"/>
              <a:ea typeface="Cambria" panose="02040503050406030204" pitchFamily="18" charset="0"/>
            </a:endParaRPr>
          </a:p>
          <a:p>
            <a:r>
              <a:rPr lang="en-US" sz="2400" dirty="0" err="1" smtClean="0">
                <a:solidFill>
                  <a:srgbClr val="040C28"/>
                </a:solidFill>
                <a:latin typeface="Cambria" panose="02040503050406030204" pitchFamily="18" charset="0"/>
                <a:ea typeface="Cambria" panose="02040503050406030204" pitchFamily="18" charset="0"/>
              </a:rPr>
              <a:t>Ayun</a:t>
            </a:r>
            <a:r>
              <a:rPr lang="en-US" sz="2400" dirty="0" smtClean="0">
                <a:solidFill>
                  <a:srgbClr val="040C28"/>
                </a:solidFill>
                <a:latin typeface="Cambria" panose="02040503050406030204" pitchFamily="18" charset="0"/>
                <a:ea typeface="Cambria" panose="02040503050406030204" pitchFamily="18" charset="0"/>
              </a:rPr>
              <a:t> </a:t>
            </a:r>
            <a:r>
              <a:rPr lang="en-US" sz="2400" dirty="0" err="1">
                <a:solidFill>
                  <a:srgbClr val="040C28"/>
                </a:solidFill>
                <a:latin typeface="Cambria" panose="02040503050406030204" pitchFamily="18" charset="0"/>
                <a:ea typeface="Cambria" panose="02040503050406030204" pitchFamily="18" charset="0"/>
              </a:rPr>
              <a:t>Hạ</a:t>
            </a:r>
            <a:r>
              <a:rPr lang="en-US" sz="2400" dirty="0">
                <a:solidFill>
                  <a:srgbClr val="040C28"/>
                </a:solidFill>
                <a:latin typeface="Cambria" panose="02040503050406030204" pitchFamily="18" charset="0"/>
                <a:ea typeface="Cambria" panose="02040503050406030204" pitchFamily="18" charset="0"/>
              </a:rPr>
              <a:t>, </a:t>
            </a:r>
            <a:endParaRPr lang="en-US" sz="2400" dirty="0" smtClean="0">
              <a:solidFill>
                <a:srgbClr val="040C28"/>
              </a:solidFill>
              <a:latin typeface="Cambria" panose="02040503050406030204" pitchFamily="18" charset="0"/>
              <a:ea typeface="Cambria" panose="02040503050406030204" pitchFamily="18" charset="0"/>
            </a:endParaRPr>
          </a:p>
          <a:p>
            <a:r>
              <a:rPr lang="en-US" sz="2400" dirty="0" err="1" smtClean="0">
                <a:solidFill>
                  <a:srgbClr val="040C28"/>
                </a:solidFill>
                <a:latin typeface="Cambria" panose="02040503050406030204" pitchFamily="18" charset="0"/>
                <a:ea typeface="Cambria" panose="02040503050406030204" pitchFamily="18" charset="0"/>
              </a:rPr>
              <a:t>Srê</a:t>
            </a:r>
            <a:r>
              <a:rPr lang="en-US" sz="2400" dirty="0" smtClean="0">
                <a:solidFill>
                  <a:srgbClr val="040C28"/>
                </a:solidFill>
                <a:latin typeface="Cambria" panose="02040503050406030204" pitchFamily="18" charset="0"/>
                <a:ea typeface="Cambria" panose="02040503050406030204" pitchFamily="18" charset="0"/>
              </a:rPr>
              <a:t> </a:t>
            </a:r>
            <a:r>
              <a:rPr lang="en-US" sz="2400" dirty="0" err="1">
                <a:solidFill>
                  <a:srgbClr val="040C28"/>
                </a:solidFill>
                <a:latin typeface="Cambria" panose="02040503050406030204" pitchFamily="18" charset="0"/>
                <a:ea typeface="Cambria" panose="02040503050406030204" pitchFamily="18" charset="0"/>
              </a:rPr>
              <a:t>Pôk</a:t>
            </a:r>
            <a:r>
              <a:rPr lang="en-US" sz="2400" dirty="0">
                <a:solidFill>
                  <a:srgbClr val="040C28"/>
                </a:solidFill>
                <a:latin typeface="Cambria" panose="02040503050406030204" pitchFamily="18" charset="0"/>
                <a:ea typeface="Cambria" panose="02040503050406030204" pitchFamily="18" charset="0"/>
              </a:rPr>
              <a:t> 3, </a:t>
            </a:r>
            <a:r>
              <a:rPr lang="en-US" sz="2400" dirty="0" err="1">
                <a:solidFill>
                  <a:srgbClr val="040C28"/>
                </a:solidFill>
                <a:latin typeface="Cambria" panose="02040503050406030204" pitchFamily="18" charset="0"/>
                <a:ea typeface="Cambria" panose="02040503050406030204" pitchFamily="18" charset="0"/>
              </a:rPr>
              <a:t>Đrây</a:t>
            </a:r>
            <a:r>
              <a:rPr lang="en-US" sz="2400" dirty="0">
                <a:solidFill>
                  <a:srgbClr val="040C28"/>
                </a:solidFill>
                <a:latin typeface="Cambria" panose="02040503050406030204" pitchFamily="18" charset="0"/>
                <a:ea typeface="Cambria" panose="02040503050406030204" pitchFamily="18" charset="0"/>
              </a:rPr>
              <a:t> </a:t>
            </a:r>
            <a:r>
              <a:rPr lang="en-US" sz="2400" dirty="0" err="1">
                <a:solidFill>
                  <a:srgbClr val="040C28"/>
                </a:solidFill>
                <a:latin typeface="Cambria" panose="02040503050406030204" pitchFamily="18" charset="0"/>
                <a:ea typeface="Cambria" panose="02040503050406030204" pitchFamily="18" charset="0"/>
              </a:rPr>
              <a:t>H'ling</a:t>
            </a:r>
            <a:r>
              <a:rPr lang="en-US" sz="2400" dirty="0">
                <a:solidFill>
                  <a:srgbClr val="040C28"/>
                </a:solidFill>
                <a:latin typeface="Cambria" panose="02040503050406030204" pitchFamily="18" charset="0"/>
                <a:ea typeface="Cambria" panose="02040503050406030204" pitchFamily="18" charset="0"/>
              </a:rPr>
              <a:t>, </a:t>
            </a:r>
            <a:r>
              <a:rPr lang="en-US" sz="2400" dirty="0" err="1">
                <a:solidFill>
                  <a:srgbClr val="040C28"/>
                </a:solidFill>
                <a:latin typeface="Cambria" panose="02040503050406030204" pitchFamily="18" charset="0"/>
                <a:ea typeface="Cambria" panose="02040503050406030204" pitchFamily="18" charset="0"/>
              </a:rPr>
              <a:t>Đa</a:t>
            </a:r>
            <a:r>
              <a:rPr lang="en-US" sz="2400" dirty="0">
                <a:solidFill>
                  <a:srgbClr val="040C28"/>
                </a:solidFill>
                <a:latin typeface="Cambria" panose="02040503050406030204" pitchFamily="18" charset="0"/>
                <a:ea typeface="Cambria" panose="02040503050406030204" pitchFamily="18" charset="0"/>
              </a:rPr>
              <a:t> </a:t>
            </a:r>
            <a:r>
              <a:rPr lang="en-US" sz="2400" dirty="0" err="1">
                <a:solidFill>
                  <a:srgbClr val="040C28"/>
                </a:solidFill>
                <a:latin typeface="Cambria" panose="02040503050406030204" pitchFamily="18" charset="0"/>
                <a:ea typeface="Cambria" panose="02040503050406030204" pitchFamily="18" charset="0"/>
              </a:rPr>
              <a:t>Nhim</a:t>
            </a:r>
            <a:r>
              <a:rPr lang="en-US" sz="2400" dirty="0">
                <a:solidFill>
                  <a:srgbClr val="040C28"/>
                </a:solidFill>
                <a:latin typeface="Cambria" panose="02040503050406030204" pitchFamily="18" charset="0"/>
                <a:ea typeface="Cambria" panose="02040503050406030204" pitchFamily="18" charset="0"/>
              </a:rPr>
              <a:t>, </a:t>
            </a:r>
            <a:r>
              <a:rPr lang="en-US" sz="2400" dirty="0" err="1">
                <a:solidFill>
                  <a:srgbClr val="040C28"/>
                </a:solidFill>
                <a:latin typeface="Cambria" panose="02040503050406030204" pitchFamily="18" charset="0"/>
                <a:ea typeface="Cambria" panose="02040503050406030204" pitchFamily="18" charset="0"/>
              </a:rPr>
              <a:t>Đồng</a:t>
            </a:r>
            <a:r>
              <a:rPr lang="en-US" sz="2400" dirty="0">
                <a:solidFill>
                  <a:srgbClr val="040C28"/>
                </a:solidFill>
                <a:latin typeface="Cambria" panose="02040503050406030204" pitchFamily="18" charset="0"/>
                <a:ea typeface="Cambria" panose="02040503050406030204" pitchFamily="18" charset="0"/>
              </a:rPr>
              <a:t> </a:t>
            </a:r>
            <a:r>
              <a:rPr lang="en-US" sz="2400" dirty="0" err="1">
                <a:solidFill>
                  <a:srgbClr val="040C28"/>
                </a:solidFill>
                <a:latin typeface="Cambria" panose="02040503050406030204" pitchFamily="18" charset="0"/>
                <a:ea typeface="Cambria" panose="02040503050406030204" pitchFamily="18" charset="0"/>
              </a:rPr>
              <a:t>Nai</a:t>
            </a:r>
            <a:r>
              <a:rPr lang="en-US" sz="2400" dirty="0">
                <a:solidFill>
                  <a:srgbClr val="040C28"/>
                </a:solidFill>
                <a:latin typeface="Cambria" panose="02040503050406030204" pitchFamily="18" charset="0"/>
                <a:ea typeface="Cambria" panose="02040503050406030204" pitchFamily="18" charset="0"/>
              </a:rPr>
              <a:t> 1, </a:t>
            </a:r>
            <a:r>
              <a:rPr lang="en-US" sz="2400" dirty="0" err="1">
                <a:solidFill>
                  <a:srgbClr val="040C28"/>
                </a:solidFill>
                <a:latin typeface="Cambria" panose="02040503050406030204" pitchFamily="18" charset="0"/>
                <a:ea typeface="Cambria" panose="02040503050406030204" pitchFamily="18" charset="0"/>
              </a:rPr>
              <a:t>Đồng</a:t>
            </a:r>
            <a:r>
              <a:rPr lang="en-US" sz="2400" dirty="0">
                <a:solidFill>
                  <a:srgbClr val="040C28"/>
                </a:solidFill>
                <a:latin typeface="Cambria" panose="02040503050406030204" pitchFamily="18" charset="0"/>
                <a:ea typeface="Cambria" panose="02040503050406030204" pitchFamily="18" charset="0"/>
              </a:rPr>
              <a:t> </a:t>
            </a:r>
            <a:r>
              <a:rPr lang="en-US" sz="2400" dirty="0" err="1">
                <a:solidFill>
                  <a:srgbClr val="040C28"/>
                </a:solidFill>
                <a:latin typeface="Cambria" panose="02040503050406030204" pitchFamily="18" charset="0"/>
                <a:ea typeface="Cambria" panose="02040503050406030204" pitchFamily="18" charset="0"/>
              </a:rPr>
              <a:t>Nai</a:t>
            </a:r>
            <a:r>
              <a:rPr lang="en-US" sz="2400" dirty="0">
                <a:solidFill>
                  <a:srgbClr val="040C28"/>
                </a:solidFill>
                <a:latin typeface="Cambria" panose="02040503050406030204" pitchFamily="18" charset="0"/>
                <a:ea typeface="Cambria" panose="02040503050406030204" pitchFamily="18" charset="0"/>
              </a:rPr>
              <a:t> 3</a:t>
            </a:r>
            <a:r>
              <a:rPr lang="en-US" sz="2400" dirty="0">
                <a:solidFill>
                  <a:srgbClr val="1F1F1F"/>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18333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431443" y="814998"/>
            <a:ext cx="9053848" cy="523220"/>
          </a:xfrm>
          <a:prstGeom prst="rect">
            <a:avLst/>
          </a:prstGeom>
          <a:noFill/>
        </p:spPr>
        <p:txBody>
          <a:bodyPr wrap="square" rtlCol="0">
            <a:spAutoFit/>
          </a:bodyPr>
          <a:lstStyle/>
          <a:p>
            <a:r>
              <a:rPr lang="en-US" sz="2800" b="1" i="1" dirty="0" smtClean="0">
                <a:latin typeface="Cambria" panose="02040503050406030204" pitchFamily="18" charset="0"/>
                <a:ea typeface="Cambria" panose="02040503050406030204" pitchFamily="18" charset="0"/>
              </a:rPr>
              <a:t>4. </a:t>
            </a:r>
            <a:r>
              <a:rPr lang="vi-VN" sz="2800" b="1" i="1" dirty="0" smtClean="0">
                <a:latin typeface="Cambria" panose="02040503050406030204" pitchFamily="18" charset="0"/>
                <a:ea typeface="Cambria" panose="02040503050406030204" pitchFamily="18" charset="0"/>
              </a:rPr>
              <a:t>sự </a:t>
            </a:r>
            <a:r>
              <a:rPr lang="vi-VN" sz="2800" b="1" i="1" dirty="0">
                <a:latin typeface="Cambria" panose="02040503050406030204" pitchFamily="18" charset="0"/>
                <a:ea typeface="Cambria" panose="02040503050406030204" pitchFamily="18" charset="0"/>
              </a:rPr>
              <a:t>phát triển và phân bố các ngành kinh tế thế mạnh</a:t>
            </a:r>
            <a:endParaRPr lang="en-US" sz="2800" b="1" i="1" dirty="0">
              <a:latin typeface="Cambria" panose="02040503050406030204" pitchFamily="18" charset="0"/>
              <a:ea typeface="Cambria" panose="02040503050406030204" pitchFamily="18" charset="0"/>
            </a:endParaRPr>
          </a:p>
        </p:txBody>
      </p:sp>
      <p:sp>
        <p:nvSpPr>
          <p:cNvPr id="2" name="Rectangle 1"/>
          <p:cNvSpPr/>
          <p:nvPr/>
        </p:nvSpPr>
        <p:spPr>
          <a:xfrm>
            <a:off x="759854" y="1474162"/>
            <a:ext cx="10844010" cy="2246769"/>
          </a:xfrm>
          <a:prstGeom prst="rect">
            <a:avLst/>
          </a:prstGeom>
        </p:spPr>
        <p:txBody>
          <a:bodyPr wrap="square">
            <a:spAutoFit/>
          </a:bodyPr>
          <a:lstStyle/>
          <a:p>
            <a:r>
              <a:rPr lang="en-US" sz="2800" i="1" dirty="0">
                <a:latin typeface="Cambria" panose="02040503050406030204" pitchFamily="18" charset="0"/>
                <a:ea typeface="Cambria" panose="02040503050406030204" pitchFamily="18" charset="0"/>
              </a:rPr>
              <a:t>d. </a:t>
            </a:r>
            <a:r>
              <a:rPr lang="vi-VN" sz="2800" i="1" dirty="0">
                <a:latin typeface="Cambria" panose="02040503050406030204" pitchFamily="18" charset="0"/>
                <a:ea typeface="Cambria" panose="02040503050406030204" pitchFamily="18" charset="0"/>
              </a:rPr>
              <a:t>Du lịch</a:t>
            </a:r>
            <a:endParaRPr lang="en-US" sz="2800" dirty="0">
              <a:latin typeface="Cambria" panose="02040503050406030204" pitchFamily="18" charset="0"/>
              <a:ea typeface="Cambria" panose="02040503050406030204" pitchFamily="18" charset="0"/>
            </a:endParaRPr>
          </a:p>
          <a:p>
            <a:pPr algn="just"/>
            <a:r>
              <a:rPr lang="en-US" sz="2800" dirty="0">
                <a:latin typeface="Cambria" panose="02040503050406030204" pitchFamily="18" charset="0"/>
                <a:ea typeface="Cambria" panose="02040503050406030204" pitchFamily="18" charset="0"/>
              </a:rPr>
              <a:t>-</a:t>
            </a:r>
            <a:r>
              <a:rPr lang="vi-VN" sz="2800" dirty="0">
                <a:latin typeface="Cambria" panose="02040503050406030204" pitchFamily="18" charset="0"/>
                <a:ea typeface="Cambria" panose="02040503050406030204" pitchFamily="18" charset="0"/>
              </a:rPr>
              <a:t>Tây Nguyên là vùng giàu tiềm năng du lịch với tài nguyên du lịch tự nhiên, văn hoá đặc sắc.</a:t>
            </a:r>
            <a:endParaRPr lang="en-US" sz="2800" dirty="0">
              <a:latin typeface="Cambria" panose="02040503050406030204" pitchFamily="18" charset="0"/>
              <a:ea typeface="Cambria" panose="02040503050406030204" pitchFamily="18" charset="0"/>
            </a:endParaRP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Lâm Đồng và Đắk Lắk là hai tỉnh phát triển mạnh du lịch ở Tây Nguyên. Đà Lạt là thành phố du lịch tiêu biểu.</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3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932" y="234495"/>
            <a:ext cx="4879068" cy="2927441"/>
          </a:xfrm>
          <a:prstGeom prst="rect">
            <a:avLst/>
          </a:prstGeom>
        </p:spPr>
      </p:pic>
      <p:pic>
        <p:nvPicPr>
          <p:cNvPr id="5" name="Picture 4"/>
          <p:cNvPicPr>
            <a:picLocks noChangeAspect="1"/>
          </p:cNvPicPr>
          <p:nvPr/>
        </p:nvPicPr>
        <p:blipFill>
          <a:blip r:embed="rId3"/>
          <a:stretch>
            <a:fillRect/>
          </a:stretch>
        </p:blipFill>
        <p:spPr>
          <a:xfrm>
            <a:off x="200932" y="3797754"/>
            <a:ext cx="4572000" cy="2571750"/>
          </a:xfrm>
          <a:prstGeom prst="rect">
            <a:avLst/>
          </a:prstGeom>
        </p:spPr>
      </p:pic>
      <p:pic>
        <p:nvPicPr>
          <p:cNvPr id="6" name="Picture 5"/>
          <p:cNvPicPr>
            <a:picLocks noChangeAspect="1"/>
          </p:cNvPicPr>
          <p:nvPr/>
        </p:nvPicPr>
        <p:blipFill>
          <a:blip r:embed="rId4"/>
          <a:stretch>
            <a:fillRect/>
          </a:stretch>
        </p:blipFill>
        <p:spPr>
          <a:xfrm>
            <a:off x="6008914" y="234495"/>
            <a:ext cx="5532664" cy="2927441"/>
          </a:xfrm>
          <a:prstGeom prst="rect">
            <a:avLst/>
          </a:prstGeom>
        </p:spPr>
      </p:pic>
      <p:pic>
        <p:nvPicPr>
          <p:cNvPr id="7" name="Picture 6"/>
          <p:cNvPicPr>
            <a:picLocks noChangeAspect="1"/>
          </p:cNvPicPr>
          <p:nvPr/>
        </p:nvPicPr>
        <p:blipFill>
          <a:blip r:embed="rId5"/>
          <a:stretch>
            <a:fillRect/>
          </a:stretch>
        </p:blipFill>
        <p:spPr>
          <a:xfrm>
            <a:off x="6008914" y="3913868"/>
            <a:ext cx="5532664" cy="2571750"/>
          </a:xfrm>
          <a:prstGeom prst="rect">
            <a:avLst/>
          </a:prstGeom>
        </p:spPr>
      </p:pic>
      <p:sp>
        <p:nvSpPr>
          <p:cNvPr id="8" name="TextBox 7"/>
          <p:cNvSpPr txBox="1"/>
          <p:nvPr/>
        </p:nvSpPr>
        <p:spPr>
          <a:xfrm>
            <a:off x="7672160" y="3536144"/>
            <a:ext cx="2206172" cy="523220"/>
          </a:xfrm>
          <a:prstGeom prst="rect">
            <a:avLst/>
          </a:prstGeom>
          <a:noFill/>
        </p:spPr>
        <p:txBody>
          <a:bodyPr wrap="square" rtlCol="0">
            <a:spAutoFit/>
          </a:bodyPr>
          <a:lstStyle/>
          <a:p>
            <a:r>
              <a:rPr lang="en-US" sz="2800" dirty="0" smtClean="0">
                <a:solidFill>
                  <a:srgbClr val="FF0000"/>
                </a:solidFill>
                <a:latin typeface="Cambria" panose="02040503050406030204" pitchFamily="18" charset="0"/>
                <a:ea typeface="Cambria" panose="02040503050406030204" pitchFamily="18" charset="0"/>
              </a:rPr>
              <a:t>MĂNG ĐEN</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03325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821" y="101600"/>
            <a:ext cx="5593136" cy="3249612"/>
          </a:xfrm>
          <a:prstGeom prst="rect">
            <a:avLst/>
          </a:prstGeom>
        </p:spPr>
      </p:pic>
      <p:pic>
        <p:nvPicPr>
          <p:cNvPr id="5" name="Picture 4"/>
          <p:cNvPicPr>
            <a:picLocks noChangeAspect="1"/>
          </p:cNvPicPr>
          <p:nvPr/>
        </p:nvPicPr>
        <p:blipFill>
          <a:blip r:embed="rId3"/>
          <a:stretch>
            <a:fillRect/>
          </a:stretch>
        </p:blipFill>
        <p:spPr>
          <a:xfrm flipV="1">
            <a:off x="141821" y="3468612"/>
            <a:ext cx="5593136" cy="3101408"/>
          </a:xfrm>
          <a:prstGeom prst="rect">
            <a:avLst/>
          </a:prstGeom>
        </p:spPr>
      </p:pic>
      <p:pic>
        <p:nvPicPr>
          <p:cNvPr id="6" name="Picture 5"/>
          <p:cNvPicPr>
            <a:picLocks noChangeAspect="1"/>
          </p:cNvPicPr>
          <p:nvPr/>
        </p:nvPicPr>
        <p:blipFill>
          <a:blip r:embed="rId4"/>
          <a:stretch>
            <a:fillRect/>
          </a:stretch>
        </p:blipFill>
        <p:spPr>
          <a:xfrm>
            <a:off x="6180295" y="215673"/>
            <a:ext cx="5220676" cy="3021466"/>
          </a:xfrm>
          <a:prstGeom prst="rect">
            <a:avLst/>
          </a:prstGeom>
        </p:spPr>
      </p:pic>
      <p:sp>
        <p:nvSpPr>
          <p:cNvPr id="7" name="TextBox 6"/>
          <p:cNvSpPr txBox="1"/>
          <p:nvPr/>
        </p:nvSpPr>
        <p:spPr>
          <a:xfrm>
            <a:off x="6371771" y="391886"/>
            <a:ext cx="1886857" cy="461665"/>
          </a:xfrm>
          <a:prstGeom prst="rect">
            <a:avLst/>
          </a:prstGeom>
          <a:noFill/>
        </p:spPr>
        <p:txBody>
          <a:bodyPr wrap="square" rtlCol="0">
            <a:spAutoFit/>
          </a:bodyPr>
          <a:lstStyle/>
          <a:p>
            <a:r>
              <a:rPr lang="en-US" sz="2400" dirty="0" err="1" smtClean="0">
                <a:solidFill>
                  <a:srgbClr val="FF0000"/>
                </a:solidFill>
                <a:latin typeface="Cambria" panose="02040503050406030204" pitchFamily="18" charset="0"/>
                <a:ea typeface="Cambria" panose="02040503050406030204" pitchFamily="18" charset="0"/>
              </a:rPr>
              <a:t>Hồ</a:t>
            </a:r>
            <a:r>
              <a:rPr lang="en-US" sz="2400" dirty="0" smtClean="0">
                <a:solidFill>
                  <a:srgbClr val="FF0000"/>
                </a:solidFill>
                <a:latin typeface="Cambria" panose="02040503050406030204" pitchFamily="18" charset="0"/>
                <a:ea typeface="Cambria" panose="02040503050406030204" pitchFamily="18" charset="0"/>
              </a:rPr>
              <a:t> </a:t>
            </a:r>
            <a:r>
              <a:rPr lang="en-US" sz="2400" dirty="0" err="1" smtClean="0">
                <a:solidFill>
                  <a:srgbClr val="FF0000"/>
                </a:solidFill>
                <a:latin typeface="Cambria" panose="02040503050406030204" pitchFamily="18" charset="0"/>
                <a:ea typeface="Cambria" panose="02040503050406030204" pitchFamily="18" charset="0"/>
              </a:rPr>
              <a:t>Lắk</a:t>
            </a:r>
            <a:endParaRPr lang="en-US" sz="2400" dirty="0">
              <a:solidFill>
                <a:srgbClr val="FF000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6499870" y="3696872"/>
            <a:ext cx="4581525" cy="2873148"/>
          </a:xfrm>
          <a:prstGeom prst="rect">
            <a:avLst/>
          </a:prstGeom>
        </p:spPr>
      </p:pic>
      <p:sp>
        <p:nvSpPr>
          <p:cNvPr id="9" name="Rectangle 8"/>
          <p:cNvSpPr/>
          <p:nvPr/>
        </p:nvSpPr>
        <p:spPr>
          <a:xfrm>
            <a:off x="7967329" y="3354287"/>
            <a:ext cx="2194896" cy="461665"/>
          </a:xfrm>
          <a:prstGeom prst="rect">
            <a:avLst/>
          </a:prstGeom>
        </p:spPr>
        <p:txBody>
          <a:bodyPr wrap="none">
            <a:spAutoFit/>
          </a:bodyPr>
          <a:lstStyle/>
          <a:p>
            <a:pPr fontAlgn="base"/>
            <a:r>
              <a:rPr lang="en-US" sz="2400" b="1" dirty="0" err="1" smtClean="0">
                <a:solidFill>
                  <a:srgbClr val="333333"/>
                </a:solidFill>
                <a:latin typeface="Cambria" panose="02040503050406030204" pitchFamily="18" charset="0"/>
                <a:ea typeface="Cambria" panose="02040503050406030204" pitchFamily="18" charset="0"/>
              </a:rPr>
              <a:t>Thác</a:t>
            </a:r>
            <a:r>
              <a:rPr lang="en-US" sz="2400" b="1" dirty="0" smtClean="0">
                <a:solidFill>
                  <a:srgbClr val="333333"/>
                </a:solidFill>
                <a:latin typeface="Cambria" panose="02040503050406030204" pitchFamily="18" charset="0"/>
                <a:ea typeface="Cambria" panose="02040503050406030204" pitchFamily="18" charset="0"/>
              </a:rPr>
              <a:t> </a:t>
            </a:r>
            <a:r>
              <a:rPr lang="en-US" sz="2400" b="1" dirty="0" err="1">
                <a:solidFill>
                  <a:srgbClr val="333333"/>
                </a:solidFill>
                <a:latin typeface="Cambria" panose="02040503050406030204" pitchFamily="18" charset="0"/>
                <a:ea typeface="Cambria" panose="02040503050406030204" pitchFamily="18" charset="0"/>
              </a:rPr>
              <a:t>Đray</a:t>
            </a:r>
            <a:r>
              <a:rPr lang="en-US" sz="2400" b="1" dirty="0">
                <a:solidFill>
                  <a:srgbClr val="333333"/>
                </a:solidFill>
                <a:latin typeface="Cambria" panose="02040503050406030204" pitchFamily="18" charset="0"/>
                <a:ea typeface="Cambria" panose="02040503050406030204" pitchFamily="18" charset="0"/>
              </a:rPr>
              <a:t> </a:t>
            </a:r>
            <a:r>
              <a:rPr lang="en-US" sz="2400" b="1" dirty="0" err="1">
                <a:solidFill>
                  <a:srgbClr val="333333"/>
                </a:solidFill>
                <a:latin typeface="Cambria" panose="02040503050406030204" pitchFamily="18" charset="0"/>
                <a:ea typeface="Cambria" panose="02040503050406030204" pitchFamily="18" charset="0"/>
              </a:rPr>
              <a:t>Sáp</a:t>
            </a:r>
            <a:endParaRPr lang="en-US" sz="2400" b="1" i="0" u="none" strike="noStrike" dirty="0">
              <a:solidFill>
                <a:srgbClr val="333333"/>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76853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5772" y="56243"/>
            <a:ext cx="5945155" cy="3333750"/>
          </a:xfrm>
          <a:prstGeom prst="rect">
            <a:avLst/>
          </a:prstGeom>
        </p:spPr>
      </p:pic>
      <p:pic>
        <p:nvPicPr>
          <p:cNvPr id="6" name="Picture 5"/>
          <p:cNvPicPr>
            <a:picLocks noChangeAspect="1"/>
          </p:cNvPicPr>
          <p:nvPr/>
        </p:nvPicPr>
        <p:blipFill>
          <a:blip r:embed="rId3"/>
          <a:stretch>
            <a:fillRect/>
          </a:stretch>
        </p:blipFill>
        <p:spPr>
          <a:xfrm>
            <a:off x="6778171" y="1"/>
            <a:ext cx="5413829" cy="3333750"/>
          </a:xfrm>
          <a:prstGeom prst="rect">
            <a:avLst/>
          </a:prstGeom>
        </p:spPr>
      </p:pic>
      <p:pic>
        <p:nvPicPr>
          <p:cNvPr id="7" name="Picture 6"/>
          <p:cNvPicPr>
            <a:picLocks noChangeAspect="1"/>
          </p:cNvPicPr>
          <p:nvPr/>
        </p:nvPicPr>
        <p:blipFill>
          <a:blip r:embed="rId4"/>
          <a:stretch>
            <a:fillRect/>
          </a:stretch>
        </p:blipFill>
        <p:spPr>
          <a:xfrm>
            <a:off x="252161" y="3333751"/>
            <a:ext cx="5945155" cy="3468007"/>
          </a:xfrm>
          <a:prstGeom prst="rect">
            <a:avLst/>
          </a:prstGeom>
        </p:spPr>
      </p:pic>
      <p:pic>
        <p:nvPicPr>
          <p:cNvPr id="8" name="Picture 7"/>
          <p:cNvPicPr>
            <a:picLocks noChangeAspect="1"/>
          </p:cNvPicPr>
          <p:nvPr/>
        </p:nvPicPr>
        <p:blipFill>
          <a:blip r:embed="rId5"/>
          <a:stretch>
            <a:fillRect/>
          </a:stretch>
        </p:blipFill>
        <p:spPr>
          <a:xfrm>
            <a:off x="6778171" y="3389993"/>
            <a:ext cx="5326453" cy="3468007"/>
          </a:xfrm>
          <a:prstGeom prst="rect">
            <a:avLst/>
          </a:prstGeom>
        </p:spPr>
      </p:pic>
      <p:pic>
        <p:nvPicPr>
          <p:cNvPr id="9" name="Picture 8"/>
          <p:cNvPicPr>
            <a:picLocks noChangeAspect="1"/>
          </p:cNvPicPr>
          <p:nvPr/>
        </p:nvPicPr>
        <p:blipFill>
          <a:blip r:embed="rId6"/>
          <a:stretch>
            <a:fillRect/>
          </a:stretch>
        </p:blipFill>
        <p:spPr>
          <a:xfrm>
            <a:off x="252161" y="56242"/>
            <a:ext cx="11939839" cy="6745515"/>
          </a:xfrm>
          <a:prstGeom prst="rect">
            <a:avLst/>
          </a:prstGeom>
        </p:spPr>
      </p:pic>
    </p:spTree>
    <p:extLst>
      <p:ext uri="{BB962C8B-B14F-4D97-AF65-F5344CB8AC3E}">
        <p14:creationId xmlns:p14="http://schemas.microsoft.com/office/powerpoint/2010/main" val="3737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70501" y="0"/>
            <a:ext cx="5121499" cy="6800331"/>
          </a:xfrm>
          <a:prstGeom prst="rect">
            <a:avLst/>
          </a:prstGeom>
        </p:spPr>
      </p:pic>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412125" y="824249"/>
            <a:ext cx="5460642" cy="523220"/>
          </a:xfrm>
          <a:prstGeom prst="rect">
            <a:avLst/>
          </a:prstGeom>
          <a:noFill/>
        </p:spPr>
        <p:txBody>
          <a:bodyPr wrap="square" rtlCol="0">
            <a:spAutoFit/>
          </a:bodyPr>
          <a:lstStyle/>
          <a:p>
            <a:r>
              <a:rPr lang="en-US" sz="2800" b="1" i="1" dirty="0">
                <a:latin typeface="Cambria" panose="02040503050406030204" pitchFamily="18" charset="0"/>
                <a:ea typeface="Cambria" panose="02040503050406030204" pitchFamily="18" charset="0"/>
              </a:rPr>
              <a:t>1. </a:t>
            </a:r>
            <a:r>
              <a:rPr lang="en-US" sz="2800" b="1" i="1" dirty="0" err="1">
                <a:latin typeface="Cambria" panose="02040503050406030204" pitchFamily="18" charset="0"/>
                <a:ea typeface="Cambria" panose="02040503050406030204" pitchFamily="18" charset="0"/>
              </a:rPr>
              <a:t>Vị</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trí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địa</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và</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phạm</a:t>
            </a:r>
            <a:r>
              <a:rPr lang="en-US" sz="2800" b="1" i="1" dirty="0">
                <a:latin typeface="Cambria" panose="02040503050406030204" pitchFamily="18" charset="0"/>
                <a:ea typeface="Cambria" panose="02040503050406030204" pitchFamily="18" charset="0"/>
              </a:rPr>
              <a:t> vi </a:t>
            </a:r>
            <a:r>
              <a:rPr lang="en-US" sz="2800" b="1" i="1" dirty="0" err="1">
                <a:latin typeface="Cambria" panose="02040503050406030204" pitchFamily="18" charset="0"/>
                <a:ea typeface="Cambria" panose="02040503050406030204" pitchFamily="18" charset="0"/>
              </a:rPr>
              <a:t>lãnh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thổ</a:t>
            </a:r>
            <a:r>
              <a:rPr lang="en-US" sz="2800" b="1" i="1" dirty="0">
                <a:latin typeface="Cambria" panose="02040503050406030204" pitchFamily="18" charset="0"/>
                <a:ea typeface="Cambria" panose="02040503050406030204" pitchFamily="18" charset="0"/>
              </a:rPr>
              <a:t> </a:t>
            </a:r>
          </a:p>
        </p:txBody>
      </p:sp>
      <p:sp>
        <p:nvSpPr>
          <p:cNvPr id="9" name="TextBox 8"/>
          <p:cNvSpPr txBox="1"/>
          <p:nvPr/>
        </p:nvSpPr>
        <p:spPr>
          <a:xfrm>
            <a:off x="122350" y="1347469"/>
            <a:ext cx="7128456" cy="523220"/>
          </a:xfrm>
          <a:prstGeom prst="rect">
            <a:avLst/>
          </a:prstGeom>
          <a:noFill/>
        </p:spPr>
        <p:txBody>
          <a:bodyPr wrap="square" rtlCol="0">
            <a:spAutoFit/>
          </a:bodyPr>
          <a:lstStyle/>
          <a:p>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Diện</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Khoảng 54,5 nghìn km2 </a:t>
            </a:r>
            <a:r>
              <a:rPr lang="vi-VN" sz="2800" dirty="0" smtClean="0">
                <a:latin typeface="Cambria" panose="02040503050406030204" pitchFamily="18" charset="0"/>
                <a:ea typeface="Cambria" panose="02040503050406030204" pitchFamily="18" charset="0"/>
              </a:rPr>
              <a:t>(2021).</a:t>
            </a:r>
            <a:endParaRPr lang="en-US" sz="2800" dirty="0">
              <a:latin typeface="Cambria" panose="02040503050406030204" pitchFamily="18" charset="0"/>
              <a:ea typeface="Cambria" panose="02040503050406030204" pitchFamily="18" charset="0"/>
            </a:endParaRPr>
          </a:p>
        </p:txBody>
      </p:sp>
      <p:sp>
        <p:nvSpPr>
          <p:cNvPr id="11" name="TextBox 10"/>
          <p:cNvSpPr txBox="1"/>
          <p:nvPr/>
        </p:nvSpPr>
        <p:spPr>
          <a:xfrm>
            <a:off x="122350" y="1764913"/>
            <a:ext cx="7128456" cy="523220"/>
          </a:xfrm>
          <a:prstGeom prst="rect">
            <a:avLst/>
          </a:prstGeom>
          <a:noFill/>
        </p:spPr>
        <p:txBody>
          <a:bodyPr wrap="square" rtlCol="0">
            <a:spAutoFit/>
          </a:bodyPr>
          <a:lstStyle/>
          <a:p>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Gồm</a:t>
            </a:r>
            <a:r>
              <a:rPr lang="en-US" sz="2800" dirty="0" smtClean="0">
                <a:latin typeface="Cambria" panose="02040503050406030204" pitchFamily="18" charset="0"/>
                <a:ea typeface="Cambria" panose="02040503050406030204" pitchFamily="18" charset="0"/>
              </a:rPr>
              <a:t> 5 </a:t>
            </a:r>
            <a:r>
              <a:rPr lang="en-US" sz="2800" dirty="0" err="1" smtClean="0">
                <a:latin typeface="Cambria" panose="02040503050406030204" pitchFamily="18" charset="0"/>
                <a:ea typeface="Cambria" panose="02040503050406030204" pitchFamily="18" charset="0"/>
              </a:rPr>
              <a:t>tỉnh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Kon</a:t>
            </a:r>
            <a:r>
              <a:rPr lang="en-US" sz="2800" dirty="0" smtClean="0">
                <a:latin typeface="Cambria" panose="02040503050406030204" pitchFamily="18" charset="0"/>
                <a:ea typeface="Cambria" panose="02040503050406030204" pitchFamily="18" charset="0"/>
              </a:rPr>
              <a:t> Tum, </a:t>
            </a:r>
            <a:r>
              <a:rPr lang="en-US" sz="2800" dirty="0" err="1" smtClean="0">
                <a:latin typeface="Cambria" panose="02040503050406030204" pitchFamily="18" charset="0"/>
                <a:ea typeface="Cambria" panose="02040503050406030204" pitchFamily="18" charset="0"/>
              </a:rPr>
              <a:t>Gia</a:t>
            </a:r>
            <a:r>
              <a:rPr lang="en-US" sz="2800" dirty="0" smtClean="0">
                <a:latin typeface="Cambria" panose="02040503050406030204" pitchFamily="18" charset="0"/>
                <a:ea typeface="Cambria" panose="02040503050406030204" pitchFamily="18" charset="0"/>
              </a:rPr>
              <a:t> Lai..</a:t>
            </a:r>
            <a:endParaRPr lang="en-US" sz="2800" dirty="0">
              <a:latin typeface="Cambria" panose="02040503050406030204" pitchFamily="18" charset="0"/>
              <a:ea typeface="Cambria" panose="02040503050406030204" pitchFamily="18" charset="0"/>
            </a:endParaRPr>
          </a:p>
        </p:txBody>
      </p:sp>
      <p:sp>
        <p:nvSpPr>
          <p:cNvPr id="12" name="TextBox 11"/>
          <p:cNvSpPr txBox="1"/>
          <p:nvPr/>
        </p:nvSpPr>
        <p:spPr>
          <a:xfrm>
            <a:off x="120383" y="3632871"/>
            <a:ext cx="7283002"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Hãy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định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tỉnh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thuộc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Nguyên</a:t>
            </a:r>
            <a:r>
              <a:rPr lang="en-US" sz="2800" dirty="0" smtClean="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
        <p:nvSpPr>
          <p:cNvPr id="14" name="TextBox 13"/>
          <p:cNvSpPr txBox="1"/>
          <p:nvPr/>
        </p:nvSpPr>
        <p:spPr>
          <a:xfrm>
            <a:off x="122350" y="2219431"/>
            <a:ext cx="7128456" cy="523220"/>
          </a:xfrm>
          <a:prstGeom prst="rect">
            <a:avLst/>
          </a:prstGeom>
          <a:noFill/>
        </p:spPr>
        <p:txBody>
          <a:bodyPr wrap="square" rtlCol="0">
            <a:spAutoFit/>
          </a:bodyPr>
          <a:lstStyle/>
          <a:p>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Vị</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trí</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địa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lí</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tiếp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giáp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với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biển</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15" name="Rectangle 14"/>
          <p:cNvSpPr/>
          <p:nvPr/>
        </p:nvSpPr>
        <p:spPr>
          <a:xfrm>
            <a:off x="120383" y="4252013"/>
            <a:ext cx="5870453" cy="523220"/>
          </a:xfrm>
          <a:prstGeom prst="rect">
            <a:avLst/>
          </a:prstGeom>
        </p:spPr>
        <p:txBody>
          <a:bodyPr wrap="none">
            <a:spAutoFit/>
          </a:bodyPr>
          <a:lstStyle/>
          <a:p>
            <a:r>
              <a:rPr lang="en-US" sz="2800" dirty="0" err="1">
                <a:solidFill>
                  <a:srgbClr val="FF0000"/>
                </a:solidFill>
                <a:latin typeface="Cambria" panose="02040503050406030204" pitchFamily="18" charset="0"/>
                <a:ea typeface="Cambria" panose="02040503050406030204" pitchFamily="18" charset="0"/>
              </a:rPr>
              <a:t>Vị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trí</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Nguyên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gì</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đặc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biệt</a:t>
            </a:r>
            <a:r>
              <a:rPr lang="en-US" sz="2800" dirty="0">
                <a:solidFill>
                  <a:srgbClr val="FF0000"/>
                </a:solidFill>
                <a:latin typeface="Cambria" panose="02040503050406030204" pitchFamily="18" charset="0"/>
                <a:ea typeface="Cambria" panose="02040503050406030204" pitchFamily="18" charset="0"/>
              </a:rPr>
              <a:t>?</a:t>
            </a:r>
            <a:endParaRPr lang="en-US" sz="2800" dirty="0"/>
          </a:p>
        </p:txBody>
      </p:sp>
      <p:sp>
        <p:nvSpPr>
          <p:cNvPr id="19" name="Freeform 18"/>
          <p:cNvSpPr/>
          <p:nvPr/>
        </p:nvSpPr>
        <p:spPr>
          <a:xfrm>
            <a:off x="8080976" y="367336"/>
            <a:ext cx="1468613" cy="1765952"/>
          </a:xfrm>
          <a:custGeom>
            <a:avLst/>
            <a:gdLst>
              <a:gd name="connsiteX0" fmla="*/ 257596 w 1468613"/>
              <a:gd name="connsiteY0" fmla="*/ 0 h 1714436"/>
              <a:gd name="connsiteX1" fmla="*/ 334869 w 1468613"/>
              <a:gd name="connsiteY1" fmla="*/ 231820 h 1714436"/>
              <a:gd name="connsiteX2" fmla="*/ 321990 w 1468613"/>
              <a:gd name="connsiteY2" fmla="*/ 412124 h 1714436"/>
              <a:gd name="connsiteX3" fmla="*/ 270475 w 1468613"/>
              <a:gd name="connsiteY3" fmla="*/ 476518 h 1714436"/>
              <a:gd name="connsiteX4" fmla="*/ 154565 w 1468613"/>
              <a:gd name="connsiteY4" fmla="*/ 476518 h 1714436"/>
              <a:gd name="connsiteX5" fmla="*/ 244717 w 1468613"/>
              <a:gd name="connsiteY5" fmla="*/ 656822 h 1714436"/>
              <a:gd name="connsiteX6" fmla="*/ 231838 w 1468613"/>
              <a:gd name="connsiteY6" fmla="*/ 888642 h 1714436"/>
              <a:gd name="connsiteX7" fmla="*/ 167444 w 1468613"/>
              <a:gd name="connsiteY7" fmla="*/ 1146220 h 1714436"/>
              <a:gd name="connsiteX8" fmla="*/ 25776 w 1468613"/>
              <a:gd name="connsiteY8" fmla="*/ 1275008 h 1714436"/>
              <a:gd name="connsiteX9" fmla="*/ 38655 w 1468613"/>
              <a:gd name="connsiteY9" fmla="*/ 1442434 h 1714436"/>
              <a:gd name="connsiteX10" fmla="*/ 19 w 1468613"/>
              <a:gd name="connsiteY10" fmla="*/ 1571222 h 1714436"/>
              <a:gd name="connsiteX11" fmla="*/ 38655 w 1468613"/>
              <a:gd name="connsiteY11" fmla="*/ 1712890 h 1714436"/>
              <a:gd name="connsiteX12" fmla="*/ 244717 w 1468613"/>
              <a:gd name="connsiteY12" fmla="*/ 1635617 h 1714436"/>
              <a:gd name="connsiteX13" fmla="*/ 399264 w 1468613"/>
              <a:gd name="connsiteY13" fmla="*/ 1468191 h 1714436"/>
              <a:gd name="connsiteX14" fmla="*/ 553810 w 1468613"/>
              <a:gd name="connsiteY14" fmla="*/ 1378039 h 1714436"/>
              <a:gd name="connsiteX15" fmla="*/ 811388 w 1468613"/>
              <a:gd name="connsiteY15" fmla="*/ 1403797 h 1714436"/>
              <a:gd name="connsiteX16" fmla="*/ 914419 w 1468613"/>
              <a:gd name="connsiteY16" fmla="*/ 1262130 h 1714436"/>
              <a:gd name="connsiteX17" fmla="*/ 1275027 w 1468613"/>
              <a:gd name="connsiteY17" fmla="*/ 1300766 h 1714436"/>
              <a:gd name="connsiteX18" fmla="*/ 1468210 w 1468613"/>
              <a:gd name="connsiteY18" fmla="*/ 1159099 h 1714436"/>
              <a:gd name="connsiteX19" fmla="*/ 1326542 w 1468613"/>
              <a:gd name="connsiteY19" fmla="*/ 978794 h 1714436"/>
              <a:gd name="connsiteX20" fmla="*/ 1352300 w 1468613"/>
              <a:gd name="connsiteY20" fmla="*/ 837127 h 1714436"/>
              <a:gd name="connsiteX21" fmla="*/ 901540 w 1468613"/>
              <a:gd name="connsiteY21" fmla="*/ 502276 h 1714436"/>
              <a:gd name="connsiteX22" fmla="*/ 940176 w 1468613"/>
              <a:gd name="connsiteY22" fmla="*/ 579549 h 1714436"/>
              <a:gd name="connsiteX23" fmla="*/ 682599 w 1468613"/>
              <a:gd name="connsiteY23" fmla="*/ 502276 h 1714436"/>
              <a:gd name="connsiteX24" fmla="*/ 759872 w 1468613"/>
              <a:gd name="connsiteY24" fmla="*/ 386366 h 1714436"/>
              <a:gd name="connsiteX25" fmla="*/ 643962 w 1468613"/>
              <a:gd name="connsiteY25" fmla="*/ 296214 h 1714436"/>
              <a:gd name="connsiteX26" fmla="*/ 437900 w 1468613"/>
              <a:gd name="connsiteY26" fmla="*/ 231820 h 1714436"/>
              <a:gd name="connsiteX27" fmla="*/ 283354 w 1468613"/>
              <a:gd name="connsiteY27" fmla="*/ 51515 h 1714436"/>
              <a:gd name="connsiteX28" fmla="*/ 321990 w 1468613"/>
              <a:gd name="connsiteY28" fmla="*/ 51515 h 171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8613" h="1714436">
                <a:moveTo>
                  <a:pt x="257596" y="0"/>
                </a:moveTo>
                <a:cubicBezTo>
                  <a:pt x="290866" y="81566"/>
                  <a:pt x="324137" y="163133"/>
                  <a:pt x="334869" y="231820"/>
                </a:cubicBezTo>
                <a:cubicBezTo>
                  <a:pt x="345601" y="300507"/>
                  <a:pt x="332722" y="371341"/>
                  <a:pt x="321990" y="412124"/>
                </a:cubicBezTo>
                <a:cubicBezTo>
                  <a:pt x="311258" y="452907"/>
                  <a:pt x="298379" y="465786"/>
                  <a:pt x="270475" y="476518"/>
                </a:cubicBezTo>
                <a:cubicBezTo>
                  <a:pt x="242571" y="487250"/>
                  <a:pt x="158858" y="446467"/>
                  <a:pt x="154565" y="476518"/>
                </a:cubicBezTo>
                <a:cubicBezTo>
                  <a:pt x="150272" y="506569"/>
                  <a:pt x="231838" y="588135"/>
                  <a:pt x="244717" y="656822"/>
                </a:cubicBezTo>
                <a:cubicBezTo>
                  <a:pt x="257596" y="725509"/>
                  <a:pt x="244717" y="807076"/>
                  <a:pt x="231838" y="888642"/>
                </a:cubicBezTo>
                <a:cubicBezTo>
                  <a:pt x="218959" y="970208"/>
                  <a:pt x="201788" y="1081826"/>
                  <a:pt x="167444" y="1146220"/>
                </a:cubicBezTo>
                <a:cubicBezTo>
                  <a:pt x="133100" y="1210614"/>
                  <a:pt x="47241" y="1225639"/>
                  <a:pt x="25776" y="1275008"/>
                </a:cubicBezTo>
                <a:cubicBezTo>
                  <a:pt x="4311" y="1324377"/>
                  <a:pt x="42948" y="1393065"/>
                  <a:pt x="38655" y="1442434"/>
                </a:cubicBezTo>
                <a:cubicBezTo>
                  <a:pt x="34362" y="1491803"/>
                  <a:pt x="19" y="1526146"/>
                  <a:pt x="19" y="1571222"/>
                </a:cubicBezTo>
                <a:cubicBezTo>
                  <a:pt x="19" y="1616298"/>
                  <a:pt x="-2128" y="1702158"/>
                  <a:pt x="38655" y="1712890"/>
                </a:cubicBezTo>
                <a:cubicBezTo>
                  <a:pt x="79438" y="1723622"/>
                  <a:pt x="184615" y="1676400"/>
                  <a:pt x="244717" y="1635617"/>
                </a:cubicBezTo>
                <a:cubicBezTo>
                  <a:pt x="304819" y="1594834"/>
                  <a:pt x="347749" y="1511121"/>
                  <a:pt x="399264" y="1468191"/>
                </a:cubicBezTo>
                <a:cubicBezTo>
                  <a:pt x="450780" y="1425261"/>
                  <a:pt x="485123" y="1388771"/>
                  <a:pt x="553810" y="1378039"/>
                </a:cubicBezTo>
                <a:cubicBezTo>
                  <a:pt x="622497" y="1367307"/>
                  <a:pt x="751287" y="1423115"/>
                  <a:pt x="811388" y="1403797"/>
                </a:cubicBezTo>
                <a:cubicBezTo>
                  <a:pt x="871489" y="1384479"/>
                  <a:pt x="837146" y="1279302"/>
                  <a:pt x="914419" y="1262130"/>
                </a:cubicBezTo>
                <a:cubicBezTo>
                  <a:pt x="991692" y="1244958"/>
                  <a:pt x="1182729" y="1317938"/>
                  <a:pt x="1275027" y="1300766"/>
                </a:cubicBezTo>
                <a:cubicBezTo>
                  <a:pt x="1367325" y="1283594"/>
                  <a:pt x="1459624" y="1212761"/>
                  <a:pt x="1468210" y="1159099"/>
                </a:cubicBezTo>
                <a:cubicBezTo>
                  <a:pt x="1476796" y="1105437"/>
                  <a:pt x="1345860" y="1032456"/>
                  <a:pt x="1326542" y="978794"/>
                </a:cubicBezTo>
                <a:cubicBezTo>
                  <a:pt x="1307224" y="925132"/>
                  <a:pt x="1423134" y="916547"/>
                  <a:pt x="1352300" y="837127"/>
                </a:cubicBezTo>
                <a:cubicBezTo>
                  <a:pt x="1281466" y="757707"/>
                  <a:pt x="970227" y="545206"/>
                  <a:pt x="901540" y="502276"/>
                </a:cubicBezTo>
                <a:cubicBezTo>
                  <a:pt x="832853" y="459346"/>
                  <a:pt x="976666" y="579549"/>
                  <a:pt x="940176" y="579549"/>
                </a:cubicBezTo>
                <a:cubicBezTo>
                  <a:pt x="903686" y="579549"/>
                  <a:pt x="712650" y="534473"/>
                  <a:pt x="682599" y="502276"/>
                </a:cubicBezTo>
                <a:cubicBezTo>
                  <a:pt x="652548" y="470079"/>
                  <a:pt x="766311" y="420710"/>
                  <a:pt x="759872" y="386366"/>
                </a:cubicBezTo>
                <a:cubicBezTo>
                  <a:pt x="753433" y="352022"/>
                  <a:pt x="697624" y="321972"/>
                  <a:pt x="643962" y="296214"/>
                </a:cubicBezTo>
                <a:cubicBezTo>
                  <a:pt x="590300" y="270456"/>
                  <a:pt x="498001" y="272603"/>
                  <a:pt x="437900" y="231820"/>
                </a:cubicBezTo>
                <a:cubicBezTo>
                  <a:pt x="377799" y="191037"/>
                  <a:pt x="302672" y="81566"/>
                  <a:pt x="283354" y="51515"/>
                </a:cubicBezTo>
                <a:cubicBezTo>
                  <a:pt x="264036" y="21464"/>
                  <a:pt x="293013" y="36489"/>
                  <a:pt x="321990" y="5151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202214" y="1637586"/>
            <a:ext cx="1621060" cy="1631546"/>
          </a:xfrm>
          <a:custGeom>
            <a:avLst/>
            <a:gdLst>
              <a:gd name="connsiteX0" fmla="*/ 12146 w 1621060"/>
              <a:gd name="connsiteY0" fmla="*/ 511254 h 1631546"/>
              <a:gd name="connsiteX1" fmla="*/ 4526 w 1621060"/>
              <a:gd name="connsiteY1" fmla="*/ 716994 h 1631546"/>
              <a:gd name="connsiteX2" fmla="*/ 73106 w 1621060"/>
              <a:gd name="connsiteY2" fmla="*/ 793194 h 1631546"/>
              <a:gd name="connsiteX3" fmla="*/ 179786 w 1621060"/>
              <a:gd name="connsiteY3" fmla="*/ 1006554 h 1631546"/>
              <a:gd name="connsiteX4" fmla="*/ 172166 w 1621060"/>
              <a:gd name="connsiteY4" fmla="*/ 1296114 h 1631546"/>
              <a:gd name="connsiteX5" fmla="*/ 271226 w 1621060"/>
              <a:gd name="connsiteY5" fmla="*/ 1204674 h 1631546"/>
              <a:gd name="connsiteX6" fmla="*/ 697946 w 1621060"/>
              <a:gd name="connsiteY6" fmla="*/ 1181814 h 1631546"/>
              <a:gd name="connsiteX7" fmla="*/ 736046 w 1621060"/>
              <a:gd name="connsiteY7" fmla="*/ 1143714 h 1631546"/>
              <a:gd name="connsiteX8" fmla="*/ 1025606 w 1621060"/>
              <a:gd name="connsiteY8" fmla="*/ 1242774 h 1631546"/>
              <a:gd name="connsiteX9" fmla="*/ 1094186 w 1621060"/>
              <a:gd name="connsiteY9" fmla="*/ 1364694 h 1631546"/>
              <a:gd name="connsiteX10" fmla="*/ 1178006 w 1621060"/>
              <a:gd name="connsiteY10" fmla="*/ 1478994 h 1631546"/>
              <a:gd name="connsiteX11" fmla="*/ 1254206 w 1621060"/>
              <a:gd name="connsiteY11" fmla="*/ 1593294 h 1631546"/>
              <a:gd name="connsiteX12" fmla="*/ 1406606 w 1621060"/>
              <a:gd name="connsiteY12" fmla="*/ 1631394 h 1631546"/>
              <a:gd name="connsiteX13" fmla="*/ 1490426 w 1621060"/>
              <a:gd name="connsiteY13" fmla="*/ 1600914 h 1631546"/>
              <a:gd name="connsiteX14" fmla="*/ 1490426 w 1621060"/>
              <a:gd name="connsiteY14" fmla="*/ 1478994 h 1631546"/>
              <a:gd name="connsiteX15" fmla="*/ 1619966 w 1621060"/>
              <a:gd name="connsiteY15" fmla="*/ 1395174 h 1631546"/>
              <a:gd name="connsiteX16" fmla="*/ 1551386 w 1621060"/>
              <a:gd name="connsiteY16" fmla="*/ 1258014 h 1631546"/>
              <a:gd name="connsiteX17" fmla="*/ 1528526 w 1621060"/>
              <a:gd name="connsiteY17" fmla="*/ 1090374 h 1631546"/>
              <a:gd name="connsiteX18" fmla="*/ 1437086 w 1621060"/>
              <a:gd name="connsiteY18" fmla="*/ 1082754 h 1631546"/>
              <a:gd name="connsiteX19" fmla="*/ 1475186 w 1621060"/>
              <a:gd name="connsiteY19" fmla="*/ 983694 h 1631546"/>
              <a:gd name="connsiteX20" fmla="*/ 1520906 w 1621060"/>
              <a:gd name="connsiteY20" fmla="*/ 968454 h 1631546"/>
              <a:gd name="connsiteX21" fmla="*/ 1589486 w 1621060"/>
              <a:gd name="connsiteY21" fmla="*/ 983694 h 1631546"/>
              <a:gd name="connsiteX22" fmla="*/ 1559006 w 1621060"/>
              <a:gd name="connsiteY22" fmla="*/ 846534 h 1631546"/>
              <a:gd name="connsiteX23" fmla="*/ 1589486 w 1621060"/>
              <a:gd name="connsiteY23" fmla="*/ 770334 h 1631546"/>
              <a:gd name="connsiteX24" fmla="*/ 1498046 w 1621060"/>
              <a:gd name="connsiteY24" fmla="*/ 595074 h 1631546"/>
              <a:gd name="connsiteX25" fmla="*/ 1490426 w 1621060"/>
              <a:gd name="connsiteY25" fmla="*/ 435054 h 1631546"/>
              <a:gd name="connsiteX26" fmla="*/ 1391366 w 1621060"/>
              <a:gd name="connsiteY26" fmla="*/ 297894 h 1631546"/>
              <a:gd name="connsiteX27" fmla="*/ 1360886 w 1621060"/>
              <a:gd name="connsiteY27" fmla="*/ 31194 h 1631546"/>
              <a:gd name="connsiteX28" fmla="*/ 1322786 w 1621060"/>
              <a:gd name="connsiteY28" fmla="*/ 15954 h 163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21060" h="1631546">
                <a:moveTo>
                  <a:pt x="12146" y="511254"/>
                </a:moveTo>
                <a:cubicBezTo>
                  <a:pt x="3256" y="590629"/>
                  <a:pt x="-5634" y="670004"/>
                  <a:pt x="4526" y="716994"/>
                </a:cubicBezTo>
                <a:cubicBezTo>
                  <a:pt x="14686" y="763984"/>
                  <a:pt x="43896" y="744934"/>
                  <a:pt x="73106" y="793194"/>
                </a:cubicBezTo>
                <a:cubicBezTo>
                  <a:pt x="102316" y="841454"/>
                  <a:pt x="163276" y="922734"/>
                  <a:pt x="179786" y="1006554"/>
                </a:cubicBezTo>
                <a:cubicBezTo>
                  <a:pt x="196296" y="1090374"/>
                  <a:pt x="156926" y="1263094"/>
                  <a:pt x="172166" y="1296114"/>
                </a:cubicBezTo>
                <a:cubicBezTo>
                  <a:pt x="187406" y="1329134"/>
                  <a:pt x="183596" y="1223724"/>
                  <a:pt x="271226" y="1204674"/>
                </a:cubicBezTo>
                <a:cubicBezTo>
                  <a:pt x="358856" y="1185624"/>
                  <a:pt x="620476" y="1191974"/>
                  <a:pt x="697946" y="1181814"/>
                </a:cubicBezTo>
                <a:cubicBezTo>
                  <a:pt x="775416" y="1171654"/>
                  <a:pt x="681436" y="1133554"/>
                  <a:pt x="736046" y="1143714"/>
                </a:cubicBezTo>
                <a:cubicBezTo>
                  <a:pt x="790656" y="1153874"/>
                  <a:pt x="965916" y="1205944"/>
                  <a:pt x="1025606" y="1242774"/>
                </a:cubicBezTo>
                <a:cubicBezTo>
                  <a:pt x="1085296" y="1279604"/>
                  <a:pt x="1068786" y="1325324"/>
                  <a:pt x="1094186" y="1364694"/>
                </a:cubicBezTo>
                <a:cubicBezTo>
                  <a:pt x="1119586" y="1404064"/>
                  <a:pt x="1151336" y="1440894"/>
                  <a:pt x="1178006" y="1478994"/>
                </a:cubicBezTo>
                <a:cubicBezTo>
                  <a:pt x="1204676" y="1517094"/>
                  <a:pt x="1216106" y="1567894"/>
                  <a:pt x="1254206" y="1593294"/>
                </a:cubicBezTo>
                <a:cubicBezTo>
                  <a:pt x="1292306" y="1618694"/>
                  <a:pt x="1367236" y="1630124"/>
                  <a:pt x="1406606" y="1631394"/>
                </a:cubicBezTo>
                <a:cubicBezTo>
                  <a:pt x="1445976" y="1632664"/>
                  <a:pt x="1476456" y="1626314"/>
                  <a:pt x="1490426" y="1600914"/>
                </a:cubicBezTo>
                <a:cubicBezTo>
                  <a:pt x="1504396" y="1575514"/>
                  <a:pt x="1468836" y="1513284"/>
                  <a:pt x="1490426" y="1478994"/>
                </a:cubicBezTo>
                <a:cubicBezTo>
                  <a:pt x="1512016" y="1444704"/>
                  <a:pt x="1609806" y="1432004"/>
                  <a:pt x="1619966" y="1395174"/>
                </a:cubicBezTo>
                <a:cubicBezTo>
                  <a:pt x="1630126" y="1358344"/>
                  <a:pt x="1566626" y="1308814"/>
                  <a:pt x="1551386" y="1258014"/>
                </a:cubicBezTo>
                <a:cubicBezTo>
                  <a:pt x="1536146" y="1207214"/>
                  <a:pt x="1547576" y="1119584"/>
                  <a:pt x="1528526" y="1090374"/>
                </a:cubicBezTo>
                <a:cubicBezTo>
                  <a:pt x="1509476" y="1061164"/>
                  <a:pt x="1445976" y="1100534"/>
                  <a:pt x="1437086" y="1082754"/>
                </a:cubicBezTo>
                <a:cubicBezTo>
                  <a:pt x="1428196" y="1064974"/>
                  <a:pt x="1461216" y="1002744"/>
                  <a:pt x="1475186" y="983694"/>
                </a:cubicBezTo>
                <a:cubicBezTo>
                  <a:pt x="1489156" y="964644"/>
                  <a:pt x="1501856" y="968454"/>
                  <a:pt x="1520906" y="968454"/>
                </a:cubicBezTo>
                <a:cubicBezTo>
                  <a:pt x="1539956" y="968454"/>
                  <a:pt x="1583136" y="1004014"/>
                  <a:pt x="1589486" y="983694"/>
                </a:cubicBezTo>
                <a:cubicBezTo>
                  <a:pt x="1595836" y="963374"/>
                  <a:pt x="1559006" y="882094"/>
                  <a:pt x="1559006" y="846534"/>
                </a:cubicBezTo>
                <a:cubicBezTo>
                  <a:pt x="1559006" y="810974"/>
                  <a:pt x="1599646" y="812244"/>
                  <a:pt x="1589486" y="770334"/>
                </a:cubicBezTo>
                <a:cubicBezTo>
                  <a:pt x="1579326" y="728424"/>
                  <a:pt x="1514556" y="650954"/>
                  <a:pt x="1498046" y="595074"/>
                </a:cubicBezTo>
                <a:cubicBezTo>
                  <a:pt x="1481536" y="539194"/>
                  <a:pt x="1508206" y="484584"/>
                  <a:pt x="1490426" y="435054"/>
                </a:cubicBezTo>
                <a:cubicBezTo>
                  <a:pt x="1472646" y="385524"/>
                  <a:pt x="1412956" y="365204"/>
                  <a:pt x="1391366" y="297894"/>
                </a:cubicBezTo>
                <a:cubicBezTo>
                  <a:pt x="1369776" y="230584"/>
                  <a:pt x="1372316" y="78184"/>
                  <a:pt x="1360886" y="31194"/>
                </a:cubicBezTo>
                <a:cubicBezTo>
                  <a:pt x="1349456" y="-15796"/>
                  <a:pt x="1336121" y="79"/>
                  <a:pt x="1322786" y="1595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8220580" y="2941320"/>
            <a:ext cx="1784480" cy="1290211"/>
          </a:xfrm>
          <a:custGeom>
            <a:avLst/>
            <a:gdLst>
              <a:gd name="connsiteX0" fmla="*/ 130940 w 1747188"/>
              <a:gd name="connsiteY0" fmla="*/ 0 h 1290211"/>
              <a:gd name="connsiteX1" fmla="*/ 1400 w 1747188"/>
              <a:gd name="connsiteY1" fmla="*/ 350520 h 1290211"/>
              <a:gd name="connsiteX2" fmla="*/ 85220 w 1747188"/>
              <a:gd name="connsiteY2" fmla="*/ 563880 h 1290211"/>
              <a:gd name="connsiteX3" fmla="*/ 412880 w 1747188"/>
              <a:gd name="connsiteY3" fmla="*/ 617220 h 1290211"/>
              <a:gd name="connsiteX4" fmla="*/ 443360 w 1747188"/>
              <a:gd name="connsiteY4" fmla="*/ 563880 h 1290211"/>
              <a:gd name="connsiteX5" fmla="*/ 496700 w 1747188"/>
              <a:gd name="connsiteY5" fmla="*/ 662940 h 1290211"/>
              <a:gd name="connsiteX6" fmla="*/ 527180 w 1747188"/>
              <a:gd name="connsiteY6" fmla="*/ 800100 h 1290211"/>
              <a:gd name="connsiteX7" fmla="*/ 511940 w 1747188"/>
              <a:gd name="connsiteY7" fmla="*/ 876300 h 1290211"/>
              <a:gd name="connsiteX8" fmla="*/ 611000 w 1747188"/>
              <a:gd name="connsiteY8" fmla="*/ 952500 h 1290211"/>
              <a:gd name="connsiteX9" fmla="*/ 527180 w 1747188"/>
              <a:gd name="connsiteY9" fmla="*/ 998220 h 1290211"/>
              <a:gd name="connsiteX10" fmla="*/ 557660 w 1747188"/>
              <a:gd name="connsiteY10" fmla="*/ 1112520 h 1290211"/>
              <a:gd name="connsiteX11" fmla="*/ 732920 w 1747188"/>
              <a:gd name="connsiteY11" fmla="*/ 1211580 h 1290211"/>
              <a:gd name="connsiteX12" fmla="*/ 755780 w 1747188"/>
              <a:gd name="connsiteY12" fmla="*/ 1280160 h 1290211"/>
              <a:gd name="connsiteX13" fmla="*/ 885320 w 1747188"/>
              <a:gd name="connsiteY13" fmla="*/ 1280160 h 1290211"/>
              <a:gd name="connsiteX14" fmla="*/ 999620 w 1747188"/>
              <a:gd name="connsiteY14" fmla="*/ 1188720 h 1290211"/>
              <a:gd name="connsiteX15" fmla="*/ 1159640 w 1747188"/>
              <a:gd name="connsiteY15" fmla="*/ 1158240 h 1290211"/>
              <a:gd name="connsiteX16" fmla="*/ 1426340 w 1747188"/>
              <a:gd name="connsiteY16" fmla="*/ 1097280 h 1290211"/>
              <a:gd name="connsiteX17" fmla="*/ 1373000 w 1747188"/>
              <a:gd name="connsiteY17" fmla="*/ 960120 h 1290211"/>
              <a:gd name="connsiteX18" fmla="*/ 1510160 w 1747188"/>
              <a:gd name="connsiteY18" fmla="*/ 891540 h 1290211"/>
              <a:gd name="connsiteX19" fmla="*/ 1609220 w 1747188"/>
              <a:gd name="connsiteY19" fmla="*/ 975360 h 1290211"/>
              <a:gd name="connsiteX20" fmla="*/ 1632080 w 1747188"/>
              <a:gd name="connsiteY20" fmla="*/ 723900 h 1290211"/>
              <a:gd name="connsiteX21" fmla="*/ 1738760 w 1747188"/>
              <a:gd name="connsiteY21" fmla="*/ 685800 h 1290211"/>
              <a:gd name="connsiteX22" fmla="*/ 1693040 w 1747188"/>
              <a:gd name="connsiteY22" fmla="*/ 563880 h 1290211"/>
              <a:gd name="connsiteX23" fmla="*/ 1319660 w 1747188"/>
              <a:gd name="connsiteY23" fmla="*/ 358140 h 1290211"/>
              <a:gd name="connsiteX24" fmla="*/ 1395860 w 1747188"/>
              <a:gd name="connsiteY24" fmla="*/ 358140 h 1290211"/>
              <a:gd name="connsiteX25" fmla="*/ 1380620 w 1747188"/>
              <a:gd name="connsiteY25" fmla="*/ 342900 h 1290211"/>
              <a:gd name="connsiteX26" fmla="*/ 1357760 w 1747188"/>
              <a:gd name="connsiteY26" fmla="*/ 381000 h 1290211"/>
              <a:gd name="connsiteX27" fmla="*/ 1342520 w 1747188"/>
              <a:gd name="connsiteY27" fmla="*/ 381000 h 129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7188" h="1290211">
                <a:moveTo>
                  <a:pt x="130940" y="0"/>
                </a:moveTo>
                <a:cubicBezTo>
                  <a:pt x="69980" y="128270"/>
                  <a:pt x="9020" y="256540"/>
                  <a:pt x="1400" y="350520"/>
                </a:cubicBezTo>
                <a:cubicBezTo>
                  <a:pt x="-6220" y="444500"/>
                  <a:pt x="16640" y="519430"/>
                  <a:pt x="85220" y="563880"/>
                </a:cubicBezTo>
                <a:cubicBezTo>
                  <a:pt x="153800" y="608330"/>
                  <a:pt x="353190" y="617220"/>
                  <a:pt x="412880" y="617220"/>
                </a:cubicBezTo>
                <a:cubicBezTo>
                  <a:pt x="472570" y="617220"/>
                  <a:pt x="429390" y="556260"/>
                  <a:pt x="443360" y="563880"/>
                </a:cubicBezTo>
                <a:cubicBezTo>
                  <a:pt x="457330" y="571500"/>
                  <a:pt x="482730" y="623570"/>
                  <a:pt x="496700" y="662940"/>
                </a:cubicBezTo>
                <a:cubicBezTo>
                  <a:pt x="510670" y="702310"/>
                  <a:pt x="524640" y="764540"/>
                  <a:pt x="527180" y="800100"/>
                </a:cubicBezTo>
                <a:cubicBezTo>
                  <a:pt x="529720" y="835660"/>
                  <a:pt x="497970" y="850900"/>
                  <a:pt x="511940" y="876300"/>
                </a:cubicBezTo>
                <a:cubicBezTo>
                  <a:pt x="525910" y="901700"/>
                  <a:pt x="608460" y="932180"/>
                  <a:pt x="611000" y="952500"/>
                </a:cubicBezTo>
                <a:cubicBezTo>
                  <a:pt x="613540" y="972820"/>
                  <a:pt x="536070" y="971550"/>
                  <a:pt x="527180" y="998220"/>
                </a:cubicBezTo>
                <a:cubicBezTo>
                  <a:pt x="518290" y="1024890"/>
                  <a:pt x="523370" y="1076960"/>
                  <a:pt x="557660" y="1112520"/>
                </a:cubicBezTo>
                <a:cubicBezTo>
                  <a:pt x="591950" y="1148080"/>
                  <a:pt x="699900" y="1183640"/>
                  <a:pt x="732920" y="1211580"/>
                </a:cubicBezTo>
                <a:cubicBezTo>
                  <a:pt x="765940" y="1239520"/>
                  <a:pt x="730380" y="1268730"/>
                  <a:pt x="755780" y="1280160"/>
                </a:cubicBezTo>
                <a:cubicBezTo>
                  <a:pt x="781180" y="1291590"/>
                  <a:pt x="844680" y="1295400"/>
                  <a:pt x="885320" y="1280160"/>
                </a:cubicBezTo>
                <a:cubicBezTo>
                  <a:pt x="925960" y="1264920"/>
                  <a:pt x="953900" y="1209040"/>
                  <a:pt x="999620" y="1188720"/>
                </a:cubicBezTo>
                <a:cubicBezTo>
                  <a:pt x="1045340" y="1168400"/>
                  <a:pt x="1088520" y="1173480"/>
                  <a:pt x="1159640" y="1158240"/>
                </a:cubicBezTo>
                <a:cubicBezTo>
                  <a:pt x="1230760" y="1143000"/>
                  <a:pt x="1390780" y="1130300"/>
                  <a:pt x="1426340" y="1097280"/>
                </a:cubicBezTo>
                <a:cubicBezTo>
                  <a:pt x="1461900" y="1064260"/>
                  <a:pt x="1359030" y="994410"/>
                  <a:pt x="1373000" y="960120"/>
                </a:cubicBezTo>
                <a:cubicBezTo>
                  <a:pt x="1386970" y="925830"/>
                  <a:pt x="1470790" y="889000"/>
                  <a:pt x="1510160" y="891540"/>
                </a:cubicBezTo>
                <a:cubicBezTo>
                  <a:pt x="1549530" y="894080"/>
                  <a:pt x="1588900" y="1003300"/>
                  <a:pt x="1609220" y="975360"/>
                </a:cubicBezTo>
                <a:cubicBezTo>
                  <a:pt x="1629540" y="947420"/>
                  <a:pt x="1610490" y="772160"/>
                  <a:pt x="1632080" y="723900"/>
                </a:cubicBezTo>
                <a:cubicBezTo>
                  <a:pt x="1653670" y="675640"/>
                  <a:pt x="1728600" y="712470"/>
                  <a:pt x="1738760" y="685800"/>
                </a:cubicBezTo>
                <a:cubicBezTo>
                  <a:pt x="1748920" y="659130"/>
                  <a:pt x="1762890" y="618490"/>
                  <a:pt x="1693040" y="563880"/>
                </a:cubicBezTo>
                <a:cubicBezTo>
                  <a:pt x="1623190" y="509270"/>
                  <a:pt x="1369190" y="392430"/>
                  <a:pt x="1319660" y="358140"/>
                </a:cubicBezTo>
                <a:cubicBezTo>
                  <a:pt x="1270130" y="323850"/>
                  <a:pt x="1385700" y="360680"/>
                  <a:pt x="1395860" y="358140"/>
                </a:cubicBezTo>
                <a:cubicBezTo>
                  <a:pt x="1406020" y="355600"/>
                  <a:pt x="1386970" y="339090"/>
                  <a:pt x="1380620" y="342900"/>
                </a:cubicBezTo>
                <a:cubicBezTo>
                  <a:pt x="1374270" y="346710"/>
                  <a:pt x="1364110" y="374650"/>
                  <a:pt x="1357760" y="381000"/>
                </a:cubicBezTo>
                <a:cubicBezTo>
                  <a:pt x="1351410" y="387350"/>
                  <a:pt x="1346965" y="384175"/>
                  <a:pt x="1342520" y="38100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916319" y="3536950"/>
            <a:ext cx="1050896" cy="1238283"/>
          </a:xfrm>
          <a:custGeom>
            <a:avLst/>
            <a:gdLst>
              <a:gd name="connsiteX0" fmla="*/ 408531 w 1050896"/>
              <a:gd name="connsiteY0" fmla="*/ 0 h 1238283"/>
              <a:gd name="connsiteX1" fmla="*/ 421231 w 1050896"/>
              <a:gd name="connsiteY1" fmla="*/ 349250 h 1238283"/>
              <a:gd name="connsiteX2" fmla="*/ 395831 w 1050896"/>
              <a:gd name="connsiteY2" fmla="*/ 488950 h 1238283"/>
              <a:gd name="connsiteX3" fmla="*/ 275181 w 1050896"/>
              <a:gd name="connsiteY3" fmla="*/ 615950 h 1238283"/>
              <a:gd name="connsiteX4" fmla="*/ 129131 w 1050896"/>
              <a:gd name="connsiteY4" fmla="*/ 533400 h 1238283"/>
              <a:gd name="connsiteX5" fmla="*/ 8481 w 1050896"/>
              <a:gd name="connsiteY5" fmla="*/ 558800 h 1238283"/>
              <a:gd name="connsiteX6" fmla="*/ 33881 w 1050896"/>
              <a:gd name="connsiteY6" fmla="*/ 863600 h 1238283"/>
              <a:gd name="connsiteX7" fmla="*/ 224381 w 1050896"/>
              <a:gd name="connsiteY7" fmla="*/ 1079500 h 1238283"/>
              <a:gd name="connsiteX8" fmla="*/ 186281 w 1050896"/>
              <a:gd name="connsiteY8" fmla="*/ 1238250 h 1238283"/>
              <a:gd name="connsiteX9" fmla="*/ 529181 w 1050896"/>
              <a:gd name="connsiteY9" fmla="*/ 1066800 h 1238283"/>
              <a:gd name="connsiteX10" fmla="*/ 554581 w 1050896"/>
              <a:gd name="connsiteY10" fmla="*/ 1003300 h 1238283"/>
              <a:gd name="connsiteX11" fmla="*/ 586331 w 1050896"/>
              <a:gd name="connsiteY11" fmla="*/ 1003300 h 1238283"/>
              <a:gd name="connsiteX12" fmla="*/ 599031 w 1050896"/>
              <a:gd name="connsiteY12" fmla="*/ 1073150 h 1238283"/>
              <a:gd name="connsiteX13" fmla="*/ 764131 w 1050896"/>
              <a:gd name="connsiteY13" fmla="*/ 1060450 h 1238283"/>
              <a:gd name="connsiteX14" fmla="*/ 814931 w 1050896"/>
              <a:gd name="connsiteY14" fmla="*/ 1155700 h 1238283"/>
              <a:gd name="connsiteX15" fmla="*/ 986381 w 1050896"/>
              <a:gd name="connsiteY15" fmla="*/ 1098550 h 1238283"/>
              <a:gd name="connsiteX16" fmla="*/ 1037181 w 1050896"/>
              <a:gd name="connsiteY16" fmla="*/ 1022350 h 1238283"/>
              <a:gd name="connsiteX17" fmla="*/ 935581 w 1050896"/>
              <a:gd name="connsiteY17" fmla="*/ 857250 h 1238283"/>
              <a:gd name="connsiteX18" fmla="*/ 878431 w 1050896"/>
              <a:gd name="connsiteY18" fmla="*/ 819150 h 1238283"/>
              <a:gd name="connsiteX19" fmla="*/ 935581 w 1050896"/>
              <a:gd name="connsiteY19" fmla="*/ 749300 h 1238283"/>
              <a:gd name="connsiteX20" fmla="*/ 1037181 w 1050896"/>
              <a:gd name="connsiteY20" fmla="*/ 717550 h 1238283"/>
              <a:gd name="connsiteX21" fmla="*/ 1049881 w 1050896"/>
              <a:gd name="connsiteY21" fmla="*/ 666750 h 1238283"/>
              <a:gd name="connsiteX22" fmla="*/ 1049881 w 1050896"/>
              <a:gd name="connsiteY22" fmla="*/ 666750 h 1238283"/>
              <a:gd name="connsiteX23" fmla="*/ 1049881 w 1050896"/>
              <a:gd name="connsiteY23" fmla="*/ 666750 h 123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0896" h="1238283">
                <a:moveTo>
                  <a:pt x="408531" y="0"/>
                </a:moveTo>
                <a:cubicBezTo>
                  <a:pt x="415939" y="133879"/>
                  <a:pt x="423348" y="267758"/>
                  <a:pt x="421231" y="349250"/>
                </a:cubicBezTo>
                <a:cubicBezTo>
                  <a:pt x="419114" y="430742"/>
                  <a:pt x="420173" y="444500"/>
                  <a:pt x="395831" y="488950"/>
                </a:cubicBezTo>
                <a:cubicBezTo>
                  <a:pt x="371489" y="533400"/>
                  <a:pt x="319631" y="608542"/>
                  <a:pt x="275181" y="615950"/>
                </a:cubicBezTo>
                <a:cubicBezTo>
                  <a:pt x="230731" y="623358"/>
                  <a:pt x="173581" y="542925"/>
                  <a:pt x="129131" y="533400"/>
                </a:cubicBezTo>
                <a:cubicBezTo>
                  <a:pt x="84681" y="523875"/>
                  <a:pt x="24356" y="503767"/>
                  <a:pt x="8481" y="558800"/>
                </a:cubicBezTo>
                <a:cubicBezTo>
                  <a:pt x="-7394" y="613833"/>
                  <a:pt x="-2102" y="776817"/>
                  <a:pt x="33881" y="863600"/>
                </a:cubicBezTo>
                <a:cubicBezTo>
                  <a:pt x="69864" y="950383"/>
                  <a:pt x="198981" y="1017058"/>
                  <a:pt x="224381" y="1079500"/>
                </a:cubicBezTo>
                <a:cubicBezTo>
                  <a:pt x="249781" y="1141942"/>
                  <a:pt x="135481" y="1240367"/>
                  <a:pt x="186281" y="1238250"/>
                </a:cubicBezTo>
                <a:cubicBezTo>
                  <a:pt x="237081" y="1236133"/>
                  <a:pt x="467798" y="1105958"/>
                  <a:pt x="529181" y="1066800"/>
                </a:cubicBezTo>
                <a:cubicBezTo>
                  <a:pt x="590564" y="1027642"/>
                  <a:pt x="545056" y="1013883"/>
                  <a:pt x="554581" y="1003300"/>
                </a:cubicBezTo>
                <a:cubicBezTo>
                  <a:pt x="564106" y="992717"/>
                  <a:pt x="578923" y="991658"/>
                  <a:pt x="586331" y="1003300"/>
                </a:cubicBezTo>
                <a:cubicBezTo>
                  <a:pt x="593739" y="1014942"/>
                  <a:pt x="569398" y="1063625"/>
                  <a:pt x="599031" y="1073150"/>
                </a:cubicBezTo>
                <a:cubicBezTo>
                  <a:pt x="628664" y="1082675"/>
                  <a:pt x="728148" y="1046692"/>
                  <a:pt x="764131" y="1060450"/>
                </a:cubicBezTo>
                <a:cubicBezTo>
                  <a:pt x="800114" y="1074208"/>
                  <a:pt x="777889" y="1149350"/>
                  <a:pt x="814931" y="1155700"/>
                </a:cubicBezTo>
                <a:cubicBezTo>
                  <a:pt x="851973" y="1162050"/>
                  <a:pt x="949340" y="1120775"/>
                  <a:pt x="986381" y="1098550"/>
                </a:cubicBezTo>
                <a:cubicBezTo>
                  <a:pt x="1023422" y="1076325"/>
                  <a:pt x="1045648" y="1062566"/>
                  <a:pt x="1037181" y="1022350"/>
                </a:cubicBezTo>
                <a:cubicBezTo>
                  <a:pt x="1028714" y="982134"/>
                  <a:pt x="962039" y="891117"/>
                  <a:pt x="935581" y="857250"/>
                </a:cubicBezTo>
                <a:cubicBezTo>
                  <a:pt x="909123" y="823383"/>
                  <a:pt x="878431" y="837142"/>
                  <a:pt x="878431" y="819150"/>
                </a:cubicBezTo>
                <a:cubicBezTo>
                  <a:pt x="878431" y="801158"/>
                  <a:pt x="909123" y="766233"/>
                  <a:pt x="935581" y="749300"/>
                </a:cubicBezTo>
                <a:cubicBezTo>
                  <a:pt x="962039" y="732367"/>
                  <a:pt x="1018131" y="731308"/>
                  <a:pt x="1037181" y="717550"/>
                </a:cubicBezTo>
                <a:cubicBezTo>
                  <a:pt x="1056231" y="703792"/>
                  <a:pt x="1049881" y="666750"/>
                  <a:pt x="1049881" y="666750"/>
                </a:cubicBezTo>
                <a:lnTo>
                  <a:pt x="1049881" y="666750"/>
                </a:lnTo>
                <a:lnTo>
                  <a:pt x="1049881" y="66675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943850" y="4089400"/>
            <a:ext cx="1727626" cy="1272396"/>
          </a:xfrm>
          <a:custGeom>
            <a:avLst/>
            <a:gdLst>
              <a:gd name="connsiteX0" fmla="*/ 139700 w 1727626"/>
              <a:gd name="connsiteY0" fmla="*/ 673100 h 1272396"/>
              <a:gd name="connsiteX1" fmla="*/ 107950 w 1727626"/>
              <a:gd name="connsiteY1" fmla="*/ 692150 h 1272396"/>
              <a:gd name="connsiteX2" fmla="*/ 50800 w 1727626"/>
              <a:gd name="connsiteY2" fmla="*/ 704850 h 1272396"/>
              <a:gd name="connsiteX3" fmla="*/ 6350 w 1727626"/>
              <a:gd name="connsiteY3" fmla="*/ 762000 h 1272396"/>
              <a:gd name="connsiteX4" fmla="*/ 0 w 1727626"/>
              <a:gd name="connsiteY4" fmla="*/ 781050 h 1272396"/>
              <a:gd name="connsiteX5" fmla="*/ 6350 w 1727626"/>
              <a:gd name="connsiteY5" fmla="*/ 806450 h 1272396"/>
              <a:gd name="connsiteX6" fmla="*/ 50800 w 1727626"/>
              <a:gd name="connsiteY6" fmla="*/ 831850 h 1272396"/>
              <a:gd name="connsiteX7" fmla="*/ 69850 w 1727626"/>
              <a:gd name="connsiteY7" fmla="*/ 850900 h 1272396"/>
              <a:gd name="connsiteX8" fmla="*/ 107950 w 1727626"/>
              <a:gd name="connsiteY8" fmla="*/ 908050 h 1272396"/>
              <a:gd name="connsiteX9" fmla="*/ 114300 w 1727626"/>
              <a:gd name="connsiteY9" fmla="*/ 927100 h 1272396"/>
              <a:gd name="connsiteX10" fmla="*/ 171450 w 1727626"/>
              <a:gd name="connsiteY10" fmla="*/ 952500 h 1272396"/>
              <a:gd name="connsiteX11" fmla="*/ 190500 w 1727626"/>
              <a:gd name="connsiteY11" fmla="*/ 958850 h 1272396"/>
              <a:gd name="connsiteX12" fmla="*/ 209550 w 1727626"/>
              <a:gd name="connsiteY12" fmla="*/ 965200 h 1272396"/>
              <a:gd name="connsiteX13" fmla="*/ 228600 w 1727626"/>
              <a:gd name="connsiteY13" fmla="*/ 984250 h 1272396"/>
              <a:gd name="connsiteX14" fmla="*/ 247650 w 1727626"/>
              <a:gd name="connsiteY14" fmla="*/ 1028700 h 1272396"/>
              <a:gd name="connsiteX15" fmla="*/ 215900 w 1727626"/>
              <a:gd name="connsiteY15" fmla="*/ 1066800 h 1272396"/>
              <a:gd name="connsiteX16" fmla="*/ 234950 w 1727626"/>
              <a:gd name="connsiteY16" fmla="*/ 1073150 h 1272396"/>
              <a:gd name="connsiteX17" fmla="*/ 266700 w 1727626"/>
              <a:gd name="connsiteY17" fmla="*/ 1085850 h 1272396"/>
              <a:gd name="connsiteX18" fmla="*/ 304800 w 1727626"/>
              <a:gd name="connsiteY18" fmla="*/ 1123950 h 1272396"/>
              <a:gd name="connsiteX19" fmla="*/ 323850 w 1727626"/>
              <a:gd name="connsiteY19" fmla="*/ 1143000 h 1272396"/>
              <a:gd name="connsiteX20" fmla="*/ 349250 w 1727626"/>
              <a:gd name="connsiteY20" fmla="*/ 1136650 h 1272396"/>
              <a:gd name="connsiteX21" fmla="*/ 381000 w 1727626"/>
              <a:gd name="connsiteY21" fmla="*/ 1111250 h 1272396"/>
              <a:gd name="connsiteX22" fmla="*/ 438150 w 1727626"/>
              <a:gd name="connsiteY22" fmla="*/ 1155700 h 1272396"/>
              <a:gd name="connsiteX23" fmla="*/ 457200 w 1727626"/>
              <a:gd name="connsiteY23" fmla="*/ 1162050 h 1272396"/>
              <a:gd name="connsiteX24" fmla="*/ 476250 w 1727626"/>
              <a:gd name="connsiteY24" fmla="*/ 1174750 h 1272396"/>
              <a:gd name="connsiteX25" fmla="*/ 527050 w 1727626"/>
              <a:gd name="connsiteY25" fmla="*/ 1181100 h 1272396"/>
              <a:gd name="connsiteX26" fmla="*/ 590550 w 1727626"/>
              <a:gd name="connsiteY26" fmla="*/ 1162050 h 1272396"/>
              <a:gd name="connsiteX27" fmla="*/ 603250 w 1727626"/>
              <a:gd name="connsiteY27" fmla="*/ 1136650 h 1272396"/>
              <a:gd name="connsiteX28" fmla="*/ 666750 w 1727626"/>
              <a:gd name="connsiteY28" fmla="*/ 1117600 h 1272396"/>
              <a:gd name="connsiteX29" fmla="*/ 685800 w 1727626"/>
              <a:gd name="connsiteY29" fmla="*/ 1111250 h 1272396"/>
              <a:gd name="connsiteX30" fmla="*/ 711200 w 1727626"/>
              <a:gd name="connsiteY30" fmla="*/ 1104900 h 1272396"/>
              <a:gd name="connsiteX31" fmla="*/ 800100 w 1727626"/>
              <a:gd name="connsiteY31" fmla="*/ 1117600 h 1272396"/>
              <a:gd name="connsiteX32" fmla="*/ 857250 w 1727626"/>
              <a:gd name="connsiteY32" fmla="*/ 1143000 h 1272396"/>
              <a:gd name="connsiteX33" fmla="*/ 895350 w 1727626"/>
              <a:gd name="connsiteY33" fmla="*/ 1155700 h 1272396"/>
              <a:gd name="connsiteX34" fmla="*/ 920750 w 1727626"/>
              <a:gd name="connsiteY34" fmla="*/ 1193800 h 1272396"/>
              <a:gd name="connsiteX35" fmla="*/ 933450 w 1727626"/>
              <a:gd name="connsiteY35" fmla="*/ 1212850 h 1272396"/>
              <a:gd name="connsiteX36" fmla="*/ 952500 w 1727626"/>
              <a:gd name="connsiteY36" fmla="*/ 1225550 h 1272396"/>
              <a:gd name="connsiteX37" fmla="*/ 965200 w 1727626"/>
              <a:gd name="connsiteY37" fmla="*/ 1270000 h 1272396"/>
              <a:gd name="connsiteX38" fmla="*/ 990600 w 1727626"/>
              <a:gd name="connsiteY38" fmla="*/ 1263650 h 1272396"/>
              <a:gd name="connsiteX39" fmla="*/ 996950 w 1727626"/>
              <a:gd name="connsiteY39" fmla="*/ 1244600 h 1272396"/>
              <a:gd name="connsiteX40" fmla="*/ 1009650 w 1727626"/>
              <a:gd name="connsiteY40" fmla="*/ 1225550 h 1272396"/>
              <a:gd name="connsiteX41" fmla="*/ 1016000 w 1727626"/>
              <a:gd name="connsiteY41" fmla="*/ 1206500 h 1272396"/>
              <a:gd name="connsiteX42" fmla="*/ 1079500 w 1727626"/>
              <a:gd name="connsiteY42" fmla="*/ 1193800 h 1272396"/>
              <a:gd name="connsiteX43" fmla="*/ 1104900 w 1727626"/>
              <a:gd name="connsiteY43" fmla="*/ 1181100 h 1272396"/>
              <a:gd name="connsiteX44" fmla="*/ 1123950 w 1727626"/>
              <a:gd name="connsiteY44" fmla="*/ 1168400 h 1272396"/>
              <a:gd name="connsiteX45" fmla="*/ 1162050 w 1727626"/>
              <a:gd name="connsiteY45" fmla="*/ 1162050 h 1272396"/>
              <a:gd name="connsiteX46" fmla="*/ 1231900 w 1727626"/>
              <a:gd name="connsiteY46" fmla="*/ 1111250 h 1272396"/>
              <a:gd name="connsiteX47" fmla="*/ 1250950 w 1727626"/>
              <a:gd name="connsiteY47" fmla="*/ 1085850 h 1272396"/>
              <a:gd name="connsiteX48" fmla="*/ 1263650 w 1727626"/>
              <a:gd name="connsiteY48" fmla="*/ 1047750 h 1272396"/>
              <a:gd name="connsiteX49" fmla="*/ 1238250 w 1727626"/>
              <a:gd name="connsiteY49" fmla="*/ 1009650 h 1272396"/>
              <a:gd name="connsiteX50" fmla="*/ 1231900 w 1727626"/>
              <a:gd name="connsiteY50" fmla="*/ 990600 h 1272396"/>
              <a:gd name="connsiteX51" fmla="*/ 1219200 w 1727626"/>
              <a:gd name="connsiteY51" fmla="*/ 965200 h 1272396"/>
              <a:gd name="connsiteX52" fmla="*/ 1212850 w 1727626"/>
              <a:gd name="connsiteY52" fmla="*/ 939800 h 1272396"/>
              <a:gd name="connsiteX53" fmla="*/ 1219200 w 1727626"/>
              <a:gd name="connsiteY53" fmla="*/ 914400 h 1272396"/>
              <a:gd name="connsiteX54" fmla="*/ 1244600 w 1727626"/>
              <a:gd name="connsiteY54" fmla="*/ 908050 h 1272396"/>
              <a:gd name="connsiteX55" fmla="*/ 1263650 w 1727626"/>
              <a:gd name="connsiteY55" fmla="*/ 901700 h 1272396"/>
              <a:gd name="connsiteX56" fmla="*/ 1289050 w 1727626"/>
              <a:gd name="connsiteY56" fmla="*/ 914400 h 1272396"/>
              <a:gd name="connsiteX57" fmla="*/ 1308100 w 1727626"/>
              <a:gd name="connsiteY57" fmla="*/ 927100 h 1272396"/>
              <a:gd name="connsiteX58" fmla="*/ 1435100 w 1727626"/>
              <a:gd name="connsiteY58" fmla="*/ 920750 h 1272396"/>
              <a:gd name="connsiteX59" fmla="*/ 1460500 w 1727626"/>
              <a:gd name="connsiteY59" fmla="*/ 914400 h 1272396"/>
              <a:gd name="connsiteX60" fmla="*/ 1479550 w 1727626"/>
              <a:gd name="connsiteY60" fmla="*/ 908050 h 1272396"/>
              <a:gd name="connsiteX61" fmla="*/ 1517650 w 1727626"/>
              <a:gd name="connsiteY61" fmla="*/ 920750 h 1272396"/>
              <a:gd name="connsiteX62" fmla="*/ 1562100 w 1727626"/>
              <a:gd name="connsiteY62" fmla="*/ 755650 h 1272396"/>
              <a:gd name="connsiteX63" fmla="*/ 1619250 w 1727626"/>
              <a:gd name="connsiteY63" fmla="*/ 723900 h 1272396"/>
              <a:gd name="connsiteX64" fmla="*/ 1682750 w 1727626"/>
              <a:gd name="connsiteY64" fmla="*/ 717550 h 1272396"/>
              <a:gd name="connsiteX65" fmla="*/ 1701800 w 1727626"/>
              <a:gd name="connsiteY65" fmla="*/ 704850 h 1272396"/>
              <a:gd name="connsiteX66" fmla="*/ 1714500 w 1727626"/>
              <a:gd name="connsiteY66" fmla="*/ 660400 h 1272396"/>
              <a:gd name="connsiteX67" fmla="*/ 1682750 w 1727626"/>
              <a:gd name="connsiteY67" fmla="*/ 622300 h 1272396"/>
              <a:gd name="connsiteX68" fmla="*/ 1676400 w 1727626"/>
              <a:gd name="connsiteY68" fmla="*/ 596900 h 1272396"/>
              <a:gd name="connsiteX69" fmla="*/ 1644650 w 1727626"/>
              <a:gd name="connsiteY69" fmla="*/ 565150 h 1272396"/>
              <a:gd name="connsiteX70" fmla="*/ 1651000 w 1727626"/>
              <a:gd name="connsiteY70" fmla="*/ 463550 h 1272396"/>
              <a:gd name="connsiteX71" fmla="*/ 1663700 w 1727626"/>
              <a:gd name="connsiteY71" fmla="*/ 419100 h 1272396"/>
              <a:gd name="connsiteX72" fmla="*/ 1676400 w 1727626"/>
              <a:gd name="connsiteY72" fmla="*/ 387350 h 1272396"/>
              <a:gd name="connsiteX73" fmla="*/ 1695450 w 1727626"/>
              <a:gd name="connsiteY73" fmla="*/ 374650 h 1272396"/>
              <a:gd name="connsiteX74" fmla="*/ 1701800 w 1727626"/>
              <a:gd name="connsiteY74" fmla="*/ 349250 h 1272396"/>
              <a:gd name="connsiteX75" fmla="*/ 1708150 w 1727626"/>
              <a:gd name="connsiteY75" fmla="*/ 330200 h 1272396"/>
              <a:gd name="connsiteX76" fmla="*/ 1714500 w 1727626"/>
              <a:gd name="connsiteY76" fmla="*/ 285750 h 1272396"/>
              <a:gd name="connsiteX77" fmla="*/ 1708150 w 1727626"/>
              <a:gd name="connsiteY77" fmla="*/ 209550 h 1272396"/>
              <a:gd name="connsiteX78" fmla="*/ 1695450 w 1727626"/>
              <a:gd name="connsiteY78" fmla="*/ 190500 h 1272396"/>
              <a:gd name="connsiteX79" fmla="*/ 1720850 w 1727626"/>
              <a:gd name="connsiteY79" fmla="*/ 152400 h 1272396"/>
              <a:gd name="connsiteX80" fmla="*/ 1727200 w 1727626"/>
              <a:gd name="connsiteY80" fmla="*/ 133350 h 1272396"/>
              <a:gd name="connsiteX81" fmla="*/ 1701800 w 1727626"/>
              <a:gd name="connsiteY81" fmla="*/ 95250 h 1272396"/>
              <a:gd name="connsiteX82" fmla="*/ 1695450 w 1727626"/>
              <a:gd name="connsiteY82" fmla="*/ 69850 h 1272396"/>
              <a:gd name="connsiteX83" fmla="*/ 1689100 w 1727626"/>
              <a:gd name="connsiteY83" fmla="*/ 50800 h 1272396"/>
              <a:gd name="connsiteX84" fmla="*/ 1689100 w 1727626"/>
              <a:gd name="connsiteY84" fmla="*/ 0 h 127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727626" h="1272396">
                <a:moveTo>
                  <a:pt x="139700" y="673100"/>
                </a:moveTo>
                <a:cubicBezTo>
                  <a:pt x="129117" y="679450"/>
                  <a:pt x="118989" y="686630"/>
                  <a:pt x="107950" y="692150"/>
                </a:cubicBezTo>
                <a:cubicBezTo>
                  <a:pt x="92318" y="699966"/>
                  <a:pt x="65433" y="702411"/>
                  <a:pt x="50800" y="704850"/>
                </a:cubicBezTo>
                <a:cubicBezTo>
                  <a:pt x="34363" y="721287"/>
                  <a:pt x="13945" y="739214"/>
                  <a:pt x="6350" y="762000"/>
                </a:cubicBezTo>
                <a:lnTo>
                  <a:pt x="0" y="781050"/>
                </a:lnTo>
                <a:cubicBezTo>
                  <a:pt x="2117" y="789517"/>
                  <a:pt x="1509" y="799188"/>
                  <a:pt x="6350" y="806450"/>
                </a:cubicBezTo>
                <a:cubicBezTo>
                  <a:pt x="11804" y="814631"/>
                  <a:pt x="45207" y="827855"/>
                  <a:pt x="50800" y="831850"/>
                </a:cubicBezTo>
                <a:cubicBezTo>
                  <a:pt x="58108" y="837070"/>
                  <a:pt x="63500" y="844550"/>
                  <a:pt x="69850" y="850900"/>
                </a:cubicBezTo>
                <a:cubicBezTo>
                  <a:pt x="85897" y="899040"/>
                  <a:pt x="71840" y="880968"/>
                  <a:pt x="107950" y="908050"/>
                </a:cubicBezTo>
                <a:cubicBezTo>
                  <a:pt x="110067" y="914400"/>
                  <a:pt x="110119" y="921873"/>
                  <a:pt x="114300" y="927100"/>
                </a:cubicBezTo>
                <a:cubicBezTo>
                  <a:pt x="125278" y="940822"/>
                  <a:pt x="159808" y="948619"/>
                  <a:pt x="171450" y="952500"/>
                </a:cubicBezTo>
                <a:lnTo>
                  <a:pt x="190500" y="958850"/>
                </a:lnTo>
                <a:lnTo>
                  <a:pt x="209550" y="965200"/>
                </a:lnTo>
                <a:cubicBezTo>
                  <a:pt x="215900" y="971550"/>
                  <a:pt x="223380" y="976942"/>
                  <a:pt x="228600" y="984250"/>
                </a:cubicBezTo>
                <a:cubicBezTo>
                  <a:pt x="238408" y="997982"/>
                  <a:pt x="242468" y="1013154"/>
                  <a:pt x="247650" y="1028700"/>
                </a:cubicBezTo>
                <a:cubicBezTo>
                  <a:pt x="236771" y="1035953"/>
                  <a:pt x="212109" y="1047844"/>
                  <a:pt x="215900" y="1066800"/>
                </a:cubicBezTo>
                <a:cubicBezTo>
                  <a:pt x="217213" y="1073364"/>
                  <a:pt x="228683" y="1070800"/>
                  <a:pt x="234950" y="1073150"/>
                </a:cubicBezTo>
                <a:cubicBezTo>
                  <a:pt x="245623" y="1077152"/>
                  <a:pt x="256736" y="1080314"/>
                  <a:pt x="266700" y="1085850"/>
                </a:cubicBezTo>
                <a:cubicBezTo>
                  <a:pt x="300688" y="1104732"/>
                  <a:pt x="284439" y="1099517"/>
                  <a:pt x="304800" y="1123950"/>
                </a:cubicBezTo>
                <a:cubicBezTo>
                  <a:pt x="310549" y="1130849"/>
                  <a:pt x="317500" y="1136650"/>
                  <a:pt x="323850" y="1143000"/>
                </a:cubicBezTo>
                <a:cubicBezTo>
                  <a:pt x="332317" y="1140883"/>
                  <a:pt x="341988" y="1141491"/>
                  <a:pt x="349250" y="1136650"/>
                </a:cubicBezTo>
                <a:cubicBezTo>
                  <a:pt x="406695" y="1098353"/>
                  <a:pt x="318722" y="1132009"/>
                  <a:pt x="381000" y="1111250"/>
                </a:cubicBezTo>
                <a:cubicBezTo>
                  <a:pt x="397437" y="1127687"/>
                  <a:pt x="415364" y="1148105"/>
                  <a:pt x="438150" y="1155700"/>
                </a:cubicBezTo>
                <a:cubicBezTo>
                  <a:pt x="444500" y="1157817"/>
                  <a:pt x="451213" y="1159057"/>
                  <a:pt x="457200" y="1162050"/>
                </a:cubicBezTo>
                <a:cubicBezTo>
                  <a:pt x="464026" y="1165463"/>
                  <a:pt x="468887" y="1172742"/>
                  <a:pt x="476250" y="1174750"/>
                </a:cubicBezTo>
                <a:cubicBezTo>
                  <a:pt x="492714" y="1179240"/>
                  <a:pt x="510117" y="1178983"/>
                  <a:pt x="527050" y="1181100"/>
                </a:cubicBezTo>
                <a:cubicBezTo>
                  <a:pt x="547885" y="1178124"/>
                  <a:pt x="574940" y="1180782"/>
                  <a:pt x="590550" y="1162050"/>
                </a:cubicBezTo>
                <a:cubicBezTo>
                  <a:pt x="596610" y="1154778"/>
                  <a:pt x="596063" y="1142810"/>
                  <a:pt x="603250" y="1136650"/>
                </a:cubicBezTo>
                <a:cubicBezTo>
                  <a:pt x="617303" y="1124604"/>
                  <a:pt x="650067" y="1121771"/>
                  <a:pt x="666750" y="1117600"/>
                </a:cubicBezTo>
                <a:cubicBezTo>
                  <a:pt x="673244" y="1115977"/>
                  <a:pt x="679364" y="1113089"/>
                  <a:pt x="685800" y="1111250"/>
                </a:cubicBezTo>
                <a:cubicBezTo>
                  <a:pt x="694191" y="1108852"/>
                  <a:pt x="702733" y="1107017"/>
                  <a:pt x="711200" y="1104900"/>
                </a:cubicBezTo>
                <a:cubicBezTo>
                  <a:pt x="743308" y="1108111"/>
                  <a:pt x="770505" y="1107735"/>
                  <a:pt x="800100" y="1117600"/>
                </a:cubicBezTo>
                <a:cubicBezTo>
                  <a:pt x="864393" y="1139031"/>
                  <a:pt x="801928" y="1120871"/>
                  <a:pt x="857250" y="1143000"/>
                </a:cubicBezTo>
                <a:cubicBezTo>
                  <a:pt x="869679" y="1147972"/>
                  <a:pt x="882650" y="1151467"/>
                  <a:pt x="895350" y="1155700"/>
                </a:cubicBezTo>
                <a:lnTo>
                  <a:pt x="920750" y="1193800"/>
                </a:lnTo>
                <a:cubicBezTo>
                  <a:pt x="924983" y="1200150"/>
                  <a:pt x="927100" y="1208617"/>
                  <a:pt x="933450" y="1212850"/>
                </a:cubicBezTo>
                <a:lnTo>
                  <a:pt x="952500" y="1225550"/>
                </a:lnTo>
                <a:cubicBezTo>
                  <a:pt x="956733" y="1240367"/>
                  <a:pt x="954304" y="1259104"/>
                  <a:pt x="965200" y="1270000"/>
                </a:cubicBezTo>
                <a:cubicBezTo>
                  <a:pt x="971371" y="1276171"/>
                  <a:pt x="983785" y="1269102"/>
                  <a:pt x="990600" y="1263650"/>
                </a:cubicBezTo>
                <a:cubicBezTo>
                  <a:pt x="995827" y="1259469"/>
                  <a:pt x="993957" y="1250587"/>
                  <a:pt x="996950" y="1244600"/>
                </a:cubicBezTo>
                <a:cubicBezTo>
                  <a:pt x="1000363" y="1237774"/>
                  <a:pt x="1006237" y="1232376"/>
                  <a:pt x="1009650" y="1225550"/>
                </a:cubicBezTo>
                <a:cubicBezTo>
                  <a:pt x="1012643" y="1219563"/>
                  <a:pt x="1009906" y="1209270"/>
                  <a:pt x="1016000" y="1206500"/>
                </a:cubicBezTo>
                <a:cubicBezTo>
                  <a:pt x="1035651" y="1197568"/>
                  <a:pt x="1058333" y="1198033"/>
                  <a:pt x="1079500" y="1193800"/>
                </a:cubicBezTo>
                <a:cubicBezTo>
                  <a:pt x="1087967" y="1189567"/>
                  <a:pt x="1096681" y="1185796"/>
                  <a:pt x="1104900" y="1181100"/>
                </a:cubicBezTo>
                <a:cubicBezTo>
                  <a:pt x="1111526" y="1177314"/>
                  <a:pt x="1116710" y="1170813"/>
                  <a:pt x="1123950" y="1168400"/>
                </a:cubicBezTo>
                <a:cubicBezTo>
                  <a:pt x="1136164" y="1164329"/>
                  <a:pt x="1149350" y="1164167"/>
                  <a:pt x="1162050" y="1162050"/>
                </a:cubicBezTo>
                <a:cubicBezTo>
                  <a:pt x="1181920" y="1148804"/>
                  <a:pt x="1214432" y="1128718"/>
                  <a:pt x="1231900" y="1111250"/>
                </a:cubicBezTo>
                <a:cubicBezTo>
                  <a:pt x="1239384" y="1103766"/>
                  <a:pt x="1244600" y="1094317"/>
                  <a:pt x="1250950" y="1085850"/>
                </a:cubicBezTo>
                <a:cubicBezTo>
                  <a:pt x="1255183" y="1073150"/>
                  <a:pt x="1271076" y="1058889"/>
                  <a:pt x="1263650" y="1047750"/>
                </a:cubicBezTo>
                <a:cubicBezTo>
                  <a:pt x="1255183" y="1035050"/>
                  <a:pt x="1243077" y="1024130"/>
                  <a:pt x="1238250" y="1009650"/>
                </a:cubicBezTo>
                <a:cubicBezTo>
                  <a:pt x="1236133" y="1003300"/>
                  <a:pt x="1234537" y="996752"/>
                  <a:pt x="1231900" y="990600"/>
                </a:cubicBezTo>
                <a:cubicBezTo>
                  <a:pt x="1228171" y="981899"/>
                  <a:pt x="1222524" y="974063"/>
                  <a:pt x="1219200" y="965200"/>
                </a:cubicBezTo>
                <a:cubicBezTo>
                  <a:pt x="1216136" y="957028"/>
                  <a:pt x="1214967" y="948267"/>
                  <a:pt x="1212850" y="939800"/>
                </a:cubicBezTo>
                <a:cubicBezTo>
                  <a:pt x="1214967" y="931333"/>
                  <a:pt x="1213029" y="920571"/>
                  <a:pt x="1219200" y="914400"/>
                </a:cubicBezTo>
                <a:cubicBezTo>
                  <a:pt x="1225371" y="908229"/>
                  <a:pt x="1236209" y="910448"/>
                  <a:pt x="1244600" y="908050"/>
                </a:cubicBezTo>
                <a:cubicBezTo>
                  <a:pt x="1251036" y="906211"/>
                  <a:pt x="1257300" y="903817"/>
                  <a:pt x="1263650" y="901700"/>
                </a:cubicBezTo>
                <a:cubicBezTo>
                  <a:pt x="1272117" y="905933"/>
                  <a:pt x="1280831" y="909704"/>
                  <a:pt x="1289050" y="914400"/>
                </a:cubicBezTo>
                <a:cubicBezTo>
                  <a:pt x="1295676" y="918186"/>
                  <a:pt x="1300475" y="926768"/>
                  <a:pt x="1308100" y="927100"/>
                </a:cubicBezTo>
                <a:lnTo>
                  <a:pt x="1435100" y="920750"/>
                </a:lnTo>
                <a:cubicBezTo>
                  <a:pt x="1443567" y="918633"/>
                  <a:pt x="1452109" y="916798"/>
                  <a:pt x="1460500" y="914400"/>
                </a:cubicBezTo>
                <a:cubicBezTo>
                  <a:pt x="1466936" y="912561"/>
                  <a:pt x="1472897" y="907311"/>
                  <a:pt x="1479550" y="908050"/>
                </a:cubicBezTo>
                <a:cubicBezTo>
                  <a:pt x="1492855" y="909528"/>
                  <a:pt x="1517650" y="920750"/>
                  <a:pt x="1517650" y="920750"/>
                </a:cubicBezTo>
                <a:cubicBezTo>
                  <a:pt x="1616743" y="904235"/>
                  <a:pt x="1519227" y="933266"/>
                  <a:pt x="1562100" y="755650"/>
                </a:cubicBezTo>
                <a:cubicBezTo>
                  <a:pt x="1564274" y="746645"/>
                  <a:pt x="1603917" y="726259"/>
                  <a:pt x="1619250" y="723900"/>
                </a:cubicBezTo>
                <a:cubicBezTo>
                  <a:pt x="1640275" y="720665"/>
                  <a:pt x="1661583" y="719667"/>
                  <a:pt x="1682750" y="717550"/>
                </a:cubicBezTo>
                <a:cubicBezTo>
                  <a:pt x="1689100" y="713317"/>
                  <a:pt x="1697032" y="710809"/>
                  <a:pt x="1701800" y="704850"/>
                </a:cubicBezTo>
                <a:cubicBezTo>
                  <a:pt x="1705113" y="700709"/>
                  <a:pt x="1714085" y="662059"/>
                  <a:pt x="1714500" y="660400"/>
                </a:cubicBezTo>
                <a:cubicBezTo>
                  <a:pt x="1703057" y="648957"/>
                  <a:pt x="1689381" y="637771"/>
                  <a:pt x="1682750" y="622300"/>
                </a:cubicBezTo>
                <a:cubicBezTo>
                  <a:pt x="1679312" y="614278"/>
                  <a:pt x="1679838" y="604922"/>
                  <a:pt x="1676400" y="596900"/>
                </a:cubicBezTo>
                <a:cubicBezTo>
                  <a:pt x="1667933" y="577144"/>
                  <a:pt x="1661583" y="576439"/>
                  <a:pt x="1644650" y="565150"/>
                </a:cubicBezTo>
                <a:cubicBezTo>
                  <a:pt x="1646767" y="531283"/>
                  <a:pt x="1647624" y="497314"/>
                  <a:pt x="1651000" y="463550"/>
                </a:cubicBezTo>
                <a:cubicBezTo>
                  <a:pt x="1651910" y="454452"/>
                  <a:pt x="1660008" y="428946"/>
                  <a:pt x="1663700" y="419100"/>
                </a:cubicBezTo>
                <a:cubicBezTo>
                  <a:pt x="1667702" y="408427"/>
                  <a:pt x="1669775" y="396625"/>
                  <a:pt x="1676400" y="387350"/>
                </a:cubicBezTo>
                <a:cubicBezTo>
                  <a:pt x="1680836" y="381140"/>
                  <a:pt x="1689100" y="378883"/>
                  <a:pt x="1695450" y="374650"/>
                </a:cubicBezTo>
                <a:cubicBezTo>
                  <a:pt x="1697567" y="366183"/>
                  <a:pt x="1699402" y="357641"/>
                  <a:pt x="1701800" y="349250"/>
                </a:cubicBezTo>
                <a:cubicBezTo>
                  <a:pt x="1703639" y="342814"/>
                  <a:pt x="1706837" y="336764"/>
                  <a:pt x="1708150" y="330200"/>
                </a:cubicBezTo>
                <a:cubicBezTo>
                  <a:pt x="1711085" y="315524"/>
                  <a:pt x="1712383" y="300567"/>
                  <a:pt x="1714500" y="285750"/>
                </a:cubicBezTo>
                <a:cubicBezTo>
                  <a:pt x="1712383" y="260350"/>
                  <a:pt x="1713149" y="234543"/>
                  <a:pt x="1708150" y="209550"/>
                </a:cubicBezTo>
                <a:cubicBezTo>
                  <a:pt x="1706653" y="202066"/>
                  <a:pt x="1696397" y="198073"/>
                  <a:pt x="1695450" y="190500"/>
                </a:cubicBezTo>
                <a:cubicBezTo>
                  <a:pt x="1691159" y="156171"/>
                  <a:pt x="1698974" y="159692"/>
                  <a:pt x="1720850" y="152400"/>
                </a:cubicBezTo>
                <a:cubicBezTo>
                  <a:pt x="1722967" y="146050"/>
                  <a:pt x="1729317" y="139700"/>
                  <a:pt x="1727200" y="133350"/>
                </a:cubicBezTo>
                <a:cubicBezTo>
                  <a:pt x="1722373" y="118870"/>
                  <a:pt x="1701800" y="95250"/>
                  <a:pt x="1701800" y="95250"/>
                </a:cubicBezTo>
                <a:cubicBezTo>
                  <a:pt x="1699683" y="86783"/>
                  <a:pt x="1697848" y="78241"/>
                  <a:pt x="1695450" y="69850"/>
                </a:cubicBezTo>
                <a:cubicBezTo>
                  <a:pt x="1693611" y="63414"/>
                  <a:pt x="1689706" y="57466"/>
                  <a:pt x="1689100" y="50800"/>
                </a:cubicBezTo>
                <a:cubicBezTo>
                  <a:pt x="1687567" y="33936"/>
                  <a:pt x="1689100" y="16933"/>
                  <a:pt x="1689100" y="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937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1000"/>
                                        <p:tgtEl>
                                          <p:spTgt spid="38"/>
                                        </p:tgtEl>
                                      </p:cBhvr>
                                    </p:animEffect>
                                    <p:anim calcmode="lin" valueType="num">
                                      <p:cBhvr>
                                        <p:cTn id="71" dur="1000" fill="hold"/>
                                        <p:tgtEl>
                                          <p:spTgt spid="38"/>
                                        </p:tgtEl>
                                        <p:attrNameLst>
                                          <p:attrName>ppt_x</p:attrName>
                                        </p:attrNameLst>
                                      </p:cBhvr>
                                      <p:tavLst>
                                        <p:tav tm="0">
                                          <p:val>
                                            <p:strVal val="#ppt_x"/>
                                          </p:val>
                                        </p:tav>
                                        <p:tav tm="100000">
                                          <p:val>
                                            <p:strVal val="#ppt_x"/>
                                          </p:val>
                                        </p:tav>
                                      </p:tavLst>
                                    </p:anim>
                                    <p:anim calcmode="lin" valueType="num">
                                      <p:cBhvr>
                                        <p:cTn id="7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1000"/>
                                        <p:tgtEl>
                                          <p:spTgt spid="39"/>
                                        </p:tgtEl>
                                      </p:cBhvr>
                                    </p:animEffect>
                                    <p:anim calcmode="lin" valueType="num">
                                      <p:cBhvr>
                                        <p:cTn id="78" dur="1000" fill="hold"/>
                                        <p:tgtEl>
                                          <p:spTgt spid="39"/>
                                        </p:tgtEl>
                                        <p:attrNameLst>
                                          <p:attrName>ppt_x</p:attrName>
                                        </p:attrNameLst>
                                      </p:cBhvr>
                                      <p:tavLst>
                                        <p:tav tm="0">
                                          <p:val>
                                            <p:strVal val="#ppt_x"/>
                                          </p:val>
                                        </p:tav>
                                        <p:tav tm="100000">
                                          <p:val>
                                            <p:strVal val="#ppt_x"/>
                                          </p:val>
                                        </p:tav>
                                      </p:tavLst>
                                    </p:anim>
                                    <p:anim calcmode="lin" valueType="num">
                                      <p:cBhvr>
                                        <p:cTn id="7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0"/>
                                        <p:tgtEl>
                                          <p:spTgt spid="15"/>
                                        </p:tgtEl>
                                      </p:cBhvr>
                                    </p:animEffect>
                                    <p:anim calcmode="lin" valueType="num">
                                      <p:cBhvr>
                                        <p:cTn id="85" dur="1000" fill="hold"/>
                                        <p:tgtEl>
                                          <p:spTgt spid="15"/>
                                        </p:tgtEl>
                                        <p:attrNameLst>
                                          <p:attrName>ppt_x</p:attrName>
                                        </p:attrNameLst>
                                      </p:cBhvr>
                                      <p:tavLst>
                                        <p:tav tm="0">
                                          <p:val>
                                            <p:strVal val="#ppt_x"/>
                                          </p:val>
                                        </p:tav>
                                        <p:tav tm="100000">
                                          <p:val>
                                            <p:strVal val="#ppt_x"/>
                                          </p:val>
                                        </p:tav>
                                      </p:tavLst>
                                    </p:anim>
                                    <p:anim calcmode="lin" valueType="num">
                                      <p:cBhvr>
                                        <p:cTn id="8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00"/>
                                        <p:tgtEl>
                                          <p:spTgt spid="14"/>
                                        </p:tgtEl>
                                      </p:cBhvr>
                                    </p:animEffect>
                                    <p:anim calcmode="lin" valueType="num">
                                      <p:cBhvr>
                                        <p:cTn id="92" dur="1000" fill="hold"/>
                                        <p:tgtEl>
                                          <p:spTgt spid="14"/>
                                        </p:tgtEl>
                                        <p:attrNameLst>
                                          <p:attrName>ppt_x</p:attrName>
                                        </p:attrNameLst>
                                      </p:cBhvr>
                                      <p:tavLst>
                                        <p:tav tm="0">
                                          <p:val>
                                            <p:strVal val="#ppt_x"/>
                                          </p:val>
                                        </p:tav>
                                        <p:tav tm="100000">
                                          <p:val>
                                            <p:strVal val="#ppt_x"/>
                                          </p:val>
                                        </p:tav>
                                      </p:tavLst>
                                    </p:anim>
                                    <p:anim calcmode="lin" valueType="num">
                                      <p:cBhvr>
                                        <p:cTn id="9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1" grpId="0"/>
      <p:bldP spid="12" grpId="0"/>
      <p:bldP spid="14" grpId="0"/>
      <p:bldP spid="15" grpId="0"/>
      <p:bldP spid="19" grpId="0" animBg="1"/>
      <p:bldP spid="20" grpId="0" animBg="1"/>
      <p:bldP spid="29" grpId="0" animBg="1"/>
      <p:bldP spid="38" grpId="0" animBg="1"/>
      <p:bldP spid="3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3" name="TextBox 2"/>
          <p:cNvSpPr txBox="1"/>
          <p:nvPr/>
        </p:nvSpPr>
        <p:spPr>
          <a:xfrm>
            <a:off x="3593206" y="1197735"/>
            <a:ext cx="4481848" cy="584775"/>
          </a:xfrm>
          <a:prstGeom prst="rect">
            <a:avLst/>
          </a:prstGeom>
          <a:solidFill>
            <a:schemeClr val="bg2">
              <a:lumMod val="90000"/>
            </a:schemeClr>
          </a:solidFill>
        </p:spPr>
        <p:txBody>
          <a:bodyPr wrap="square" rtlCol="0">
            <a:spAutoFit/>
          </a:bodyPr>
          <a:lstStyle/>
          <a:p>
            <a:r>
              <a:rPr lang="en-US" sz="3200" dirty="0" smtClean="0">
                <a:latin typeface="Cambria" panose="02040503050406030204" pitchFamily="18" charset="0"/>
                <a:ea typeface="Cambria" panose="02040503050406030204" pitchFamily="18" charset="0"/>
              </a:rPr>
              <a:t>LUYỆN TẬP – VẬN DỤNG</a:t>
            </a:r>
            <a:endParaRPr lang="en-US" sz="3200" dirty="0">
              <a:latin typeface="Cambria" panose="02040503050406030204" pitchFamily="18" charset="0"/>
              <a:ea typeface="Cambria" panose="02040503050406030204" pitchFamily="18" charset="0"/>
            </a:endParaRPr>
          </a:p>
        </p:txBody>
      </p:sp>
      <p:sp>
        <p:nvSpPr>
          <p:cNvPr id="2" name="TextBox 1"/>
          <p:cNvSpPr txBox="1"/>
          <p:nvPr/>
        </p:nvSpPr>
        <p:spPr>
          <a:xfrm>
            <a:off x="1204684" y="2423886"/>
            <a:ext cx="10101943" cy="584775"/>
          </a:xfrm>
          <a:prstGeom prst="rect">
            <a:avLst/>
          </a:prstGeom>
          <a:solidFill>
            <a:schemeClr val="bg2"/>
          </a:solidFill>
          <a:ln>
            <a:solidFill>
              <a:schemeClr val="tx1">
                <a:lumMod val="50000"/>
                <a:lumOff val="50000"/>
              </a:schemeClr>
            </a:solidFill>
          </a:ln>
        </p:spPr>
        <p:txBody>
          <a:bodyPr wrap="square" rtlCol="0">
            <a:spAutoFit/>
          </a:bodyPr>
          <a:lstStyle/>
          <a:p>
            <a:pPr algn="ctr"/>
            <a:r>
              <a:rPr lang="en-US" sz="3200" dirty="0" err="1" smtClean="0">
                <a:latin typeface="Cambria" panose="02040503050406030204" pitchFamily="18" charset="0"/>
                <a:ea typeface="Cambria" panose="02040503050406030204" pitchFamily="18" charset="0"/>
              </a:rPr>
              <a:t>Sưu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tầm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và</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giới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thiệu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về</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một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lễ</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hội</a:t>
            </a:r>
            <a:r>
              <a:rPr lang="en-US" sz="3200" dirty="0" smtClean="0">
                <a:latin typeface="Cambria" panose="02040503050406030204" pitchFamily="18" charset="0"/>
                <a:ea typeface="Cambria" panose="02040503050406030204" pitchFamily="18" charset="0"/>
              </a:rPr>
              <a:t> ở </a:t>
            </a:r>
            <a:r>
              <a:rPr lang="en-US" sz="3200" dirty="0" err="1" smtClean="0">
                <a:latin typeface="Cambria" panose="02040503050406030204" pitchFamily="18" charset="0"/>
                <a:ea typeface="Cambria" panose="02040503050406030204" pitchFamily="18" charset="0"/>
              </a:rPr>
              <a:t>Tây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Nguyên</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0951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70501" y="0"/>
            <a:ext cx="5121499" cy="6800331"/>
          </a:xfrm>
          <a:prstGeom prst="rect">
            <a:avLst/>
          </a:prstGeom>
        </p:spPr>
      </p:pic>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412125" y="824249"/>
            <a:ext cx="5460642" cy="523220"/>
          </a:xfrm>
          <a:prstGeom prst="rect">
            <a:avLst/>
          </a:prstGeom>
          <a:noFill/>
        </p:spPr>
        <p:txBody>
          <a:bodyPr wrap="square" rtlCol="0">
            <a:spAutoFit/>
          </a:bodyPr>
          <a:lstStyle/>
          <a:p>
            <a:r>
              <a:rPr lang="en-US" sz="2800" b="1" i="1" dirty="0">
                <a:latin typeface="Cambria" panose="02040503050406030204" pitchFamily="18" charset="0"/>
                <a:ea typeface="Cambria" panose="02040503050406030204" pitchFamily="18" charset="0"/>
              </a:rPr>
              <a:t>1. </a:t>
            </a:r>
            <a:r>
              <a:rPr lang="en-US" sz="2800" b="1" i="1" dirty="0" err="1">
                <a:latin typeface="Cambria" panose="02040503050406030204" pitchFamily="18" charset="0"/>
                <a:ea typeface="Cambria" panose="02040503050406030204" pitchFamily="18" charset="0"/>
              </a:rPr>
              <a:t>Vị</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trí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địa</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và</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phạm</a:t>
            </a:r>
            <a:r>
              <a:rPr lang="en-US" sz="2800" b="1" i="1" dirty="0">
                <a:latin typeface="Cambria" panose="02040503050406030204" pitchFamily="18" charset="0"/>
                <a:ea typeface="Cambria" panose="02040503050406030204" pitchFamily="18" charset="0"/>
              </a:rPr>
              <a:t> vi </a:t>
            </a:r>
            <a:r>
              <a:rPr lang="en-US" sz="2800" b="1" i="1" dirty="0" err="1">
                <a:latin typeface="Cambria" panose="02040503050406030204" pitchFamily="18" charset="0"/>
                <a:ea typeface="Cambria" panose="02040503050406030204" pitchFamily="18" charset="0"/>
              </a:rPr>
              <a:t>lãnh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thổ</a:t>
            </a:r>
            <a:r>
              <a:rPr lang="en-US" sz="2800" b="1" i="1" dirty="0">
                <a:latin typeface="Cambria" panose="02040503050406030204" pitchFamily="18" charset="0"/>
                <a:ea typeface="Cambria" panose="02040503050406030204" pitchFamily="18" charset="0"/>
              </a:rPr>
              <a:t> </a:t>
            </a:r>
          </a:p>
        </p:txBody>
      </p:sp>
      <p:sp>
        <p:nvSpPr>
          <p:cNvPr id="9" name="TextBox 8"/>
          <p:cNvSpPr txBox="1"/>
          <p:nvPr/>
        </p:nvSpPr>
        <p:spPr>
          <a:xfrm>
            <a:off x="199624" y="1347469"/>
            <a:ext cx="7128456" cy="523220"/>
          </a:xfrm>
          <a:prstGeom prst="rect">
            <a:avLst/>
          </a:prstGeom>
          <a:noFill/>
        </p:spPr>
        <p:txBody>
          <a:bodyPr wrap="square" rtlCol="0">
            <a:spAutoFit/>
          </a:bodyPr>
          <a:lstStyle/>
          <a:p>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Diện</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Khoảng 54,5 nghìn km2 </a:t>
            </a:r>
            <a:r>
              <a:rPr lang="vi-VN" sz="2800" dirty="0" smtClean="0">
                <a:latin typeface="Cambria" panose="02040503050406030204" pitchFamily="18" charset="0"/>
                <a:ea typeface="Cambria" panose="02040503050406030204" pitchFamily="18" charset="0"/>
              </a:rPr>
              <a:t>(2021).</a:t>
            </a:r>
            <a:endParaRPr lang="en-US" sz="2800" dirty="0">
              <a:latin typeface="Cambria" panose="02040503050406030204" pitchFamily="18" charset="0"/>
              <a:ea typeface="Cambria" panose="02040503050406030204" pitchFamily="18" charset="0"/>
            </a:endParaRPr>
          </a:p>
        </p:txBody>
      </p:sp>
      <p:sp>
        <p:nvSpPr>
          <p:cNvPr id="10" name="TextBox 9"/>
          <p:cNvSpPr txBox="1"/>
          <p:nvPr/>
        </p:nvSpPr>
        <p:spPr>
          <a:xfrm>
            <a:off x="96593" y="4663114"/>
            <a:ext cx="7283002" cy="954107"/>
          </a:xfrm>
          <a:prstGeom prst="rect">
            <a:avLst/>
          </a:prstGeom>
          <a:noFill/>
        </p:spPr>
        <p:txBody>
          <a:bodyPr wrap="square" rtlCol="0">
            <a:spAutoFit/>
          </a:bodyPr>
          <a:lstStyle/>
          <a:p>
            <a:r>
              <a:rPr lang="en-US" sz="2800" dirty="0" smtClean="0">
                <a:solidFill>
                  <a:srgbClr val="FF0000"/>
                </a:solidFill>
                <a:latin typeface="Cambria" panose="02040503050406030204" pitchFamily="18" charset="0"/>
                <a:ea typeface="Cambria" panose="02040503050406030204" pitchFamily="18" charset="0"/>
              </a:rPr>
              <a:t>Cho </a:t>
            </a:r>
            <a:r>
              <a:rPr lang="en-US" sz="2800" dirty="0" err="1" smtClean="0">
                <a:solidFill>
                  <a:srgbClr val="FF0000"/>
                </a:solidFill>
                <a:latin typeface="Cambria" panose="02040503050406030204" pitchFamily="18" charset="0"/>
                <a:ea typeface="Cambria" panose="02040503050406030204" pitchFamily="18" charset="0"/>
              </a:rPr>
              <a:t>biết</a:t>
            </a:r>
            <a:r>
              <a:rPr lang="en-US" sz="2800" dirty="0" smtClean="0">
                <a:solidFill>
                  <a:srgbClr val="FF0000"/>
                </a:solidFill>
                <a:latin typeface="Cambria" panose="02040503050406030204" pitchFamily="18" charset="0"/>
                <a:ea typeface="Cambria" panose="02040503050406030204" pitchFamily="18" charset="0"/>
              </a:rPr>
              <a:t> ý </a:t>
            </a:r>
            <a:r>
              <a:rPr lang="en-US" sz="2800" dirty="0" err="1" smtClean="0">
                <a:solidFill>
                  <a:srgbClr val="FF0000"/>
                </a:solidFill>
                <a:latin typeface="Cambria" panose="02040503050406030204" pitchFamily="18" charset="0"/>
                <a:ea typeface="Cambria" panose="02040503050406030204" pitchFamily="18" charset="0"/>
              </a:rPr>
              <a:t>nghĩa</a:t>
            </a:r>
            <a:r>
              <a:rPr lang="en-US" sz="2800" dirty="0" smtClean="0">
                <a:solidFill>
                  <a:srgbClr val="FF0000"/>
                </a:solidFill>
                <a:latin typeface="Cambria" panose="02040503050406030204" pitchFamily="18" charset="0"/>
                <a:ea typeface="Cambria" panose="02040503050406030204" pitchFamily="18" charset="0"/>
              </a:rPr>
              <a:t>  </a:t>
            </a:r>
            <a:r>
              <a:rPr lang="en-US" sz="2800" dirty="0" err="1" smtClean="0">
                <a:solidFill>
                  <a:srgbClr val="FF0000"/>
                </a:solidFill>
                <a:latin typeface="Cambria" panose="02040503050406030204" pitchFamily="18" charset="0"/>
                <a:ea typeface="Cambria" panose="02040503050406030204" pitchFamily="18" charset="0"/>
              </a:rPr>
              <a:t>vị</a:t>
            </a:r>
            <a:r>
              <a:rPr lang="en-US" sz="2800" dirty="0" smtClean="0">
                <a:solidFill>
                  <a:srgbClr val="FF0000"/>
                </a:solidFill>
                <a:latin typeface="Cambria" panose="02040503050406030204" pitchFamily="18" charset="0"/>
                <a:ea typeface="Cambria" panose="02040503050406030204" pitchFamily="18" charset="0"/>
              </a:rPr>
              <a:t> </a:t>
            </a:r>
            <a:r>
              <a:rPr lang="en-US" sz="2800" dirty="0" err="1" smtClean="0">
                <a:solidFill>
                  <a:srgbClr val="FF0000"/>
                </a:solidFill>
                <a:latin typeface="Cambria" panose="02040503050406030204" pitchFamily="18" charset="0"/>
                <a:ea typeface="Cambria" panose="02040503050406030204" pitchFamily="18" charset="0"/>
              </a:rPr>
              <a:t>trí</a:t>
            </a:r>
            <a:r>
              <a:rPr lang="en-US" sz="2800" dirty="0" smtClean="0">
                <a:solidFill>
                  <a:srgbClr val="FF0000"/>
                </a:solidFill>
                <a:latin typeface="Cambria" panose="02040503050406030204" pitchFamily="18" charset="0"/>
                <a:ea typeface="Cambria" panose="02040503050406030204" pitchFamily="18" charset="0"/>
              </a:rPr>
              <a:t> </a:t>
            </a:r>
            <a:r>
              <a:rPr lang="en-US" sz="2800" dirty="0" err="1" smtClean="0">
                <a:solidFill>
                  <a:srgbClr val="FF0000"/>
                </a:solidFill>
                <a:latin typeface="Cambria" panose="02040503050406030204" pitchFamily="18" charset="0"/>
                <a:ea typeface="Cambria" panose="02040503050406030204" pitchFamily="18" charset="0"/>
              </a:rPr>
              <a:t>lãnh</a:t>
            </a:r>
            <a:r>
              <a:rPr lang="en-US" sz="2800" dirty="0" smtClean="0">
                <a:solidFill>
                  <a:srgbClr val="FF0000"/>
                </a:solidFill>
                <a:latin typeface="Cambria" panose="02040503050406030204" pitchFamily="18" charset="0"/>
                <a:ea typeface="Cambria" panose="02040503050406030204" pitchFamily="18" charset="0"/>
              </a:rPr>
              <a:t> </a:t>
            </a:r>
            <a:r>
              <a:rPr lang="en-US" sz="2800" dirty="0" err="1" smtClean="0">
                <a:solidFill>
                  <a:srgbClr val="FF0000"/>
                </a:solidFill>
                <a:latin typeface="Cambria" panose="02040503050406030204" pitchFamily="18" charset="0"/>
                <a:ea typeface="Cambria" panose="02040503050406030204" pitchFamily="18" charset="0"/>
              </a:rPr>
              <a:t>thổ</a:t>
            </a:r>
            <a:r>
              <a:rPr lang="en-US" sz="2800" dirty="0" smtClean="0">
                <a:solidFill>
                  <a:srgbClr val="FF0000"/>
                </a:solidFill>
                <a:latin typeface="Cambria" panose="02040503050406030204" pitchFamily="18" charset="0"/>
                <a:ea typeface="Cambria" panose="02040503050406030204" pitchFamily="18" charset="0"/>
              </a:rPr>
              <a:t> </a:t>
            </a:r>
            <a:r>
              <a:rPr lang="en-US" sz="2800" dirty="0" err="1" smtClean="0">
                <a:solidFill>
                  <a:srgbClr val="FF0000"/>
                </a:solidFill>
                <a:latin typeface="Cambria" panose="02040503050406030204" pitchFamily="18" charset="0"/>
                <a:ea typeface="Cambria" panose="02040503050406030204" pitchFamily="18" charset="0"/>
              </a:rPr>
              <a:t>vùng</a:t>
            </a:r>
            <a:r>
              <a:rPr lang="en-US" sz="2800" dirty="0" smtClean="0">
                <a:solidFill>
                  <a:srgbClr val="FF0000"/>
                </a:solidFill>
                <a:latin typeface="Cambria" panose="02040503050406030204" pitchFamily="18" charset="0"/>
                <a:ea typeface="Cambria" panose="02040503050406030204" pitchFamily="18" charset="0"/>
              </a:rPr>
              <a:t> </a:t>
            </a:r>
            <a:r>
              <a:rPr lang="en-US" sz="2800" dirty="0" err="1" smtClean="0">
                <a:solidFill>
                  <a:srgbClr val="FF0000"/>
                </a:solidFill>
                <a:latin typeface="Cambria" panose="02040503050406030204" pitchFamily="18" charset="0"/>
                <a:ea typeface="Cambria" panose="02040503050406030204" pitchFamily="18" charset="0"/>
              </a:rPr>
              <a:t>Tây</a:t>
            </a:r>
            <a:r>
              <a:rPr lang="en-US" sz="2800" dirty="0" smtClean="0">
                <a:solidFill>
                  <a:srgbClr val="FF0000"/>
                </a:solidFill>
                <a:latin typeface="Cambria" panose="02040503050406030204" pitchFamily="18" charset="0"/>
                <a:ea typeface="Cambria" panose="02040503050406030204" pitchFamily="18" charset="0"/>
              </a:rPr>
              <a:t> </a:t>
            </a:r>
            <a:r>
              <a:rPr lang="en-US" sz="2800" dirty="0" err="1" smtClean="0">
                <a:solidFill>
                  <a:srgbClr val="FF0000"/>
                </a:solidFill>
                <a:latin typeface="Cambria" panose="02040503050406030204" pitchFamily="18" charset="0"/>
                <a:ea typeface="Cambria" panose="02040503050406030204" pitchFamily="18" charset="0"/>
              </a:rPr>
              <a:t>Nguyên</a:t>
            </a:r>
            <a:r>
              <a:rPr lang="en-US" sz="2800" dirty="0" smtClean="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
        <p:nvSpPr>
          <p:cNvPr id="11" name="TextBox 10"/>
          <p:cNvSpPr txBox="1"/>
          <p:nvPr/>
        </p:nvSpPr>
        <p:spPr>
          <a:xfrm>
            <a:off x="173866" y="1764913"/>
            <a:ext cx="7128456" cy="523220"/>
          </a:xfrm>
          <a:prstGeom prst="rect">
            <a:avLst/>
          </a:prstGeom>
          <a:noFill/>
        </p:spPr>
        <p:txBody>
          <a:bodyPr wrap="square" rtlCol="0">
            <a:spAutoFit/>
          </a:bodyPr>
          <a:lstStyle/>
          <a:p>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Gồm</a:t>
            </a:r>
            <a:r>
              <a:rPr lang="en-US" sz="2800" dirty="0" smtClean="0">
                <a:latin typeface="Cambria" panose="02040503050406030204" pitchFamily="18" charset="0"/>
                <a:ea typeface="Cambria" panose="02040503050406030204" pitchFamily="18" charset="0"/>
              </a:rPr>
              <a:t> 5 </a:t>
            </a:r>
            <a:r>
              <a:rPr lang="en-US" sz="2800" dirty="0" err="1" smtClean="0">
                <a:latin typeface="Cambria" panose="02040503050406030204" pitchFamily="18" charset="0"/>
                <a:ea typeface="Cambria" panose="02040503050406030204" pitchFamily="18" charset="0"/>
              </a:rPr>
              <a:t>tỉnh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Kon</a:t>
            </a:r>
            <a:r>
              <a:rPr lang="en-US" sz="2800" dirty="0" smtClean="0">
                <a:latin typeface="Cambria" panose="02040503050406030204" pitchFamily="18" charset="0"/>
                <a:ea typeface="Cambria" panose="02040503050406030204" pitchFamily="18" charset="0"/>
              </a:rPr>
              <a:t> Tum, </a:t>
            </a:r>
            <a:r>
              <a:rPr lang="en-US" sz="2800" dirty="0" err="1" smtClean="0">
                <a:latin typeface="Cambria" panose="02040503050406030204" pitchFamily="18" charset="0"/>
                <a:ea typeface="Cambria" panose="02040503050406030204" pitchFamily="18" charset="0"/>
              </a:rPr>
              <a:t>Gia</a:t>
            </a:r>
            <a:r>
              <a:rPr lang="en-US" sz="2800" dirty="0" smtClean="0">
                <a:latin typeface="Cambria" panose="02040503050406030204" pitchFamily="18" charset="0"/>
                <a:ea typeface="Cambria" panose="02040503050406030204" pitchFamily="18" charset="0"/>
              </a:rPr>
              <a:t> Lai..</a:t>
            </a:r>
            <a:endParaRPr lang="en-US" sz="2800" dirty="0">
              <a:latin typeface="Cambria" panose="02040503050406030204" pitchFamily="18" charset="0"/>
              <a:ea typeface="Cambria" panose="02040503050406030204" pitchFamily="18" charset="0"/>
            </a:endParaRPr>
          </a:p>
        </p:txBody>
      </p:sp>
      <p:sp>
        <p:nvSpPr>
          <p:cNvPr id="14" name="TextBox 13"/>
          <p:cNvSpPr txBox="1"/>
          <p:nvPr/>
        </p:nvSpPr>
        <p:spPr>
          <a:xfrm>
            <a:off x="173866" y="2243122"/>
            <a:ext cx="7128456" cy="523220"/>
          </a:xfrm>
          <a:prstGeom prst="rect">
            <a:avLst/>
          </a:prstGeom>
          <a:noFill/>
        </p:spPr>
        <p:txBody>
          <a:bodyPr wrap="square" rtlCol="0">
            <a:spAutoFit/>
          </a:bodyPr>
          <a:lstStyle/>
          <a:p>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Vị</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trí</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địa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lí</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Không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tiếp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giáp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với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biển</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2" name="Rectangle 1"/>
          <p:cNvSpPr/>
          <p:nvPr/>
        </p:nvSpPr>
        <p:spPr>
          <a:xfrm>
            <a:off x="173866" y="3166693"/>
            <a:ext cx="6096000" cy="1384995"/>
          </a:xfrm>
          <a:prstGeom prst="rect">
            <a:avLst/>
          </a:prstGeom>
        </p:spPr>
        <p:txBody>
          <a:bodyPr>
            <a:spAutoFit/>
          </a:bodyPr>
          <a:lstStyle/>
          <a:p>
            <a:pPr marR="70485" indent="74930" algn="just">
              <a:spcAft>
                <a:spcPts val="0"/>
              </a:spcAft>
            </a:pPr>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Ý </a:t>
            </a:r>
            <a:r>
              <a:rPr lang="vi-VN" sz="2800" dirty="0">
                <a:latin typeface="Cambria" panose="02040503050406030204" pitchFamily="18" charset="0"/>
                <a:ea typeface="Cambria" panose="02040503050406030204" pitchFamily="18" charset="0"/>
              </a:rPr>
              <a:t>nghĩa của vị trí và lãnh thổ</a:t>
            </a:r>
            <a:r>
              <a:rPr lang="en-US" sz="2800" dirty="0" smtClean="0">
                <a:latin typeface="Cambria" panose="02040503050406030204" pitchFamily="18" charset="0"/>
                <a:ea typeface="Cambria" panose="02040503050406030204" pitchFamily="18" charset="0"/>
              </a:rPr>
              <a:t>: C</a:t>
            </a:r>
            <a:r>
              <a:rPr lang="vi-VN" sz="2800" dirty="0" smtClean="0">
                <a:latin typeface="Cambria" panose="02040503050406030204" pitchFamily="18" charset="0"/>
                <a:ea typeface="Cambria" panose="02040503050406030204" pitchFamily="18" charset="0"/>
              </a:rPr>
              <a:t>ó </a:t>
            </a:r>
            <a:r>
              <a:rPr lang="vi-VN" sz="2800" dirty="0">
                <a:latin typeface="Cambria" panose="02040503050406030204" pitchFamily="18" charset="0"/>
                <a:ea typeface="Cambria" panose="02040503050406030204" pitchFamily="18" charset="0"/>
              </a:rPr>
              <a:t>vị trí chiến lược về kinh tế, chính trị và an ninh quốc phòng.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70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70501" y="0"/>
            <a:ext cx="5121499" cy="6800331"/>
          </a:xfrm>
          <a:prstGeom prst="rect">
            <a:avLst/>
          </a:prstGeom>
        </p:spPr>
      </p:pic>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309093" y="772784"/>
            <a:ext cx="6761407" cy="954107"/>
          </a:xfrm>
          <a:prstGeom prst="rect">
            <a:avLst/>
          </a:prstGeom>
          <a:noFill/>
        </p:spPr>
        <p:txBody>
          <a:bodyPr wrap="square" rtlCol="0">
            <a:spAutoFit/>
          </a:bodyPr>
          <a:lstStyle/>
          <a:p>
            <a:r>
              <a:rPr lang="en-US" sz="2800" b="1" i="1" dirty="0">
                <a:latin typeface="Cambria" panose="02040503050406030204" pitchFamily="18" charset="0"/>
                <a:ea typeface="Cambria" panose="02040503050406030204" pitchFamily="18" charset="0"/>
              </a:rPr>
              <a:t>2. Đ</a:t>
            </a:r>
            <a:r>
              <a:rPr lang="vi-VN" sz="2800" b="1" i="1" dirty="0">
                <a:latin typeface="Cambria" panose="02040503050406030204" pitchFamily="18" charset="0"/>
                <a:ea typeface="Cambria" panose="02040503050406030204" pitchFamily="18" charset="0"/>
              </a:rPr>
              <a:t>ặc điểm điều kiện tự nhiên và tài nguyên thiên nhiên</a:t>
            </a:r>
            <a:r>
              <a:rPr lang="en-US" sz="2800" b="1" i="1" dirty="0">
                <a:latin typeface="Cambria" panose="02040503050406030204" pitchFamily="18" charset="0"/>
                <a:ea typeface="Cambria" panose="02040503050406030204" pitchFamily="18"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225500305"/>
              </p:ext>
            </p:extLst>
          </p:nvPr>
        </p:nvGraphicFramePr>
        <p:xfrm>
          <a:off x="309090" y="2381038"/>
          <a:ext cx="6761412" cy="3474720"/>
        </p:xfrm>
        <a:graphic>
          <a:graphicData uri="http://schemas.openxmlformats.org/drawingml/2006/table">
            <a:tbl>
              <a:tblPr firstRow="1" bandRow="1">
                <a:tableStyleId>{5C22544A-7EE6-4342-B048-85BDC9FD1C3A}</a:tableStyleId>
              </a:tblPr>
              <a:tblGrid>
                <a:gridCol w="1690353"/>
                <a:gridCol w="1690353"/>
                <a:gridCol w="1690353"/>
                <a:gridCol w="1690353"/>
              </a:tblGrid>
              <a:tr h="386755">
                <a:tc>
                  <a:txBody>
                    <a:bodyPr/>
                    <a:lstStyle/>
                    <a:p>
                      <a:r>
                        <a:rPr lang="en-US" sz="2400" dirty="0" err="1" smtClean="0">
                          <a:latin typeface="Cambria" panose="02040503050406030204" pitchFamily="18" charset="0"/>
                          <a:ea typeface="Cambria" panose="02040503050406030204" pitchFamily="18" charset="0"/>
                        </a:rPr>
                        <a:t>Tự</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nhiên</a:t>
                      </a:r>
                      <a:endParaRPr lang="en-US" sz="2400" dirty="0">
                        <a:latin typeface="Cambria" panose="02040503050406030204" pitchFamily="18" charset="0"/>
                        <a:ea typeface="Cambria" panose="02040503050406030204" pitchFamily="18" charset="0"/>
                      </a:endParaRPr>
                    </a:p>
                  </a:txBody>
                  <a:tcPr/>
                </a:tc>
                <a:tc>
                  <a:txBody>
                    <a:bodyPr/>
                    <a:lstStyle/>
                    <a:p>
                      <a:r>
                        <a:rPr lang="en-US" sz="2400" dirty="0" err="1" smtClean="0">
                          <a:latin typeface="Cambria" panose="02040503050406030204" pitchFamily="18" charset="0"/>
                          <a:ea typeface="Cambria" panose="02040503050406030204" pitchFamily="18" charset="0"/>
                        </a:rPr>
                        <a:t>Đặc</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điểm</a:t>
                      </a:r>
                      <a:endParaRPr lang="en-US" sz="2400" dirty="0">
                        <a:latin typeface="Cambria" panose="02040503050406030204" pitchFamily="18" charset="0"/>
                        <a:ea typeface="Cambria" panose="02040503050406030204" pitchFamily="18" charset="0"/>
                      </a:endParaRPr>
                    </a:p>
                  </a:txBody>
                  <a:tcPr/>
                </a:tc>
                <a:tc>
                  <a:txBody>
                    <a:bodyPr/>
                    <a:lstStyle/>
                    <a:p>
                      <a:r>
                        <a:rPr lang="en-US" sz="2400" dirty="0" err="1" smtClean="0">
                          <a:latin typeface="Cambria" panose="02040503050406030204" pitchFamily="18" charset="0"/>
                          <a:ea typeface="Cambria" panose="02040503050406030204" pitchFamily="18" charset="0"/>
                        </a:rPr>
                        <a:t>Thuận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lợi</a:t>
                      </a:r>
                      <a:endParaRPr lang="en-US" sz="2400" dirty="0">
                        <a:latin typeface="Cambria" panose="02040503050406030204" pitchFamily="18" charset="0"/>
                        <a:ea typeface="Cambria" panose="02040503050406030204" pitchFamily="18" charset="0"/>
                      </a:endParaRPr>
                    </a:p>
                  </a:txBody>
                  <a:tcPr/>
                </a:tc>
                <a:tc>
                  <a:txBody>
                    <a:bodyPr/>
                    <a:lstStyle/>
                    <a:p>
                      <a:r>
                        <a:rPr lang="en-US" sz="2400" dirty="0" err="1" smtClean="0">
                          <a:latin typeface="Cambria" panose="02040503050406030204" pitchFamily="18" charset="0"/>
                          <a:ea typeface="Cambria" panose="02040503050406030204" pitchFamily="18" charset="0"/>
                        </a:rPr>
                        <a:t>Khó</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khăn</a:t>
                      </a:r>
                      <a:endParaRPr lang="en-US" sz="2400" dirty="0">
                        <a:latin typeface="Cambria" panose="02040503050406030204" pitchFamily="18" charset="0"/>
                        <a:ea typeface="Cambria" panose="02040503050406030204" pitchFamily="18" charset="0"/>
                      </a:endParaRPr>
                    </a:p>
                  </a:txBody>
                  <a:tcPr/>
                </a:tc>
              </a:tr>
              <a:tr h="386755">
                <a:tc>
                  <a:txBody>
                    <a:bodyPr/>
                    <a:lstStyle/>
                    <a:p>
                      <a:r>
                        <a:rPr lang="en-US" sz="2400" dirty="0" smtClean="0">
                          <a:latin typeface="Cambria" panose="02040503050406030204" pitchFamily="18" charset="0"/>
                          <a:ea typeface="Cambria" panose="02040503050406030204" pitchFamily="18" charset="0"/>
                        </a:rPr>
                        <a:t>1. </a:t>
                      </a:r>
                      <a:r>
                        <a:rPr lang="en-US" sz="2400" dirty="0" err="1" smtClean="0">
                          <a:latin typeface="Cambria" panose="02040503050406030204" pitchFamily="18" charset="0"/>
                          <a:ea typeface="Cambria" panose="02040503050406030204" pitchFamily="18" charset="0"/>
                        </a:rPr>
                        <a:t>Địa</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hình</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và</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đất</a:t>
                      </a:r>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tc>
                  <a:txBody>
                    <a:bodyPr/>
                    <a:lstStyle/>
                    <a:p>
                      <a:endParaRPr lang="en-US" sz="2400">
                        <a:latin typeface="Cambria" panose="02040503050406030204" pitchFamily="18" charset="0"/>
                        <a:ea typeface="Cambria" panose="02040503050406030204" pitchFamily="18" charset="0"/>
                      </a:endParaRPr>
                    </a:p>
                  </a:txBody>
                  <a:tcPr/>
                </a:tc>
                <a:tc>
                  <a:txBody>
                    <a:bodyPr/>
                    <a:lstStyle/>
                    <a:p>
                      <a:endParaRPr lang="en-US" sz="2400">
                        <a:latin typeface="Cambria" panose="02040503050406030204" pitchFamily="18" charset="0"/>
                        <a:ea typeface="Cambria" panose="02040503050406030204" pitchFamily="18" charset="0"/>
                      </a:endParaRPr>
                    </a:p>
                  </a:txBody>
                  <a:tcPr/>
                </a:tc>
              </a:tr>
              <a:tr h="386755">
                <a:tc>
                  <a:txBody>
                    <a:bodyPr/>
                    <a:lstStyle/>
                    <a:p>
                      <a:r>
                        <a:rPr lang="en-US" sz="2400" dirty="0" smtClean="0">
                          <a:latin typeface="Cambria" panose="02040503050406030204" pitchFamily="18" charset="0"/>
                          <a:ea typeface="Cambria" panose="02040503050406030204" pitchFamily="18" charset="0"/>
                        </a:rPr>
                        <a:t>2. </a:t>
                      </a:r>
                      <a:r>
                        <a:rPr lang="en-US" sz="2400" dirty="0" err="1" smtClean="0">
                          <a:latin typeface="Cambria" panose="02040503050406030204" pitchFamily="18" charset="0"/>
                          <a:ea typeface="Cambria" panose="02040503050406030204" pitchFamily="18" charset="0"/>
                        </a:rPr>
                        <a:t>Khí</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hậu</a:t>
                      </a:r>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tc>
                  <a:txBody>
                    <a:bodyPr/>
                    <a:lstStyle/>
                    <a:p>
                      <a:endParaRPr lang="en-US" sz="2400">
                        <a:latin typeface="Cambria" panose="02040503050406030204" pitchFamily="18" charset="0"/>
                        <a:ea typeface="Cambria" panose="02040503050406030204" pitchFamily="18" charset="0"/>
                      </a:endParaRPr>
                    </a:p>
                  </a:txBody>
                  <a:tcPr/>
                </a:tc>
                <a:tc>
                  <a:txBody>
                    <a:bodyPr/>
                    <a:lstStyle/>
                    <a:p>
                      <a:endParaRPr lang="en-US" sz="2400">
                        <a:latin typeface="Cambria" panose="02040503050406030204" pitchFamily="18" charset="0"/>
                        <a:ea typeface="Cambria" panose="02040503050406030204" pitchFamily="18" charset="0"/>
                      </a:endParaRPr>
                    </a:p>
                  </a:txBody>
                  <a:tcPr/>
                </a:tc>
              </a:tr>
              <a:tr h="193378">
                <a:tc>
                  <a:txBody>
                    <a:bodyPr/>
                    <a:lstStyle/>
                    <a:p>
                      <a:r>
                        <a:rPr lang="en-US" sz="2400" dirty="0" smtClean="0">
                          <a:latin typeface="Cambria" panose="02040503050406030204" pitchFamily="18" charset="0"/>
                          <a:ea typeface="Cambria" panose="02040503050406030204" pitchFamily="18" charset="0"/>
                        </a:rPr>
                        <a:t>3. </a:t>
                      </a:r>
                      <a:r>
                        <a:rPr lang="en-US" sz="2400" dirty="0" err="1" smtClean="0">
                          <a:latin typeface="Cambria" panose="02040503050406030204" pitchFamily="18" charset="0"/>
                          <a:ea typeface="Cambria" panose="02040503050406030204" pitchFamily="18" charset="0"/>
                        </a:rPr>
                        <a:t>Nước</a:t>
                      </a:r>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tr>
              <a:tr h="182880">
                <a:tc>
                  <a:txBody>
                    <a:bodyPr/>
                    <a:lstStyle/>
                    <a:p>
                      <a:r>
                        <a:rPr lang="en-US" sz="2400" dirty="0" smtClean="0">
                          <a:latin typeface="Cambria" panose="02040503050406030204" pitchFamily="18" charset="0"/>
                          <a:ea typeface="Cambria" panose="02040503050406030204" pitchFamily="18" charset="0"/>
                        </a:rPr>
                        <a:t>4. </a:t>
                      </a:r>
                      <a:r>
                        <a:rPr lang="en-US" sz="2400" dirty="0" err="1" smtClean="0">
                          <a:latin typeface="Cambria" panose="02040503050406030204" pitchFamily="18" charset="0"/>
                          <a:ea typeface="Cambria" panose="02040503050406030204" pitchFamily="18" charset="0"/>
                        </a:rPr>
                        <a:t>Rừng</a:t>
                      </a:r>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tr>
              <a:tr h="182880">
                <a:tc>
                  <a:txBody>
                    <a:bodyPr/>
                    <a:lstStyle/>
                    <a:p>
                      <a:r>
                        <a:rPr lang="en-US" sz="2400" dirty="0" smtClean="0">
                          <a:latin typeface="Cambria" panose="02040503050406030204" pitchFamily="18" charset="0"/>
                          <a:ea typeface="Cambria" panose="02040503050406030204" pitchFamily="18" charset="0"/>
                        </a:rPr>
                        <a:t>5. </a:t>
                      </a:r>
                      <a:r>
                        <a:rPr lang="en-US" sz="2400" dirty="0" err="1" smtClean="0">
                          <a:latin typeface="Cambria" panose="02040503050406030204" pitchFamily="18" charset="0"/>
                          <a:ea typeface="Cambria" panose="02040503050406030204" pitchFamily="18" charset="0"/>
                        </a:rPr>
                        <a:t>Khoáng</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sản</a:t>
                      </a:r>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tr>
            </a:tbl>
          </a:graphicData>
        </a:graphic>
      </p:graphicFrame>
      <p:sp>
        <p:nvSpPr>
          <p:cNvPr id="5" name="TextBox 4"/>
          <p:cNvSpPr txBox="1"/>
          <p:nvPr/>
        </p:nvSpPr>
        <p:spPr>
          <a:xfrm>
            <a:off x="1326525" y="1726891"/>
            <a:ext cx="4404574" cy="584775"/>
          </a:xfrm>
          <a:prstGeom prst="rect">
            <a:avLst/>
          </a:prstGeom>
          <a:solidFill>
            <a:schemeClr val="bg2">
              <a:lumMod val="90000"/>
            </a:schemeClr>
          </a:solidFill>
        </p:spPr>
        <p:txBody>
          <a:bodyPr wrap="square" rtlCol="0">
            <a:spAutoFit/>
          </a:bodyPr>
          <a:lstStyle/>
          <a:p>
            <a:pPr algn="ctr"/>
            <a:r>
              <a:rPr lang="en-US" sz="3200" dirty="0" err="1" smtClean="0">
                <a:solidFill>
                  <a:srgbClr val="C00000"/>
                </a:solidFill>
                <a:latin typeface="Cambria" panose="02040503050406030204" pitchFamily="18" charset="0"/>
                <a:ea typeface="Cambria" panose="02040503050406030204" pitchFamily="18" charset="0"/>
              </a:rPr>
              <a:t>Nhóm</a:t>
            </a:r>
            <a:r>
              <a:rPr lang="en-US" sz="3200" dirty="0" smtClean="0">
                <a:solidFill>
                  <a:srgbClr val="C00000"/>
                </a:solidFill>
                <a:latin typeface="Cambria" panose="02040503050406030204" pitchFamily="18" charset="0"/>
                <a:ea typeface="Cambria" panose="02040503050406030204" pitchFamily="18" charset="0"/>
              </a:rPr>
              <a:t> </a:t>
            </a:r>
            <a:r>
              <a:rPr lang="en-US" sz="3200" dirty="0" err="1" smtClean="0">
                <a:solidFill>
                  <a:srgbClr val="C00000"/>
                </a:solidFill>
                <a:latin typeface="Cambria" panose="02040503050406030204" pitchFamily="18" charset="0"/>
                <a:ea typeface="Cambria" panose="02040503050406030204" pitchFamily="18" charset="0"/>
              </a:rPr>
              <a:t>đôi</a:t>
            </a:r>
            <a:r>
              <a:rPr lang="en-US" sz="3200" dirty="0" smtClean="0">
                <a:solidFill>
                  <a:srgbClr val="C00000"/>
                </a:solidFill>
                <a:latin typeface="Cambria" panose="02040503050406030204" pitchFamily="18" charset="0"/>
                <a:ea typeface="Cambria" panose="02040503050406030204" pitchFamily="18" charset="0"/>
              </a:rPr>
              <a:t> – 8 </a:t>
            </a:r>
            <a:r>
              <a:rPr lang="en-US" sz="3200" dirty="0" err="1" smtClean="0">
                <a:solidFill>
                  <a:srgbClr val="C00000"/>
                </a:solidFill>
                <a:latin typeface="Cambria" panose="02040503050406030204" pitchFamily="18" charset="0"/>
                <a:ea typeface="Cambria" panose="02040503050406030204" pitchFamily="18" charset="0"/>
              </a:rPr>
              <a:t>phút</a:t>
            </a:r>
            <a:endParaRPr lang="en-US" sz="32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675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8404860" y="1447800"/>
            <a:ext cx="663871" cy="289560"/>
          </a:xfrm>
          <a:custGeom>
            <a:avLst/>
            <a:gdLst>
              <a:gd name="connsiteX0" fmla="*/ 579120 w 663871"/>
              <a:gd name="connsiteY0" fmla="*/ 30480 h 289560"/>
              <a:gd name="connsiteX1" fmla="*/ 441960 w 663871"/>
              <a:gd name="connsiteY1" fmla="*/ 15240 h 289560"/>
              <a:gd name="connsiteX2" fmla="*/ 396240 w 663871"/>
              <a:gd name="connsiteY2" fmla="*/ 0 h 289560"/>
              <a:gd name="connsiteX3" fmla="*/ 60960 w 663871"/>
              <a:gd name="connsiteY3" fmla="*/ 7620 h 289560"/>
              <a:gd name="connsiteX4" fmla="*/ 30480 w 663871"/>
              <a:gd name="connsiteY4" fmla="*/ 45720 h 289560"/>
              <a:gd name="connsiteX5" fmla="*/ 0 w 663871"/>
              <a:gd name="connsiteY5" fmla="*/ 91440 h 289560"/>
              <a:gd name="connsiteX6" fmla="*/ 22860 w 663871"/>
              <a:gd name="connsiteY6" fmla="*/ 220980 h 289560"/>
              <a:gd name="connsiteX7" fmla="*/ 45720 w 663871"/>
              <a:gd name="connsiteY7" fmla="*/ 228600 h 289560"/>
              <a:gd name="connsiteX8" fmla="*/ 99060 w 663871"/>
              <a:gd name="connsiteY8" fmla="*/ 266700 h 289560"/>
              <a:gd name="connsiteX9" fmla="*/ 167640 w 663871"/>
              <a:gd name="connsiteY9" fmla="*/ 274320 h 289560"/>
              <a:gd name="connsiteX10" fmla="*/ 198120 w 663871"/>
              <a:gd name="connsiteY10" fmla="*/ 281940 h 289560"/>
              <a:gd name="connsiteX11" fmla="*/ 358140 w 663871"/>
              <a:gd name="connsiteY11" fmla="*/ 289560 h 289560"/>
              <a:gd name="connsiteX12" fmla="*/ 510540 w 663871"/>
              <a:gd name="connsiteY12" fmla="*/ 281940 h 289560"/>
              <a:gd name="connsiteX13" fmla="*/ 556260 w 663871"/>
              <a:gd name="connsiteY13" fmla="*/ 259080 h 289560"/>
              <a:gd name="connsiteX14" fmla="*/ 579120 w 663871"/>
              <a:gd name="connsiteY14" fmla="*/ 251460 h 289560"/>
              <a:gd name="connsiteX15" fmla="*/ 594360 w 663871"/>
              <a:gd name="connsiteY15" fmla="*/ 228600 h 289560"/>
              <a:gd name="connsiteX16" fmla="*/ 632460 w 663871"/>
              <a:gd name="connsiteY16" fmla="*/ 190500 h 289560"/>
              <a:gd name="connsiteX17" fmla="*/ 640080 w 663871"/>
              <a:gd name="connsiteY17" fmla="*/ 160020 h 289560"/>
              <a:gd name="connsiteX18" fmla="*/ 647700 w 663871"/>
              <a:gd name="connsiteY18" fmla="*/ 68580 h 289560"/>
              <a:gd name="connsiteX19" fmla="*/ 579120 w 663871"/>
              <a:gd name="connsiteY19" fmla="*/ 30480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3871" h="289560">
                <a:moveTo>
                  <a:pt x="579120" y="30480"/>
                </a:moveTo>
                <a:cubicBezTo>
                  <a:pt x="544830" y="21590"/>
                  <a:pt x="487335" y="22803"/>
                  <a:pt x="441960" y="15240"/>
                </a:cubicBezTo>
                <a:cubicBezTo>
                  <a:pt x="426114" y="12599"/>
                  <a:pt x="412301" y="321"/>
                  <a:pt x="396240" y="0"/>
                </a:cubicBezTo>
                <a:lnTo>
                  <a:pt x="60960" y="7620"/>
                </a:lnTo>
                <a:cubicBezTo>
                  <a:pt x="19359" y="21487"/>
                  <a:pt x="51530" y="3620"/>
                  <a:pt x="30480" y="45720"/>
                </a:cubicBezTo>
                <a:cubicBezTo>
                  <a:pt x="22289" y="62103"/>
                  <a:pt x="0" y="91440"/>
                  <a:pt x="0" y="91440"/>
                </a:cubicBezTo>
                <a:cubicBezTo>
                  <a:pt x="2056" y="114058"/>
                  <a:pt x="2767" y="192850"/>
                  <a:pt x="22860" y="220980"/>
                </a:cubicBezTo>
                <a:cubicBezTo>
                  <a:pt x="27529" y="227516"/>
                  <a:pt x="38100" y="226060"/>
                  <a:pt x="45720" y="228600"/>
                </a:cubicBezTo>
                <a:cubicBezTo>
                  <a:pt x="63500" y="241300"/>
                  <a:pt x="78601" y="259028"/>
                  <a:pt x="99060" y="266700"/>
                </a:cubicBezTo>
                <a:cubicBezTo>
                  <a:pt x="120596" y="274776"/>
                  <a:pt x="144907" y="270823"/>
                  <a:pt x="167640" y="274320"/>
                </a:cubicBezTo>
                <a:cubicBezTo>
                  <a:pt x="177991" y="275912"/>
                  <a:pt x="187681" y="281105"/>
                  <a:pt x="198120" y="281940"/>
                </a:cubicBezTo>
                <a:cubicBezTo>
                  <a:pt x="251350" y="286198"/>
                  <a:pt x="304800" y="287020"/>
                  <a:pt x="358140" y="289560"/>
                </a:cubicBezTo>
                <a:cubicBezTo>
                  <a:pt x="408940" y="287020"/>
                  <a:pt x="459868" y="286346"/>
                  <a:pt x="510540" y="281940"/>
                </a:cubicBezTo>
                <a:cubicBezTo>
                  <a:pt x="533725" y="279924"/>
                  <a:pt x="536252" y="269084"/>
                  <a:pt x="556260" y="259080"/>
                </a:cubicBezTo>
                <a:cubicBezTo>
                  <a:pt x="563444" y="255488"/>
                  <a:pt x="571500" y="254000"/>
                  <a:pt x="579120" y="251460"/>
                </a:cubicBezTo>
                <a:cubicBezTo>
                  <a:pt x="584200" y="243840"/>
                  <a:pt x="587884" y="235076"/>
                  <a:pt x="594360" y="228600"/>
                </a:cubicBezTo>
                <a:cubicBezTo>
                  <a:pt x="645160" y="177800"/>
                  <a:pt x="591820" y="251460"/>
                  <a:pt x="632460" y="190500"/>
                </a:cubicBezTo>
                <a:cubicBezTo>
                  <a:pt x="635000" y="180340"/>
                  <a:pt x="635955" y="169646"/>
                  <a:pt x="640080" y="160020"/>
                </a:cubicBezTo>
                <a:cubicBezTo>
                  <a:pt x="659263" y="115259"/>
                  <a:pt x="678471" y="153201"/>
                  <a:pt x="647700" y="68580"/>
                </a:cubicBezTo>
                <a:cubicBezTo>
                  <a:pt x="645657" y="62961"/>
                  <a:pt x="613410" y="39370"/>
                  <a:pt x="579120" y="30480"/>
                </a:cubicBezTo>
                <a:close/>
              </a:path>
            </a:pathLst>
          </a:custGeom>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6986681" y="155834"/>
            <a:ext cx="5121499" cy="6800331"/>
          </a:xfrm>
          <a:prstGeom prst="rect">
            <a:avLst/>
          </a:prstGeom>
        </p:spPr>
      </p:pic>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309093" y="772784"/>
            <a:ext cx="6761407" cy="954107"/>
          </a:xfrm>
          <a:prstGeom prst="rect">
            <a:avLst/>
          </a:prstGeom>
          <a:noFill/>
        </p:spPr>
        <p:txBody>
          <a:bodyPr wrap="square" rtlCol="0">
            <a:spAutoFit/>
          </a:bodyPr>
          <a:lstStyle/>
          <a:p>
            <a:r>
              <a:rPr lang="en-US" sz="2800" b="1" i="1" dirty="0">
                <a:latin typeface="Cambria" panose="02040503050406030204" pitchFamily="18" charset="0"/>
                <a:ea typeface="Cambria" panose="02040503050406030204" pitchFamily="18" charset="0"/>
              </a:rPr>
              <a:t>2. Đ</a:t>
            </a:r>
            <a:r>
              <a:rPr lang="vi-VN" sz="2800" b="1" i="1" dirty="0">
                <a:latin typeface="Cambria" panose="02040503050406030204" pitchFamily="18" charset="0"/>
                <a:ea typeface="Cambria" panose="02040503050406030204" pitchFamily="18" charset="0"/>
              </a:rPr>
              <a:t>ặc điểm điều kiện tự nhiên và tài nguyên thiên nhiên</a:t>
            </a:r>
            <a:r>
              <a:rPr lang="en-US" sz="2800" b="1" i="1" dirty="0">
                <a:latin typeface="Cambria" panose="02040503050406030204" pitchFamily="18" charset="0"/>
                <a:ea typeface="Cambria" panose="02040503050406030204" pitchFamily="18" charset="0"/>
              </a:rPr>
              <a:t>.</a:t>
            </a:r>
          </a:p>
        </p:txBody>
      </p:sp>
      <p:sp>
        <p:nvSpPr>
          <p:cNvPr id="12" name="Freeform 11"/>
          <p:cNvSpPr/>
          <p:nvPr/>
        </p:nvSpPr>
        <p:spPr>
          <a:xfrm>
            <a:off x="8427720" y="1566935"/>
            <a:ext cx="586485" cy="307585"/>
          </a:xfrm>
          <a:custGeom>
            <a:avLst/>
            <a:gdLst>
              <a:gd name="connsiteX0" fmla="*/ 327660 w 586485"/>
              <a:gd name="connsiteY0" fmla="*/ 71365 h 307585"/>
              <a:gd name="connsiteX1" fmla="*/ 38100 w 586485"/>
              <a:gd name="connsiteY1" fmla="*/ 101845 h 307585"/>
              <a:gd name="connsiteX2" fmla="*/ 22860 w 586485"/>
              <a:gd name="connsiteY2" fmla="*/ 124705 h 307585"/>
              <a:gd name="connsiteX3" fmla="*/ 0 w 586485"/>
              <a:gd name="connsiteY3" fmla="*/ 139945 h 307585"/>
              <a:gd name="connsiteX4" fmla="*/ 7620 w 586485"/>
              <a:gd name="connsiteY4" fmla="*/ 170425 h 307585"/>
              <a:gd name="connsiteX5" fmla="*/ 30480 w 586485"/>
              <a:gd name="connsiteY5" fmla="*/ 277105 h 307585"/>
              <a:gd name="connsiteX6" fmla="*/ 91440 w 586485"/>
              <a:gd name="connsiteY6" fmla="*/ 307585 h 307585"/>
              <a:gd name="connsiteX7" fmla="*/ 571500 w 586485"/>
              <a:gd name="connsiteY7" fmla="*/ 299965 h 307585"/>
              <a:gd name="connsiteX8" fmla="*/ 579120 w 586485"/>
              <a:gd name="connsiteY8" fmla="*/ 261865 h 307585"/>
              <a:gd name="connsiteX9" fmla="*/ 563880 w 586485"/>
              <a:gd name="connsiteY9" fmla="*/ 71365 h 307585"/>
              <a:gd name="connsiteX10" fmla="*/ 411480 w 586485"/>
              <a:gd name="connsiteY10" fmla="*/ 56125 h 30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485" h="307585">
                <a:moveTo>
                  <a:pt x="327660" y="71365"/>
                </a:moveTo>
                <a:cubicBezTo>
                  <a:pt x="231140" y="81525"/>
                  <a:pt x="133700" y="85115"/>
                  <a:pt x="38100" y="101845"/>
                </a:cubicBezTo>
                <a:cubicBezTo>
                  <a:pt x="29079" y="103424"/>
                  <a:pt x="29336" y="118229"/>
                  <a:pt x="22860" y="124705"/>
                </a:cubicBezTo>
                <a:cubicBezTo>
                  <a:pt x="16384" y="131181"/>
                  <a:pt x="7620" y="134865"/>
                  <a:pt x="0" y="139945"/>
                </a:cubicBezTo>
                <a:cubicBezTo>
                  <a:pt x="2540" y="150105"/>
                  <a:pt x="5348" y="160202"/>
                  <a:pt x="7620" y="170425"/>
                </a:cubicBezTo>
                <a:cubicBezTo>
                  <a:pt x="15509" y="205926"/>
                  <a:pt x="17711" y="243053"/>
                  <a:pt x="30480" y="277105"/>
                </a:cubicBezTo>
                <a:cubicBezTo>
                  <a:pt x="34508" y="287847"/>
                  <a:pt x="89962" y="306994"/>
                  <a:pt x="91440" y="307585"/>
                </a:cubicBezTo>
                <a:lnTo>
                  <a:pt x="571500" y="299965"/>
                </a:lnTo>
                <a:cubicBezTo>
                  <a:pt x="584395" y="298756"/>
                  <a:pt x="579551" y="274809"/>
                  <a:pt x="579120" y="261865"/>
                </a:cubicBezTo>
                <a:cubicBezTo>
                  <a:pt x="576998" y="198197"/>
                  <a:pt x="605028" y="119995"/>
                  <a:pt x="563880" y="71365"/>
                </a:cubicBezTo>
                <a:cubicBezTo>
                  <a:pt x="408943" y="-111742"/>
                  <a:pt x="411480" y="123366"/>
                  <a:pt x="411480" y="56125"/>
                </a:cubicBez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8472330" y="2171537"/>
            <a:ext cx="715480" cy="388783"/>
          </a:xfrm>
          <a:custGeom>
            <a:avLst/>
            <a:gdLst>
              <a:gd name="connsiteX0" fmla="*/ 549750 w 715480"/>
              <a:gd name="connsiteY0" fmla="*/ 163 h 388783"/>
              <a:gd name="connsiteX1" fmla="*/ 344010 w 715480"/>
              <a:gd name="connsiteY1" fmla="*/ 15403 h 388783"/>
              <a:gd name="connsiteX2" fmla="*/ 298290 w 715480"/>
              <a:gd name="connsiteY2" fmla="*/ 38263 h 388783"/>
              <a:gd name="connsiteX3" fmla="*/ 46830 w 715480"/>
              <a:gd name="connsiteY3" fmla="*/ 45883 h 388783"/>
              <a:gd name="connsiteX4" fmla="*/ 1110 w 715480"/>
              <a:gd name="connsiteY4" fmla="*/ 213523 h 388783"/>
              <a:gd name="connsiteX5" fmla="*/ 8730 w 715480"/>
              <a:gd name="connsiteY5" fmla="*/ 335443 h 388783"/>
              <a:gd name="connsiteX6" fmla="*/ 23970 w 715480"/>
              <a:gd name="connsiteY6" fmla="*/ 365923 h 388783"/>
              <a:gd name="connsiteX7" fmla="*/ 46830 w 715480"/>
              <a:gd name="connsiteY7" fmla="*/ 373543 h 388783"/>
              <a:gd name="connsiteX8" fmla="*/ 115410 w 715480"/>
              <a:gd name="connsiteY8" fmla="*/ 381163 h 388783"/>
              <a:gd name="connsiteX9" fmla="*/ 404970 w 715480"/>
              <a:gd name="connsiteY9" fmla="*/ 388783 h 388783"/>
              <a:gd name="connsiteX10" fmla="*/ 572610 w 715480"/>
              <a:gd name="connsiteY10" fmla="*/ 381163 h 388783"/>
              <a:gd name="connsiteX11" fmla="*/ 587850 w 715480"/>
              <a:gd name="connsiteY11" fmla="*/ 350683 h 388783"/>
              <a:gd name="connsiteX12" fmla="*/ 671670 w 715480"/>
              <a:gd name="connsiteY12" fmla="*/ 266863 h 388783"/>
              <a:gd name="connsiteX13" fmla="*/ 694530 w 715480"/>
              <a:gd name="connsiteY13" fmla="*/ 244003 h 388783"/>
              <a:gd name="connsiteX14" fmla="*/ 702150 w 715480"/>
              <a:gd name="connsiteY14" fmla="*/ 129703 h 388783"/>
              <a:gd name="connsiteX15" fmla="*/ 656430 w 715480"/>
              <a:gd name="connsiteY15" fmla="*/ 114463 h 388783"/>
              <a:gd name="connsiteX16" fmla="*/ 641190 w 715480"/>
              <a:gd name="connsiteY16" fmla="*/ 91603 h 388783"/>
              <a:gd name="connsiteX17" fmla="*/ 603090 w 715480"/>
              <a:gd name="connsiteY17" fmla="*/ 83983 h 388783"/>
              <a:gd name="connsiteX18" fmla="*/ 557370 w 715480"/>
              <a:gd name="connsiteY18" fmla="*/ 163 h 388783"/>
              <a:gd name="connsiteX19" fmla="*/ 587850 w 715480"/>
              <a:gd name="connsiteY19" fmla="*/ 7783 h 388783"/>
              <a:gd name="connsiteX20" fmla="*/ 587850 w 715480"/>
              <a:gd name="connsiteY20" fmla="*/ 68743 h 38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480" h="388783">
                <a:moveTo>
                  <a:pt x="549750" y="163"/>
                </a:moveTo>
                <a:cubicBezTo>
                  <a:pt x="481170" y="5243"/>
                  <a:pt x="412002" y="5101"/>
                  <a:pt x="344010" y="15403"/>
                </a:cubicBezTo>
                <a:cubicBezTo>
                  <a:pt x="327163" y="17956"/>
                  <a:pt x="315240" y="36525"/>
                  <a:pt x="298290" y="38263"/>
                </a:cubicBezTo>
                <a:cubicBezTo>
                  <a:pt x="214869" y="46819"/>
                  <a:pt x="130650" y="43343"/>
                  <a:pt x="46830" y="45883"/>
                </a:cubicBezTo>
                <a:cubicBezTo>
                  <a:pt x="-19243" y="95438"/>
                  <a:pt x="5343" y="65365"/>
                  <a:pt x="1110" y="213523"/>
                </a:cubicBezTo>
                <a:cubicBezTo>
                  <a:pt x="-53" y="254226"/>
                  <a:pt x="2690" y="295174"/>
                  <a:pt x="8730" y="335443"/>
                </a:cubicBezTo>
                <a:cubicBezTo>
                  <a:pt x="10415" y="346677"/>
                  <a:pt x="15938" y="357891"/>
                  <a:pt x="23970" y="365923"/>
                </a:cubicBezTo>
                <a:cubicBezTo>
                  <a:pt x="29650" y="371603"/>
                  <a:pt x="38907" y="372223"/>
                  <a:pt x="46830" y="373543"/>
                </a:cubicBezTo>
                <a:cubicBezTo>
                  <a:pt x="69518" y="377324"/>
                  <a:pt x="92430" y="380185"/>
                  <a:pt x="115410" y="381163"/>
                </a:cubicBezTo>
                <a:cubicBezTo>
                  <a:pt x="211876" y="385268"/>
                  <a:pt x="308450" y="386243"/>
                  <a:pt x="404970" y="388783"/>
                </a:cubicBezTo>
                <a:cubicBezTo>
                  <a:pt x="460850" y="386243"/>
                  <a:pt x="517848" y="392572"/>
                  <a:pt x="572610" y="381163"/>
                </a:cubicBezTo>
                <a:cubicBezTo>
                  <a:pt x="583730" y="378846"/>
                  <a:pt x="580410" y="359267"/>
                  <a:pt x="587850" y="350683"/>
                </a:cubicBezTo>
                <a:cubicBezTo>
                  <a:pt x="613728" y="320823"/>
                  <a:pt x="643730" y="294803"/>
                  <a:pt x="671670" y="266863"/>
                </a:cubicBezTo>
                <a:lnTo>
                  <a:pt x="694530" y="244003"/>
                </a:lnTo>
                <a:cubicBezTo>
                  <a:pt x="709789" y="205856"/>
                  <a:pt x="728789" y="175369"/>
                  <a:pt x="702150" y="129703"/>
                </a:cubicBezTo>
                <a:cubicBezTo>
                  <a:pt x="694056" y="115827"/>
                  <a:pt x="671670" y="119543"/>
                  <a:pt x="656430" y="114463"/>
                </a:cubicBezTo>
                <a:cubicBezTo>
                  <a:pt x="651350" y="106843"/>
                  <a:pt x="649141" y="96147"/>
                  <a:pt x="641190" y="91603"/>
                </a:cubicBezTo>
                <a:cubicBezTo>
                  <a:pt x="629945" y="85177"/>
                  <a:pt x="609292" y="95353"/>
                  <a:pt x="603090" y="83983"/>
                </a:cubicBezTo>
                <a:cubicBezTo>
                  <a:pt x="568071" y="19781"/>
                  <a:pt x="633749" y="163"/>
                  <a:pt x="557370" y="163"/>
                </a:cubicBezTo>
                <a:cubicBezTo>
                  <a:pt x="546897" y="163"/>
                  <a:pt x="583597" y="-1787"/>
                  <a:pt x="587850" y="7783"/>
                </a:cubicBezTo>
                <a:cubicBezTo>
                  <a:pt x="596103" y="26352"/>
                  <a:pt x="587850" y="48423"/>
                  <a:pt x="587850" y="687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8724593" y="3313686"/>
            <a:ext cx="724207" cy="336294"/>
          </a:xfrm>
          <a:custGeom>
            <a:avLst/>
            <a:gdLst>
              <a:gd name="connsiteX0" fmla="*/ 442267 w 724207"/>
              <a:gd name="connsiteY0" fmla="*/ 1014 h 336294"/>
              <a:gd name="connsiteX1" fmla="*/ 152707 w 724207"/>
              <a:gd name="connsiteY1" fmla="*/ 23874 h 336294"/>
              <a:gd name="connsiteX2" fmla="*/ 84127 w 724207"/>
              <a:gd name="connsiteY2" fmla="*/ 39114 h 336294"/>
              <a:gd name="connsiteX3" fmla="*/ 53647 w 724207"/>
              <a:gd name="connsiteY3" fmla="*/ 69594 h 336294"/>
              <a:gd name="connsiteX4" fmla="*/ 15547 w 724207"/>
              <a:gd name="connsiteY4" fmla="*/ 122934 h 336294"/>
              <a:gd name="connsiteX5" fmla="*/ 46027 w 724207"/>
              <a:gd name="connsiteY5" fmla="*/ 328674 h 336294"/>
              <a:gd name="connsiteX6" fmla="*/ 84127 w 724207"/>
              <a:gd name="connsiteY6" fmla="*/ 336294 h 336294"/>
              <a:gd name="connsiteX7" fmla="*/ 602287 w 724207"/>
              <a:gd name="connsiteY7" fmla="*/ 328674 h 336294"/>
              <a:gd name="connsiteX8" fmla="*/ 678487 w 724207"/>
              <a:gd name="connsiteY8" fmla="*/ 313434 h 336294"/>
              <a:gd name="connsiteX9" fmla="*/ 724207 w 724207"/>
              <a:gd name="connsiteY9" fmla="*/ 252474 h 336294"/>
              <a:gd name="connsiteX10" fmla="*/ 716587 w 724207"/>
              <a:gd name="connsiteY10" fmla="*/ 145794 h 336294"/>
              <a:gd name="connsiteX11" fmla="*/ 693727 w 724207"/>
              <a:gd name="connsiteY11" fmla="*/ 46734 h 336294"/>
              <a:gd name="connsiteX12" fmla="*/ 670867 w 724207"/>
              <a:gd name="connsiteY12" fmla="*/ 31494 h 336294"/>
              <a:gd name="connsiteX13" fmla="*/ 472747 w 724207"/>
              <a:gd name="connsiteY13" fmla="*/ 16254 h 336294"/>
              <a:gd name="connsiteX14" fmla="*/ 518467 w 724207"/>
              <a:gd name="connsiteY14" fmla="*/ 8634 h 336294"/>
              <a:gd name="connsiteX15" fmla="*/ 495607 w 724207"/>
              <a:gd name="connsiteY15" fmla="*/ 1014 h 336294"/>
              <a:gd name="connsiteX16" fmla="*/ 487987 w 724207"/>
              <a:gd name="connsiteY16" fmla="*/ 23874 h 33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4207" h="336294">
                <a:moveTo>
                  <a:pt x="442267" y="1014"/>
                </a:moveTo>
                <a:cubicBezTo>
                  <a:pt x="345747" y="8634"/>
                  <a:pt x="248984" y="13632"/>
                  <a:pt x="152707" y="23874"/>
                </a:cubicBezTo>
                <a:cubicBezTo>
                  <a:pt x="129421" y="26351"/>
                  <a:pt x="105389" y="29301"/>
                  <a:pt x="84127" y="39114"/>
                </a:cubicBezTo>
                <a:cubicBezTo>
                  <a:pt x="71081" y="45135"/>
                  <a:pt x="63109" y="58781"/>
                  <a:pt x="53647" y="69594"/>
                </a:cubicBezTo>
                <a:cubicBezTo>
                  <a:pt x="40415" y="84717"/>
                  <a:pt x="26927" y="105865"/>
                  <a:pt x="15547" y="122934"/>
                </a:cubicBezTo>
                <a:cubicBezTo>
                  <a:pt x="21197" y="269847"/>
                  <a:pt x="-39253" y="307354"/>
                  <a:pt x="46027" y="328674"/>
                </a:cubicBezTo>
                <a:cubicBezTo>
                  <a:pt x="58592" y="331815"/>
                  <a:pt x="71427" y="333754"/>
                  <a:pt x="84127" y="336294"/>
                </a:cubicBezTo>
                <a:cubicBezTo>
                  <a:pt x="256847" y="333754"/>
                  <a:pt x="429676" y="335313"/>
                  <a:pt x="602287" y="328674"/>
                </a:cubicBezTo>
                <a:cubicBezTo>
                  <a:pt x="628171" y="327678"/>
                  <a:pt x="654678" y="323638"/>
                  <a:pt x="678487" y="313434"/>
                </a:cubicBezTo>
                <a:cubicBezTo>
                  <a:pt x="702995" y="302931"/>
                  <a:pt x="713613" y="273663"/>
                  <a:pt x="724207" y="252474"/>
                </a:cubicBezTo>
                <a:cubicBezTo>
                  <a:pt x="721667" y="216914"/>
                  <a:pt x="721812" y="181060"/>
                  <a:pt x="716587" y="145794"/>
                </a:cubicBezTo>
                <a:cubicBezTo>
                  <a:pt x="711621" y="112272"/>
                  <a:pt x="706313" y="78198"/>
                  <a:pt x="693727" y="46734"/>
                </a:cubicBezTo>
                <a:cubicBezTo>
                  <a:pt x="690326" y="38231"/>
                  <a:pt x="679939" y="32745"/>
                  <a:pt x="670867" y="31494"/>
                </a:cubicBezTo>
                <a:cubicBezTo>
                  <a:pt x="605253" y="22444"/>
                  <a:pt x="538787" y="21334"/>
                  <a:pt x="472747" y="16254"/>
                </a:cubicBezTo>
                <a:cubicBezTo>
                  <a:pt x="487987" y="13714"/>
                  <a:pt x="505612" y="17204"/>
                  <a:pt x="518467" y="8634"/>
                </a:cubicBezTo>
                <a:cubicBezTo>
                  <a:pt x="525150" y="4179"/>
                  <a:pt x="502791" y="-2578"/>
                  <a:pt x="495607" y="1014"/>
                </a:cubicBezTo>
                <a:cubicBezTo>
                  <a:pt x="488423" y="4606"/>
                  <a:pt x="487987" y="23874"/>
                  <a:pt x="487987" y="2387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8057690" y="4381500"/>
            <a:ext cx="712930" cy="403860"/>
          </a:xfrm>
          <a:custGeom>
            <a:avLst/>
            <a:gdLst>
              <a:gd name="connsiteX0" fmla="*/ 712930 w 712930"/>
              <a:gd name="connsiteY0" fmla="*/ 0 h 403860"/>
              <a:gd name="connsiteX1" fmla="*/ 133810 w 712930"/>
              <a:gd name="connsiteY1" fmla="*/ 15240 h 403860"/>
              <a:gd name="connsiteX2" fmla="*/ 88090 w 712930"/>
              <a:gd name="connsiteY2" fmla="*/ 30480 h 403860"/>
              <a:gd name="connsiteX3" fmla="*/ 72850 w 712930"/>
              <a:gd name="connsiteY3" fmla="*/ 68580 h 403860"/>
              <a:gd name="connsiteX4" fmla="*/ 34750 w 712930"/>
              <a:gd name="connsiteY4" fmla="*/ 91440 h 403860"/>
              <a:gd name="connsiteX5" fmla="*/ 11890 w 712930"/>
              <a:gd name="connsiteY5" fmla="*/ 114300 h 403860"/>
              <a:gd name="connsiteX6" fmla="*/ 19510 w 712930"/>
              <a:gd name="connsiteY6" fmla="*/ 289560 h 403860"/>
              <a:gd name="connsiteX7" fmla="*/ 49990 w 712930"/>
              <a:gd name="connsiteY7" fmla="*/ 297180 h 403860"/>
              <a:gd name="connsiteX8" fmla="*/ 164290 w 712930"/>
              <a:gd name="connsiteY8" fmla="*/ 373380 h 403860"/>
              <a:gd name="connsiteX9" fmla="*/ 255730 w 712930"/>
              <a:gd name="connsiteY9" fmla="*/ 403860 h 403860"/>
              <a:gd name="connsiteX10" fmla="*/ 598630 w 712930"/>
              <a:gd name="connsiteY10" fmla="*/ 396240 h 403860"/>
              <a:gd name="connsiteX11" fmla="*/ 613870 w 712930"/>
              <a:gd name="connsiteY11" fmla="*/ 365760 h 403860"/>
              <a:gd name="connsiteX12" fmla="*/ 629110 w 712930"/>
              <a:gd name="connsiteY12" fmla="*/ 342900 h 403860"/>
              <a:gd name="connsiteX13" fmla="*/ 674830 w 712930"/>
              <a:gd name="connsiteY13" fmla="*/ 297180 h 403860"/>
              <a:gd name="connsiteX14" fmla="*/ 682450 w 712930"/>
              <a:gd name="connsiteY14" fmla="*/ 266700 h 403860"/>
              <a:gd name="connsiteX15" fmla="*/ 705310 w 712930"/>
              <a:gd name="connsiteY15" fmla="*/ 251460 h 403860"/>
              <a:gd name="connsiteX16" fmla="*/ 705310 w 712930"/>
              <a:gd name="connsiteY16" fmla="*/ 83820 h 4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2930" h="403860">
                <a:moveTo>
                  <a:pt x="712930" y="0"/>
                </a:moveTo>
                <a:cubicBezTo>
                  <a:pt x="519890" y="5080"/>
                  <a:pt x="326687" y="5831"/>
                  <a:pt x="133810" y="15240"/>
                </a:cubicBezTo>
                <a:cubicBezTo>
                  <a:pt x="117765" y="16023"/>
                  <a:pt x="100180" y="19902"/>
                  <a:pt x="88090" y="30480"/>
                </a:cubicBezTo>
                <a:cubicBezTo>
                  <a:pt x="77796" y="39487"/>
                  <a:pt x="81857" y="58286"/>
                  <a:pt x="72850" y="68580"/>
                </a:cubicBezTo>
                <a:cubicBezTo>
                  <a:pt x="63097" y="79726"/>
                  <a:pt x="46598" y="82554"/>
                  <a:pt x="34750" y="91440"/>
                </a:cubicBezTo>
                <a:cubicBezTo>
                  <a:pt x="26129" y="97906"/>
                  <a:pt x="19510" y="106680"/>
                  <a:pt x="11890" y="114300"/>
                </a:cubicBezTo>
                <a:cubicBezTo>
                  <a:pt x="-1399" y="180746"/>
                  <a:pt x="-9068" y="199064"/>
                  <a:pt x="19510" y="289560"/>
                </a:cubicBezTo>
                <a:cubicBezTo>
                  <a:pt x="22664" y="299547"/>
                  <a:pt x="39830" y="294640"/>
                  <a:pt x="49990" y="297180"/>
                </a:cubicBezTo>
                <a:cubicBezTo>
                  <a:pt x="169822" y="395225"/>
                  <a:pt x="90692" y="350381"/>
                  <a:pt x="164290" y="373380"/>
                </a:cubicBezTo>
                <a:cubicBezTo>
                  <a:pt x="194956" y="382963"/>
                  <a:pt x="255730" y="403860"/>
                  <a:pt x="255730" y="403860"/>
                </a:cubicBezTo>
                <a:lnTo>
                  <a:pt x="598630" y="396240"/>
                </a:lnTo>
                <a:cubicBezTo>
                  <a:pt x="609925" y="395038"/>
                  <a:pt x="608234" y="375623"/>
                  <a:pt x="613870" y="365760"/>
                </a:cubicBezTo>
                <a:cubicBezTo>
                  <a:pt x="618414" y="357809"/>
                  <a:pt x="622634" y="349376"/>
                  <a:pt x="629110" y="342900"/>
                </a:cubicBezTo>
                <a:cubicBezTo>
                  <a:pt x="695964" y="276046"/>
                  <a:pt x="600120" y="396793"/>
                  <a:pt x="674830" y="297180"/>
                </a:cubicBezTo>
                <a:cubicBezTo>
                  <a:pt x="677370" y="287020"/>
                  <a:pt x="676641" y="275414"/>
                  <a:pt x="682450" y="266700"/>
                </a:cubicBezTo>
                <a:cubicBezTo>
                  <a:pt x="687530" y="259080"/>
                  <a:pt x="704174" y="260547"/>
                  <a:pt x="705310" y="251460"/>
                </a:cubicBezTo>
                <a:cubicBezTo>
                  <a:pt x="712241" y="196012"/>
                  <a:pt x="705310" y="139700"/>
                  <a:pt x="705310" y="83820"/>
                </a:cubicBez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8899458" y="4379574"/>
            <a:ext cx="556998" cy="459461"/>
          </a:xfrm>
          <a:custGeom>
            <a:avLst/>
            <a:gdLst>
              <a:gd name="connsiteX0" fmla="*/ 282642 w 556998"/>
              <a:gd name="connsiteY0" fmla="*/ 24786 h 459461"/>
              <a:gd name="connsiteX1" fmla="*/ 92142 w 556998"/>
              <a:gd name="connsiteY1" fmla="*/ 24786 h 459461"/>
              <a:gd name="connsiteX2" fmla="*/ 76902 w 556998"/>
              <a:gd name="connsiteY2" fmla="*/ 85746 h 459461"/>
              <a:gd name="connsiteX3" fmla="*/ 54042 w 556998"/>
              <a:gd name="connsiteY3" fmla="*/ 100986 h 459461"/>
              <a:gd name="connsiteX4" fmla="*/ 23562 w 556998"/>
              <a:gd name="connsiteY4" fmla="*/ 123846 h 459461"/>
              <a:gd name="connsiteX5" fmla="*/ 15942 w 556998"/>
              <a:gd name="connsiteY5" fmla="*/ 146706 h 459461"/>
              <a:gd name="connsiteX6" fmla="*/ 702 w 556998"/>
              <a:gd name="connsiteY6" fmla="*/ 169566 h 459461"/>
              <a:gd name="connsiteX7" fmla="*/ 8322 w 556998"/>
              <a:gd name="connsiteY7" fmla="*/ 398166 h 459461"/>
              <a:gd name="connsiteX8" fmla="*/ 23562 w 556998"/>
              <a:gd name="connsiteY8" fmla="*/ 443886 h 459461"/>
              <a:gd name="connsiteX9" fmla="*/ 511242 w 556998"/>
              <a:gd name="connsiteY9" fmla="*/ 405786 h 459461"/>
              <a:gd name="connsiteX10" fmla="*/ 541722 w 556998"/>
              <a:gd name="connsiteY10" fmla="*/ 382926 h 459461"/>
              <a:gd name="connsiteX11" fmla="*/ 556962 w 556998"/>
              <a:gd name="connsiteY11" fmla="*/ 314346 h 459461"/>
              <a:gd name="connsiteX12" fmla="*/ 541722 w 556998"/>
              <a:gd name="connsiteY12" fmla="*/ 93366 h 459461"/>
              <a:gd name="connsiteX13" fmla="*/ 503622 w 556998"/>
              <a:gd name="connsiteY13" fmla="*/ 85746 h 459461"/>
              <a:gd name="connsiteX14" fmla="*/ 252162 w 556998"/>
              <a:gd name="connsiteY14" fmla="*/ 70506 h 459461"/>
              <a:gd name="connsiteX15" fmla="*/ 244542 w 556998"/>
              <a:gd name="connsiteY15" fmla="*/ 40026 h 459461"/>
              <a:gd name="connsiteX16" fmla="*/ 229302 w 556998"/>
              <a:gd name="connsiteY16" fmla="*/ 1926 h 459461"/>
              <a:gd name="connsiteX17" fmla="*/ 244542 w 556998"/>
              <a:gd name="connsiteY17" fmla="*/ 24786 h 459461"/>
              <a:gd name="connsiteX18" fmla="*/ 275022 w 556998"/>
              <a:gd name="connsiteY18" fmla="*/ 40026 h 459461"/>
              <a:gd name="connsiteX19" fmla="*/ 351222 w 556998"/>
              <a:gd name="connsiteY19" fmla="*/ 55266 h 45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6998" h="459461">
                <a:moveTo>
                  <a:pt x="282642" y="24786"/>
                </a:moveTo>
                <a:cubicBezTo>
                  <a:pt x="224445" y="16472"/>
                  <a:pt x="144047" y="1429"/>
                  <a:pt x="92142" y="24786"/>
                </a:cubicBezTo>
                <a:cubicBezTo>
                  <a:pt x="73041" y="33381"/>
                  <a:pt x="86269" y="67012"/>
                  <a:pt x="76902" y="85746"/>
                </a:cubicBezTo>
                <a:cubicBezTo>
                  <a:pt x="72806" y="93937"/>
                  <a:pt x="61494" y="95663"/>
                  <a:pt x="54042" y="100986"/>
                </a:cubicBezTo>
                <a:cubicBezTo>
                  <a:pt x="43708" y="108368"/>
                  <a:pt x="33722" y="116226"/>
                  <a:pt x="23562" y="123846"/>
                </a:cubicBezTo>
                <a:cubicBezTo>
                  <a:pt x="21022" y="131466"/>
                  <a:pt x="19534" y="139522"/>
                  <a:pt x="15942" y="146706"/>
                </a:cubicBezTo>
                <a:cubicBezTo>
                  <a:pt x="11846" y="154897"/>
                  <a:pt x="979" y="160412"/>
                  <a:pt x="702" y="169566"/>
                </a:cubicBezTo>
                <a:cubicBezTo>
                  <a:pt x="-1607" y="245773"/>
                  <a:pt x="1990" y="322187"/>
                  <a:pt x="8322" y="398166"/>
                </a:cubicBezTo>
                <a:cubicBezTo>
                  <a:pt x="9656" y="414175"/>
                  <a:pt x="23562" y="443886"/>
                  <a:pt x="23562" y="443886"/>
                </a:cubicBezTo>
                <a:cubicBezTo>
                  <a:pt x="310156" y="434171"/>
                  <a:pt x="362125" y="505197"/>
                  <a:pt x="511242" y="405786"/>
                </a:cubicBezTo>
                <a:cubicBezTo>
                  <a:pt x="521809" y="398741"/>
                  <a:pt x="531562" y="390546"/>
                  <a:pt x="541722" y="382926"/>
                </a:cubicBezTo>
                <a:cubicBezTo>
                  <a:pt x="546802" y="360066"/>
                  <a:pt x="556962" y="337764"/>
                  <a:pt x="556962" y="314346"/>
                </a:cubicBezTo>
                <a:cubicBezTo>
                  <a:pt x="556962" y="240511"/>
                  <a:pt x="558499" y="165270"/>
                  <a:pt x="541722" y="93366"/>
                </a:cubicBezTo>
                <a:cubicBezTo>
                  <a:pt x="538779" y="80753"/>
                  <a:pt x="516533" y="86765"/>
                  <a:pt x="503622" y="85746"/>
                </a:cubicBezTo>
                <a:cubicBezTo>
                  <a:pt x="419909" y="79137"/>
                  <a:pt x="335982" y="75586"/>
                  <a:pt x="252162" y="70506"/>
                </a:cubicBezTo>
                <a:cubicBezTo>
                  <a:pt x="249622" y="60346"/>
                  <a:pt x="247854" y="49961"/>
                  <a:pt x="244542" y="40026"/>
                </a:cubicBezTo>
                <a:cubicBezTo>
                  <a:pt x="240217" y="27050"/>
                  <a:pt x="229302" y="15604"/>
                  <a:pt x="229302" y="1926"/>
                </a:cubicBezTo>
                <a:cubicBezTo>
                  <a:pt x="229302" y="-7232"/>
                  <a:pt x="237507" y="18923"/>
                  <a:pt x="244542" y="24786"/>
                </a:cubicBezTo>
                <a:cubicBezTo>
                  <a:pt x="253268" y="32058"/>
                  <a:pt x="265159" y="34390"/>
                  <a:pt x="275022" y="40026"/>
                </a:cubicBezTo>
                <a:cubicBezTo>
                  <a:pt x="318951" y="65129"/>
                  <a:pt x="276540" y="55266"/>
                  <a:pt x="351222" y="55266"/>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351520" y="4968240"/>
            <a:ext cx="681114" cy="350520"/>
          </a:xfrm>
          <a:custGeom>
            <a:avLst/>
            <a:gdLst>
              <a:gd name="connsiteX0" fmla="*/ 670560 w 681114"/>
              <a:gd name="connsiteY0" fmla="*/ 243840 h 350520"/>
              <a:gd name="connsiteX1" fmla="*/ 670560 w 681114"/>
              <a:gd name="connsiteY1" fmla="*/ 30480 h 350520"/>
              <a:gd name="connsiteX2" fmla="*/ 640080 w 681114"/>
              <a:gd name="connsiteY2" fmla="*/ 22860 h 350520"/>
              <a:gd name="connsiteX3" fmla="*/ 601980 w 681114"/>
              <a:gd name="connsiteY3" fmla="*/ 15240 h 350520"/>
              <a:gd name="connsiteX4" fmla="*/ 137160 w 681114"/>
              <a:gd name="connsiteY4" fmla="*/ 0 h 350520"/>
              <a:gd name="connsiteX5" fmla="*/ 60960 w 681114"/>
              <a:gd name="connsiteY5" fmla="*/ 15240 h 350520"/>
              <a:gd name="connsiteX6" fmla="*/ 38100 w 681114"/>
              <a:gd name="connsiteY6" fmla="*/ 38100 h 350520"/>
              <a:gd name="connsiteX7" fmla="*/ 22860 w 681114"/>
              <a:gd name="connsiteY7" fmla="*/ 91440 h 350520"/>
              <a:gd name="connsiteX8" fmla="*/ 0 w 681114"/>
              <a:gd name="connsiteY8" fmla="*/ 106680 h 350520"/>
              <a:gd name="connsiteX9" fmla="*/ 22860 w 681114"/>
              <a:gd name="connsiteY9" fmla="*/ 243840 h 350520"/>
              <a:gd name="connsiteX10" fmla="*/ 68580 w 681114"/>
              <a:gd name="connsiteY10" fmla="*/ 289560 h 350520"/>
              <a:gd name="connsiteX11" fmla="*/ 91440 w 681114"/>
              <a:gd name="connsiteY11" fmla="*/ 312420 h 350520"/>
              <a:gd name="connsiteX12" fmla="*/ 388620 w 681114"/>
              <a:gd name="connsiteY12" fmla="*/ 350520 h 350520"/>
              <a:gd name="connsiteX13" fmla="*/ 571500 w 681114"/>
              <a:gd name="connsiteY13" fmla="*/ 342900 h 350520"/>
              <a:gd name="connsiteX14" fmla="*/ 601980 w 681114"/>
              <a:gd name="connsiteY14" fmla="*/ 312420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114" h="350520">
                <a:moveTo>
                  <a:pt x="670560" y="243840"/>
                </a:moveTo>
                <a:cubicBezTo>
                  <a:pt x="678668" y="170865"/>
                  <a:pt x="689576" y="106544"/>
                  <a:pt x="670560" y="30480"/>
                </a:cubicBezTo>
                <a:cubicBezTo>
                  <a:pt x="668020" y="20320"/>
                  <a:pt x="650303" y="25132"/>
                  <a:pt x="640080" y="22860"/>
                </a:cubicBezTo>
                <a:cubicBezTo>
                  <a:pt x="627437" y="20050"/>
                  <a:pt x="614918" y="15828"/>
                  <a:pt x="601980" y="15240"/>
                </a:cubicBezTo>
                <a:cubicBezTo>
                  <a:pt x="447117" y="8201"/>
                  <a:pt x="292100" y="5080"/>
                  <a:pt x="137160" y="0"/>
                </a:cubicBezTo>
                <a:cubicBezTo>
                  <a:pt x="134379" y="464"/>
                  <a:pt x="70321" y="9891"/>
                  <a:pt x="60960" y="15240"/>
                </a:cubicBezTo>
                <a:cubicBezTo>
                  <a:pt x="51604" y="20587"/>
                  <a:pt x="45720" y="30480"/>
                  <a:pt x="38100" y="38100"/>
                </a:cubicBezTo>
                <a:cubicBezTo>
                  <a:pt x="33020" y="55880"/>
                  <a:pt x="31840" y="75276"/>
                  <a:pt x="22860" y="91440"/>
                </a:cubicBezTo>
                <a:cubicBezTo>
                  <a:pt x="18412" y="99446"/>
                  <a:pt x="0" y="97522"/>
                  <a:pt x="0" y="106680"/>
                </a:cubicBezTo>
                <a:cubicBezTo>
                  <a:pt x="0" y="153031"/>
                  <a:pt x="6585" y="200441"/>
                  <a:pt x="22860" y="243840"/>
                </a:cubicBezTo>
                <a:cubicBezTo>
                  <a:pt x="30428" y="264020"/>
                  <a:pt x="53340" y="274320"/>
                  <a:pt x="68580" y="289560"/>
                </a:cubicBezTo>
                <a:cubicBezTo>
                  <a:pt x="76200" y="297180"/>
                  <a:pt x="81535" y="308175"/>
                  <a:pt x="91440" y="312420"/>
                </a:cubicBezTo>
                <a:cubicBezTo>
                  <a:pt x="219634" y="367360"/>
                  <a:pt x="125474" y="334073"/>
                  <a:pt x="388620" y="350520"/>
                </a:cubicBezTo>
                <a:cubicBezTo>
                  <a:pt x="449580" y="347980"/>
                  <a:pt x="510642" y="347247"/>
                  <a:pt x="571500" y="342900"/>
                </a:cubicBezTo>
                <a:cubicBezTo>
                  <a:pt x="609372" y="340195"/>
                  <a:pt x="601980" y="340832"/>
                  <a:pt x="601980" y="3124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09091" y="2250111"/>
            <a:ext cx="6761409" cy="923330"/>
          </a:xfrm>
          <a:prstGeom prst="rect">
            <a:avLst/>
          </a:prstGeom>
          <a:ln>
            <a:solidFill>
              <a:schemeClr val="accent1"/>
            </a:solidFill>
          </a:ln>
        </p:spPr>
        <p:txBody>
          <a:bodyPr wrap="square">
            <a:spAutoFit/>
          </a:bodyPr>
          <a:lstStyle/>
          <a:p>
            <a:pPr algn="just"/>
            <a:r>
              <a:rPr lang="en-US" sz="2800" dirty="0" err="1" smtClean="0">
                <a:latin typeface="Cambria" panose="02040503050406030204" pitchFamily="18" charset="0"/>
                <a:ea typeface="Cambria" panose="02040503050406030204" pitchFamily="18" charset="0"/>
              </a:rPr>
              <a:t>Đặc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điểm</a:t>
            </a:r>
            <a:r>
              <a:rPr lang="en-US" sz="2800" dirty="0" smtClean="0">
                <a:latin typeface="Cambria" panose="02040503050406030204" pitchFamily="18" charset="0"/>
                <a:ea typeface="Cambria" panose="02040503050406030204" pitchFamily="18" charset="0"/>
              </a:rPr>
              <a:t>:</a:t>
            </a:r>
          </a:p>
          <a:p>
            <a:pPr algn="just"/>
            <a:r>
              <a:rPr lang="vi-VN" sz="2600" dirty="0" smtClean="0">
                <a:latin typeface="Cambria" panose="02040503050406030204" pitchFamily="18" charset="0"/>
                <a:ea typeface="Cambria" panose="02040503050406030204" pitchFamily="18" charset="0"/>
              </a:rPr>
              <a:t>Cao </a:t>
            </a:r>
            <a:r>
              <a:rPr lang="vi-VN" sz="2600" dirty="0">
                <a:latin typeface="Cambria" panose="02040503050406030204" pitchFamily="18" charset="0"/>
                <a:ea typeface="Cambria" panose="02040503050406030204" pitchFamily="18" charset="0"/>
              </a:rPr>
              <a:t>nguyên xếp tầng</a:t>
            </a:r>
            <a:r>
              <a:rPr lang="vi-VN" sz="2600" dirty="0" smtClean="0">
                <a:latin typeface="Cambria" panose="02040503050406030204" pitchFamily="18" charset="0"/>
                <a:ea typeface="Cambria" panose="02040503050406030204" pitchFamily="18" charset="0"/>
              </a:rPr>
              <a:t>.</a:t>
            </a:r>
            <a:r>
              <a:rPr lang="en-US" sz="2600" dirty="0" smtClean="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Đất badan</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màu</a:t>
            </a:r>
            <a:r>
              <a:rPr lang="en-US" sz="2600" dirty="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mỡ</a:t>
            </a:r>
            <a:r>
              <a:rPr lang="vi-VN" sz="2600" dirty="0" smtClean="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p:txBody>
      </p:sp>
      <p:sp>
        <p:nvSpPr>
          <p:cNvPr id="21" name="Rectangle 20"/>
          <p:cNvSpPr/>
          <p:nvPr/>
        </p:nvSpPr>
        <p:spPr>
          <a:xfrm>
            <a:off x="309091" y="3276187"/>
            <a:ext cx="7044746" cy="1754326"/>
          </a:xfrm>
          <a:prstGeom prst="rect">
            <a:avLst/>
          </a:prstGeom>
          <a:ln>
            <a:solidFill>
              <a:schemeClr val="accent1"/>
            </a:solidFill>
          </a:ln>
        </p:spPr>
        <p:txBody>
          <a:bodyPr wrap="square">
            <a:spAutoFit/>
          </a:bodyPr>
          <a:lstStyle/>
          <a:p>
            <a:r>
              <a:rPr lang="en-US" sz="2800" dirty="0" err="1" smtClean="0">
                <a:latin typeface="Cambria" panose="02040503050406030204" pitchFamily="18" charset="0"/>
                <a:ea typeface="Cambria" panose="02040503050406030204" pitchFamily="18" charset="0"/>
              </a:rPr>
              <a:t>Thuận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lợi</a:t>
            </a:r>
            <a:r>
              <a:rPr lang="en-US" sz="2800" dirty="0" smtClean="0">
                <a:latin typeface="Cambria" panose="02040503050406030204" pitchFamily="18" charset="0"/>
                <a:ea typeface="Cambria" panose="02040503050406030204" pitchFamily="18" charset="0"/>
              </a:rPr>
              <a:t>:</a:t>
            </a:r>
          </a:p>
          <a:p>
            <a:r>
              <a:rPr lang="en-US" sz="2800" dirty="0" smtClean="0">
                <a:latin typeface="Cambria" panose="02040503050406030204" pitchFamily="18" charset="0"/>
                <a:ea typeface="Cambria" panose="02040503050406030204" pitchFamily="18" charset="0"/>
              </a:rPr>
              <a:t>-</a:t>
            </a:r>
            <a:r>
              <a:rPr lang="vi-VN" sz="2600" dirty="0" smtClean="0">
                <a:latin typeface="Cambria" panose="02040503050406030204" pitchFamily="18" charset="0"/>
                <a:ea typeface="Cambria" panose="02040503050406030204" pitchFamily="18" charset="0"/>
              </a:rPr>
              <a:t>Phát </a:t>
            </a:r>
            <a:r>
              <a:rPr lang="vi-VN" sz="2600" dirty="0">
                <a:latin typeface="Cambria" panose="02040503050406030204" pitchFamily="18" charset="0"/>
                <a:ea typeface="Cambria" panose="02040503050406030204" pitchFamily="18" charset="0"/>
              </a:rPr>
              <a:t>triển vùng chuyên canh cây công nghiệp lâu năm, cây ăn quả, trồng rừng.</a:t>
            </a:r>
            <a:endParaRPr lang="en-US" sz="2600" dirty="0">
              <a:latin typeface="Cambria" panose="02040503050406030204" pitchFamily="18" charset="0"/>
              <a:ea typeface="Cambria" panose="02040503050406030204" pitchFamily="18" charset="0"/>
            </a:endParaRPr>
          </a:p>
          <a:p>
            <a:pPr algn="just"/>
            <a:r>
              <a:rPr lang="en-US" sz="2600" dirty="0" smtClean="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Vùng </a:t>
            </a:r>
            <a:r>
              <a:rPr lang="vi-VN" sz="2600" dirty="0">
                <a:latin typeface="Cambria" panose="02040503050406030204" pitchFamily="18" charset="0"/>
                <a:ea typeface="Cambria" panose="02040503050406030204" pitchFamily="18" charset="0"/>
              </a:rPr>
              <a:t>núi cao phát triển lâm sản, dược liệu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quý</a:t>
            </a:r>
            <a:r>
              <a:rPr lang="vi-VN" sz="2600" dirty="0">
                <a:latin typeface="Cambria" panose="02040503050406030204" pitchFamily="18" charset="0"/>
                <a:ea typeface="Cambria" panose="02040503050406030204" pitchFamily="18" charset="0"/>
              </a:rPr>
              <a:t> </a:t>
            </a:r>
            <a:endParaRPr lang="en-US" sz="2600" dirty="0">
              <a:latin typeface="Cambria" panose="02040503050406030204" pitchFamily="18" charset="0"/>
              <a:ea typeface="Cambria" panose="02040503050406030204" pitchFamily="18" charset="0"/>
            </a:endParaRPr>
          </a:p>
        </p:txBody>
      </p:sp>
      <p:sp>
        <p:nvSpPr>
          <p:cNvPr id="22" name="Rectangle 21"/>
          <p:cNvSpPr/>
          <p:nvPr/>
        </p:nvSpPr>
        <p:spPr>
          <a:xfrm>
            <a:off x="309091" y="1592580"/>
            <a:ext cx="2801088" cy="523220"/>
          </a:xfrm>
          <a:prstGeom prst="rect">
            <a:avLst/>
          </a:prstGeom>
        </p:spPr>
        <p:txBody>
          <a:bodyPr wrap="none">
            <a:spAutoFit/>
          </a:bodyPr>
          <a:lstStyle/>
          <a:p>
            <a:r>
              <a:rPr lang="en-US" sz="2800" dirty="0" smtClean="0">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Địa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endParaRPr lang="en-US" sz="2800" dirty="0">
              <a:latin typeface="Cambria" panose="02040503050406030204" pitchFamily="18" charset="0"/>
              <a:ea typeface="Cambria" panose="02040503050406030204" pitchFamily="18" charset="0"/>
            </a:endParaRPr>
          </a:p>
        </p:txBody>
      </p:sp>
      <p:sp>
        <p:nvSpPr>
          <p:cNvPr id="23" name="Rectangle 22"/>
          <p:cNvSpPr/>
          <p:nvPr/>
        </p:nvSpPr>
        <p:spPr>
          <a:xfrm>
            <a:off x="309091" y="4895967"/>
            <a:ext cx="6658379" cy="1723549"/>
          </a:xfrm>
          <a:prstGeom prst="rect">
            <a:avLst/>
          </a:prstGeom>
          <a:ln>
            <a:solidFill>
              <a:schemeClr val="accent1"/>
            </a:solidFill>
          </a:ln>
        </p:spPr>
        <p:txBody>
          <a:bodyPr wrap="square">
            <a:spAutoFit/>
          </a:bodyPr>
          <a:lstStyle/>
          <a:p>
            <a:r>
              <a:rPr lang="en-US" sz="2800" dirty="0" err="1" smtClean="0">
                <a:latin typeface="Cambria" panose="02040503050406030204" pitchFamily="18" charset="0"/>
                <a:ea typeface="Cambria" panose="02040503050406030204" pitchFamily="18" charset="0"/>
              </a:rPr>
              <a:t>Khó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khăn</a:t>
            </a:r>
            <a:r>
              <a:rPr lang="en-US" sz="2800" dirty="0" smtClean="0">
                <a:latin typeface="Cambria" panose="02040503050406030204" pitchFamily="18" charset="0"/>
                <a:ea typeface="Cambria" panose="02040503050406030204" pitchFamily="18" charset="0"/>
              </a:rPr>
              <a:t>:</a:t>
            </a:r>
          </a:p>
          <a:p>
            <a:r>
              <a:rPr lang="en-US" sz="2600" dirty="0" smtClean="0">
                <a:latin typeface="Cambria" panose="02040503050406030204" pitchFamily="18" charset="0"/>
                <a:ea typeface="Cambria" panose="02040503050406030204" pitchFamily="18" charset="0"/>
              </a:rPr>
              <a:t>-</a:t>
            </a:r>
            <a:r>
              <a:rPr lang="vi-VN" sz="2600" dirty="0" smtClean="0">
                <a:latin typeface="Cambria" panose="02040503050406030204" pitchFamily="18" charset="0"/>
                <a:ea typeface="Cambria" panose="02040503050406030204" pitchFamily="18" charset="0"/>
              </a:rPr>
              <a:t>Địa </a:t>
            </a:r>
            <a:r>
              <a:rPr lang="vi-VN" sz="2600" dirty="0">
                <a:latin typeface="Cambria" panose="02040503050406030204" pitchFamily="18" charset="0"/>
                <a:ea typeface="Cambria" panose="02040503050406030204" pitchFamily="18" charset="0"/>
              </a:rPr>
              <a:t>hình hiểm trở khó khăn cho giao thông, kết nối.</a:t>
            </a:r>
            <a:endParaRPr lang="en-US" sz="2600" dirty="0">
              <a:latin typeface="Cambria" panose="02040503050406030204" pitchFamily="18" charset="0"/>
              <a:ea typeface="Cambria" panose="02040503050406030204" pitchFamily="18" charset="0"/>
            </a:endParaRPr>
          </a:p>
          <a:p>
            <a:r>
              <a:rPr lang="en-US" sz="2600" dirty="0" smtClean="0">
                <a:latin typeface="Cambria" panose="02040503050406030204" pitchFamily="18" charset="0"/>
                <a:ea typeface="Cambria" panose="02040503050406030204" pitchFamily="18" charset="0"/>
              </a:rPr>
              <a:t>-</a:t>
            </a:r>
            <a:r>
              <a:rPr lang="vi-VN" sz="2600" dirty="0" smtClean="0">
                <a:latin typeface="Cambria" panose="02040503050406030204" pitchFamily="18" charset="0"/>
                <a:ea typeface="Cambria" panose="02040503050406030204" pitchFamily="18" charset="0"/>
              </a:rPr>
              <a:t>Đất </a:t>
            </a:r>
            <a:r>
              <a:rPr lang="vi-VN" sz="2600" dirty="0">
                <a:latin typeface="Cambria" panose="02040503050406030204" pitchFamily="18" charset="0"/>
                <a:ea typeface="Cambria" panose="02040503050406030204" pitchFamily="18" charset="0"/>
              </a:rPr>
              <a:t>bị thoái hoá</a:t>
            </a:r>
            <a:r>
              <a:rPr lang="vi-VN" sz="2600" dirty="0" smtClean="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866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fade">
                                      <p:cBhvr>
                                        <p:cTn id="14" dur="1000"/>
                                        <p:tgtEl>
                                          <p:spTgt spid="21">
                                            <p:txEl>
                                              <p:pRg st="0" end="0"/>
                                            </p:txEl>
                                          </p:spTgt>
                                        </p:tgtEl>
                                      </p:cBhvr>
                                    </p:animEffect>
                                    <p:anim calcmode="lin" valueType="num">
                                      <p:cBhvr>
                                        <p:cTn id="15"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Effect transition="in" filter="fade">
                                      <p:cBhvr>
                                        <p:cTn id="21" dur="1000"/>
                                        <p:tgtEl>
                                          <p:spTgt spid="23">
                                            <p:txEl>
                                              <p:pRg st="0" end="0"/>
                                            </p:txEl>
                                          </p:spTgt>
                                        </p:tgtEl>
                                      </p:cBhvr>
                                    </p:animEffect>
                                    <p:anim calcmode="lin" valueType="num">
                                      <p:cBhvr>
                                        <p:cTn id="22"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0">
                                            <p:txEl>
                                              <p:pRg st="1" end="1"/>
                                            </p:txEl>
                                          </p:spTgt>
                                        </p:tgtEl>
                                        <p:attrNameLst>
                                          <p:attrName>style.visibility</p:attrName>
                                        </p:attrNameLst>
                                      </p:cBhvr>
                                      <p:to>
                                        <p:strVal val="visible"/>
                                      </p:to>
                                    </p:set>
                                    <p:animEffect transition="in" filter="fade">
                                      <p:cBhvr>
                                        <p:cTn id="70" dur="1000"/>
                                        <p:tgtEl>
                                          <p:spTgt spid="20">
                                            <p:txEl>
                                              <p:pRg st="1" end="1"/>
                                            </p:txEl>
                                          </p:spTgt>
                                        </p:tgtEl>
                                      </p:cBhvr>
                                    </p:animEffect>
                                    <p:anim calcmode="lin" valueType="num">
                                      <p:cBhvr>
                                        <p:cTn id="71"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1">
                                            <p:txEl>
                                              <p:pRg st="1" end="1"/>
                                            </p:txEl>
                                          </p:spTgt>
                                        </p:tgtEl>
                                        <p:attrNameLst>
                                          <p:attrName>style.visibility</p:attrName>
                                        </p:attrNameLst>
                                      </p:cBhvr>
                                      <p:to>
                                        <p:strVal val="visible"/>
                                      </p:to>
                                    </p:set>
                                    <p:animEffect transition="in" filter="fade">
                                      <p:cBhvr>
                                        <p:cTn id="77" dur="1000"/>
                                        <p:tgtEl>
                                          <p:spTgt spid="21">
                                            <p:txEl>
                                              <p:pRg st="1" end="1"/>
                                            </p:txEl>
                                          </p:spTgt>
                                        </p:tgtEl>
                                      </p:cBhvr>
                                    </p:animEffect>
                                    <p:anim calcmode="lin" valueType="num">
                                      <p:cBhvr>
                                        <p:cTn id="78"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1">
                                            <p:txEl>
                                              <p:pRg st="2" end="2"/>
                                            </p:txEl>
                                          </p:spTgt>
                                        </p:tgtEl>
                                        <p:attrNameLst>
                                          <p:attrName>style.visibility</p:attrName>
                                        </p:attrNameLst>
                                      </p:cBhvr>
                                      <p:to>
                                        <p:strVal val="visible"/>
                                      </p:to>
                                    </p:set>
                                    <p:animEffect transition="in" filter="fade">
                                      <p:cBhvr>
                                        <p:cTn id="84" dur="1000"/>
                                        <p:tgtEl>
                                          <p:spTgt spid="21">
                                            <p:txEl>
                                              <p:pRg st="2" end="2"/>
                                            </p:txEl>
                                          </p:spTgt>
                                        </p:tgtEl>
                                      </p:cBhvr>
                                    </p:animEffect>
                                    <p:anim calcmode="lin" valueType="num">
                                      <p:cBhvr>
                                        <p:cTn id="85"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3">
                                            <p:txEl>
                                              <p:pRg st="1" end="1"/>
                                            </p:txEl>
                                          </p:spTgt>
                                        </p:tgtEl>
                                        <p:attrNameLst>
                                          <p:attrName>style.visibility</p:attrName>
                                        </p:attrNameLst>
                                      </p:cBhvr>
                                      <p:to>
                                        <p:strVal val="visible"/>
                                      </p:to>
                                    </p:set>
                                    <p:animEffect transition="in" filter="fade">
                                      <p:cBhvr>
                                        <p:cTn id="91" dur="1000"/>
                                        <p:tgtEl>
                                          <p:spTgt spid="23">
                                            <p:txEl>
                                              <p:pRg st="1" end="1"/>
                                            </p:txEl>
                                          </p:spTgt>
                                        </p:tgtEl>
                                      </p:cBhvr>
                                    </p:animEffect>
                                    <p:anim calcmode="lin" valueType="num">
                                      <p:cBhvr>
                                        <p:cTn id="92"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93"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3">
                                            <p:txEl>
                                              <p:pRg st="2" end="2"/>
                                            </p:txEl>
                                          </p:spTgt>
                                        </p:tgtEl>
                                        <p:attrNameLst>
                                          <p:attrName>style.visibility</p:attrName>
                                        </p:attrNameLst>
                                      </p:cBhvr>
                                      <p:to>
                                        <p:strVal val="visible"/>
                                      </p:to>
                                    </p:set>
                                    <p:animEffect transition="in" filter="fade">
                                      <p:cBhvr>
                                        <p:cTn id="98" dur="1000"/>
                                        <p:tgtEl>
                                          <p:spTgt spid="23">
                                            <p:txEl>
                                              <p:pRg st="2" end="2"/>
                                            </p:txEl>
                                          </p:spTgt>
                                        </p:tgtEl>
                                      </p:cBhvr>
                                    </p:animEffect>
                                    <p:anim calcmode="lin" valueType="num">
                                      <p:cBhvr>
                                        <p:cTn id="99"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100"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5" name="TextBox 4"/>
          <p:cNvSpPr txBox="1"/>
          <p:nvPr/>
        </p:nvSpPr>
        <p:spPr>
          <a:xfrm>
            <a:off x="309093" y="772784"/>
            <a:ext cx="11771290" cy="523220"/>
          </a:xfrm>
          <a:prstGeom prst="rect">
            <a:avLst/>
          </a:prstGeom>
          <a:noFill/>
        </p:spPr>
        <p:txBody>
          <a:bodyPr wrap="square" rtlCol="0">
            <a:spAutoFit/>
          </a:bodyPr>
          <a:lstStyle/>
          <a:p>
            <a:r>
              <a:rPr lang="en-US" sz="2800" b="1" i="1" dirty="0">
                <a:latin typeface="Cambria" panose="02040503050406030204" pitchFamily="18" charset="0"/>
                <a:ea typeface="Cambria" panose="02040503050406030204" pitchFamily="18" charset="0"/>
              </a:rPr>
              <a:t>2. Đ</a:t>
            </a:r>
            <a:r>
              <a:rPr lang="vi-VN" sz="2800" b="1" i="1" dirty="0">
                <a:latin typeface="Cambria" panose="02040503050406030204" pitchFamily="18" charset="0"/>
                <a:ea typeface="Cambria" panose="02040503050406030204" pitchFamily="18" charset="0"/>
              </a:rPr>
              <a:t>ặc điểm điều kiện tự nhiên và tài nguyên thiên nhiên</a:t>
            </a:r>
            <a:r>
              <a:rPr lang="en-US" sz="2800" b="1" i="1" dirty="0">
                <a:latin typeface="Cambria" panose="02040503050406030204" pitchFamily="18" charset="0"/>
                <a:ea typeface="Cambria" panose="02040503050406030204" pitchFamily="18" charset="0"/>
              </a:rPr>
              <a:t>.</a:t>
            </a:r>
          </a:p>
        </p:txBody>
      </p:sp>
      <p:sp>
        <p:nvSpPr>
          <p:cNvPr id="6" name="Rectangle 5"/>
          <p:cNvSpPr/>
          <p:nvPr/>
        </p:nvSpPr>
        <p:spPr>
          <a:xfrm>
            <a:off x="309093" y="1389734"/>
            <a:ext cx="2801088" cy="523220"/>
          </a:xfrm>
          <a:prstGeom prst="rect">
            <a:avLst/>
          </a:prstGeom>
        </p:spPr>
        <p:txBody>
          <a:bodyPr wrap="none">
            <a:spAutoFit/>
          </a:bodyPr>
          <a:lstStyle/>
          <a:p>
            <a:r>
              <a:rPr lang="en-US" sz="2800" dirty="0" smtClean="0">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Địa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endParaRPr lang="en-US" sz="28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2"/>
          <a:stretch>
            <a:fillRect/>
          </a:stretch>
        </p:blipFill>
        <p:spPr>
          <a:xfrm>
            <a:off x="553792" y="2006683"/>
            <a:ext cx="3236070" cy="2243345"/>
          </a:xfrm>
          <a:prstGeom prst="rect">
            <a:avLst/>
          </a:prstGeom>
        </p:spPr>
      </p:pic>
      <p:pic>
        <p:nvPicPr>
          <p:cNvPr id="8" name="Picture 7"/>
          <p:cNvPicPr>
            <a:picLocks noChangeAspect="1"/>
          </p:cNvPicPr>
          <p:nvPr/>
        </p:nvPicPr>
        <p:blipFill>
          <a:blip r:embed="rId3"/>
          <a:stretch>
            <a:fillRect/>
          </a:stretch>
        </p:blipFill>
        <p:spPr>
          <a:xfrm>
            <a:off x="553792" y="4435833"/>
            <a:ext cx="3287884" cy="2067998"/>
          </a:xfrm>
          <a:prstGeom prst="rect">
            <a:avLst/>
          </a:prstGeom>
        </p:spPr>
      </p:pic>
      <p:sp>
        <p:nvSpPr>
          <p:cNvPr id="9" name="Rectangle 8"/>
          <p:cNvSpPr/>
          <p:nvPr/>
        </p:nvSpPr>
        <p:spPr>
          <a:xfrm>
            <a:off x="4413162" y="1684180"/>
            <a:ext cx="7255098" cy="3785652"/>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Kết quả điều tra </a:t>
            </a:r>
            <a:r>
              <a:rPr lang="vi-VN" sz="2400" dirty="0" smtClean="0">
                <a:latin typeface="Cambria" panose="02040503050406030204" pitchFamily="18" charset="0"/>
                <a:ea typeface="Cambria" panose="02040503050406030204" pitchFamily="18" charset="0"/>
              </a:rPr>
              <a:t>giai </a:t>
            </a:r>
            <a:r>
              <a:rPr lang="vi-VN" sz="2400" dirty="0">
                <a:latin typeface="Cambria" panose="02040503050406030204" pitchFamily="18" charset="0"/>
                <a:ea typeface="Cambria" panose="02040503050406030204" pitchFamily="18" charset="0"/>
              </a:rPr>
              <a:t>đoạn 2011-2019 bước đầu ghi nhận khoảng 450 bài thuốc và 800-1000 loài cây thuốc được sử dụng trong cộng đồng các dân tộc tại khu vực Tây Nguyên để chăm sóc sức khỏe. Một số nhóm bệnh có nhiều cây thuốc được sử dụng là: các bệnh liên quan đến hệ vận động (cơ, xương, khớp), tiêu hóa, ngoài da, các bệnh của phụ nữ… Đây đều là các bệnh hay gặp đối với người dân lao động nông nghiệp, điều kiện đi lại, môi trường sinh sống còn nhiều khó khăn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2959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5" name="TextBox 4"/>
          <p:cNvSpPr txBox="1"/>
          <p:nvPr/>
        </p:nvSpPr>
        <p:spPr>
          <a:xfrm>
            <a:off x="309093" y="772784"/>
            <a:ext cx="11771290" cy="523220"/>
          </a:xfrm>
          <a:prstGeom prst="rect">
            <a:avLst/>
          </a:prstGeom>
          <a:noFill/>
        </p:spPr>
        <p:txBody>
          <a:bodyPr wrap="square" rtlCol="0">
            <a:spAutoFit/>
          </a:bodyPr>
          <a:lstStyle/>
          <a:p>
            <a:r>
              <a:rPr lang="en-US" sz="2800" b="1" i="1" dirty="0">
                <a:latin typeface="Cambria" panose="02040503050406030204" pitchFamily="18" charset="0"/>
                <a:ea typeface="Cambria" panose="02040503050406030204" pitchFamily="18" charset="0"/>
              </a:rPr>
              <a:t>2. Đ</a:t>
            </a:r>
            <a:r>
              <a:rPr lang="vi-VN" sz="2800" b="1" i="1" dirty="0">
                <a:latin typeface="Cambria" panose="02040503050406030204" pitchFamily="18" charset="0"/>
                <a:ea typeface="Cambria" panose="02040503050406030204" pitchFamily="18" charset="0"/>
              </a:rPr>
              <a:t>ặc điểm điều kiện tự nhiên và tài nguyên thiên nhiên</a:t>
            </a:r>
            <a:r>
              <a:rPr lang="en-US" sz="2800" b="1" i="1" dirty="0">
                <a:latin typeface="Cambria" panose="02040503050406030204" pitchFamily="18" charset="0"/>
                <a:ea typeface="Cambria" panose="02040503050406030204" pitchFamily="18" charset="0"/>
              </a:rPr>
              <a:t>.</a:t>
            </a:r>
          </a:p>
        </p:txBody>
      </p:sp>
      <p:sp>
        <p:nvSpPr>
          <p:cNvPr id="6" name="Rectangle 5"/>
          <p:cNvSpPr/>
          <p:nvPr/>
        </p:nvSpPr>
        <p:spPr>
          <a:xfrm>
            <a:off x="309093" y="1389734"/>
            <a:ext cx="2801088" cy="523220"/>
          </a:xfrm>
          <a:prstGeom prst="rect">
            <a:avLst/>
          </a:prstGeom>
        </p:spPr>
        <p:txBody>
          <a:bodyPr wrap="none">
            <a:spAutoFit/>
          </a:bodyPr>
          <a:lstStyle/>
          <a:p>
            <a:r>
              <a:rPr lang="en-US" sz="2800" dirty="0" smtClean="0">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Địa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endParaRPr lang="en-US" sz="28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2"/>
          <a:stretch>
            <a:fillRect/>
          </a:stretch>
        </p:blipFill>
        <p:spPr>
          <a:xfrm>
            <a:off x="553792" y="2006683"/>
            <a:ext cx="3236070" cy="2243345"/>
          </a:xfrm>
          <a:prstGeom prst="rect">
            <a:avLst/>
          </a:prstGeom>
        </p:spPr>
      </p:pic>
      <p:pic>
        <p:nvPicPr>
          <p:cNvPr id="8" name="Picture 7"/>
          <p:cNvPicPr>
            <a:picLocks noChangeAspect="1"/>
          </p:cNvPicPr>
          <p:nvPr/>
        </p:nvPicPr>
        <p:blipFill>
          <a:blip r:embed="rId3"/>
          <a:stretch>
            <a:fillRect/>
          </a:stretch>
        </p:blipFill>
        <p:spPr>
          <a:xfrm>
            <a:off x="553792" y="4435833"/>
            <a:ext cx="3287884" cy="2067998"/>
          </a:xfrm>
          <a:prstGeom prst="rect">
            <a:avLst/>
          </a:prstGeom>
        </p:spPr>
      </p:pic>
      <p:pic>
        <p:nvPicPr>
          <p:cNvPr id="3" name="Picture 2"/>
          <p:cNvPicPr>
            <a:picLocks noChangeAspect="1"/>
          </p:cNvPicPr>
          <p:nvPr/>
        </p:nvPicPr>
        <p:blipFill>
          <a:blip r:embed="rId4"/>
          <a:stretch>
            <a:fillRect/>
          </a:stretch>
        </p:blipFill>
        <p:spPr>
          <a:xfrm>
            <a:off x="3841676" y="1614472"/>
            <a:ext cx="3961975" cy="2556113"/>
          </a:xfrm>
          <a:prstGeom prst="rect">
            <a:avLst/>
          </a:prstGeom>
        </p:spPr>
      </p:pic>
      <p:sp>
        <p:nvSpPr>
          <p:cNvPr id="10" name="TextBox 9"/>
          <p:cNvSpPr txBox="1"/>
          <p:nvPr/>
        </p:nvSpPr>
        <p:spPr>
          <a:xfrm>
            <a:off x="4198513" y="4069606"/>
            <a:ext cx="2614411" cy="584775"/>
          </a:xfrm>
          <a:prstGeom prst="rect">
            <a:avLst/>
          </a:prstGeom>
          <a:noFill/>
        </p:spPr>
        <p:txBody>
          <a:bodyPr wrap="square" rtlCol="0">
            <a:spAutoFit/>
          </a:bodyPr>
          <a:lstStyle/>
          <a:p>
            <a:r>
              <a:rPr lang="en-US" sz="3200" dirty="0" err="1" smtClean="0">
                <a:solidFill>
                  <a:srgbClr val="FF0000"/>
                </a:solidFill>
                <a:latin typeface="Cambria" panose="02040503050406030204" pitchFamily="18" charset="0"/>
                <a:ea typeface="Cambria" panose="02040503050406030204" pitchFamily="18" charset="0"/>
              </a:rPr>
              <a:t>Đẳng</a:t>
            </a:r>
            <a:r>
              <a:rPr lang="en-US" sz="3200" dirty="0" smtClean="0">
                <a:solidFill>
                  <a:srgbClr val="FF0000"/>
                </a:solidFill>
                <a:latin typeface="Cambria" panose="02040503050406030204" pitchFamily="18" charset="0"/>
                <a:ea typeface="Cambria" panose="02040503050406030204" pitchFamily="18" charset="0"/>
              </a:rPr>
              <a:t> </a:t>
            </a:r>
            <a:r>
              <a:rPr lang="en-US" sz="3200" dirty="0" err="1" smtClean="0">
                <a:solidFill>
                  <a:srgbClr val="FF0000"/>
                </a:solidFill>
                <a:latin typeface="Cambria" panose="02040503050406030204" pitchFamily="18" charset="0"/>
                <a:ea typeface="Cambria" panose="02040503050406030204" pitchFamily="18" charset="0"/>
              </a:rPr>
              <a:t>sâm</a:t>
            </a:r>
            <a:endParaRPr lang="en-US" sz="3200" dirty="0">
              <a:solidFill>
                <a:srgbClr val="FF0000"/>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5"/>
          <a:stretch>
            <a:fillRect/>
          </a:stretch>
        </p:blipFill>
        <p:spPr>
          <a:xfrm>
            <a:off x="7615707" y="3509493"/>
            <a:ext cx="4464676" cy="3348507"/>
          </a:xfrm>
          <a:prstGeom prst="rect">
            <a:avLst/>
          </a:prstGeom>
        </p:spPr>
      </p:pic>
      <p:sp>
        <p:nvSpPr>
          <p:cNvPr id="12" name="TextBox 11"/>
          <p:cNvSpPr txBox="1"/>
          <p:nvPr/>
        </p:nvSpPr>
        <p:spPr>
          <a:xfrm>
            <a:off x="8634811" y="2835967"/>
            <a:ext cx="2614411" cy="584775"/>
          </a:xfrm>
          <a:prstGeom prst="rect">
            <a:avLst/>
          </a:prstGeom>
          <a:noFill/>
        </p:spPr>
        <p:txBody>
          <a:bodyPr wrap="square" rtlCol="0">
            <a:spAutoFit/>
          </a:bodyPr>
          <a:lstStyle/>
          <a:p>
            <a:r>
              <a:rPr lang="en-US" sz="3200" dirty="0" err="1" smtClean="0">
                <a:solidFill>
                  <a:srgbClr val="FF0000"/>
                </a:solidFill>
                <a:latin typeface="Cambria" panose="02040503050406030204" pitchFamily="18" charset="0"/>
                <a:ea typeface="Cambria" panose="02040503050406030204" pitchFamily="18" charset="0"/>
              </a:rPr>
              <a:t>Thông</a:t>
            </a:r>
            <a:r>
              <a:rPr lang="en-US" sz="3200" dirty="0" smtClean="0">
                <a:solidFill>
                  <a:srgbClr val="FF0000"/>
                </a:solidFill>
                <a:latin typeface="Cambria" panose="02040503050406030204" pitchFamily="18" charset="0"/>
                <a:ea typeface="Cambria" panose="02040503050406030204" pitchFamily="18" charset="0"/>
              </a:rPr>
              <a:t> </a:t>
            </a:r>
            <a:r>
              <a:rPr lang="en-US" sz="3200" dirty="0" err="1" smtClean="0">
                <a:solidFill>
                  <a:srgbClr val="FF0000"/>
                </a:solidFill>
                <a:latin typeface="Cambria" panose="02040503050406030204" pitchFamily="18" charset="0"/>
                <a:ea typeface="Cambria" panose="02040503050406030204" pitchFamily="18" charset="0"/>
              </a:rPr>
              <a:t>đỏ</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292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792" y="155834"/>
            <a:ext cx="4404575" cy="523220"/>
          </a:xfrm>
          <a:prstGeom prst="rect">
            <a:avLst/>
          </a:prstGeom>
          <a:solidFill>
            <a:schemeClr val="accent2">
              <a:lumMod val="20000"/>
              <a:lumOff val="80000"/>
            </a:schemeClr>
          </a:solidFill>
        </p:spPr>
        <p:txBody>
          <a:bodyPr wrap="square" rtlCol="0">
            <a:spAutoFit/>
          </a:bodyPr>
          <a:lstStyle/>
          <a:p>
            <a:r>
              <a:rPr lang="en-US" sz="2800" dirty="0" smtClean="0">
                <a:latin typeface="Cambria" panose="02040503050406030204" pitchFamily="18" charset="0"/>
                <a:ea typeface="Cambria" panose="02040503050406030204" pitchFamily="18" charset="0"/>
              </a:rPr>
              <a:t>BÀI 17: VÙNG TÂY NGUYÊN</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309092" y="695413"/>
            <a:ext cx="10547797" cy="523220"/>
          </a:xfrm>
          <a:prstGeom prst="rect">
            <a:avLst/>
          </a:prstGeom>
          <a:noFill/>
        </p:spPr>
        <p:txBody>
          <a:bodyPr wrap="square" rtlCol="0">
            <a:spAutoFit/>
          </a:bodyPr>
          <a:lstStyle/>
          <a:p>
            <a:r>
              <a:rPr lang="en-US" sz="2800" b="1" i="1" dirty="0">
                <a:latin typeface="Cambria" panose="02040503050406030204" pitchFamily="18" charset="0"/>
                <a:ea typeface="Cambria" panose="02040503050406030204" pitchFamily="18" charset="0"/>
              </a:rPr>
              <a:t>2. Đ</a:t>
            </a:r>
            <a:r>
              <a:rPr lang="vi-VN" sz="2800" b="1" i="1" dirty="0">
                <a:latin typeface="Cambria" panose="02040503050406030204" pitchFamily="18" charset="0"/>
                <a:ea typeface="Cambria" panose="02040503050406030204" pitchFamily="18" charset="0"/>
              </a:rPr>
              <a:t>ặc điểm điều kiện tự nhiên và tài nguyên thiên nhiên</a:t>
            </a:r>
            <a:r>
              <a:rPr lang="en-US" sz="2800" b="1" i="1" dirty="0">
                <a:latin typeface="Cambria" panose="02040503050406030204" pitchFamily="18" charset="0"/>
                <a:ea typeface="Cambria" panose="02040503050406030204" pitchFamily="18" charset="0"/>
              </a:rPr>
              <a:t>.</a:t>
            </a:r>
          </a:p>
        </p:txBody>
      </p:sp>
      <p:sp>
        <p:nvSpPr>
          <p:cNvPr id="2" name="Rectangle 1"/>
          <p:cNvSpPr/>
          <p:nvPr/>
        </p:nvSpPr>
        <p:spPr>
          <a:xfrm>
            <a:off x="309091" y="1459889"/>
            <a:ext cx="1709122" cy="523220"/>
          </a:xfrm>
          <a:prstGeom prst="rect">
            <a:avLst/>
          </a:prstGeom>
        </p:spPr>
        <p:txBody>
          <a:bodyPr wrap="none">
            <a:spAutoFit/>
          </a:bodyPr>
          <a:lstStyle/>
          <a:p>
            <a:r>
              <a:rPr lang="en-US" sz="2800" dirty="0" smtClean="0">
                <a:latin typeface="Cambria" panose="02040503050406030204" pitchFamily="18" charset="0"/>
                <a:ea typeface="Cambria" panose="02040503050406030204" pitchFamily="18" charset="0"/>
              </a:rPr>
              <a:t>b. </a:t>
            </a:r>
            <a:r>
              <a:rPr lang="en-US" sz="2800" dirty="0" err="1" smtClean="0">
                <a:latin typeface="Cambria" panose="02040503050406030204" pitchFamily="18" charset="0"/>
                <a:ea typeface="Cambria" panose="02040503050406030204" pitchFamily="18" charset="0"/>
              </a:rPr>
              <a:t>Khí</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hậu</a:t>
            </a:r>
            <a:endParaRPr lang="en-US" sz="2800" dirty="0">
              <a:latin typeface="Cambria" panose="02040503050406030204" pitchFamily="18" charset="0"/>
              <a:ea typeface="Cambria" panose="02040503050406030204" pitchFamily="18" charset="0"/>
            </a:endParaRPr>
          </a:p>
        </p:txBody>
      </p:sp>
      <p:sp>
        <p:nvSpPr>
          <p:cNvPr id="9" name="Rectangle 8"/>
          <p:cNvSpPr/>
          <p:nvPr/>
        </p:nvSpPr>
        <p:spPr>
          <a:xfrm>
            <a:off x="309091" y="1932438"/>
            <a:ext cx="11629624" cy="1815882"/>
          </a:xfrm>
          <a:prstGeom prst="rect">
            <a:avLst/>
          </a:prstGeom>
          <a:ln>
            <a:solidFill>
              <a:schemeClr val="tx2"/>
            </a:solidFill>
          </a:ln>
        </p:spPr>
        <p:txBody>
          <a:bodyPr wrap="square">
            <a:spAutoFit/>
          </a:bodyPr>
          <a:lstStyle/>
          <a:p>
            <a:pPr marR="70485" algn="just">
              <a:spcAft>
                <a:spcPts val="0"/>
              </a:spcAft>
            </a:pPr>
            <a:r>
              <a:rPr lang="en-US" sz="2800" dirty="0" err="1" smtClean="0">
                <a:latin typeface="Cambria" panose="02040503050406030204" pitchFamily="18" charset="0"/>
                <a:ea typeface="Cambria" panose="02040503050406030204" pitchFamily="18" charset="0"/>
              </a:rPr>
              <a:t>Đặc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điểm</a:t>
            </a:r>
            <a:r>
              <a:rPr lang="en-US" sz="2800" dirty="0" smtClean="0">
                <a:latin typeface="Cambria" panose="02040503050406030204" pitchFamily="18" charset="0"/>
                <a:ea typeface="Cambria" panose="02040503050406030204" pitchFamily="18" charset="0"/>
              </a:rPr>
              <a:t>:</a:t>
            </a:r>
          </a:p>
          <a:p>
            <a:pPr marR="70485" algn="just">
              <a:spcAft>
                <a:spcPts val="0"/>
              </a:spcAft>
            </a:pPr>
            <a:r>
              <a:rPr lang="en-US" sz="2800" dirty="0" smtClean="0">
                <a:latin typeface="Times New Roman" panose="02020603050405020304" pitchFamily="18" charset="0"/>
                <a:ea typeface="Arial" panose="020B0604020202020204" pitchFamily="34" charset="0"/>
              </a:rPr>
              <a:t>- </a:t>
            </a:r>
            <a:r>
              <a:rPr lang="vi-VN" sz="2800" dirty="0" smtClean="0">
                <a:latin typeface="Times New Roman" panose="02020603050405020304" pitchFamily="18" charset="0"/>
                <a:ea typeface="Arial" panose="020B0604020202020204" pitchFamily="34" charset="0"/>
              </a:rPr>
              <a:t>Mang </a:t>
            </a:r>
            <a:r>
              <a:rPr lang="vi-VN" sz="2800" dirty="0">
                <a:latin typeface="Times New Roman" panose="02020603050405020304" pitchFamily="18" charset="0"/>
                <a:ea typeface="Arial" panose="020B0604020202020204" pitchFamily="34" charset="0"/>
              </a:rPr>
              <a:t>tính chất cận xích đạo, phân hoá theo độ cao địa hình, chia thành 2 mùa mưa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mùa</a:t>
            </a:r>
            <a:r>
              <a:rPr lang="en-US" sz="2800" dirty="0">
                <a:latin typeface="Times New Roman" panose="02020603050405020304" pitchFamily="18" charset="0"/>
                <a:ea typeface="Arial" panose="020B0604020202020204" pitchFamily="34" charset="0"/>
              </a:rPr>
              <a:t> </a:t>
            </a:r>
            <a:r>
              <a:rPr lang="vi-VN" sz="2800" dirty="0">
                <a:latin typeface="Times New Roman" panose="02020603050405020304" pitchFamily="18" charset="0"/>
                <a:ea typeface="Arial" panose="020B0604020202020204" pitchFamily="34" charset="0"/>
              </a:rPr>
              <a:t>khô rõ rệt. </a:t>
            </a:r>
            <a:endParaRPr lang="en-US" sz="2800" dirty="0" smtClean="0">
              <a:latin typeface="Times New Roman" panose="02020603050405020304" pitchFamily="18" charset="0"/>
              <a:ea typeface="Arial" panose="020B0604020202020204" pitchFamily="34" charset="0"/>
            </a:endParaRPr>
          </a:p>
          <a:p>
            <a:pPr marR="70485" algn="just">
              <a:spcAft>
                <a:spcPts val="0"/>
              </a:spcAft>
            </a:pPr>
            <a:r>
              <a:rPr lang="en-US" sz="2800" dirty="0" smtClean="0">
                <a:latin typeface="Times New Roman" panose="02020603050405020304" pitchFamily="18" charset="0"/>
                <a:ea typeface="Arial" panose="020B0604020202020204" pitchFamily="34" charset="0"/>
              </a:rPr>
              <a:t>- </a:t>
            </a:r>
            <a:r>
              <a:rPr lang="vi-VN" sz="2800" dirty="0" smtClean="0">
                <a:latin typeface="Times New Roman" panose="02020603050405020304" pitchFamily="18" charset="0"/>
                <a:ea typeface="Arial" panose="020B0604020202020204" pitchFamily="34" charset="0"/>
              </a:rPr>
              <a:t>Vùng </a:t>
            </a:r>
            <a:r>
              <a:rPr lang="vi-VN" sz="2800" dirty="0">
                <a:latin typeface="Times New Roman" panose="02020603050405020304" pitchFamily="18" charset="0"/>
                <a:ea typeface="Arial" panose="020B0604020202020204" pitchFamily="34" charset="0"/>
              </a:rPr>
              <a:t>núi cao mát mẻ.</a:t>
            </a:r>
            <a:endParaRPr lang="en-US" sz="2000" dirty="0">
              <a:latin typeface="Arial" panose="020B0604020202020204" pitchFamily="34" charset="0"/>
              <a:ea typeface="Arial" panose="020B0604020202020204" pitchFamily="34" charset="0"/>
            </a:endParaRPr>
          </a:p>
        </p:txBody>
      </p:sp>
      <p:sp>
        <p:nvSpPr>
          <p:cNvPr id="10" name="Rectangle 9"/>
          <p:cNvSpPr/>
          <p:nvPr/>
        </p:nvSpPr>
        <p:spPr>
          <a:xfrm>
            <a:off x="309091" y="3850568"/>
            <a:ext cx="11856942" cy="2246769"/>
          </a:xfrm>
          <a:prstGeom prst="rect">
            <a:avLst/>
          </a:prstGeom>
          <a:ln>
            <a:solidFill>
              <a:schemeClr val="tx2"/>
            </a:solidFill>
          </a:ln>
        </p:spPr>
        <p:txBody>
          <a:bodyPr wrap="square">
            <a:spAutoFit/>
          </a:bodyPr>
          <a:lstStyle/>
          <a:p>
            <a:r>
              <a:rPr lang="en-US" sz="2800" dirty="0" err="1" smtClean="0">
                <a:latin typeface="Cambria" panose="02040503050406030204" pitchFamily="18" charset="0"/>
                <a:ea typeface="Cambria" panose="02040503050406030204" pitchFamily="18" charset="0"/>
              </a:rPr>
              <a:t>Thuận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lợi</a:t>
            </a:r>
            <a:r>
              <a:rPr lang="en-US" sz="2800" dirty="0" smtClean="0">
                <a:latin typeface="Cambria" panose="02040503050406030204" pitchFamily="18" charset="0"/>
                <a:ea typeface="Cambria" panose="02040503050406030204" pitchFamily="18" charset="0"/>
              </a:rPr>
              <a:t>:</a:t>
            </a:r>
          </a:p>
          <a:p>
            <a:pPr marR="70485" indent="90170" algn="just">
              <a:spcAft>
                <a:spcPts val="0"/>
              </a:spcAft>
            </a:pPr>
            <a:r>
              <a:rPr lang="en-US" sz="2800" dirty="0" smtClean="0">
                <a:latin typeface="Times New Roman" panose="02020603050405020304" pitchFamily="18" charset="0"/>
                <a:ea typeface="Arial" panose="020B0604020202020204" pitchFamily="34" charset="0"/>
              </a:rPr>
              <a:t>- </a:t>
            </a:r>
            <a:r>
              <a:rPr lang="vi-VN" sz="2800" dirty="0" smtClean="0">
                <a:latin typeface="Times New Roman" panose="02020603050405020304" pitchFamily="18" charset="0"/>
                <a:ea typeface="Arial" panose="020B0604020202020204" pitchFamily="34" charset="0"/>
              </a:rPr>
              <a:t>Mùa </a:t>
            </a:r>
            <a:r>
              <a:rPr lang="vi-VN" sz="2800" dirty="0">
                <a:latin typeface="Times New Roman" panose="02020603050405020304" pitchFamily="18" charset="0"/>
                <a:ea typeface="Arial" panose="020B0604020202020204" pitchFamily="34" charset="0"/>
              </a:rPr>
              <a:t>mưa có lượng mưa lớn, cung cấp nước cho sản xuất, sinh hoạt.</a:t>
            </a:r>
            <a:endParaRPr lang="en-US" sz="2000" dirty="0">
              <a:latin typeface="Arial" panose="020B0604020202020204" pitchFamily="34" charset="0"/>
              <a:ea typeface="Arial" panose="020B0604020202020204" pitchFamily="34" charset="0"/>
            </a:endParaRPr>
          </a:p>
          <a:p>
            <a:pPr marR="70485" indent="90170" algn="just">
              <a:spcAft>
                <a:spcPts val="0"/>
              </a:spcAft>
              <a:tabLst>
                <a:tab pos="201930" algn="l"/>
              </a:tabLst>
            </a:pPr>
            <a:r>
              <a:rPr lang="en-US" sz="2800" dirty="0" smtClean="0">
                <a:latin typeface="Times New Roman" panose="02020603050405020304" pitchFamily="18" charset="0"/>
                <a:ea typeface="Arial" panose="020B0604020202020204" pitchFamily="34" charset="0"/>
              </a:rPr>
              <a:t>- </a:t>
            </a:r>
            <a:r>
              <a:rPr lang="vi-VN" sz="2800" dirty="0" smtClean="0">
                <a:latin typeface="Times New Roman" panose="02020603050405020304" pitchFamily="18" charset="0"/>
                <a:ea typeface="Arial" panose="020B0604020202020204" pitchFamily="34" charset="0"/>
              </a:rPr>
              <a:t>Mùa </a:t>
            </a:r>
            <a:r>
              <a:rPr lang="vi-VN" sz="2800" dirty="0">
                <a:latin typeface="Times New Roman" panose="02020603050405020304" pitchFamily="18" charset="0"/>
                <a:ea typeface="Arial" panose="020B0604020202020204" pitchFamily="34" charset="0"/>
              </a:rPr>
              <a:t>khô ít mưa, kéo dài tạo điều kiện thuận lợi cho phơi sấy và bảo quản nông sản.</a:t>
            </a:r>
            <a:endParaRPr lang="en-US" sz="2000" dirty="0">
              <a:latin typeface="Arial" panose="020B0604020202020204" pitchFamily="34" charset="0"/>
              <a:ea typeface="Arial" panose="020B0604020202020204" pitchFamily="34" charset="0"/>
            </a:endParaRPr>
          </a:p>
          <a:p>
            <a:pPr marR="70485" indent="90170" algn="just">
              <a:spcAft>
                <a:spcPts val="0"/>
              </a:spcAft>
            </a:pPr>
            <a:r>
              <a:rPr lang="en-US" sz="2800" dirty="0" smtClean="0">
                <a:latin typeface="Times New Roman" panose="02020603050405020304" pitchFamily="18" charset="0"/>
                <a:ea typeface="Arial" panose="020B0604020202020204" pitchFamily="34" charset="0"/>
              </a:rPr>
              <a:t>- </a:t>
            </a:r>
            <a:r>
              <a:rPr lang="vi-VN" sz="2800" dirty="0" smtClean="0">
                <a:latin typeface="Times New Roman" panose="02020603050405020304" pitchFamily="18" charset="0"/>
                <a:ea typeface="Arial" panose="020B0604020202020204" pitchFamily="34" charset="0"/>
              </a:rPr>
              <a:t>Phát </a:t>
            </a:r>
            <a:r>
              <a:rPr lang="vi-VN" sz="2800" dirty="0">
                <a:latin typeface="Times New Roman" panose="02020603050405020304" pitchFamily="18" charset="0"/>
                <a:ea typeface="Arial" panose="020B0604020202020204" pitchFamily="34" charset="0"/>
              </a:rPr>
              <a:t>triển du lịch</a:t>
            </a:r>
            <a:r>
              <a:rPr lang="vi-VN" sz="2800" dirty="0" smtClean="0">
                <a:latin typeface="Times New Roman" panose="02020603050405020304" pitchFamily="18" charset="0"/>
                <a:ea typeface="Arial" panose="020B0604020202020204" pitchFamily="34" charset="0"/>
              </a:rPr>
              <a:t>.</a:t>
            </a:r>
            <a:endParaRPr lang="en-US" sz="2000" dirty="0">
              <a:latin typeface="Arial" panose="020B0604020202020204" pitchFamily="34" charset="0"/>
              <a:ea typeface="Arial" panose="020B0604020202020204" pitchFamily="34" charset="0"/>
            </a:endParaRPr>
          </a:p>
        </p:txBody>
      </p:sp>
      <p:sp>
        <p:nvSpPr>
          <p:cNvPr id="11" name="Rectangle 10"/>
          <p:cNvSpPr/>
          <p:nvPr/>
        </p:nvSpPr>
        <p:spPr>
          <a:xfrm>
            <a:off x="309091" y="6166945"/>
            <a:ext cx="1734770" cy="523220"/>
          </a:xfrm>
          <a:prstGeom prst="rect">
            <a:avLst/>
          </a:prstGeom>
          <a:ln>
            <a:solidFill>
              <a:schemeClr val="tx2"/>
            </a:solidFill>
          </a:ln>
        </p:spPr>
        <p:txBody>
          <a:bodyPr wrap="none">
            <a:spAutoFit/>
          </a:bodyPr>
          <a:lstStyle/>
          <a:p>
            <a:r>
              <a:rPr lang="en-US" sz="2800" dirty="0" err="1" smtClean="0">
                <a:latin typeface="Cambria" panose="02040503050406030204" pitchFamily="18" charset="0"/>
                <a:ea typeface="Cambria" panose="02040503050406030204" pitchFamily="18" charset="0"/>
              </a:rPr>
              <a:t>Khó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khăn</a:t>
            </a:r>
            <a:r>
              <a:rPr lang="en-US" sz="2800" dirty="0" smtClean="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p:txBody>
      </p:sp>
      <p:sp>
        <p:nvSpPr>
          <p:cNvPr id="6" name="Rectangle 5"/>
          <p:cNvSpPr/>
          <p:nvPr/>
        </p:nvSpPr>
        <p:spPr>
          <a:xfrm>
            <a:off x="2102061" y="6179824"/>
            <a:ext cx="2458430" cy="492443"/>
          </a:xfrm>
          <a:prstGeom prst="rect">
            <a:avLst/>
          </a:prstGeom>
          <a:ln>
            <a:solidFill>
              <a:schemeClr val="tx2"/>
            </a:solidFill>
          </a:ln>
        </p:spPr>
        <p:txBody>
          <a:bodyPr wrap="none">
            <a:spAutoFit/>
          </a:bodyPr>
          <a:lstStyle/>
          <a:p>
            <a:r>
              <a:rPr lang="vi-VN" sz="2600" dirty="0">
                <a:latin typeface="Cambria" panose="02040503050406030204" pitchFamily="18" charset="0"/>
                <a:ea typeface="Cambria" panose="02040503050406030204" pitchFamily="18" charset="0"/>
              </a:rPr>
              <a:t>Khô hạn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kéo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709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fade">
                                      <p:cBhvr>
                                        <p:cTn id="42" dur="1000"/>
                                        <p:tgtEl>
                                          <p:spTgt spid="10">
                                            <p:txEl>
                                              <p:pRg st="1" end="1"/>
                                            </p:txEl>
                                          </p:spTgt>
                                        </p:tgtEl>
                                      </p:cBhvr>
                                    </p:animEffect>
                                    <p:anim calcmode="lin" valueType="num">
                                      <p:cBhvr>
                                        <p:cTn id="4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2" end="2"/>
                                            </p:txEl>
                                          </p:spTgt>
                                        </p:tgtEl>
                                        <p:attrNameLst>
                                          <p:attrName>style.visibility</p:attrName>
                                        </p:attrNameLst>
                                      </p:cBhvr>
                                      <p:to>
                                        <p:strVal val="visible"/>
                                      </p:to>
                                    </p:set>
                                    <p:animEffect transition="in" filter="fade">
                                      <p:cBhvr>
                                        <p:cTn id="49" dur="1000"/>
                                        <p:tgtEl>
                                          <p:spTgt spid="10">
                                            <p:txEl>
                                              <p:pRg st="2" end="2"/>
                                            </p:txEl>
                                          </p:spTgt>
                                        </p:tgtEl>
                                      </p:cBhvr>
                                    </p:animEffect>
                                    <p:anim calcmode="lin" valueType="num">
                                      <p:cBhvr>
                                        <p:cTn id="5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xEl>
                                              <p:pRg st="3" end="3"/>
                                            </p:txEl>
                                          </p:spTgt>
                                        </p:tgtEl>
                                        <p:attrNameLst>
                                          <p:attrName>style.visibility</p:attrName>
                                        </p:attrNameLst>
                                      </p:cBhvr>
                                      <p:to>
                                        <p:strVal val="visible"/>
                                      </p:to>
                                    </p:set>
                                    <p:animEffect transition="in" filter="fade">
                                      <p:cBhvr>
                                        <p:cTn id="56" dur="1000"/>
                                        <p:tgtEl>
                                          <p:spTgt spid="10">
                                            <p:txEl>
                                              <p:pRg st="3" end="3"/>
                                            </p:txEl>
                                          </p:spTgt>
                                        </p:tgtEl>
                                      </p:cBhvr>
                                    </p:animEffect>
                                    <p:anim calcmode="lin" valueType="num">
                                      <p:cBhvr>
                                        <p:cTn id="5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anim calcmode="lin" valueType="num">
                                      <p:cBhvr>
                                        <p:cTn id="64" dur="1000" fill="hold"/>
                                        <p:tgtEl>
                                          <p:spTgt spid="6"/>
                                        </p:tgtEl>
                                        <p:attrNameLst>
                                          <p:attrName>ppt_x</p:attrName>
                                        </p:attrNameLst>
                                      </p:cBhvr>
                                      <p:tavLst>
                                        <p:tav tm="0">
                                          <p:val>
                                            <p:strVal val="#ppt_x"/>
                                          </p:val>
                                        </p:tav>
                                        <p:tav tm="100000">
                                          <p:val>
                                            <p:strVal val="#ppt_x"/>
                                          </p:val>
                                        </p:tav>
                                      </p:tavLst>
                                    </p:anim>
                                    <p:anim calcmode="lin" valueType="num">
                                      <p:cBhvr>
                                        <p:cTn id="6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1761</Words>
  <Application>Microsoft Office PowerPoint</Application>
  <PresentationFormat>Widescreen</PresentationFormat>
  <Paragraphs>200</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Cambria</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74</cp:revision>
  <dcterms:created xsi:type="dcterms:W3CDTF">2024-12-28T08:45:58Z</dcterms:created>
  <dcterms:modified xsi:type="dcterms:W3CDTF">2024-12-31T01:33:36Z</dcterms:modified>
</cp:coreProperties>
</file>