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6" r:id="rId2"/>
    <p:sldMasterId id="2147483678" r:id="rId3"/>
    <p:sldMasterId id="2147483714" r:id="rId4"/>
  </p:sldMasterIdLst>
  <p:notesMasterIdLst>
    <p:notesMasterId r:id="rId27"/>
  </p:notesMasterIdLst>
  <p:sldIdLst>
    <p:sldId id="256" r:id="rId5"/>
    <p:sldId id="312" r:id="rId6"/>
    <p:sldId id="326" r:id="rId7"/>
    <p:sldId id="320" r:id="rId8"/>
    <p:sldId id="321" r:id="rId9"/>
    <p:sldId id="322" r:id="rId10"/>
    <p:sldId id="323" r:id="rId11"/>
    <p:sldId id="324" r:id="rId12"/>
    <p:sldId id="325" r:id="rId13"/>
    <p:sldId id="318" r:id="rId14"/>
    <p:sldId id="332" r:id="rId15"/>
    <p:sldId id="328" r:id="rId16"/>
    <p:sldId id="329" r:id="rId17"/>
    <p:sldId id="331" r:id="rId18"/>
    <p:sldId id="333" r:id="rId19"/>
    <p:sldId id="339" r:id="rId20"/>
    <p:sldId id="334" r:id="rId21"/>
    <p:sldId id="338" r:id="rId22"/>
    <p:sldId id="335" r:id="rId23"/>
    <p:sldId id="336" r:id="rId24"/>
    <p:sldId id="337" r:id="rId25"/>
    <p:sldId id="295" r:id="rId2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Proxima Nova" panose="020B0604020202020204" charset="0"/>
      <p:regular r:id="rId32"/>
      <p:italic r:id="rId33"/>
    </p:embeddedFont>
    <p:embeddedFont>
      <p:font typeface="Proxima Nova Semibold" panose="020B0604020202020204" charset="0"/>
      <p:regular r:id="rId34"/>
      <p:bold r:id="rId35"/>
    </p:embeddedFont>
    <p:embeddedFont>
      <p:font typeface="Vidaloka" panose="020B0604020202020204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5D3"/>
    <a:srgbClr val="F5F2EE"/>
    <a:srgbClr val="3F3533"/>
    <a:srgbClr val="EE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3026" autoAdjust="0"/>
  </p:normalViewPr>
  <p:slideViewPr>
    <p:cSldViewPr snapToGrid="0">
      <p:cViewPr varScale="1">
        <p:scale>
          <a:sx n="92" d="100"/>
          <a:sy n="92" d="100"/>
        </p:scale>
        <p:origin x="4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7a3c503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7a3c503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7a3c503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7a3c503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/>
            </a:pPr>
            <a:r>
              <a:rPr lang="en-US" dirty="0"/>
              <a:t>We use imperatives to tell someone to do something, or to give a direct order.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cc7554a049_0_8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cc7554a049_0_8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975" y="1324500"/>
            <a:ext cx="7064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 flipH="1">
            <a:off x="-257975" y="-72550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4;p2"/>
          <p:cNvCxnSpPr/>
          <p:nvPr/>
        </p:nvCxnSpPr>
        <p:spPr>
          <a:xfrm flipH="1">
            <a:off x="6467450" y="3935375"/>
            <a:ext cx="3047400" cy="1346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497763"/>
            <a:ext cx="7717500" cy="16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514325" y="3278788"/>
            <a:ext cx="6120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8" name="Google Shape;68;p1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1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11"/>
          <p:cNvCxnSpPr/>
          <p:nvPr/>
        </p:nvCxnSpPr>
        <p:spPr>
          <a:xfrm>
            <a:off x="-250225" y="4076450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11"/>
          <p:cNvCxnSpPr/>
          <p:nvPr/>
        </p:nvCxnSpPr>
        <p:spPr>
          <a:xfrm>
            <a:off x="7441150" y="-48375"/>
            <a:ext cx="1926900" cy="1161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714550" y="2543963"/>
            <a:ext cx="3714900" cy="64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46550" y="1478925"/>
            <a:ext cx="1650900" cy="9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291400" y="3279625"/>
            <a:ext cx="4561200" cy="3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9" name="Google Shape;19;p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 flipH="1">
            <a:off x="7948925" y="3979775"/>
            <a:ext cx="1378500" cy="12363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 flipH="1">
            <a:off x="-112875" y="-88700"/>
            <a:ext cx="1418700" cy="1064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31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31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2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4" name="Google Shape;234;p32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5" name="Google Shape;235;p32"/>
          <p:cNvCxnSpPr/>
          <p:nvPr/>
        </p:nvCxnSpPr>
        <p:spPr>
          <a:xfrm>
            <a:off x="7434175" y="-125600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32"/>
          <p:cNvCxnSpPr/>
          <p:nvPr/>
        </p:nvCxnSpPr>
        <p:spPr>
          <a:xfrm>
            <a:off x="-147275" y="3943475"/>
            <a:ext cx="1993200" cy="133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8" name="Google Shape;238;p33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9" name="Google Shape;239;p33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3"/>
          <p:cNvCxnSpPr/>
          <p:nvPr/>
        </p:nvCxnSpPr>
        <p:spPr>
          <a:xfrm flipH="1">
            <a:off x="6772150" y="3663450"/>
            <a:ext cx="2823300" cy="163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>
            <a:off x="-72550" y="27410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>
            <a:off x="-72550" y="4877450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Vidaloka" panose="02000504000000020004"/>
              <a:buNone/>
              <a:defRPr sz="3000">
                <a:solidFill>
                  <a:schemeClr val="dk1"/>
                </a:solidFill>
                <a:latin typeface="Vidaloka" panose="02000504000000020004"/>
                <a:ea typeface="Vidaloka" panose="02000504000000020004"/>
                <a:cs typeface="Vidaloka" panose="02000504000000020004"/>
                <a:sym typeface="Vidaloka" panose="02000504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 panose="00000500000000000000"/>
              <a:buChar char="●"/>
              <a:defRPr sz="1800"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●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○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 panose="00000500000000000000"/>
              <a:buChar char="■"/>
              <a:defRPr>
                <a:solidFill>
                  <a:schemeClr val="dk2"/>
                </a:solidFill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 panose="02000506030000020004"/>
              <a:buNone/>
              <a:defRPr sz="2400">
                <a:solidFill>
                  <a:srgbClr val="FFFFFF"/>
                </a:solidFill>
                <a:latin typeface="Proxima Nova Semibold" panose="02000506030000020004"/>
                <a:ea typeface="Proxima Nova Semibold" panose="02000506030000020004"/>
                <a:cs typeface="Proxima Nova Semibold" panose="02000506030000020004"/>
                <a:sym typeface="Proxima Nova Semibold" panose="02000506030000020004"/>
              </a:defRPr>
            </a:lvl9pPr>
          </a:lstStyle>
          <a:p>
            <a:endParaRPr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●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○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 panose="02000506030000020004"/>
              <a:buChar char="■"/>
              <a:defRPr sz="1100">
                <a:solidFill>
                  <a:srgbClr val="435D74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7AB204D0-D7E2-4563-AEFA-F50DF77A8FC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2/19/2025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9A9287E-CF77-4CF8-9D00-D8C56064157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Vidaloka?preview.text_type=custom&amp;query=vid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fonts.google.com/specimen/Montserrat?preview.text_type=custom&amp;query=mon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3.png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8.GIF"/><Relationship Id="rId12" Type="http://schemas.openxmlformats.org/officeDocument/2006/relationships/slide" Target="slide6.xml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slide" Target="slide8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4.xml"/><Relationship Id="rId5" Type="http://schemas.openxmlformats.org/officeDocument/2006/relationships/image" Target="../media/image19.jpeg"/><Relationship Id="rId4" Type="http://schemas.openxmlformats.org/officeDocument/2006/relationships/audio" Target="../media/audio5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5.wav"/><Relationship Id="rId7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slide" Target="slide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ctrTitle"/>
          </p:nvPr>
        </p:nvSpPr>
        <p:spPr>
          <a:xfrm>
            <a:off x="309384" y="1324500"/>
            <a:ext cx="844095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UNIT 8: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SPORTS AND GAMES</a:t>
            </a:r>
          </a:p>
        </p:txBody>
      </p:sp>
      <p:sp>
        <p:nvSpPr>
          <p:cNvPr id="250" name="Google Shape;250;p36"/>
          <p:cNvSpPr txBox="1">
            <a:spLocks noGrp="1"/>
          </p:cNvSpPr>
          <p:nvPr>
            <p:ph type="subTitle" idx="1"/>
          </p:nvPr>
        </p:nvSpPr>
        <p:spPr>
          <a:xfrm>
            <a:off x="1040000" y="3377100"/>
            <a:ext cx="7064100" cy="4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Lesson 3: A closer look 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52096" y="515049"/>
            <a:ext cx="4384109" cy="1954381"/>
          </a:xfrm>
          <a:prstGeom prst="rect">
            <a:avLst/>
          </a:prstGeom>
          <a:solidFill>
            <a:srgbClr val="DCD5D3"/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These activities happened in ___.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A. the future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B. the past 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C. the present </a:t>
            </a:r>
          </a:p>
        </p:txBody>
      </p:sp>
      <p:sp>
        <p:nvSpPr>
          <p:cNvPr id="9" name="Oval 8"/>
          <p:cNvSpPr/>
          <p:nvPr/>
        </p:nvSpPr>
        <p:spPr>
          <a:xfrm>
            <a:off x="4652096" y="1492239"/>
            <a:ext cx="380364" cy="3803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̀nh chữ nhật 1"/>
          <p:cNvSpPr/>
          <p:nvPr/>
        </p:nvSpPr>
        <p:spPr>
          <a:xfrm>
            <a:off x="75156" y="357887"/>
            <a:ext cx="4409162" cy="442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interesting match </a:t>
            </a:r>
            <a:r>
              <a:rPr lang="en-US" sz="24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TV </a:t>
            </a:r>
            <a:r>
              <a:rPr lang="en-US" sz="2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night.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My dad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played a lot of tennis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some years ago.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I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was at the gym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last Sunday, but I didn’t see you there.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The teacher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didn’t ask us about our homework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         this morning.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Did you </a:t>
            </a:r>
            <a:r>
              <a:rPr lang="en-US" sz="2400" b="1" kern="1200" dirty="0">
                <a:solidFill>
                  <a:schemeClr val="tx1"/>
                </a:solidFill>
                <a:cs typeface="Arial" panose="020B0604020202020204" pitchFamily="34" charset="0"/>
              </a:rPr>
              <a:t>sleep well </a:t>
            </a:r>
            <a:r>
              <a:rPr lang="en-US" sz="2400" kern="1200" dirty="0">
                <a:solidFill>
                  <a:schemeClr val="tx1"/>
                </a:solidFill>
                <a:cs typeface="Arial" panose="020B0604020202020204" pitchFamily="34" charset="0"/>
              </a:rPr>
              <a:t>last night?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19007" y="755002"/>
            <a:ext cx="15632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night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652096" y="2741923"/>
            <a:ext cx="692750" cy="375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57639" y="2668067"/>
            <a:ext cx="225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Past simple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55" y="1638834"/>
            <a:ext cx="26454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some years ago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5206" y="2155226"/>
            <a:ext cx="1885674" cy="4713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Sunday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156" y="3771084"/>
            <a:ext cx="195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morning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20563" y="4292813"/>
            <a:ext cx="19540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last night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7" grpId="0" animBg="1"/>
      <p:bldP spid="18" grpId="0" animBg="1"/>
      <p:bldP spid="19" grpId="0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60266" y="1041350"/>
            <a:ext cx="7450337" cy="463486"/>
            <a:chOff x="1463807" y="1176103"/>
            <a:chExt cx="7086937" cy="463486"/>
          </a:xfrm>
        </p:grpSpPr>
        <p:sp>
          <p:nvSpPr>
            <p:cNvPr id="5" name="Rectangle 4"/>
            <p:cNvSpPr/>
            <p:nvPr/>
          </p:nvSpPr>
          <p:spPr>
            <a:xfrm>
              <a:off x="1463807" y="1177924"/>
              <a:ext cx="9893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dirty="0">
                  <a:solidFill>
                    <a:schemeClr val="accent1">
                      <a:lumMod val="50000"/>
                    </a:schemeClr>
                  </a:solidFill>
                </a:rPr>
                <a:t>There</a:t>
              </a:r>
              <a:endParaRPr lang="en-US" sz="2400" kern="120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78174" y="1176103"/>
              <a:ext cx="766557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was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307528" y="1176103"/>
              <a:ext cx="524321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an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interesting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match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on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TV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last</a:t>
              </a:r>
              <a:r>
                <a:rPr lang="en-US" sz="2400" kern="1200" spc="3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night.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27384" y="1041350"/>
            <a:ext cx="32194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70C0"/>
                </a:solidFill>
              </a:rPr>
              <a:t>an interesting match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311090" y="1791115"/>
            <a:ext cx="1433049" cy="519765"/>
          </a:xfrm>
          <a:prstGeom prst="wedgeRoundRectCallout">
            <a:avLst>
              <a:gd name="adj1" fmla="val 40348"/>
              <a:gd name="adj2" fmla="val -109917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singular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3534" y="1791115"/>
            <a:ext cx="2010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 be: </a:t>
            </a:r>
            <a:r>
              <a:rPr lang="en-US" sz="2800" b="1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0266" y="2705618"/>
            <a:ext cx="2609812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To be: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70078" y="2705618"/>
            <a:ext cx="2449694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I/ he/ she/ 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07914" y="2705618"/>
            <a:ext cx="1212059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19772" y="2705618"/>
            <a:ext cx="68814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70078" y="3514140"/>
            <a:ext cx="2739174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you/ we/ they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94540" y="3514140"/>
            <a:ext cx="112543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were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0241" y="3514140"/>
            <a:ext cx="68814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91275" y="1176103"/>
            <a:ext cx="6664646" cy="463486"/>
            <a:chOff x="1491275" y="1176103"/>
            <a:chExt cx="6664646" cy="463486"/>
          </a:xfrm>
        </p:grpSpPr>
        <p:sp>
          <p:nvSpPr>
            <p:cNvPr id="4" name="Rectangle 3"/>
            <p:cNvSpPr/>
            <p:nvPr/>
          </p:nvSpPr>
          <p:spPr>
            <a:xfrm>
              <a:off x="1491275" y="1177924"/>
              <a:ext cx="11945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My dad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85833" y="1176103"/>
              <a:ext cx="1159292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played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79402" y="1176103"/>
              <a:ext cx="43765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a lot of tennis</a:t>
              </a:r>
              <a:r>
                <a:rPr lang="en-US" sz="2400" b="1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some years ago.</a:t>
              </a: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2685833" y="1983620"/>
            <a:ext cx="1530935" cy="519765"/>
          </a:xfrm>
          <a:prstGeom prst="wedgeRoundRectCallout">
            <a:avLst>
              <a:gd name="adj1" fmla="val -37301"/>
              <a:gd name="adj2" fmla="val -100658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play + </a:t>
            </a:r>
            <a:r>
              <a:rPr lang="en-US" sz="2400" b="1" dirty="0" err="1">
                <a:solidFill>
                  <a:srgbClr val="FF0000"/>
                </a:solidFill>
              </a:rPr>
              <a:t>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6768" y="1928448"/>
            <a:ext cx="180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→ V + </a:t>
            </a:r>
            <a:r>
              <a:rPr lang="en-US" sz="2800" b="1" dirty="0" err="1">
                <a:solidFill>
                  <a:srgbClr val="FF0000"/>
                </a:solidFill>
              </a:rPr>
              <a:t>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0550" y="2772995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Positive (+)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0849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93199" y="2753744"/>
            <a:ext cx="3650802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F3533"/>
                </a:solidFill>
              </a:rPr>
              <a:t>V</a:t>
            </a:r>
            <a:r>
              <a:rPr lang="en-US" sz="3200" b="1" dirty="0" err="1">
                <a:solidFill>
                  <a:srgbClr val="EE0000"/>
                </a:solidFill>
              </a:rPr>
              <a:t>ed</a:t>
            </a:r>
            <a:r>
              <a:rPr lang="en-US" sz="3200" b="1" dirty="0">
                <a:solidFill>
                  <a:srgbClr val="3F3533"/>
                </a:solidFill>
              </a:rPr>
              <a:t>/ </a:t>
            </a:r>
            <a:r>
              <a:rPr lang="en-US" sz="2800" b="1" dirty="0">
                <a:solidFill>
                  <a:srgbClr val="FF0000"/>
                </a:solidFill>
              </a:rPr>
              <a:t>Irregular verb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97024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72615" y="898020"/>
            <a:ext cx="8017547" cy="474262"/>
            <a:chOff x="509499" y="1146077"/>
            <a:chExt cx="8017547" cy="474262"/>
          </a:xfrm>
        </p:grpSpPr>
        <p:sp>
          <p:nvSpPr>
            <p:cNvPr id="4" name="Rectangle 3"/>
            <p:cNvSpPr/>
            <p:nvPr/>
          </p:nvSpPr>
          <p:spPr>
            <a:xfrm>
              <a:off x="509499" y="1158674"/>
              <a:ext cx="48517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I was at the gym last Sunday, but I 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54062" y="1146077"/>
              <a:ext cx="1619354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didn’t</a:t>
              </a:r>
              <a:r>
                <a:rPr lang="en-US" sz="2400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en-US" sz="24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see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6973416" y="1146077"/>
              <a:ext cx="15536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you there.</a:t>
              </a:r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3465095" y="1614196"/>
            <a:ext cx="1931260" cy="519765"/>
          </a:xfrm>
          <a:prstGeom prst="wedgeRoundRectCallout">
            <a:avLst>
              <a:gd name="adj1" fmla="val 41572"/>
              <a:gd name="adj2" fmla="val -93250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didn’t</a:t>
            </a:r>
            <a:r>
              <a:rPr lang="en-US" sz="2400" dirty="0">
                <a:solidFill>
                  <a:schemeClr val="tx1"/>
                </a:solidFill>
              </a:rPr>
              <a:t> + see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02563" y="1627403"/>
            <a:ext cx="3414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didn’t/ did not </a:t>
            </a:r>
            <a:r>
              <a:rPr lang="en-US" sz="2600" dirty="0">
                <a:solidFill>
                  <a:schemeClr val="tx1"/>
                </a:solidFill>
              </a:rPr>
              <a:t>+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2615" y="3817537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Negative (-)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2914" y="3798286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5264" y="3798286"/>
            <a:ext cx="3659700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didn’t/ did not</a:t>
            </a:r>
            <a:r>
              <a:rPr lang="en-US" sz="3200" dirty="0">
                <a:solidFill>
                  <a:schemeClr val="tx1"/>
                </a:solidFill>
              </a:rPr>
              <a:t> + </a:t>
            </a:r>
            <a:r>
              <a:rPr lang="en-US" sz="3200" dirty="0">
                <a:solidFill>
                  <a:srgbClr val="3F3533"/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9089" y="3798286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1505" y="2319866"/>
            <a:ext cx="8809978" cy="476153"/>
            <a:chOff x="378317" y="2808930"/>
            <a:chExt cx="8809978" cy="476153"/>
          </a:xfrm>
        </p:grpSpPr>
        <p:sp>
          <p:nvSpPr>
            <p:cNvPr id="17" name="Rectangle 16"/>
            <p:cNvSpPr/>
            <p:nvPr/>
          </p:nvSpPr>
          <p:spPr>
            <a:xfrm>
              <a:off x="378317" y="2822214"/>
              <a:ext cx="18968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The teacher 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275134" y="2808930"/>
              <a:ext cx="6913161" cy="476153"/>
              <a:chOff x="2275134" y="2808930"/>
              <a:chExt cx="6913161" cy="476153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275134" y="2808930"/>
                <a:ext cx="1607418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2400" b="1" kern="12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didn’t ask 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1578" y="2823418"/>
                <a:ext cx="53367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2400" kern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us about our homework this morning. </a:t>
                </a:r>
              </a:p>
            </p:txBody>
          </p:sp>
        </p:grpSp>
      </p:grpSp>
      <p:sp>
        <p:nvSpPr>
          <p:cNvPr id="22" name="Rounded Rectangular Callout 21"/>
          <p:cNvSpPr/>
          <p:nvPr/>
        </p:nvSpPr>
        <p:spPr>
          <a:xfrm>
            <a:off x="601305" y="3036668"/>
            <a:ext cx="1931260" cy="519765"/>
          </a:xfrm>
          <a:prstGeom prst="wedgeRoundRectCallout">
            <a:avLst>
              <a:gd name="adj1" fmla="val 41572"/>
              <a:gd name="adj2" fmla="val -93250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didn’t</a:t>
            </a:r>
            <a:r>
              <a:rPr lang="en-US" sz="2400" dirty="0">
                <a:solidFill>
                  <a:schemeClr val="tx1"/>
                </a:solidFill>
              </a:rPr>
              <a:t> + ask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2565" y="3025990"/>
            <a:ext cx="3414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didn’t/ did not </a:t>
            </a:r>
            <a:r>
              <a:rPr lang="en-US" sz="2600" dirty="0">
                <a:solidFill>
                  <a:schemeClr val="tx1"/>
                </a:solidFill>
              </a:rPr>
              <a:t>+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5744" y="875798"/>
            <a:ext cx="337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70C0"/>
                </a:solidFill>
              </a:rPr>
              <a:t>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125" y="2275390"/>
            <a:ext cx="204519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 u="sng" dirty="0">
                <a:solidFill>
                  <a:srgbClr val="0070C0"/>
                </a:solidFill>
              </a:rPr>
              <a:t>The teacher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 animBg="1"/>
      <p:bldP spid="14" grpId="0" animBg="1"/>
      <p:bldP spid="15" grpId="0" animBg="1"/>
      <p:bldP spid="22" grpId="0" animBg="1"/>
      <p:bldP spid="23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5327" y="300648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Past simple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02008" y="1176103"/>
            <a:ext cx="4252279" cy="474262"/>
            <a:chOff x="-806952" y="1049824"/>
            <a:chExt cx="4252279" cy="474262"/>
          </a:xfrm>
        </p:grpSpPr>
        <p:sp>
          <p:nvSpPr>
            <p:cNvPr id="4" name="Rectangle 3"/>
            <p:cNvSpPr/>
            <p:nvPr/>
          </p:nvSpPr>
          <p:spPr>
            <a:xfrm>
              <a:off x="422872" y="1062421"/>
              <a:ext cx="30224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tx1"/>
                  </a:solidFill>
                  <a:cs typeface="Arial" panose="020B0604020202020204" pitchFamily="34" charset="0"/>
                </a:rPr>
                <a:t>sleep well last night?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-806952" y="1049824"/>
              <a:ext cx="1229824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>
              <a:spAutoFit/>
            </a:bodyPr>
            <a:lstStyle/>
            <a:p>
              <a:pPr defTabSz="685800">
                <a:spcBef>
                  <a:spcPts val="600"/>
                </a:spcBef>
                <a:spcAft>
                  <a:spcPts val="600"/>
                </a:spcAft>
                <a:buClrTx/>
              </a:pPr>
              <a:r>
                <a:rPr lang="en-US" sz="2400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Did you</a:t>
              </a:r>
            </a:p>
          </p:txBody>
        </p:sp>
      </p:grpSp>
      <p:sp>
        <p:nvSpPr>
          <p:cNvPr id="12" name="Rounded Rectangular Callout 11"/>
          <p:cNvSpPr/>
          <p:nvPr/>
        </p:nvSpPr>
        <p:spPr>
          <a:xfrm>
            <a:off x="2302008" y="1928448"/>
            <a:ext cx="2011680" cy="519765"/>
          </a:xfrm>
          <a:prstGeom prst="wedgeRoundRectCallout">
            <a:avLst>
              <a:gd name="adj1" fmla="val 9993"/>
              <a:gd name="adj2" fmla="val -104361"/>
              <a:gd name="adj3" fmla="val 16667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</a:t>
            </a:r>
            <a:r>
              <a:rPr lang="en-US" sz="2400" dirty="0">
                <a:solidFill>
                  <a:schemeClr val="tx1"/>
                </a:solidFill>
              </a:rPr>
              <a:t> … sleep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93480" y="1957243"/>
            <a:ext cx="1999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→ </a:t>
            </a:r>
            <a:r>
              <a:rPr lang="en-US" sz="2600" b="1" dirty="0">
                <a:solidFill>
                  <a:srgbClr val="FF0000"/>
                </a:solidFill>
              </a:rPr>
              <a:t>Did</a:t>
            </a:r>
            <a:r>
              <a:rPr lang="en-US" sz="2600" dirty="0">
                <a:solidFill>
                  <a:schemeClr val="tx1"/>
                </a:solidFill>
              </a:rPr>
              <a:t> … </a:t>
            </a:r>
            <a:r>
              <a:rPr lang="en-US" sz="2600" dirty="0">
                <a:solidFill>
                  <a:srgbClr val="3F3533"/>
                </a:solidFill>
              </a:rPr>
              <a:t>V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90550" y="2772995"/>
            <a:ext cx="2288127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Question (?)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00849" y="2753744"/>
            <a:ext cx="89617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320623" y="2754664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V</a:t>
            </a:r>
            <a:endParaRPr lang="en-US" sz="3200" b="1" dirty="0">
              <a:solidFill>
                <a:srgbClr val="EE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2119" y="2753744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6989" y="2753744"/>
            <a:ext cx="84728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…?</a:t>
            </a:r>
            <a:endParaRPr lang="en-US" sz="3200" b="1" dirty="0">
              <a:solidFill>
                <a:srgbClr val="EE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87400" y="2753744"/>
            <a:ext cx="44661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55312" y="2753744"/>
            <a:ext cx="565311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48029" y="2174110"/>
            <a:ext cx="425260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47837" y="2605173"/>
            <a:ext cx="200383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445489" y="3826706"/>
            <a:ext cx="1389887" cy="413013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89703" y="914404"/>
            <a:ext cx="513380" cy="385009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67973" y="1366790"/>
            <a:ext cx="1319016" cy="413886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-6016"/>
            <a:ext cx="9144000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2 (p.19) Write the correct form of the verbs to complete the conversation.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028" y="546567"/>
            <a:ext cx="6404651" cy="4427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Hi, there.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Hello, Nick. Did you have a nice weekend?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Yeah, it was OK. On Sunday, I </a:t>
            </a:r>
            <a:r>
              <a:rPr lang="en-US" sz="2000" b="1" dirty="0">
                <a:solidFill>
                  <a:srgbClr val="3F3533"/>
                </a:solidFill>
              </a:rPr>
              <a:t>(1. go) </a:t>
            </a:r>
            <a:r>
              <a:rPr lang="en-US" sz="2000" dirty="0">
                <a:solidFill>
                  <a:srgbClr val="3F3533"/>
                </a:solidFill>
              </a:rPr>
              <a:t>______ fishing with my dad. How about you?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Oh, I </a:t>
            </a:r>
            <a:r>
              <a:rPr lang="en-US" sz="2000" b="1" dirty="0">
                <a:solidFill>
                  <a:srgbClr val="3F3533"/>
                </a:solidFill>
              </a:rPr>
              <a:t>(2. have) </a:t>
            </a:r>
            <a:r>
              <a:rPr lang="en-US" sz="2000" dirty="0">
                <a:solidFill>
                  <a:srgbClr val="3F3533"/>
                </a:solidFill>
              </a:rPr>
              <a:t>______ a good weekend, too.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Really? What ______ you </a:t>
            </a:r>
            <a:r>
              <a:rPr lang="en-US" sz="2000" b="1" dirty="0">
                <a:solidFill>
                  <a:srgbClr val="3F3533"/>
                </a:solidFill>
              </a:rPr>
              <a:t>(3. do) </a:t>
            </a:r>
            <a:r>
              <a:rPr lang="en-US" sz="2000" dirty="0">
                <a:solidFill>
                  <a:srgbClr val="3F3533"/>
                </a:solidFill>
              </a:rPr>
              <a:t>______</a:t>
            </a:r>
            <a:r>
              <a:rPr lang="en-US" sz="2000" b="1" dirty="0">
                <a:solidFill>
                  <a:srgbClr val="3F3533"/>
                </a:solidFill>
              </a:rPr>
              <a:t> 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I </a:t>
            </a:r>
            <a:r>
              <a:rPr lang="en-US" sz="2000" b="1" dirty="0">
                <a:solidFill>
                  <a:srgbClr val="3F3533"/>
                </a:solidFill>
              </a:rPr>
              <a:t>(4. visit) </a:t>
            </a:r>
            <a:r>
              <a:rPr lang="en-US" sz="2000" dirty="0">
                <a:solidFill>
                  <a:srgbClr val="3F3533"/>
                </a:solidFill>
              </a:rPr>
              <a:t>______ the museum with my family, then we </a:t>
            </a:r>
            <a:r>
              <a:rPr lang="en-US" sz="2000" b="1" dirty="0">
                <a:solidFill>
                  <a:srgbClr val="3F3533"/>
                </a:solidFill>
              </a:rPr>
              <a:t>(5. eat) </a:t>
            </a:r>
            <a:r>
              <a:rPr lang="en-US" sz="2000" dirty="0">
                <a:solidFill>
                  <a:srgbClr val="3F3533"/>
                </a:solidFill>
              </a:rPr>
              <a:t>______ at my </a:t>
            </a:r>
            <a:r>
              <a:rPr lang="en-US" sz="2000" dirty="0" err="1">
                <a:solidFill>
                  <a:srgbClr val="3F3533"/>
                </a:solidFill>
              </a:rPr>
              <a:t>favourite</a:t>
            </a:r>
            <a:r>
              <a:rPr lang="en-US" sz="2000" dirty="0">
                <a:solidFill>
                  <a:srgbClr val="3F3533"/>
                </a:solidFill>
              </a:rPr>
              <a:t> restaurant.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Nick</a:t>
            </a:r>
            <a:r>
              <a:rPr lang="en-US" sz="2000" dirty="0">
                <a:solidFill>
                  <a:srgbClr val="3F3533"/>
                </a:solidFill>
              </a:rPr>
              <a:t>: Did you watch football last Sunday?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i="1" dirty="0">
                <a:solidFill>
                  <a:srgbClr val="3F3533"/>
                </a:solidFill>
              </a:rPr>
              <a:t>Sonny</a:t>
            </a:r>
            <a:r>
              <a:rPr lang="en-US" sz="2000" dirty="0">
                <a:solidFill>
                  <a:srgbClr val="3F3533"/>
                </a:solidFill>
              </a:rPr>
              <a:t>: Oh, yeah! My </a:t>
            </a:r>
            <a:r>
              <a:rPr lang="en-US" sz="2000" dirty="0" err="1">
                <a:solidFill>
                  <a:srgbClr val="3F3533"/>
                </a:solidFill>
              </a:rPr>
              <a:t>favourite</a:t>
            </a:r>
            <a:r>
              <a:rPr lang="en-US" sz="2000" dirty="0">
                <a:solidFill>
                  <a:srgbClr val="3F3533"/>
                </a:solidFill>
              </a:rPr>
              <a:t> team </a:t>
            </a:r>
            <a:r>
              <a:rPr lang="en-US" sz="2000" b="1" dirty="0">
                <a:solidFill>
                  <a:srgbClr val="3F3533"/>
                </a:solidFill>
              </a:rPr>
              <a:t>(6. score) </a:t>
            </a:r>
            <a:r>
              <a:rPr lang="en-US" sz="2000" dirty="0">
                <a:solidFill>
                  <a:srgbClr val="3F3533"/>
                </a:solidFill>
              </a:rPr>
              <a:t>______ a fantastic goal!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8881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0415" y="1366790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6767" y="1367148"/>
            <a:ext cx="110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0415" y="2117561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7973" y="2125458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8902" y="2577845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3462" y="2577845"/>
            <a:ext cx="770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0414" y="3070462"/>
            <a:ext cx="236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Regular verb (</a:t>
            </a:r>
            <a:r>
              <a:rPr lang="en-US" sz="2000" dirty="0" err="1">
                <a:solidFill>
                  <a:srgbClr val="0070C0"/>
                </a:solidFill>
              </a:rPr>
              <a:t>Ved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96490" y="3070462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visited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0415" y="3426596"/>
            <a:ext cx="17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Irregular verb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6490" y="3388096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ate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00414" y="4292870"/>
            <a:ext cx="236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Regular verb (</a:t>
            </a:r>
            <a:r>
              <a:rPr lang="en-US" sz="2000" dirty="0" err="1">
                <a:solidFill>
                  <a:srgbClr val="0070C0"/>
                </a:solidFill>
              </a:rPr>
              <a:t>Ved</a:t>
            </a:r>
            <a:r>
              <a:rPr lang="en-US" sz="2000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34082" y="4286645"/>
            <a:ext cx="1184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scored 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661196" y="488817"/>
            <a:ext cx="0" cy="46526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1" grpId="0" animBg="1"/>
      <p:bldP spid="6" grpId="0" animBg="1"/>
      <p:bldP spid="7" grpId="0" animBg="1"/>
      <p:bldP spid="3" grpId="0"/>
      <p:bldP spid="8" grpId="0"/>
      <p:bldP spid="9" grpId="0"/>
      <p:bldP spid="10" grpId="0"/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023" y="632881"/>
            <a:ext cx="8206370" cy="1286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F3533"/>
                </a:solidFill>
              </a:rPr>
              <a:t>Ex 3 (p.19)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- 3 minutes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Ask and answer questions about your last weekend.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182255" y="1978207"/>
            <a:ext cx="2988217" cy="801384"/>
          </a:xfrm>
          <a:prstGeom prst="wedgeRectCallout">
            <a:avLst>
              <a:gd name="adj1" fmla="val 37183"/>
              <a:gd name="adj2" fmla="val 79632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Did you</a:t>
            </a:r>
            <a:r>
              <a:rPr lang="en-US" sz="2400" dirty="0">
                <a:solidFill>
                  <a:schemeClr val="tx1"/>
                </a:solidFill>
              </a:rPr>
              <a:t> do any sport last weekend?</a:t>
            </a:r>
          </a:p>
        </p:txBody>
      </p:sp>
      <p:pic>
        <p:nvPicPr>
          <p:cNvPr id="102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90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1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68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7620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707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038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495299" y="1880271"/>
            <a:ext cx="4233249" cy="801384"/>
          </a:xfrm>
          <a:prstGeom prst="wedgeRectCallout">
            <a:avLst>
              <a:gd name="adj1" fmla="val -15157"/>
              <a:gd name="adj2" fmla="val 88235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Oh yes, and I was exhausted. </a:t>
            </a:r>
            <a:r>
              <a:rPr lang="en-US" sz="2400" b="1" dirty="0">
                <a:solidFill>
                  <a:srgbClr val="FF0000"/>
                </a:solidFill>
              </a:rPr>
              <a:t>What did you do?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694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3143" y="65920"/>
            <a:ext cx="2424042" cy="1363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95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0" grpId="0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255" y="149922"/>
            <a:ext cx="8436275" cy="1660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3F3533"/>
                </a:solidFill>
              </a:rPr>
              <a:t>Ex 3 (p.19)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- 3 minutes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Groups of 6. </a:t>
            </a:r>
          </a:p>
          <a:p>
            <a:pPr>
              <a:spcBef>
                <a:spcPts val="300"/>
              </a:spcBef>
            </a:pPr>
            <a:r>
              <a:rPr lang="en-US" sz="2400" b="1" dirty="0">
                <a:solidFill>
                  <a:srgbClr val="3F3533"/>
                </a:solidFill>
              </a:rPr>
              <a:t>- Ask and answer questions about your last weekend. 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182255" y="1978207"/>
            <a:ext cx="2988217" cy="801384"/>
          </a:xfrm>
          <a:prstGeom prst="wedgeRectCallout">
            <a:avLst>
              <a:gd name="adj1" fmla="val 37183"/>
              <a:gd name="adj2" fmla="val 79632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Did you do any sport last weekend?</a:t>
            </a:r>
          </a:p>
        </p:txBody>
      </p:sp>
      <p:pic>
        <p:nvPicPr>
          <p:cNvPr id="102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790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51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Sample User Icon.png - Wikimedia 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68" y="2681655"/>
            <a:ext cx="2904757" cy="290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47620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1707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16038" y="4558725"/>
            <a:ext cx="62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495300" y="1880271"/>
            <a:ext cx="2680214" cy="801384"/>
          </a:xfrm>
          <a:prstGeom prst="wedgeRectCallout">
            <a:avLst>
              <a:gd name="adj1" fmla="val 3816"/>
              <a:gd name="adj2" fmla="val 92861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Oh yes, and I was exhausted. 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371022" y="2206149"/>
            <a:ext cx="2680214" cy="801384"/>
          </a:xfrm>
          <a:prstGeom prst="wedgeRectCallout">
            <a:avLst>
              <a:gd name="adj1" fmla="val 3322"/>
              <a:gd name="adj2" fmla="val 86246"/>
            </a:avLst>
          </a:prstGeom>
          <a:solidFill>
            <a:srgbClr val="DCD5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Really? What did you do? 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69496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/>
      <p:bldP spid="10" grpId="0"/>
      <p:bldP spid="11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693966" y="1657064"/>
            <a:ext cx="7370629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bg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232901" y="605775"/>
            <a:ext cx="4744307" cy="9783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6000" b="1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subTitle" idx="1"/>
          </p:nvPr>
        </p:nvSpPr>
        <p:spPr>
          <a:xfrm>
            <a:off x="693966" y="2378953"/>
            <a:ext cx="6930617" cy="918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past simple tense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imperatives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correctly in context and real situation.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5091" y="260815"/>
            <a:ext cx="2522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Imperatives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4422" y="894281"/>
            <a:ext cx="2310151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tx1"/>
                </a:solidFill>
              </a:rPr>
              <a:t>Stand up.</a:t>
            </a:r>
          </a:p>
        </p:txBody>
      </p:sp>
      <p:pic>
        <p:nvPicPr>
          <p:cNvPr id="1026" name="Picture 2" descr="https://s.sachmem.vn/public/images/TA3SBT/U6-A-2-4-bwlgsrwsoebfvgr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3" b="10129"/>
          <a:stretch>
            <a:fillRect/>
          </a:stretch>
        </p:blipFill>
        <p:spPr bwMode="auto">
          <a:xfrm>
            <a:off x="581365" y="892604"/>
            <a:ext cx="2790049" cy="17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3SBT/U6-A-2-6-ocdjjfrmpgarhur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b="9727"/>
          <a:stretch>
            <a:fillRect/>
          </a:stretch>
        </p:blipFill>
        <p:spPr bwMode="auto">
          <a:xfrm>
            <a:off x="581365" y="2788564"/>
            <a:ext cx="2790050" cy="180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573078" y="2788564"/>
            <a:ext cx="2195464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chemeClr val="tx1"/>
                </a:solidFill>
              </a:rPr>
              <a:t>Don’t talk.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7262" y="2788564"/>
            <a:ext cx="2195464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</a:rPr>
              <a:t>Don’t talk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4422" y="1615353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40687" y="3496065"/>
            <a:ext cx="1231463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Don’t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8782" y="1615353"/>
            <a:ext cx="72190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(+)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61504" y="3496065"/>
            <a:ext cx="689441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+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50945" y="3496065"/>
            <a:ext cx="76725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18782" y="3496065"/>
            <a:ext cx="721905" cy="702644"/>
          </a:xfrm>
          <a:prstGeom prst="rect">
            <a:avLst/>
          </a:prstGeom>
          <a:solidFill>
            <a:srgbClr val="DC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3F3533"/>
                </a:solidFill>
              </a:rPr>
              <a:t>(-)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26057" y="893222"/>
            <a:ext cx="2310151" cy="59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300"/>
              </a:spcBef>
            </a:pPr>
            <a:r>
              <a:rPr lang="en-US" sz="3200" b="1" dirty="0">
                <a:solidFill>
                  <a:srgbClr val="FF0000"/>
                </a:solidFill>
              </a:rPr>
              <a:t>Stand </a:t>
            </a:r>
            <a:r>
              <a:rPr lang="en-US" sz="3200" b="1" dirty="0">
                <a:solidFill>
                  <a:schemeClr val="tx1"/>
                </a:solidFill>
              </a:rPr>
              <a:t>up.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693966" y="1657064"/>
            <a:ext cx="7370629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800" dirty="0">
                <a:solidFill>
                  <a:schemeClr val="bg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2"/>
          </p:nvPr>
        </p:nvSpPr>
        <p:spPr>
          <a:xfrm>
            <a:off x="232901" y="605775"/>
            <a:ext cx="4744307" cy="978300"/>
          </a:xfrm>
        </p:spPr>
        <p:txBody>
          <a:bodyPr/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en-US" sz="6000" b="1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subTitle" idx="1"/>
          </p:nvPr>
        </p:nvSpPr>
        <p:spPr>
          <a:xfrm>
            <a:off x="693966" y="2378953"/>
            <a:ext cx="6930617" cy="918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past simple tense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and  </a:t>
            </a: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imperatives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correctly in context and real situation.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08" y="-6016"/>
            <a:ext cx="7634751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4 (p.20) Look at each picture and choose the correct answer.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41709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.sachmem.vn/public/images/v2/TA6SHS2TD/U8-L3-4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8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6SHS2TD/U8-L3-4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754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v2/TA6SHS2TD/U8-L3-4-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00" y="463356"/>
            <a:ext cx="2542800" cy="178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v2/TA6SHS2TD/U8-L3-4-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90" y="2839368"/>
            <a:ext cx="2477255" cy="174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v2/TA6SHS2TD/U8-L3-4-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71" y="2839369"/>
            <a:ext cx="2480130" cy="17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13" y="2250419"/>
            <a:ext cx="3030071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  <a:cs typeface="+mn-lt"/>
              </a:rPr>
              <a:t>1. </a:t>
            </a:r>
            <a:r>
              <a:rPr lang="en-US" sz="1800" dirty="0">
                <a:solidFill>
                  <a:srgbClr val="333333"/>
                </a:solidFill>
                <a:latin typeface="+mn-lt"/>
                <a:cs typeface="+mn-lt"/>
              </a:rPr>
              <a:t>(</a:t>
            </a:r>
            <a:r>
              <a:rPr lang="en-US" sz="1800" b="1" dirty="0">
                <a:solidFill>
                  <a:srgbClr val="333333"/>
                </a:solidFill>
                <a:latin typeface="+mn-lt"/>
                <a:cs typeface="+mn-lt"/>
              </a:rPr>
              <a:t>Park</a:t>
            </a:r>
            <a:r>
              <a:rPr lang="en-US" sz="1800" dirty="0">
                <a:solidFill>
                  <a:srgbClr val="333333"/>
                </a:solidFill>
                <a:latin typeface="+mn-lt"/>
                <a:cs typeface="+mn-lt"/>
              </a:rPr>
              <a:t> / </a:t>
            </a:r>
            <a:r>
              <a:rPr lang="en-US" sz="1800" b="1" dirty="0">
                <a:solidFill>
                  <a:srgbClr val="333333"/>
                </a:solidFill>
                <a:latin typeface="+mn-lt"/>
                <a:cs typeface="+mn-lt"/>
              </a:rPr>
              <a:t>Don't park</a:t>
            </a:r>
            <a:r>
              <a:rPr lang="en-US" sz="1800" dirty="0">
                <a:solidFill>
                  <a:srgbClr val="333333"/>
                </a:solidFill>
                <a:latin typeface="+mn-lt"/>
                <a:cs typeface="+mn-lt"/>
              </a:rPr>
              <a:t>) here.</a:t>
            </a:r>
            <a:endParaRPr lang="en-US" sz="1800" dirty="0">
              <a:latin typeface="+mn-lt"/>
              <a:cs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284" y="2228897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2. (</a:t>
            </a:r>
            <a:r>
              <a:rPr lang="en-US" sz="1800" b="1" dirty="0"/>
              <a:t>Close</a:t>
            </a:r>
            <a:r>
              <a:rPr lang="en-US" sz="1800" dirty="0"/>
              <a:t> / </a:t>
            </a:r>
            <a:r>
              <a:rPr lang="en-US" sz="1800" b="1" dirty="0"/>
              <a:t>Open</a:t>
            </a:r>
            <a:r>
              <a:rPr lang="en-US" sz="1800" dirty="0"/>
              <a:t>) the window. It's windy outside.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14214" y="2228897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3. (</a:t>
            </a:r>
            <a:r>
              <a:rPr lang="en-US" sz="1800" b="1" dirty="0"/>
              <a:t>Tidy up</a:t>
            </a:r>
            <a:r>
              <a:rPr lang="en-US" sz="1800" dirty="0"/>
              <a:t> / </a:t>
            </a:r>
            <a:r>
              <a:rPr lang="en-US" sz="1800" b="1" dirty="0"/>
              <a:t>Don't tidy up</a:t>
            </a:r>
            <a:r>
              <a:rPr lang="en-US" sz="1800" dirty="0"/>
              <a:t>) your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33248" y="4537205"/>
            <a:ext cx="2761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4. (</a:t>
            </a:r>
            <a:r>
              <a:rPr lang="en-US" sz="1800" b="1" dirty="0"/>
              <a:t>Use</a:t>
            </a:r>
            <a:r>
              <a:rPr lang="en-US" sz="1800" dirty="0"/>
              <a:t> / </a:t>
            </a:r>
            <a:r>
              <a:rPr lang="en-US" sz="1800" b="1" dirty="0"/>
              <a:t>Don't use</a:t>
            </a:r>
            <a:r>
              <a:rPr lang="en-US" sz="1800" dirty="0"/>
              <a:t>) the lift when there is fire.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35228" y="4537206"/>
            <a:ext cx="30300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5. (</a:t>
            </a:r>
            <a:r>
              <a:rPr lang="en-US" sz="1800" b="1" dirty="0"/>
              <a:t>Try</a:t>
            </a:r>
            <a:r>
              <a:rPr lang="en-US" sz="1800" dirty="0"/>
              <a:t> / </a:t>
            </a:r>
            <a:r>
              <a:rPr lang="en-US" sz="1800" b="1" dirty="0"/>
              <a:t>Don't try</a:t>
            </a:r>
            <a:r>
              <a:rPr lang="en-US" sz="1800" dirty="0"/>
              <a:t>) to get up early to do some exercise.</a:t>
            </a:r>
          </a:p>
        </p:txBody>
      </p:sp>
      <p:sp>
        <p:nvSpPr>
          <p:cNvPr id="7" name="Oval 6"/>
          <p:cNvSpPr/>
          <p:nvPr/>
        </p:nvSpPr>
        <p:spPr>
          <a:xfrm>
            <a:off x="1020813" y="2228897"/>
            <a:ext cx="1301046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78531" y="2228897"/>
            <a:ext cx="784271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53425" y="2228897"/>
            <a:ext cx="951422" cy="3908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456031" y="4537204"/>
            <a:ext cx="1177486" cy="3667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87491" y="4555134"/>
            <a:ext cx="529215" cy="348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7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147" r="6075"/>
          <a:stretch>
            <a:fillRect/>
          </a:stretch>
        </p:blipFill>
        <p:spPr>
          <a:xfrm>
            <a:off x="194945" y="1695886"/>
            <a:ext cx="4511523" cy="2598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73" y="2053886"/>
            <a:ext cx="4241542" cy="22406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709" y="-6016"/>
            <a:ext cx="8718244" cy="4584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rgbClr val="3F3533"/>
                </a:solidFill>
              </a:rPr>
              <a:t>Ex 5 (p.20)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0201" y="417097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39019" y="4294503"/>
            <a:ext cx="3352801" cy="490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3F3533"/>
                </a:solidFill>
              </a:rPr>
              <a:t>Lien Ninh’s gym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709" y="538031"/>
            <a:ext cx="5320620" cy="1000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3F3533"/>
                </a:solidFill>
              </a:rPr>
              <a:t>2 minutes</a:t>
            </a:r>
          </a:p>
          <a:p>
            <a:r>
              <a:rPr lang="en-US" sz="2400" b="1" dirty="0">
                <a:solidFill>
                  <a:srgbClr val="3F3533"/>
                </a:solidFill>
              </a:rPr>
              <a:t>Group of 3</a:t>
            </a:r>
          </a:p>
          <a:p>
            <a:r>
              <a:rPr lang="en-US" sz="2400" b="1" dirty="0">
                <a:solidFill>
                  <a:srgbClr val="3F3533"/>
                </a:solidFill>
              </a:rPr>
              <a:t>Brainstorm the rules at TV’s gym.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75"/>
          <p:cNvSpPr txBox="1">
            <a:spLocks noGrp="1"/>
          </p:cNvSpPr>
          <p:nvPr>
            <p:ph type="title" idx="4294967295"/>
          </p:nvPr>
        </p:nvSpPr>
        <p:spPr>
          <a:xfrm>
            <a:off x="1048350" y="95440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Fonts &amp; colors used</a:t>
            </a:r>
            <a:endParaRPr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6" name="Google Shape;866;p75"/>
          <p:cNvSpPr txBox="1">
            <a:spLocks noGrp="1"/>
          </p:cNvSpPr>
          <p:nvPr>
            <p:ph type="body" idx="4294967295"/>
          </p:nvPr>
        </p:nvSpPr>
        <p:spPr>
          <a:xfrm>
            <a:off x="1048350" y="1457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7" name="Google Shape;867;p75"/>
          <p:cNvSpPr txBox="1">
            <a:spLocks noGrp="1"/>
          </p:cNvSpPr>
          <p:nvPr>
            <p:ph type="body" idx="4294967295"/>
          </p:nvPr>
        </p:nvSpPr>
        <p:spPr>
          <a:xfrm>
            <a:off x="1048350" y="1919049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Vidaloka</a:t>
            </a:r>
            <a:endParaRPr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3"/>
              </a:rPr>
              <a:t>https://fonts.google.com/specimen/Vidaloka</a:t>
            </a:r>
            <a:r>
              <a:rPr lang="en-GB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Lato</a:t>
            </a:r>
            <a:endParaRPr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en-GB">
                <a:solidFill>
                  <a:schemeClr val="lt1"/>
                </a:solidFill>
                <a:uFill>
                  <a:noFill/>
                </a:u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  <a:hlinkClick r:id="rId4"/>
              </a:rPr>
              <a:t>https://fonts.google.com/specimen/Montserrat</a:t>
            </a:r>
            <a:r>
              <a:rPr lang="en-GB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</a:t>
            </a:r>
            <a:endParaRPr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8" name="Google Shape;868;p75"/>
          <p:cNvSpPr/>
          <p:nvPr/>
        </p:nvSpPr>
        <p:spPr>
          <a:xfrm>
            <a:off x="4176288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75"/>
          <p:cNvSpPr/>
          <p:nvPr/>
        </p:nvSpPr>
        <p:spPr>
          <a:xfrm>
            <a:off x="5238107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5F2E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75"/>
          <p:cNvSpPr/>
          <p:nvPr/>
        </p:nvSpPr>
        <p:spPr>
          <a:xfrm>
            <a:off x="3114463" y="34988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3F353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75"/>
          <p:cNvSpPr txBox="1"/>
          <p:nvPr/>
        </p:nvSpPr>
        <p:spPr>
          <a:xfrm>
            <a:off x="4176288" y="3655925"/>
            <a:ext cx="791400" cy="440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#000000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872" name="Google Shape;872;p75"/>
          <p:cNvSpPr txBox="1"/>
          <p:nvPr/>
        </p:nvSpPr>
        <p:spPr>
          <a:xfrm>
            <a:off x="5238113" y="36559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5F2EE"/>
                </a:solidFill>
              </a:rPr>
              <a:t>#f5f2ee</a:t>
            </a:r>
            <a:endParaRPr sz="1000">
              <a:solidFill>
                <a:srgbClr val="F5F2EE"/>
              </a:solidFill>
            </a:endParaRPr>
          </a:p>
        </p:txBody>
      </p:sp>
      <p:sp>
        <p:nvSpPr>
          <p:cNvPr id="873" name="Google Shape;873;p75"/>
          <p:cNvSpPr txBox="1"/>
          <p:nvPr/>
        </p:nvSpPr>
        <p:spPr>
          <a:xfrm>
            <a:off x="3114463" y="36559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5F2EE"/>
                </a:solidFill>
              </a:rPr>
              <a:t>#3f3533</a:t>
            </a:r>
            <a:endParaRPr sz="1000">
              <a:solidFill>
                <a:srgbClr val="F5F2E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57200" y="0"/>
            <a:ext cx="457200" cy="4572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557" y="2049236"/>
            <a:ext cx="2296886" cy="134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9030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98843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1887567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2818504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7" y="3725256"/>
            <a:ext cx="923318" cy="140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03658" y="112125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7309" y="1824377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37309" y="2685132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37309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37309" y="458800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142" y="653328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142" y="1410565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142" y="2314574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142" y="3275733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8142" y="4148572"/>
            <a:ext cx="879332" cy="8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2395631" y="287587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107517" y="126064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60583" y="3616021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379939" y="4453268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449364" y="1981645"/>
            <a:ext cx="1685152" cy="564822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24065" y="237041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0583" y="926738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2930" y="188205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2284" y="2645133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91940" y="3450104"/>
            <a:ext cx="1379394" cy="1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324679" y="764735"/>
            <a:ext cx="355826" cy="32320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324679" y="1509353"/>
            <a:ext cx="355826" cy="3232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324679" y="2430871"/>
            <a:ext cx="355826" cy="3232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324679" y="3403252"/>
            <a:ext cx="355826" cy="323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324679" y="4267630"/>
            <a:ext cx="355826" cy="323205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399343" y="55899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541250" y="1309622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2601667" y="2273559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498552" y="309975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685784" y="3934418"/>
            <a:ext cx="913658" cy="8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>
            <a:fillRect/>
          </a:stretch>
        </p:blipFill>
        <p:spPr>
          <a:xfrm>
            <a:off x="8323426" y="81157"/>
            <a:ext cx="711896" cy="745925"/>
          </a:xfrm>
          <a:prstGeom prst="rect">
            <a:avLst/>
          </a:prstGeom>
        </p:spPr>
      </p:pic>
      <p:pic>
        <p:nvPicPr>
          <p:cNvPr id="12365" name="Picture 1236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>
            <a:fillRect/>
          </a:stretch>
        </p:blipFill>
        <p:spPr>
          <a:xfrm>
            <a:off x="8323426" y="900541"/>
            <a:ext cx="711896" cy="605921"/>
          </a:xfrm>
          <a:prstGeom prst="rect">
            <a:avLst/>
          </a:prstGeom>
        </p:spPr>
      </p:pic>
      <p:pic>
        <p:nvPicPr>
          <p:cNvPr id="12374" name="Picture 12373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>
            <a:fillRect/>
          </a:stretch>
        </p:blipFill>
        <p:spPr>
          <a:xfrm>
            <a:off x="8361525" y="1579919"/>
            <a:ext cx="685714" cy="592932"/>
          </a:xfrm>
          <a:prstGeom prst="rect">
            <a:avLst/>
          </a:prstGeom>
        </p:spPr>
      </p:pic>
      <p:pic>
        <p:nvPicPr>
          <p:cNvPr id="12376" name="Picture 1237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>
            <a:fillRect/>
          </a:stretch>
        </p:blipFill>
        <p:spPr>
          <a:xfrm>
            <a:off x="8323425" y="2246310"/>
            <a:ext cx="733267" cy="676708"/>
          </a:xfrm>
          <a:prstGeom prst="rect">
            <a:avLst/>
          </a:prstGeom>
        </p:spPr>
      </p:pic>
      <p:pic>
        <p:nvPicPr>
          <p:cNvPr id="12378" name="Picture 12377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>
            <a:fillRect/>
          </a:stretch>
        </p:blipFill>
        <p:spPr>
          <a:xfrm>
            <a:off x="8332951" y="2996476"/>
            <a:ext cx="651335" cy="676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18" y="662838"/>
            <a:ext cx="385010" cy="5269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3" y="1382135"/>
            <a:ext cx="385010" cy="52699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87" y="2358728"/>
            <a:ext cx="385010" cy="52699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29" y="3139753"/>
            <a:ext cx="385010" cy="52699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10" y="3936855"/>
            <a:ext cx="385010" cy="526998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14" y="265965"/>
            <a:ext cx="741780" cy="857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4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827848" y="3656093"/>
            <a:ext cx="176099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is</a:t>
            </a:r>
          </a:p>
        </p:txBody>
      </p:sp>
      <p:sp>
        <p:nvSpPr>
          <p:cNvPr id="43" name="Đáp án B"/>
          <p:cNvSpPr/>
          <p:nvPr/>
        </p:nvSpPr>
        <p:spPr>
          <a:xfrm>
            <a:off x="3789708" y="3656093"/>
            <a:ext cx="1790207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were</a:t>
            </a:r>
          </a:p>
        </p:txBody>
      </p:sp>
      <p:sp>
        <p:nvSpPr>
          <p:cNvPr id="44" name="Đáp án C"/>
          <p:cNvSpPr/>
          <p:nvPr/>
        </p:nvSpPr>
        <p:spPr>
          <a:xfrm>
            <a:off x="5780776" y="3633167"/>
            <a:ext cx="176099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was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Question 1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28237" y="1717550"/>
            <a:ext cx="49117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__________ an interesting match on TV last night. 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3854 -0.46821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1875 -0.49599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2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827849" y="3712424"/>
            <a:ext cx="1673340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plays</a:t>
            </a:r>
          </a:p>
        </p:txBody>
      </p:sp>
      <p:sp>
        <p:nvSpPr>
          <p:cNvPr id="43" name="Đáp án B"/>
          <p:cNvSpPr/>
          <p:nvPr/>
        </p:nvSpPr>
        <p:spPr>
          <a:xfrm>
            <a:off x="5579915" y="3721732"/>
            <a:ext cx="190579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is playing</a:t>
            </a:r>
            <a:endParaRPr lang="en-US" sz="21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3619486" y="3721732"/>
            <a:ext cx="1843059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played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2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128237" y="1717550"/>
            <a:ext cx="4911713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My dad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lot of tennis some years ago.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685800">
              <a:buClrTx/>
            </a:pP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7431 -0.44074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15" y="-2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8 4.07407E-6 L 0.23437 -0.42902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6667 -0.43827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-21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827849" y="3698008"/>
            <a:ext cx="168662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not saw</a:t>
            </a:r>
          </a:p>
        </p:txBody>
      </p:sp>
      <p:sp>
        <p:nvSpPr>
          <p:cNvPr id="43" name="Đáp án B"/>
          <p:cNvSpPr/>
          <p:nvPr/>
        </p:nvSpPr>
        <p:spPr>
          <a:xfrm>
            <a:off x="3681454" y="3698008"/>
            <a:ext cx="178109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don’t see</a:t>
            </a:r>
          </a:p>
        </p:txBody>
      </p:sp>
      <p:sp>
        <p:nvSpPr>
          <p:cNvPr id="44" name="Đáp án C"/>
          <p:cNvSpPr/>
          <p:nvPr/>
        </p:nvSpPr>
        <p:spPr>
          <a:xfrm>
            <a:off x="5624255" y="3728882"/>
            <a:ext cx="185792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didn’t see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3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98094" y="171755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at the gym last Sunday, but I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you there.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41328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206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0851 -0.4166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05209 -0.41482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20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827849" y="3711754"/>
            <a:ext cx="1853605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didn’t ask</a:t>
            </a:r>
          </a:p>
        </p:txBody>
      </p:sp>
      <p:sp>
        <p:nvSpPr>
          <p:cNvPr id="43" name="Đáp án B"/>
          <p:cNvSpPr/>
          <p:nvPr/>
        </p:nvSpPr>
        <p:spPr>
          <a:xfrm>
            <a:off x="3835687" y="3711754"/>
            <a:ext cx="194491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not asking</a:t>
            </a:r>
          </a:p>
        </p:txBody>
      </p:sp>
      <p:sp>
        <p:nvSpPr>
          <p:cNvPr id="44" name="Đáp án C"/>
          <p:cNvSpPr/>
          <p:nvPr/>
        </p:nvSpPr>
        <p:spPr>
          <a:xfrm>
            <a:off x="5934831" y="3719116"/>
            <a:ext cx="207213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doesn’t ask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4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98094" y="171755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teacher 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us about our homework this morning.</a:t>
            </a: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47622 -0.43148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-2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02673 -0.42902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5625 -0.42161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210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1827849" y="3686763"/>
            <a:ext cx="1686628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 you</a:t>
            </a:r>
          </a:p>
        </p:txBody>
      </p:sp>
      <p:sp>
        <p:nvSpPr>
          <p:cNvPr id="43" name="Đáp án B"/>
          <p:cNvSpPr/>
          <p:nvPr/>
        </p:nvSpPr>
        <p:spPr>
          <a:xfrm>
            <a:off x="3671614" y="3686763"/>
            <a:ext cx="1908301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Did you</a:t>
            </a:r>
          </a:p>
        </p:txBody>
      </p:sp>
      <p:sp>
        <p:nvSpPr>
          <p:cNvPr id="44" name="Đáp án C"/>
          <p:cNvSpPr/>
          <p:nvPr/>
        </p:nvSpPr>
        <p:spPr>
          <a:xfrm>
            <a:off x="5737052" y="3686763"/>
            <a:ext cx="1869462" cy="553098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Were you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pPr defTabSz="685800">
                  <a:buClrTx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000" b="1" kern="1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 5</a:t>
              </a:r>
              <a:endParaRPr lang="en-US" sz="30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298094" y="1717550"/>
            <a:ext cx="4572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 sleep well last night?</a:t>
            </a:r>
            <a:endParaRPr lang="vi-VN" sz="2100" b="1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980808" y="2048508"/>
            <a:ext cx="1655894" cy="1573864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8524 -0.43025 " pathEditMode="relative" rAng="0" ptsTypes="AA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2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-0.26372 -0.43827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4" y="-21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23437 -0.42655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-213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86185895"/>
</p:tagLst>
</file>

<file path=ppt/theme/theme1.xml><?xml version="1.0" encoding="utf-8"?>
<a:theme xmlns:a="http://schemas.openxmlformats.org/drawingml/2006/main" name="Minimalist Business Slides by Slidesgo">
  <a:themeElements>
    <a:clrScheme name="Simple Light">
      <a:dk1>
        <a:srgbClr val="000000"/>
      </a:dk1>
      <a:lt1>
        <a:srgbClr val="F5F2EE"/>
      </a:lt1>
      <a:dk2>
        <a:srgbClr val="000000"/>
      </a:dk2>
      <a:lt2>
        <a:srgbClr val="EEEEEE"/>
      </a:lt2>
      <a:accent1>
        <a:srgbClr val="3F3533"/>
      </a:accent1>
      <a:accent2>
        <a:srgbClr val="3F3533"/>
      </a:accent2>
      <a:accent3>
        <a:srgbClr val="3F3533"/>
      </a:accent3>
      <a:accent4>
        <a:srgbClr val="3F3533"/>
      </a:accent4>
      <a:accent5>
        <a:srgbClr val="3F3533"/>
      </a:accent5>
      <a:accent6>
        <a:srgbClr val="3F353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889</Words>
  <Application>Microsoft Office PowerPoint</Application>
  <PresentationFormat>On-screen Show (16:9)</PresentationFormat>
  <Paragraphs>173</Paragraphs>
  <Slides>22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Proxima Nova</vt:lpstr>
      <vt:lpstr>Calibri Light</vt:lpstr>
      <vt:lpstr>Arial</vt:lpstr>
      <vt:lpstr>Proxima Nova Semibold</vt:lpstr>
      <vt:lpstr>Montserrat</vt:lpstr>
      <vt:lpstr>Vidaloka</vt:lpstr>
      <vt:lpstr>Calibri</vt:lpstr>
      <vt:lpstr>Minimalist Business Slides by Slidesgo</vt:lpstr>
      <vt:lpstr>Slidesgo Final Pages</vt:lpstr>
      <vt:lpstr>Office Theme</vt:lpstr>
      <vt:lpstr>1_Office Theme</vt:lpstr>
      <vt:lpstr>UNIT 8:  SPORTS AND GAMES</vt:lpstr>
      <vt:lpstr>By the end of the lesson, students will be able to: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By the end of the lesson, students will be able to:</vt:lpstr>
      <vt:lpstr>PowerPoint Presentation</vt:lpstr>
      <vt:lpstr>PowerPoint Presentation</vt:lpstr>
      <vt:lpstr>PowerPoint Presentation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8:  SPORTS AND GAMES</dc:title>
  <dc:creator/>
  <cp:lastModifiedBy>Châu Nguyễn</cp:lastModifiedBy>
  <cp:revision>75</cp:revision>
  <dcterms:created xsi:type="dcterms:W3CDTF">2023-02-13T07:09:52Z</dcterms:created>
  <dcterms:modified xsi:type="dcterms:W3CDTF">2025-02-19T04:47:25Z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2DCB1F5C6AD0458E8ECDA01502B44AA4</vt:lpwstr>
  </property>
  <property fmtid="{D5CDD505-2E9C-101B-9397-08002B2CF9AE}" pid="3" name="KSOProductBuildVer">
    <vt:lpwstr>1033-11.2.0.11219</vt:lpwstr>
  </property>
</Properties>
</file>