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5"/>
  </p:notesMasterIdLst>
  <p:sldIdLst>
    <p:sldId id="256" r:id="rId2"/>
    <p:sldId id="325" r:id="rId3"/>
    <p:sldId id="259" r:id="rId4"/>
    <p:sldId id="257" r:id="rId5"/>
    <p:sldId id="359" r:id="rId6"/>
    <p:sldId id="328" r:id="rId7"/>
    <p:sldId id="360" r:id="rId8"/>
    <p:sldId id="326" r:id="rId9"/>
    <p:sldId id="327" r:id="rId10"/>
    <p:sldId id="331" r:id="rId11"/>
    <p:sldId id="332" r:id="rId12"/>
    <p:sldId id="333" r:id="rId13"/>
    <p:sldId id="334" r:id="rId14"/>
    <p:sldId id="335" r:id="rId15"/>
    <p:sldId id="338" r:id="rId16"/>
    <p:sldId id="339" r:id="rId17"/>
    <p:sldId id="340" r:id="rId18"/>
    <p:sldId id="330" r:id="rId19"/>
    <p:sldId id="347" r:id="rId20"/>
    <p:sldId id="348" r:id="rId21"/>
    <p:sldId id="361" r:id="rId22"/>
    <p:sldId id="362" r:id="rId23"/>
    <p:sldId id="373" r:id="rId24"/>
    <p:sldId id="363" r:id="rId25"/>
    <p:sldId id="364" r:id="rId26"/>
    <p:sldId id="372" r:id="rId27"/>
    <p:sldId id="365" r:id="rId28"/>
    <p:sldId id="366" r:id="rId29"/>
    <p:sldId id="367" r:id="rId30"/>
    <p:sldId id="368" r:id="rId31"/>
    <p:sldId id="370" r:id="rId32"/>
    <p:sldId id="374" r:id="rId33"/>
    <p:sldId id="369" r:id="rId34"/>
    <p:sldId id="288" r:id="rId35"/>
    <p:sldId id="351" r:id="rId36"/>
    <p:sldId id="352" r:id="rId37"/>
    <p:sldId id="353" r:id="rId38"/>
    <p:sldId id="354" r:id="rId39"/>
    <p:sldId id="355" r:id="rId40"/>
    <p:sldId id="356" r:id="rId41"/>
    <p:sldId id="322" r:id="rId42"/>
    <p:sldId id="357" r:id="rId43"/>
    <p:sldId id="358" r:id="rId44"/>
  </p:sldIdLst>
  <p:sldSz cx="9144000" cy="5143500" type="screen16x9"/>
  <p:notesSz cx="6858000" cy="9144000"/>
  <p:embeddedFontLst>
    <p:embeddedFont>
      <p:font typeface="Fira Sans Extra Condensed Medium" panose="020B0604020202020204" charset="0"/>
      <p:regular r:id="rId46"/>
      <p:bold r:id="rId47"/>
      <p:italic r:id="rId48"/>
      <p:boldItalic r:id="rId49"/>
    </p:embeddedFont>
    <p:embeddedFont>
      <p:font typeface="#9Slide03 Arima Madurai Black" panose="020B0604020202020204" charset="0"/>
      <p:bold r:id="rId50"/>
    </p:embeddedFont>
    <p:embeddedFont>
      <p:font typeface="Fira Sans Extra Condensed" panose="020B0604020202020204" charset="0"/>
      <p:regular r:id="rId51"/>
      <p:bold r:id="rId52"/>
      <p:italic r:id="rId53"/>
      <p:boldItalic r:id="rId54"/>
    </p:embeddedFont>
    <p:embeddedFont>
      <p:font typeface="Fira Sans Condensed Light" panose="020B0604020202020204" charset="0"/>
      <p:regular r:id="rId55"/>
      <p:italic r:id="rId56"/>
    </p:embeddedFont>
    <p:embeddedFont>
      <p:font typeface="Calibri" panose="020F0502020204030204" pitchFamily="34" charset="0"/>
      <p:regular r:id="rId57"/>
      <p:bold r:id="rId58"/>
      <p:italic r:id="rId59"/>
      <p:boldItalic r:id="rId60"/>
    </p:embeddedFont>
    <p:embeddedFont>
      <p:font typeface="Fira Sans Condensed Medium" panose="020B0604020202020204" charset="0"/>
      <p:regular r:id="rId61"/>
      <p:italic r:id="rId62"/>
    </p:embeddedFont>
    <p:embeddedFont>
      <p:font typeface="Roboto"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3F3F"/>
    <a:srgbClr val="FFFFB3"/>
    <a:srgbClr val="2A70E2"/>
    <a:srgbClr val="F9F7F7"/>
    <a:srgbClr val="FFFFCC"/>
    <a:srgbClr val="FFFFFF"/>
    <a:srgbClr val="943557"/>
    <a:srgbClr val="B6D7A8"/>
    <a:srgbClr val="BDBDBD"/>
    <a:srgbClr val="E7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showGuides="1">
      <p:cViewPr varScale="1">
        <p:scale>
          <a:sx n="84" d="100"/>
          <a:sy n="84" d="100"/>
        </p:scale>
        <p:origin x="792" y="64"/>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91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85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68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83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pSp>
        <p:nvGrpSpPr>
          <p:cNvPr id="7" name="Group 6">
            <a:extLst>
              <a:ext uri="{FF2B5EF4-FFF2-40B4-BE49-F238E27FC236}">
                <a16:creationId xmlns:a16="http://schemas.microsoft.com/office/drawing/2014/main" id="{E25D516A-EB16-BF7C-D197-C8A3151B30DE}"/>
              </a:ext>
            </a:extLst>
          </p:cNvPr>
          <p:cNvGrpSpPr/>
          <p:nvPr/>
        </p:nvGrpSpPr>
        <p:grpSpPr>
          <a:xfrm>
            <a:off x="0" y="2537460"/>
            <a:ext cx="8663940" cy="2584272"/>
            <a:chOff x="0" y="1450536"/>
            <a:chExt cx="9144000" cy="3671196"/>
          </a:xfrm>
        </p:grpSpPr>
        <p:pic>
          <p:nvPicPr>
            <p:cNvPr id="3" name="Picture 2">
              <a:extLst>
                <a:ext uri="{FF2B5EF4-FFF2-40B4-BE49-F238E27FC236}">
                  <a16:creationId xmlns:a16="http://schemas.microsoft.com/office/drawing/2014/main" id="{D64C0EAB-DDBD-6B8D-E303-D72CE476D303}"/>
                </a:ext>
              </a:extLst>
            </p:cNvPr>
            <p:cNvPicPr>
              <a:picLocks noChangeAspect="1"/>
            </p:cNvPicPr>
            <p:nvPr/>
          </p:nvPicPr>
          <p:blipFill rotWithShape="1">
            <a:blip r:embed="rId3"/>
            <a:srcRect t="11945" b="34403"/>
            <a:stretch/>
          </p:blipFill>
          <p:spPr>
            <a:xfrm>
              <a:off x="0" y="1851102"/>
              <a:ext cx="9144000" cy="3270630"/>
            </a:xfrm>
            <a:prstGeom prst="rect">
              <a:avLst/>
            </a:prstGeom>
            <a:solidFill>
              <a:schemeClr val="accent1"/>
            </a:solidFill>
          </p:spPr>
        </p:pic>
        <p:pic>
          <p:nvPicPr>
            <p:cNvPr id="6" name="Picture 5">
              <a:extLst>
                <a:ext uri="{FF2B5EF4-FFF2-40B4-BE49-F238E27FC236}">
                  <a16:creationId xmlns:a16="http://schemas.microsoft.com/office/drawing/2014/main" id="{27BBC842-884A-EF49-5AAC-C7C61A4B6312}"/>
                </a:ext>
              </a:extLst>
            </p:cNvPr>
            <p:cNvPicPr>
              <a:picLocks noChangeAspect="1"/>
            </p:cNvPicPr>
            <p:nvPr/>
          </p:nvPicPr>
          <p:blipFill rotWithShape="1">
            <a:blip r:embed="rId3"/>
            <a:srcRect l="74431" t="5601" b="34403"/>
            <a:stretch/>
          </p:blipFill>
          <p:spPr>
            <a:xfrm>
              <a:off x="6805961" y="1450536"/>
              <a:ext cx="2338039" cy="3657329"/>
            </a:xfrm>
            <a:prstGeom prst="rect">
              <a:avLst/>
            </a:prstGeom>
            <a:solidFill>
              <a:schemeClr val="accent1"/>
            </a:solidFill>
          </p:spPr>
        </p:pic>
      </p:grpSp>
      <p:sp>
        <p:nvSpPr>
          <p:cNvPr id="59" name="Google Shape;59;p17"/>
          <p:cNvSpPr txBox="1">
            <a:spLocks noGrp="1"/>
          </p:cNvSpPr>
          <p:nvPr>
            <p:ph type="ctrTitle"/>
          </p:nvPr>
        </p:nvSpPr>
        <p:spPr>
          <a:xfrm>
            <a:off x="112130" y="170910"/>
            <a:ext cx="8785056" cy="2465610"/>
          </a:xfrm>
          <a:prstGeom prst="rect">
            <a:avLst/>
          </a:prstGeom>
          <a:solidFill>
            <a:schemeClr val="bg2">
              <a:lumMod val="20000"/>
              <a:lumOff val="80000"/>
            </a:schemeClr>
          </a:solidFill>
        </p:spPr>
        <p:txBody>
          <a:bodyPr spcFirstLastPara="1" wrap="square" lIns="91425" tIns="91425" rIns="91425" bIns="91425" anchor="b" anchorCtr="0">
            <a:noAutofit/>
          </a:bodyPr>
          <a:lstStyle/>
          <a:p>
            <a:pPr lvl="0">
              <a:lnSpc>
                <a:spcPct val="120000"/>
              </a:lnSpc>
            </a:pPr>
            <a:r>
              <a:rPr lang="en-US" sz="4400" b="1" dirty="0" smtClean="0">
                <a:solidFill>
                  <a:srgbClr val="943557"/>
                </a:solidFill>
              </a:rPr>
              <a:t>BÀI 1. </a:t>
            </a:r>
            <a:br>
              <a:rPr lang="en-US" sz="4400" b="1" dirty="0" smtClean="0">
                <a:solidFill>
                  <a:srgbClr val="943557"/>
                </a:solidFill>
              </a:rPr>
            </a:br>
            <a:r>
              <a:rPr lang="en-US" sz="4400" b="1" dirty="0" smtClean="0">
                <a:solidFill>
                  <a:srgbClr val="943557"/>
                </a:solidFill>
              </a:rPr>
              <a:t>GIỚI </a:t>
            </a:r>
            <a:r>
              <a:rPr lang="en-US" sz="4400" b="1" dirty="0">
                <a:solidFill>
                  <a:srgbClr val="943557"/>
                </a:solidFill>
              </a:rPr>
              <a:t>THIỆU</a:t>
            </a:r>
            <a:r>
              <a:rPr lang="vi-VN" sz="4400" b="1" dirty="0">
                <a:solidFill>
                  <a:srgbClr val="943557"/>
                </a:solidFill>
              </a:rPr>
              <a:t> MỘT SỐ DỤNG </a:t>
            </a:r>
            <a:r>
              <a:rPr lang="en-US" sz="4400" b="1" dirty="0">
                <a:solidFill>
                  <a:srgbClr val="943557"/>
                </a:solidFill>
              </a:rPr>
              <a:t>CỤ</a:t>
            </a:r>
            <a:r>
              <a:rPr lang="vi-VN" sz="4400" b="1" dirty="0">
                <a:solidFill>
                  <a:srgbClr val="943557"/>
                </a:solidFill>
              </a:rPr>
              <a:t>, HOÁ CHẤT. </a:t>
            </a:r>
            <a:r>
              <a:rPr lang="en-US" sz="4400" b="1" dirty="0">
                <a:solidFill>
                  <a:srgbClr val="943557"/>
                </a:solidFill>
              </a:rPr>
              <a:t/>
            </a:r>
            <a:br>
              <a:rPr lang="en-US" sz="4400" b="1" dirty="0">
                <a:solidFill>
                  <a:srgbClr val="943557"/>
                </a:solidFill>
              </a:rPr>
            </a:br>
            <a:r>
              <a:rPr lang="vi-VN" sz="4400" b="1" dirty="0">
                <a:solidFill>
                  <a:srgbClr val="943557"/>
                </a:solidFill>
              </a:rPr>
              <a:t>THUY</a:t>
            </a:r>
            <a:r>
              <a:rPr lang="en-US" sz="4400" b="1" dirty="0">
                <a:solidFill>
                  <a:srgbClr val="943557"/>
                </a:solidFill>
              </a:rPr>
              <a:t>Ế</a:t>
            </a:r>
            <a:r>
              <a:rPr lang="vi-VN" sz="4400" b="1" dirty="0">
                <a:solidFill>
                  <a:srgbClr val="943557"/>
                </a:solidFill>
              </a:rPr>
              <a:t>T TRÌNH MỘT VẤN ĐỀ KHOA HỌC</a:t>
            </a:r>
            <a:endParaRPr sz="4400" b="1" dirty="0">
              <a:solidFill>
                <a:srgbClr val="943557"/>
              </a:solidFill>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6000">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14:bounceEnd="4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3383185" y="1745167"/>
            <a:ext cx="17123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Điện</a:t>
            </a:r>
            <a:r>
              <a:rPr lang="en-US" sz="24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kế</a:t>
            </a:r>
            <a:endParaRPr lang="en-US" sz="2400" b="1" dirty="0">
              <a:solidFill>
                <a:srgbClr val="943557"/>
              </a:solidFill>
              <a:latin typeface="Fira Sans Extra Condensed Medium" panose="020B0604020202020204" charset="0"/>
              <a:ea typeface="Fira Sans Extra Condensed"/>
              <a:cs typeface="Fira Sans Extra Condensed"/>
            </a:endParaRPr>
          </a:p>
        </p:txBody>
      </p:sp>
      <p:pic>
        <p:nvPicPr>
          <p:cNvPr id="5" name="Picture 4">
            <a:extLst>
              <a:ext uri="{FF2B5EF4-FFF2-40B4-BE49-F238E27FC236}">
                <a16:creationId xmlns:a16="http://schemas.microsoft.com/office/drawing/2014/main" id="{8EC7E862-5C59-99CF-7DEF-8F7DA2EBE2DF}"/>
              </a:ext>
            </a:extLst>
          </p:cNvPr>
          <p:cNvPicPr>
            <a:picLocks noChangeAspect="1"/>
          </p:cNvPicPr>
          <p:nvPr/>
        </p:nvPicPr>
        <p:blipFill>
          <a:blip r:embed="rId2"/>
          <a:stretch>
            <a:fillRect/>
          </a:stretch>
        </p:blipFill>
        <p:spPr>
          <a:xfrm>
            <a:off x="819024" y="1099315"/>
            <a:ext cx="2611980" cy="3869602"/>
          </a:xfrm>
          <a:prstGeom prst="rect">
            <a:avLst/>
          </a:prstGeom>
        </p:spPr>
      </p:pic>
      <p:sp>
        <p:nvSpPr>
          <p:cNvPr id="11" name="Google Shape;142;p18">
            <a:extLst>
              <a:ext uri="{FF2B5EF4-FFF2-40B4-BE49-F238E27FC236}">
                <a16:creationId xmlns:a16="http://schemas.microsoft.com/office/drawing/2014/main" id="{3AA13421-7159-C9E6-38F4-EA9871237757}"/>
              </a:ext>
            </a:extLst>
          </p:cNvPr>
          <p:cNvSpPr txBox="1"/>
          <p:nvPr/>
        </p:nvSpPr>
        <p:spPr>
          <a:xfrm>
            <a:off x="3713173" y="2264454"/>
            <a:ext cx="4503227"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a:t>
            </a:r>
            <a:r>
              <a:rPr lang="en-US" b="0" dirty="0" err="1"/>
              <a:t>âm</a:t>
            </a:r>
            <a:r>
              <a:rPr lang="en-US" b="0" dirty="0"/>
              <a:t> (-)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phải</a:t>
            </a:r>
            <a:endParaRPr lang="en-US" b="0" dirty="0"/>
          </a:p>
        </p:txBody>
      </p:sp>
      <p:sp>
        <p:nvSpPr>
          <p:cNvPr id="13" name="Google Shape;142;p18">
            <a:extLst>
              <a:ext uri="{FF2B5EF4-FFF2-40B4-BE49-F238E27FC236}">
                <a16:creationId xmlns:a16="http://schemas.microsoft.com/office/drawing/2014/main" id="{947E6A2C-4AE9-220E-F8F9-A87A03602FDC}"/>
              </a:ext>
            </a:extLst>
          </p:cNvPr>
          <p:cNvSpPr txBox="1"/>
          <p:nvPr/>
        </p:nvSpPr>
        <p:spPr>
          <a:xfrm>
            <a:off x="3713172" y="2980124"/>
            <a:ext cx="4503226"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a:t>
            </a:r>
            <a:r>
              <a:rPr lang="en-US" b="0" dirty="0" err="1"/>
              <a:t>âm</a:t>
            </a:r>
            <a:r>
              <a:rPr lang="en-US" b="0" dirty="0"/>
              <a:t> (-)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trái</a:t>
            </a:r>
            <a:endParaRPr lang="en-US" b="0" dirty="0"/>
          </a:p>
        </p:txBody>
      </p:sp>
    </p:spTree>
    <p:extLst>
      <p:ext uri="{BB962C8B-B14F-4D97-AF65-F5344CB8AC3E}">
        <p14:creationId xmlns:p14="http://schemas.microsoft.com/office/powerpoint/2010/main" val="17212842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25"/>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par>
                          <p:cTn id="23" fill="hold">
                            <p:stCondLst>
                              <p:cond delay="1625"/>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Đồng hồ đo điện đa năng BGS - # 63402 | HTGoods">
            <a:extLst>
              <a:ext uri="{FF2B5EF4-FFF2-40B4-BE49-F238E27FC236}">
                <a16:creationId xmlns:a16="http://schemas.microsoft.com/office/drawing/2014/main" id="{3CB8D2DE-DB3B-57B5-A8FB-FC91C8D25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16" y="936782"/>
            <a:ext cx="4086684" cy="408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548640"/>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485316" y="37215"/>
            <a:ext cx="6045024"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485316" y="455424"/>
            <a:ext cx="4462524"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032363" y="1579777"/>
            <a:ext cx="3215735" cy="418209"/>
          </a:xfrm>
          <a:prstGeom prst="rect">
            <a:avLst/>
          </a:prstGeom>
          <a:solidFill>
            <a:schemeClr val="accent2"/>
          </a:solid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Đồng hồ đo điện đa năng</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5032363" y="2272074"/>
            <a:ext cx="3434063" cy="1019954"/>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err="1"/>
              <a:t>Đo</a:t>
            </a:r>
            <a:r>
              <a:rPr lang="en-US" dirty="0"/>
              <a:t> </a:t>
            </a:r>
            <a:r>
              <a:rPr lang="vi-VN" dirty="0"/>
              <a:t>cường độ dòng điện, hiệu điện thế, điện trở,... trong mạch điện một chi</a:t>
            </a:r>
            <a:r>
              <a:rPr lang="en-US" dirty="0" err="1"/>
              <a:t>ều</a:t>
            </a:r>
            <a:r>
              <a:rPr lang="en-US" dirty="0"/>
              <a:t>, </a:t>
            </a:r>
            <a:r>
              <a:rPr lang="vi-VN" dirty="0"/>
              <a:t>xoay chiều.</a:t>
            </a:r>
            <a:endParaRPr lang="en-US" dirty="0"/>
          </a:p>
        </p:txBody>
      </p:sp>
    </p:spTree>
    <p:extLst>
      <p:ext uri="{BB962C8B-B14F-4D97-AF65-F5344CB8AC3E}">
        <p14:creationId xmlns:p14="http://schemas.microsoft.com/office/powerpoint/2010/main" val="28813612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425"/>
                            </p:stCondLst>
                            <p:childTnLst>
                              <p:par>
                                <p:cTn id="15" presetID="16" presetClass="entr" presetSubtype="37"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2.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a:t>
            </a:r>
            <a:r>
              <a:rPr lang="en-US" sz="1800" b="1" dirty="0" err="1">
                <a:solidFill>
                  <a:srgbClr val="943557"/>
                </a:solidFill>
                <a:latin typeface="Fira Sans Extra Condensed Medium" panose="020B0604020202020204" charset="0"/>
                <a:ea typeface="Fira Sans Extra Condensed"/>
                <a:cs typeface="Fira Sans Extra Condensed"/>
              </a:rPr>
              <a:t>điện</a:t>
            </a:r>
            <a:r>
              <a:rPr lang="en-US" sz="1800" b="1" dirty="0">
                <a:solidFill>
                  <a:srgbClr val="943557"/>
                </a:solidFill>
                <a:latin typeface="Fira Sans Extra Condensed Medium" panose="020B0604020202020204" charset="0"/>
                <a:ea typeface="Fira Sans Extra Condensed"/>
                <a:cs typeface="Fira Sans Extra Condensed"/>
              </a:rPr>
              <a:t> </a:t>
            </a:r>
            <a:r>
              <a:rPr lang="en-US" sz="1800" b="1" dirty="0" err="1">
                <a:solidFill>
                  <a:srgbClr val="943557"/>
                </a:solidFill>
                <a:latin typeface="Fira Sans Extra Condensed Medium" panose="020B0604020202020204" charset="0"/>
                <a:ea typeface="Fira Sans Extra Condensed"/>
                <a:cs typeface="Fira Sans Extra Condensed"/>
              </a:rPr>
              <a:t>tử</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2725729" y="3850811"/>
            <a:ext cx="369253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Cuộn dây dẫn có hai đèn LED</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1548137" y="4097131"/>
            <a:ext cx="589532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C</a:t>
            </a:r>
            <a:r>
              <a:rPr lang="vi-VN" dirty="0"/>
              <a:t>uộn dây dẫn có hai đầu dây nối với hai đèn LED mắc song song, ngược cực theo sơ đồ để phát hiện dòng điện cảm ứng</a:t>
            </a:r>
            <a:endParaRPr lang="en-US" dirty="0"/>
          </a:p>
        </p:txBody>
      </p:sp>
      <p:pic>
        <p:nvPicPr>
          <p:cNvPr id="5" name="Picture 4">
            <a:extLst>
              <a:ext uri="{FF2B5EF4-FFF2-40B4-BE49-F238E27FC236}">
                <a16:creationId xmlns:a16="http://schemas.microsoft.com/office/drawing/2014/main" id="{8B8C71A7-308E-C841-3FA7-A55344555F11}"/>
              </a:ext>
            </a:extLst>
          </p:cNvPr>
          <p:cNvPicPr>
            <a:picLocks noChangeAspect="1"/>
          </p:cNvPicPr>
          <p:nvPr/>
        </p:nvPicPr>
        <p:blipFill>
          <a:blip r:embed="rId2"/>
          <a:stretch>
            <a:fillRect/>
          </a:stretch>
        </p:blipFill>
        <p:spPr>
          <a:xfrm>
            <a:off x="817989" y="874480"/>
            <a:ext cx="2969151" cy="2902748"/>
          </a:xfrm>
          <a:prstGeom prst="rect">
            <a:avLst/>
          </a:prstGeom>
        </p:spPr>
      </p:pic>
      <p:grpSp>
        <p:nvGrpSpPr>
          <p:cNvPr id="67" name="Group 66">
            <a:extLst>
              <a:ext uri="{FF2B5EF4-FFF2-40B4-BE49-F238E27FC236}">
                <a16:creationId xmlns:a16="http://schemas.microsoft.com/office/drawing/2014/main" id="{BAA4DEC9-5FD2-AB44-9B9D-EB25BB4DA6E8}"/>
              </a:ext>
            </a:extLst>
          </p:cNvPr>
          <p:cNvGrpSpPr/>
          <p:nvPr/>
        </p:nvGrpSpPr>
        <p:grpSpPr>
          <a:xfrm>
            <a:off x="5584217" y="1139887"/>
            <a:ext cx="2011469" cy="2295380"/>
            <a:chOff x="5195256" y="707367"/>
            <a:chExt cx="2011469" cy="2295380"/>
          </a:xfrm>
        </p:grpSpPr>
        <p:grpSp>
          <p:nvGrpSpPr>
            <p:cNvPr id="53" name="Group 52">
              <a:extLst>
                <a:ext uri="{FF2B5EF4-FFF2-40B4-BE49-F238E27FC236}">
                  <a16:creationId xmlns:a16="http://schemas.microsoft.com/office/drawing/2014/main" id="{0D9B574D-EAFE-A468-579B-544D51A632C1}"/>
                </a:ext>
              </a:extLst>
            </p:cNvPr>
            <p:cNvGrpSpPr/>
            <p:nvPr/>
          </p:nvGrpSpPr>
          <p:grpSpPr>
            <a:xfrm>
              <a:off x="5195256" y="958556"/>
              <a:ext cx="2011469" cy="2044191"/>
              <a:chOff x="5195256" y="706466"/>
              <a:chExt cx="2446020" cy="2485811"/>
            </a:xfrm>
          </p:grpSpPr>
          <p:cxnSp>
            <p:nvCxnSpPr>
              <p:cNvPr id="38" name="Straight Connector 37">
                <a:extLst>
                  <a:ext uri="{FF2B5EF4-FFF2-40B4-BE49-F238E27FC236}">
                    <a16:creationId xmlns:a16="http://schemas.microsoft.com/office/drawing/2014/main" id="{8EA2D5C3-17AF-0A78-AA87-7F460424FDD8}"/>
                  </a:ext>
                </a:extLst>
              </p:cNvPr>
              <p:cNvCxnSpPr>
                <a:cxnSpLocks/>
              </p:cNvCxnSpPr>
              <p:nvPr/>
            </p:nvCxnSpPr>
            <p:spPr>
              <a:xfrm>
                <a:off x="5303360" y="706466"/>
                <a:ext cx="0" cy="1685333"/>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6" name="Group 45">
                <a:extLst>
                  <a:ext uri="{FF2B5EF4-FFF2-40B4-BE49-F238E27FC236}">
                    <a16:creationId xmlns:a16="http://schemas.microsoft.com/office/drawing/2014/main" id="{F1A40599-1822-4B76-6CF6-298FD430CE84}"/>
                  </a:ext>
                </a:extLst>
              </p:cNvPr>
              <p:cNvGrpSpPr/>
              <p:nvPr/>
            </p:nvGrpSpPr>
            <p:grpSpPr>
              <a:xfrm>
                <a:off x="5195256" y="2369954"/>
                <a:ext cx="2446020" cy="822323"/>
                <a:chOff x="5195256" y="2369954"/>
                <a:chExt cx="2446020" cy="822323"/>
              </a:xfrm>
            </p:grpSpPr>
            <p:sp>
              <p:nvSpPr>
                <p:cNvPr id="9" name="Rectangle 8">
                  <a:extLst>
                    <a:ext uri="{FF2B5EF4-FFF2-40B4-BE49-F238E27FC236}">
                      <a16:creationId xmlns:a16="http://schemas.microsoft.com/office/drawing/2014/main" id="{5BD271F1-78A1-3575-69F6-E8969631BDD7}"/>
                    </a:ext>
                  </a:extLst>
                </p:cNvPr>
                <p:cNvSpPr/>
                <p:nvPr/>
              </p:nvSpPr>
              <p:spPr>
                <a:xfrm>
                  <a:off x="5195256" y="2389513"/>
                  <a:ext cx="2446020" cy="783224"/>
                </a:xfrm>
                <a:prstGeom prst="rect">
                  <a:avLst/>
                </a:prstGeom>
                <a:solidFill>
                  <a:schemeClr val="bg2">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791DA9D-F824-5A61-5574-EB3DC2AF5E0B}"/>
                    </a:ext>
                  </a:extLst>
                </p:cNvPr>
                <p:cNvSpPr/>
                <p:nvPr/>
              </p:nvSpPr>
              <p:spPr>
                <a:xfrm>
                  <a:off x="5288200" y="236997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04B60CB-81BF-892A-5C51-B222A445E8B5}"/>
                    </a:ext>
                  </a:extLst>
                </p:cNvPr>
                <p:cNvSpPr/>
                <p:nvPr/>
              </p:nvSpPr>
              <p:spPr>
                <a:xfrm>
                  <a:off x="5396776" y="236997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8D803E5-88EA-35B5-225B-811FFB282296}"/>
                    </a:ext>
                  </a:extLst>
                </p:cNvPr>
                <p:cNvSpPr/>
                <p:nvPr/>
              </p:nvSpPr>
              <p:spPr>
                <a:xfrm>
                  <a:off x="5505352" y="236997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720F57-C88A-6C3E-39B5-BDAF2B6EA50B}"/>
                    </a:ext>
                  </a:extLst>
                </p:cNvPr>
                <p:cNvSpPr/>
                <p:nvPr/>
              </p:nvSpPr>
              <p:spPr>
                <a:xfrm>
                  <a:off x="5613928" y="236996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9DF6CF4-BEF5-F59F-4D84-26B33703AC5A}"/>
                    </a:ext>
                  </a:extLst>
                </p:cNvPr>
                <p:cNvSpPr/>
                <p:nvPr/>
              </p:nvSpPr>
              <p:spPr>
                <a:xfrm>
                  <a:off x="5722504" y="236996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CDCFF5-8FB9-2281-2497-1A5FA5736135}"/>
                    </a:ext>
                  </a:extLst>
                </p:cNvPr>
                <p:cNvSpPr/>
                <p:nvPr/>
              </p:nvSpPr>
              <p:spPr>
                <a:xfrm>
                  <a:off x="5831080" y="236996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ACAC81C-A88A-D45E-E638-6FCE324F23FA}"/>
                    </a:ext>
                  </a:extLst>
                </p:cNvPr>
                <p:cNvSpPr/>
                <p:nvPr/>
              </p:nvSpPr>
              <p:spPr>
                <a:xfrm>
                  <a:off x="5939656" y="236996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173B07-850E-B0F1-E4CC-80B569E0F159}"/>
                    </a:ext>
                  </a:extLst>
                </p:cNvPr>
                <p:cNvSpPr/>
                <p:nvPr/>
              </p:nvSpPr>
              <p:spPr>
                <a:xfrm>
                  <a:off x="6048232" y="236996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09824C6-04AB-B647-4BEF-ABF8A7971AA7}"/>
                    </a:ext>
                  </a:extLst>
                </p:cNvPr>
                <p:cNvSpPr/>
                <p:nvPr/>
              </p:nvSpPr>
              <p:spPr>
                <a:xfrm>
                  <a:off x="6156808" y="236996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DA4924B-FD41-98AC-6395-090F52AE5373}"/>
                    </a:ext>
                  </a:extLst>
                </p:cNvPr>
                <p:cNvSpPr/>
                <p:nvPr/>
              </p:nvSpPr>
              <p:spPr>
                <a:xfrm>
                  <a:off x="6265384" y="2369963"/>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FCDD4A8-E475-BAE3-8430-0DF3721A3D4E}"/>
                    </a:ext>
                  </a:extLst>
                </p:cNvPr>
                <p:cNvSpPr/>
                <p:nvPr/>
              </p:nvSpPr>
              <p:spPr>
                <a:xfrm>
                  <a:off x="6373960" y="236996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8F99B00-5082-8C7B-CF05-21651D242EBC}"/>
                    </a:ext>
                  </a:extLst>
                </p:cNvPr>
                <p:cNvSpPr/>
                <p:nvPr/>
              </p:nvSpPr>
              <p:spPr>
                <a:xfrm>
                  <a:off x="6482536" y="236996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C63B654-962E-7D64-C7BD-E8D6628B3E6B}"/>
                    </a:ext>
                  </a:extLst>
                </p:cNvPr>
                <p:cNvSpPr/>
                <p:nvPr/>
              </p:nvSpPr>
              <p:spPr>
                <a:xfrm>
                  <a:off x="6591112" y="236996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7593DCC-DDF6-BDD1-F0A6-6AB5938321C3}"/>
                    </a:ext>
                  </a:extLst>
                </p:cNvPr>
                <p:cNvSpPr/>
                <p:nvPr/>
              </p:nvSpPr>
              <p:spPr>
                <a:xfrm>
                  <a:off x="6699688" y="236995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3C2BA53-2131-0D5D-94C5-32CD1393DE05}"/>
                    </a:ext>
                  </a:extLst>
                </p:cNvPr>
                <p:cNvSpPr/>
                <p:nvPr/>
              </p:nvSpPr>
              <p:spPr>
                <a:xfrm>
                  <a:off x="6808264" y="236995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0D89BD4-C499-CB74-6A6D-4AE1B88C5433}"/>
                    </a:ext>
                  </a:extLst>
                </p:cNvPr>
                <p:cNvSpPr/>
                <p:nvPr/>
              </p:nvSpPr>
              <p:spPr>
                <a:xfrm>
                  <a:off x="6916840" y="236995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11A1056-0582-7416-8AC4-497D5AF3C3F8}"/>
                    </a:ext>
                  </a:extLst>
                </p:cNvPr>
                <p:cNvSpPr/>
                <p:nvPr/>
              </p:nvSpPr>
              <p:spPr>
                <a:xfrm>
                  <a:off x="7025416" y="236995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BB4D22B-79E3-48FA-37EA-1B1C368253F7}"/>
                    </a:ext>
                  </a:extLst>
                </p:cNvPr>
                <p:cNvSpPr/>
                <p:nvPr/>
              </p:nvSpPr>
              <p:spPr>
                <a:xfrm>
                  <a:off x="7133992" y="236995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C60A639-9F5A-9DCB-8987-12EB77118F2F}"/>
                    </a:ext>
                  </a:extLst>
                </p:cNvPr>
                <p:cNvSpPr/>
                <p:nvPr/>
              </p:nvSpPr>
              <p:spPr>
                <a:xfrm>
                  <a:off x="7242568" y="236995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5A39A55-8E17-3B7A-F1B1-486F384767DF}"/>
                    </a:ext>
                  </a:extLst>
                </p:cNvPr>
                <p:cNvGrpSpPr/>
                <p:nvPr/>
              </p:nvGrpSpPr>
              <p:grpSpPr>
                <a:xfrm>
                  <a:off x="7357669" y="2701558"/>
                  <a:ext cx="188602" cy="490701"/>
                  <a:chOff x="7536132" y="1477881"/>
                  <a:chExt cx="188602" cy="490701"/>
                </a:xfrm>
              </p:grpSpPr>
              <p:sp>
                <p:nvSpPr>
                  <p:cNvPr id="34" name="Freeform: Shape 33">
                    <a:extLst>
                      <a:ext uri="{FF2B5EF4-FFF2-40B4-BE49-F238E27FC236}">
                        <a16:creationId xmlns:a16="http://schemas.microsoft.com/office/drawing/2014/main" id="{6A109E5B-E40B-A874-671C-53A7BC769D0A}"/>
                      </a:ext>
                    </a:extLst>
                  </p:cNvPr>
                  <p:cNvSpPr/>
                  <p:nvPr/>
                </p:nvSpPr>
                <p:spPr>
                  <a:xfrm>
                    <a:off x="7536132" y="1521557"/>
                    <a:ext cx="140418" cy="44702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 name="connsiteX0" fmla="*/ 113768 w 167758"/>
                      <a:gd name="connsiteY0" fmla="*/ 543319 h 856163"/>
                      <a:gd name="connsiteX1" fmla="*/ 167758 w 167758"/>
                      <a:gd name="connsiteY1" fmla="*/ 38509 h 856163"/>
                      <a:gd name="connsiteX2" fmla="*/ 113414 w 167758"/>
                      <a:gd name="connsiteY2" fmla="*/ 59774 h 856163"/>
                      <a:gd name="connsiteX3" fmla="*/ 96874 w 167758"/>
                      <a:gd name="connsiteY3" fmla="*/ 258248 h 856163"/>
                      <a:gd name="connsiteX4" fmla="*/ 108688 w 167758"/>
                      <a:gd name="connsiteY4" fmla="*/ 435458 h 856163"/>
                      <a:gd name="connsiteX5" fmla="*/ 125228 w 167758"/>
                      <a:gd name="connsiteY5" fmla="*/ 610304 h 856163"/>
                      <a:gd name="connsiteX6" fmla="*/ 125228 w 167758"/>
                      <a:gd name="connsiteY6" fmla="*/ 747346 h 856163"/>
                      <a:gd name="connsiteX7" fmla="*/ 82698 w 167758"/>
                      <a:gd name="connsiteY7" fmla="*/ 841858 h 856163"/>
                      <a:gd name="connsiteX8" fmla="*/ 33079 w 167758"/>
                      <a:gd name="connsiteY8" fmla="*/ 853671 h 856163"/>
                      <a:gd name="connsiteX9" fmla="*/ 0 w 167758"/>
                      <a:gd name="connsiteY9" fmla="*/ 820592 h 856163"/>
                      <a:gd name="connsiteX0" fmla="*/ 113768 w 129084"/>
                      <a:gd name="connsiteY0" fmla="*/ 489296 h 802140"/>
                      <a:gd name="connsiteX1" fmla="*/ 101718 w 129084"/>
                      <a:gd name="connsiteY1" fmla="*/ 441686 h 802140"/>
                      <a:gd name="connsiteX2" fmla="*/ 113414 w 129084"/>
                      <a:gd name="connsiteY2" fmla="*/ 5751 h 802140"/>
                      <a:gd name="connsiteX3" fmla="*/ 96874 w 129084"/>
                      <a:gd name="connsiteY3" fmla="*/ 204225 h 802140"/>
                      <a:gd name="connsiteX4" fmla="*/ 108688 w 129084"/>
                      <a:gd name="connsiteY4" fmla="*/ 381435 h 802140"/>
                      <a:gd name="connsiteX5" fmla="*/ 125228 w 129084"/>
                      <a:gd name="connsiteY5" fmla="*/ 556281 h 802140"/>
                      <a:gd name="connsiteX6" fmla="*/ 125228 w 129084"/>
                      <a:gd name="connsiteY6" fmla="*/ 693323 h 802140"/>
                      <a:gd name="connsiteX7" fmla="*/ 82698 w 129084"/>
                      <a:gd name="connsiteY7" fmla="*/ 787835 h 802140"/>
                      <a:gd name="connsiteX8" fmla="*/ 33079 w 129084"/>
                      <a:gd name="connsiteY8" fmla="*/ 799648 h 802140"/>
                      <a:gd name="connsiteX9" fmla="*/ 0 w 129084"/>
                      <a:gd name="connsiteY9" fmla="*/ 766569 h 802140"/>
                      <a:gd name="connsiteX0" fmla="*/ 113768 w 129084"/>
                      <a:gd name="connsiteY0" fmla="*/ 483563 h 796407"/>
                      <a:gd name="connsiteX1" fmla="*/ 101718 w 129084"/>
                      <a:gd name="connsiteY1" fmla="*/ 435953 h 796407"/>
                      <a:gd name="connsiteX2" fmla="*/ 113414 w 129084"/>
                      <a:gd name="connsiteY2" fmla="*/ 18 h 796407"/>
                      <a:gd name="connsiteX3" fmla="*/ 114348 w 129084"/>
                      <a:gd name="connsiteY3" fmla="*/ 417865 h 796407"/>
                      <a:gd name="connsiteX4" fmla="*/ 96874 w 129084"/>
                      <a:gd name="connsiteY4" fmla="*/ 198492 h 796407"/>
                      <a:gd name="connsiteX5" fmla="*/ 108688 w 129084"/>
                      <a:gd name="connsiteY5" fmla="*/ 375702 h 796407"/>
                      <a:gd name="connsiteX6" fmla="*/ 125228 w 129084"/>
                      <a:gd name="connsiteY6" fmla="*/ 550548 h 796407"/>
                      <a:gd name="connsiteX7" fmla="*/ 125228 w 129084"/>
                      <a:gd name="connsiteY7" fmla="*/ 687590 h 796407"/>
                      <a:gd name="connsiteX8" fmla="*/ 82698 w 129084"/>
                      <a:gd name="connsiteY8" fmla="*/ 782102 h 796407"/>
                      <a:gd name="connsiteX9" fmla="*/ 33079 w 129084"/>
                      <a:gd name="connsiteY9" fmla="*/ 793915 h 796407"/>
                      <a:gd name="connsiteX10" fmla="*/ 0 w 129084"/>
                      <a:gd name="connsiteY10" fmla="*/ 760836 h 796407"/>
                      <a:gd name="connsiteX0" fmla="*/ 113768 w 129084"/>
                      <a:gd name="connsiteY0" fmla="*/ 285355 h 598199"/>
                      <a:gd name="connsiteX1" fmla="*/ 101718 w 129084"/>
                      <a:gd name="connsiteY1" fmla="*/ 237745 h 598199"/>
                      <a:gd name="connsiteX2" fmla="*/ 103254 w 129084"/>
                      <a:gd name="connsiteY2" fmla="*/ 162490 h 598199"/>
                      <a:gd name="connsiteX3" fmla="*/ 114348 w 129084"/>
                      <a:gd name="connsiteY3" fmla="*/ 219657 h 598199"/>
                      <a:gd name="connsiteX4" fmla="*/ 96874 w 129084"/>
                      <a:gd name="connsiteY4" fmla="*/ 284 h 598199"/>
                      <a:gd name="connsiteX5" fmla="*/ 108688 w 129084"/>
                      <a:gd name="connsiteY5" fmla="*/ 177494 h 598199"/>
                      <a:gd name="connsiteX6" fmla="*/ 125228 w 129084"/>
                      <a:gd name="connsiteY6" fmla="*/ 352340 h 598199"/>
                      <a:gd name="connsiteX7" fmla="*/ 125228 w 129084"/>
                      <a:gd name="connsiteY7" fmla="*/ 489382 h 598199"/>
                      <a:gd name="connsiteX8" fmla="*/ 82698 w 129084"/>
                      <a:gd name="connsiteY8" fmla="*/ 583894 h 598199"/>
                      <a:gd name="connsiteX9" fmla="*/ 33079 w 129084"/>
                      <a:gd name="connsiteY9" fmla="*/ 595707 h 598199"/>
                      <a:gd name="connsiteX10" fmla="*/ 0 w 129084"/>
                      <a:gd name="connsiteY10" fmla="*/ 562628 h 598199"/>
                      <a:gd name="connsiteX0" fmla="*/ 113768 w 137538"/>
                      <a:gd name="connsiteY0" fmla="*/ 123095 h 435939"/>
                      <a:gd name="connsiteX1" fmla="*/ 101718 w 137538"/>
                      <a:gd name="connsiteY1" fmla="*/ 75485 h 435939"/>
                      <a:gd name="connsiteX2" fmla="*/ 103254 w 137538"/>
                      <a:gd name="connsiteY2" fmla="*/ 230 h 435939"/>
                      <a:gd name="connsiteX3" fmla="*/ 114348 w 137538"/>
                      <a:gd name="connsiteY3" fmla="*/ 57397 h 435939"/>
                      <a:gd name="connsiteX4" fmla="*/ 137514 w 137538"/>
                      <a:gd name="connsiteY4" fmla="*/ 351104 h 435939"/>
                      <a:gd name="connsiteX5" fmla="*/ 108688 w 137538"/>
                      <a:gd name="connsiteY5" fmla="*/ 15234 h 435939"/>
                      <a:gd name="connsiteX6" fmla="*/ 125228 w 137538"/>
                      <a:gd name="connsiteY6" fmla="*/ 190080 h 435939"/>
                      <a:gd name="connsiteX7" fmla="*/ 125228 w 137538"/>
                      <a:gd name="connsiteY7" fmla="*/ 327122 h 435939"/>
                      <a:gd name="connsiteX8" fmla="*/ 82698 w 137538"/>
                      <a:gd name="connsiteY8" fmla="*/ 421634 h 435939"/>
                      <a:gd name="connsiteX9" fmla="*/ 33079 w 137538"/>
                      <a:gd name="connsiteY9" fmla="*/ 433447 h 435939"/>
                      <a:gd name="connsiteX10" fmla="*/ 0 w 137538"/>
                      <a:gd name="connsiteY10" fmla="*/ 400368 h 435939"/>
                      <a:gd name="connsiteX0" fmla="*/ 113768 w 140683"/>
                      <a:gd name="connsiteY0" fmla="*/ 123095 h 435939"/>
                      <a:gd name="connsiteX1" fmla="*/ 101718 w 140683"/>
                      <a:gd name="connsiteY1" fmla="*/ 75485 h 435939"/>
                      <a:gd name="connsiteX2" fmla="*/ 103254 w 140683"/>
                      <a:gd name="connsiteY2" fmla="*/ 230 h 435939"/>
                      <a:gd name="connsiteX3" fmla="*/ 114348 w 140683"/>
                      <a:gd name="connsiteY3" fmla="*/ 57397 h 435939"/>
                      <a:gd name="connsiteX4" fmla="*/ 137514 w 140683"/>
                      <a:gd name="connsiteY4" fmla="*/ 351104 h 435939"/>
                      <a:gd name="connsiteX5" fmla="*/ 139168 w 140683"/>
                      <a:gd name="connsiteY5" fmla="*/ 380994 h 435939"/>
                      <a:gd name="connsiteX6" fmla="*/ 125228 w 140683"/>
                      <a:gd name="connsiteY6" fmla="*/ 190080 h 435939"/>
                      <a:gd name="connsiteX7" fmla="*/ 125228 w 140683"/>
                      <a:gd name="connsiteY7" fmla="*/ 327122 h 435939"/>
                      <a:gd name="connsiteX8" fmla="*/ 82698 w 140683"/>
                      <a:gd name="connsiteY8" fmla="*/ 421634 h 435939"/>
                      <a:gd name="connsiteX9" fmla="*/ 33079 w 140683"/>
                      <a:gd name="connsiteY9" fmla="*/ 433447 h 435939"/>
                      <a:gd name="connsiteX10" fmla="*/ 0 w 140683"/>
                      <a:gd name="connsiteY10" fmla="*/ 400368 h 435939"/>
                      <a:gd name="connsiteX0" fmla="*/ 113768 w 140418"/>
                      <a:gd name="connsiteY0" fmla="*/ 134181 h 447025"/>
                      <a:gd name="connsiteX1" fmla="*/ 101718 w 140418"/>
                      <a:gd name="connsiteY1" fmla="*/ 86571 h 447025"/>
                      <a:gd name="connsiteX2" fmla="*/ 103254 w 140418"/>
                      <a:gd name="connsiteY2" fmla="*/ 11316 h 447025"/>
                      <a:gd name="connsiteX3" fmla="*/ 119428 w 140418"/>
                      <a:gd name="connsiteY3" fmla="*/ 352963 h 447025"/>
                      <a:gd name="connsiteX4" fmla="*/ 137514 w 140418"/>
                      <a:gd name="connsiteY4" fmla="*/ 362190 h 447025"/>
                      <a:gd name="connsiteX5" fmla="*/ 139168 w 140418"/>
                      <a:gd name="connsiteY5" fmla="*/ 392080 h 447025"/>
                      <a:gd name="connsiteX6" fmla="*/ 125228 w 140418"/>
                      <a:gd name="connsiteY6" fmla="*/ 201166 h 447025"/>
                      <a:gd name="connsiteX7" fmla="*/ 125228 w 140418"/>
                      <a:gd name="connsiteY7" fmla="*/ 338208 h 447025"/>
                      <a:gd name="connsiteX8" fmla="*/ 82698 w 140418"/>
                      <a:gd name="connsiteY8" fmla="*/ 432720 h 447025"/>
                      <a:gd name="connsiteX9" fmla="*/ 33079 w 140418"/>
                      <a:gd name="connsiteY9" fmla="*/ 444533 h 447025"/>
                      <a:gd name="connsiteX10" fmla="*/ 0 w 140418"/>
                      <a:gd name="connsiteY10" fmla="*/ 411454 h 44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18" h="447025">
                        <a:moveTo>
                          <a:pt x="113768" y="134181"/>
                        </a:moveTo>
                        <a:cubicBezTo>
                          <a:pt x="100576" y="114688"/>
                          <a:pt x="103470" y="107049"/>
                          <a:pt x="101718" y="86571"/>
                        </a:cubicBezTo>
                        <a:cubicBezTo>
                          <a:pt x="99966" y="66093"/>
                          <a:pt x="100302" y="-33083"/>
                          <a:pt x="103254" y="11316"/>
                        </a:cubicBezTo>
                        <a:cubicBezTo>
                          <a:pt x="106206" y="55715"/>
                          <a:pt x="122185" y="319884"/>
                          <a:pt x="119428" y="352963"/>
                        </a:cubicBezTo>
                        <a:cubicBezTo>
                          <a:pt x="116671" y="386042"/>
                          <a:pt x="134224" y="355671"/>
                          <a:pt x="137514" y="362190"/>
                        </a:cubicBezTo>
                        <a:cubicBezTo>
                          <a:pt x="140804" y="368709"/>
                          <a:pt x="141216" y="418917"/>
                          <a:pt x="139168" y="392080"/>
                        </a:cubicBezTo>
                        <a:cubicBezTo>
                          <a:pt x="137120" y="365243"/>
                          <a:pt x="127551" y="210145"/>
                          <a:pt x="125228" y="201166"/>
                        </a:cubicBezTo>
                        <a:cubicBezTo>
                          <a:pt x="122905" y="192187"/>
                          <a:pt x="132316" y="299616"/>
                          <a:pt x="125228" y="338208"/>
                        </a:cubicBezTo>
                        <a:cubicBezTo>
                          <a:pt x="118140" y="376800"/>
                          <a:pt x="98056" y="414999"/>
                          <a:pt x="82698" y="432720"/>
                        </a:cubicBezTo>
                        <a:cubicBezTo>
                          <a:pt x="67340" y="450441"/>
                          <a:pt x="46862" y="448077"/>
                          <a:pt x="33079" y="444533"/>
                        </a:cubicBezTo>
                        <a:cubicBezTo>
                          <a:pt x="19296" y="440989"/>
                          <a:pt x="9648" y="426221"/>
                          <a:pt x="0" y="41145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FB01E0-FEDB-66B8-C157-5EE418ED990F}"/>
                      </a:ext>
                    </a:extLst>
                  </p:cNvPr>
                  <p:cNvSpPr/>
                  <p:nvPr/>
                </p:nvSpPr>
                <p:spPr>
                  <a:xfrm>
                    <a:off x="7606341" y="1477881"/>
                    <a:ext cx="118393" cy="471179"/>
                  </a:xfrm>
                  <a:prstGeom prst="rect">
                    <a:avLst/>
                  </a:prstGeom>
                  <a:solidFill>
                    <a:srgbClr val="BDBDB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a:extLst>
                  <a:ext uri="{FF2B5EF4-FFF2-40B4-BE49-F238E27FC236}">
                    <a16:creationId xmlns:a16="http://schemas.microsoft.com/office/drawing/2014/main" id="{618EE772-C626-C351-D069-E5733FEC2138}"/>
                  </a:ext>
                </a:extLst>
              </p:cNvPr>
              <p:cNvCxnSpPr>
                <a:cxnSpLocks/>
              </p:cNvCxnSpPr>
              <p:nvPr/>
            </p:nvCxnSpPr>
            <p:spPr>
              <a:xfrm>
                <a:off x="7447414" y="706466"/>
                <a:ext cx="0" cy="2466271"/>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60" name="Google Shape;142;p18">
              <a:extLst>
                <a:ext uri="{FF2B5EF4-FFF2-40B4-BE49-F238E27FC236}">
                  <a16:creationId xmlns:a16="http://schemas.microsoft.com/office/drawing/2014/main" id="{7854B931-8546-A9D2-5BEA-C821988C8459}"/>
                </a:ext>
              </a:extLst>
            </p:cNvPr>
            <p:cNvSpPr txBox="1"/>
            <p:nvPr/>
          </p:nvSpPr>
          <p:spPr>
            <a:xfrm>
              <a:off x="6183016" y="982726"/>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Đ1</a:t>
              </a:r>
            </a:p>
          </p:txBody>
        </p:sp>
        <p:sp>
          <p:nvSpPr>
            <p:cNvPr id="61" name="Google Shape;142;p18">
              <a:extLst>
                <a:ext uri="{FF2B5EF4-FFF2-40B4-BE49-F238E27FC236}">
                  <a16:creationId xmlns:a16="http://schemas.microsoft.com/office/drawing/2014/main" id="{E7C807BF-9660-591E-6A1B-56E15970028B}"/>
                </a:ext>
              </a:extLst>
            </p:cNvPr>
            <p:cNvSpPr txBox="1"/>
            <p:nvPr/>
          </p:nvSpPr>
          <p:spPr>
            <a:xfrm>
              <a:off x="6175472" y="1780457"/>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Đ2</a:t>
              </a:r>
            </a:p>
          </p:txBody>
        </p:sp>
        <p:cxnSp>
          <p:nvCxnSpPr>
            <p:cNvPr id="65" name="Straight Connector 64">
              <a:extLst>
                <a:ext uri="{FF2B5EF4-FFF2-40B4-BE49-F238E27FC236}">
                  <a16:creationId xmlns:a16="http://schemas.microsoft.com/office/drawing/2014/main" id="{CFD682C2-95DC-EE41-5252-7AC5F59D084D}"/>
                </a:ext>
              </a:extLst>
            </p:cNvPr>
            <p:cNvCxnSpPr/>
            <p:nvPr/>
          </p:nvCxnSpPr>
          <p:spPr>
            <a:xfrm>
              <a:off x="5271688" y="958556"/>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7" name="Group 46">
              <a:extLst>
                <a:ext uri="{FF2B5EF4-FFF2-40B4-BE49-F238E27FC236}">
                  <a16:creationId xmlns:a16="http://schemas.microsoft.com/office/drawing/2014/main" id="{F6DE8396-B02C-3BAA-677B-18C8D0B3D0C5}"/>
                </a:ext>
              </a:extLst>
            </p:cNvPr>
            <p:cNvGrpSpPr/>
            <p:nvPr/>
          </p:nvGrpSpPr>
          <p:grpSpPr>
            <a:xfrm>
              <a:off x="5724873" y="707367"/>
              <a:ext cx="735501" cy="376304"/>
              <a:chOff x="3088730" y="5625442"/>
              <a:chExt cx="1189972" cy="608825"/>
            </a:xfrm>
          </p:grpSpPr>
          <p:cxnSp>
            <p:nvCxnSpPr>
              <p:cNvPr id="48" name="Straight Connector 47">
                <a:extLst>
                  <a:ext uri="{FF2B5EF4-FFF2-40B4-BE49-F238E27FC236}">
                    <a16:creationId xmlns:a16="http://schemas.microsoft.com/office/drawing/2014/main" id="{189E1B3A-431B-9776-A61F-1F1E988C6C35}"/>
                  </a:ext>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185C409F-E94E-7D91-D0A9-0F4DD3271465}"/>
                  </a:ext>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0" name="Straight Connector 49">
                <a:extLst>
                  <a:ext uri="{FF2B5EF4-FFF2-40B4-BE49-F238E27FC236}">
                    <a16:creationId xmlns:a16="http://schemas.microsoft.com/office/drawing/2014/main" id="{694D72E2-9EE2-8376-BCCB-0CAABA3E2291}"/>
                  </a:ext>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956653-ABD4-AA6C-0338-0A542EAA465F}"/>
                  </a:ext>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28D96D-F903-A520-49ED-1003A2D77B3E}"/>
                  </a:ext>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4CDBCFA0-1F03-813C-2D81-A0297919B504}"/>
                </a:ext>
              </a:extLst>
            </p:cNvPr>
            <p:cNvCxnSpPr/>
            <p:nvPr/>
          </p:nvCxnSpPr>
          <p:spPr>
            <a:xfrm>
              <a:off x="5285426" y="1692572"/>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54" name="Group 53">
              <a:extLst>
                <a:ext uri="{FF2B5EF4-FFF2-40B4-BE49-F238E27FC236}">
                  <a16:creationId xmlns:a16="http://schemas.microsoft.com/office/drawing/2014/main" id="{40EF67DA-14E9-46CD-2511-21549B1CBD8F}"/>
                </a:ext>
              </a:extLst>
            </p:cNvPr>
            <p:cNvGrpSpPr/>
            <p:nvPr/>
          </p:nvGrpSpPr>
          <p:grpSpPr>
            <a:xfrm flipH="1">
              <a:off x="5701791" y="1441383"/>
              <a:ext cx="735501" cy="376304"/>
              <a:chOff x="3088730" y="5625442"/>
              <a:chExt cx="1189972" cy="608825"/>
            </a:xfrm>
          </p:grpSpPr>
          <p:cxnSp>
            <p:nvCxnSpPr>
              <p:cNvPr id="55" name="Straight Connector 54">
                <a:extLst>
                  <a:ext uri="{FF2B5EF4-FFF2-40B4-BE49-F238E27FC236}">
                    <a16:creationId xmlns:a16="http://schemas.microsoft.com/office/drawing/2014/main" id="{509EEFBC-D5DB-0ADB-A085-0B9DDEDA8C1D}"/>
                  </a:ext>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2D195387-710C-7D8C-8083-4410CA96FCE3}"/>
                  </a:ext>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7" name="Straight Connector 56">
                <a:extLst>
                  <a:ext uri="{FF2B5EF4-FFF2-40B4-BE49-F238E27FC236}">
                    <a16:creationId xmlns:a16="http://schemas.microsoft.com/office/drawing/2014/main" id="{D28563F7-5375-CB2B-2421-B05DA29FC6BC}"/>
                  </a:ext>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422B610-7823-9ADD-8BD9-033EE6EDAE8E}"/>
                  </a:ext>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844435A-C6C5-F8D9-3DBD-B7FF48232E68}"/>
                  </a:ext>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84218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22" presetClass="entr" presetSubtype="1" fill="hold" grpId="0" nodeType="after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500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3.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en-US" sz="1800" b="1" dirty="0">
                <a:solidFill>
                  <a:srgbClr val="943557"/>
                </a:solidFill>
                <a:latin typeface="Fira Sans Extra Condensed Medium" panose="020B0604020202020204" charset="0"/>
                <a:ea typeface="Fira Sans Extra Condensed"/>
                <a:cs typeface="Fira Sans Extra Condensed"/>
              </a:rPr>
              <a:t> </a:t>
            </a:r>
            <a:r>
              <a:rPr lang="vi-VN" sz="1800" b="1" dirty="0">
                <a:solidFill>
                  <a:srgbClr val="943557"/>
                </a:solidFill>
                <a:latin typeface="Fira Sans Extra Condensed Medium" panose="020B0604020202020204" charset="0"/>
                <a:ea typeface="Fira Sans Extra Condensed"/>
                <a:cs typeface="Fira Sans Extra Condensed"/>
              </a:rPr>
              <a:t>dụng cụ thí nghiệm tìm hiểu về chất và sự biên đổi chất</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1446426" y="297734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Bát</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sứ</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11" name="Google Shape;142;p18">
            <a:extLst>
              <a:ext uri="{FF2B5EF4-FFF2-40B4-BE49-F238E27FC236}">
                <a16:creationId xmlns:a16="http://schemas.microsoft.com/office/drawing/2014/main" id="{3AA13421-7159-C9E6-38F4-EA9871237757}"/>
              </a:ext>
            </a:extLst>
          </p:cNvPr>
          <p:cNvSpPr txBox="1"/>
          <p:nvPr/>
        </p:nvSpPr>
        <p:spPr>
          <a:xfrm>
            <a:off x="889757" y="3465832"/>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dirty="0"/>
              <a:t>Trộn hoặc đun nóng chảy các chất rắn, cô đặc dung dịch</a:t>
            </a:r>
            <a:endParaRPr lang="en-US" dirty="0"/>
          </a:p>
        </p:txBody>
      </p:sp>
      <p:pic>
        <p:nvPicPr>
          <p:cNvPr id="2050" name="Picture 2">
            <a:extLst>
              <a:ext uri="{FF2B5EF4-FFF2-40B4-BE49-F238E27FC236}">
                <a16:creationId xmlns:a16="http://schemas.microsoft.com/office/drawing/2014/main" id="{1D1F1A76-64D1-5CDE-EB52-CD952E702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24223" r="7606" b="27797"/>
          <a:stretch/>
        </p:blipFill>
        <p:spPr bwMode="auto">
          <a:xfrm>
            <a:off x="552735" y="1291841"/>
            <a:ext cx="2727873" cy="16356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61B49D1-C720-C898-7E67-177C2F7F5CA1}"/>
              </a:ext>
            </a:extLst>
          </p:cNvPr>
          <p:cNvGrpSpPr/>
          <p:nvPr/>
        </p:nvGrpSpPr>
        <p:grpSpPr>
          <a:xfrm>
            <a:off x="3821466" y="836418"/>
            <a:ext cx="5546380" cy="3353369"/>
            <a:chOff x="3946492" y="873633"/>
            <a:chExt cx="5546380" cy="3353369"/>
          </a:xfrm>
        </p:grpSpPr>
        <p:pic>
          <p:nvPicPr>
            <p:cNvPr id="2054" name="Picture 6">
              <a:extLst>
                <a:ext uri="{FF2B5EF4-FFF2-40B4-BE49-F238E27FC236}">
                  <a16:creationId xmlns:a16="http://schemas.microsoft.com/office/drawing/2014/main" id="{FFE47F90-C27D-9251-C1A0-A417A9A6B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92" y="1169827"/>
              <a:ext cx="2523204" cy="25232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F78FB86-A38C-2BC2-5846-D4C9F1268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03" y="873633"/>
              <a:ext cx="3353369" cy="335336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42;p18">
            <a:extLst>
              <a:ext uri="{FF2B5EF4-FFF2-40B4-BE49-F238E27FC236}">
                <a16:creationId xmlns:a16="http://schemas.microsoft.com/office/drawing/2014/main" id="{02106E2A-EF14-0003-C658-EC04F7A7C5EA}"/>
              </a:ext>
            </a:extLst>
          </p:cNvPr>
          <p:cNvSpPr txBox="1"/>
          <p:nvPr/>
        </p:nvSpPr>
        <p:spPr>
          <a:xfrm>
            <a:off x="6014477" y="326238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Phễu</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12" name="Google Shape;142;p18">
            <a:extLst>
              <a:ext uri="{FF2B5EF4-FFF2-40B4-BE49-F238E27FC236}">
                <a16:creationId xmlns:a16="http://schemas.microsoft.com/office/drawing/2014/main" id="{29329772-C4E1-6040-A763-1297C721778E}"/>
              </a:ext>
            </a:extLst>
          </p:cNvPr>
          <p:cNvSpPr txBox="1"/>
          <p:nvPr/>
        </p:nvSpPr>
        <p:spPr>
          <a:xfrm>
            <a:off x="3949096"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R</a:t>
            </a:r>
            <a:r>
              <a:rPr lang="vi-VN" dirty="0"/>
              <a:t>ót chất lỏng hoặc dùng để lọc</a:t>
            </a:r>
            <a:endParaRPr lang="en-US" dirty="0"/>
          </a:p>
        </p:txBody>
      </p:sp>
      <p:sp>
        <p:nvSpPr>
          <p:cNvPr id="15" name="Google Shape;142;p18">
            <a:extLst>
              <a:ext uri="{FF2B5EF4-FFF2-40B4-BE49-F238E27FC236}">
                <a16:creationId xmlns:a16="http://schemas.microsoft.com/office/drawing/2014/main" id="{192D56C6-4C95-63E5-674C-ECC96CC14879}"/>
              </a:ext>
            </a:extLst>
          </p:cNvPr>
          <p:cNvSpPr txBox="1"/>
          <p:nvPr/>
        </p:nvSpPr>
        <p:spPr>
          <a:xfrm>
            <a:off x="6664248"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T</a:t>
            </a:r>
            <a:r>
              <a:rPr lang="vi-VN" dirty="0"/>
              <a:t>ách chất theo phương pháp chiết</a:t>
            </a:r>
            <a:endParaRPr lang="en-US" dirty="0"/>
          </a:p>
        </p:txBody>
      </p:sp>
    </p:spTree>
    <p:extLst>
      <p:ext uri="{BB962C8B-B14F-4D97-AF65-F5344CB8AC3E}">
        <p14:creationId xmlns:p14="http://schemas.microsoft.com/office/powerpoint/2010/main" val="108750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00"/>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75"/>
                            </p:stCondLst>
                            <p:childTnLst>
                              <p:par>
                                <p:cTn id="35" presetID="16" presetClass="entr" presetSubtype="37"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par>
                          <p:cTn id="38" fill="hold">
                            <p:stCondLst>
                              <p:cond delay="1575"/>
                            </p:stCondLst>
                            <p:childTnLst>
                              <p:par>
                                <p:cTn id="39" presetID="16" presetClass="entr" presetSubtype="37"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out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3.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en-US" sz="1800" b="1" dirty="0">
                <a:solidFill>
                  <a:srgbClr val="943557"/>
                </a:solidFill>
                <a:latin typeface="Fira Sans Extra Condensed Medium" panose="020B0604020202020204" charset="0"/>
                <a:ea typeface="Fira Sans Extra Condensed"/>
                <a:cs typeface="Fira Sans Extra Condensed"/>
              </a:rPr>
              <a:t> </a:t>
            </a:r>
            <a:r>
              <a:rPr lang="vi-VN" sz="1800" b="1" dirty="0">
                <a:solidFill>
                  <a:srgbClr val="943557"/>
                </a:solidFill>
                <a:latin typeface="Fira Sans Extra Condensed Medium" panose="020B0604020202020204" charset="0"/>
                <a:ea typeface="Fira Sans Extra Condensed"/>
                <a:cs typeface="Fira Sans Extra Condensed"/>
              </a:rPr>
              <a:t>dụng cụ thí nghiệm tìm hiểu về chất và sự biên đổi chất</a:t>
            </a:r>
            <a:endParaRPr lang="en-US" sz="1800" b="1" dirty="0">
              <a:solidFill>
                <a:srgbClr val="943557"/>
              </a:solidFill>
              <a:latin typeface="Fira Sans Extra Condensed Medium" panose="020B0604020202020204" charset="0"/>
              <a:ea typeface="Fira Sans Extra Condensed"/>
              <a:cs typeface="Fira Sans Extra Condensed"/>
            </a:endParaRPr>
          </a:p>
        </p:txBody>
      </p:sp>
      <p:grpSp>
        <p:nvGrpSpPr>
          <p:cNvPr id="5" name="Group 4">
            <a:extLst>
              <a:ext uri="{FF2B5EF4-FFF2-40B4-BE49-F238E27FC236}">
                <a16:creationId xmlns:a16="http://schemas.microsoft.com/office/drawing/2014/main" id="{CB35608E-4DAB-DDD1-475F-DFF6DE5CC240}"/>
              </a:ext>
            </a:extLst>
          </p:cNvPr>
          <p:cNvGrpSpPr/>
          <p:nvPr/>
        </p:nvGrpSpPr>
        <p:grpSpPr>
          <a:xfrm>
            <a:off x="779533" y="679090"/>
            <a:ext cx="4168307" cy="3441230"/>
            <a:chOff x="2943583" y="1107721"/>
            <a:chExt cx="4408401" cy="3639445"/>
          </a:xfrm>
        </p:grpSpPr>
        <p:pic>
          <p:nvPicPr>
            <p:cNvPr id="4098" name="Picture 2">
              <a:extLst>
                <a:ext uri="{FF2B5EF4-FFF2-40B4-BE49-F238E27FC236}">
                  <a16:creationId xmlns:a16="http://schemas.microsoft.com/office/drawing/2014/main" id="{2CC81A83-25A8-DCF4-AFDC-E5D5566B3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48" y="1107721"/>
              <a:ext cx="2721236" cy="3639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5679357-E9A7-199E-C4FA-007D411EA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24" r="26270"/>
            <a:stretch/>
          </p:blipFill>
          <p:spPr bwMode="auto">
            <a:xfrm>
              <a:off x="2943583" y="1771537"/>
              <a:ext cx="1559189" cy="27189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42;p18">
            <a:extLst>
              <a:ext uri="{FF2B5EF4-FFF2-40B4-BE49-F238E27FC236}">
                <a16:creationId xmlns:a16="http://schemas.microsoft.com/office/drawing/2014/main" id="{FA8523C0-800E-9385-7F57-84682B77B32D}"/>
              </a:ext>
            </a:extLst>
          </p:cNvPr>
          <p:cNvSpPr txBox="1"/>
          <p:nvPr/>
        </p:nvSpPr>
        <p:spPr>
          <a:xfrm>
            <a:off x="1774111" y="3877576"/>
            <a:ext cx="1201397"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Bình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cầu</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8" name="Google Shape;142;p18">
            <a:extLst>
              <a:ext uri="{FF2B5EF4-FFF2-40B4-BE49-F238E27FC236}">
                <a16:creationId xmlns:a16="http://schemas.microsoft.com/office/drawing/2014/main" id="{ED4F3A7D-F701-EA6E-6B60-4ED20CB61D91}"/>
              </a:ext>
            </a:extLst>
          </p:cNvPr>
          <p:cNvSpPr txBox="1"/>
          <p:nvPr/>
        </p:nvSpPr>
        <p:spPr>
          <a:xfrm>
            <a:off x="915747" y="4120320"/>
            <a:ext cx="29181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dirty="0"/>
              <a:t>Đựng chất lỏng, pha chế dung dịch, đun nóng, chưng cất.</a:t>
            </a:r>
            <a:endParaRPr lang="en-US" dirty="0"/>
          </a:p>
        </p:txBody>
      </p:sp>
      <p:pic>
        <p:nvPicPr>
          <p:cNvPr id="4106" name="Picture 10">
            <a:extLst>
              <a:ext uri="{FF2B5EF4-FFF2-40B4-BE49-F238E27FC236}">
                <a16:creationId xmlns:a16="http://schemas.microsoft.com/office/drawing/2014/main" id="{C5CA8D4B-C6E8-2CC6-E04A-72DB60710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4" y="738706"/>
            <a:ext cx="3321997" cy="3321997"/>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42;p18">
            <a:extLst>
              <a:ext uri="{FF2B5EF4-FFF2-40B4-BE49-F238E27FC236}">
                <a16:creationId xmlns:a16="http://schemas.microsoft.com/office/drawing/2014/main" id="{156FEE40-4A56-66EA-F43D-46919C789DDF}"/>
              </a:ext>
            </a:extLst>
          </p:cNvPr>
          <p:cNvSpPr txBox="1"/>
          <p:nvPr/>
        </p:nvSpPr>
        <p:spPr>
          <a:xfrm>
            <a:off x="6116397" y="3877576"/>
            <a:ext cx="1656003"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Lưới</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tản</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nhiệt</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21" name="Google Shape;142;p18">
            <a:extLst>
              <a:ext uri="{FF2B5EF4-FFF2-40B4-BE49-F238E27FC236}">
                <a16:creationId xmlns:a16="http://schemas.microsoft.com/office/drawing/2014/main" id="{5A74868A-2E3F-8633-AA95-E3412A981BDB}"/>
              </a:ext>
            </a:extLst>
          </p:cNvPr>
          <p:cNvSpPr txBox="1"/>
          <p:nvPr/>
        </p:nvSpPr>
        <p:spPr>
          <a:xfrm>
            <a:off x="5435430" y="4236233"/>
            <a:ext cx="2918126" cy="480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dirty="0"/>
              <a:t>P</a:t>
            </a:r>
            <a:r>
              <a:rPr lang="vi-VN" dirty="0"/>
              <a:t>hân tán nhiệt khi đốt</a:t>
            </a:r>
            <a:endParaRPr lang="en-US" dirty="0"/>
          </a:p>
        </p:txBody>
      </p:sp>
    </p:spTree>
    <p:extLst>
      <p:ext uri="{BB962C8B-B14F-4D97-AF65-F5344CB8AC3E}">
        <p14:creationId xmlns:p14="http://schemas.microsoft.com/office/powerpoint/2010/main" val="40310452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150"/>
                            </p:stCondLst>
                            <p:childTnLst>
                              <p:par>
                                <p:cTn id="15" presetID="16" presetClass="entr" presetSubtype="37"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500" fill="hold"/>
                                        <p:tgtEl>
                                          <p:spTgt spid="4106"/>
                                        </p:tgtEl>
                                        <p:attrNameLst>
                                          <p:attrName>ppt_w</p:attrName>
                                        </p:attrNameLst>
                                      </p:cBhvr>
                                      <p:tavLst>
                                        <p:tav tm="0">
                                          <p:val>
                                            <p:fltVal val="0"/>
                                          </p:val>
                                        </p:tav>
                                        <p:tav tm="100000">
                                          <p:val>
                                            <p:strVal val="#ppt_w"/>
                                          </p:val>
                                        </p:tav>
                                      </p:tavLst>
                                    </p:anim>
                                    <p:anim calcmode="lin" valueType="num">
                                      <p:cBhvr>
                                        <p:cTn id="23" dur="500" fill="hold"/>
                                        <p:tgtEl>
                                          <p:spTgt spid="4106"/>
                                        </p:tgtEl>
                                        <p:attrNameLst>
                                          <p:attrName>ppt_h</p:attrName>
                                        </p:attrNameLst>
                                      </p:cBhvr>
                                      <p:tavLst>
                                        <p:tav tm="0">
                                          <p:val>
                                            <p:fltVal val="0"/>
                                          </p:val>
                                        </p:tav>
                                        <p:tav tm="100000">
                                          <p:val>
                                            <p:strVal val="#ppt_h"/>
                                          </p:val>
                                        </p:tav>
                                      </p:tavLst>
                                    </p:anim>
                                    <p:animEffect transition="in" filter="fade">
                                      <p:cBhvr>
                                        <p:cTn id="24" dur="500"/>
                                        <p:tgtEl>
                                          <p:spTgt spid="410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1275"/>
                            </p:stCondLst>
                            <p:childTnLst>
                              <p:par>
                                <p:cTn id="30" presetID="16" presetClass="entr" presetSubtype="37"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rot="17501868">
            <a:off x="-596569" y="-54781"/>
            <a:ext cx="5807938" cy="4985116"/>
            <a:chOff x="5636087"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7" y="1293343"/>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1" y="1293346"/>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289704" y="1120510"/>
            <a:ext cx="3942272" cy="523220"/>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dirty="0"/>
              <a:t>Khi cần đun nóng dung dịch trong cốc thủy tinh, tại sao cần phải dùng lưới tản nhiệt?</a:t>
            </a:r>
            <a:endParaRPr lang="en-US" dirty="0"/>
          </a:p>
        </p:txBody>
      </p:sp>
      <p:grpSp>
        <p:nvGrpSpPr>
          <p:cNvPr id="8" name="Graphic 15">
            <a:extLst>
              <a:ext uri="{FF2B5EF4-FFF2-40B4-BE49-F238E27FC236}">
                <a16:creationId xmlns:a16="http://schemas.microsoft.com/office/drawing/2014/main" id="{2B5F56E3-662E-43A2-A458-DCA0D44FF4E0}"/>
              </a:ext>
            </a:extLst>
          </p:cNvPr>
          <p:cNvGrpSpPr/>
          <p:nvPr/>
        </p:nvGrpSpPr>
        <p:grpSpPr>
          <a:xfrm>
            <a:off x="6144240" y="1333666"/>
            <a:ext cx="3184459" cy="2957959"/>
            <a:chOff x="6438741" y="1948815"/>
            <a:chExt cx="3184459" cy="2957959"/>
          </a:xfrm>
          <a:solidFill>
            <a:srgbClr val="9C9C9C"/>
          </a:solidFill>
        </p:grpSpPr>
        <p:sp>
          <p:nvSpPr>
            <p:cNvPr id="9" name="Freeform: Shape 8">
              <a:extLst>
                <a:ext uri="{FF2B5EF4-FFF2-40B4-BE49-F238E27FC236}">
                  <a16:creationId xmlns:a16="http://schemas.microsoft.com/office/drawing/2014/main" id="{564D8873-EA2D-4190-A3ED-5336A7B6E530}"/>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Freeform: Shape 9">
              <a:extLst>
                <a:ext uri="{FF2B5EF4-FFF2-40B4-BE49-F238E27FC236}">
                  <a16:creationId xmlns:a16="http://schemas.microsoft.com/office/drawing/2014/main" id="{3D4A11E9-0D89-4344-806B-688CD3076974}"/>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 name="Freeform: Shape 10">
              <a:extLst>
                <a:ext uri="{FF2B5EF4-FFF2-40B4-BE49-F238E27FC236}">
                  <a16:creationId xmlns:a16="http://schemas.microsoft.com/office/drawing/2014/main" id="{6757D9DF-5277-4641-9736-CA51CD13A778}"/>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11">
              <a:extLst>
                <a:ext uri="{FF2B5EF4-FFF2-40B4-BE49-F238E27FC236}">
                  <a16:creationId xmlns:a16="http://schemas.microsoft.com/office/drawing/2014/main" id="{E3C0EB56-2BCC-45B8-A4A7-182A9A1DD094}"/>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Shape 12">
              <a:extLst>
                <a:ext uri="{FF2B5EF4-FFF2-40B4-BE49-F238E27FC236}">
                  <a16:creationId xmlns:a16="http://schemas.microsoft.com/office/drawing/2014/main" id="{6A11E9C3-64B4-4B21-A373-47DA33B37126}"/>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a16="http://schemas.microsoft.com/office/drawing/2014/main" id="{A6D7116E-2660-4C23-9F90-183AF4032B1D}"/>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5" name="Graphic 15">
            <a:extLst>
              <a:ext uri="{FF2B5EF4-FFF2-40B4-BE49-F238E27FC236}">
                <a16:creationId xmlns:a16="http://schemas.microsoft.com/office/drawing/2014/main" id="{5A836FD4-565A-4B65-9FC7-F0778B388429}"/>
              </a:ext>
            </a:extLst>
          </p:cNvPr>
          <p:cNvGrpSpPr/>
          <p:nvPr/>
        </p:nvGrpSpPr>
        <p:grpSpPr>
          <a:xfrm>
            <a:off x="5669668" y="775662"/>
            <a:ext cx="3345465" cy="3246130"/>
            <a:chOff x="5964169" y="1390811"/>
            <a:chExt cx="3345465" cy="3246130"/>
          </a:xfrm>
        </p:grpSpPr>
        <p:sp>
          <p:nvSpPr>
            <p:cNvPr id="16" name="Freeform: Shape 15">
              <a:extLst>
                <a:ext uri="{FF2B5EF4-FFF2-40B4-BE49-F238E27FC236}">
                  <a16:creationId xmlns:a16="http://schemas.microsoft.com/office/drawing/2014/main" id="{8BFFC8FE-695E-4111-8026-4E1B254D5FD9}"/>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Shape 16">
              <a:extLst>
                <a:ext uri="{FF2B5EF4-FFF2-40B4-BE49-F238E27FC236}">
                  <a16:creationId xmlns:a16="http://schemas.microsoft.com/office/drawing/2014/main" id="{BCB98A63-C98F-483F-ADCD-EAFD484C10E1}"/>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Freeform: Shape 17">
              <a:extLst>
                <a:ext uri="{FF2B5EF4-FFF2-40B4-BE49-F238E27FC236}">
                  <a16:creationId xmlns:a16="http://schemas.microsoft.com/office/drawing/2014/main" id="{72438D7D-82BE-4D2E-857D-15D2F866AB86}"/>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Shape 18">
              <a:extLst>
                <a:ext uri="{FF2B5EF4-FFF2-40B4-BE49-F238E27FC236}">
                  <a16:creationId xmlns:a16="http://schemas.microsoft.com/office/drawing/2014/main" id="{7E04C3E4-2AF8-4B22-89E4-725F586A0CC5}"/>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8AFB53DE-A964-4DB0-ACDF-6475F5ED30D6}"/>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Shape 20">
              <a:extLst>
                <a:ext uri="{FF2B5EF4-FFF2-40B4-BE49-F238E27FC236}">
                  <a16:creationId xmlns:a16="http://schemas.microsoft.com/office/drawing/2014/main" id="{C7542D51-7261-48A8-80EB-4E3353B5F45E}"/>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2" name="Graphic 15">
            <a:extLst>
              <a:ext uri="{FF2B5EF4-FFF2-40B4-BE49-F238E27FC236}">
                <a16:creationId xmlns:a16="http://schemas.microsoft.com/office/drawing/2014/main" id="{7BA46667-66DC-4621-A44A-30B5292A0154}"/>
              </a:ext>
            </a:extLst>
          </p:cNvPr>
          <p:cNvGrpSpPr/>
          <p:nvPr/>
        </p:nvGrpSpPr>
        <p:grpSpPr>
          <a:xfrm>
            <a:off x="6625597" y="2020199"/>
            <a:ext cx="1616487" cy="2793015"/>
            <a:chOff x="6920098" y="2635348"/>
            <a:chExt cx="1616487" cy="2793015"/>
          </a:xfrm>
          <a:solidFill>
            <a:srgbClr val="911F27"/>
          </a:solidFill>
        </p:grpSpPr>
        <p:sp>
          <p:nvSpPr>
            <p:cNvPr id="23" name="Freeform: Shape 22">
              <a:extLst>
                <a:ext uri="{FF2B5EF4-FFF2-40B4-BE49-F238E27FC236}">
                  <a16:creationId xmlns:a16="http://schemas.microsoft.com/office/drawing/2014/main" id="{BA8B8308-3701-4740-A4BE-13D3D870DA8B}"/>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Shape 23">
              <a:extLst>
                <a:ext uri="{FF2B5EF4-FFF2-40B4-BE49-F238E27FC236}">
                  <a16:creationId xmlns:a16="http://schemas.microsoft.com/office/drawing/2014/main" id="{01D09DEE-7D35-4641-B436-77D96DEA9BC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 name="Freeform: Shape 24">
              <a:extLst>
                <a:ext uri="{FF2B5EF4-FFF2-40B4-BE49-F238E27FC236}">
                  <a16:creationId xmlns:a16="http://schemas.microsoft.com/office/drawing/2014/main" id="{F0E2FE60-B57D-4665-BADA-3337A379B42D}"/>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Freeform: Shape 25">
              <a:extLst>
                <a:ext uri="{FF2B5EF4-FFF2-40B4-BE49-F238E27FC236}">
                  <a16:creationId xmlns:a16="http://schemas.microsoft.com/office/drawing/2014/main" id="{FEF0CAD8-CC5E-4482-944B-7F6DB535AF6E}"/>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7" name="Graphic 15">
            <a:extLst>
              <a:ext uri="{FF2B5EF4-FFF2-40B4-BE49-F238E27FC236}">
                <a16:creationId xmlns:a16="http://schemas.microsoft.com/office/drawing/2014/main" id="{FDD9CB80-24EE-4019-93B3-8DC9A09AB4F4}"/>
              </a:ext>
            </a:extLst>
          </p:cNvPr>
          <p:cNvGrpSpPr/>
          <p:nvPr/>
        </p:nvGrpSpPr>
        <p:grpSpPr>
          <a:xfrm>
            <a:off x="6847148" y="594235"/>
            <a:ext cx="1262461" cy="2420251"/>
            <a:chOff x="7141649" y="1209384"/>
            <a:chExt cx="1262461" cy="2420251"/>
          </a:xfrm>
        </p:grpSpPr>
        <p:sp>
          <p:nvSpPr>
            <p:cNvPr id="28" name="Freeform: Shape 27">
              <a:extLst>
                <a:ext uri="{FF2B5EF4-FFF2-40B4-BE49-F238E27FC236}">
                  <a16:creationId xmlns:a16="http://schemas.microsoft.com/office/drawing/2014/main" id="{2228197C-058E-4732-8F06-C727F7E525B7}"/>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 name="Freeform: Shape 28">
              <a:extLst>
                <a:ext uri="{FF2B5EF4-FFF2-40B4-BE49-F238E27FC236}">
                  <a16:creationId xmlns:a16="http://schemas.microsoft.com/office/drawing/2014/main" id="{DC35E6C2-FDB0-4B66-90F1-CBE3B0CEFF2C}"/>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 name="Freeform: Shape 29">
              <a:extLst>
                <a:ext uri="{FF2B5EF4-FFF2-40B4-BE49-F238E27FC236}">
                  <a16:creationId xmlns:a16="http://schemas.microsoft.com/office/drawing/2014/main" id="{F64CEE79-6CE8-4B40-ABDD-F1E83B79BE86}"/>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Freeform: Shape 30">
              <a:extLst>
                <a:ext uri="{FF2B5EF4-FFF2-40B4-BE49-F238E27FC236}">
                  <a16:creationId xmlns:a16="http://schemas.microsoft.com/office/drawing/2014/main" id="{A90ED642-DF16-4A10-9244-C62FF1F91789}"/>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Freeform: Shape 31">
              <a:extLst>
                <a:ext uri="{FF2B5EF4-FFF2-40B4-BE49-F238E27FC236}">
                  <a16:creationId xmlns:a16="http://schemas.microsoft.com/office/drawing/2014/main" id="{C1FA96BB-49F9-4326-BD8E-5AC6C97B746A}"/>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 name="Freeform: Shape 32">
              <a:extLst>
                <a:ext uri="{FF2B5EF4-FFF2-40B4-BE49-F238E27FC236}">
                  <a16:creationId xmlns:a16="http://schemas.microsoft.com/office/drawing/2014/main" id="{784D138F-A0E9-4463-9E04-BCE5F234C797}"/>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 name="Freeform: Shape 33">
              <a:extLst>
                <a:ext uri="{FF2B5EF4-FFF2-40B4-BE49-F238E27FC236}">
                  <a16:creationId xmlns:a16="http://schemas.microsoft.com/office/drawing/2014/main" id="{5B6B93D2-AF79-47D8-8532-128C95DCD96F}"/>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 name="Freeform: Shape 34">
              <a:extLst>
                <a:ext uri="{FF2B5EF4-FFF2-40B4-BE49-F238E27FC236}">
                  <a16:creationId xmlns:a16="http://schemas.microsoft.com/office/drawing/2014/main" id="{E5BF6B3F-3446-49F5-93CE-FD1870EF5CCF}"/>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 name="Freeform: Shape 35">
              <a:extLst>
                <a:ext uri="{FF2B5EF4-FFF2-40B4-BE49-F238E27FC236}">
                  <a16:creationId xmlns:a16="http://schemas.microsoft.com/office/drawing/2014/main" id="{1D2189FE-4E48-419C-946E-75F7F7A37B20}"/>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CDE9A2F0-BC7B-4EC7-B04A-91F4AA5724EB}"/>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 name="Freeform: Shape 37">
              <a:extLst>
                <a:ext uri="{FF2B5EF4-FFF2-40B4-BE49-F238E27FC236}">
                  <a16:creationId xmlns:a16="http://schemas.microsoft.com/office/drawing/2014/main" id="{6B646AF0-ADF3-44F9-9C3C-50F35A3829C0}"/>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 name="Freeform: Shape 38">
              <a:extLst>
                <a:ext uri="{FF2B5EF4-FFF2-40B4-BE49-F238E27FC236}">
                  <a16:creationId xmlns:a16="http://schemas.microsoft.com/office/drawing/2014/main" id="{B1BFF780-B381-4599-A9BD-ED16F73CE183}"/>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 name="Freeform: Shape 39">
              <a:extLst>
                <a:ext uri="{FF2B5EF4-FFF2-40B4-BE49-F238E27FC236}">
                  <a16:creationId xmlns:a16="http://schemas.microsoft.com/office/drawing/2014/main" id="{EEB96FF4-5FA9-4948-ADD3-A5181682A245}"/>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 name="Freeform: Shape 40">
              <a:extLst>
                <a:ext uri="{FF2B5EF4-FFF2-40B4-BE49-F238E27FC236}">
                  <a16:creationId xmlns:a16="http://schemas.microsoft.com/office/drawing/2014/main" id="{A7077326-F68D-454D-A1EF-439D29DBC593}"/>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2" name="Freeform: Shape 41">
              <a:extLst>
                <a:ext uri="{FF2B5EF4-FFF2-40B4-BE49-F238E27FC236}">
                  <a16:creationId xmlns:a16="http://schemas.microsoft.com/office/drawing/2014/main" id="{6DA4F4BF-0B9C-4007-85CB-EE9F8E4EACF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3" name="Freeform: Shape 42">
              <a:extLst>
                <a:ext uri="{FF2B5EF4-FFF2-40B4-BE49-F238E27FC236}">
                  <a16:creationId xmlns:a16="http://schemas.microsoft.com/office/drawing/2014/main" id="{85308018-BC0B-4B11-81E6-A9B38176F108}"/>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4" name="Freeform: Shape 43">
              <a:extLst>
                <a:ext uri="{FF2B5EF4-FFF2-40B4-BE49-F238E27FC236}">
                  <a16:creationId xmlns:a16="http://schemas.microsoft.com/office/drawing/2014/main" id="{5BF33EA2-B2E4-4109-86AD-35E6CC87F8AB}"/>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5" name="Freeform: Shape 44">
              <a:extLst>
                <a:ext uri="{FF2B5EF4-FFF2-40B4-BE49-F238E27FC236}">
                  <a16:creationId xmlns:a16="http://schemas.microsoft.com/office/drawing/2014/main" id="{8A420549-9A6A-4769-A525-53F435849AFE}"/>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6" name="Freeform: Shape 45">
              <a:extLst>
                <a:ext uri="{FF2B5EF4-FFF2-40B4-BE49-F238E27FC236}">
                  <a16:creationId xmlns:a16="http://schemas.microsoft.com/office/drawing/2014/main" id="{18C2AC0D-0C58-49E6-95E9-E3496196926F}"/>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7" name="Freeform: Shape 46">
              <a:extLst>
                <a:ext uri="{FF2B5EF4-FFF2-40B4-BE49-F238E27FC236}">
                  <a16:creationId xmlns:a16="http://schemas.microsoft.com/office/drawing/2014/main" id="{D58DC3DD-2B3A-414C-A5FB-19857A88D53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8" name="Freeform: Shape 47">
              <a:extLst>
                <a:ext uri="{FF2B5EF4-FFF2-40B4-BE49-F238E27FC236}">
                  <a16:creationId xmlns:a16="http://schemas.microsoft.com/office/drawing/2014/main" id="{93DF9471-6B8A-4E95-98F5-5C59AE5FA0BE}"/>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9" name="Freeform: Shape 48">
              <a:extLst>
                <a:ext uri="{FF2B5EF4-FFF2-40B4-BE49-F238E27FC236}">
                  <a16:creationId xmlns:a16="http://schemas.microsoft.com/office/drawing/2014/main" id="{860CD1D6-8111-4259-ACD7-A6B4861F3E52}"/>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0" name="Freeform: Shape 49">
              <a:extLst>
                <a:ext uri="{FF2B5EF4-FFF2-40B4-BE49-F238E27FC236}">
                  <a16:creationId xmlns:a16="http://schemas.microsoft.com/office/drawing/2014/main" id="{28F22091-4528-4FA1-B84D-3BED1F8CF6CA}"/>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1" name="Freeform: Shape 50">
              <a:extLst>
                <a:ext uri="{FF2B5EF4-FFF2-40B4-BE49-F238E27FC236}">
                  <a16:creationId xmlns:a16="http://schemas.microsoft.com/office/drawing/2014/main" id="{B59B9DAA-9357-400F-BA49-97EDD6DDA051}"/>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2" name="Freeform: Shape 51">
              <a:extLst>
                <a:ext uri="{FF2B5EF4-FFF2-40B4-BE49-F238E27FC236}">
                  <a16:creationId xmlns:a16="http://schemas.microsoft.com/office/drawing/2014/main" id="{7CA72895-2B79-49D5-95DF-34A783D1F442}"/>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3" name="Freeform: Shape 52">
              <a:extLst>
                <a:ext uri="{FF2B5EF4-FFF2-40B4-BE49-F238E27FC236}">
                  <a16:creationId xmlns:a16="http://schemas.microsoft.com/office/drawing/2014/main" id="{CA8BCFEF-0449-40BE-942B-3A9B17B1D0AC}"/>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4" name="Freeform: Shape 53">
              <a:extLst>
                <a:ext uri="{FF2B5EF4-FFF2-40B4-BE49-F238E27FC236}">
                  <a16:creationId xmlns:a16="http://schemas.microsoft.com/office/drawing/2014/main" id="{42040671-0AD9-4F31-B3E7-CB438A9CD3D7}"/>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5" name="Freeform: Shape 54">
              <a:extLst>
                <a:ext uri="{FF2B5EF4-FFF2-40B4-BE49-F238E27FC236}">
                  <a16:creationId xmlns:a16="http://schemas.microsoft.com/office/drawing/2014/main" id="{3354D578-B354-47F6-BC8F-9E2566CBF999}"/>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Freeform: Shape 55">
              <a:extLst>
                <a:ext uri="{FF2B5EF4-FFF2-40B4-BE49-F238E27FC236}">
                  <a16:creationId xmlns:a16="http://schemas.microsoft.com/office/drawing/2014/main" id="{A340208B-86EE-4437-8F17-BD61BABEC3DB}"/>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7" name="Freeform: Shape 56">
              <a:extLst>
                <a:ext uri="{FF2B5EF4-FFF2-40B4-BE49-F238E27FC236}">
                  <a16:creationId xmlns:a16="http://schemas.microsoft.com/office/drawing/2014/main" id="{AC904899-038C-4542-860A-431F2293BA72}"/>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8" name="Freeform: Shape 57">
              <a:extLst>
                <a:ext uri="{FF2B5EF4-FFF2-40B4-BE49-F238E27FC236}">
                  <a16:creationId xmlns:a16="http://schemas.microsoft.com/office/drawing/2014/main" id="{0B764E53-5E2C-469A-8F20-28DD81AF22C1}"/>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9" name="Freeform: Shape 58">
              <a:extLst>
                <a:ext uri="{FF2B5EF4-FFF2-40B4-BE49-F238E27FC236}">
                  <a16:creationId xmlns:a16="http://schemas.microsoft.com/office/drawing/2014/main" id="{9E85049F-8DC6-4055-A991-B9203C5BC32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 name="Freeform: Shape 59">
              <a:extLst>
                <a:ext uri="{FF2B5EF4-FFF2-40B4-BE49-F238E27FC236}">
                  <a16:creationId xmlns:a16="http://schemas.microsoft.com/office/drawing/2014/main" id="{992AE581-BA19-47DB-9A41-1544D6CD6A8F}"/>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1" name="Freeform: Shape 60">
              <a:extLst>
                <a:ext uri="{FF2B5EF4-FFF2-40B4-BE49-F238E27FC236}">
                  <a16:creationId xmlns:a16="http://schemas.microsoft.com/office/drawing/2014/main" id="{08C11E01-FD11-4D3C-BB29-2BEEEAD71468}"/>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2" name="Freeform: Shape 61">
              <a:extLst>
                <a:ext uri="{FF2B5EF4-FFF2-40B4-BE49-F238E27FC236}">
                  <a16:creationId xmlns:a16="http://schemas.microsoft.com/office/drawing/2014/main" id="{30ED5874-55BD-40EB-9A37-6E34ABDD49B0}"/>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1664743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3601542" y="-103068"/>
            <a:ext cx="5632818" cy="5349634"/>
            <a:chOff x="5635479" y="1293017"/>
            <a:chExt cx="4243443" cy="4030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5479" y="1293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643620" y="1420302"/>
            <a:ext cx="3665532"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marL="0" indent="0" algn="ctr" defTabSz="914378" eaLnBrk="1" fontAlgn="auto" latinLnBrk="0" hangingPunct="1">
              <a:buSzTx/>
              <a:buNone/>
              <a:tabLst/>
              <a:defRPr sz="2800">
                <a:solidFill>
                  <a:srgbClr val="223572"/>
                </a:solidFill>
                <a:latin typeface="Fira Sans Condensed Light" panose="020B0403050000020004" pitchFamily="34" charset="0"/>
                <a:cs typeface="Arial" panose="020B0604020202020204" pitchFamily="34" charset="0"/>
              </a:defRPr>
            </a:lvl1pPr>
          </a:lstStyle>
          <a:p>
            <a:r>
              <a:rPr lang="vi-VN" dirty="0"/>
              <a:t>Khi đun nóng hóa chất lỏng trong cốc thủy tinh phải dùng lưới thép lót dưới đáy cốc để tránh nứt vỡ cốc.</a:t>
            </a:r>
            <a:endParaRPr lang="en-US" dirty="0">
              <a:sym typeface="+mn-ea"/>
            </a:endParaRPr>
          </a:p>
        </p:txBody>
      </p:sp>
      <p:pic>
        <p:nvPicPr>
          <p:cNvPr id="3" name="Picture 2">
            <a:extLst>
              <a:ext uri="{FF2B5EF4-FFF2-40B4-BE49-F238E27FC236}">
                <a16:creationId xmlns:a16="http://schemas.microsoft.com/office/drawing/2014/main" id="{44AE682B-1D1B-83BC-F4BB-EAA2B0DF5D94}"/>
              </a:ext>
            </a:extLst>
          </p:cNvPr>
          <p:cNvPicPr>
            <a:picLocks noChangeAspect="1"/>
          </p:cNvPicPr>
          <p:nvPr/>
        </p:nvPicPr>
        <p:blipFill>
          <a:blip r:embed="rId2"/>
          <a:stretch>
            <a:fillRect/>
          </a:stretch>
        </p:blipFill>
        <p:spPr>
          <a:xfrm>
            <a:off x="374421" y="1020401"/>
            <a:ext cx="4125961" cy="3611073"/>
          </a:xfrm>
          <a:prstGeom prst="rect">
            <a:avLst/>
          </a:prstGeom>
        </p:spPr>
      </p:pic>
    </p:spTree>
    <p:extLst>
      <p:ext uri="{BB962C8B-B14F-4D97-AF65-F5344CB8AC3E}">
        <p14:creationId xmlns:p14="http://schemas.microsoft.com/office/powerpoint/2010/main" val="278429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kumimoji="0"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540723"/>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kumimoji="0" lang="en" sz="18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4. </a:t>
            </a:r>
            <a:r>
              <a:rPr lang="vi-VN" sz="1800" b="1" dirty="0">
                <a:solidFill>
                  <a:srgbClr val="943557"/>
                </a:solidFill>
                <a:latin typeface="Fira Sans Extra Condensed Medium" panose="020B0604020202020204" charset="0"/>
                <a:ea typeface="Fira Sans Extra Condensed"/>
                <a:cs typeface="Fira Sans Extra Condensed"/>
              </a:rPr>
              <a:t>Một số dụng cụ dùng trong quan sát nhiễm sắc thể</a:t>
            </a:r>
            <a:endParaRPr lang="en-US" sz="1800" b="1" dirty="0">
              <a:solidFill>
                <a:srgbClr val="943557"/>
              </a:solidFill>
              <a:latin typeface="Fira Sans Extra Condensed Medium" panose="020B0604020202020204" charset="0"/>
              <a:ea typeface="Fira Sans Extra Condensed"/>
              <a:cs typeface="Fira Sans Extra Condensed"/>
            </a:endParaRPr>
          </a:p>
        </p:txBody>
      </p:sp>
      <p:pic>
        <p:nvPicPr>
          <p:cNvPr id="10" name="Picture 9">
            <a:extLst>
              <a:ext uri="{FF2B5EF4-FFF2-40B4-BE49-F238E27FC236}">
                <a16:creationId xmlns:a16="http://schemas.microsoft.com/office/drawing/2014/main" id="{06CD2899-FD97-851B-654F-2CCF6F2EFB41}"/>
              </a:ext>
            </a:extLst>
          </p:cNvPr>
          <p:cNvPicPr>
            <a:picLocks noChangeAspect="1"/>
          </p:cNvPicPr>
          <p:nvPr/>
        </p:nvPicPr>
        <p:blipFill>
          <a:blip r:embed="rId2"/>
          <a:stretch>
            <a:fillRect/>
          </a:stretch>
        </p:blipFill>
        <p:spPr>
          <a:xfrm>
            <a:off x="305045" y="1108813"/>
            <a:ext cx="2452098" cy="2452098"/>
          </a:xfrm>
          <a:prstGeom prst="rect">
            <a:avLst/>
          </a:prstGeom>
        </p:spPr>
      </p:pic>
      <p:pic>
        <p:nvPicPr>
          <p:cNvPr id="5124" name="Picture 4" descr="Bộ 25 mẫu tiêu bản cho kính hiển vi - Thế giới thiên văn">
            <a:extLst>
              <a:ext uri="{FF2B5EF4-FFF2-40B4-BE49-F238E27FC236}">
                <a16:creationId xmlns:a16="http://schemas.microsoft.com/office/drawing/2014/main" id="{2470ECE5-A42A-4955-7F47-8E9933BB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45" y="1187665"/>
            <a:ext cx="3491672" cy="2373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3893880-5B49-284D-BA8D-F544C13127D0}"/>
              </a:ext>
            </a:extLst>
          </p:cNvPr>
          <p:cNvPicPr>
            <a:picLocks noChangeAspect="1"/>
          </p:cNvPicPr>
          <p:nvPr/>
        </p:nvPicPr>
        <p:blipFill>
          <a:blip r:embed="rId4"/>
          <a:stretch>
            <a:fillRect/>
          </a:stretch>
        </p:blipFill>
        <p:spPr>
          <a:xfrm>
            <a:off x="2936250" y="1187665"/>
            <a:ext cx="2373246" cy="2373246"/>
          </a:xfrm>
          <a:prstGeom prst="rect">
            <a:avLst/>
          </a:prstGeom>
        </p:spPr>
      </p:pic>
      <p:sp>
        <p:nvSpPr>
          <p:cNvPr id="16" name="Google Shape;142;p18">
            <a:extLst>
              <a:ext uri="{FF2B5EF4-FFF2-40B4-BE49-F238E27FC236}">
                <a16:creationId xmlns:a16="http://schemas.microsoft.com/office/drawing/2014/main" id="{F0F0D74A-2777-B00F-263D-82A6A430E284}"/>
              </a:ext>
            </a:extLst>
          </p:cNvPr>
          <p:cNvSpPr txBox="1"/>
          <p:nvPr/>
        </p:nvSpPr>
        <p:spPr>
          <a:xfrm>
            <a:off x="305045" y="3766359"/>
            <a:ext cx="1712317"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Kính</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hiển</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vi</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18" name="Google Shape;142;p18">
            <a:extLst>
              <a:ext uri="{FF2B5EF4-FFF2-40B4-BE49-F238E27FC236}">
                <a16:creationId xmlns:a16="http://schemas.microsoft.com/office/drawing/2014/main" id="{FAEAFD90-8B11-AD3F-A23F-4F5FA0564F93}"/>
              </a:ext>
            </a:extLst>
          </p:cNvPr>
          <p:cNvSpPr txBox="1"/>
          <p:nvPr/>
        </p:nvSpPr>
        <p:spPr>
          <a:xfrm>
            <a:off x="2845901"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Tiêu</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bản</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cố</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định</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NST</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19" name="Google Shape;142;p18">
            <a:extLst>
              <a:ext uri="{FF2B5EF4-FFF2-40B4-BE49-F238E27FC236}">
                <a16:creationId xmlns:a16="http://schemas.microsoft.com/office/drawing/2014/main" id="{B26A6CA3-A647-FC87-3291-EE6A859B5527}"/>
              </a:ext>
            </a:extLst>
          </p:cNvPr>
          <p:cNvSpPr txBox="1"/>
          <p:nvPr/>
        </p:nvSpPr>
        <p:spPr>
          <a:xfrm>
            <a:off x="5913883"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Hộp</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đựng</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tiêu</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2000" b="1" i="0" u="none" strike="noStrike" kern="0" cap="none" spc="0" normalizeH="0" noProof="0" dirty="0" err="1">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bản</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Tree>
    <p:extLst>
      <p:ext uri="{BB962C8B-B14F-4D97-AF65-F5344CB8AC3E}">
        <p14:creationId xmlns:p14="http://schemas.microsoft.com/office/powerpoint/2010/main" val="399165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50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ppt_w</p:attrName>
                                        </p:attrNameLst>
                                      </p:cBhvr>
                                      <p:tavLst>
                                        <p:tav tm="0">
                                          <p:val>
                                            <p:fltVal val="0"/>
                                          </p:val>
                                        </p:tav>
                                        <p:tav tm="100000">
                                          <p:val>
                                            <p:strVal val="#ppt_w"/>
                                          </p:val>
                                        </p:tav>
                                      </p:tavLst>
                                    </p:anim>
                                    <p:anim calcmode="lin" valueType="num">
                                      <p:cBhvr>
                                        <p:cTn id="23" dur="500" fill="hold"/>
                                        <p:tgtEl>
                                          <p:spTgt spid="5124"/>
                                        </p:tgtEl>
                                        <p:attrNameLst>
                                          <p:attrName>ppt_h</p:attrName>
                                        </p:attrNameLst>
                                      </p:cBhvr>
                                      <p:tavLst>
                                        <p:tav tm="0">
                                          <p:val>
                                            <p:fltVal val="0"/>
                                          </p:val>
                                        </p:tav>
                                        <p:tav tm="100000">
                                          <p:val>
                                            <p:strVal val="#ppt_h"/>
                                          </p:val>
                                        </p:tav>
                                      </p:tavLst>
                                    </p:anim>
                                    <p:animEffect transition="in" filter="fade">
                                      <p:cBhvr>
                                        <p:cTn id="24" dur="500"/>
                                        <p:tgtEl>
                                          <p:spTgt spid="5124"/>
                                        </p:tgtEl>
                                      </p:cBhvr>
                                    </p:animEffect>
                                  </p:childTnLst>
                                </p:cTn>
                              </p:par>
                            </p:childTnLst>
                          </p:cTn>
                        </p:par>
                        <p:par>
                          <p:cTn id="25" fill="hold">
                            <p:stCondLst>
                              <p:cond delay="10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725"/>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600"/>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MỘT SỐ HOÁ CHẤT TRONG PHÒNG THÍ NGHIỆM</a:t>
            </a:r>
          </a:p>
        </p:txBody>
      </p:sp>
      <p:grpSp>
        <p:nvGrpSpPr>
          <p:cNvPr id="6147" name="Group 6146">
            <a:extLst>
              <a:ext uri="{FF2B5EF4-FFF2-40B4-BE49-F238E27FC236}">
                <a16:creationId xmlns:a16="http://schemas.microsoft.com/office/drawing/2014/main" id="{59A8DCBA-FDB8-981F-1A8C-DBAFB33DC147}"/>
              </a:ext>
            </a:extLst>
          </p:cNvPr>
          <p:cNvGrpSpPr/>
          <p:nvPr/>
        </p:nvGrpSpPr>
        <p:grpSpPr>
          <a:xfrm>
            <a:off x="174828" y="699572"/>
            <a:ext cx="2762852" cy="1668881"/>
            <a:chOff x="5820567" y="1255835"/>
            <a:chExt cx="2762852" cy="1668881"/>
          </a:xfrm>
        </p:grpSpPr>
        <p:sp>
          <p:nvSpPr>
            <p:cNvPr id="31" name="Rectangle: Rounded Corners 30">
              <a:extLst>
                <a:ext uri="{FF2B5EF4-FFF2-40B4-BE49-F238E27FC236}">
                  <a16:creationId xmlns:a16="http://schemas.microsoft.com/office/drawing/2014/main" id="{4082C63E-5B6D-B601-7004-4B638AB311B8}"/>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Kim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loại</a:t>
              </a:r>
              <a:endParaRPr lang="en-US" sz="1800" b="1" dirty="0">
                <a:solidFill>
                  <a:srgbClr val="C53F3F"/>
                </a:solidFill>
                <a:latin typeface="Fira Sans Extra Condensed Medium" panose="020B0604020202020204" charset="0"/>
                <a:ea typeface="Fira Sans Extra Condensed"/>
                <a:cs typeface="Fira Sans Extra Condensed"/>
              </a:endParaRPr>
            </a:p>
          </p:txBody>
        </p:sp>
        <p:pic>
          <p:nvPicPr>
            <p:cNvPr id="6150" name="Picture 6">
              <a:extLst>
                <a:ext uri="{FF2B5EF4-FFF2-40B4-BE49-F238E27FC236}">
                  <a16:creationId xmlns:a16="http://schemas.microsoft.com/office/drawing/2014/main" id="{26AA2543-5B45-876F-C0E4-9B3109F3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67" y="1255835"/>
              <a:ext cx="1744355" cy="1162903"/>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a:extLst>
                <a:ext uri="{FF2B5EF4-FFF2-40B4-BE49-F238E27FC236}">
                  <a16:creationId xmlns:a16="http://schemas.microsoft.com/office/drawing/2014/main" id="{68B7FC23-6E17-C79C-60D7-FCC1EFC31A0C}"/>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Na</a:t>
              </a:r>
            </a:p>
          </p:txBody>
        </p:sp>
        <p:sp>
          <p:nvSpPr>
            <p:cNvPr id="6145" name="TextBox 6144">
              <a:extLst>
                <a:ext uri="{FF2B5EF4-FFF2-40B4-BE49-F238E27FC236}">
                  <a16:creationId xmlns:a16="http://schemas.microsoft.com/office/drawing/2014/main" id="{58350642-5BCC-B53F-B0C2-1E00DAB8E2BB}"/>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Fe</a:t>
              </a:r>
            </a:p>
          </p:txBody>
        </p:sp>
        <p:pic>
          <p:nvPicPr>
            <p:cNvPr id="6152" name="Picture 8">
              <a:extLst>
                <a:ext uri="{FF2B5EF4-FFF2-40B4-BE49-F238E27FC236}">
                  <a16:creationId xmlns:a16="http://schemas.microsoft.com/office/drawing/2014/main" id="{22286165-BEE1-A10F-C698-7766EF47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29" y="1491517"/>
              <a:ext cx="1158290" cy="772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77" name="Group 6176">
            <a:extLst>
              <a:ext uri="{FF2B5EF4-FFF2-40B4-BE49-F238E27FC236}">
                <a16:creationId xmlns:a16="http://schemas.microsoft.com/office/drawing/2014/main" id="{F4F135ED-835D-DC14-BC32-6E320E599EC7}"/>
              </a:ext>
            </a:extLst>
          </p:cNvPr>
          <p:cNvGrpSpPr/>
          <p:nvPr/>
        </p:nvGrpSpPr>
        <p:grpSpPr>
          <a:xfrm>
            <a:off x="320067" y="2730174"/>
            <a:ext cx="2518013" cy="1548433"/>
            <a:chOff x="2742569" y="693896"/>
            <a:chExt cx="2518013" cy="1548433"/>
          </a:xfrm>
        </p:grpSpPr>
        <p:grpSp>
          <p:nvGrpSpPr>
            <p:cNvPr id="1041" name="Group 1040">
              <a:extLst>
                <a:ext uri="{FF2B5EF4-FFF2-40B4-BE49-F238E27FC236}">
                  <a16:creationId xmlns:a16="http://schemas.microsoft.com/office/drawing/2014/main" id="{4786A921-BE2B-AFBA-581A-127486F470D1}"/>
                </a:ext>
              </a:extLst>
            </p:cNvPr>
            <p:cNvGrpSpPr/>
            <p:nvPr/>
          </p:nvGrpSpPr>
          <p:grpSpPr>
            <a:xfrm>
              <a:off x="2742569" y="693897"/>
              <a:ext cx="2518013" cy="1548432"/>
              <a:chOff x="5970894" y="1376284"/>
              <a:chExt cx="2518013" cy="1548432"/>
            </a:xfrm>
          </p:grpSpPr>
          <p:sp>
            <p:nvSpPr>
              <p:cNvPr id="1042" name="Rectangle: Rounded Corners 1041">
                <a:extLst>
                  <a:ext uri="{FF2B5EF4-FFF2-40B4-BE49-F238E27FC236}">
                    <a16:creationId xmlns:a16="http://schemas.microsoft.com/office/drawing/2014/main" id="{C40E5191-18A1-9F08-139D-D1375A4ABFD3}"/>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Google Shape;142;p18">
                <a:extLst>
                  <a:ext uri="{FF2B5EF4-FFF2-40B4-BE49-F238E27FC236}">
                    <a16:creationId xmlns:a16="http://schemas.microsoft.com/office/drawing/2014/main" id="{5ECAC872-ED00-2A45-FBD0-76CFA41EE01C}"/>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Phi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kim</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1045" name="TextBox 1044">
                <a:extLst>
                  <a:ext uri="{FF2B5EF4-FFF2-40B4-BE49-F238E27FC236}">
                    <a16:creationId xmlns:a16="http://schemas.microsoft.com/office/drawing/2014/main" id="{49A983D1-F330-4A04-EF18-7F8F4B2AE0A6}"/>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S</a:t>
                </a:r>
              </a:p>
            </p:txBody>
          </p:sp>
          <p:sp>
            <p:nvSpPr>
              <p:cNvPr id="1046" name="TextBox 1045">
                <a:extLst>
                  <a:ext uri="{FF2B5EF4-FFF2-40B4-BE49-F238E27FC236}">
                    <a16:creationId xmlns:a16="http://schemas.microsoft.com/office/drawing/2014/main" id="{71F164D4-FE6C-C970-7D3B-4197ACC900B1}"/>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I</a:t>
                </a:r>
                <a:r>
                  <a:rPr lang="en-US" baseline="-25000" dirty="0">
                    <a:solidFill>
                      <a:srgbClr val="C53F3F"/>
                    </a:solidFill>
                  </a:rPr>
                  <a:t>2</a:t>
                </a:r>
              </a:p>
            </p:txBody>
          </p:sp>
        </p:grpSp>
        <p:pic>
          <p:nvPicPr>
            <p:cNvPr id="1055" name="Picture 10">
              <a:extLst>
                <a:ext uri="{FF2B5EF4-FFF2-40B4-BE49-F238E27FC236}">
                  <a16:creationId xmlns:a16="http://schemas.microsoft.com/office/drawing/2014/main" id="{77ACD576-D1E7-DE53-6E55-8C1EC7CE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21" y="818524"/>
              <a:ext cx="1158290" cy="773376"/>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12">
              <a:extLst>
                <a:ext uri="{FF2B5EF4-FFF2-40B4-BE49-F238E27FC236}">
                  <a16:creationId xmlns:a16="http://schemas.microsoft.com/office/drawing/2014/main" id="{C037861D-90B7-77AD-9BEE-8F2E5CF41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237" y="693896"/>
              <a:ext cx="863119" cy="929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93" name="Group 6192">
            <a:extLst>
              <a:ext uri="{FF2B5EF4-FFF2-40B4-BE49-F238E27FC236}">
                <a16:creationId xmlns:a16="http://schemas.microsoft.com/office/drawing/2014/main" id="{5D1AD963-C4D9-C642-A365-299937AE1537}"/>
              </a:ext>
            </a:extLst>
          </p:cNvPr>
          <p:cNvGrpSpPr/>
          <p:nvPr/>
        </p:nvGrpSpPr>
        <p:grpSpPr>
          <a:xfrm>
            <a:off x="3126024" y="420171"/>
            <a:ext cx="2855021" cy="1414678"/>
            <a:chOff x="3126024" y="420171"/>
            <a:chExt cx="2855021" cy="1414678"/>
          </a:xfrm>
        </p:grpSpPr>
        <p:grpSp>
          <p:nvGrpSpPr>
            <p:cNvPr id="6179" name="Group 6178">
              <a:extLst>
                <a:ext uri="{FF2B5EF4-FFF2-40B4-BE49-F238E27FC236}">
                  <a16:creationId xmlns:a16="http://schemas.microsoft.com/office/drawing/2014/main" id="{D43B3EA3-F929-2ED2-6745-AA3F0762EC41}"/>
                </a:ext>
              </a:extLst>
            </p:cNvPr>
            <p:cNvGrpSpPr/>
            <p:nvPr/>
          </p:nvGrpSpPr>
          <p:grpSpPr>
            <a:xfrm>
              <a:off x="3268068" y="452851"/>
              <a:ext cx="2712977" cy="1381998"/>
              <a:chOff x="5970894" y="1376284"/>
              <a:chExt cx="2712977" cy="1381998"/>
            </a:xfrm>
          </p:grpSpPr>
          <p:sp>
            <p:nvSpPr>
              <p:cNvPr id="6182" name="Rectangle: Rounded Corners 6181">
                <a:extLst>
                  <a:ext uri="{FF2B5EF4-FFF2-40B4-BE49-F238E27FC236}">
                    <a16:creationId xmlns:a16="http://schemas.microsoft.com/office/drawing/2014/main" id="{22876FA2-A440-A8C7-81AA-24595C60F06C}"/>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3" name="Google Shape;142;p18">
                <a:extLst>
                  <a:ext uri="{FF2B5EF4-FFF2-40B4-BE49-F238E27FC236}">
                    <a16:creationId xmlns:a16="http://schemas.microsoft.com/office/drawing/2014/main" id="{ED6CD702-1120-07CA-2631-19F25AE64D34}"/>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Oxide</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184" name="TextBox 6183">
                <a:extLst>
                  <a:ext uri="{FF2B5EF4-FFF2-40B4-BE49-F238E27FC236}">
                    <a16:creationId xmlns:a16="http://schemas.microsoft.com/office/drawing/2014/main" id="{FBF7B8FD-3B0E-0DC8-3F6A-7A446CF8E34A}"/>
                  </a:ext>
                </a:extLst>
              </p:cNvPr>
              <p:cNvSpPr txBox="1"/>
              <p:nvPr/>
            </p:nvSpPr>
            <p:spPr>
              <a:xfrm>
                <a:off x="6273153" y="2155128"/>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CuO</a:t>
                </a:r>
                <a:endParaRPr lang="en-US" dirty="0">
                  <a:solidFill>
                    <a:srgbClr val="C53F3F"/>
                  </a:solidFill>
                </a:endParaRPr>
              </a:p>
            </p:txBody>
          </p:sp>
          <p:sp>
            <p:nvSpPr>
              <p:cNvPr id="6185" name="TextBox 6184">
                <a:extLst>
                  <a:ext uri="{FF2B5EF4-FFF2-40B4-BE49-F238E27FC236}">
                    <a16:creationId xmlns:a16="http://schemas.microsoft.com/office/drawing/2014/main" id="{AF4C9D22-A6C9-019F-CF3B-0C53BCC49B46}"/>
                  </a:ext>
                </a:extLst>
              </p:cNvPr>
              <p:cNvSpPr txBox="1"/>
              <p:nvPr/>
            </p:nvSpPr>
            <p:spPr>
              <a:xfrm>
                <a:off x="7688696" y="2141604"/>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CaO</a:t>
                </a:r>
                <a:endParaRPr lang="en-US" baseline="-25000" dirty="0">
                  <a:solidFill>
                    <a:srgbClr val="C53F3F"/>
                  </a:solidFill>
                </a:endParaRPr>
              </a:p>
            </p:txBody>
          </p:sp>
        </p:grpSp>
        <p:pic>
          <p:nvPicPr>
            <p:cNvPr id="6186" name="Picture 14">
              <a:extLst>
                <a:ext uri="{FF2B5EF4-FFF2-40B4-BE49-F238E27FC236}">
                  <a16:creationId xmlns:a16="http://schemas.microsoft.com/office/drawing/2014/main" id="{227391BA-B905-95D5-D82E-6C0982A8D8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08" b="18070"/>
            <a:stretch/>
          </p:blipFill>
          <p:spPr bwMode="auto">
            <a:xfrm>
              <a:off x="3126024" y="420171"/>
              <a:ext cx="1466769" cy="899446"/>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16" descr="Canxi oxit, Calcium oxide CaO - Mua Canxi oxit ở đâu Giá TỐT, chất lượng?">
              <a:extLst>
                <a:ext uri="{FF2B5EF4-FFF2-40B4-BE49-F238E27FC236}">
                  <a16:creationId xmlns:a16="http://schemas.microsoft.com/office/drawing/2014/main" id="{FF31573B-4533-399E-656F-6D62418180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642" y="444147"/>
              <a:ext cx="1289051" cy="802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CBA4857-C7E8-FEE0-FEEC-D7EDE7F3974C}"/>
              </a:ext>
            </a:extLst>
          </p:cNvPr>
          <p:cNvGrpSpPr/>
          <p:nvPr/>
        </p:nvGrpSpPr>
        <p:grpSpPr>
          <a:xfrm>
            <a:off x="3204353" y="2014964"/>
            <a:ext cx="2899475" cy="1381998"/>
            <a:chOff x="3204353" y="2014964"/>
            <a:chExt cx="2899475" cy="1381998"/>
          </a:xfrm>
        </p:grpSpPr>
        <p:grpSp>
          <p:nvGrpSpPr>
            <p:cNvPr id="6211" name="Group 6210">
              <a:extLst>
                <a:ext uri="{FF2B5EF4-FFF2-40B4-BE49-F238E27FC236}">
                  <a16:creationId xmlns:a16="http://schemas.microsoft.com/office/drawing/2014/main" id="{9933197D-3FFA-8449-2102-720494D0A04F}"/>
                </a:ext>
              </a:extLst>
            </p:cNvPr>
            <p:cNvGrpSpPr/>
            <p:nvPr/>
          </p:nvGrpSpPr>
          <p:grpSpPr>
            <a:xfrm>
              <a:off x="3204353" y="2014964"/>
              <a:ext cx="2899475" cy="1381998"/>
              <a:chOff x="5905592" y="1376284"/>
              <a:chExt cx="2899475" cy="1381998"/>
            </a:xfrm>
          </p:grpSpPr>
          <p:sp>
            <p:nvSpPr>
              <p:cNvPr id="6214" name="Rectangle: Rounded Corners 6213">
                <a:extLst>
                  <a:ext uri="{FF2B5EF4-FFF2-40B4-BE49-F238E27FC236}">
                    <a16:creationId xmlns:a16="http://schemas.microsoft.com/office/drawing/2014/main" id="{A08E3B09-9336-FA26-337A-21659905D398}"/>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5" name="Google Shape;142;p18">
                <a:extLst>
                  <a:ext uri="{FF2B5EF4-FFF2-40B4-BE49-F238E27FC236}">
                    <a16:creationId xmlns:a16="http://schemas.microsoft.com/office/drawing/2014/main" id="{D61DB5E3-70AB-1BAF-EA6D-C4EC64A0691E}"/>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Acid </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216" name="TextBox 6215">
                <a:extLst>
                  <a:ext uri="{FF2B5EF4-FFF2-40B4-BE49-F238E27FC236}">
                    <a16:creationId xmlns:a16="http://schemas.microsoft.com/office/drawing/2014/main" id="{3113BDD8-80EB-8F46-4990-15A139FC517F}"/>
                  </a:ext>
                </a:extLst>
              </p:cNvPr>
              <p:cNvSpPr txBox="1"/>
              <p:nvPr/>
            </p:nvSpPr>
            <p:spPr>
              <a:xfrm>
                <a:off x="5905592" y="1954317"/>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HCl</a:t>
                </a:r>
              </a:p>
            </p:txBody>
          </p:sp>
          <p:sp>
            <p:nvSpPr>
              <p:cNvPr id="6217" name="TextBox 6216">
                <a:extLst>
                  <a:ext uri="{FF2B5EF4-FFF2-40B4-BE49-F238E27FC236}">
                    <a16:creationId xmlns:a16="http://schemas.microsoft.com/office/drawing/2014/main" id="{2C2DA72F-6C2C-9C6A-7349-6D0D347E5549}"/>
                  </a:ext>
                </a:extLst>
              </p:cNvPr>
              <p:cNvSpPr txBox="1"/>
              <p:nvPr/>
            </p:nvSpPr>
            <p:spPr>
              <a:xfrm>
                <a:off x="7938406" y="1933070"/>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H</a:t>
                </a:r>
                <a:r>
                  <a:rPr lang="en-US" baseline="-25000" dirty="0">
                    <a:solidFill>
                      <a:srgbClr val="C53F3F"/>
                    </a:solidFill>
                  </a:rPr>
                  <a:t>2</a:t>
                </a:r>
                <a:r>
                  <a:rPr lang="en-US" dirty="0">
                    <a:solidFill>
                      <a:srgbClr val="C53F3F"/>
                    </a:solidFill>
                  </a:rPr>
                  <a:t>SO</a:t>
                </a:r>
                <a:r>
                  <a:rPr lang="en-US" baseline="-25000" dirty="0">
                    <a:solidFill>
                      <a:srgbClr val="C53F3F"/>
                    </a:solidFill>
                  </a:rPr>
                  <a:t>4</a:t>
                </a:r>
              </a:p>
            </p:txBody>
          </p:sp>
        </p:grpSp>
        <p:pic>
          <p:nvPicPr>
            <p:cNvPr id="6226" name="Picture 18">
              <a:extLst>
                <a:ext uri="{FF2B5EF4-FFF2-40B4-BE49-F238E27FC236}">
                  <a16:creationId xmlns:a16="http://schemas.microsoft.com/office/drawing/2014/main" id="{FA319EB9-62C7-8F5D-1323-3A3EF9AB8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359" y="2125978"/>
              <a:ext cx="1107521" cy="1107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17239D-2D40-54ED-3387-F4E355A2A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864" y="2108371"/>
              <a:ext cx="1268956" cy="1268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FF78BB5-0A62-431E-C722-85F3B7814BAD}"/>
              </a:ext>
            </a:extLst>
          </p:cNvPr>
          <p:cNvGrpSpPr/>
          <p:nvPr/>
        </p:nvGrpSpPr>
        <p:grpSpPr>
          <a:xfrm>
            <a:off x="3271242" y="3577077"/>
            <a:ext cx="2712977" cy="1428133"/>
            <a:chOff x="3271242" y="3577077"/>
            <a:chExt cx="2712977" cy="1428133"/>
          </a:xfrm>
        </p:grpSpPr>
        <p:grpSp>
          <p:nvGrpSpPr>
            <p:cNvPr id="6219" name="Group 6218">
              <a:extLst>
                <a:ext uri="{FF2B5EF4-FFF2-40B4-BE49-F238E27FC236}">
                  <a16:creationId xmlns:a16="http://schemas.microsoft.com/office/drawing/2014/main" id="{4C78B6D3-4ABE-3CEE-3950-B4FA6B44F91B}"/>
                </a:ext>
              </a:extLst>
            </p:cNvPr>
            <p:cNvGrpSpPr/>
            <p:nvPr/>
          </p:nvGrpSpPr>
          <p:grpSpPr>
            <a:xfrm>
              <a:off x="3271242" y="3577077"/>
              <a:ext cx="2712977" cy="1428133"/>
              <a:chOff x="5970894" y="1376284"/>
              <a:chExt cx="2712977" cy="1428133"/>
            </a:xfrm>
          </p:grpSpPr>
          <p:sp>
            <p:nvSpPr>
              <p:cNvPr id="6222" name="Rectangle: Rounded Corners 6221">
                <a:extLst>
                  <a:ext uri="{FF2B5EF4-FFF2-40B4-BE49-F238E27FC236}">
                    <a16:creationId xmlns:a16="http://schemas.microsoft.com/office/drawing/2014/main" id="{139F91EA-42FC-F65B-E575-83275CB957B1}"/>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3" name="Google Shape;142;p18">
                <a:extLst>
                  <a:ext uri="{FF2B5EF4-FFF2-40B4-BE49-F238E27FC236}">
                    <a16:creationId xmlns:a16="http://schemas.microsoft.com/office/drawing/2014/main" id="{AF9C9080-5F49-731E-4236-93180FEDD7FE}"/>
                  </a:ext>
                </a:extLst>
              </p:cNvPr>
              <p:cNvSpPr txBox="1"/>
              <p:nvPr/>
            </p:nvSpPr>
            <p:spPr>
              <a:xfrm>
                <a:off x="6812797" y="2386208"/>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Base</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6224" name="TextBox 6223">
                <a:extLst>
                  <a:ext uri="{FF2B5EF4-FFF2-40B4-BE49-F238E27FC236}">
                    <a16:creationId xmlns:a16="http://schemas.microsoft.com/office/drawing/2014/main" id="{977AFFE0-9343-A3E3-B621-AB437859E1D5}"/>
                  </a:ext>
                </a:extLst>
              </p:cNvPr>
              <p:cNvSpPr txBox="1"/>
              <p:nvPr/>
            </p:nvSpPr>
            <p:spPr>
              <a:xfrm>
                <a:off x="6206733" y="2268765"/>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NaOH</a:t>
                </a:r>
              </a:p>
            </p:txBody>
          </p:sp>
          <p:sp>
            <p:nvSpPr>
              <p:cNvPr id="6225" name="TextBox 6224">
                <a:extLst>
                  <a:ext uri="{FF2B5EF4-FFF2-40B4-BE49-F238E27FC236}">
                    <a16:creationId xmlns:a16="http://schemas.microsoft.com/office/drawing/2014/main" id="{9C9BCEBE-2AE5-B743-0245-1BE3B2EA44BC}"/>
                  </a:ext>
                </a:extLst>
              </p:cNvPr>
              <p:cNvSpPr txBox="1"/>
              <p:nvPr/>
            </p:nvSpPr>
            <p:spPr>
              <a:xfrm>
                <a:off x="7688696" y="2295940"/>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NH</a:t>
                </a:r>
                <a:r>
                  <a:rPr lang="en-US" baseline="-25000" dirty="0">
                    <a:solidFill>
                      <a:srgbClr val="C53F3F"/>
                    </a:solidFill>
                  </a:rPr>
                  <a:t>3</a:t>
                </a:r>
              </a:p>
            </p:txBody>
          </p:sp>
        </p:grpSp>
        <p:pic>
          <p:nvPicPr>
            <p:cNvPr id="5" name="Picture 4">
              <a:extLst>
                <a:ext uri="{FF2B5EF4-FFF2-40B4-BE49-F238E27FC236}">
                  <a16:creationId xmlns:a16="http://schemas.microsoft.com/office/drawing/2014/main" id="{8DCB14DF-7BA3-6340-CE82-AE512B9847F8}"/>
                </a:ext>
              </a:extLst>
            </p:cNvPr>
            <p:cNvPicPr>
              <a:picLocks noChangeAspect="1"/>
            </p:cNvPicPr>
            <p:nvPr/>
          </p:nvPicPr>
          <p:blipFill>
            <a:blip r:embed="rId10"/>
            <a:stretch>
              <a:fillRect/>
            </a:stretch>
          </p:blipFill>
          <p:spPr>
            <a:xfrm>
              <a:off x="3423134" y="3636497"/>
              <a:ext cx="899553" cy="899553"/>
            </a:xfrm>
            <a:prstGeom prst="rect">
              <a:avLst/>
            </a:prstGeom>
          </p:spPr>
        </p:pic>
        <p:pic>
          <p:nvPicPr>
            <p:cNvPr id="6" name="Picture 5">
              <a:extLst>
                <a:ext uri="{FF2B5EF4-FFF2-40B4-BE49-F238E27FC236}">
                  <a16:creationId xmlns:a16="http://schemas.microsoft.com/office/drawing/2014/main" id="{D24846F7-95AA-7696-417B-F1F93F8D329D}"/>
                </a:ext>
              </a:extLst>
            </p:cNvPr>
            <p:cNvPicPr>
              <a:picLocks noChangeAspect="1"/>
            </p:cNvPicPr>
            <p:nvPr/>
          </p:nvPicPr>
          <p:blipFill>
            <a:blip r:embed="rId11"/>
            <a:stretch>
              <a:fillRect/>
            </a:stretch>
          </p:blipFill>
          <p:spPr>
            <a:xfrm>
              <a:off x="4767334" y="3598099"/>
              <a:ext cx="1076447" cy="927531"/>
            </a:xfrm>
            <a:prstGeom prst="rect">
              <a:avLst/>
            </a:prstGeom>
          </p:spPr>
        </p:pic>
      </p:grpSp>
      <p:grpSp>
        <p:nvGrpSpPr>
          <p:cNvPr id="24" name="Group 23">
            <a:extLst>
              <a:ext uri="{FF2B5EF4-FFF2-40B4-BE49-F238E27FC236}">
                <a16:creationId xmlns:a16="http://schemas.microsoft.com/office/drawing/2014/main" id="{AD57B090-64AB-78AA-2B34-0FBFD4BE7B97}"/>
              </a:ext>
            </a:extLst>
          </p:cNvPr>
          <p:cNvGrpSpPr/>
          <p:nvPr/>
        </p:nvGrpSpPr>
        <p:grpSpPr>
          <a:xfrm>
            <a:off x="6353179" y="790718"/>
            <a:ext cx="2518013" cy="1650421"/>
            <a:chOff x="6353179" y="790718"/>
            <a:chExt cx="2518013" cy="1650421"/>
          </a:xfrm>
        </p:grpSpPr>
        <p:grpSp>
          <p:nvGrpSpPr>
            <p:cNvPr id="8" name="Group 7">
              <a:extLst>
                <a:ext uri="{FF2B5EF4-FFF2-40B4-BE49-F238E27FC236}">
                  <a16:creationId xmlns:a16="http://schemas.microsoft.com/office/drawing/2014/main" id="{5963F7AB-9EA1-45B8-FD29-E0F73FB1EDA8}"/>
                </a:ext>
              </a:extLst>
            </p:cNvPr>
            <p:cNvGrpSpPr/>
            <p:nvPr/>
          </p:nvGrpSpPr>
          <p:grpSpPr>
            <a:xfrm>
              <a:off x="6353179" y="892707"/>
              <a:ext cx="2518013" cy="1548432"/>
              <a:chOff x="5970894" y="1376284"/>
              <a:chExt cx="2518013" cy="1548432"/>
            </a:xfrm>
          </p:grpSpPr>
          <p:sp>
            <p:nvSpPr>
              <p:cNvPr id="9" name="Rectangle: Rounded Corners 8">
                <a:extLst>
                  <a:ext uri="{FF2B5EF4-FFF2-40B4-BE49-F238E27FC236}">
                    <a16:creationId xmlns:a16="http://schemas.microsoft.com/office/drawing/2014/main" id="{2C4196F6-EE24-A71E-970F-F88A28BC421D}"/>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a:extLst>
                  <a:ext uri="{FF2B5EF4-FFF2-40B4-BE49-F238E27FC236}">
                    <a16:creationId xmlns:a16="http://schemas.microsoft.com/office/drawing/2014/main" id="{8C4B3CF5-566E-9158-CDE5-CEA6FFB98EBF}"/>
                  </a:ext>
                </a:extLst>
              </p:cNvPr>
              <p:cNvSpPr txBox="1"/>
              <p:nvPr/>
            </p:nvSpPr>
            <p:spPr>
              <a:xfrm>
                <a:off x="6690067" y="2506506"/>
                <a:ext cx="130514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Chất</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hữu</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cơ</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13" name="TextBox 12">
                <a:extLst>
                  <a:ext uri="{FF2B5EF4-FFF2-40B4-BE49-F238E27FC236}">
                    <a16:creationId xmlns:a16="http://schemas.microsoft.com/office/drawing/2014/main" id="{B0EB0C73-71C6-58B1-6434-854CA64A31D9}"/>
                  </a:ext>
                </a:extLst>
              </p:cNvPr>
              <p:cNvSpPr txBox="1"/>
              <p:nvPr/>
            </p:nvSpPr>
            <p:spPr>
              <a:xfrm>
                <a:off x="6229053" y="2243983"/>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C</a:t>
                </a:r>
                <a:r>
                  <a:rPr lang="en-US" baseline="-25000" dirty="0">
                    <a:solidFill>
                      <a:srgbClr val="C53F3F"/>
                    </a:solidFill>
                  </a:rPr>
                  <a:t>2</a:t>
                </a:r>
                <a:r>
                  <a:rPr lang="en-US" dirty="0">
                    <a:solidFill>
                      <a:srgbClr val="C53F3F"/>
                    </a:solidFill>
                  </a:rPr>
                  <a:t>H</a:t>
                </a:r>
                <a:r>
                  <a:rPr lang="en-US" baseline="-25000" dirty="0">
                    <a:solidFill>
                      <a:srgbClr val="C53F3F"/>
                    </a:solidFill>
                  </a:rPr>
                  <a:t>5</a:t>
                </a:r>
                <a:r>
                  <a:rPr lang="en-US" dirty="0">
                    <a:solidFill>
                      <a:srgbClr val="C53F3F"/>
                    </a:solidFill>
                  </a:rPr>
                  <a:t>OH</a:t>
                </a:r>
              </a:p>
            </p:txBody>
          </p:sp>
          <p:sp>
            <p:nvSpPr>
              <p:cNvPr id="14" name="TextBox 13">
                <a:extLst>
                  <a:ext uri="{FF2B5EF4-FFF2-40B4-BE49-F238E27FC236}">
                    <a16:creationId xmlns:a16="http://schemas.microsoft.com/office/drawing/2014/main" id="{934614F9-1469-1807-35D0-93DFACB86D19}"/>
                  </a:ext>
                </a:extLst>
              </p:cNvPr>
              <p:cNvSpPr txBox="1"/>
              <p:nvPr/>
            </p:nvSpPr>
            <p:spPr>
              <a:xfrm>
                <a:off x="7329080" y="2243049"/>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C</a:t>
                </a:r>
                <a:r>
                  <a:rPr lang="en-US" baseline="-25000" dirty="0">
                    <a:solidFill>
                      <a:srgbClr val="C53F3F"/>
                    </a:solidFill>
                  </a:rPr>
                  <a:t>6</a:t>
                </a:r>
                <a:r>
                  <a:rPr lang="en-US" dirty="0">
                    <a:solidFill>
                      <a:srgbClr val="C53F3F"/>
                    </a:solidFill>
                  </a:rPr>
                  <a:t>H</a:t>
                </a:r>
                <a:r>
                  <a:rPr lang="en-US" baseline="-25000" dirty="0">
                    <a:solidFill>
                      <a:srgbClr val="C53F3F"/>
                    </a:solidFill>
                  </a:rPr>
                  <a:t>12</a:t>
                </a:r>
                <a:r>
                  <a:rPr lang="en-US" dirty="0">
                    <a:solidFill>
                      <a:srgbClr val="C53F3F"/>
                    </a:solidFill>
                  </a:rPr>
                  <a:t>O</a:t>
                </a:r>
                <a:r>
                  <a:rPr lang="en-US" baseline="-25000" dirty="0">
                    <a:solidFill>
                      <a:srgbClr val="C53F3F"/>
                    </a:solidFill>
                  </a:rPr>
                  <a:t>6</a:t>
                </a:r>
              </a:p>
            </p:txBody>
          </p:sp>
        </p:grpSp>
        <p:pic>
          <p:nvPicPr>
            <p:cNvPr id="1028" name="Picture 4">
              <a:extLst>
                <a:ext uri="{FF2B5EF4-FFF2-40B4-BE49-F238E27FC236}">
                  <a16:creationId xmlns:a16="http://schemas.microsoft.com/office/drawing/2014/main" id="{D50048DF-DB28-2300-2492-2FCAFCC08D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711" y="913330"/>
              <a:ext cx="940427" cy="940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775CC2-5150-56B9-77E2-47ABAFE30B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8290" y="790718"/>
              <a:ext cx="1264750" cy="1168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0651450C-6330-8174-DB55-5D4757FADAFA}"/>
              </a:ext>
            </a:extLst>
          </p:cNvPr>
          <p:cNvGrpSpPr/>
          <p:nvPr/>
        </p:nvGrpSpPr>
        <p:grpSpPr>
          <a:xfrm>
            <a:off x="6309147" y="2802861"/>
            <a:ext cx="2638611" cy="1563579"/>
            <a:chOff x="6309147" y="2802861"/>
            <a:chExt cx="2638611" cy="1563579"/>
          </a:xfrm>
        </p:grpSpPr>
        <p:grpSp>
          <p:nvGrpSpPr>
            <p:cNvPr id="17" name="Group 16">
              <a:extLst>
                <a:ext uri="{FF2B5EF4-FFF2-40B4-BE49-F238E27FC236}">
                  <a16:creationId xmlns:a16="http://schemas.microsoft.com/office/drawing/2014/main" id="{97DE9606-19B6-44EE-F28E-FB136A345BD3}"/>
                </a:ext>
              </a:extLst>
            </p:cNvPr>
            <p:cNvGrpSpPr/>
            <p:nvPr/>
          </p:nvGrpSpPr>
          <p:grpSpPr>
            <a:xfrm>
              <a:off x="6348091" y="2802861"/>
              <a:ext cx="2599667" cy="1548432"/>
              <a:chOff x="5970894" y="1376284"/>
              <a:chExt cx="2599667" cy="1548432"/>
            </a:xfrm>
          </p:grpSpPr>
          <p:sp>
            <p:nvSpPr>
              <p:cNvPr id="20" name="Rectangle: Rounded Corners 19">
                <a:extLst>
                  <a:ext uri="{FF2B5EF4-FFF2-40B4-BE49-F238E27FC236}">
                    <a16:creationId xmlns:a16="http://schemas.microsoft.com/office/drawing/2014/main" id="{EB1C5E13-8236-3FD1-016E-2EDCE43EC005}"/>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2;p18">
                <a:extLst>
                  <a:ext uri="{FF2B5EF4-FFF2-40B4-BE49-F238E27FC236}">
                    <a16:creationId xmlns:a16="http://schemas.microsoft.com/office/drawing/2014/main" id="{58AE716E-4C19-1947-E1D8-B331C67B3EA2}"/>
                  </a:ext>
                </a:extLst>
              </p:cNvPr>
              <p:cNvSpPr txBox="1"/>
              <p:nvPr/>
            </p:nvSpPr>
            <p:spPr>
              <a:xfrm>
                <a:off x="6727888" y="2506506"/>
                <a:ext cx="117542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Chất</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chỉ</a:t>
                </a:r>
                <a:r>
                  <a:rPr lang="en-US" sz="1800" b="1" dirty="0">
                    <a:solidFill>
                      <a:srgbClr val="C53F3F"/>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C53F3F"/>
                    </a:solidFill>
                    <a:latin typeface="Fira Sans Extra Condensed Medium" panose="020B0604020202020204" charset="0"/>
                    <a:ea typeface="Fira Sans Extra Condensed"/>
                    <a:cs typeface="Fira Sans Extra Condensed"/>
                    <a:sym typeface="Fira Sans Extra Condensed"/>
                  </a:rPr>
                  <a:t>thị</a:t>
                </a:r>
                <a:endParaRPr lang="en-US" sz="1800" b="1" dirty="0">
                  <a:solidFill>
                    <a:srgbClr val="C53F3F"/>
                  </a:solidFill>
                  <a:latin typeface="Fira Sans Extra Condensed Medium" panose="020B0604020202020204" charset="0"/>
                  <a:ea typeface="Fira Sans Extra Condensed"/>
                  <a:cs typeface="Fira Sans Extra Condensed"/>
                </a:endParaRPr>
              </a:p>
            </p:txBody>
          </p:sp>
          <p:sp>
            <p:nvSpPr>
              <p:cNvPr id="22" name="TextBox 21">
                <a:extLst>
                  <a:ext uri="{FF2B5EF4-FFF2-40B4-BE49-F238E27FC236}">
                    <a16:creationId xmlns:a16="http://schemas.microsoft.com/office/drawing/2014/main" id="{225F6A45-DF03-45F2-AFEB-5BAF4118C6D7}"/>
                  </a:ext>
                </a:extLst>
              </p:cNvPr>
              <p:cNvSpPr txBox="1"/>
              <p:nvPr/>
            </p:nvSpPr>
            <p:spPr>
              <a:xfrm>
                <a:off x="7370172" y="1442435"/>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rPr>
                  <a:t>Giấy</a:t>
                </a:r>
                <a:r>
                  <a:rPr lang="en-US" dirty="0">
                    <a:solidFill>
                      <a:srgbClr val="C53F3F"/>
                    </a:solidFill>
                  </a:rPr>
                  <a:t> pH</a:t>
                </a:r>
              </a:p>
            </p:txBody>
          </p:sp>
          <p:sp>
            <p:nvSpPr>
              <p:cNvPr id="23" name="TextBox 22">
                <a:extLst>
                  <a:ext uri="{FF2B5EF4-FFF2-40B4-BE49-F238E27FC236}">
                    <a16:creationId xmlns:a16="http://schemas.microsoft.com/office/drawing/2014/main" id="{43B12681-3FA0-BCF8-D9F3-A7584CD5031A}"/>
                  </a:ext>
                </a:extLst>
              </p:cNvPr>
              <p:cNvSpPr txBox="1"/>
              <p:nvPr/>
            </p:nvSpPr>
            <p:spPr>
              <a:xfrm>
                <a:off x="6727888" y="2138601"/>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rPr>
                  <a:t>Phenolphthalein</a:t>
                </a:r>
                <a:endParaRPr lang="en-US" baseline="-25000" dirty="0">
                  <a:solidFill>
                    <a:srgbClr val="C53F3F"/>
                  </a:solidFill>
                </a:endParaRPr>
              </a:p>
            </p:txBody>
          </p:sp>
        </p:grpSp>
        <p:pic>
          <p:nvPicPr>
            <p:cNvPr id="1034" name="Picture 10">
              <a:extLst>
                <a:ext uri="{FF2B5EF4-FFF2-40B4-BE49-F238E27FC236}">
                  <a16:creationId xmlns:a16="http://schemas.microsoft.com/office/drawing/2014/main" id="{85D94B94-552B-3260-8A9A-EA244B729EB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54340" b="10365"/>
            <a:stretch/>
          </p:blipFill>
          <p:spPr bwMode="auto">
            <a:xfrm>
              <a:off x="6354332" y="2842277"/>
              <a:ext cx="1571582" cy="554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5D368B1-A2BB-1011-1DF8-E986640D8E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9147" y="3336322"/>
              <a:ext cx="1030118" cy="10301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9783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177"/>
                                        </p:tgtEl>
                                        <p:attrNameLst>
                                          <p:attrName>style.visibility</p:attrName>
                                        </p:attrNameLst>
                                      </p:cBhvr>
                                      <p:to>
                                        <p:strVal val="visible"/>
                                      </p:to>
                                    </p:set>
                                    <p:animEffect transition="in" filter="barn(outVertical)">
                                      <p:cBhvr>
                                        <p:cTn id="12" dur="500"/>
                                        <p:tgtEl>
                                          <p:spTgt spid="61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193"/>
                                        </p:tgtEl>
                                        <p:attrNameLst>
                                          <p:attrName>style.visibility</p:attrName>
                                        </p:attrNameLst>
                                      </p:cBhvr>
                                      <p:to>
                                        <p:strVal val="visible"/>
                                      </p:to>
                                    </p:set>
                                    <p:animEffect transition="in" filter="barn(outVertical)">
                                      <p:cBhvr>
                                        <p:cTn id="17" dur="500"/>
                                        <p:tgtEl>
                                          <p:spTgt spid="6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42;p18">
            <a:extLst>
              <a:ext uri="{FF2B5EF4-FFF2-40B4-BE49-F238E27FC236}">
                <a16:creationId xmlns:a16="http://schemas.microsoft.com/office/drawing/2014/main" id="{6D3CD5FE-2B73-FE47-D1BF-F085939B05F8}"/>
              </a:ext>
            </a:extLst>
          </p:cNvPr>
          <p:cNvSpPr txBox="1"/>
          <p:nvPr/>
        </p:nvSpPr>
        <p:spPr>
          <a:xfrm>
            <a:off x="1880083" y="3228494"/>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4020202020204" charset="0"/>
                <a:ea typeface="Fira Sans Extra Condensed"/>
                <a:cs typeface="Fira Sans Extra Condensed"/>
                <a:sym typeface="Fira Sans Extra Condensed"/>
              </a:rPr>
              <a:t>KMNO</a:t>
            </a:r>
            <a:r>
              <a:rPr lang="en-US" sz="2000" b="1" baseline="-25000" dirty="0">
                <a:solidFill>
                  <a:srgbClr val="C53F3F"/>
                </a:solidFill>
                <a:latin typeface="Fira Sans Extra Condensed Medium" panose="020B0604020202020204" charset="0"/>
                <a:ea typeface="Fira Sans Extra Condensed"/>
                <a:cs typeface="Fira Sans Extra Condensed"/>
                <a:sym typeface="Fira Sans Extra Condensed"/>
              </a:rPr>
              <a:t>4</a:t>
            </a:r>
            <a:endParaRPr lang="en-US" sz="2000" b="1" baseline="-25000" dirty="0">
              <a:solidFill>
                <a:srgbClr val="C53F3F"/>
              </a:solidFill>
              <a:latin typeface="Fira Sans Extra Condensed Medium" panose="020B0604020202020204" charset="0"/>
              <a:ea typeface="Fira Sans Extra Condensed"/>
              <a:cs typeface="Fira Sans Extra Condensed"/>
            </a:endParaRPr>
          </a:p>
        </p:txBody>
      </p:sp>
      <p:pic>
        <p:nvPicPr>
          <p:cNvPr id="2052" name="Picture 4">
            <a:extLst>
              <a:ext uri="{FF2B5EF4-FFF2-40B4-BE49-F238E27FC236}">
                <a16:creationId xmlns:a16="http://schemas.microsoft.com/office/drawing/2014/main" id="{EAF2D220-D137-8981-6FDB-2F2BA05A4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176" y="466782"/>
            <a:ext cx="3260338" cy="3260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MỘT SỐ HOÁ CHẤT TRONG PHÒNG THÍ NGHIỆM</a:t>
            </a:r>
          </a:p>
        </p:txBody>
      </p:sp>
      <p:sp>
        <p:nvSpPr>
          <p:cNvPr id="15" name="Google Shape;142;p18">
            <a:extLst>
              <a:ext uri="{FF2B5EF4-FFF2-40B4-BE49-F238E27FC236}">
                <a16:creationId xmlns:a16="http://schemas.microsoft.com/office/drawing/2014/main" id="{07428A5A-679D-B337-A190-227715DF4A7C}"/>
              </a:ext>
            </a:extLst>
          </p:cNvPr>
          <p:cNvSpPr txBox="1"/>
          <p:nvPr/>
        </p:nvSpPr>
        <p:spPr>
          <a:xfrm>
            <a:off x="1263805" y="4069501"/>
            <a:ext cx="6861717"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sz="1800" dirty="0"/>
              <a:t>Những hoá chất dễ bị phân huỷ bởi ánh sáng cần được đựng trong các lọ tối màu và để ở chỗ tối hoặc bọc kín bằng giấy màu đen phía ngoài lọ.</a:t>
            </a:r>
            <a:endParaRPr lang="en-US" sz="1800" dirty="0"/>
          </a:p>
        </p:txBody>
      </p:sp>
      <p:sp>
        <p:nvSpPr>
          <p:cNvPr id="18" name="Google Shape;142;p18">
            <a:extLst>
              <a:ext uri="{FF2B5EF4-FFF2-40B4-BE49-F238E27FC236}">
                <a16:creationId xmlns:a16="http://schemas.microsoft.com/office/drawing/2014/main" id="{47B39922-2175-67E7-7591-351B0670C80C}"/>
              </a:ext>
            </a:extLst>
          </p:cNvPr>
          <p:cNvSpPr txBox="1"/>
          <p:nvPr/>
        </p:nvSpPr>
        <p:spPr>
          <a:xfrm>
            <a:off x="6076658" y="326125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4020202020204" charset="0"/>
                <a:ea typeface="Fira Sans Extra Condensed"/>
                <a:cs typeface="Fira Sans Extra Condensed"/>
                <a:sym typeface="Fira Sans Extra Condensed"/>
              </a:rPr>
              <a:t>AgNO</a:t>
            </a:r>
            <a:r>
              <a:rPr lang="en-US" sz="2000" b="1" baseline="-25000" dirty="0">
                <a:solidFill>
                  <a:srgbClr val="C53F3F"/>
                </a:solidFill>
                <a:latin typeface="Fira Sans Extra Condensed Medium" panose="020B0604020202020204" charset="0"/>
                <a:ea typeface="Fira Sans Extra Condensed"/>
                <a:cs typeface="Fira Sans Extra Condensed"/>
                <a:sym typeface="Fira Sans Extra Condensed"/>
              </a:rPr>
              <a:t>3</a:t>
            </a:r>
            <a:endParaRPr lang="en-US" sz="2000" b="1" baseline="-25000" dirty="0">
              <a:solidFill>
                <a:srgbClr val="C53F3F"/>
              </a:solidFill>
              <a:latin typeface="Fira Sans Extra Condensed Medium" panose="020B0604020202020204" charset="0"/>
              <a:ea typeface="Fira Sans Extra Condensed"/>
              <a:cs typeface="Fira Sans Extra Condensed"/>
            </a:endParaRPr>
          </a:p>
        </p:txBody>
      </p:sp>
      <p:pic>
        <p:nvPicPr>
          <p:cNvPr id="2050" name="Picture 2">
            <a:extLst>
              <a:ext uri="{FF2B5EF4-FFF2-40B4-BE49-F238E27FC236}">
                <a16:creationId xmlns:a16="http://schemas.microsoft.com/office/drawing/2014/main" id="{55B98DC1-C258-7B9C-9BCB-FC0DFF29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05" y="551306"/>
            <a:ext cx="2097999" cy="272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387098" y="452078"/>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a:lnSpc>
                <a:spcPct val="100000"/>
              </a:lnSpc>
            </a:pPr>
            <a:r>
              <a:rPr lang="vi-VN" sz="2400" dirty="0">
                <a:solidFill>
                  <a:srgbClr val="C53F3F"/>
                </a:solidFill>
                <a:cs typeface="Arial" panose="020B0604020202020204" pitchFamily="34" charset="0"/>
              </a:rPr>
              <a:t>Làm thế nào lựa chọn được dụng cụ, hoá chất phù hợp đ</a:t>
            </a:r>
            <a:r>
              <a:rPr lang="en-US" sz="2400" dirty="0">
                <a:solidFill>
                  <a:srgbClr val="C53F3F"/>
                </a:solidFill>
                <a:cs typeface="Arial" panose="020B0604020202020204" pitchFamily="34" charset="0"/>
              </a:rPr>
              <a:t>ể</a:t>
            </a:r>
            <a:r>
              <a:rPr lang="vi-VN" sz="2400" dirty="0">
                <a:solidFill>
                  <a:srgbClr val="C53F3F"/>
                </a:solidFill>
                <a:cs typeface="Arial" panose="020B0604020202020204" pitchFamily="34" charset="0"/>
              </a:rPr>
              <a:t> thực hiện thí nghiệm thành công và an toàn?</a:t>
            </a:r>
            <a:endParaRPr lang="en-US" sz="2400" dirty="0">
              <a:solidFill>
                <a:srgbClr val="C53F3F"/>
              </a:solidFill>
              <a:cs typeface="Arial" panose="020B0604020202020204" pitchFamily="34" charset="0"/>
            </a:endParaRPr>
          </a:p>
        </p:txBody>
      </p:sp>
    </p:spTree>
    <p:extLst>
      <p:ext uri="{BB962C8B-B14F-4D97-AF65-F5344CB8AC3E}">
        <p14:creationId xmlns:p14="http://schemas.microsoft.com/office/powerpoint/2010/main" val="22130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MỘT SỐ HOÁ CHẤT TRONG PHÒNG THÍ NGHIỆM</a:t>
            </a:r>
          </a:p>
        </p:txBody>
      </p:sp>
      <p:sp>
        <p:nvSpPr>
          <p:cNvPr id="3" name="Rectangle: Rounded Corners 2">
            <a:extLst>
              <a:ext uri="{FF2B5EF4-FFF2-40B4-BE49-F238E27FC236}">
                <a16:creationId xmlns:a16="http://schemas.microsoft.com/office/drawing/2014/main" id="{27DCF9CF-32A7-C42D-B30B-93455CB61433}"/>
              </a:ext>
            </a:extLst>
          </p:cNvPr>
          <p:cNvSpPr/>
          <p:nvPr/>
        </p:nvSpPr>
        <p:spPr>
          <a:xfrm>
            <a:off x="141381" y="762233"/>
            <a:ext cx="8896894" cy="4290926"/>
          </a:xfrm>
          <a:prstGeom prst="roundRect">
            <a:avLst/>
          </a:prstGeom>
          <a:solidFill>
            <a:schemeClr val="accent2">
              <a:lumMod val="20000"/>
              <a:lumOff val="8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42;p18">
            <a:extLst>
              <a:ext uri="{FF2B5EF4-FFF2-40B4-BE49-F238E27FC236}">
                <a16:creationId xmlns:a16="http://schemas.microsoft.com/office/drawing/2014/main" id="{6D3CD5FE-2B73-FE47-D1BF-F085939B05F8}"/>
              </a:ext>
            </a:extLst>
          </p:cNvPr>
          <p:cNvSpPr txBox="1"/>
          <p:nvPr/>
        </p:nvSpPr>
        <p:spPr>
          <a:xfrm>
            <a:off x="2311640" y="548989"/>
            <a:ext cx="45207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3200" b="1" dirty="0">
                <a:solidFill>
                  <a:schemeClr val="accent3">
                    <a:lumMod val="50000"/>
                  </a:schemeClr>
                </a:solidFill>
                <a:latin typeface="Fira Sans Extra Condensed Medium" panose="020B0604020202020204" charset="0"/>
                <a:ea typeface="Fira Sans Extra Condensed"/>
                <a:cs typeface="Fira Sans Extra Condensed"/>
                <a:sym typeface="Fira Sans Extra Condensed"/>
              </a:rPr>
              <a:t>PHIẾU HỌC TẬP</a:t>
            </a:r>
            <a:endParaRPr lang="en-US" sz="3200" b="1" baseline="-25000" dirty="0">
              <a:solidFill>
                <a:schemeClr val="accent3">
                  <a:lumMod val="50000"/>
                </a:schemeClr>
              </a:solidFill>
              <a:latin typeface="Fira Sans Extra Condensed Medium" panose="020B0604020202020204" charset="0"/>
              <a:ea typeface="Fira Sans Extra Condensed"/>
              <a:cs typeface="Fira Sans Extra Condensed"/>
            </a:endParaRPr>
          </a:p>
        </p:txBody>
      </p:sp>
      <p:sp>
        <p:nvSpPr>
          <p:cNvPr id="7" name="Google Shape;142;p18">
            <a:extLst>
              <a:ext uri="{FF2B5EF4-FFF2-40B4-BE49-F238E27FC236}">
                <a16:creationId xmlns:a16="http://schemas.microsoft.com/office/drawing/2014/main" id="{E0C31DB4-7698-0769-1454-C5364CACC464}"/>
              </a:ext>
            </a:extLst>
          </p:cNvPr>
          <p:cNvSpPr txBox="1"/>
          <p:nvPr/>
        </p:nvSpPr>
        <p:spPr>
          <a:xfrm>
            <a:off x="498085" y="3317086"/>
            <a:ext cx="8095788"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en-US" dirty="0"/>
              <a:t>1. Trong </a:t>
            </a:r>
            <a:r>
              <a:rPr lang="en-US" dirty="0" err="1"/>
              <a:t>hình</a:t>
            </a:r>
            <a:r>
              <a:rPr lang="en-US" dirty="0"/>
              <a:t> </a:t>
            </a:r>
            <a:r>
              <a:rPr lang="en-US" dirty="0" err="1"/>
              <a:t>trên</a:t>
            </a:r>
            <a:r>
              <a:rPr lang="en-US" dirty="0"/>
              <a:t>, </a:t>
            </a:r>
            <a:r>
              <a:rPr lang="vi-VN" dirty="0"/>
              <a:t>hóa chất nào thường gặp trong tự nhiên, những hóa chất nào thường sử dụng trong sản xuất bánh, kẹo.</a:t>
            </a:r>
            <a:endParaRPr lang="en-US" dirty="0"/>
          </a:p>
        </p:txBody>
      </p:sp>
      <p:sp>
        <p:nvSpPr>
          <p:cNvPr id="8" name="Google Shape;142;p18">
            <a:extLst>
              <a:ext uri="{FF2B5EF4-FFF2-40B4-BE49-F238E27FC236}">
                <a16:creationId xmlns:a16="http://schemas.microsoft.com/office/drawing/2014/main" id="{38CFE4E0-AA86-554D-A2F3-4B22870AD5BC}"/>
              </a:ext>
            </a:extLst>
          </p:cNvPr>
          <p:cNvSpPr txBox="1"/>
          <p:nvPr/>
        </p:nvSpPr>
        <p:spPr>
          <a:xfrm>
            <a:off x="498083" y="4124841"/>
            <a:ext cx="778513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en-US" dirty="0"/>
              <a:t>2. </a:t>
            </a:r>
            <a:r>
              <a:rPr lang="vi-VN" dirty="0"/>
              <a:t>Vì sao hóa chất đựng trong chai, lọ, bao bì phải được dán nhãn với đầy đủ thông tin?</a:t>
            </a:r>
            <a:endParaRPr lang="en-US" dirty="0"/>
          </a:p>
        </p:txBody>
      </p:sp>
      <p:grpSp>
        <p:nvGrpSpPr>
          <p:cNvPr id="27" name="Google Shape;483;p22">
            <a:extLst>
              <a:ext uri="{FF2B5EF4-FFF2-40B4-BE49-F238E27FC236}">
                <a16:creationId xmlns:a16="http://schemas.microsoft.com/office/drawing/2014/main" id="{57572584-304A-A1EF-91AB-F866FBB53AA7}"/>
              </a:ext>
            </a:extLst>
          </p:cNvPr>
          <p:cNvGrpSpPr/>
          <p:nvPr/>
        </p:nvGrpSpPr>
        <p:grpSpPr>
          <a:xfrm>
            <a:off x="8382554" y="4237243"/>
            <a:ext cx="655721" cy="815916"/>
            <a:chOff x="-1506725" y="-695575"/>
            <a:chExt cx="1380175" cy="1589550"/>
          </a:xfrm>
        </p:grpSpPr>
        <p:sp>
          <p:nvSpPr>
            <p:cNvPr id="28" name="Google Shape;484;p22">
              <a:extLst>
                <a:ext uri="{FF2B5EF4-FFF2-40B4-BE49-F238E27FC236}">
                  <a16:creationId xmlns:a16="http://schemas.microsoft.com/office/drawing/2014/main" id="{EAB22F82-B831-270C-7B8A-1632AD2DEFBA}"/>
                </a:ext>
              </a:extLst>
            </p:cNvPr>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85;p22">
              <a:extLst>
                <a:ext uri="{FF2B5EF4-FFF2-40B4-BE49-F238E27FC236}">
                  <a16:creationId xmlns:a16="http://schemas.microsoft.com/office/drawing/2014/main" id="{EE1F0C7E-677C-C1B9-9104-FB8E68B1CAB7}"/>
                </a:ext>
              </a:extLst>
            </p:cNvPr>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86;p22">
              <a:extLst>
                <a:ext uri="{FF2B5EF4-FFF2-40B4-BE49-F238E27FC236}">
                  <a16:creationId xmlns:a16="http://schemas.microsoft.com/office/drawing/2014/main" id="{2F9C2392-36B4-5D8E-C570-5FAB140E7699}"/>
                </a:ext>
              </a:extLst>
            </p:cNvPr>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87;p22">
              <a:extLst>
                <a:ext uri="{FF2B5EF4-FFF2-40B4-BE49-F238E27FC236}">
                  <a16:creationId xmlns:a16="http://schemas.microsoft.com/office/drawing/2014/main" id="{C90804F5-B959-C493-712C-C6137F13F6A4}"/>
                </a:ext>
              </a:extLst>
            </p:cNvPr>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488;p22">
              <a:extLst>
                <a:ext uri="{FF2B5EF4-FFF2-40B4-BE49-F238E27FC236}">
                  <a16:creationId xmlns:a16="http://schemas.microsoft.com/office/drawing/2014/main" id="{2DE34D78-AEA8-2581-81B9-22D632E37304}"/>
                </a:ext>
              </a:extLst>
            </p:cNvPr>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489;p22">
              <a:extLst>
                <a:ext uri="{FF2B5EF4-FFF2-40B4-BE49-F238E27FC236}">
                  <a16:creationId xmlns:a16="http://schemas.microsoft.com/office/drawing/2014/main" id="{C06862B8-5C61-ADAB-EA74-AB8D893709E7}"/>
                </a:ext>
              </a:extLst>
            </p:cNvPr>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490;p22">
              <a:extLst>
                <a:ext uri="{FF2B5EF4-FFF2-40B4-BE49-F238E27FC236}">
                  <a16:creationId xmlns:a16="http://schemas.microsoft.com/office/drawing/2014/main" id="{290A48E2-8C54-4D53-53BB-9A98E86D4916}"/>
                </a:ext>
              </a:extLst>
            </p:cNvPr>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491;p22">
              <a:extLst>
                <a:ext uri="{FF2B5EF4-FFF2-40B4-BE49-F238E27FC236}">
                  <a16:creationId xmlns:a16="http://schemas.microsoft.com/office/drawing/2014/main" id="{B59EF7EE-3611-F9A0-8E2B-B34CE1F50866}"/>
                </a:ext>
              </a:extLst>
            </p:cNvPr>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492;p22">
              <a:extLst>
                <a:ext uri="{FF2B5EF4-FFF2-40B4-BE49-F238E27FC236}">
                  <a16:creationId xmlns:a16="http://schemas.microsoft.com/office/drawing/2014/main" id="{E9AFC8AE-F11E-FD3B-74F5-E9F2B040B722}"/>
                </a:ext>
              </a:extLst>
            </p:cNvPr>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493;p22">
              <a:extLst>
                <a:ext uri="{FF2B5EF4-FFF2-40B4-BE49-F238E27FC236}">
                  <a16:creationId xmlns:a16="http://schemas.microsoft.com/office/drawing/2014/main" id="{E6FF4EFC-3514-9FD4-3CB6-1DCF75D74C16}"/>
                </a:ext>
              </a:extLst>
            </p:cNvPr>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494;p22">
              <a:extLst>
                <a:ext uri="{FF2B5EF4-FFF2-40B4-BE49-F238E27FC236}">
                  <a16:creationId xmlns:a16="http://schemas.microsoft.com/office/drawing/2014/main" id="{5FA07604-D318-5BBC-B05A-92C2E52C94B8}"/>
                </a:ext>
              </a:extLst>
            </p:cNvPr>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495;p22">
              <a:extLst>
                <a:ext uri="{FF2B5EF4-FFF2-40B4-BE49-F238E27FC236}">
                  <a16:creationId xmlns:a16="http://schemas.microsoft.com/office/drawing/2014/main" id="{D5ECB499-4CBF-034A-92F9-F4DDAAAAF650}"/>
                </a:ext>
              </a:extLst>
            </p:cNvPr>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03" name="Group 2102">
            <a:extLst>
              <a:ext uri="{FF2B5EF4-FFF2-40B4-BE49-F238E27FC236}">
                <a16:creationId xmlns:a16="http://schemas.microsoft.com/office/drawing/2014/main" id="{64CF6733-44E2-9AA6-3F10-5BC051506F4B}"/>
              </a:ext>
            </a:extLst>
          </p:cNvPr>
          <p:cNvGrpSpPr/>
          <p:nvPr/>
        </p:nvGrpSpPr>
        <p:grpSpPr>
          <a:xfrm>
            <a:off x="313234" y="876412"/>
            <a:ext cx="1888273" cy="2163115"/>
            <a:chOff x="313234" y="876412"/>
            <a:chExt cx="1888273" cy="2163115"/>
          </a:xfrm>
        </p:grpSpPr>
        <p:sp>
          <p:nvSpPr>
            <p:cNvPr id="5" name="Oval 4">
              <a:extLst>
                <a:ext uri="{FF2B5EF4-FFF2-40B4-BE49-F238E27FC236}">
                  <a16:creationId xmlns:a16="http://schemas.microsoft.com/office/drawing/2014/main" id="{71CFAB6A-BC41-C2D1-BE6C-6D57135C96F5}"/>
                </a:ext>
              </a:extLst>
            </p:cNvPr>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a:extLst>
                <a:ext uri="{FF2B5EF4-FFF2-40B4-BE49-F238E27FC236}">
                  <a16:creationId xmlns:a16="http://schemas.microsoft.com/office/drawing/2014/main" id="{EC37751D-CE87-804A-06E4-39F6E05EC8F8}"/>
                </a:ext>
              </a:extLst>
            </p:cNvPr>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a:extLst>
              <a:ext uri="{FF2B5EF4-FFF2-40B4-BE49-F238E27FC236}">
                <a16:creationId xmlns:a16="http://schemas.microsoft.com/office/drawing/2014/main" id="{E3D79F53-49D3-B86C-A7B9-B61D5B8C69BB}"/>
              </a:ext>
            </a:extLst>
          </p:cNvPr>
          <p:cNvGrpSpPr/>
          <p:nvPr/>
        </p:nvGrpSpPr>
        <p:grpSpPr>
          <a:xfrm>
            <a:off x="2417765" y="876412"/>
            <a:ext cx="1888273" cy="2164321"/>
            <a:chOff x="2502379" y="876412"/>
            <a:chExt cx="1888273" cy="2164321"/>
          </a:xfrm>
        </p:grpSpPr>
        <p:sp>
          <p:nvSpPr>
            <p:cNvPr id="2052" name="Oval 2051">
              <a:extLst>
                <a:ext uri="{FF2B5EF4-FFF2-40B4-BE49-F238E27FC236}">
                  <a16:creationId xmlns:a16="http://schemas.microsoft.com/office/drawing/2014/main" id="{C4D05F30-BAD1-D32F-1998-F4C8B70B18E7}"/>
                </a:ext>
              </a:extLst>
            </p:cNvPr>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a:extLst>
                <a:ext uri="{FF2B5EF4-FFF2-40B4-BE49-F238E27FC236}">
                  <a16:creationId xmlns:a16="http://schemas.microsoft.com/office/drawing/2014/main" id="{9E9BF89E-FDF5-E98E-1108-486A394884D8}"/>
                </a:ext>
              </a:extLst>
            </p:cNvPr>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a:extLst>
              <a:ext uri="{FF2B5EF4-FFF2-40B4-BE49-F238E27FC236}">
                <a16:creationId xmlns:a16="http://schemas.microsoft.com/office/drawing/2014/main" id="{02827ED7-F8B7-96F3-4B3F-1CA3683420D6}"/>
              </a:ext>
            </a:extLst>
          </p:cNvPr>
          <p:cNvGrpSpPr/>
          <p:nvPr/>
        </p:nvGrpSpPr>
        <p:grpSpPr>
          <a:xfrm>
            <a:off x="4567037" y="876412"/>
            <a:ext cx="1955313" cy="2163115"/>
            <a:chOff x="4762173" y="876412"/>
            <a:chExt cx="1955313" cy="2163115"/>
          </a:xfrm>
        </p:grpSpPr>
        <p:sp>
          <p:nvSpPr>
            <p:cNvPr id="2100" name="Oval 2099">
              <a:extLst>
                <a:ext uri="{FF2B5EF4-FFF2-40B4-BE49-F238E27FC236}">
                  <a16:creationId xmlns:a16="http://schemas.microsoft.com/office/drawing/2014/main" id="{33D471F1-4869-76CB-6265-27035E5FA35A}"/>
                </a:ext>
              </a:extLst>
            </p:cNvPr>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a:extLst>
                <a:ext uri="{FF2B5EF4-FFF2-40B4-BE49-F238E27FC236}">
                  <a16:creationId xmlns:a16="http://schemas.microsoft.com/office/drawing/2014/main" id="{C5685418-423A-C1A1-8BFB-D5F3178FF537}"/>
                </a:ext>
              </a:extLst>
            </p:cNvPr>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a:extLst>
              <a:ext uri="{FF2B5EF4-FFF2-40B4-BE49-F238E27FC236}">
                <a16:creationId xmlns:a16="http://schemas.microsoft.com/office/drawing/2014/main" id="{F3B95529-3AD4-BE79-59A9-1A20EB8BA5CD}"/>
              </a:ext>
            </a:extLst>
          </p:cNvPr>
          <p:cNvGrpSpPr/>
          <p:nvPr/>
        </p:nvGrpSpPr>
        <p:grpSpPr>
          <a:xfrm>
            <a:off x="6588602" y="876412"/>
            <a:ext cx="2467306" cy="2161909"/>
            <a:chOff x="6676694" y="876412"/>
            <a:chExt cx="2467306" cy="2161909"/>
          </a:xfrm>
        </p:grpSpPr>
        <p:sp>
          <p:nvSpPr>
            <p:cNvPr id="2101" name="Oval 2100">
              <a:extLst>
                <a:ext uri="{FF2B5EF4-FFF2-40B4-BE49-F238E27FC236}">
                  <a16:creationId xmlns:a16="http://schemas.microsoft.com/office/drawing/2014/main" id="{918E38D7-A057-E37A-C55E-73D7349625E5}"/>
                </a:ext>
              </a:extLst>
            </p:cNvPr>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a:extLst>
                <a:ext uri="{FF2B5EF4-FFF2-40B4-BE49-F238E27FC236}">
                  <a16:creationId xmlns:a16="http://schemas.microsoft.com/office/drawing/2014/main" id="{FA2038DD-E9AF-4FA5-B2ED-EC1EF691C0A1}"/>
                </a:ext>
              </a:extLst>
            </p:cNvPr>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extLst>
      <p:ext uri="{BB962C8B-B14F-4D97-AF65-F5344CB8AC3E}">
        <p14:creationId xmlns:p14="http://schemas.microsoft.com/office/powerpoint/2010/main" val="3796087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randombar(horizontal)">
                                      <p:cBhvr>
                                        <p:cTn id="17" dur="500"/>
                                        <p:tgtEl>
                                          <p:spTgt spid="2103"/>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107"/>
                                        </p:tgtEl>
                                        <p:attrNameLst>
                                          <p:attrName>style.visibility</p:attrName>
                                        </p:attrNameLst>
                                      </p:cBhvr>
                                      <p:to>
                                        <p:strVal val="visible"/>
                                      </p:to>
                                    </p:set>
                                    <p:animEffect transition="in" filter="randombar(horizontal)">
                                      <p:cBhvr>
                                        <p:cTn id="21" dur="500"/>
                                        <p:tgtEl>
                                          <p:spTgt spid="2107"/>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108"/>
                                        </p:tgtEl>
                                        <p:attrNameLst>
                                          <p:attrName>style.visibility</p:attrName>
                                        </p:attrNameLst>
                                      </p:cBhvr>
                                      <p:to>
                                        <p:strVal val="visible"/>
                                      </p:to>
                                    </p:set>
                                    <p:animEffect transition="in" filter="randombar(horizontal)">
                                      <p:cBhvr>
                                        <p:cTn id="25" dur="500"/>
                                        <p:tgtEl>
                                          <p:spTgt spid="2108"/>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2109"/>
                                        </p:tgtEl>
                                        <p:attrNameLst>
                                          <p:attrName>style.visibility</p:attrName>
                                        </p:attrNameLst>
                                      </p:cBhvr>
                                      <p:to>
                                        <p:strVal val="visible"/>
                                      </p:to>
                                    </p:set>
                                    <p:animEffect transition="in" filter="randombar(horizontal)">
                                      <p:cBhvr>
                                        <p:cTn id="29" dur="500"/>
                                        <p:tgtEl>
                                          <p:spTgt spid="210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MỘT SỐ HOÁ CHẤT TRONG PHÒNG THÍ NGHIỆM</a:t>
            </a:r>
          </a:p>
        </p:txBody>
      </p:sp>
      <p:sp>
        <p:nvSpPr>
          <p:cNvPr id="7" name="Google Shape;142;p18">
            <a:extLst>
              <a:ext uri="{FF2B5EF4-FFF2-40B4-BE49-F238E27FC236}">
                <a16:creationId xmlns:a16="http://schemas.microsoft.com/office/drawing/2014/main" id="{E0C31DB4-7698-0769-1454-C5364CACC464}"/>
              </a:ext>
            </a:extLst>
          </p:cNvPr>
          <p:cNvSpPr txBox="1"/>
          <p:nvPr/>
        </p:nvSpPr>
        <p:spPr>
          <a:xfrm>
            <a:off x="115781" y="2828403"/>
            <a:ext cx="902821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nSpc>
                <a:spcPct val="120000"/>
              </a:lnSpc>
            </a:pPr>
            <a:r>
              <a:rPr lang="en-US" b="1" dirty="0"/>
              <a:t>1. </a:t>
            </a:r>
            <a:r>
              <a:rPr lang="vi-VN" dirty="0"/>
              <a:t>Những hóa chất thường gặp trong tự nhiên là đá vôi, vôi sống.</a:t>
            </a:r>
            <a:endParaRPr lang="en-US" dirty="0"/>
          </a:p>
          <a:p>
            <a:pPr>
              <a:lnSpc>
                <a:spcPct val="120000"/>
              </a:lnSpc>
            </a:pPr>
            <a:r>
              <a:rPr lang="en-US" dirty="0"/>
              <a:t>    </a:t>
            </a:r>
            <a:r>
              <a:rPr lang="vi-VN" dirty="0"/>
              <a:t>Những hóa chất thường sử dụng trong sản xuất bánh, kẹo là glucoso, saccharose.</a:t>
            </a:r>
            <a:endParaRPr lang="en-US" dirty="0"/>
          </a:p>
        </p:txBody>
      </p:sp>
      <p:sp>
        <p:nvSpPr>
          <p:cNvPr id="8" name="Google Shape;142;p18">
            <a:extLst>
              <a:ext uri="{FF2B5EF4-FFF2-40B4-BE49-F238E27FC236}">
                <a16:creationId xmlns:a16="http://schemas.microsoft.com/office/drawing/2014/main" id="{38CFE4E0-AA86-554D-A2F3-4B22870AD5BC}"/>
              </a:ext>
            </a:extLst>
          </p:cNvPr>
          <p:cNvSpPr txBox="1"/>
          <p:nvPr/>
        </p:nvSpPr>
        <p:spPr>
          <a:xfrm>
            <a:off x="151190" y="3666814"/>
            <a:ext cx="8162427" cy="11970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20000"/>
              </a:lnSpc>
              <a:defRPr sz="1800" b="1">
                <a:solidFill>
                  <a:schemeClr val="bg1">
                    <a:lumMod val="10000"/>
                  </a:schemeClr>
                </a:solidFill>
                <a:latin typeface="+mn-lt"/>
                <a:ea typeface="Fira Sans Extra Condensed"/>
                <a:cs typeface="Fira Sans Extra Condensed"/>
              </a:defRPr>
            </a:lvl1pPr>
          </a:lstStyle>
          <a:p>
            <a:r>
              <a:rPr lang="en-US" dirty="0"/>
              <a:t>2. </a:t>
            </a:r>
            <a:r>
              <a:rPr lang="vi-VN" b="0" dirty="0"/>
              <a:t>Hóa chất đựng trong chai, lọ, bao bì phải được dán nhãn với đầy đủ thông tin giúp người sử dụng biết và làm căn cứ để các cơ quan chức năng thực hiện việc kiểm tra, giám sát …</a:t>
            </a:r>
          </a:p>
        </p:txBody>
      </p:sp>
      <p:grpSp>
        <p:nvGrpSpPr>
          <p:cNvPr id="27" name="Google Shape;483;p22">
            <a:extLst>
              <a:ext uri="{FF2B5EF4-FFF2-40B4-BE49-F238E27FC236}">
                <a16:creationId xmlns:a16="http://schemas.microsoft.com/office/drawing/2014/main" id="{57572584-304A-A1EF-91AB-F866FBB53AA7}"/>
              </a:ext>
            </a:extLst>
          </p:cNvPr>
          <p:cNvGrpSpPr/>
          <p:nvPr/>
        </p:nvGrpSpPr>
        <p:grpSpPr>
          <a:xfrm>
            <a:off x="8382554" y="4237243"/>
            <a:ext cx="655721" cy="815916"/>
            <a:chOff x="-1506725" y="-695575"/>
            <a:chExt cx="1380175" cy="1589550"/>
          </a:xfrm>
        </p:grpSpPr>
        <p:sp>
          <p:nvSpPr>
            <p:cNvPr id="28" name="Google Shape;484;p22">
              <a:extLst>
                <a:ext uri="{FF2B5EF4-FFF2-40B4-BE49-F238E27FC236}">
                  <a16:creationId xmlns:a16="http://schemas.microsoft.com/office/drawing/2014/main" id="{EAB22F82-B831-270C-7B8A-1632AD2DEFBA}"/>
                </a:ext>
              </a:extLst>
            </p:cNvPr>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85;p22">
              <a:extLst>
                <a:ext uri="{FF2B5EF4-FFF2-40B4-BE49-F238E27FC236}">
                  <a16:creationId xmlns:a16="http://schemas.microsoft.com/office/drawing/2014/main" id="{EE1F0C7E-677C-C1B9-9104-FB8E68B1CAB7}"/>
                </a:ext>
              </a:extLst>
            </p:cNvPr>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86;p22">
              <a:extLst>
                <a:ext uri="{FF2B5EF4-FFF2-40B4-BE49-F238E27FC236}">
                  <a16:creationId xmlns:a16="http://schemas.microsoft.com/office/drawing/2014/main" id="{2F9C2392-36B4-5D8E-C570-5FAB140E7699}"/>
                </a:ext>
              </a:extLst>
            </p:cNvPr>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87;p22">
              <a:extLst>
                <a:ext uri="{FF2B5EF4-FFF2-40B4-BE49-F238E27FC236}">
                  <a16:creationId xmlns:a16="http://schemas.microsoft.com/office/drawing/2014/main" id="{C90804F5-B959-C493-712C-C6137F13F6A4}"/>
                </a:ext>
              </a:extLst>
            </p:cNvPr>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488;p22">
              <a:extLst>
                <a:ext uri="{FF2B5EF4-FFF2-40B4-BE49-F238E27FC236}">
                  <a16:creationId xmlns:a16="http://schemas.microsoft.com/office/drawing/2014/main" id="{2DE34D78-AEA8-2581-81B9-22D632E37304}"/>
                </a:ext>
              </a:extLst>
            </p:cNvPr>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489;p22">
              <a:extLst>
                <a:ext uri="{FF2B5EF4-FFF2-40B4-BE49-F238E27FC236}">
                  <a16:creationId xmlns:a16="http://schemas.microsoft.com/office/drawing/2014/main" id="{C06862B8-5C61-ADAB-EA74-AB8D893709E7}"/>
                </a:ext>
              </a:extLst>
            </p:cNvPr>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490;p22">
              <a:extLst>
                <a:ext uri="{FF2B5EF4-FFF2-40B4-BE49-F238E27FC236}">
                  <a16:creationId xmlns:a16="http://schemas.microsoft.com/office/drawing/2014/main" id="{290A48E2-8C54-4D53-53BB-9A98E86D4916}"/>
                </a:ext>
              </a:extLst>
            </p:cNvPr>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491;p22">
              <a:extLst>
                <a:ext uri="{FF2B5EF4-FFF2-40B4-BE49-F238E27FC236}">
                  <a16:creationId xmlns:a16="http://schemas.microsoft.com/office/drawing/2014/main" id="{B59EF7EE-3611-F9A0-8E2B-B34CE1F50866}"/>
                </a:ext>
              </a:extLst>
            </p:cNvPr>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492;p22">
              <a:extLst>
                <a:ext uri="{FF2B5EF4-FFF2-40B4-BE49-F238E27FC236}">
                  <a16:creationId xmlns:a16="http://schemas.microsoft.com/office/drawing/2014/main" id="{E9AFC8AE-F11E-FD3B-74F5-E9F2B040B722}"/>
                </a:ext>
              </a:extLst>
            </p:cNvPr>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493;p22">
              <a:extLst>
                <a:ext uri="{FF2B5EF4-FFF2-40B4-BE49-F238E27FC236}">
                  <a16:creationId xmlns:a16="http://schemas.microsoft.com/office/drawing/2014/main" id="{E6FF4EFC-3514-9FD4-3CB6-1DCF75D74C16}"/>
                </a:ext>
              </a:extLst>
            </p:cNvPr>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494;p22">
              <a:extLst>
                <a:ext uri="{FF2B5EF4-FFF2-40B4-BE49-F238E27FC236}">
                  <a16:creationId xmlns:a16="http://schemas.microsoft.com/office/drawing/2014/main" id="{5FA07604-D318-5BBC-B05A-92C2E52C94B8}"/>
                </a:ext>
              </a:extLst>
            </p:cNvPr>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495;p22">
              <a:extLst>
                <a:ext uri="{FF2B5EF4-FFF2-40B4-BE49-F238E27FC236}">
                  <a16:creationId xmlns:a16="http://schemas.microsoft.com/office/drawing/2014/main" id="{D5ECB499-4CBF-034A-92F9-F4DDAAAAF650}"/>
                </a:ext>
              </a:extLst>
            </p:cNvPr>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03" name="Group 2102">
            <a:extLst>
              <a:ext uri="{FF2B5EF4-FFF2-40B4-BE49-F238E27FC236}">
                <a16:creationId xmlns:a16="http://schemas.microsoft.com/office/drawing/2014/main" id="{64CF6733-44E2-9AA6-3F10-5BC051506F4B}"/>
              </a:ext>
            </a:extLst>
          </p:cNvPr>
          <p:cNvGrpSpPr/>
          <p:nvPr/>
        </p:nvGrpSpPr>
        <p:grpSpPr>
          <a:xfrm>
            <a:off x="313234" y="579027"/>
            <a:ext cx="1888273" cy="2163115"/>
            <a:chOff x="313234" y="876412"/>
            <a:chExt cx="1888273" cy="2163115"/>
          </a:xfrm>
        </p:grpSpPr>
        <p:sp>
          <p:nvSpPr>
            <p:cNvPr id="5" name="Oval 4">
              <a:extLst>
                <a:ext uri="{FF2B5EF4-FFF2-40B4-BE49-F238E27FC236}">
                  <a16:creationId xmlns:a16="http://schemas.microsoft.com/office/drawing/2014/main" id="{71CFAB6A-BC41-C2D1-BE6C-6D57135C96F5}"/>
                </a:ext>
              </a:extLst>
            </p:cNvPr>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a:extLst>
                <a:ext uri="{FF2B5EF4-FFF2-40B4-BE49-F238E27FC236}">
                  <a16:creationId xmlns:a16="http://schemas.microsoft.com/office/drawing/2014/main" id="{EC37751D-CE87-804A-06E4-39F6E05EC8F8}"/>
                </a:ext>
              </a:extLst>
            </p:cNvPr>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a:extLst>
              <a:ext uri="{FF2B5EF4-FFF2-40B4-BE49-F238E27FC236}">
                <a16:creationId xmlns:a16="http://schemas.microsoft.com/office/drawing/2014/main" id="{E3D79F53-49D3-B86C-A7B9-B61D5B8C69BB}"/>
              </a:ext>
            </a:extLst>
          </p:cNvPr>
          <p:cNvGrpSpPr/>
          <p:nvPr/>
        </p:nvGrpSpPr>
        <p:grpSpPr>
          <a:xfrm>
            <a:off x="2417765" y="579027"/>
            <a:ext cx="1888273" cy="2164321"/>
            <a:chOff x="2502379" y="876412"/>
            <a:chExt cx="1888273" cy="2164321"/>
          </a:xfrm>
        </p:grpSpPr>
        <p:sp>
          <p:nvSpPr>
            <p:cNvPr id="2052" name="Oval 2051">
              <a:extLst>
                <a:ext uri="{FF2B5EF4-FFF2-40B4-BE49-F238E27FC236}">
                  <a16:creationId xmlns:a16="http://schemas.microsoft.com/office/drawing/2014/main" id="{C4D05F30-BAD1-D32F-1998-F4C8B70B18E7}"/>
                </a:ext>
              </a:extLst>
            </p:cNvPr>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a:extLst>
                <a:ext uri="{FF2B5EF4-FFF2-40B4-BE49-F238E27FC236}">
                  <a16:creationId xmlns:a16="http://schemas.microsoft.com/office/drawing/2014/main" id="{9E9BF89E-FDF5-E98E-1108-486A394884D8}"/>
                </a:ext>
              </a:extLst>
            </p:cNvPr>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a:extLst>
              <a:ext uri="{FF2B5EF4-FFF2-40B4-BE49-F238E27FC236}">
                <a16:creationId xmlns:a16="http://schemas.microsoft.com/office/drawing/2014/main" id="{02827ED7-F8B7-96F3-4B3F-1CA3683420D6}"/>
              </a:ext>
            </a:extLst>
          </p:cNvPr>
          <p:cNvGrpSpPr/>
          <p:nvPr/>
        </p:nvGrpSpPr>
        <p:grpSpPr>
          <a:xfrm>
            <a:off x="4567037" y="579027"/>
            <a:ext cx="1955313" cy="2163115"/>
            <a:chOff x="4762173" y="876412"/>
            <a:chExt cx="1955313" cy="2163115"/>
          </a:xfrm>
        </p:grpSpPr>
        <p:sp>
          <p:nvSpPr>
            <p:cNvPr id="2100" name="Oval 2099">
              <a:extLst>
                <a:ext uri="{FF2B5EF4-FFF2-40B4-BE49-F238E27FC236}">
                  <a16:creationId xmlns:a16="http://schemas.microsoft.com/office/drawing/2014/main" id="{33D471F1-4869-76CB-6265-27035E5FA35A}"/>
                </a:ext>
              </a:extLst>
            </p:cNvPr>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a:extLst>
                <a:ext uri="{FF2B5EF4-FFF2-40B4-BE49-F238E27FC236}">
                  <a16:creationId xmlns:a16="http://schemas.microsoft.com/office/drawing/2014/main" id="{C5685418-423A-C1A1-8BFB-D5F3178FF537}"/>
                </a:ext>
              </a:extLst>
            </p:cNvPr>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a:extLst>
              <a:ext uri="{FF2B5EF4-FFF2-40B4-BE49-F238E27FC236}">
                <a16:creationId xmlns:a16="http://schemas.microsoft.com/office/drawing/2014/main" id="{F3B95529-3AD4-BE79-59A9-1A20EB8BA5CD}"/>
              </a:ext>
            </a:extLst>
          </p:cNvPr>
          <p:cNvGrpSpPr/>
          <p:nvPr/>
        </p:nvGrpSpPr>
        <p:grpSpPr>
          <a:xfrm>
            <a:off x="6588602" y="579027"/>
            <a:ext cx="2467306" cy="2161909"/>
            <a:chOff x="6676694" y="876412"/>
            <a:chExt cx="2467306" cy="2161909"/>
          </a:xfrm>
        </p:grpSpPr>
        <p:sp>
          <p:nvSpPr>
            <p:cNvPr id="2101" name="Oval 2100">
              <a:extLst>
                <a:ext uri="{FF2B5EF4-FFF2-40B4-BE49-F238E27FC236}">
                  <a16:creationId xmlns:a16="http://schemas.microsoft.com/office/drawing/2014/main" id="{918E38D7-A057-E37A-C55E-73D7349625E5}"/>
                </a:ext>
              </a:extLst>
            </p:cNvPr>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a:extLst>
                <a:ext uri="{FF2B5EF4-FFF2-40B4-BE49-F238E27FC236}">
                  <a16:creationId xmlns:a16="http://schemas.microsoft.com/office/drawing/2014/main" id="{FA2038DD-E9AF-4FA5-B2ED-EC1EF691C0A1}"/>
                </a:ext>
              </a:extLst>
            </p:cNvPr>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extLst>
      <p:ext uri="{BB962C8B-B14F-4D97-AF65-F5344CB8AC3E}">
        <p14:creationId xmlns:p14="http://schemas.microsoft.com/office/powerpoint/2010/main" val="1273840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112;p18"/>
          <p:cNvGrpSpPr/>
          <p:nvPr/>
        </p:nvGrpSpPr>
        <p:grpSpPr>
          <a:xfrm rot="900027">
            <a:off x="6606009" y="414692"/>
            <a:ext cx="1686872" cy="4153401"/>
            <a:chOff x="5760141" y="3332770"/>
            <a:chExt cx="475516" cy="1170812"/>
          </a:xfrm>
        </p:grpSpPr>
        <p:sp>
          <p:nvSpPr>
            <p:cNvPr id="6" name="Google Shape;113;p18"/>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114;p18"/>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5;p18"/>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16;p18"/>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17;p18"/>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8;p18"/>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19;p18"/>
            <p:cNvSpPr/>
            <p:nvPr/>
          </p:nvSpPr>
          <p:spPr>
            <a:xfrm>
              <a:off x="5848785" y="3332770"/>
              <a:ext cx="169676" cy="146271"/>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0;p18"/>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p18"/>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2;p18"/>
            <p:cNvSpPr/>
            <p:nvPr/>
          </p:nvSpPr>
          <p:spPr>
            <a:xfrm>
              <a:off x="5884910" y="3968680"/>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9435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123;p18"/>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4;p18"/>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5;p18"/>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6;p18"/>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p18"/>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8;p18"/>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9;p18"/>
            <p:cNvSpPr/>
            <p:nvPr/>
          </p:nvSpPr>
          <p:spPr>
            <a:xfrm>
              <a:off x="6052259" y="3391146"/>
              <a:ext cx="91211" cy="78090"/>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30;p18"/>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141;p18"/>
          <p:cNvSpPr txBox="1"/>
          <p:nvPr/>
        </p:nvSpPr>
        <p:spPr>
          <a:xfrm>
            <a:off x="747360" y="1771606"/>
            <a:ext cx="5496761" cy="143957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943557"/>
                </a:solidFill>
                <a:effectLst/>
                <a:uLnTx/>
                <a:uFillTx/>
                <a:latin typeface="Fira Sans Extra Condensed"/>
                <a:ea typeface="Fira Sans Extra Condensed"/>
                <a:cs typeface="Fira Sans Extra Condensed"/>
                <a:sym typeface="Fira Sans Extra Condensed"/>
              </a:rPr>
              <a:t>II. VIẾT BÁO CÁO VÀ THUYẾT TRÌNH MỘT VẤN ĐỀ KHOA HỌC</a:t>
            </a:r>
            <a:endParaRPr kumimoji="0" sz="4800" b="1" i="0" u="none" strike="noStrike" kern="0" cap="none" spc="0" normalizeH="0" baseline="0" noProof="0" dirty="0">
              <a:ln>
                <a:noFill/>
              </a:ln>
              <a:solidFill>
                <a:srgbClr val="943557"/>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4497412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a:extLst>
              <a:ext uri="{FF2B5EF4-FFF2-40B4-BE49-F238E27FC236}">
                <a16:creationId xmlns:a16="http://schemas.microsoft.com/office/drawing/2014/main" id="{8BB7DF21-72A5-B058-1FEC-D3F47990B010}"/>
              </a:ext>
            </a:extLst>
          </p:cNvPr>
          <p:cNvGrpSpPr/>
          <p:nvPr/>
        </p:nvGrpSpPr>
        <p:grpSpPr>
          <a:xfrm>
            <a:off x="464820" y="717918"/>
            <a:ext cx="7960963" cy="1373722"/>
            <a:chOff x="5636086" y="1293343"/>
            <a:chExt cx="4242840" cy="4029786"/>
          </a:xfrm>
        </p:grpSpPr>
        <p:sp>
          <p:nvSpPr>
            <p:cNvPr id="8" name="Freeform: Shape 4">
              <a:extLst>
                <a:ext uri="{FF2B5EF4-FFF2-40B4-BE49-F238E27FC236}">
                  <a16:creationId xmlns:a16="http://schemas.microsoft.com/office/drawing/2014/main" id="{F4F3F80C-3F84-5C7C-3365-0396E21AF55E}"/>
                </a:ext>
              </a:extLst>
            </p:cNvPr>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Freeform: Shape 5">
              <a:extLst>
                <a:ext uri="{FF2B5EF4-FFF2-40B4-BE49-F238E27FC236}">
                  <a16:creationId xmlns:a16="http://schemas.microsoft.com/office/drawing/2014/main" id="{190078A9-9C32-CA5C-C498-BB7123487698}"/>
                </a:ext>
              </a:extLst>
            </p:cNvPr>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651124" y="937203"/>
            <a:ext cx="6812874"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sz="3200" b="1" dirty="0">
                <a:solidFill>
                  <a:schemeClr val="tx1"/>
                </a:solidFill>
              </a:rPr>
              <a:t>Cấu trúc một báo cáo khoa học thường gồm những phần nào?</a:t>
            </a:r>
            <a:endParaRPr lang="en-US" sz="3200" b="1" dirty="0">
              <a:solidFill>
                <a:schemeClr val="tx1"/>
              </a:solidFill>
            </a:endParaRPr>
          </a:p>
        </p:txBody>
      </p:sp>
      <p:pic>
        <p:nvPicPr>
          <p:cNvPr id="3" name="Picture 2">
            <a:extLst>
              <a:ext uri="{FF2B5EF4-FFF2-40B4-BE49-F238E27FC236}">
                <a16:creationId xmlns:a16="http://schemas.microsoft.com/office/drawing/2014/main" id="{CF18ED5D-9EC8-18FB-52C6-96981490C06E}"/>
              </a:ext>
            </a:extLst>
          </p:cNvPr>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a:extLst>
              <a:ext uri="{FF2B5EF4-FFF2-40B4-BE49-F238E27FC236}">
                <a16:creationId xmlns:a16="http://schemas.microsoft.com/office/drawing/2014/main" id="{A23CAB99-1ED2-56EB-27E6-67F7F40E31C4}"/>
              </a:ext>
            </a:extLst>
          </p:cNvPr>
          <p:cNvGrpSpPr/>
          <p:nvPr/>
        </p:nvGrpSpPr>
        <p:grpSpPr>
          <a:xfrm>
            <a:off x="629622" y="2640070"/>
            <a:ext cx="7960955" cy="1848110"/>
            <a:chOff x="5636086" y="1293343"/>
            <a:chExt cx="4242840" cy="4029786"/>
          </a:xfrm>
          <a:solidFill>
            <a:srgbClr val="FFFFB3"/>
          </a:solidFill>
        </p:grpSpPr>
        <p:sp>
          <p:nvSpPr>
            <p:cNvPr id="11" name="Freeform: Shape 4">
              <a:extLst>
                <a:ext uri="{FF2B5EF4-FFF2-40B4-BE49-F238E27FC236}">
                  <a16:creationId xmlns:a16="http://schemas.microsoft.com/office/drawing/2014/main" id="{E7EBE5F9-9E5A-9AEE-F075-D0D8058A5A72}"/>
                </a:ext>
              </a:extLst>
            </p:cNvPr>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5">
              <a:extLst>
                <a:ext uri="{FF2B5EF4-FFF2-40B4-BE49-F238E27FC236}">
                  <a16:creationId xmlns:a16="http://schemas.microsoft.com/office/drawing/2014/main" id="{FAF7B222-D586-6B19-B795-E3F1F2BA93D9}"/>
                </a:ext>
              </a:extLst>
            </p:cNvPr>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3" name="Text Box 99">
            <a:extLst>
              <a:ext uri="{FF2B5EF4-FFF2-40B4-BE49-F238E27FC236}">
                <a16:creationId xmlns:a16="http://schemas.microsoft.com/office/drawing/2014/main" id="{7A5944C3-4394-108B-55F6-0C1340DB4874}"/>
              </a:ext>
            </a:extLst>
          </p:cNvPr>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r>
              <a:rPr lang="vi-VN" sz="2400" dirty="0"/>
              <a:t>Cấu trúc một báo cáo khoa học thường gồm những phần: tiêu đề, mục tiêu, giả thuyết khoa học, thiết bị và vật liệu, phương pháp thực hiện, kết quả và thảo luận, kết luận.</a:t>
            </a:r>
            <a:endParaRPr lang="en-US" sz="2400" dirty="0"/>
          </a:p>
        </p:txBody>
      </p:sp>
      <p:pic>
        <p:nvPicPr>
          <p:cNvPr id="14" name="Picture 13">
            <a:extLst>
              <a:ext uri="{FF2B5EF4-FFF2-40B4-BE49-F238E27FC236}">
                <a16:creationId xmlns:a16="http://schemas.microsoft.com/office/drawing/2014/main" id="{7EB0B725-BA22-4E1F-8FD9-91D2D84C73A0}"/>
              </a:ext>
            </a:extLst>
          </p:cNvPr>
          <p:cNvPicPr>
            <a:picLocks noChangeAspect="1"/>
          </p:cNvPicPr>
          <p:nvPr/>
        </p:nvPicPr>
        <p:blipFill>
          <a:blip r:embed="rId3"/>
          <a:stretch>
            <a:fillRect/>
          </a:stretch>
        </p:blipFill>
        <p:spPr>
          <a:xfrm>
            <a:off x="128946" y="2826117"/>
            <a:ext cx="1643792" cy="1436060"/>
          </a:xfrm>
          <a:prstGeom prst="rect">
            <a:avLst/>
          </a:prstGeom>
        </p:spPr>
      </p:pic>
    </p:spTree>
    <p:extLst>
      <p:ext uri="{BB962C8B-B14F-4D97-AF65-F5344CB8AC3E}">
        <p14:creationId xmlns:p14="http://schemas.microsoft.com/office/powerpoint/2010/main" val="147032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832625" y="1959860"/>
            <a:ext cx="7679474" cy="269254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9100" y="573318"/>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TIÊU</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ĐỀ</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336635" y="989061"/>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CFE2F3">
                    <a:lumMod val="10000"/>
                  </a:srgbClr>
                </a:solidFill>
                <a:effectLst/>
                <a:uLnTx/>
                <a:uFillTx/>
                <a:latin typeface="Arial"/>
                <a:sym typeface="Arial"/>
              </a:rPr>
              <a:t>M</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a:rPr>
              <a:t>ô tả ngắn gọn nội dung nghiên cứu</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0" name="Google Shape;142;p18">
            <a:extLst>
              <a:ext uri="{FF2B5EF4-FFF2-40B4-BE49-F238E27FC236}">
                <a16:creationId xmlns:a16="http://schemas.microsoft.com/office/drawing/2014/main" id="{D3E8C626-22E4-999E-6AF1-E9405D8B3E1D}"/>
              </a:ext>
            </a:extLst>
          </p:cNvPr>
          <p:cNvSpPr txBox="1"/>
          <p:nvPr/>
        </p:nvSpPr>
        <p:spPr>
          <a:xfrm>
            <a:off x="335784" y="1401720"/>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a:rPr>
              <a:t>Kèm tên nhóm và tên người nghiên cứu</a:t>
            </a:r>
            <a:endParaRPr kumimoji="0" lang="en-US" sz="16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1033346" y="2698785"/>
            <a:ext cx="759769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r>
              <a:rPr lang="vi-VN" sz="2400" dirty="0"/>
              <a:t>SỰ Đ</a:t>
            </a:r>
            <a:r>
              <a:rPr lang="en-US" sz="2400" dirty="0"/>
              <a:t>Ổ</a:t>
            </a:r>
            <a:r>
              <a:rPr lang="vi-VN" sz="2400" dirty="0"/>
              <a:t>I MÀU CỦA CHẤT CHỈ THỊ TỰ NHIÊN LÀM TỪ HOA ĐẬU BI</a:t>
            </a:r>
            <a:r>
              <a:rPr lang="en-US" sz="2400" dirty="0"/>
              <a:t>Ế</a:t>
            </a:r>
            <a:r>
              <a:rPr lang="vi-VN" sz="2400" dirty="0"/>
              <a:t>C.</a:t>
            </a:r>
            <a:endParaRPr lang="en-US" sz="2400" dirty="0"/>
          </a:p>
        </p:txBody>
      </p:sp>
      <p:sp>
        <p:nvSpPr>
          <p:cNvPr id="234" name="Google Shape;142;p18">
            <a:extLst>
              <a:ext uri="{FF2B5EF4-FFF2-40B4-BE49-F238E27FC236}">
                <a16:creationId xmlns:a16="http://schemas.microsoft.com/office/drawing/2014/main" id="{CAB2D734-DC77-7580-A5C9-3A82D9BBC1E4}"/>
              </a:ext>
            </a:extLst>
          </p:cNvPr>
          <p:cNvSpPr txBox="1"/>
          <p:nvPr/>
        </p:nvSpPr>
        <p:spPr>
          <a:xfrm>
            <a:off x="1150674" y="2120218"/>
            <a:ext cx="79707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CFE2F3">
                    <a:lumMod val="10000"/>
                  </a:srgbClr>
                </a:solidFill>
                <a:effectLst/>
                <a:uLnTx/>
                <a:uFillTx/>
                <a:latin typeface="Arial"/>
                <a:sym typeface="Arial"/>
              </a:rPr>
              <a:t>Ví</a:t>
            </a:r>
            <a:r>
              <a:rPr kumimoji="0" lang="en-US" sz="1800" b="0" i="0" u="none" strike="noStrike" kern="0" cap="none" spc="0" normalizeH="0" baseline="0" noProof="0" dirty="0">
                <a:ln>
                  <a:noFill/>
                </a:ln>
                <a:solidFill>
                  <a:srgbClr val="CFE2F3">
                    <a:lumMod val="10000"/>
                  </a:srgbClr>
                </a:solidFill>
                <a:effectLst/>
                <a:uLnTx/>
                <a:uFillTx/>
                <a:latin typeface="Arial"/>
                <a:sym typeface="Arial"/>
              </a:rPr>
              <a:t> </a:t>
            </a:r>
            <a:r>
              <a:rPr kumimoji="0" lang="en-US" sz="1800" b="0" i="0" u="none" strike="noStrike" kern="0" cap="none" spc="0" normalizeH="0" baseline="0" noProof="0" dirty="0" err="1">
                <a:ln>
                  <a:noFill/>
                </a:ln>
                <a:solidFill>
                  <a:srgbClr val="CFE2F3">
                    <a:lumMod val="10000"/>
                  </a:srgbClr>
                </a:solidFill>
                <a:effectLst/>
                <a:uLnTx/>
                <a:uFillTx/>
                <a:latin typeface="Arial"/>
                <a:sym typeface="Arial"/>
              </a:rPr>
              <a:t>dụ</a:t>
            </a:r>
            <a:r>
              <a:rPr kumimoji="0" lang="en-US" sz="1800" b="0" i="0" u="none" strike="noStrike" kern="0" cap="none" spc="0" normalizeH="0" baseline="0" noProof="0" dirty="0">
                <a:ln>
                  <a:noFill/>
                </a:ln>
                <a:solidFill>
                  <a:srgbClr val="CFE2F3">
                    <a:lumMod val="10000"/>
                  </a:srgbClr>
                </a:solidFill>
                <a:effectLst/>
                <a:uLnTx/>
                <a:uFillTx/>
                <a:latin typeface="Arial"/>
                <a:sym typeface="Arial"/>
              </a:rPr>
              <a:t>:</a:t>
            </a: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150674" y="330243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a:rPr>
              <a:t>Họ t</a:t>
            </a:r>
            <a:r>
              <a:rPr kumimoji="0" lang="en-US" sz="1800" b="0" i="0" u="none" strike="noStrike" kern="0" cap="none" spc="0" normalizeH="0" baseline="0" noProof="0" dirty="0">
                <a:ln>
                  <a:noFill/>
                </a:ln>
                <a:solidFill>
                  <a:srgbClr val="CFE2F3">
                    <a:lumMod val="10000"/>
                  </a:srgbClr>
                </a:solidFill>
                <a:effectLst/>
                <a:uLnTx/>
                <a:uFillTx/>
                <a:latin typeface="Arial"/>
                <a:sym typeface="Arial"/>
              </a:rPr>
              <a:t>ê</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a:rPr>
              <a:t>n học sinh/ nhóm học sinh:...</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6" name="Google Shape;142;p18">
            <a:extLst>
              <a:ext uri="{FF2B5EF4-FFF2-40B4-BE49-F238E27FC236}">
                <a16:creationId xmlns:a16="http://schemas.microsoft.com/office/drawing/2014/main" id="{7BA906D6-5ADD-CB24-EA5D-54A3C5C2C708}"/>
              </a:ext>
            </a:extLst>
          </p:cNvPr>
          <p:cNvSpPr txBox="1"/>
          <p:nvPr/>
        </p:nvSpPr>
        <p:spPr>
          <a:xfrm>
            <a:off x="1131499" y="376831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a:rPr>
              <a:t>Người thực hiện:...</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pic>
        <p:nvPicPr>
          <p:cNvPr id="2050" name="Picture 2" descr="Knowledge ">
            <a:extLst>
              <a:ext uri="{FF2B5EF4-FFF2-40B4-BE49-F238E27FC236}">
                <a16:creationId xmlns:a16="http://schemas.microsoft.com/office/drawing/2014/main" id="{896D02A1-BD18-1366-75A9-5A39C1F01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190" y="861897"/>
            <a:ext cx="1709853" cy="1709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3D9132-5BB4-0E5E-17FD-743E4D9B905C}"/>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Tree>
    <p:extLst>
      <p:ext uri="{BB962C8B-B14F-4D97-AF65-F5344CB8AC3E}">
        <p14:creationId xmlns:p14="http://schemas.microsoft.com/office/powerpoint/2010/main" val="1487172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125"/>
                            </p:stCondLst>
                            <p:childTnLst>
                              <p:par>
                                <p:cTn id="13" presetID="14" presetClass="entr" presetSubtype="10" fill="hold" grpId="0" nodeType="after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randombar(horizontal)">
                                      <p:cBhvr>
                                        <p:cTn id="15" dur="5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randombar(horizontal)">
                                      <p:cBhvr>
                                        <p:cTn id="25" dur="500"/>
                                        <p:tgtEl>
                                          <p:spTgt spid="2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5000"/>
                                  </p:iterate>
                                  <p:childTnLst>
                                    <p:set>
                                      <p:cBhvr>
                                        <p:cTn id="29" dur="1" fill="hold">
                                          <p:stCondLst>
                                            <p:cond delay="0"/>
                                          </p:stCondLst>
                                        </p:cTn>
                                        <p:tgtEl>
                                          <p:spTgt spid="232"/>
                                        </p:tgtEl>
                                        <p:attrNameLst>
                                          <p:attrName>style.visibility</p:attrName>
                                        </p:attrNameLst>
                                      </p:cBhvr>
                                      <p:to>
                                        <p:strVal val="visible"/>
                                      </p:to>
                                    </p:set>
                                    <p:animEffect transition="in" filter="wipe(up)">
                                      <p:cBhvr>
                                        <p:cTn id="30" dur="500"/>
                                        <p:tgtEl>
                                          <p:spTgt spid="232"/>
                                        </p:tgtEl>
                                      </p:cBhvr>
                                    </p:animEffect>
                                  </p:childTnLst>
                                </p:cTn>
                              </p:par>
                            </p:childTnLst>
                          </p:cTn>
                        </p:par>
                        <p:par>
                          <p:cTn id="31" fill="hold">
                            <p:stCondLst>
                              <p:cond delay="1575"/>
                            </p:stCondLst>
                            <p:childTnLst>
                              <p:par>
                                <p:cTn id="32" presetID="14" presetClass="entr" presetSubtype="10" fill="hold" grpId="0" nodeType="afterEffect">
                                  <p:stCondLst>
                                    <p:cond delay="0"/>
                                  </p:stCondLst>
                                  <p:childTnLst>
                                    <p:set>
                                      <p:cBhvr>
                                        <p:cTn id="33" dur="1" fill="hold">
                                          <p:stCondLst>
                                            <p:cond delay="0"/>
                                          </p:stCondLst>
                                        </p:cTn>
                                        <p:tgtEl>
                                          <p:spTgt spid="235"/>
                                        </p:tgtEl>
                                        <p:attrNameLst>
                                          <p:attrName>style.visibility</p:attrName>
                                        </p:attrNameLst>
                                      </p:cBhvr>
                                      <p:to>
                                        <p:strVal val="visible"/>
                                      </p:to>
                                    </p:set>
                                    <p:animEffect transition="in" filter="randombar(horizontal)">
                                      <p:cBhvr>
                                        <p:cTn id="34" dur="500"/>
                                        <p:tgtEl>
                                          <p:spTgt spid="235"/>
                                        </p:tgtEl>
                                      </p:cBhvr>
                                    </p:animEffect>
                                  </p:childTnLst>
                                </p:cTn>
                              </p:par>
                            </p:childTnLst>
                          </p:cTn>
                        </p:par>
                        <p:par>
                          <p:cTn id="35" fill="hold">
                            <p:stCondLst>
                              <p:cond delay="2075"/>
                            </p:stCondLst>
                            <p:childTnLst>
                              <p:par>
                                <p:cTn id="36" presetID="14" presetClass="entr" presetSubtype="10" fill="hold" grpId="0" nodeType="after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randombar(horizontal)">
                                      <p:cBhvr>
                                        <p:cTn id="3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0" grpId="0"/>
      <p:bldP spid="232" grpId="0"/>
      <p:bldP spid="234" grpId="0"/>
      <p:bldP spid="235" grpId="0"/>
      <p:bldP spid="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609600" y="1237041"/>
            <a:ext cx="8197765" cy="121920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9100" y="477451"/>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MỤC</a:t>
            </a:r>
            <a:r>
              <a:rPr kumimoji="0" lang="en-US" sz="2000" b="1" i="0" u="none" strike="noStrike" kern="0" cap="none" spc="0" normalizeH="0" noProof="0" dirty="0">
                <a:ln>
                  <a:noFill/>
                </a:ln>
                <a:solidFill>
                  <a:srgbClr val="943557"/>
                </a:solidFill>
                <a:effectLst/>
                <a:uLnTx/>
                <a:uFillTx/>
                <a:latin typeface="Fira Sans Extra Condensed Medium" panose="020B0604020202020204" charset="0"/>
                <a:ea typeface="Fira Sans Extra Condensed"/>
                <a:cs typeface="Fira Sans Extra Condensed"/>
                <a:sym typeface="Fira Sans Extra Condensed"/>
              </a:rPr>
              <a:t> TIÊU</a:t>
            </a:r>
            <a:endParaRPr kumimoji="0" lang="en-US" sz="2000" b="1" i="0" u="none" strike="noStrike" kern="0" cap="none" spc="0" normalizeH="0" baseline="0" noProof="0" dirty="0">
              <a:ln>
                <a:noFill/>
              </a:ln>
              <a:solidFill>
                <a:srgbClr val="943557"/>
              </a:solidFill>
              <a:effectLst/>
              <a:uLnTx/>
              <a:uFillTx/>
              <a:latin typeface="Fira Sans Extra Condensed Medium" panose="020B0604020202020204" charset="0"/>
              <a:ea typeface="Fira Sans Extra Condensed"/>
              <a:cs typeface="Fira Sans Extra Condensed"/>
              <a:sym typeface="Arial"/>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336635" y="820991"/>
            <a:ext cx="764020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1800" kern="0" spc="0" normalizeH="0" baseline="0">
                <a:ln>
                  <a:noFill/>
                </a:ln>
                <a:solidFill>
                  <a:srgbClr val="CFE2F3">
                    <a:lumMod val="10000"/>
                  </a:srgbClr>
                </a:solidFill>
                <a:effectLst/>
                <a:uLnTx/>
                <a:uFillTx/>
                <a:latin typeface="Arial" panose="020B0604020202020204" pitchFamily="34" charset="0"/>
                <a:ea typeface="Fira Sans Extra Condensed"/>
                <a:cs typeface="Fira Sans Extra Condensed"/>
              </a:defRPr>
            </a:lvl1pPr>
          </a:lstStyle>
          <a:p>
            <a:r>
              <a:rPr lang="en-US" dirty="0"/>
              <a:t>T</a:t>
            </a:r>
            <a:r>
              <a:rPr lang="vi-VN" dirty="0"/>
              <a:t>hể hiện đi</a:t>
            </a:r>
            <a:r>
              <a:rPr lang="en-US" dirty="0"/>
              <a:t>ề</a:t>
            </a:r>
            <a:r>
              <a:rPr lang="vi-VN" dirty="0"/>
              <a:t>u mà nhà nghiên cúu hướng đến khi thực hiện đ</a:t>
            </a:r>
            <a:r>
              <a:rPr lang="en-US" dirty="0"/>
              <a:t>ề</a:t>
            </a:r>
            <a:r>
              <a:rPr lang="vi-VN" dirty="0"/>
              <a:t> tài </a:t>
            </a:r>
            <a:endParaRPr lang="en-US" dirty="0"/>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732263" y="1439551"/>
            <a:ext cx="767947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2000" dirty="0"/>
              <a:t>Nghiên cứu phương pháp ch</a:t>
            </a:r>
            <a:r>
              <a:rPr lang="en-US" sz="2000" dirty="0"/>
              <a:t>ế</a:t>
            </a:r>
            <a:r>
              <a:rPr lang="vi-VN" sz="2000" dirty="0"/>
              <a:t> tạo ch</a:t>
            </a:r>
            <a:r>
              <a:rPr lang="en-US" sz="2000" dirty="0"/>
              <a:t>ấ</a:t>
            </a:r>
            <a:r>
              <a:rPr lang="vi-VN" sz="2000" dirty="0"/>
              <a:t>t chỉ thị tự nhiên lầm từ hoa đậu bi</a:t>
            </a:r>
            <a:r>
              <a:rPr lang="en-US" sz="2000" dirty="0"/>
              <a:t>ế</a:t>
            </a:r>
            <a:r>
              <a:rPr lang="vi-VN" sz="2000" dirty="0"/>
              <a:t>c.</a:t>
            </a:r>
            <a:endParaRPr kumimoji="0" lang="en-US" sz="20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5" name="Rectangle: Rounded Corners 4">
            <a:extLst>
              <a:ext uri="{FF2B5EF4-FFF2-40B4-BE49-F238E27FC236}">
                <a16:creationId xmlns:a16="http://schemas.microsoft.com/office/drawing/2014/main" id="{DAF59D60-C924-485B-1F80-B14B65616072}"/>
              </a:ext>
            </a:extLst>
          </p:cNvPr>
          <p:cNvSpPr/>
          <p:nvPr/>
        </p:nvSpPr>
        <p:spPr>
          <a:xfrm>
            <a:off x="520390" y="3739902"/>
            <a:ext cx="8430321" cy="1251006"/>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6" name="Google Shape;142;p18">
            <a:extLst>
              <a:ext uri="{FF2B5EF4-FFF2-40B4-BE49-F238E27FC236}">
                <a16:creationId xmlns:a16="http://schemas.microsoft.com/office/drawing/2014/main" id="{F762D1A5-2A18-8431-9520-B8720D4FBE61}"/>
              </a:ext>
            </a:extLst>
          </p:cNvPr>
          <p:cNvSpPr txBox="1"/>
          <p:nvPr/>
        </p:nvSpPr>
        <p:spPr>
          <a:xfrm>
            <a:off x="147365" y="2486117"/>
            <a:ext cx="643185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buSzTx/>
              <a:buNone/>
              <a:tabLst/>
              <a:defRPr kumimoji="0" sz="20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dirty="0"/>
              <a:t>GIẢ THUYẾT KHOA HỌC</a:t>
            </a:r>
            <a:endParaRPr lang="en-US" dirty="0"/>
          </a:p>
        </p:txBody>
      </p:sp>
      <p:sp>
        <p:nvSpPr>
          <p:cNvPr id="7" name="Google Shape;142;p18">
            <a:extLst>
              <a:ext uri="{FF2B5EF4-FFF2-40B4-BE49-F238E27FC236}">
                <a16:creationId xmlns:a16="http://schemas.microsoft.com/office/drawing/2014/main" id="{C7046DA8-A098-3CB3-6CDC-C2B22E3EFA53}"/>
              </a:ext>
            </a:extLst>
          </p:cNvPr>
          <p:cNvSpPr txBox="1"/>
          <p:nvPr/>
        </p:nvSpPr>
        <p:spPr>
          <a:xfrm>
            <a:off x="404899" y="2904327"/>
            <a:ext cx="7411843" cy="6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1800" kern="0" spc="0" normalizeH="0" baseline="0">
                <a:ln>
                  <a:noFill/>
                </a:ln>
                <a:solidFill>
                  <a:srgbClr val="CFE2F3">
                    <a:lumMod val="10000"/>
                  </a:srgbClr>
                </a:solidFill>
                <a:effectLst/>
                <a:uLnTx/>
                <a:uFillTx/>
                <a:latin typeface="Arial" panose="020B0604020202020204" pitchFamily="34" charset="0"/>
                <a:ea typeface="Fira Sans Extra Condensed"/>
                <a:cs typeface="Fira Sans Extra Condensed"/>
              </a:defRPr>
            </a:lvl1pPr>
          </a:lstStyle>
          <a:p>
            <a:r>
              <a:rPr lang="vi-VN" dirty="0"/>
              <a:t>Dựa trên hiểu biết của mình và qua phân tích kết quả quan sát nhằm đua ra những dự đoán ban đ</a:t>
            </a:r>
            <a:r>
              <a:rPr lang="en-US" dirty="0"/>
              <a:t>ầ</a:t>
            </a:r>
            <a:r>
              <a:rPr lang="vi-VN" dirty="0"/>
              <a:t>u cho việc nghiên cúu.</a:t>
            </a:r>
            <a:endParaRPr lang="en-US" dirty="0"/>
          </a:p>
        </p:txBody>
      </p:sp>
      <p:sp>
        <p:nvSpPr>
          <p:cNvPr id="9" name="Google Shape;142;p18">
            <a:extLst>
              <a:ext uri="{FF2B5EF4-FFF2-40B4-BE49-F238E27FC236}">
                <a16:creationId xmlns:a16="http://schemas.microsoft.com/office/drawing/2014/main" id="{95E840A6-AA77-F032-29DF-B255CA11E51C}"/>
              </a:ext>
            </a:extLst>
          </p:cNvPr>
          <p:cNvSpPr txBox="1"/>
          <p:nvPr/>
        </p:nvSpPr>
        <p:spPr>
          <a:xfrm>
            <a:off x="732263" y="3984847"/>
            <a:ext cx="796061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Em có thể dự đoán: Nước hoa đậu biẽc có thể là một chất chỉ thị tự nhiên và có khả năng đói màu khi gặp acid hoặc base.</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pic>
        <p:nvPicPr>
          <p:cNvPr id="3074" name="Picture 2" descr="Learning ">
            <a:extLst>
              <a:ext uri="{FF2B5EF4-FFF2-40B4-BE49-F238E27FC236}">
                <a16:creationId xmlns:a16="http://schemas.microsoft.com/office/drawing/2014/main" id="{799FEC1E-0243-4F7A-99A7-50573F062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958" y="706006"/>
            <a:ext cx="954839" cy="954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a:extLst>
              <a:ext uri="{FF2B5EF4-FFF2-40B4-BE49-F238E27FC236}">
                <a16:creationId xmlns:a16="http://schemas.microsoft.com/office/drawing/2014/main" id="{12037AAD-2E6B-97FC-91C9-5FABFC127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77" y="306845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82FC2B-30BD-C595-D7F1-E62697CAA175}"/>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Tree>
    <p:extLst>
      <p:ext uri="{BB962C8B-B14F-4D97-AF65-F5344CB8AC3E}">
        <p14:creationId xmlns:p14="http://schemas.microsoft.com/office/powerpoint/2010/main" val="41038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50"/>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875"/>
                            </p:stCondLst>
                            <p:childTnLst>
                              <p:par>
                                <p:cTn id="27" presetID="14"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animBg="1"/>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a:extLst>
              <a:ext uri="{FF2B5EF4-FFF2-40B4-BE49-F238E27FC236}">
                <a16:creationId xmlns:a16="http://schemas.microsoft.com/office/drawing/2014/main" id="{8BB7DF21-72A5-B058-1FEC-D3F47990B010}"/>
              </a:ext>
            </a:extLst>
          </p:cNvPr>
          <p:cNvGrpSpPr/>
          <p:nvPr/>
        </p:nvGrpSpPr>
        <p:grpSpPr>
          <a:xfrm>
            <a:off x="464820" y="717918"/>
            <a:ext cx="7960963" cy="1373722"/>
            <a:chOff x="5636086" y="1293343"/>
            <a:chExt cx="4242840" cy="4029785"/>
          </a:xfrm>
        </p:grpSpPr>
        <p:sp>
          <p:nvSpPr>
            <p:cNvPr id="8" name="Freeform: Shape 4">
              <a:extLst>
                <a:ext uri="{FF2B5EF4-FFF2-40B4-BE49-F238E27FC236}">
                  <a16:creationId xmlns:a16="http://schemas.microsoft.com/office/drawing/2014/main" id="{F4F3F80C-3F84-5C7C-3365-0396E21AF55E}"/>
                </a:ext>
              </a:extLst>
            </p:cNvPr>
            <p:cNvSpPr/>
            <p:nvPr/>
          </p:nvSpPr>
          <p:spPr>
            <a:xfrm>
              <a:off x="5636086" y="1293343"/>
              <a:ext cx="4242836" cy="4029782"/>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Freeform: Shape 5">
              <a:extLst>
                <a:ext uri="{FF2B5EF4-FFF2-40B4-BE49-F238E27FC236}">
                  <a16:creationId xmlns:a16="http://schemas.microsoft.com/office/drawing/2014/main" id="{190078A9-9C32-CA5C-C498-BB7123487698}"/>
                </a:ext>
              </a:extLst>
            </p:cNvPr>
            <p:cNvSpPr/>
            <p:nvPr/>
          </p:nvSpPr>
          <p:spPr>
            <a:xfrm>
              <a:off x="5636090" y="1293346"/>
              <a:ext cx="4242836" cy="4029782"/>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567304" y="866169"/>
            <a:ext cx="7403216"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dirty="0"/>
              <a:t>Trong quá trình nghiên cứu, giả thuyết khoa học được xây dựng nhằm mục đích gì?</a:t>
            </a:r>
            <a:endParaRPr lang="en-US" dirty="0"/>
          </a:p>
        </p:txBody>
      </p:sp>
      <p:pic>
        <p:nvPicPr>
          <p:cNvPr id="3" name="Picture 2">
            <a:extLst>
              <a:ext uri="{FF2B5EF4-FFF2-40B4-BE49-F238E27FC236}">
                <a16:creationId xmlns:a16="http://schemas.microsoft.com/office/drawing/2014/main" id="{CF18ED5D-9EC8-18FB-52C6-96981490C06E}"/>
              </a:ext>
            </a:extLst>
          </p:cNvPr>
          <p:cNvPicPr>
            <a:picLocks noChangeAspect="1"/>
          </p:cNvPicPr>
          <p:nvPr/>
        </p:nvPicPr>
        <p:blipFill>
          <a:blip r:embed="rId2"/>
          <a:stretch>
            <a:fillRect/>
          </a:stretch>
        </p:blipFill>
        <p:spPr>
          <a:xfrm>
            <a:off x="7754833" y="542098"/>
            <a:ext cx="1341893" cy="1549541"/>
          </a:xfrm>
          <a:prstGeom prst="rect">
            <a:avLst/>
          </a:prstGeom>
        </p:spPr>
      </p:pic>
      <p:grpSp>
        <p:nvGrpSpPr>
          <p:cNvPr id="10" name="Graphic 15">
            <a:extLst>
              <a:ext uri="{FF2B5EF4-FFF2-40B4-BE49-F238E27FC236}">
                <a16:creationId xmlns:a16="http://schemas.microsoft.com/office/drawing/2014/main" id="{A23CAB99-1ED2-56EB-27E6-67F7F40E31C4}"/>
              </a:ext>
            </a:extLst>
          </p:cNvPr>
          <p:cNvGrpSpPr/>
          <p:nvPr/>
        </p:nvGrpSpPr>
        <p:grpSpPr>
          <a:xfrm>
            <a:off x="629622" y="2640070"/>
            <a:ext cx="7960955" cy="1848110"/>
            <a:chOff x="5636086" y="1293343"/>
            <a:chExt cx="4242840" cy="4029786"/>
          </a:xfrm>
          <a:solidFill>
            <a:srgbClr val="FFFFB3"/>
          </a:solidFill>
        </p:grpSpPr>
        <p:sp>
          <p:nvSpPr>
            <p:cNvPr id="11" name="Freeform: Shape 4">
              <a:extLst>
                <a:ext uri="{FF2B5EF4-FFF2-40B4-BE49-F238E27FC236}">
                  <a16:creationId xmlns:a16="http://schemas.microsoft.com/office/drawing/2014/main" id="{E7EBE5F9-9E5A-9AEE-F075-D0D8058A5A72}"/>
                </a:ext>
              </a:extLst>
            </p:cNvPr>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5">
              <a:extLst>
                <a:ext uri="{FF2B5EF4-FFF2-40B4-BE49-F238E27FC236}">
                  <a16:creationId xmlns:a16="http://schemas.microsoft.com/office/drawing/2014/main" id="{FAF7B222-D586-6B19-B795-E3F1F2BA93D9}"/>
                </a:ext>
              </a:extLst>
            </p:cNvPr>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3" name="Text Box 99">
            <a:extLst>
              <a:ext uri="{FF2B5EF4-FFF2-40B4-BE49-F238E27FC236}">
                <a16:creationId xmlns:a16="http://schemas.microsoft.com/office/drawing/2014/main" id="{7A5944C3-4394-108B-55F6-0C1340DB4874}"/>
              </a:ext>
            </a:extLst>
          </p:cNvPr>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a:cs typeface="Fira Sans Extra Condensed"/>
              </a:defRPr>
            </a:lvl1pPr>
          </a:lstStyle>
          <a:p>
            <a:r>
              <a:rPr lang="vi-VN" dirty="0"/>
              <a:t>Trong quá trình nghiên cứu, giả thuyết khoa học được xây dựng nhằm mục đích đưa ra những dự đoán ban đầu cho việc nghiên cứu.</a:t>
            </a:r>
            <a:endParaRPr lang="en-US" dirty="0"/>
          </a:p>
        </p:txBody>
      </p:sp>
      <p:pic>
        <p:nvPicPr>
          <p:cNvPr id="14" name="Picture 13">
            <a:extLst>
              <a:ext uri="{FF2B5EF4-FFF2-40B4-BE49-F238E27FC236}">
                <a16:creationId xmlns:a16="http://schemas.microsoft.com/office/drawing/2014/main" id="{7EB0B725-BA22-4E1F-8FD9-91D2D84C73A0}"/>
              </a:ext>
            </a:extLst>
          </p:cNvPr>
          <p:cNvPicPr>
            <a:picLocks noChangeAspect="1"/>
          </p:cNvPicPr>
          <p:nvPr/>
        </p:nvPicPr>
        <p:blipFill>
          <a:blip r:embed="rId3"/>
          <a:stretch>
            <a:fillRect/>
          </a:stretch>
        </p:blipFill>
        <p:spPr>
          <a:xfrm>
            <a:off x="128946" y="2826117"/>
            <a:ext cx="1643792" cy="1436060"/>
          </a:xfrm>
          <a:prstGeom prst="rect">
            <a:avLst/>
          </a:prstGeom>
        </p:spPr>
      </p:pic>
    </p:spTree>
    <p:extLst>
      <p:ext uri="{BB962C8B-B14F-4D97-AF65-F5344CB8AC3E}">
        <p14:creationId xmlns:p14="http://schemas.microsoft.com/office/powerpoint/2010/main" val="2729874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639338" y="1883060"/>
            <a:ext cx="8088349" cy="2126909"/>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9099" y="58217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0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dirty="0"/>
              <a:t>THIẾT BỊ VÀ VẬT LIỆU</a:t>
            </a:r>
            <a:endParaRPr lang="en-US" dirty="0"/>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336635" y="1041793"/>
            <a:ext cx="6725802" cy="6786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Liệt kê các thiết bị và vật liệu (dụng cụ, hoá chát, m</a:t>
            </a:r>
            <a:r>
              <a:rPr lang="en-US" dirty="0"/>
              <a:t>ẫ</a:t>
            </a:r>
            <a:r>
              <a:rPr lang="vi-VN" dirty="0"/>
              <a:t>u vật,...) sử</a:t>
            </a:r>
            <a:r>
              <a:rPr lang="en-US" dirty="0"/>
              <a:t> </a:t>
            </a:r>
            <a:r>
              <a:rPr lang="vi-VN" dirty="0"/>
              <a:t>dụng trong nghiên cứu.</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783493" y="2515365"/>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lnSpc>
                <a:spcPct val="150000"/>
              </a:lnSpc>
            </a:pPr>
            <a:r>
              <a:rPr lang="vi-VN" b="1" dirty="0"/>
              <a:t>M</a:t>
            </a:r>
            <a:r>
              <a:rPr lang="en-US" b="1" dirty="0"/>
              <a:t>ẫ</a:t>
            </a:r>
            <a:r>
              <a:rPr lang="vi-VN" b="1" dirty="0"/>
              <a:t>u vật thí nghiệm</a:t>
            </a:r>
            <a:r>
              <a:rPr lang="vi-VN" dirty="0"/>
              <a:t>: vài bông hoa đậu biếc (tươi hoặc khô), quả chanh, nước xà phòng đã pha loãng, nước cất</a:t>
            </a:r>
            <a:endParaRPr lang="en-US" dirty="0"/>
          </a:p>
          <a:p>
            <a:pPr lvl="0">
              <a:lnSpc>
                <a:spcPct val="150000"/>
              </a:lnSpc>
            </a:pPr>
            <a:r>
              <a:rPr lang="vi-VN" b="1" dirty="0"/>
              <a:t>Dụng cụ thí nghiệm: </a:t>
            </a:r>
            <a:r>
              <a:rPr lang="vi-VN" dirty="0"/>
              <a:t>c</a:t>
            </a:r>
            <a:r>
              <a:rPr lang="en-US" dirty="0"/>
              <a:t>ố</a:t>
            </a:r>
            <a:r>
              <a:rPr lang="vi-VN" dirty="0"/>
              <a:t>c thuỳ tinh, ống hút nhò giọt</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pic>
        <p:nvPicPr>
          <p:cNvPr id="4098" name="Picture 2" descr="Education">
            <a:extLst>
              <a:ext uri="{FF2B5EF4-FFF2-40B4-BE49-F238E27FC236}">
                <a16:creationId xmlns:a16="http://schemas.microsoft.com/office/drawing/2014/main" id="{F14A28D4-36D9-07F2-0406-4A7A2E01A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3353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9B8215-D8FD-0CD5-2DC8-6050CEA74791}"/>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Tree>
    <p:extLst>
      <p:ext uri="{BB962C8B-B14F-4D97-AF65-F5344CB8AC3E}">
        <p14:creationId xmlns:p14="http://schemas.microsoft.com/office/powerpoint/2010/main" val="804839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8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328286" y="2069772"/>
            <a:ext cx="8399401" cy="2831122"/>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9099" y="46491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dirty="0"/>
              <a:t>PHƯƠNG PHÁP THỰC HIỆN</a:t>
            </a:r>
            <a:endParaRPr lang="en-US" dirty="0"/>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79098" y="723803"/>
            <a:ext cx="8337537" cy="6722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Tiến hành thí nghiệm để chứng minh già thuyết khoa học là đúng hay sai. </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416313" y="2236999"/>
            <a:ext cx="5610514" cy="3852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b="1" dirty="0"/>
              <a:t>Thí nghiệm được tiến hành như sau</a:t>
            </a:r>
            <a:r>
              <a:rPr lang="en-US" b="1" dirty="0"/>
              <a:t>:</a:t>
            </a:r>
            <a:endParaRPr kumimoji="0" lang="en-US" sz="1800" b="1" i="0" u="none" strike="noStrike" kern="0" cap="none" spc="0" normalizeH="0" baseline="0" noProof="0" dirty="0">
              <a:ln>
                <a:noFill/>
              </a:ln>
              <a:solidFill>
                <a:srgbClr val="CFE2F3">
                  <a:lumMod val="10000"/>
                </a:srgbClr>
              </a:solidFill>
              <a:effectLst/>
              <a:uLnTx/>
              <a:uFillTx/>
              <a:latin typeface="Arial"/>
              <a:sym typeface="Arial"/>
            </a:endParaRPr>
          </a:p>
        </p:txBody>
      </p:sp>
      <p:pic>
        <p:nvPicPr>
          <p:cNvPr id="5122" name="Picture 2" descr="Goal">
            <a:extLst>
              <a:ext uri="{FF2B5EF4-FFF2-40B4-BE49-F238E27FC236}">
                <a16:creationId xmlns:a16="http://schemas.microsoft.com/office/drawing/2014/main" id="{1C5E4378-3D9A-76B8-7034-40E46B7B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2403"/>
            <a:ext cx="12192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arning journey">
            <a:extLst>
              <a:ext uri="{FF2B5EF4-FFF2-40B4-BE49-F238E27FC236}">
                <a16:creationId xmlns:a16="http://schemas.microsoft.com/office/drawing/2014/main" id="{12259252-932C-14A2-8317-1DBCD2BBA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604" y="56559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2;p18">
            <a:extLst>
              <a:ext uri="{FF2B5EF4-FFF2-40B4-BE49-F238E27FC236}">
                <a16:creationId xmlns:a16="http://schemas.microsoft.com/office/drawing/2014/main" id="{2814286B-AB41-28E9-BDD2-B7C64C008160}"/>
              </a:ext>
            </a:extLst>
          </p:cNvPr>
          <p:cNvSpPr txBox="1"/>
          <p:nvPr/>
        </p:nvSpPr>
        <p:spPr>
          <a:xfrm>
            <a:off x="799191" y="272526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kumimoji="0" lang="en-US" sz="1800" b="0" i="0" u="none" strike="noStrike" kern="0" cap="none" spc="0" normalizeH="0" baseline="0" noProof="0" dirty="0">
                <a:ln>
                  <a:noFill/>
                </a:ln>
                <a:solidFill>
                  <a:srgbClr val="CFE2F3">
                    <a:lumMod val="10000"/>
                  </a:srgbClr>
                </a:solidFill>
                <a:effectLst/>
                <a:uLnTx/>
                <a:uFillTx/>
                <a:latin typeface="Arial"/>
                <a:sym typeface="Arial"/>
              </a:rPr>
              <a:t>- </a:t>
            </a:r>
            <a:r>
              <a:rPr lang="vi-VN" dirty="0"/>
              <a:t>Ngâm hoa đậu bi</a:t>
            </a:r>
            <a:r>
              <a:rPr lang="en-US" dirty="0"/>
              <a:t>ế</a:t>
            </a:r>
            <a:r>
              <a:rPr lang="vi-VN" dirty="0"/>
              <a:t>c trong cốc thuỳ tinh chứa nước nóng trong 20 phút để tạo dung dịch chất chỉ thị</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6" name="TextBox 5">
            <a:extLst>
              <a:ext uri="{FF2B5EF4-FFF2-40B4-BE49-F238E27FC236}">
                <a16:creationId xmlns:a16="http://schemas.microsoft.com/office/drawing/2014/main" id="{68857304-0033-403B-1D5D-0635347725ED}"/>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
        <p:nvSpPr>
          <p:cNvPr id="11" name="Google Shape;142;p18">
            <a:extLst>
              <a:ext uri="{FF2B5EF4-FFF2-40B4-BE49-F238E27FC236}">
                <a16:creationId xmlns:a16="http://schemas.microsoft.com/office/drawing/2014/main" id="{A8DB331A-5E48-F1E6-F94D-41A5129E60DB}"/>
              </a:ext>
            </a:extLst>
          </p:cNvPr>
          <p:cNvSpPr txBox="1"/>
          <p:nvPr/>
        </p:nvSpPr>
        <p:spPr>
          <a:xfrm>
            <a:off x="416313" y="1261097"/>
            <a:ext cx="7038038" cy="4981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 Lập phương án thí nghiệm, khảo sát</a:t>
            </a:r>
            <a:r>
              <a:rPr lang="en-US" dirty="0"/>
              <a:t>, …</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12" name="Google Shape;142;p18">
            <a:extLst>
              <a:ext uri="{FF2B5EF4-FFF2-40B4-BE49-F238E27FC236}">
                <a16:creationId xmlns:a16="http://schemas.microsoft.com/office/drawing/2014/main" id="{9FD1F3AE-A8A4-C7B1-6675-07BEF753E483}"/>
              </a:ext>
            </a:extLst>
          </p:cNvPr>
          <p:cNvSpPr txBox="1"/>
          <p:nvPr/>
        </p:nvSpPr>
        <p:spPr>
          <a:xfrm>
            <a:off x="416313" y="1677733"/>
            <a:ext cx="510252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a:t>
            </a:r>
            <a:r>
              <a:rPr lang="en-US" dirty="0"/>
              <a:t> </a:t>
            </a:r>
            <a:r>
              <a:rPr lang="vi-VN" dirty="0"/>
              <a:t>Tiến hành thí nghiệm đã lập</a:t>
            </a:r>
            <a:r>
              <a:rPr lang="en-US" dirty="0"/>
              <a:t>.</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17" name="Google Shape;142;p18">
            <a:extLst>
              <a:ext uri="{FF2B5EF4-FFF2-40B4-BE49-F238E27FC236}">
                <a16:creationId xmlns:a16="http://schemas.microsoft.com/office/drawing/2014/main" id="{6803E28F-380A-7140-26D3-0A7AC641518B}"/>
              </a:ext>
            </a:extLst>
          </p:cNvPr>
          <p:cNvSpPr txBox="1"/>
          <p:nvPr/>
        </p:nvSpPr>
        <p:spPr>
          <a:xfrm>
            <a:off x="839622" y="3398969"/>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dirty="0"/>
              <a:t>- </a:t>
            </a:r>
            <a:r>
              <a:rPr lang="vi-VN" dirty="0"/>
              <a:t>Chuẩn bị 3 cốc đánh số thứ tự 1,2,3 lấn lượt đựng nước cốt chanh, nước c</a:t>
            </a:r>
            <a:r>
              <a:rPr lang="en-US" dirty="0"/>
              <a:t>ấ</a:t>
            </a:r>
            <a:r>
              <a:rPr lang="vi-VN" dirty="0"/>
              <a:t>t, nước xà phòng</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18" name="Google Shape;142;p18">
            <a:extLst>
              <a:ext uri="{FF2B5EF4-FFF2-40B4-BE49-F238E27FC236}">
                <a16:creationId xmlns:a16="http://schemas.microsoft.com/office/drawing/2014/main" id="{FE99B965-1D7E-C61D-ABD8-C8503192D844}"/>
              </a:ext>
            </a:extLst>
          </p:cNvPr>
          <p:cNvSpPr txBox="1"/>
          <p:nvPr/>
        </p:nvSpPr>
        <p:spPr>
          <a:xfrm>
            <a:off x="880053" y="407267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dirty="0"/>
              <a:t>- </a:t>
            </a:r>
            <a:r>
              <a:rPr lang="vi-VN" dirty="0"/>
              <a:t>Dùng </a:t>
            </a:r>
            <a:r>
              <a:rPr lang="en-US" dirty="0"/>
              <a:t>ố</a:t>
            </a:r>
            <a:r>
              <a:rPr lang="vi-VN" dirty="0"/>
              <a:t>ng hút nhỏ giọt cho từng giọt chất chỉ thị vào l</a:t>
            </a:r>
            <a:r>
              <a:rPr lang="en-US" dirty="0"/>
              <a:t>ầ</a:t>
            </a:r>
            <a:r>
              <a:rPr lang="vi-VN" dirty="0"/>
              <a:t>n lượt m</a:t>
            </a:r>
            <a:r>
              <a:rPr lang="en-US" dirty="0"/>
              <a:t>ỗ</a:t>
            </a:r>
            <a:r>
              <a:rPr lang="vi-VN" dirty="0"/>
              <a:t>i cốc 1,2,3</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Tree>
    <p:extLst>
      <p:ext uri="{BB962C8B-B14F-4D97-AF65-F5344CB8AC3E}">
        <p14:creationId xmlns:p14="http://schemas.microsoft.com/office/powerpoint/2010/main" val="24065298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2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425"/>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925"/>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1"/>
                                        </p:tgtEl>
                                        <p:attrNameLst>
                                          <p:attrName>style.visibility</p:attrName>
                                        </p:attrNameLst>
                                      </p:cBhvr>
                                      <p:to>
                                        <p:strVal val="visible"/>
                                      </p:to>
                                    </p:set>
                                    <p:animEffect transition="in" filter="randombar(horizontal)">
                                      <p:cBhvr>
                                        <p:cTn id="24" dur="500"/>
                                        <p:tgtEl>
                                          <p:spTgt spid="231"/>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randombar(horizontal)">
                                      <p:cBhvr>
                                        <p:cTn id="28" dur="500"/>
                                        <p:tgtEl>
                                          <p:spTgt spid="23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000"/>
                            </p:stCondLst>
                            <p:childTnLst>
                              <p:par>
                                <p:cTn id="38" presetID="14" presetClass="entr" presetSubtype="1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p:bldP spid="11" grpId="0"/>
      <p:bldP spid="12"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80110" y="2402739"/>
            <a:ext cx="8790708" cy="252317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9099" y="553089"/>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dirty="0"/>
              <a:t>KẾT QUẢ VÀ THẢO LUẬN</a:t>
            </a:r>
            <a:endParaRPr lang="en-US" dirty="0"/>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336635" y="1021817"/>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Tr</a:t>
            </a:r>
            <a:r>
              <a:rPr lang="en-US" dirty="0"/>
              <a:t>ì</a:t>
            </a:r>
            <a:r>
              <a:rPr lang="vi-VN" dirty="0"/>
              <a:t>nh bày các k</a:t>
            </a:r>
            <a:r>
              <a:rPr lang="en-US" dirty="0"/>
              <a:t>ế</a:t>
            </a:r>
            <a:r>
              <a:rPr lang="vi-VN" dirty="0"/>
              <a:t>t quả đạt được của nghiên cứu, g</a:t>
            </a:r>
            <a:r>
              <a:rPr lang="en-US" dirty="0"/>
              <a:t>ồ</a:t>
            </a:r>
            <a:r>
              <a:rPr lang="vi-VN" dirty="0"/>
              <a:t>m các bảng dữ liệu thực nghiệm, biểu đ</a:t>
            </a:r>
            <a:r>
              <a:rPr lang="en-US" dirty="0"/>
              <a:t>ồ</a:t>
            </a:r>
            <a:r>
              <a:rPr lang="vi-VN" dirty="0"/>
              <a:t>, đ</a:t>
            </a:r>
            <a:r>
              <a:rPr lang="en-US" dirty="0"/>
              <a:t>ồ</a:t>
            </a:r>
            <a:r>
              <a:rPr lang="vi-VN" dirty="0"/>
              <a:t> thị</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336635" y="2582757"/>
            <a:ext cx="7721790" cy="446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r>
              <a:rPr lang="vi-VN" sz="1800" dirty="0"/>
              <a:t>Sau khi nhỏ chất chỉ thị vào m</a:t>
            </a:r>
            <a:r>
              <a:rPr lang="en-US" sz="1800" dirty="0"/>
              <a:t>ỗ</a:t>
            </a:r>
            <a:r>
              <a:rPr lang="vi-VN" sz="1800" dirty="0"/>
              <a:t>i cốc, k</a:t>
            </a:r>
            <a:r>
              <a:rPr lang="en-US" sz="1800" dirty="0"/>
              <a:t>ế</a:t>
            </a:r>
            <a:r>
              <a:rPr lang="vi-VN" sz="1800" dirty="0"/>
              <a:t>t qu</a:t>
            </a:r>
            <a:r>
              <a:rPr lang="en-US" sz="1800" dirty="0"/>
              <a:t>ả</a:t>
            </a:r>
            <a:r>
              <a:rPr lang="vi-VN" sz="1800" dirty="0"/>
              <a:t> thí nghiệm được trình bày trong bảng sau</a:t>
            </a:r>
            <a:endParaRPr kumimoji="0" lang="en-US" sz="1800" b="1" i="0" u="none" strike="noStrike" kern="0" cap="none" spc="0" normalizeH="0" baseline="0" noProof="0" dirty="0">
              <a:ln>
                <a:noFill/>
              </a:ln>
              <a:solidFill>
                <a:srgbClr val="943557"/>
              </a:solidFill>
              <a:effectLst/>
              <a:uLnTx/>
              <a:uFillTx/>
              <a:sym typeface="Arial"/>
            </a:endParaRPr>
          </a:p>
        </p:txBody>
      </p:sp>
      <p:graphicFrame>
        <p:nvGraphicFramePr>
          <p:cNvPr id="6" name="Table 5">
            <a:extLst>
              <a:ext uri="{FF2B5EF4-FFF2-40B4-BE49-F238E27FC236}">
                <a16:creationId xmlns:a16="http://schemas.microsoft.com/office/drawing/2014/main" id="{B01FA772-0B36-67E5-01BB-6A0DB62079CD}"/>
              </a:ext>
            </a:extLst>
          </p:cNvPr>
          <p:cNvGraphicFramePr>
            <a:graphicFrameLocks noGrp="1"/>
          </p:cNvGraphicFramePr>
          <p:nvPr>
            <p:extLst>
              <p:ext uri="{D42A27DB-BD31-4B8C-83A1-F6EECF244321}">
                <p14:modId xmlns:p14="http://schemas.microsoft.com/office/powerpoint/2010/main" val="250704398"/>
              </p:ext>
            </p:extLst>
          </p:nvPr>
        </p:nvGraphicFramePr>
        <p:xfrm>
          <a:off x="889410" y="3209490"/>
          <a:ext cx="7005652" cy="1536109"/>
        </p:xfrm>
        <a:graphic>
          <a:graphicData uri="http://schemas.openxmlformats.org/drawingml/2006/table">
            <a:tbl>
              <a:tblPr firstRow="1" bandRow="1">
                <a:tableStyleId>{5C22544A-7EE6-4342-B048-85BDC9FD1C3A}</a:tableStyleId>
              </a:tblPr>
              <a:tblGrid>
                <a:gridCol w="1751413">
                  <a:extLst>
                    <a:ext uri="{9D8B030D-6E8A-4147-A177-3AD203B41FA5}">
                      <a16:colId xmlns:a16="http://schemas.microsoft.com/office/drawing/2014/main" val="2463440786"/>
                    </a:ext>
                  </a:extLst>
                </a:gridCol>
                <a:gridCol w="1751413">
                  <a:extLst>
                    <a:ext uri="{9D8B030D-6E8A-4147-A177-3AD203B41FA5}">
                      <a16:colId xmlns:a16="http://schemas.microsoft.com/office/drawing/2014/main" val="738401547"/>
                    </a:ext>
                  </a:extLst>
                </a:gridCol>
                <a:gridCol w="1751413">
                  <a:extLst>
                    <a:ext uri="{9D8B030D-6E8A-4147-A177-3AD203B41FA5}">
                      <a16:colId xmlns:a16="http://schemas.microsoft.com/office/drawing/2014/main" val="982342268"/>
                    </a:ext>
                  </a:extLst>
                </a:gridCol>
                <a:gridCol w="1751413">
                  <a:extLst>
                    <a:ext uri="{9D8B030D-6E8A-4147-A177-3AD203B41FA5}">
                      <a16:colId xmlns:a16="http://schemas.microsoft.com/office/drawing/2014/main" val="2365437312"/>
                    </a:ext>
                  </a:extLst>
                </a:gridCol>
              </a:tblGrid>
              <a:tr h="896029">
                <a:tc>
                  <a:txBody>
                    <a:bodyPr/>
                    <a:lstStyle/>
                    <a:p>
                      <a:pPr algn="ctr"/>
                      <a:r>
                        <a:rPr lang="en-US" sz="1800" dirty="0" err="1">
                          <a:solidFill>
                            <a:schemeClr val="tx1">
                              <a:lumMod val="95000"/>
                              <a:lumOff val="5000"/>
                            </a:schemeClr>
                          </a:solidFill>
                        </a:rPr>
                        <a:t>Mẫu</a:t>
                      </a:r>
                      <a:r>
                        <a:rPr lang="en-US" sz="1800" dirty="0">
                          <a:solidFill>
                            <a:schemeClr val="tx1">
                              <a:lumMod val="95000"/>
                              <a:lumOff val="5000"/>
                            </a:schemeClr>
                          </a:solidFill>
                        </a:rPr>
                        <a:t> </a:t>
                      </a:r>
                      <a:r>
                        <a:rPr lang="en-US" sz="1800" dirty="0" err="1">
                          <a:solidFill>
                            <a:schemeClr val="tx1">
                              <a:lumMod val="95000"/>
                              <a:lumOff val="5000"/>
                            </a:schemeClr>
                          </a:solidFill>
                        </a:rPr>
                        <a:t>vật</a:t>
                      </a:r>
                      <a:endParaRPr lang="en-US" sz="180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cốt</a:t>
                      </a:r>
                      <a:r>
                        <a:rPr lang="en-US" sz="1800" b="0" dirty="0">
                          <a:solidFill>
                            <a:schemeClr val="tx1">
                              <a:lumMod val="95000"/>
                              <a:lumOff val="5000"/>
                            </a:schemeClr>
                          </a:solidFill>
                        </a:rPr>
                        <a:t> </a:t>
                      </a:r>
                      <a:r>
                        <a:rPr lang="en-US" sz="1800" b="0" dirty="0" err="1">
                          <a:solidFill>
                            <a:schemeClr val="tx1">
                              <a:lumMod val="95000"/>
                              <a:lumOff val="5000"/>
                            </a:schemeClr>
                          </a:solidFill>
                        </a:rPr>
                        <a:t>chanh</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cất</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xà</a:t>
                      </a:r>
                      <a:r>
                        <a:rPr lang="en-US" sz="1800" b="0" dirty="0">
                          <a:solidFill>
                            <a:schemeClr val="tx1">
                              <a:lumMod val="95000"/>
                              <a:lumOff val="5000"/>
                            </a:schemeClr>
                          </a:solidFill>
                        </a:rPr>
                        <a:t> </a:t>
                      </a:r>
                      <a:r>
                        <a:rPr lang="en-US" sz="1800" b="0" dirty="0" err="1">
                          <a:solidFill>
                            <a:schemeClr val="tx1">
                              <a:lumMod val="95000"/>
                              <a:lumOff val="5000"/>
                            </a:schemeClr>
                          </a:solidFill>
                        </a:rPr>
                        <a:t>phòng</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45510394"/>
                  </a:ext>
                </a:extLst>
              </a:tr>
              <a:tr h="5994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tx1">
                              <a:lumMod val="95000"/>
                              <a:lumOff val="5000"/>
                            </a:schemeClr>
                          </a:solidFill>
                          <a:latin typeface="+mn-lt"/>
                          <a:ea typeface="+mn-ea"/>
                          <a:cs typeface="+mn-cs"/>
                          <a:sym typeface="Arial"/>
                        </a:rPr>
                        <a:t>Hiện</a:t>
                      </a:r>
                      <a:r>
                        <a:rPr lang="en-US" sz="1800" b="1" i="0" u="none" strike="noStrike" cap="none" dirty="0">
                          <a:solidFill>
                            <a:schemeClr val="tx1">
                              <a:lumMod val="95000"/>
                              <a:lumOff val="5000"/>
                            </a:schemeClr>
                          </a:solidFill>
                          <a:latin typeface="+mn-lt"/>
                          <a:ea typeface="+mn-ea"/>
                          <a:cs typeface="+mn-cs"/>
                          <a:sym typeface="Arial"/>
                        </a:rPr>
                        <a:t> </a:t>
                      </a:r>
                      <a:r>
                        <a:rPr lang="en-US" sz="1800" b="1" i="0" u="none" strike="noStrike" cap="none" dirty="0" err="1">
                          <a:solidFill>
                            <a:schemeClr val="tx1">
                              <a:lumMod val="95000"/>
                              <a:lumOff val="5000"/>
                            </a:schemeClr>
                          </a:solidFill>
                          <a:latin typeface="+mn-lt"/>
                          <a:ea typeface="+mn-ea"/>
                          <a:cs typeface="+mn-cs"/>
                          <a:sym typeface="Arial"/>
                        </a:rPr>
                        <a:t>tượng</a:t>
                      </a:r>
                      <a:endParaRPr lang="en-US" sz="1800" b="1" i="0" u="none" strike="noStrike" cap="none" dirty="0">
                        <a:solidFill>
                          <a:schemeClr val="tx1">
                            <a:lumMod val="95000"/>
                            <a:lumOff val="5000"/>
                          </a:schemeClr>
                        </a:solidFill>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a:rPr>
                        <a:t>Nước đ</a:t>
                      </a:r>
                      <a:r>
                        <a:rPr lang="en-US" sz="1800" b="0" i="0" u="none" strike="noStrike" cap="none" dirty="0">
                          <a:solidFill>
                            <a:schemeClr val="tx1">
                              <a:lumMod val="95000"/>
                              <a:lumOff val="5000"/>
                            </a:schemeClr>
                          </a:solidFill>
                          <a:latin typeface="+mn-lt"/>
                          <a:ea typeface="+mn-ea"/>
                          <a:cs typeface="+mn-cs"/>
                          <a:sym typeface="Arial"/>
                        </a:rPr>
                        <a:t>ổ</a:t>
                      </a:r>
                      <a:r>
                        <a:rPr lang="vi-VN" sz="1800" b="0" i="0" u="none" strike="noStrike" cap="none" dirty="0">
                          <a:solidFill>
                            <a:schemeClr val="tx1">
                              <a:lumMod val="95000"/>
                              <a:lumOff val="5000"/>
                            </a:schemeClr>
                          </a:solidFill>
                          <a:latin typeface="+mn-lt"/>
                          <a:ea typeface="+mn-ea"/>
                          <a:cs typeface="+mn-cs"/>
                          <a:sym typeface="Arial"/>
                        </a:rPr>
                        <a:t>i sang màu h</a:t>
                      </a:r>
                      <a:r>
                        <a:rPr lang="en-US" sz="1800" b="0" i="0" u="none" strike="noStrike" cap="none" dirty="0">
                          <a:solidFill>
                            <a:schemeClr val="tx1">
                              <a:lumMod val="95000"/>
                              <a:lumOff val="5000"/>
                            </a:schemeClr>
                          </a:solidFill>
                          <a:latin typeface="+mn-lt"/>
                          <a:ea typeface="+mn-ea"/>
                          <a:cs typeface="+mn-cs"/>
                          <a:sym typeface="Arial"/>
                        </a:rPr>
                        <a:t>ồ</a:t>
                      </a:r>
                      <a:r>
                        <a:rPr lang="vi-VN" sz="1800" b="0" i="0" u="none" strike="noStrike" cap="none" dirty="0">
                          <a:solidFill>
                            <a:schemeClr val="tx1">
                              <a:lumMod val="95000"/>
                              <a:lumOff val="5000"/>
                            </a:schemeClr>
                          </a:solidFill>
                          <a:latin typeface="+mn-lt"/>
                          <a:ea typeface="+mn-ea"/>
                          <a:cs typeface="+mn-cs"/>
                          <a:sym typeface="Arial"/>
                        </a:rPr>
                        <a:t>ng</a:t>
                      </a:r>
                      <a:endParaRPr lang="en-US" sz="1800" b="0" i="0" u="none" strike="noStrike" cap="none" dirty="0">
                        <a:solidFill>
                          <a:schemeClr val="tx1">
                            <a:lumMod val="95000"/>
                            <a:lumOff val="5000"/>
                          </a:schemeClr>
                        </a:solidFill>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Không</a:t>
                      </a:r>
                      <a:r>
                        <a:rPr lang="en-US" sz="1800" b="0" dirty="0">
                          <a:solidFill>
                            <a:schemeClr val="tx1">
                              <a:lumMod val="95000"/>
                              <a:lumOff val="5000"/>
                            </a:schemeClr>
                          </a:solidFill>
                        </a:rPr>
                        <a:t> </a:t>
                      </a:r>
                      <a:r>
                        <a:rPr lang="en-US" sz="1800" b="0" dirty="0" err="1">
                          <a:solidFill>
                            <a:schemeClr val="tx1">
                              <a:lumMod val="95000"/>
                              <a:lumOff val="5000"/>
                            </a:schemeClr>
                          </a:solidFill>
                        </a:rPr>
                        <a:t>có</a:t>
                      </a:r>
                      <a:r>
                        <a:rPr lang="en-US" sz="1800" b="0" dirty="0">
                          <a:solidFill>
                            <a:schemeClr val="tx1">
                              <a:lumMod val="95000"/>
                              <a:lumOff val="5000"/>
                            </a:schemeClr>
                          </a:solidFill>
                        </a:rPr>
                        <a:t> </a:t>
                      </a:r>
                      <a:r>
                        <a:rPr lang="en-US" sz="1800" b="0" dirty="0" err="1">
                          <a:solidFill>
                            <a:schemeClr val="tx1">
                              <a:lumMod val="95000"/>
                              <a:lumOff val="5000"/>
                            </a:schemeClr>
                          </a:solidFill>
                        </a:rPr>
                        <a:t>sự</a:t>
                      </a:r>
                      <a:r>
                        <a:rPr lang="en-US" sz="1800" b="0" dirty="0">
                          <a:solidFill>
                            <a:schemeClr val="tx1">
                              <a:lumMod val="95000"/>
                              <a:lumOff val="5000"/>
                            </a:schemeClr>
                          </a:solidFill>
                        </a:rPr>
                        <a:t> </a:t>
                      </a:r>
                      <a:r>
                        <a:rPr lang="en-US" sz="1800" b="0" dirty="0" err="1">
                          <a:solidFill>
                            <a:schemeClr val="tx1">
                              <a:lumMod val="95000"/>
                              <a:lumOff val="5000"/>
                            </a:schemeClr>
                          </a:solidFill>
                        </a:rPr>
                        <a:t>đổi</a:t>
                      </a:r>
                      <a:r>
                        <a:rPr lang="en-US" sz="1800" b="0" dirty="0">
                          <a:solidFill>
                            <a:schemeClr val="tx1">
                              <a:lumMod val="95000"/>
                              <a:lumOff val="5000"/>
                            </a:schemeClr>
                          </a:solidFill>
                        </a:rPr>
                        <a:t> </a:t>
                      </a:r>
                      <a:r>
                        <a:rPr lang="en-US" sz="1800" b="0" dirty="0" err="1">
                          <a:solidFill>
                            <a:schemeClr val="tx1">
                              <a:lumMod val="95000"/>
                              <a:lumOff val="5000"/>
                            </a:schemeClr>
                          </a:solidFill>
                        </a:rPr>
                        <a:t>màu</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a:rPr>
                        <a:t>Nước đ</a:t>
                      </a:r>
                      <a:r>
                        <a:rPr lang="en-US" sz="1800" b="0" i="0" u="none" strike="noStrike" cap="none" dirty="0">
                          <a:solidFill>
                            <a:schemeClr val="tx1">
                              <a:lumMod val="95000"/>
                              <a:lumOff val="5000"/>
                            </a:schemeClr>
                          </a:solidFill>
                          <a:latin typeface="+mn-lt"/>
                          <a:ea typeface="+mn-ea"/>
                          <a:cs typeface="+mn-cs"/>
                          <a:sym typeface="Arial"/>
                        </a:rPr>
                        <a:t>ổ</a:t>
                      </a:r>
                      <a:r>
                        <a:rPr lang="vi-VN" sz="1800" b="0" i="0" u="none" strike="noStrike" cap="none" dirty="0">
                          <a:solidFill>
                            <a:schemeClr val="tx1">
                              <a:lumMod val="95000"/>
                              <a:lumOff val="5000"/>
                            </a:schemeClr>
                          </a:solidFill>
                          <a:latin typeface="+mn-lt"/>
                          <a:ea typeface="+mn-ea"/>
                          <a:cs typeface="+mn-cs"/>
                          <a:sym typeface="Arial"/>
                        </a:rPr>
                        <a:t>i sang màu </a:t>
                      </a:r>
                      <a:r>
                        <a:rPr lang="en-US" sz="1800" b="0" i="0" u="none" strike="noStrike" cap="none" dirty="0" err="1">
                          <a:solidFill>
                            <a:schemeClr val="tx1">
                              <a:lumMod val="95000"/>
                              <a:lumOff val="5000"/>
                            </a:schemeClr>
                          </a:solidFill>
                          <a:latin typeface="+mn-lt"/>
                          <a:ea typeface="+mn-ea"/>
                          <a:cs typeface="+mn-cs"/>
                          <a:sym typeface="Arial"/>
                        </a:rPr>
                        <a:t>xanh</a:t>
                      </a:r>
                      <a:endParaRPr lang="en-US" sz="1800" b="0" i="0" u="none" strike="noStrike" cap="none" dirty="0">
                        <a:solidFill>
                          <a:schemeClr val="tx1">
                            <a:lumMod val="95000"/>
                            <a:lumOff val="5000"/>
                          </a:schemeClr>
                        </a:solidFill>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3767653"/>
                  </a:ext>
                </a:extLst>
              </a:tr>
            </a:tbl>
          </a:graphicData>
        </a:graphic>
      </p:graphicFrame>
      <p:pic>
        <p:nvPicPr>
          <p:cNvPr id="6146" name="Picture 2" descr="Goal">
            <a:extLst>
              <a:ext uri="{FF2B5EF4-FFF2-40B4-BE49-F238E27FC236}">
                <a16:creationId xmlns:a16="http://schemas.microsoft.com/office/drawing/2014/main" id="{F41E47E5-CD9B-C7D6-436E-7FCC221CA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71481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AE31AD-74B2-D102-AF4A-4DC0ECFEC716}"/>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
        <p:nvSpPr>
          <p:cNvPr id="7" name="Google Shape;142;p18">
            <a:extLst>
              <a:ext uri="{FF2B5EF4-FFF2-40B4-BE49-F238E27FC236}">
                <a16:creationId xmlns:a16="http://schemas.microsoft.com/office/drawing/2014/main" id="{FFA32173-4C81-A337-0E33-5FF7198ADB3F}"/>
              </a:ext>
            </a:extLst>
          </p:cNvPr>
          <p:cNvSpPr txBox="1"/>
          <p:nvPr/>
        </p:nvSpPr>
        <p:spPr>
          <a:xfrm>
            <a:off x="336635" y="1696896"/>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Giải thích được ý nghĩa cùa kết quả và gợi</a:t>
            </a:r>
            <a:r>
              <a:rPr lang="en-US" dirty="0"/>
              <a:t> </a:t>
            </a:r>
            <a:r>
              <a:rPr lang="vi-VN" dirty="0"/>
              <a:t>ý cho các v</a:t>
            </a:r>
            <a:r>
              <a:rPr lang="en-US" dirty="0"/>
              <a:t>ấ</a:t>
            </a:r>
            <a:r>
              <a:rPr lang="vi-VN" dirty="0"/>
              <a:t>n đ</a:t>
            </a:r>
            <a:r>
              <a:rPr lang="en-US" dirty="0"/>
              <a:t>ề</a:t>
            </a:r>
            <a:r>
              <a:rPr lang="vi-VN" dirty="0"/>
              <a:t> c</a:t>
            </a:r>
            <a:r>
              <a:rPr lang="en-US" dirty="0"/>
              <a:t>ầ</a:t>
            </a:r>
            <a:r>
              <a:rPr lang="vi-VN" dirty="0"/>
              <a:t>n tìm hiểu khác nhau</a:t>
            </a:r>
          </a:p>
        </p:txBody>
      </p:sp>
    </p:spTree>
    <p:extLst>
      <p:ext uri="{BB962C8B-B14F-4D97-AF65-F5344CB8AC3E}">
        <p14:creationId xmlns:p14="http://schemas.microsoft.com/office/powerpoint/2010/main" val="1860056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8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375"/>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232"/>
                                        </p:tgtEl>
                                        <p:attrNameLst>
                                          <p:attrName>style.visibility</p:attrName>
                                        </p:attrNameLst>
                                      </p:cBhvr>
                                      <p:to>
                                        <p:strVal val="visible"/>
                                      </p:to>
                                    </p:set>
                                    <p:animEffect transition="in" filter="wipe(up)">
                                      <p:cBhvr>
                                        <p:cTn id="25" dur="500"/>
                                        <p:tgtEl>
                                          <p:spTgt spid="232"/>
                                        </p:tgtEl>
                                      </p:cBhvr>
                                    </p:animEffect>
                                  </p:childTnLst>
                                </p:cTn>
                              </p:par>
                            </p:childTnLst>
                          </p:cTn>
                        </p:par>
                        <p:par>
                          <p:cTn id="26" fill="hold">
                            <p:stCondLst>
                              <p:cond delay="2175"/>
                            </p:stCondLst>
                            <p:childTnLst>
                              <p:par>
                                <p:cTn id="27" presetID="14" presetClass="entr" presetSubtype="1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a:extLst>
              <a:ext uri="{FF2B5EF4-FFF2-40B4-BE49-F238E27FC236}">
                <a16:creationId xmlns:a16="http://schemas.microsoft.com/office/drawing/2014/main" id="{7FB6E99E-9686-4057-A286-D371ADB68303}"/>
              </a:ext>
            </a:extLst>
          </p:cNvPr>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78" name="Google Shape;278;p20"/>
          <p:cNvSpPr txBox="1">
            <a:spLocks noGrp="1"/>
          </p:cNvSpPr>
          <p:nvPr>
            <p:ph type="title"/>
          </p:nvPr>
        </p:nvSpPr>
        <p:spPr>
          <a:xfrm>
            <a:off x="1213006" y="365761"/>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rgbClr val="C53F3F"/>
                </a:solidFill>
              </a:rPr>
              <a:t>MỤC TIÊU</a:t>
            </a:r>
            <a:endParaRPr sz="4400" b="1" dirty="0">
              <a:solidFill>
                <a:srgbClr val="C53F3F"/>
              </a:solidFill>
            </a:endParaRPr>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4F6798C5-A098-4B9A-9EE3-50BB13ABBA55}"/>
              </a:ext>
            </a:extLst>
          </p:cNvPr>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D810D0BC-3DA5-49B4-A162-4A4DF3019FC0}"/>
              </a:ext>
            </a:extLst>
          </p:cNvPr>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206F5C06-771B-4FCE-80D8-C93455B451D7}"/>
              </a:ext>
            </a:extLst>
          </p:cNvPr>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id="{B9148B09-6D40-4255-9A02-55BCC3081705}"/>
              </a:ext>
            </a:extLst>
          </p:cNvPr>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0" name="Google Shape;350;p20"/>
          <p:cNvSpPr/>
          <p:nvPr/>
        </p:nvSpPr>
        <p:spPr>
          <a:xfrm>
            <a:off x="610513" y="1813552"/>
            <a:ext cx="2251659" cy="1943105"/>
          </a:xfrm>
          <a:prstGeom prst="roundRect">
            <a:avLst>
              <a:gd name="adj" fmla="val 18174"/>
            </a:avLst>
          </a:prstGeom>
          <a:solidFill>
            <a:schemeClr val="accen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51" name="Google Shape;351;p20"/>
          <p:cNvSpPr/>
          <p:nvPr/>
        </p:nvSpPr>
        <p:spPr>
          <a:xfrm>
            <a:off x="6252240" y="2566930"/>
            <a:ext cx="2319368" cy="1915091"/>
          </a:xfrm>
          <a:prstGeom prst="roundRect">
            <a:avLst>
              <a:gd name="adj" fmla="val 14031"/>
            </a:avLst>
          </a:prstGeom>
          <a:solidFill>
            <a:schemeClr val="accent5"/>
          </a:solidFill>
          <a:ln>
            <a:noFill/>
          </a:ln>
        </p:spPr>
        <p:txBody>
          <a:bodyPr spcFirstLastPara="1" wrap="square" lIns="137150" tIns="91425" rIns="13715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5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6076F2DC-926D-F594-4155-03FFDFC79FBB}"/>
              </a:ext>
            </a:extLst>
          </p:cNvPr>
          <p:cNvSpPr txBox="1"/>
          <p:nvPr/>
        </p:nvSpPr>
        <p:spPr>
          <a:xfrm>
            <a:off x="595698" y="1981739"/>
            <a:ext cx="222456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Nhận</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biết</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dụng</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cụ</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và</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hóa</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chất</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trong</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KHTN 9</a:t>
            </a:r>
          </a:p>
        </p:txBody>
      </p:sp>
      <p:sp>
        <p:nvSpPr>
          <p:cNvPr id="10" name="TextBox 9">
            <a:extLst>
              <a:ext uri="{FF2B5EF4-FFF2-40B4-BE49-F238E27FC236}">
                <a16:creationId xmlns:a16="http://schemas.microsoft.com/office/drawing/2014/main" id="{7EF2A2CB-F49C-50AD-D868-CA6554E6F3B0}"/>
              </a:ext>
            </a:extLst>
          </p:cNvPr>
          <p:cNvSpPr txBox="1"/>
          <p:nvPr/>
        </p:nvSpPr>
        <p:spPr>
          <a:xfrm>
            <a:off x="6291516" y="2760518"/>
            <a:ext cx="2267781" cy="1569660"/>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100"/>
              <a:buNone/>
              <a:defRPr sz="2400" b="1">
                <a:solidFill>
                  <a:srgbClr val="FFFFFF"/>
                </a:solidFill>
                <a:latin typeface="+mn-lt"/>
                <a:ea typeface="Fira Sans Extra Condensed"/>
                <a:cs typeface="Fira Sans Extra Condensed"/>
              </a:defRPr>
            </a:lvl1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sym typeface="Fira Sans Extra Condensed"/>
              </a:rPr>
              <a:t>Viết</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trình</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bày</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báo</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cáo</a:t>
            </a:r>
            <a:r>
              <a:rPr kumimoji="0" lang="en-US" sz="2400" b="1" i="0" u="none" strike="noStrike" kern="0" cap="none" spc="0" normalizeH="0" baseline="0" noProof="0" dirty="0">
                <a:ln>
                  <a:noFill/>
                </a:ln>
                <a:solidFill>
                  <a:srgbClr val="FFFFFF"/>
                </a:solidFill>
                <a:effectLst/>
                <a:uLnTx/>
                <a:uFillTx/>
                <a:latin typeface="Arial"/>
                <a:sym typeface="Fira Sans Extra Condensed"/>
              </a:rPr>
              <a:t>.</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sym typeface="Fira Sans Extra Condensed"/>
              </a:rPr>
              <a:t>Bài</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thuyết</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trình</a:t>
            </a:r>
            <a:endParaRPr kumimoji="0" lang="en-US" sz="2400" b="1" i="0" u="none" strike="noStrike" kern="0" cap="none" spc="0" normalizeH="0" baseline="0" noProof="0" dirty="0">
              <a:ln>
                <a:noFill/>
              </a:ln>
              <a:solidFill>
                <a:srgbClr val="FFFFFF"/>
              </a:solidFill>
              <a:effectLst/>
              <a:uLnTx/>
              <a:uFillTx/>
              <a:latin typeface="Arial"/>
              <a:sym typeface="Fira Sans Extra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351"/>
                                            </p:tgtEl>
                                            <p:attrNameLst>
                                              <p:attrName>style.visibility</p:attrName>
                                            </p:attrNameLst>
                                          </p:cBhvr>
                                          <p:to>
                                            <p:strVal val="visible"/>
                                          </p:to>
                                        </p:set>
                                        <p:animEffect transition="in" filter="wipe(right)">
                                          <p:cBhvr>
                                            <p:cTn id="50" dur="500"/>
                                            <p:tgtEl>
                                              <p:spTgt spid="351"/>
                                            </p:tgtEl>
                                          </p:cBhvr>
                                        </p:animEffect>
                                      </p:childTnLst>
                                    </p:cTn>
                                  </p:par>
                                </p:childTnLst>
                              </p:cTn>
                            </p:par>
                            <p:par>
                              <p:cTn id="51" fill="hold">
                                <p:stCondLst>
                                  <p:cond delay="500"/>
                                </p:stCondLst>
                                <p:childTnLst>
                                  <p:par>
                                    <p:cTn id="52" presetID="22" presetClass="entr" presetSubtype="2" fill="hold" grpId="0" nodeType="afterEffect">
                                      <p:stCondLst>
                                        <p:cond delay="0"/>
                                      </p:stCondLst>
                                      <p:iterate type="lt">
                                        <p:tmPct val="5000"/>
                                      </p:iterate>
                                      <p:childTnLst>
                                        <p:set>
                                          <p:cBhvr>
                                            <p:cTn id="53" dur="1" fill="hold">
                                              <p:stCondLst>
                                                <p:cond delay="0"/>
                                              </p:stCondLst>
                                            </p:cTn>
                                            <p:tgtEl>
                                              <p:spTgt spid="348"/>
                                            </p:tgtEl>
                                            <p:attrNameLst>
                                              <p:attrName>style.visibility</p:attrName>
                                            </p:attrNameLst>
                                          </p:cBhvr>
                                          <p:to>
                                            <p:strVal val="visible"/>
                                          </p:to>
                                        </p:set>
                                        <p:animEffect transition="in" filter="wipe(right)">
                                          <p:cBhvr>
                                            <p:cTn id="54"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49" grpId="0"/>
          <p:bldP spid="350" grpId="0" animBg="1"/>
          <p:bldP spid="351" grpId="0" animBg="1"/>
          <p:bldP spid="35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639338" y="2652567"/>
            <a:ext cx="8088349" cy="163554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336635" y="1133338"/>
            <a:ext cx="147261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dirty="0"/>
              <a:t>KẾT LUẬN</a:t>
            </a:r>
            <a:endParaRPr lang="en-US" dirty="0"/>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336635" y="1578691"/>
            <a:ext cx="7038038" cy="6547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Trình bày ngắn gọn và quan trọng những gì đã làm được trong nghiên cứu để đạt được mục tiêu.</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046595" y="2917647"/>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dirty="0"/>
              <a:t>Nước hoa đậu bi</a:t>
            </a:r>
            <a:r>
              <a:rPr lang="en-US" dirty="0"/>
              <a:t>ế</a:t>
            </a:r>
            <a:r>
              <a:rPr lang="vi-VN" dirty="0"/>
              <a:t>c là ch</a:t>
            </a:r>
            <a:r>
              <a:rPr lang="en-US" dirty="0"/>
              <a:t>ấ</a:t>
            </a:r>
            <a:r>
              <a:rPr lang="vi-VN" dirty="0"/>
              <a:t>t chỉ thị tự nhiên và có khả nàng đổi màu trong các môi trường có pH khác nhau</a:t>
            </a:r>
            <a:endParaRPr kumimoji="0" lang="en-US" sz="1800" b="0" i="0" u="none" strike="noStrike" kern="0" cap="none" spc="0" normalizeH="0" baseline="0" noProof="0" dirty="0">
              <a:ln>
                <a:noFill/>
              </a:ln>
              <a:solidFill>
                <a:srgbClr val="CFE2F3">
                  <a:lumMod val="10000"/>
                </a:srgbClr>
              </a:solidFill>
              <a:effectLst/>
              <a:uLnTx/>
              <a:uFillTx/>
              <a:latin typeface="Arial"/>
              <a:sym typeface="Arial"/>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5958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Tree>
    <p:extLst>
      <p:ext uri="{BB962C8B-B14F-4D97-AF65-F5344CB8AC3E}">
        <p14:creationId xmlns:p14="http://schemas.microsoft.com/office/powerpoint/2010/main" val="2248250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50"/>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a:extLst>
              <a:ext uri="{FF2B5EF4-FFF2-40B4-BE49-F238E27FC236}">
                <a16:creationId xmlns:a16="http://schemas.microsoft.com/office/drawing/2014/main" id="{8BB7DF21-72A5-B058-1FEC-D3F47990B010}"/>
              </a:ext>
            </a:extLst>
          </p:cNvPr>
          <p:cNvGrpSpPr/>
          <p:nvPr/>
        </p:nvGrpSpPr>
        <p:grpSpPr>
          <a:xfrm>
            <a:off x="464820" y="717918"/>
            <a:ext cx="7960963" cy="1373722"/>
            <a:chOff x="5636086" y="1293343"/>
            <a:chExt cx="4242840" cy="4029786"/>
          </a:xfrm>
        </p:grpSpPr>
        <p:sp>
          <p:nvSpPr>
            <p:cNvPr id="8" name="Freeform: Shape 4">
              <a:extLst>
                <a:ext uri="{FF2B5EF4-FFF2-40B4-BE49-F238E27FC236}">
                  <a16:creationId xmlns:a16="http://schemas.microsoft.com/office/drawing/2014/main" id="{F4F3F80C-3F84-5C7C-3365-0396E21AF55E}"/>
                </a:ext>
              </a:extLst>
            </p:cNvPr>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Freeform: Shape 5">
              <a:extLst>
                <a:ext uri="{FF2B5EF4-FFF2-40B4-BE49-F238E27FC236}">
                  <a16:creationId xmlns:a16="http://schemas.microsoft.com/office/drawing/2014/main" id="{190078A9-9C32-CA5C-C498-BB7123487698}"/>
                </a:ext>
              </a:extLst>
            </p:cNvPr>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651124" y="937203"/>
            <a:ext cx="6812874"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en-US" dirty="0"/>
              <a:t>Theo </a:t>
            </a:r>
            <a:r>
              <a:rPr lang="en-US" dirty="0" err="1"/>
              <a:t>em</a:t>
            </a:r>
            <a:r>
              <a:rPr lang="en-US" dirty="0"/>
              <a:t>, </a:t>
            </a:r>
            <a:r>
              <a:rPr lang="en-US" dirty="0" err="1"/>
              <a:t>mục</a:t>
            </a:r>
            <a:r>
              <a:rPr lang="en-US" dirty="0"/>
              <a:t> </a:t>
            </a:r>
            <a:r>
              <a:rPr lang="en-US" dirty="0" err="1"/>
              <a:t>kết</a:t>
            </a:r>
            <a:r>
              <a:rPr lang="en-US" dirty="0"/>
              <a:t> </a:t>
            </a:r>
            <a:r>
              <a:rPr lang="en-US" dirty="0" err="1"/>
              <a:t>quả</a:t>
            </a:r>
            <a:r>
              <a:rPr lang="en-US" dirty="0"/>
              <a:t> </a:t>
            </a:r>
            <a:r>
              <a:rPr lang="en-US" dirty="0" err="1"/>
              <a:t>và</a:t>
            </a:r>
            <a:r>
              <a:rPr lang="en-US" dirty="0"/>
              <a:t> </a:t>
            </a:r>
            <a:r>
              <a:rPr lang="en-US" dirty="0" err="1"/>
              <a:t>thảo</a:t>
            </a:r>
            <a:r>
              <a:rPr lang="en-US" dirty="0"/>
              <a:t> </a:t>
            </a:r>
            <a:r>
              <a:rPr lang="en-US" dirty="0" err="1"/>
              <a:t>luận</a:t>
            </a:r>
            <a:r>
              <a:rPr lang="en-US" dirty="0"/>
              <a:t> </a:t>
            </a:r>
            <a:r>
              <a:rPr lang="en-US" dirty="0" err="1"/>
              <a:t>có</a:t>
            </a:r>
            <a:r>
              <a:rPr lang="en-US" dirty="0"/>
              <a:t> ý </a:t>
            </a:r>
            <a:r>
              <a:rPr lang="en-US" dirty="0" err="1"/>
              <a:t>nghĩa</a:t>
            </a:r>
            <a:r>
              <a:rPr lang="en-US" dirty="0"/>
              <a:t> </a:t>
            </a:r>
            <a:r>
              <a:rPr lang="en-US" dirty="0" err="1"/>
              <a:t>gì</a:t>
            </a:r>
            <a:r>
              <a:rPr lang="en-US" dirty="0"/>
              <a:t> </a:t>
            </a:r>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khoa </a:t>
            </a:r>
            <a:r>
              <a:rPr lang="en-US" dirty="0" err="1"/>
              <a:t>học</a:t>
            </a:r>
            <a:r>
              <a:rPr lang="en-US" dirty="0"/>
              <a:t>?</a:t>
            </a:r>
          </a:p>
        </p:txBody>
      </p:sp>
      <p:pic>
        <p:nvPicPr>
          <p:cNvPr id="3" name="Picture 2">
            <a:extLst>
              <a:ext uri="{FF2B5EF4-FFF2-40B4-BE49-F238E27FC236}">
                <a16:creationId xmlns:a16="http://schemas.microsoft.com/office/drawing/2014/main" id="{CF18ED5D-9EC8-18FB-52C6-96981490C06E}"/>
              </a:ext>
            </a:extLst>
          </p:cNvPr>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a:extLst>
              <a:ext uri="{FF2B5EF4-FFF2-40B4-BE49-F238E27FC236}">
                <a16:creationId xmlns:a16="http://schemas.microsoft.com/office/drawing/2014/main" id="{A23CAB99-1ED2-56EB-27E6-67F7F40E31C4}"/>
              </a:ext>
            </a:extLst>
          </p:cNvPr>
          <p:cNvGrpSpPr/>
          <p:nvPr/>
        </p:nvGrpSpPr>
        <p:grpSpPr>
          <a:xfrm>
            <a:off x="629622" y="2640070"/>
            <a:ext cx="7960955" cy="1848110"/>
            <a:chOff x="5636086" y="1293343"/>
            <a:chExt cx="4242840" cy="4029786"/>
          </a:xfrm>
          <a:solidFill>
            <a:srgbClr val="FFFFB3"/>
          </a:solidFill>
        </p:grpSpPr>
        <p:sp>
          <p:nvSpPr>
            <p:cNvPr id="11" name="Freeform: Shape 4">
              <a:extLst>
                <a:ext uri="{FF2B5EF4-FFF2-40B4-BE49-F238E27FC236}">
                  <a16:creationId xmlns:a16="http://schemas.microsoft.com/office/drawing/2014/main" id="{E7EBE5F9-9E5A-9AEE-F075-D0D8058A5A72}"/>
                </a:ext>
              </a:extLst>
            </p:cNvPr>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5">
              <a:extLst>
                <a:ext uri="{FF2B5EF4-FFF2-40B4-BE49-F238E27FC236}">
                  <a16:creationId xmlns:a16="http://schemas.microsoft.com/office/drawing/2014/main" id="{FAF7B222-D586-6B19-B795-E3F1F2BA93D9}"/>
                </a:ext>
              </a:extLst>
            </p:cNvPr>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3" name="Text Box 99">
            <a:extLst>
              <a:ext uri="{FF2B5EF4-FFF2-40B4-BE49-F238E27FC236}">
                <a16:creationId xmlns:a16="http://schemas.microsoft.com/office/drawing/2014/main" id="{7A5944C3-4394-108B-55F6-0C1340DB4874}"/>
              </a:ext>
            </a:extLst>
          </p:cNvPr>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a:cs typeface="Fira Sans Extra Condensed"/>
              </a:defRPr>
            </a:lvl1pPr>
          </a:lstStyle>
          <a:p>
            <a:r>
              <a:rPr lang="en-US" dirty="0"/>
              <a:t>M</a:t>
            </a:r>
            <a:r>
              <a:rPr lang="vi-VN" dirty="0"/>
              <a:t>ục kết quả và thảo luận có ý nghĩa giải thích được ý nghĩa của kết quả và gợi ý cho các vấn đề cần tìm hiểu khác nhau.</a:t>
            </a:r>
            <a:endParaRPr lang="en-US" dirty="0"/>
          </a:p>
        </p:txBody>
      </p:sp>
      <p:pic>
        <p:nvPicPr>
          <p:cNvPr id="14" name="Picture 13">
            <a:extLst>
              <a:ext uri="{FF2B5EF4-FFF2-40B4-BE49-F238E27FC236}">
                <a16:creationId xmlns:a16="http://schemas.microsoft.com/office/drawing/2014/main" id="{7EB0B725-BA22-4E1F-8FD9-91D2D84C73A0}"/>
              </a:ext>
            </a:extLst>
          </p:cNvPr>
          <p:cNvPicPr>
            <a:picLocks noChangeAspect="1"/>
          </p:cNvPicPr>
          <p:nvPr/>
        </p:nvPicPr>
        <p:blipFill>
          <a:blip r:embed="rId3"/>
          <a:stretch>
            <a:fillRect/>
          </a:stretch>
        </p:blipFill>
        <p:spPr>
          <a:xfrm>
            <a:off x="128946" y="2826117"/>
            <a:ext cx="1643792" cy="1436060"/>
          </a:xfrm>
          <a:prstGeom prst="rect">
            <a:avLst/>
          </a:prstGeom>
        </p:spPr>
      </p:pic>
    </p:spTree>
    <p:extLst>
      <p:ext uri="{BB962C8B-B14F-4D97-AF65-F5344CB8AC3E}">
        <p14:creationId xmlns:p14="http://schemas.microsoft.com/office/powerpoint/2010/main" val="4137871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a:extLst>
              <a:ext uri="{FF2B5EF4-FFF2-40B4-BE49-F238E27FC236}">
                <a16:creationId xmlns:a16="http://schemas.microsoft.com/office/drawing/2014/main" id="{8BB7DF21-72A5-B058-1FEC-D3F47990B010}"/>
              </a:ext>
            </a:extLst>
          </p:cNvPr>
          <p:cNvGrpSpPr/>
          <p:nvPr/>
        </p:nvGrpSpPr>
        <p:grpSpPr>
          <a:xfrm>
            <a:off x="464820" y="717918"/>
            <a:ext cx="7960963" cy="1373722"/>
            <a:chOff x="5636086" y="1293343"/>
            <a:chExt cx="4242840" cy="4029786"/>
          </a:xfrm>
        </p:grpSpPr>
        <p:sp>
          <p:nvSpPr>
            <p:cNvPr id="8" name="Freeform: Shape 4">
              <a:extLst>
                <a:ext uri="{FF2B5EF4-FFF2-40B4-BE49-F238E27FC236}">
                  <a16:creationId xmlns:a16="http://schemas.microsoft.com/office/drawing/2014/main" id="{F4F3F80C-3F84-5C7C-3365-0396E21AF55E}"/>
                </a:ext>
              </a:extLst>
            </p:cNvPr>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Freeform: Shape 5">
              <a:extLst>
                <a:ext uri="{FF2B5EF4-FFF2-40B4-BE49-F238E27FC236}">
                  <a16:creationId xmlns:a16="http://schemas.microsoft.com/office/drawing/2014/main" id="{190078A9-9C32-CA5C-C498-BB7123487698}"/>
                </a:ext>
              </a:extLst>
            </p:cNvPr>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536229" y="887066"/>
            <a:ext cx="7125889" cy="1015663"/>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sz="3000" dirty="0"/>
              <a:t>Vì sao phần kết luận báo cáo phải chỉ rõ có đạt được mục tiêu nghiên cứu hay không?</a:t>
            </a:r>
            <a:endParaRPr lang="en-US" sz="3000" dirty="0"/>
          </a:p>
        </p:txBody>
      </p:sp>
      <p:pic>
        <p:nvPicPr>
          <p:cNvPr id="3" name="Picture 2">
            <a:extLst>
              <a:ext uri="{FF2B5EF4-FFF2-40B4-BE49-F238E27FC236}">
                <a16:creationId xmlns:a16="http://schemas.microsoft.com/office/drawing/2014/main" id="{CF18ED5D-9EC8-18FB-52C6-96981490C06E}"/>
              </a:ext>
            </a:extLst>
          </p:cNvPr>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a:extLst>
              <a:ext uri="{FF2B5EF4-FFF2-40B4-BE49-F238E27FC236}">
                <a16:creationId xmlns:a16="http://schemas.microsoft.com/office/drawing/2014/main" id="{A23CAB99-1ED2-56EB-27E6-67F7F40E31C4}"/>
              </a:ext>
            </a:extLst>
          </p:cNvPr>
          <p:cNvGrpSpPr/>
          <p:nvPr/>
        </p:nvGrpSpPr>
        <p:grpSpPr>
          <a:xfrm>
            <a:off x="629622" y="2317383"/>
            <a:ext cx="8385432" cy="2490837"/>
            <a:chOff x="5636086" y="1293343"/>
            <a:chExt cx="4242840" cy="4029786"/>
          </a:xfrm>
          <a:solidFill>
            <a:srgbClr val="FFFFB3"/>
          </a:solidFill>
        </p:grpSpPr>
        <p:sp>
          <p:nvSpPr>
            <p:cNvPr id="11" name="Freeform: Shape 4">
              <a:extLst>
                <a:ext uri="{FF2B5EF4-FFF2-40B4-BE49-F238E27FC236}">
                  <a16:creationId xmlns:a16="http://schemas.microsoft.com/office/drawing/2014/main" id="{E7EBE5F9-9E5A-9AEE-F075-D0D8058A5A72}"/>
                </a:ext>
              </a:extLst>
            </p:cNvPr>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Shape 5">
              <a:extLst>
                <a:ext uri="{FF2B5EF4-FFF2-40B4-BE49-F238E27FC236}">
                  <a16:creationId xmlns:a16="http://schemas.microsoft.com/office/drawing/2014/main" id="{FAF7B222-D586-6B19-B795-E3F1F2BA93D9}"/>
                </a:ext>
              </a:extLst>
            </p:cNvPr>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3" name="Text Box 99">
            <a:extLst>
              <a:ext uri="{FF2B5EF4-FFF2-40B4-BE49-F238E27FC236}">
                <a16:creationId xmlns:a16="http://schemas.microsoft.com/office/drawing/2014/main" id="{7A5944C3-4394-108B-55F6-0C1340DB4874}"/>
              </a:ext>
            </a:extLst>
          </p:cNvPr>
          <p:cNvSpPr txBox="1"/>
          <p:nvPr/>
        </p:nvSpPr>
        <p:spPr>
          <a:xfrm>
            <a:off x="1798596" y="3053663"/>
            <a:ext cx="7216458"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a:cs typeface="Fira Sans Extra Condensed"/>
              </a:defRPr>
            </a:lvl1pPr>
          </a:lstStyle>
          <a:p>
            <a:r>
              <a:rPr lang="vi-VN" dirty="0"/>
              <a:t>Vì nghiên cứu khoa học là việc trả lời câu hỏi nghiên cứu theo phương pháp khoa học. Khi báo cáo cần chỉ rõ phần đạt được và chưa đạt được, chỉ ra hạn chế và hướng phát triển của nghiên cứu.</a:t>
            </a:r>
            <a:endParaRPr lang="en-US" dirty="0"/>
          </a:p>
        </p:txBody>
      </p:sp>
      <p:pic>
        <p:nvPicPr>
          <p:cNvPr id="14" name="Picture 13">
            <a:extLst>
              <a:ext uri="{FF2B5EF4-FFF2-40B4-BE49-F238E27FC236}">
                <a16:creationId xmlns:a16="http://schemas.microsoft.com/office/drawing/2014/main" id="{7EB0B725-BA22-4E1F-8FD9-91D2D84C73A0}"/>
              </a:ext>
            </a:extLst>
          </p:cNvPr>
          <p:cNvPicPr>
            <a:picLocks noChangeAspect="1"/>
          </p:cNvPicPr>
          <p:nvPr/>
        </p:nvPicPr>
        <p:blipFill>
          <a:blip r:embed="rId3"/>
          <a:stretch>
            <a:fillRect/>
          </a:stretch>
        </p:blipFill>
        <p:spPr>
          <a:xfrm>
            <a:off x="128946" y="3356554"/>
            <a:ext cx="1643792" cy="1436060"/>
          </a:xfrm>
          <a:prstGeom prst="rect">
            <a:avLst/>
          </a:prstGeom>
        </p:spPr>
      </p:pic>
    </p:spTree>
    <p:extLst>
      <p:ext uri="{BB962C8B-B14F-4D97-AF65-F5344CB8AC3E}">
        <p14:creationId xmlns:p14="http://schemas.microsoft.com/office/powerpoint/2010/main" val="364727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639338" y="1952489"/>
            <a:ext cx="8088349" cy="2338297"/>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1193440" y="2651975"/>
            <a:ext cx="6980143" cy="8417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lgn="ctr">
              <a:lnSpc>
                <a:spcPct val="150000"/>
              </a:lnSpc>
            </a:pPr>
            <a:r>
              <a:rPr lang="vi-VN" sz="2400" dirty="0"/>
              <a:t>Báo cáo khoa học là một v</a:t>
            </a:r>
            <a:r>
              <a:rPr lang="en-US" sz="2400" dirty="0"/>
              <a:t>ă</a:t>
            </a:r>
            <a:r>
              <a:rPr lang="vi-VN" sz="2400" dirty="0"/>
              <a:t>n bản trình bày rõ ràng, đầy đủ, chi tiết quá trình nghiên cứu một vấn đế khoa học</a:t>
            </a:r>
            <a:endParaRPr kumimoji="0" lang="en-US" sz="2800" b="1" i="0" u="none" strike="noStrike" kern="0" cap="none" spc="0" normalizeH="0" baseline="0" noProof="0" dirty="0">
              <a:ln>
                <a:noFill/>
              </a:ln>
              <a:solidFill>
                <a:srgbClr val="943557"/>
              </a:solidFill>
              <a:effectLst/>
              <a:uLnTx/>
              <a:uFillTx/>
              <a:latin typeface="Fira Sans Extra Condensed Medium" panose="020B0604020202020204" charset="0"/>
              <a:sym typeface="Arial"/>
            </a:endParaRPr>
          </a:p>
        </p:txBody>
      </p:sp>
      <p:pic>
        <p:nvPicPr>
          <p:cNvPr id="8194" name="Picture 2" descr="Goal">
            <a:extLst>
              <a:ext uri="{FF2B5EF4-FFF2-40B4-BE49-F238E27FC236}">
                <a16:creationId xmlns:a16="http://schemas.microsoft.com/office/drawing/2014/main" id="{4C4B00C1-C5B6-E9E4-AB3B-89F3DD4EF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912" y="127232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75DD1B-E7FF-59DF-11FA-D33FC026C661}"/>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dirty="0">
                <a:sym typeface="Fira Sans Extra Condensed"/>
              </a:rPr>
              <a:t>1. MÔ TẢ CÁC BƯỚC VIẾT BÁO CÁO</a:t>
            </a:r>
            <a:endParaRPr lang="en-US" dirty="0">
              <a:sym typeface="Fira Sans Extra Condensed"/>
            </a:endParaRPr>
          </a:p>
        </p:txBody>
      </p:sp>
    </p:spTree>
    <p:extLst>
      <p:ext uri="{BB962C8B-B14F-4D97-AF65-F5344CB8AC3E}">
        <p14:creationId xmlns:p14="http://schemas.microsoft.com/office/powerpoint/2010/main" val="2166738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randombar(horizontal)">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232"/>
                                        </p:tgtEl>
                                        <p:attrNameLst>
                                          <p:attrName>style.visibility</p:attrName>
                                        </p:attrNameLst>
                                      </p:cBhvr>
                                      <p:to>
                                        <p:strVal val="visible"/>
                                      </p:to>
                                    </p:set>
                                    <p:animEffect transition="in" filter="wipe(up)">
                                      <p:cBhvr>
                                        <p:cTn id="1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980594" y="474829"/>
            <a:ext cx="3491655" cy="4448443"/>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003082" y="1616841"/>
            <a:ext cx="3528204"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002060"/>
                </a:solidFill>
                <a:latin typeface="Fira Sans Condensed Light" panose="020B0403050000020004" pitchFamily="34" charset="0"/>
                <a:ea typeface="Roboto" panose="02000000000000000000" pitchFamily="2" charset="0"/>
                <a:cs typeface="Arial" panose="020B0604020202020204" pitchFamily="34" charset="0"/>
              </a:defRPr>
            </a:lvl1pPr>
          </a:lstStyle>
          <a:p>
            <a:r>
              <a:rPr lang="en-US" dirty="0"/>
              <a:t>Em </a:t>
            </a:r>
            <a:r>
              <a:rPr lang="en-US" dirty="0" err="1"/>
              <a:t>hãy</a:t>
            </a:r>
            <a:r>
              <a:rPr lang="en-US" dirty="0"/>
              <a:t> </a:t>
            </a:r>
            <a:r>
              <a:rPr lang="en-US" dirty="0" err="1"/>
              <a:t>viết</a:t>
            </a:r>
            <a:r>
              <a:rPr lang="en-US" dirty="0"/>
              <a:t> </a:t>
            </a:r>
            <a:r>
              <a:rPr lang="en-US" dirty="0" err="1"/>
              <a:t>một</a:t>
            </a:r>
            <a:r>
              <a:rPr lang="en-US" dirty="0"/>
              <a:t> </a:t>
            </a:r>
            <a:r>
              <a:rPr lang="en-US" dirty="0" err="1"/>
              <a:t>báo</a:t>
            </a:r>
            <a:r>
              <a:rPr lang="en-US" dirty="0"/>
              <a:t> </a:t>
            </a:r>
            <a:r>
              <a:rPr lang="en-US" dirty="0" err="1"/>
              <a:t>cáo</a:t>
            </a:r>
            <a:r>
              <a:rPr lang="en-US" dirty="0"/>
              <a:t> khoa </a:t>
            </a:r>
            <a:r>
              <a:rPr lang="en-US" dirty="0" err="1"/>
              <a:t>học</a:t>
            </a:r>
            <a:r>
              <a:rPr lang="en-US" dirty="0"/>
              <a:t> </a:t>
            </a:r>
            <a:r>
              <a:rPr lang="en-US" dirty="0" err="1"/>
              <a:t>tìm</a:t>
            </a:r>
            <a:r>
              <a:rPr lang="en-US" dirty="0"/>
              <a:t> </a:t>
            </a:r>
            <a:r>
              <a:rPr lang="en-US" dirty="0" err="1"/>
              <a:t>hiểu</a:t>
            </a:r>
            <a:r>
              <a:rPr lang="en-US" dirty="0"/>
              <a:t> </a:t>
            </a:r>
            <a:r>
              <a:rPr lang="en-US" dirty="0" err="1"/>
              <a:t>tốc</a:t>
            </a:r>
            <a:r>
              <a:rPr lang="en-US" dirty="0"/>
              <a:t> </a:t>
            </a:r>
            <a:r>
              <a:rPr lang="en-US" dirty="0" err="1"/>
              <a:t>độ</a:t>
            </a:r>
            <a:r>
              <a:rPr lang="en-US" dirty="0"/>
              <a:t> </a:t>
            </a:r>
            <a:r>
              <a:rPr lang="en-US" dirty="0" err="1"/>
              <a:t>phản</a:t>
            </a:r>
            <a:r>
              <a:rPr lang="en-US" dirty="0"/>
              <a:t> </a:t>
            </a:r>
            <a:r>
              <a:rPr lang="en-US" dirty="0" err="1"/>
              <a:t>ứng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diện</a:t>
            </a:r>
            <a:r>
              <a:rPr lang="en-US" dirty="0"/>
              <a:t> </a:t>
            </a:r>
            <a:r>
              <a:rPr lang="en-US" dirty="0" err="1"/>
              <a:t>tích</a:t>
            </a:r>
            <a:r>
              <a:rPr lang="en-US" dirty="0"/>
              <a:t> </a:t>
            </a:r>
            <a:r>
              <a:rPr lang="en-US" dirty="0" err="1"/>
              <a:t>tiếp</a:t>
            </a:r>
            <a:r>
              <a:rPr lang="en-US" dirty="0"/>
              <a:t> </a:t>
            </a:r>
            <a:r>
              <a:rPr lang="en-US" dirty="0" err="1"/>
              <a:t>xúc</a:t>
            </a:r>
            <a:r>
              <a:rPr lang="en-US" dirty="0"/>
              <a:t> </a:t>
            </a:r>
            <a:r>
              <a:rPr lang="en-US" dirty="0" err="1"/>
              <a:t>của</a:t>
            </a:r>
            <a:r>
              <a:rPr lang="en-US" dirty="0"/>
              <a:t> </a:t>
            </a:r>
            <a:r>
              <a:rPr lang="en-US" dirty="0" err="1"/>
              <a:t>các</a:t>
            </a:r>
            <a:r>
              <a:rPr lang="en-US" dirty="0"/>
              <a:t> </a:t>
            </a:r>
            <a:r>
              <a:rPr lang="en-US" dirty="0" err="1"/>
              <a:t>chất</a:t>
            </a:r>
            <a:r>
              <a:rPr lang="en-US" dirty="0"/>
              <a:t>.</a:t>
            </a:r>
          </a:p>
        </p:txBody>
      </p:sp>
    </p:spTree>
    <p:extLst>
      <p:ext uri="{BB962C8B-B14F-4D97-AF65-F5344CB8AC3E}">
        <p14:creationId xmlns:p14="http://schemas.microsoft.com/office/powerpoint/2010/main" val="59958149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30104-0872-61B1-B6B4-33C8933BF7E8}"/>
              </a:ext>
            </a:extLst>
          </p:cNvPr>
          <p:cNvPicPr>
            <a:picLocks noChangeAspect="1"/>
          </p:cNvPicPr>
          <p:nvPr/>
        </p:nvPicPr>
        <p:blipFill>
          <a:blip r:embed="rId2"/>
          <a:stretch>
            <a:fillRect/>
          </a:stretch>
        </p:blipFill>
        <p:spPr>
          <a:xfrm>
            <a:off x="162506" y="1057876"/>
            <a:ext cx="4331020" cy="2492258"/>
          </a:xfrm>
          <a:prstGeom prst="rect">
            <a:avLst/>
          </a:prstGeom>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1301488" y="3737304"/>
            <a:ext cx="205305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4020202020204" charset="0"/>
                <a:ea typeface="Fira Sans Extra Condensed"/>
                <a:cs typeface="Fira Sans Extra Condensed"/>
              </a:rPr>
              <a:t>Trang tiêu đề</a:t>
            </a:r>
            <a:endParaRPr lang="en-US" sz="2400" b="1" dirty="0">
              <a:solidFill>
                <a:srgbClr val="943557"/>
              </a:solidFill>
              <a:latin typeface="Fira Sans Extra Condensed Medium" panose="020B0604020202020204" charset="0"/>
              <a:ea typeface="Fira Sans Extra Condensed"/>
              <a:cs typeface="Fira Sans Extra Condensed"/>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171112" y="4478971"/>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vi-VN" sz="1800" b="0" dirty="0"/>
              <a:t>Tiêu để của báo cáo và tên của tác giả</a:t>
            </a:r>
            <a:endParaRPr lang="en-US" sz="1800" b="0"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THIẾT KẾ BÀI THUYẾT TRÌNH MỘT VẤN ĐỀ KHOA HỌC</a:t>
            </a:r>
          </a:p>
        </p:txBody>
      </p:sp>
      <p:sp>
        <p:nvSpPr>
          <p:cNvPr id="5" name="Google Shape;142;p18">
            <a:extLst>
              <a:ext uri="{FF2B5EF4-FFF2-40B4-BE49-F238E27FC236}">
                <a16:creationId xmlns:a16="http://schemas.microsoft.com/office/drawing/2014/main" id="{8184B87F-1431-2081-65F7-2989A56A695F}"/>
              </a:ext>
            </a:extLst>
          </p:cNvPr>
          <p:cNvSpPr txBox="1"/>
          <p:nvPr/>
        </p:nvSpPr>
        <p:spPr>
          <a:xfrm>
            <a:off x="5789457" y="3730120"/>
            <a:ext cx="205305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vi-VN" dirty="0"/>
              <a:t>Trang giới thiệu</a:t>
            </a:r>
            <a:endParaRPr lang="en-US" dirty="0"/>
          </a:p>
        </p:txBody>
      </p:sp>
      <p:sp>
        <p:nvSpPr>
          <p:cNvPr id="7" name="Google Shape;142;p18">
            <a:extLst>
              <a:ext uri="{FF2B5EF4-FFF2-40B4-BE49-F238E27FC236}">
                <a16:creationId xmlns:a16="http://schemas.microsoft.com/office/drawing/2014/main" id="{C3461AA1-E11D-BFFE-6E0E-4FB6BEBF2669}"/>
              </a:ext>
            </a:extLst>
          </p:cNvPr>
          <p:cNvSpPr txBox="1"/>
          <p:nvPr/>
        </p:nvSpPr>
        <p:spPr>
          <a:xfrm>
            <a:off x="5083209" y="4478971"/>
            <a:ext cx="341759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vi-VN" dirty="0"/>
              <a:t>Giới thiệu vấn đề nghiên cứu; t</a:t>
            </a:r>
            <a:r>
              <a:rPr lang="en-US" dirty="0"/>
              <a:t>ầ</a:t>
            </a:r>
            <a:r>
              <a:rPr lang="vi-VN" dirty="0"/>
              <a:t>m quan trọng của vấn đề</a:t>
            </a:r>
            <a:endParaRPr lang="en-US" dirty="0"/>
          </a:p>
        </p:txBody>
      </p:sp>
      <p:pic>
        <p:nvPicPr>
          <p:cNvPr id="8" name="Picture 7">
            <a:extLst>
              <a:ext uri="{FF2B5EF4-FFF2-40B4-BE49-F238E27FC236}">
                <a16:creationId xmlns:a16="http://schemas.microsoft.com/office/drawing/2014/main" id="{C1C1017D-3345-C8E1-1B1F-58892B06E891}"/>
              </a:ext>
            </a:extLst>
          </p:cNvPr>
          <p:cNvPicPr>
            <a:picLocks noChangeAspect="1"/>
          </p:cNvPicPr>
          <p:nvPr/>
        </p:nvPicPr>
        <p:blipFill>
          <a:blip r:embed="rId3"/>
          <a:stretch>
            <a:fillRect/>
          </a:stretch>
        </p:blipFill>
        <p:spPr>
          <a:xfrm>
            <a:off x="4626495" y="1057876"/>
            <a:ext cx="4331021" cy="2495185"/>
          </a:xfrm>
          <a:prstGeom prst="rect">
            <a:avLst/>
          </a:prstGeom>
        </p:spPr>
      </p:pic>
    </p:spTree>
    <p:extLst>
      <p:ext uri="{BB962C8B-B14F-4D97-AF65-F5344CB8AC3E}">
        <p14:creationId xmlns:p14="http://schemas.microsoft.com/office/powerpoint/2010/main" val="22110681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250"/>
                            </p:stCondLst>
                            <p:childTnLst>
                              <p:par>
                                <p:cTn id="20" presetID="16" presetClass="entr" presetSubtype="37"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1325"/>
                            </p:stCondLst>
                            <p:childTnLst>
                              <p:par>
                                <p:cTn id="35" presetID="16" presetClass="entr" presetSubtype="37"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0" grpId="0"/>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vi-VN" sz="2000" dirty="0"/>
              <a:t>Trang mục tiêu nghiên cứu</a:t>
            </a:r>
            <a:endParaRPr lang="en-US" sz="2000"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426728" y="4160328"/>
            <a:ext cx="409438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en-US" sz="1600" dirty="0" err="1"/>
              <a:t>Cần</a:t>
            </a:r>
            <a:r>
              <a:rPr lang="en-US" sz="1600" dirty="0"/>
              <a:t> </a:t>
            </a:r>
            <a:r>
              <a:rPr lang="en-US" sz="1600" dirty="0" err="1"/>
              <a:t>có</a:t>
            </a:r>
            <a:r>
              <a:rPr lang="en-US" sz="1600" dirty="0"/>
              <a:t> t</a:t>
            </a:r>
            <a:r>
              <a:rPr lang="vi-VN" sz="1600" dirty="0"/>
              <a:t>ính khả thi, rõ r</a:t>
            </a:r>
            <a:r>
              <a:rPr lang="en-US" sz="1600" dirty="0"/>
              <a:t>à</a:t>
            </a:r>
            <a:r>
              <a:rPr lang="vi-VN" sz="1600" dirty="0"/>
              <a:t>ng</a:t>
            </a:r>
            <a:r>
              <a:rPr lang="en-US" sz="1600" dirty="0"/>
              <a:t>, </a:t>
            </a:r>
            <a:r>
              <a:rPr lang="vi-VN" sz="1600" dirty="0"/>
              <a:t>phản ánh tên đ</a:t>
            </a:r>
            <a:r>
              <a:rPr lang="en-US" sz="1600" dirty="0"/>
              <a:t>ề </a:t>
            </a:r>
            <a:r>
              <a:rPr lang="vi-VN" sz="1600" dirty="0"/>
              <a:t>tài</a:t>
            </a:r>
            <a:r>
              <a:rPr lang="en-US" sz="1600" dirty="0"/>
              <a:t>, </a:t>
            </a:r>
            <a:r>
              <a:rPr lang="vi-VN" sz="1600" dirty="0"/>
              <a:t>bao quát nội dung nghiên cứu</a:t>
            </a:r>
            <a:endParaRPr lang="en-US" sz="1600"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THIẾT KẾ BÀI THUYẾT TRÌNH MỘT VẤN ĐỀ KHOA HỌC</a:t>
            </a:r>
          </a:p>
        </p:txBody>
      </p:sp>
      <p:pic>
        <p:nvPicPr>
          <p:cNvPr id="3" name="Picture 2">
            <a:extLst>
              <a:ext uri="{FF2B5EF4-FFF2-40B4-BE49-F238E27FC236}">
                <a16:creationId xmlns:a16="http://schemas.microsoft.com/office/drawing/2014/main" id="{E818F2A4-5F15-FBDC-26CB-74AFBF2FAAC8}"/>
              </a:ext>
            </a:extLst>
          </p:cNvPr>
          <p:cNvPicPr>
            <a:picLocks noChangeAspect="1"/>
          </p:cNvPicPr>
          <p:nvPr/>
        </p:nvPicPr>
        <p:blipFill>
          <a:blip r:embed="rId2"/>
          <a:stretch>
            <a:fillRect/>
          </a:stretch>
        </p:blipFill>
        <p:spPr>
          <a:xfrm>
            <a:off x="133894" y="1030912"/>
            <a:ext cx="4415246" cy="2537949"/>
          </a:xfrm>
          <a:prstGeom prst="rect">
            <a:avLst/>
          </a:prstGeom>
        </p:spPr>
      </p:pic>
      <p:pic>
        <p:nvPicPr>
          <p:cNvPr id="7" name="Picture 6">
            <a:extLst>
              <a:ext uri="{FF2B5EF4-FFF2-40B4-BE49-F238E27FC236}">
                <a16:creationId xmlns:a16="http://schemas.microsoft.com/office/drawing/2014/main" id="{B7DF3A6C-1918-DD4E-29D7-EC431CEE9D00}"/>
              </a:ext>
            </a:extLst>
          </p:cNvPr>
          <p:cNvPicPr>
            <a:picLocks noChangeAspect="1"/>
          </p:cNvPicPr>
          <p:nvPr/>
        </p:nvPicPr>
        <p:blipFill rotWithShape="1">
          <a:blip r:embed="rId3"/>
          <a:srcRect l="2122"/>
          <a:stretch/>
        </p:blipFill>
        <p:spPr>
          <a:xfrm>
            <a:off x="4623517" y="1032275"/>
            <a:ext cx="4415246" cy="2536585"/>
          </a:xfrm>
          <a:prstGeom prst="rect">
            <a:avLst/>
          </a:prstGeom>
        </p:spPr>
      </p:pic>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phương pháp</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en-US" dirty="0"/>
              <a:t>Q</a:t>
            </a:r>
            <a:r>
              <a:rPr lang="vi-VN" dirty="0"/>
              <a:t>uá trình thực hiện thí nghiệm</a:t>
            </a:r>
            <a:r>
              <a:rPr lang="en-US" dirty="0"/>
              <a:t>, </a:t>
            </a:r>
            <a:r>
              <a:rPr lang="vi-VN" dirty="0"/>
              <a:t>thu thập dữ liệu; xử lí dữ liệu; liệt kê vật liệu, hoá chất và dụng cụ.</a:t>
            </a:r>
            <a:endParaRPr lang="en-US" dirty="0"/>
          </a:p>
        </p:txBody>
      </p:sp>
    </p:spTree>
    <p:extLst>
      <p:ext uri="{BB962C8B-B14F-4D97-AF65-F5344CB8AC3E}">
        <p14:creationId xmlns:p14="http://schemas.microsoft.com/office/powerpoint/2010/main" val="32889176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kết quả</a:t>
            </a:r>
            <a:endParaRPr lang="en-US"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033186" y="4160328"/>
            <a:ext cx="288146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Sử dụng biểu đồ, hình ảnh hoặc bảng để minh hoạ</a:t>
            </a:r>
            <a:endParaRPr lang="en-US"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THIẾT KẾ BÀI THUYẾT TRÌNH MỘT VẤN ĐỀ KHOA HỌC</a:t>
            </a: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thảo luận</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Phân tích kết quả và so sánh (nếu có) với các nghiên cứu khác</a:t>
            </a:r>
            <a:endParaRPr lang="en-US" dirty="0"/>
          </a:p>
        </p:txBody>
      </p:sp>
      <p:pic>
        <p:nvPicPr>
          <p:cNvPr id="5" name="Picture 4">
            <a:extLst>
              <a:ext uri="{FF2B5EF4-FFF2-40B4-BE49-F238E27FC236}">
                <a16:creationId xmlns:a16="http://schemas.microsoft.com/office/drawing/2014/main" id="{B205BF00-5661-F07E-373A-1DFA7871C416}"/>
              </a:ext>
            </a:extLst>
          </p:cNvPr>
          <p:cNvPicPr>
            <a:picLocks noChangeAspect="1"/>
          </p:cNvPicPr>
          <p:nvPr/>
        </p:nvPicPr>
        <p:blipFill>
          <a:blip r:embed="rId2"/>
          <a:stretch>
            <a:fillRect/>
          </a:stretch>
        </p:blipFill>
        <p:spPr>
          <a:xfrm>
            <a:off x="95151" y="1037575"/>
            <a:ext cx="4476849" cy="2541094"/>
          </a:xfrm>
          <a:prstGeom prst="rect">
            <a:avLst/>
          </a:prstGeom>
        </p:spPr>
      </p:pic>
      <p:pic>
        <p:nvPicPr>
          <p:cNvPr id="10" name="Picture 9">
            <a:extLst>
              <a:ext uri="{FF2B5EF4-FFF2-40B4-BE49-F238E27FC236}">
                <a16:creationId xmlns:a16="http://schemas.microsoft.com/office/drawing/2014/main" id="{FCB5F807-72CA-0005-1C5F-B3057EAA6CDD}"/>
              </a:ext>
            </a:extLst>
          </p:cNvPr>
          <p:cNvPicPr>
            <a:picLocks noChangeAspect="1"/>
          </p:cNvPicPr>
          <p:nvPr/>
        </p:nvPicPr>
        <p:blipFill>
          <a:blip r:embed="rId3"/>
          <a:stretch>
            <a:fillRect/>
          </a:stretch>
        </p:blipFill>
        <p:spPr>
          <a:xfrm>
            <a:off x="4595453" y="1037575"/>
            <a:ext cx="4476849" cy="2521138"/>
          </a:xfrm>
          <a:prstGeom prst="rect">
            <a:avLst/>
          </a:prstGeom>
        </p:spPr>
      </p:pic>
    </p:spTree>
    <p:extLst>
      <p:ext uri="{BB962C8B-B14F-4D97-AF65-F5344CB8AC3E}">
        <p14:creationId xmlns:p14="http://schemas.microsoft.com/office/powerpoint/2010/main" val="14608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5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0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1.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Thuyết</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trình</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trên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các</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phần</a:t>
            </a:r>
            <a:r>
              <a:rPr lang="en-US" sz="1800" b="1" dirty="0">
                <a:solidFill>
                  <a:srgbClr val="2A70E2"/>
                </a:solidFill>
                <a:latin typeface="Fira Sans Extra Condensed Medium" panose="020B0604020202020204" charset="0"/>
                <a:ea typeface="Fira Sans Extra Condensed"/>
                <a:cs typeface="Fira Sans Extra Condensed"/>
                <a:sym typeface="Fira Sans Extra Condensed"/>
              </a:rPr>
              <a:t> </a:t>
            </a:r>
            <a:r>
              <a:rPr lang="en-US" sz="1800" b="1" dirty="0" err="1">
                <a:solidFill>
                  <a:srgbClr val="2A70E2"/>
                </a:solidFill>
                <a:latin typeface="Fira Sans Extra Condensed Medium" panose="020B0604020202020204" charset="0"/>
                <a:ea typeface="Fira Sans Extra Condensed"/>
                <a:cs typeface="Fira Sans Extra Condensed"/>
                <a:sym typeface="Fira Sans Extra Condensed"/>
              </a:rPr>
              <a:t>mềm</a:t>
            </a:r>
            <a:endParaRPr lang="en-US" sz="1800" b="1" dirty="0">
              <a:solidFill>
                <a:srgbClr val="2A70E2"/>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kết luận</a:t>
            </a:r>
            <a:endParaRPr lang="en-US" dirty="0"/>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843492" y="4160328"/>
            <a:ext cx="314480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Tóm tắt những phát hiện chính</a:t>
            </a:r>
            <a:endParaRPr lang="en-US" dirty="0"/>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dirty="0">
                <a:sym typeface="Fira Sans Extra Condensed"/>
              </a:rPr>
              <a:t>2. THIẾT KẾ BÀI THUYẾT TRÌNH MỘT VẤN ĐỀ KHOA HỌC</a:t>
            </a: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Trang câu hỏi</a:t>
            </a:r>
            <a:endParaRPr lang="en-US" dirty="0"/>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dirty="0"/>
              <a:t>Câu hỏi từ người tham dự và trả lời của người thuyết trình</a:t>
            </a:r>
            <a:endParaRPr lang="en-US" dirty="0"/>
          </a:p>
        </p:txBody>
      </p:sp>
      <p:pic>
        <p:nvPicPr>
          <p:cNvPr id="3" name="Picture 2">
            <a:extLst>
              <a:ext uri="{FF2B5EF4-FFF2-40B4-BE49-F238E27FC236}">
                <a16:creationId xmlns:a16="http://schemas.microsoft.com/office/drawing/2014/main" id="{3E0AEAA1-A211-F9FF-8BD5-82BB70A09F6F}"/>
              </a:ext>
            </a:extLst>
          </p:cNvPr>
          <p:cNvPicPr>
            <a:picLocks noChangeAspect="1"/>
          </p:cNvPicPr>
          <p:nvPr/>
        </p:nvPicPr>
        <p:blipFill>
          <a:blip r:embed="rId2"/>
          <a:stretch>
            <a:fillRect/>
          </a:stretch>
        </p:blipFill>
        <p:spPr>
          <a:xfrm>
            <a:off x="131171" y="955357"/>
            <a:ext cx="4440829" cy="2507451"/>
          </a:xfrm>
          <a:prstGeom prst="rect">
            <a:avLst/>
          </a:prstGeom>
        </p:spPr>
      </p:pic>
      <p:pic>
        <p:nvPicPr>
          <p:cNvPr id="7" name="Picture 6">
            <a:extLst>
              <a:ext uri="{FF2B5EF4-FFF2-40B4-BE49-F238E27FC236}">
                <a16:creationId xmlns:a16="http://schemas.microsoft.com/office/drawing/2014/main" id="{D30EBF62-F63C-7DAB-80F0-FB2ECA734FE0}"/>
              </a:ext>
            </a:extLst>
          </p:cNvPr>
          <p:cNvPicPr>
            <a:picLocks noChangeAspect="1"/>
          </p:cNvPicPr>
          <p:nvPr/>
        </p:nvPicPr>
        <p:blipFill>
          <a:blip r:embed="rId3"/>
          <a:stretch>
            <a:fillRect/>
          </a:stretch>
        </p:blipFill>
        <p:spPr>
          <a:xfrm>
            <a:off x="4659061" y="955356"/>
            <a:ext cx="4417578" cy="2507451"/>
          </a:xfrm>
          <a:prstGeom prst="rect">
            <a:avLst/>
          </a:prstGeom>
        </p:spPr>
      </p:pic>
    </p:spTree>
    <p:extLst>
      <p:ext uri="{BB962C8B-B14F-4D97-AF65-F5344CB8AC3E}">
        <p14:creationId xmlns:p14="http://schemas.microsoft.com/office/powerpoint/2010/main" val="2729490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75"/>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2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056818" y="1231767"/>
            <a:ext cx="3528204" cy="3108543"/>
          </a:xfrm>
          <a:prstGeom prst="rect">
            <a:avLst/>
          </a:prstGeom>
          <a:noFill/>
          <a:ln w="9525">
            <a:noFill/>
          </a:ln>
        </p:spPr>
        <p:txBody>
          <a:bodyPr wrap="square">
            <a:spAutoFit/>
            <a:scene3d>
              <a:camera prst="orthographicFront"/>
              <a:lightRig rig="threePt" dir="t"/>
            </a:scene3d>
          </a:bodyPr>
          <a:lstStyle/>
          <a:p>
            <a:pPr lvl="0" algn="ct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 hãy xây dựng bản trình chiếu trên phần mềm</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a:t>
            </a:r>
            <a:r>
              <a:rPr lang="en-US" sz="2800" dirty="0" err="1">
                <a:solidFill>
                  <a:srgbClr val="002060"/>
                </a:solidFill>
                <a:latin typeface="Fira Sans Condensed Light" panose="020B0403050000020004" pitchFamily="34" charset="0"/>
                <a:ea typeface="Roboto" panose="02000000000000000000" pitchFamily="2" charset="0"/>
                <a:cs typeface="Arial" panose="020B0604020202020204" pitchFamily="34" charset="0"/>
              </a:rPr>
              <a:t>và</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t</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rình bày báo cáo với các bạn trong lớp về một vấn đề khoa học mà em đã lựa chọn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53259205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01" name="Google Shape;101;p18"/>
          <p:cNvGrpSpPr/>
          <p:nvPr/>
        </p:nvGrpSpPr>
        <p:grpSpPr>
          <a:xfrm>
            <a:off x="3411644" y="2937100"/>
            <a:ext cx="1094255" cy="1594018"/>
            <a:chOff x="4932214" y="1325792"/>
            <a:chExt cx="941618" cy="1418418"/>
          </a:xfrm>
        </p:grpSpPr>
        <p:sp>
          <p:nvSpPr>
            <p:cNvPr id="102"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18"/>
          <p:cNvGrpSpPr/>
          <p:nvPr/>
        </p:nvGrpSpPr>
        <p:grpSpPr>
          <a:xfrm>
            <a:off x="4512075" y="1294148"/>
            <a:ext cx="946781" cy="1628705"/>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 name="Google Shape;142;p18"/>
          <p:cNvSpPr txBox="1"/>
          <p:nvPr/>
        </p:nvSpPr>
        <p:spPr>
          <a:xfrm>
            <a:off x="1517929" y="1497049"/>
            <a:ext cx="2728581"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rPr>
              <a:t>I. MỘT SỐ DỤNG CỤ VÀ HÓA CHẤT</a:t>
            </a:r>
            <a:endParaRPr kumimoji="0" sz="28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endParaRPr>
          </a:p>
        </p:txBody>
      </p:sp>
      <p:sp>
        <p:nvSpPr>
          <p:cNvPr id="144" name="Google Shape;144;p18"/>
          <p:cNvSpPr txBox="1"/>
          <p:nvPr/>
        </p:nvSpPr>
        <p:spPr>
          <a:xfrm>
            <a:off x="4911218" y="3479097"/>
            <a:ext cx="3093412" cy="1153489"/>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rPr>
              <a:t>II. VIẾT BÁO CÁO VÀ THUYẾT TRÌNH MỘT VẤN ĐỀ KHOA HỌC</a:t>
            </a:r>
            <a:endParaRPr kumimoji="0" sz="28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endParaRPr>
          </a:p>
        </p:txBody>
      </p:sp>
      <p:sp>
        <p:nvSpPr>
          <p:cNvPr id="5" name="Title 4">
            <a:extLst>
              <a:ext uri="{FF2B5EF4-FFF2-40B4-BE49-F238E27FC236}">
                <a16:creationId xmlns:a16="http://schemas.microsoft.com/office/drawing/2014/main" id="{727FD200-94D7-4195-BA99-D016E69BF406}"/>
              </a:ext>
            </a:extLst>
          </p:cNvPr>
          <p:cNvSpPr>
            <a:spLocks noGrp="1"/>
          </p:cNvSpPr>
          <p:nvPr>
            <p:ph type="title"/>
          </p:nvPr>
        </p:nvSpPr>
        <p:spPr/>
        <p:txBody>
          <a:bodyPr/>
          <a:lstStyle/>
          <a:p>
            <a:r>
              <a:rPr lang="en-US" sz="3600" b="1" dirty="0">
                <a:latin typeface="Fira Sans Extra Condensed Medium" panose="020B0604020202020204" charset="0"/>
              </a:rPr>
              <a:t>NỘI DUNG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500" fill="hold"/>
                                        <p:tgtEl>
                                          <p:spTgt spid="131"/>
                                        </p:tgtEl>
                                        <p:attrNameLst>
                                          <p:attrName>ppt_w</p:attrName>
                                        </p:attrNameLst>
                                      </p:cBhvr>
                                      <p:tavLst>
                                        <p:tav tm="0">
                                          <p:val>
                                            <p:fltVal val="0"/>
                                          </p:val>
                                        </p:tav>
                                        <p:tav tm="100000">
                                          <p:val>
                                            <p:strVal val="#ppt_w"/>
                                          </p:val>
                                        </p:tav>
                                      </p:tavLst>
                                    </p:anim>
                                    <p:anim calcmode="lin" valueType="num">
                                      <p:cBhvr>
                                        <p:cTn id="12" dur="500" fill="hold"/>
                                        <p:tgtEl>
                                          <p:spTgt spid="131"/>
                                        </p:tgtEl>
                                        <p:attrNameLst>
                                          <p:attrName>ppt_h</p:attrName>
                                        </p:attrNameLst>
                                      </p:cBhvr>
                                      <p:tavLst>
                                        <p:tav tm="0">
                                          <p:val>
                                            <p:fltVal val="0"/>
                                          </p:val>
                                        </p:tav>
                                        <p:tav tm="100000">
                                          <p:val>
                                            <p:strVal val="#ppt_h"/>
                                          </p:val>
                                        </p:tav>
                                      </p:tavLst>
                                    </p:anim>
                                    <p:animEffect transition="in" filter="fade">
                                      <p:cBhvr>
                                        <p:cTn id="13" dur="500"/>
                                        <p:tgtEl>
                                          <p:spTgt spid="131"/>
                                        </p:tgtEl>
                                      </p:cBhvr>
                                    </p:animEffect>
                                  </p:childTnLst>
                                </p:cTn>
                              </p:par>
                              <p:par>
                                <p:cTn id="14" presetID="53" presetClass="entr" presetSubtype="16" fill="hold" nodeType="withEffect">
                                  <p:stCondLst>
                                    <p:cond delay="50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7000"/>
                                  </p:iterate>
                                  <p:childTnLst>
                                    <p:set>
                                      <p:cBhvr>
                                        <p:cTn id="22" dur="1" fill="hold">
                                          <p:stCondLst>
                                            <p:cond delay="0"/>
                                          </p:stCondLst>
                                        </p:cTn>
                                        <p:tgtEl>
                                          <p:spTgt spid="142"/>
                                        </p:tgtEl>
                                        <p:attrNameLst>
                                          <p:attrName>style.visibility</p:attrName>
                                        </p:attrNameLst>
                                      </p:cBhvr>
                                      <p:to>
                                        <p:strVal val="visible"/>
                                      </p:to>
                                    </p:set>
                                    <p:animEffect transition="in" filter="wipe(left)">
                                      <p:cBhvr>
                                        <p:cTn id="23" dur="500"/>
                                        <p:tgtEl>
                                          <p:spTgt spid="1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type="lt">
                                    <p:tmPct val="7000"/>
                                  </p:iterate>
                                  <p:childTnLst>
                                    <p:set>
                                      <p:cBhvr>
                                        <p:cTn id="27" dur="1" fill="hold">
                                          <p:stCondLst>
                                            <p:cond delay="0"/>
                                          </p:stCondLst>
                                        </p:cTn>
                                        <p:tgtEl>
                                          <p:spTgt spid="144"/>
                                        </p:tgtEl>
                                        <p:attrNameLst>
                                          <p:attrName>style.visibility</p:attrName>
                                        </p:attrNameLst>
                                      </p:cBhvr>
                                      <p:to>
                                        <p:strVal val="visible"/>
                                      </p:to>
                                    </p:set>
                                    <p:animEffect transition="in" filter="wipe(right)">
                                      <p:cBhvr>
                                        <p:cTn id="2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FE2F3"/>
              </a:solidFill>
              <a:effectLst/>
              <a:uLnTx/>
              <a:uFillTx/>
              <a:latin typeface="Arial"/>
              <a:ea typeface="+mn-ea"/>
              <a:cs typeface="+mn-cs"/>
              <a:sym typeface="Arial"/>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2. </a:t>
            </a:r>
            <a:r>
              <a:rPr kumimoji="0" lang="en-US" sz="1800" b="1" i="0" u="none" strike="noStrike" kern="0" cap="none" spc="0" normalizeH="0" baseline="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Báo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cáo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treo</a:t>
            </a:r>
            <a:r>
              <a:rPr kumimoji="0" lang="en-US" sz="1800" b="1" i="0" u="none" strike="noStrike" kern="0" cap="none" spc="0" normalizeH="0" noProof="0" dirty="0">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 </a:t>
            </a:r>
            <a:r>
              <a:rPr kumimoji="0" lang="en-US" sz="1800" b="1" i="0" u="none" strike="noStrike" kern="0" cap="none" spc="0" normalizeH="0" noProof="0" dirty="0" err="1">
                <a:ln>
                  <a:noFill/>
                </a:ln>
                <a:solidFill>
                  <a:srgbClr val="2A70E2"/>
                </a:solidFill>
                <a:effectLst/>
                <a:uLnTx/>
                <a:uFillTx/>
                <a:latin typeface="Fira Sans Extra Condensed Medium" panose="020B0604020202020204" charset="0"/>
                <a:ea typeface="Fira Sans Extra Condensed"/>
                <a:cs typeface="Fira Sans Extra Condensed"/>
                <a:sym typeface="Fira Sans Extra Condensed"/>
              </a:rPr>
              <a:t>tường</a:t>
            </a:r>
            <a:endParaRPr kumimoji="0" lang="en-US" sz="1800" b="1" i="0" u="none" strike="noStrike" kern="0" cap="none" spc="0" normalizeH="0" baseline="0" noProof="0" dirty="0">
              <a:ln>
                <a:noFill/>
              </a:ln>
              <a:solidFill>
                <a:srgbClr val="2A70E2"/>
              </a:solidFill>
              <a:effectLst/>
              <a:uLnTx/>
              <a:uFillTx/>
              <a:latin typeface="Fira Sans Extra Condensed Medium" panose="020B0604020202020204" charset="0"/>
              <a:ea typeface="Fira Sans Extra Condensed"/>
              <a:cs typeface="Fira Sans Extra Condensed"/>
              <a:sym typeface="Arial"/>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007561" y="1029794"/>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Kích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thước</a:t>
            </a:r>
            <a:r>
              <a:rPr lang="en-US" sz="1800" dirty="0">
                <a:solidFill>
                  <a:srgbClr val="943557"/>
                </a:solidFill>
                <a:latin typeface="Fira Sans Extra Condensed Medium" panose="020B0604020202020204" charset="0"/>
              </a:rPr>
              <a:t>: </a:t>
            </a:r>
            <a:r>
              <a:rPr lang="en-US" sz="1800" b="0" dirty="0">
                <a:solidFill>
                  <a:srgbClr val="CFE2F3">
                    <a:lumMod val="10000"/>
                  </a:srgbClr>
                </a:solidFill>
                <a:latin typeface="Arial" panose="020B0604020202020204" pitchFamily="34" charset="0"/>
              </a:rPr>
              <a:t>A</a:t>
            </a:r>
            <a:r>
              <a:rPr lang="en-US" sz="1800" b="0" baseline="-25000" dirty="0">
                <a:solidFill>
                  <a:srgbClr val="CFE2F3">
                    <a:lumMod val="10000"/>
                  </a:srgbClr>
                </a:solidFill>
                <a:latin typeface="Arial" panose="020B0604020202020204" pitchFamily="34" charset="0"/>
              </a:rPr>
              <a:t>O</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a:t>
            </a:r>
            <a:r>
              <a:rPr lang="en-US" sz="1800" b="0" baseline="-25000" dirty="0">
                <a:solidFill>
                  <a:srgbClr val="CFE2F3">
                    <a:lumMod val="10000"/>
                  </a:srgbClr>
                </a:solidFill>
                <a:latin typeface="Arial" panose="020B0604020202020204" pitchFamily="34" charset="0"/>
              </a:rPr>
              <a:t>1</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sym typeface="Fira Sans Extra Condensed"/>
              </a:rPr>
              <a:t>2. THIẾT KẾ BÀI THUYẾT TRÌNH MỘT VẤN ĐỀ KHOA HỌC</a:t>
            </a:r>
          </a:p>
        </p:txBody>
      </p:sp>
      <p:sp>
        <p:nvSpPr>
          <p:cNvPr id="9" name="Google Shape;142;p18">
            <a:extLst>
              <a:ext uri="{FF2B5EF4-FFF2-40B4-BE49-F238E27FC236}">
                <a16:creationId xmlns:a16="http://schemas.microsoft.com/office/drawing/2014/main" id="{DB29779B-F118-695B-9837-2B516C35814F}"/>
              </a:ext>
            </a:extLst>
          </p:cNvPr>
          <p:cNvSpPr txBox="1"/>
          <p:nvPr/>
        </p:nvSpPr>
        <p:spPr>
          <a:xfrm>
            <a:off x="1007561" y="1440569"/>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Định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dạng</a:t>
            </a:r>
            <a:r>
              <a:rPr lang="en-US" sz="1800" dirty="0">
                <a:solidFill>
                  <a:srgbClr val="943557"/>
                </a:solidFill>
                <a:latin typeface="Fira Sans Extra Condensed Medium" panose="020B0604020202020204" charset="0"/>
              </a:rPr>
              <a:t>: </a:t>
            </a:r>
            <a:r>
              <a:rPr lang="en-US" sz="1800" b="0" dirty="0" err="1">
                <a:solidFill>
                  <a:srgbClr val="CFE2F3">
                    <a:lumMod val="10000"/>
                  </a:srgbClr>
                </a:solidFill>
                <a:latin typeface="Arial" panose="020B0604020202020204" pitchFamily="34" charset="0"/>
              </a:rPr>
              <a:t>Dọc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ngang</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grpSp>
        <p:nvGrpSpPr>
          <p:cNvPr id="13" name="Group 12">
            <a:extLst>
              <a:ext uri="{FF2B5EF4-FFF2-40B4-BE49-F238E27FC236}">
                <a16:creationId xmlns:a16="http://schemas.microsoft.com/office/drawing/2014/main" id="{8F268C77-E7CE-652E-C4AF-CBF01B32C32A}"/>
              </a:ext>
            </a:extLst>
          </p:cNvPr>
          <p:cNvGrpSpPr/>
          <p:nvPr/>
        </p:nvGrpSpPr>
        <p:grpSpPr>
          <a:xfrm>
            <a:off x="172098" y="1052018"/>
            <a:ext cx="777102" cy="777102"/>
            <a:chOff x="172098" y="933072"/>
            <a:chExt cx="777102" cy="777102"/>
          </a:xfrm>
        </p:grpSpPr>
        <p:pic>
          <p:nvPicPr>
            <p:cNvPr id="1026" name="Picture 2" descr="Post it ">
              <a:extLst>
                <a:ext uri="{FF2B5EF4-FFF2-40B4-BE49-F238E27FC236}">
                  <a16:creationId xmlns:a16="http://schemas.microsoft.com/office/drawing/2014/main" id="{BB13049E-0F28-B170-07BA-13536524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8" y="933072"/>
              <a:ext cx="777102" cy="7771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3E30A8-4CC5-885A-B01B-7F5B05D43361}"/>
                </a:ext>
              </a:extLst>
            </p:cNvPr>
            <p:cNvSpPr txBox="1"/>
            <p:nvPr/>
          </p:nvSpPr>
          <p:spPr>
            <a:xfrm>
              <a:off x="553215" y="1204694"/>
              <a:ext cx="185854" cy="369332"/>
            </a:xfrm>
            <a:prstGeom prst="rect">
              <a:avLst/>
            </a:prstGeom>
            <a:noFill/>
          </p:spPr>
          <p:txBody>
            <a:bodyPr wrap="square" rtlCol="0">
              <a:spAutoFit/>
            </a:bodyPr>
            <a:lstStyle/>
            <a:p>
              <a:pPr algn="ctr"/>
              <a:r>
                <a:rPr lang="en-US" sz="1800" b="1" dirty="0"/>
                <a:t>1</a:t>
              </a:r>
            </a:p>
          </p:txBody>
        </p:sp>
      </p:grpSp>
      <p:grpSp>
        <p:nvGrpSpPr>
          <p:cNvPr id="19" name="Group 18">
            <a:extLst>
              <a:ext uri="{FF2B5EF4-FFF2-40B4-BE49-F238E27FC236}">
                <a16:creationId xmlns:a16="http://schemas.microsoft.com/office/drawing/2014/main" id="{F7692E84-CAF3-6C2D-2459-45BDCA191DB2}"/>
              </a:ext>
            </a:extLst>
          </p:cNvPr>
          <p:cNvGrpSpPr/>
          <p:nvPr/>
        </p:nvGrpSpPr>
        <p:grpSpPr>
          <a:xfrm>
            <a:off x="4556492" y="978328"/>
            <a:ext cx="772464" cy="772464"/>
            <a:chOff x="235097" y="1994663"/>
            <a:chExt cx="772464" cy="772464"/>
          </a:xfrm>
        </p:grpSpPr>
        <p:grpSp>
          <p:nvGrpSpPr>
            <p:cNvPr id="17" name="Group 16">
              <a:extLst>
                <a:ext uri="{FF2B5EF4-FFF2-40B4-BE49-F238E27FC236}">
                  <a16:creationId xmlns:a16="http://schemas.microsoft.com/office/drawing/2014/main" id="{97C3E902-F2F5-CB20-F4C2-6A6AA4943EC2}"/>
                </a:ext>
              </a:extLst>
            </p:cNvPr>
            <p:cNvGrpSpPr/>
            <p:nvPr/>
          </p:nvGrpSpPr>
          <p:grpSpPr>
            <a:xfrm>
              <a:off x="235097" y="1994663"/>
              <a:ext cx="772464" cy="772464"/>
              <a:chOff x="172098" y="485044"/>
              <a:chExt cx="4399902" cy="4399902"/>
            </a:xfrm>
          </p:grpSpPr>
          <p:pic>
            <p:nvPicPr>
              <p:cNvPr id="1028" name="Picture 4" descr="Contract ">
                <a:extLst>
                  <a:ext uri="{FF2B5EF4-FFF2-40B4-BE49-F238E27FC236}">
                    <a16:creationId xmlns:a16="http://schemas.microsoft.com/office/drawing/2014/main" id="{99856A21-D4C7-0679-5273-E1B12DE544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1" b="99219" l="0" r="96094">
                            <a14:foregroundMark x1="50956" y1="46163" x2="51215" y2="46393"/>
                            <a14:foregroundMark x1="38889" y1="35437" x2="39059" y2="35588"/>
                            <a14:foregroundMark x1="781" y1="1563" x2="29301" y2="26915"/>
                            <a14:foregroundMark x1="24944" y1="57707" x2="20313" y2="58594"/>
                            <a14:foregroundMark x1="40790" y1="54673" x2="40007" y2="54823"/>
                            <a14:foregroundMark x1="20313" y1="58594" x2="26778" y2="54378"/>
                            <a14:foregroundMark x1="19332" y1="76463" x2="20215" y2="76905"/>
                            <a14:foregroundMark x1="42087" y1="80503" x2="48438" y2="82813"/>
                            <a14:foregroundMark x1="32361" y1="87636" x2="1563" y2="96875"/>
                            <a14:foregroundMark x1="48438" y1="82813" x2="38160" y2="85896"/>
                            <a14:foregroundMark x1="1563" y1="96875" x2="3125" y2="97656"/>
                            <a14:foregroundMark x1="3906" y1="99219" x2="32813" y2="96094"/>
                            <a14:foregroundMark x1="32813" y1="96094" x2="55469" y2="96875"/>
                            <a14:foregroundMark x1="66196" y1="40297" x2="87500" y2="84375"/>
                            <a14:foregroundMark x1="87500" y1="84375" x2="87500" y2="80469"/>
                            <a14:foregroundMark x1="69293" y1="29854" x2="96094" y2="64844"/>
                            <a14:foregroundMark x1="66406" y1="10938" x2="89063" y2="25781"/>
                            <a14:foregroundMark x1="59375" y1="7031" x2="83594" y2="20313"/>
                            <a14:foregroundMark x1="76563" y1="9375" x2="91406" y2="6250"/>
                            <a14:foregroundMark x1="89063" y1="11719" x2="91406" y2="47656"/>
                            <a14:foregroundMark x1="94531" y1="21875" x2="96094" y2="45313"/>
                            <a14:foregroundMark x1="96094" y1="45313" x2="96094" y2="44531"/>
                            <a14:foregroundMark x1="92188" y1="16406" x2="76563" y2="85938"/>
                            <a14:foregroundMark x1="76563" y1="49219" x2="62500" y2="96875"/>
                            <a14:foregroundMark x1="62500" y1="96875" x2="62500" y2="95313"/>
                            <a14:foregroundMark x1="68750" y1="47656" x2="51563" y2="88281"/>
                            <a14:foregroundMark x1="51563" y1="88281" x2="50781" y2="85938"/>
                            <a14:foregroundMark x1="3125" y1="2344" x2="26563" y2="2344"/>
                            <a14:foregroundMark x1="26563" y1="2344" x2="85938" y2="6250"/>
                            <a14:foregroundMark x1="32031" y1="781" x2="80469" y2="4688"/>
                            <a14:foregroundMark x1="2344" y1="6250" x2="3125" y2="97656"/>
                            <a14:foregroundMark x1="57170" y1="65892" x2="79688" y2="64844"/>
                            <a14:foregroundMark x1="12500" y1="67969" x2="19472" y2="67645"/>
                            <a14:foregroundMark x1="79688" y1="64844" x2="79688" y2="64844"/>
                            <a14:foregroundMark x1="58647" y1="63096" x2="60156" y2="63281"/>
                            <a14:foregroundMark x1="21875" y1="58594" x2="24293" y2="58890"/>
                            <a14:foregroundMark x1="50781" y1="78125" x2="90625" y2="96094"/>
                            <a14:foregroundMark x1="71035" y1="26960" x2="75000" y2="27344"/>
                            <a14:foregroundMark x1="26563" y1="22656" x2="64254" y2="26304"/>
                            <a14:foregroundMark x1="19531" y1="20313" x2="52344" y2="23438"/>
                            <a14:foregroundMark x1="35938" y1="21094" x2="57813" y2="19531"/>
                            <a14:foregroundMark x1="57813" y1="19531" x2="64844" y2="21094"/>
                            <a14:foregroundMark x1="42427" y1="29528" x2="43101" y2="29591"/>
                            <a14:foregroundMark x1="27344" y1="28125" x2="28512" y2="28234"/>
                            <a14:foregroundMark x1="32813" y1="28906" x2="58594" y2="29688"/>
                            <a14:foregroundMark x1="37500" y1="26563" x2="51563" y2="26563"/>
                            <a14:backgroundMark x1="21094" y1="40625" x2="25491" y2="40185"/>
                            <a14:backgroundMark x1="51664" y1="40362" x2="54688" y2="40625"/>
                            <a14:backgroundMark x1="54688" y1="40625" x2="63281" y2="39844"/>
                            <a14:backgroundMark x1="55469" y1="51563" x2="60156" y2="50781"/>
                            <a14:backgroundMark x1="21875" y1="63281" x2="37500" y2="59375"/>
                            <a14:backgroundMark x1="37500" y1="59375" x2="53906" y2="61719"/>
                            <a14:backgroundMark x1="53906" y1="61719" x2="55469" y2="61719"/>
                            <a14:backgroundMark x1="21875" y1="74219" x2="38281" y2="73438"/>
                            <a14:backgroundMark x1="38281" y1="73438" x2="46094" y2="75000"/>
                            <a14:backgroundMark x1="52344" y1="64063" x2="59375" y2="61719"/>
                          </a14:backgroundRemoval>
                        </a14:imgEffect>
                      </a14:imgLayer>
                    </a14:imgProps>
                  </a:ext>
                  <a:ext uri="{28A0092B-C50C-407E-A947-70E740481C1C}">
                    <a14:useLocalDpi xmlns:a14="http://schemas.microsoft.com/office/drawing/2010/main" val="0"/>
                  </a:ext>
                </a:extLst>
              </a:blip>
              <a:srcRect/>
              <a:stretch>
                <a:fillRect/>
              </a:stretch>
            </p:blipFill>
            <p:spPr bwMode="auto">
              <a:xfrm>
                <a:off x="172098" y="485044"/>
                <a:ext cx="4399902" cy="439990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3B9BBCA8-5C00-1361-E571-1310CFC123C8}"/>
                  </a:ext>
                </a:extLst>
              </p:cNvPr>
              <p:cNvSpPr/>
              <p:nvPr/>
            </p:nvSpPr>
            <p:spPr>
              <a:xfrm>
                <a:off x="795300" y="2037806"/>
                <a:ext cx="2252701" cy="1946987"/>
              </a:xfrm>
              <a:custGeom>
                <a:avLst/>
                <a:gdLst>
                  <a:gd name="connsiteX0" fmla="*/ 171351 w 2252701"/>
                  <a:gd name="connsiteY0" fmla="*/ 0 h 1946987"/>
                  <a:gd name="connsiteX1" fmla="*/ 171351 w 2252701"/>
                  <a:gd name="connsiteY1" fmla="*/ 0 h 1946987"/>
                  <a:gd name="connsiteX2" fmla="*/ 589363 w 2252701"/>
                  <a:gd name="connsiteY2" fmla="*/ 34834 h 1946987"/>
                  <a:gd name="connsiteX3" fmla="*/ 659031 w 2252701"/>
                  <a:gd name="connsiteY3" fmla="*/ 60960 h 1946987"/>
                  <a:gd name="connsiteX4" fmla="*/ 841911 w 2252701"/>
                  <a:gd name="connsiteY4" fmla="*/ 95794 h 1946987"/>
                  <a:gd name="connsiteX5" fmla="*/ 1164129 w 2252701"/>
                  <a:gd name="connsiteY5" fmla="*/ 87085 h 1946987"/>
                  <a:gd name="connsiteX6" fmla="*/ 1233797 w 2252701"/>
                  <a:gd name="connsiteY6" fmla="*/ 60960 h 1946987"/>
                  <a:gd name="connsiteX7" fmla="*/ 1294757 w 2252701"/>
                  <a:gd name="connsiteY7" fmla="*/ 43543 h 1946987"/>
                  <a:gd name="connsiteX8" fmla="*/ 1399260 w 2252701"/>
                  <a:gd name="connsiteY8" fmla="*/ 8708 h 1946987"/>
                  <a:gd name="connsiteX9" fmla="*/ 1608266 w 2252701"/>
                  <a:gd name="connsiteY9" fmla="*/ 17417 h 1946987"/>
                  <a:gd name="connsiteX10" fmla="*/ 1738894 w 2252701"/>
                  <a:gd name="connsiteY10" fmla="*/ 34834 h 1946987"/>
                  <a:gd name="connsiteX11" fmla="*/ 1930483 w 2252701"/>
                  <a:gd name="connsiteY11" fmla="*/ 43543 h 1946987"/>
                  <a:gd name="connsiteX12" fmla="*/ 1982734 w 2252701"/>
                  <a:gd name="connsiteY12" fmla="*/ 52251 h 1946987"/>
                  <a:gd name="connsiteX13" fmla="*/ 2235283 w 2252701"/>
                  <a:gd name="connsiteY13" fmla="*/ 60960 h 1946987"/>
                  <a:gd name="connsiteX14" fmla="*/ 2252700 w 2252701"/>
                  <a:gd name="connsiteY14" fmla="*/ 113211 h 1946987"/>
                  <a:gd name="connsiteX15" fmla="*/ 2243991 w 2252701"/>
                  <a:gd name="connsiteY15" fmla="*/ 304800 h 1946987"/>
                  <a:gd name="connsiteX16" fmla="*/ 2235283 w 2252701"/>
                  <a:gd name="connsiteY16" fmla="*/ 339634 h 1946987"/>
                  <a:gd name="connsiteX17" fmla="*/ 2217866 w 2252701"/>
                  <a:gd name="connsiteY17" fmla="*/ 391885 h 1946987"/>
                  <a:gd name="connsiteX18" fmla="*/ 2209157 w 2252701"/>
                  <a:gd name="connsiteY18" fmla="*/ 426720 h 1946987"/>
                  <a:gd name="connsiteX19" fmla="*/ 2174323 w 2252701"/>
                  <a:gd name="connsiteY19" fmla="*/ 513805 h 1946987"/>
                  <a:gd name="connsiteX20" fmla="*/ 2139489 w 2252701"/>
                  <a:gd name="connsiteY20" fmla="*/ 679268 h 1946987"/>
                  <a:gd name="connsiteX21" fmla="*/ 2122071 w 2252701"/>
                  <a:gd name="connsiteY21" fmla="*/ 923108 h 1946987"/>
                  <a:gd name="connsiteX22" fmla="*/ 2104654 w 2252701"/>
                  <a:gd name="connsiteY22" fmla="*/ 992777 h 1946987"/>
                  <a:gd name="connsiteX23" fmla="*/ 2087237 w 2252701"/>
                  <a:gd name="connsiteY23" fmla="*/ 1097280 h 1946987"/>
                  <a:gd name="connsiteX24" fmla="*/ 2069820 w 2252701"/>
                  <a:gd name="connsiteY24" fmla="*/ 1158240 h 1946987"/>
                  <a:gd name="connsiteX25" fmla="*/ 2061111 w 2252701"/>
                  <a:gd name="connsiteY25" fmla="*/ 1219200 h 1946987"/>
                  <a:gd name="connsiteX26" fmla="*/ 2026277 w 2252701"/>
                  <a:gd name="connsiteY26" fmla="*/ 1332411 h 1946987"/>
                  <a:gd name="connsiteX27" fmla="*/ 2017569 w 2252701"/>
                  <a:gd name="connsiteY27" fmla="*/ 1358537 h 1946987"/>
                  <a:gd name="connsiteX28" fmla="*/ 2008860 w 2252701"/>
                  <a:gd name="connsiteY28" fmla="*/ 1393371 h 1946987"/>
                  <a:gd name="connsiteX29" fmla="*/ 1956609 w 2252701"/>
                  <a:gd name="connsiteY29" fmla="*/ 1463040 h 1946987"/>
                  <a:gd name="connsiteX30" fmla="*/ 1939191 w 2252701"/>
                  <a:gd name="connsiteY30" fmla="*/ 1489165 h 1946987"/>
                  <a:gd name="connsiteX31" fmla="*/ 1886940 w 2252701"/>
                  <a:gd name="connsiteY31" fmla="*/ 1515291 h 1946987"/>
                  <a:gd name="connsiteX32" fmla="*/ 1860814 w 2252701"/>
                  <a:gd name="connsiteY32" fmla="*/ 1550125 h 1946987"/>
                  <a:gd name="connsiteX33" fmla="*/ 1825980 w 2252701"/>
                  <a:gd name="connsiteY33" fmla="*/ 1576251 h 1946987"/>
                  <a:gd name="connsiteX34" fmla="*/ 1791146 w 2252701"/>
                  <a:gd name="connsiteY34" fmla="*/ 1611085 h 1946987"/>
                  <a:gd name="connsiteX35" fmla="*/ 1756311 w 2252701"/>
                  <a:gd name="connsiteY35" fmla="*/ 1637211 h 1946987"/>
                  <a:gd name="connsiteX36" fmla="*/ 1695351 w 2252701"/>
                  <a:gd name="connsiteY36" fmla="*/ 1698171 h 1946987"/>
                  <a:gd name="connsiteX37" fmla="*/ 1669226 w 2252701"/>
                  <a:gd name="connsiteY37" fmla="*/ 1724297 h 1946987"/>
                  <a:gd name="connsiteX38" fmla="*/ 1599557 w 2252701"/>
                  <a:gd name="connsiteY38" fmla="*/ 1837508 h 1946987"/>
                  <a:gd name="connsiteX39" fmla="*/ 1573431 w 2252701"/>
                  <a:gd name="connsiteY39" fmla="*/ 1863634 h 1946987"/>
                  <a:gd name="connsiteX40" fmla="*/ 1538597 w 2252701"/>
                  <a:gd name="connsiteY40" fmla="*/ 1881051 h 1946987"/>
                  <a:gd name="connsiteX41" fmla="*/ 1399260 w 2252701"/>
                  <a:gd name="connsiteY41" fmla="*/ 1907177 h 1946987"/>
                  <a:gd name="connsiteX42" fmla="*/ 1050917 w 2252701"/>
                  <a:gd name="connsiteY42" fmla="*/ 1924594 h 1946987"/>
                  <a:gd name="connsiteX43" fmla="*/ 902871 w 2252701"/>
                  <a:gd name="connsiteY43" fmla="*/ 1933303 h 1946987"/>
                  <a:gd name="connsiteX44" fmla="*/ 476151 w 2252701"/>
                  <a:gd name="connsiteY44" fmla="*/ 1924594 h 1946987"/>
                  <a:gd name="connsiteX45" fmla="*/ 362940 w 2252701"/>
                  <a:gd name="connsiteY45" fmla="*/ 1907177 h 1946987"/>
                  <a:gd name="connsiteX46" fmla="*/ 293271 w 2252701"/>
                  <a:gd name="connsiteY46" fmla="*/ 1898468 h 1946987"/>
                  <a:gd name="connsiteX47" fmla="*/ 249729 w 2252701"/>
                  <a:gd name="connsiteY47" fmla="*/ 1881051 h 1946987"/>
                  <a:gd name="connsiteX48" fmla="*/ 188769 w 2252701"/>
                  <a:gd name="connsiteY48" fmla="*/ 1724297 h 1946987"/>
                  <a:gd name="connsiteX49" fmla="*/ 92974 w 2252701"/>
                  <a:gd name="connsiteY49" fmla="*/ 1419497 h 1946987"/>
                  <a:gd name="connsiteX50" fmla="*/ 58140 w 2252701"/>
                  <a:gd name="connsiteY50" fmla="*/ 1306285 h 1946987"/>
                  <a:gd name="connsiteX51" fmla="*/ 14597 w 2252701"/>
                  <a:gd name="connsiteY51" fmla="*/ 1193074 h 1946987"/>
                  <a:gd name="connsiteX52" fmla="*/ 14597 w 2252701"/>
                  <a:gd name="connsiteY52" fmla="*/ 714103 h 1946987"/>
                  <a:gd name="connsiteX53" fmla="*/ 92974 w 2252701"/>
                  <a:gd name="connsiteY53" fmla="*/ 505097 h 1946987"/>
                  <a:gd name="connsiteX54" fmla="*/ 110391 w 2252701"/>
                  <a:gd name="connsiteY54" fmla="*/ 435428 h 1946987"/>
                  <a:gd name="connsiteX55" fmla="*/ 119100 w 2252701"/>
                  <a:gd name="connsiteY55" fmla="*/ 383177 h 1946987"/>
                  <a:gd name="connsiteX56" fmla="*/ 136517 w 2252701"/>
                  <a:gd name="connsiteY56" fmla="*/ 339634 h 1946987"/>
                  <a:gd name="connsiteX57" fmla="*/ 153934 w 2252701"/>
                  <a:gd name="connsiteY57" fmla="*/ 235131 h 1946987"/>
                  <a:gd name="connsiteX58" fmla="*/ 162643 w 2252701"/>
                  <a:gd name="connsiteY58" fmla="*/ 182880 h 1946987"/>
                  <a:gd name="connsiteX59" fmla="*/ 180060 w 2252701"/>
                  <a:gd name="connsiteY59" fmla="*/ 95794 h 1946987"/>
                  <a:gd name="connsiteX60" fmla="*/ 171351 w 2252701"/>
                  <a:gd name="connsiteY60" fmla="*/ 0 h 194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2701" h="1946987">
                    <a:moveTo>
                      <a:pt x="171351" y="0"/>
                    </a:moveTo>
                    <a:lnTo>
                      <a:pt x="171351" y="0"/>
                    </a:lnTo>
                    <a:cubicBezTo>
                      <a:pt x="383864" y="10366"/>
                      <a:pt x="443207" y="-13885"/>
                      <a:pt x="589363" y="34834"/>
                    </a:cubicBezTo>
                    <a:cubicBezTo>
                      <a:pt x="612892" y="42677"/>
                      <a:pt x="634922" y="55140"/>
                      <a:pt x="659031" y="60960"/>
                    </a:cubicBezTo>
                    <a:cubicBezTo>
                      <a:pt x="719355" y="75521"/>
                      <a:pt x="841911" y="95794"/>
                      <a:pt x="841911" y="95794"/>
                    </a:cubicBezTo>
                    <a:cubicBezTo>
                      <a:pt x="949317" y="92891"/>
                      <a:pt x="1057106" y="96598"/>
                      <a:pt x="1164129" y="87085"/>
                    </a:cubicBezTo>
                    <a:cubicBezTo>
                      <a:pt x="1188833" y="84889"/>
                      <a:pt x="1210268" y="68803"/>
                      <a:pt x="1233797" y="60960"/>
                    </a:cubicBezTo>
                    <a:cubicBezTo>
                      <a:pt x="1253846" y="54277"/>
                      <a:pt x="1274855" y="50651"/>
                      <a:pt x="1294757" y="43543"/>
                    </a:cubicBezTo>
                    <a:cubicBezTo>
                      <a:pt x="1403219" y="4807"/>
                      <a:pt x="1311344" y="26292"/>
                      <a:pt x="1399260" y="8708"/>
                    </a:cubicBezTo>
                    <a:cubicBezTo>
                      <a:pt x="1468929" y="11611"/>
                      <a:pt x="1538742" y="12069"/>
                      <a:pt x="1608266" y="17417"/>
                    </a:cubicBezTo>
                    <a:cubicBezTo>
                      <a:pt x="1652065" y="20786"/>
                      <a:pt x="1695110" y="31284"/>
                      <a:pt x="1738894" y="34834"/>
                    </a:cubicBezTo>
                    <a:cubicBezTo>
                      <a:pt x="1802614" y="40001"/>
                      <a:pt x="1866620" y="40640"/>
                      <a:pt x="1930483" y="43543"/>
                    </a:cubicBezTo>
                    <a:cubicBezTo>
                      <a:pt x="1947900" y="46446"/>
                      <a:pt x="1965106" y="51244"/>
                      <a:pt x="1982734" y="52251"/>
                    </a:cubicBezTo>
                    <a:cubicBezTo>
                      <a:pt x="2066830" y="57056"/>
                      <a:pt x="2153119" y="42407"/>
                      <a:pt x="2235283" y="60960"/>
                    </a:cubicBezTo>
                    <a:cubicBezTo>
                      <a:pt x="2253191" y="65004"/>
                      <a:pt x="2252700" y="113211"/>
                      <a:pt x="2252700" y="113211"/>
                    </a:cubicBezTo>
                    <a:cubicBezTo>
                      <a:pt x="2249797" y="177074"/>
                      <a:pt x="2248894" y="241059"/>
                      <a:pt x="2243991" y="304800"/>
                    </a:cubicBezTo>
                    <a:cubicBezTo>
                      <a:pt x="2243073" y="316733"/>
                      <a:pt x="2238722" y="328170"/>
                      <a:pt x="2235283" y="339634"/>
                    </a:cubicBezTo>
                    <a:cubicBezTo>
                      <a:pt x="2230008" y="357219"/>
                      <a:pt x="2222319" y="374074"/>
                      <a:pt x="2217866" y="391885"/>
                    </a:cubicBezTo>
                    <a:cubicBezTo>
                      <a:pt x="2214963" y="403497"/>
                      <a:pt x="2213183" y="415448"/>
                      <a:pt x="2209157" y="426720"/>
                    </a:cubicBezTo>
                    <a:cubicBezTo>
                      <a:pt x="2198642" y="456163"/>
                      <a:pt x="2181906" y="483474"/>
                      <a:pt x="2174323" y="513805"/>
                    </a:cubicBezTo>
                    <a:cubicBezTo>
                      <a:pt x="2149035" y="614960"/>
                      <a:pt x="2161188" y="559922"/>
                      <a:pt x="2139489" y="679268"/>
                    </a:cubicBezTo>
                    <a:cubicBezTo>
                      <a:pt x="2136800" y="733047"/>
                      <a:pt x="2135096" y="853640"/>
                      <a:pt x="2122071" y="923108"/>
                    </a:cubicBezTo>
                    <a:cubicBezTo>
                      <a:pt x="2117660" y="946636"/>
                      <a:pt x="2108589" y="969165"/>
                      <a:pt x="2104654" y="992777"/>
                    </a:cubicBezTo>
                    <a:cubicBezTo>
                      <a:pt x="2098848" y="1027611"/>
                      <a:pt x="2094512" y="1062723"/>
                      <a:pt x="2087237" y="1097280"/>
                    </a:cubicBezTo>
                    <a:cubicBezTo>
                      <a:pt x="2082883" y="1117960"/>
                      <a:pt x="2074248" y="1137576"/>
                      <a:pt x="2069820" y="1158240"/>
                    </a:cubicBezTo>
                    <a:cubicBezTo>
                      <a:pt x="2065519" y="1178311"/>
                      <a:pt x="2065137" y="1199072"/>
                      <a:pt x="2061111" y="1219200"/>
                    </a:cubicBezTo>
                    <a:cubicBezTo>
                      <a:pt x="2046113" y="1294188"/>
                      <a:pt x="2048528" y="1273073"/>
                      <a:pt x="2026277" y="1332411"/>
                    </a:cubicBezTo>
                    <a:cubicBezTo>
                      <a:pt x="2023054" y="1341006"/>
                      <a:pt x="2020091" y="1349711"/>
                      <a:pt x="2017569" y="1358537"/>
                    </a:cubicBezTo>
                    <a:cubicBezTo>
                      <a:pt x="2014281" y="1370045"/>
                      <a:pt x="2014891" y="1383033"/>
                      <a:pt x="2008860" y="1393371"/>
                    </a:cubicBezTo>
                    <a:cubicBezTo>
                      <a:pt x="1994233" y="1418445"/>
                      <a:pt x="1972712" y="1438887"/>
                      <a:pt x="1956609" y="1463040"/>
                    </a:cubicBezTo>
                    <a:cubicBezTo>
                      <a:pt x="1950803" y="1471748"/>
                      <a:pt x="1947564" y="1482885"/>
                      <a:pt x="1939191" y="1489165"/>
                    </a:cubicBezTo>
                    <a:cubicBezTo>
                      <a:pt x="1923613" y="1500849"/>
                      <a:pt x="1904357" y="1506582"/>
                      <a:pt x="1886940" y="1515291"/>
                    </a:cubicBezTo>
                    <a:cubicBezTo>
                      <a:pt x="1878231" y="1526902"/>
                      <a:pt x="1871077" y="1539862"/>
                      <a:pt x="1860814" y="1550125"/>
                    </a:cubicBezTo>
                    <a:cubicBezTo>
                      <a:pt x="1850551" y="1560388"/>
                      <a:pt x="1836903" y="1566693"/>
                      <a:pt x="1825980" y="1576251"/>
                    </a:cubicBezTo>
                    <a:cubicBezTo>
                      <a:pt x="1813622" y="1587064"/>
                      <a:pt x="1803504" y="1600272"/>
                      <a:pt x="1791146" y="1611085"/>
                    </a:cubicBezTo>
                    <a:cubicBezTo>
                      <a:pt x="1780223" y="1620643"/>
                      <a:pt x="1767051" y="1627447"/>
                      <a:pt x="1756311" y="1637211"/>
                    </a:cubicBezTo>
                    <a:cubicBezTo>
                      <a:pt x="1735047" y="1656541"/>
                      <a:pt x="1715671" y="1677851"/>
                      <a:pt x="1695351" y="1698171"/>
                    </a:cubicBezTo>
                    <a:cubicBezTo>
                      <a:pt x="1686643" y="1706880"/>
                      <a:pt x="1674734" y="1713282"/>
                      <a:pt x="1669226" y="1724297"/>
                    </a:cubicBezTo>
                    <a:cubicBezTo>
                      <a:pt x="1650057" y="1762636"/>
                      <a:pt x="1629285" y="1807780"/>
                      <a:pt x="1599557" y="1837508"/>
                    </a:cubicBezTo>
                    <a:cubicBezTo>
                      <a:pt x="1590848" y="1846217"/>
                      <a:pt x="1583453" y="1856476"/>
                      <a:pt x="1573431" y="1863634"/>
                    </a:cubicBezTo>
                    <a:cubicBezTo>
                      <a:pt x="1562867" y="1871180"/>
                      <a:pt x="1550797" y="1876615"/>
                      <a:pt x="1538597" y="1881051"/>
                    </a:cubicBezTo>
                    <a:cubicBezTo>
                      <a:pt x="1487764" y="1899536"/>
                      <a:pt x="1454606" y="1903788"/>
                      <a:pt x="1399260" y="1907177"/>
                    </a:cubicBezTo>
                    <a:cubicBezTo>
                      <a:pt x="1283218" y="1914282"/>
                      <a:pt x="1167016" y="1918483"/>
                      <a:pt x="1050917" y="1924594"/>
                    </a:cubicBezTo>
                    <a:lnTo>
                      <a:pt x="902871" y="1933303"/>
                    </a:lnTo>
                    <a:cubicBezTo>
                      <a:pt x="724458" y="1955603"/>
                      <a:pt x="808241" y="1949193"/>
                      <a:pt x="476151" y="1924594"/>
                    </a:cubicBezTo>
                    <a:cubicBezTo>
                      <a:pt x="438074" y="1921774"/>
                      <a:pt x="400737" y="1912577"/>
                      <a:pt x="362940" y="1907177"/>
                    </a:cubicBezTo>
                    <a:cubicBezTo>
                      <a:pt x="339771" y="1903867"/>
                      <a:pt x="316494" y="1901371"/>
                      <a:pt x="293271" y="1898468"/>
                    </a:cubicBezTo>
                    <a:cubicBezTo>
                      <a:pt x="278757" y="1892662"/>
                      <a:pt x="261413" y="1891436"/>
                      <a:pt x="249729" y="1881051"/>
                    </a:cubicBezTo>
                    <a:cubicBezTo>
                      <a:pt x="203793" y="1840219"/>
                      <a:pt x="204847" y="1778274"/>
                      <a:pt x="188769" y="1724297"/>
                    </a:cubicBezTo>
                    <a:cubicBezTo>
                      <a:pt x="158366" y="1622229"/>
                      <a:pt x="124740" y="1521149"/>
                      <a:pt x="92974" y="1419497"/>
                    </a:cubicBezTo>
                    <a:cubicBezTo>
                      <a:pt x="81197" y="1381811"/>
                      <a:pt x="72314" y="1343137"/>
                      <a:pt x="58140" y="1306285"/>
                    </a:cubicBezTo>
                    <a:lnTo>
                      <a:pt x="14597" y="1193074"/>
                    </a:lnTo>
                    <a:cubicBezTo>
                      <a:pt x="2995" y="1030637"/>
                      <a:pt x="-11432" y="883290"/>
                      <a:pt x="14597" y="714103"/>
                    </a:cubicBezTo>
                    <a:cubicBezTo>
                      <a:pt x="25911" y="640562"/>
                      <a:pt x="74928" y="577282"/>
                      <a:pt x="92974" y="505097"/>
                    </a:cubicBezTo>
                    <a:cubicBezTo>
                      <a:pt x="98780" y="481874"/>
                      <a:pt x="105375" y="458834"/>
                      <a:pt x="110391" y="435428"/>
                    </a:cubicBezTo>
                    <a:cubicBezTo>
                      <a:pt x="114091" y="418163"/>
                      <a:pt x="114454" y="400212"/>
                      <a:pt x="119100" y="383177"/>
                    </a:cubicBezTo>
                    <a:cubicBezTo>
                      <a:pt x="123213" y="368095"/>
                      <a:pt x="130711" y="354148"/>
                      <a:pt x="136517" y="339634"/>
                    </a:cubicBezTo>
                    <a:cubicBezTo>
                      <a:pt x="153203" y="222837"/>
                      <a:pt x="136958" y="328500"/>
                      <a:pt x="153934" y="235131"/>
                    </a:cubicBezTo>
                    <a:cubicBezTo>
                      <a:pt x="157093" y="217759"/>
                      <a:pt x="159389" y="200235"/>
                      <a:pt x="162643" y="182880"/>
                    </a:cubicBezTo>
                    <a:cubicBezTo>
                      <a:pt x="168099" y="153784"/>
                      <a:pt x="170698" y="123878"/>
                      <a:pt x="180060" y="95794"/>
                    </a:cubicBezTo>
                    <a:cubicBezTo>
                      <a:pt x="191523" y="61407"/>
                      <a:pt x="172803" y="15966"/>
                      <a:pt x="171351" y="0"/>
                    </a:cubicBezTo>
                    <a:close/>
                  </a:path>
                </a:pathLst>
              </a:custGeom>
              <a:solidFill>
                <a:srgbClr val="F9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154A927-702B-4693-9331-58E86B655AFA}"/>
                </a:ext>
              </a:extLst>
            </p:cNvPr>
            <p:cNvSpPr txBox="1"/>
            <p:nvPr/>
          </p:nvSpPr>
          <p:spPr>
            <a:xfrm>
              <a:off x="467722" y="2239761"/>
              <a:ext cx="185854" cy="369332"/>
            </a:xfrm>
            <a:prstGeom prst="rect">
              <a:avLst/>
            </a:prstGeom>
            <a:noFill/>
          </p:spPr>
          <p:txBody>
            <a:bodyPr wrap="square" rtlCol="0">
              <a:spAutoFit/>
            </a:bodyPr>
            <a:lstStyle/>
            <a:p>
              <a:pPr algn="ctr"/>
              <a:r>
                <a:rPr lang="en-US" sz="1800" b="1" dirty="0"/>
                <a:t>2</a:t>
              </a:r>
            </a:p>
          </p:txBody>
        </p:sp>
      </p:grpSp>
      <p:sp>
        <p:nvSpPr>
          <p:cNvPr id="20" name="Google Shape;142;p18">
            <a:extLst>
              <a:ext uri="{FF2B5EF4-FFF2-40B4-BE49-F238E27FC236}">
                <a16:creationId xmlns:a16="http://schemas.microsoft.com/office/drawing/2014/main" id="{C92319A4-89B2-92EB-E91C-610CEC78E80C}"/>
              </a:ext>
            </a:extLst>
          </p:cNvPr>
          <p:cNvSpPr txBox="1"/>
          <p:nvPr/>
        </p:nvSpPr>
        <p:spPr>
          <a:xfrm>
            <a:off x="5328956" y="780118"/>
            <a:ext cx="3642945"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Tiêu</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đề</a:t>
            </a:r>
            <a:r>
              <a:rPr lang="en-US" sz="1800" dirty="0">
                <a:solidFill>
                  <a:srgbClr val="943557"/>
                </a:solidFill>
                <a:latin typeface="Fira Sans Extra Condensed Medium" panose="020B0604020202020204" charset="0"/>
              </a:rPr>
              <a:t>: </a:t>
            </a:r>
            <a:r>
              <a:rPr lang="vi-VN" sz="1800" b="0" dirty="0">
                <a:solidFill>
                  <a:srgbClr val="CFE2F3">
                    <a:lumMod val="10000"/>
                  </a:srgbClr>
                </a:solidFill>
                <a:latin typeface="Arial" panose="020B0604020202020204" pitchFamily="34" charset="0"/>
              </a:rPr>
              <a:t>Tiêu để rõ ràng và dễ đọc từ khoảng cách xa</a:t>
            </a:r>
            <a:endParaRPr lang="en-US" sz="1800" b="0" dirty="0">
              <a:solidFill>
                <a:srgbClr val="CFE2F3">
                  <a:lumMod val="10000"/>
                </a:srgbClr>
              </a:solidFill>
              <a:latin typeface="Arial" panose="020B0604020202020204" pitchFamily="34" charset="0"/>
            </a:endParaRPr>
          </a:p>
        </p:txBody>
      </p:sp>
      <p:sp>
        <p:nvSpPr>
          <p:cNvPr id="21" name="Google Shape;142;p18">
            <a:extLst>
              <a:ext uri="{FF2B5EF4-FFF2-40B4-BE49-F238E27FC236}">
                <a16:creationId xmlns:a16="http://schemas.microsoft.com/office/drawing/2014/main" id="{86BC4D20-F603-D6C7-BD05-CF61273338B8}"/>
              </a:ext>
            </a:extLst>
          </p:cNvPr>
          <p:cNvSpPr txBox="1"/>
          <p:nvPr/>
        </p:nvSpPr>
        <p:spPr>
          <a:xfrm>
            <a:off x="5328956" y="1420019"/>
            <a:ext cx="3553787"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Tác</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giả</a:t>
            </a:r>
            <a:r>
              <a:rPr lang="en-US" sz="1800" dirty="0">
                <a:solidFill>
                  <a:srgbClr val="943557"/>
                </a:solidFill>
                <a:latin typeface="Fira Sans Extra Condensed Medium" panose="020B0604020202020204" charset="0"/>
              </a:rPr>
              <a:t>: </a:t>
            </a:r>
            <a:r>
              <a:rPr lang="en-US" sz="1800" b="0" dirty="0">
                <a:solidFill>
                  <a:srgbClr val="CFE2F3">
                    <a:lumMod val="10000"/>
                  </a:srgbClr>
                </a:solidFill>
                <a:latin typeface="Arial" panose="020B0604020202020204" pitchFamily="34" charset="0"/>
              </a:rPr>
              <a:t>t</a:t>
            </a:r>
            <a:r>
              <a:rPr lang="vi-VN" sz="1800" b="0" dirty="0">
                <a:solidFill>
                  <a:srgbClr val="CFE2F3">
                    <a:lumMod val="10000"/>
                  </a:srgbClr>
                </a:solidFill>
                <a:latin typeface="Arial" panose="020B0604020202020204" pitchFamily="34" charset="0"/>
              </a:rPr>
              <a:t>ên tác giả của báo cáo nên nằm dưới tiêu đề</a:t>
            </a:r>
            <a:endParaRPr lang="en-US" sz="1800" b="0" dirty="0">
              <a:solidFill>
                <a:srgbClr val="CFE2F3">
                  <a:lumMod val="10000"/>
                </a:srgbClr>
              </a:solidFill>
              <a:latin typeface="Arial" panose="020B0604020202020204" pitchFamily="34" charset="0"/>
            </a:endParaRPr>
          </a:p>
        </p:txBody>
      </p:sp>
      <p:grpSp>
        <p:nvGrpSpPr>
          <p:cNvPr id="25" name="Group 24">
            <a:extLst>
              <a:ext uri="{FF2B5EF4-FFF2-40B4-BE49-F238E27FC236}">
                <a16:creationId xmlns:a16="http://schemas.microsoft.com/office/drawing/2014/main" id="{7D81AE5F-C73B-591F-6881-7FC2484C817B}"/>
              </a:ext>
            </a:extLst>
          </p:cNvPr>
          <p:cNvGrpSpPr/>
          <p:nvPr/>
        </p:nvGrpSpPr>
        <p:grpSpPr>
          <a:xfrm>
            <a:off x="107236" y="2134763"/>
            <a:ext cx="891958" cy="921616"/>
            <a:chOff x="115603" y="2154811"/>
            <a:chExt cx="891958" cy="921616"/>
          </a:xfrm>
        </p:grpSpPr>
        <p:pic>
          <p:nvPicPr>
            <p:cNvPr id="1030" name="Picture 6" descr="Document ">
              <a:extLst>
                <a:ext uri="{FF2B5EF4-FFF2-40B4-BE49-F238E27FC236}">
                  <a16:creationId xmlns:a16="http://schemas.microsoft.com/office/drawing/2014/main" id="{77C24CB6-8AAD-EE58-9973-6247EB144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3" y="2184469"/>
              <a:ext cx="891958" cy="89195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79CFB9-6C99-A670-7BE0-38D48CDFD5E5}"/>
                </a:ext>
              </a:extLst>
            </p:cNvPr>
            <p:cNvSpPr txBox="1"/>
            <p:nvPr/>
          </p:nvSpPr>
          <p:spPr>
            <a:xfrm>
              <a:off x="476431" y="2154811"/>
              <a:ext cx="185854" cy="369332"/>
            </a:xfrm>
            <a:prstGeom prst="rect">
              <a:avLst/>
            </a:prstGeom>
            <a:noFill/>
          </p:spPr>
          <p:txBody>
            <a:bodyPr wrap="square" rtlCol="0">
              <a:spAutoFit/>
            </a:bodyPr>
            <a:lstStyle/>
            <a:p>
              <a:pPr algn="ctr"/>
              <a:r>
                <a:rPr lang="en-US" sz="1800" b="1" dirty="0"/>
                <a:t>3</a:t>
              </a:r>
            </a:p>
          </p:txBody>
        </p:sp>
      </p:grpSp>
      <p:sp>
        <p:nvSpPr>
          <p:cNvPr id="26" name="Google Shape;142;p18">
            <a:extLst>
              <a:ext uri="{FF2B5EF4-FFF2-40B4-BE49-F238E27FC236}">
                <a16:creationId xmlns:a16="http://schemas.microsoft.com/office/drawing/2014/main" id="{5E962B68-C42E-AEAC-0678-4CAD85609086}"/>
              </a:ext>
            </a:extLst>
          </p:cNvPr>
          <p:cNvSpPr txBox="1"/>
          <p:nvPr/>
        </p:nvSpPr>
        <p:spPr>
          <a:xfrm>
            <a:off x="949200" y="2030790"/>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1800" dirty="0" err="1">
                <a:solidFill>
                  <a:srgbClr val="943557"/>
                </a:solidFill>
                <a:latin typeface="Fira Sans Extra Condensed Medium" panose="020B0604020202020204" charset="0"/>
              </a:rPr>
              <a:t>Định</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dạng</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nội</a:t>
            </a:r>
            <a:r>
              <a:rPr lang="en-US" sz="1800" dirty="0">
                <a:solidFill>
                  <a:srgbClr val="943557"/>
                </a:solidFill>
                <a:latin typeface="Fira Sans Extra Condensed Medium" panose="020B0604020202020204" charset="0"/>
              </a:rPr>
              <a:t> dung </a:t>
            </a:r>
            <a:r>
              <a:rPr lang="en-US" sz="1800" dirty="0" err="1">
                <a:solidFill>
                  <a:srgbClr val="943557"/>
                </a:solidFill>
                <a:latin typeface="Fira Sans Extra Condensed Medium" panose="020B0604020202020204" charset="0"/>
              </a:rPr>
              <a:t>thiết</a:t>
            </a:r>
            <a:r>
              <a:rPr lang="en-US" sz="1800" dirty="0">
                <a:solidFill>
                  <a:srgbClr val="943557"/>
                </a:solidFill>
                <a:latin typeface="Fira Sans Extra Condensed Medium" panose="020B0604020202020204" charset="0"/>
              </a:rPr>
              <a:t>  </a:t>
            </a:r>
            <a:r>
              <a:rPr lang="en-US" sz="1800" dirty="0" err="1">
                <a:solidFill>
                  <a:srgbClr val="943557"/>
                </a:solidFill>
                <a:latin typeface="Fira Sans Extra Condensed Medium" panose="020B0604020202020204" charset="0"/>
              </a:rPr>
              <a:t>kế</a:t>
            </a:r>
            <a:endParaRPr kumimoji="0" lang="en-US" sz="1800" b="0" i="0" u="none" strike="noStrike" kern="0" cap="none" spc="0" normalizeH="0" baseline="-25000" noProof="0" dirty="0">
              <a:ln>
                <a:noFill/>
              </a:ln>
              <a:solidFill>
                <a:srgbClr val="CFE2F3">
                  <a:lumMod val="10000"/>
                </a:srgbClr>
              </a:solidFill>
              <a:effectLst/>
              <a:uLnTx/>
              <a:uFillTx/>
              <a:latin typeface="Arial"/>
              <a:sym typeface="Arial"/>
            </a:endParaRPr>
          </a:p>
        </p:txBody>
      </p:sp>
      <p:sp>
        <p:nvSpPr>
          <p:cNvPr id="27" name="Google Shape;142;p18">
            <a:extLst>
              <a:ext uri="{FF2B5EF4-FFF2-40B4-BE49-F238E27FC236}">
                <a16:creationId xmlns:a16="http://schemas.microsoft.com/office/drawing/2014/main" id="{3E4883EA-A028-75FE-8457-6510C9CC2F53}"/>
              </a:ext>
            </a:extLst>
          </p:cNvPr>
          <p:cNvSpPr txBox="1"/>
          <p:nvPr/>
        </p:nvSpPr>
        <p:spPr>
          <a:xfrm>
            <a:off x="949200" y="2370061"/>
            <a:ext cx="4050048"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vi-VN" sz="1800" b="0" dirty="0">
                <a:solidFill>
                  <a:srgbClr val="CFE2F3">
                    <a:lumMod val="10000"/>
                  </a:srgbClr>
                </a:solidFill>
                <a:latin typeface="Arial" panose="020B0604020202020204" pitchFamily="34" charset="0"/>
              </a:rPr>
              <a:t>Chia thành các phần/khu vực rõ ràng</a:t>
            </a:r>
            <a:endParaRPr lang="en-US" sz="1800" b="0" dirty="0">
              <a:solidFill>
                <a:srgbClr val="CFE2F3">
                  <a:lumMod val="10000"/>
                </a:srgbClr>
              </a:solidFill>
              <a:latin typeface="Arial" panose="020B0604020202020204" pitchFamily="34" charset="0"/>
            </a:endParaRPr>
          </a:p>
        </p:txBody>
      </p:sp>
      <p:sp>
        <p:nvSpPr>
          <p:cNvPr id="29" name="Google Shape;142;p18">
            <a:extLst>
              <a:ext uri="{FF2B5EF4-FFF2-40B4-BE49-F238E27FC236}">
                <a16:creationId xmlns:a16="http://schemas.microsoft.com/office/drawing/2014/main" id="{B5F8C8CA-536F-2827-ABB3-313DD6FFB034}"/>
              </a:ext>
            </a:extLst>
          </p:cNvPr>
          <p:cNvSpPr txBox="1"/>
          <p:nvPr/>
        </p:nvSpPr>
        <p:spPr>
          <a:xfrm>
            <a:off x="949200" y="2730491"/>
            <a:ext cx="8194800"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rgbClr val="CFE2F3">
                    <a:lumMod val="10000"/>
                  </a:srgbClr>
                </a:solidFill>
                <a:latin typeface="Arial" panose="020B0604020202020204" pitchFamily="34" charset="0"/>
                <a:ea typeface="Fira Sans Extra Condensed"/>
                <a:cs typeface="Fira Sans Extra Condensed"/>
              </a:defRPr>
            </a:lvl1pPr>
          </a:lstStyle>
          <a:p>
            <a:r>
              <a:rPr lang="vi-VN" dirty="0"/>
              <a:t>Sử dụng hình ảnh, biểu đồ và đồ thị để trình bày thông tin một cách trực quan</a:t>
            </a:r>
            <a:endParaRPr lang="en-US" dirty="0"/>
          </a:p>
        </p:txBody>
      </p:sp>
      <p:grpSp>
        <p:nvGrpSpPr>
          <p:cNvPr id="1025" name="Group 1024">
            <a:extLst>
              <a:ext uri="{FF2B5EF4-FFF2-40B4-BE49-F238E27FC236}">
                <a16:creationId xmlns:a16="http://schemas.microsoft.com/office/drawing/2014/main" id="{235CC794-A87A-72EC-E675-9ADECEA9DC5D}"/>
              </a:ext>
            </a:extLst>
          </p:cNvPr>
          <p:cNvGrpSpPr/>
          <p:nvPr/>
        </p:nvGrpSpPr>
        <p:grpSpPr>
          <a:xfrm>
            <a:off x="107235" y="3288860"/>
            <a:ext cx="943145" cy="943145"/>
            <a:chOff x="107236" y="3169915"/>
            <a:chExt cx="939360" cy="939360"/>
          </a:xfrm>
        </p:grpSpPr>
        <p:pic>
          <p:nvPicPr>
            <p:cNvPr id="1032" name="Picture 8" descr="Checklist ">
              <a:extLst>
                <a:ext uri="{FF2B5EF4-FFF2-40B4-BE49-F238E27FC236}">
                  <a16:creationId xmlns:a16="http://schemas.microsoft.com/office/drawing/2014/main" id="{65F08741-1192-659F-60A0-73F5E0C42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6" y="3169915"/>
              <a:ext cx="939360" cy="93936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834CDA8A-445D-E3D9-E5B6-62B7B2A12FC6}"/>
                </a:ext>
              </a:extLst>
            </p:cNvPr>
            <p:cNvSpPr txBox="1"/>
            <p:nvPr/>
          </p:nvSpPr>
          <p:spPr>
            <a:xfrm>
              <a:off x="483989" y="3296074"/>
              <a:ext cx="185854" cy="369332"/>
            </a:xfrm>
            <a:prstGeom prst="rect">
              <a:avLst/>
            </a:prstGeom>
            <a:noFill/>
          </p:spPr>
          <p:txBody>
            <a:bodyPr wrap="square" rtlCol="0">
              <a:spAutoFit/>
            </a:bodyPr>
            <a:lstStyle/>
            <a:p>
              <a:pPr algn="ctr"/>
              <a:r>
                <a:rPr lang="en-US" sz="1800" b="1" dirty="0"/>
                <a:t>4</a:t>
              </a:r>
            </a:p>
          </p:txBody>
        </p:sp>
      </p:grpSp>
      <p:sp>
        <p:nvSpPr>
          <p:cNvPr id="1027" name="Google Shape;142;p18">
            <a:extLst>
              <a:ext uri="{FF2B5EF4-FFF2-40B4-BE49-F238E27FC236}">
                <a16:creationId xmlns:a16="http://schemas.microsoft.com/office/drawing/2014/main" id="{4670062D-DCDB-4736-E38E-0F5A63AA91AA}"/>
              </a:ext>
            </a:extLst>
          </p:cNvPr>
          <p:cNvSpPr txBox="1"/>
          <p:nvPr/>
        </p:nvSpPr>
        <p:spPr>
          <a:xfrm>
            <a:off x="949200" y="3187947"/>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r>
              <a:rPr lang="vi-VN" dirty="0"/>
              <a:t>Nội dung báo cáo treo tường</a:t>
            </a:r>
            <a:endParaRPr lang="en-US" dirty="0"/>
          </a:p>
        </p:txBody>
      </p:sp>
      <p:sp>
        <p:nvSpPr>
          <p:cNvPr id="1031" name="Google Shape;142;p18">
            <a:extLst>
              <a:ext uri="{FF2B5EF4-FFF2-40B4-BE49-F238E27FC236}">
                <a16:creationId xmlns:a16="http://schemas.microsoft.com/office/drawing/2014/main" id="{08CE8F9D-375C-057E-9F38-9A97C1284E43}"/>
              </a:ext>
            </a:extLst>
          </p:cNvPr>
          <p:cNvSpPr txBox="1"/>
          <p:nvPr/>
        </p:nvSpPr>
        <p:spPr>
          <a:xfrm>
            <a:off x="949200" y="3626654"/>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Giới</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thiệu</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r>
              <a:rPr lang="en-US" b="0" dirty="0">
                <a:solidFill>
                  <a:srgbClr val="CFE2F3">
                    <a:lumMod val="10000"/>
                  </a:srgbClr>
                </a:solidFill>
                <a:latin typeface="Arial" panose="020B0604020202020204" pitchFamily="34" charset="0"/>
              </a:rPr>
              <a:t> n</a:t>
            </a:r>
            <a:r>
              <a:rPr lang="vi-VN" b="0" dirty="0">
                <a:solidFill>
                  <a:srgbClr val="CFE2F3">
                    <a:lumMod val="10000"/>
                  </a:srgbClr>
                </a:solidFill>
                <a:latin typeface="Arial" panose="020B0604020202020204" pitchFamily="34" charset="0"/>
              </a:rPr>
              <a:t>ghiên cứu và mục tiêu</a:t>
            </a:r>
            <a:endParaRPr lang="en-US" b="0" dirty="0">
              <a:solidFill>
                <a:srgbClr val="CFE2F3">
                  <a:lumMod val="10000"/>
                </a:srgbClr>
              </a:solidFill>
              <a:latin typeface="Arial" panose="020B0604020202020204" pitchFamily="34" charset="0"/>
            </a:endParaRPr>
          </a:p>
        </p:txBody>
      </p:sp>
      <p:sp>
        <p:nvSpPr>
          <p:cNvPr id="1034" name="Google Shape;142;p18">
            <a:extLst>
              <a:ext uri="{FF2B5EF4-FFF2-40B4-BE49-F238E27FC236}">
                <a16:creationId xmlns:a16="http://schemas.microsoft.com/office/drawing/2014/main" id="{8555F234-55F8-5290-51D8-D9264026EBB5}"/>
              </a:ext>
            </a:extLst>
          </p:cNvPr>
          <p:cNvSpPr txBox="1"/>
          <p:nvPr/>
        </p:nvSpPr>
        <p:spPr>
          <a:xfrm>
            <a:off x="949200" y="4045235"/>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Phương</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pháp</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Cách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tiếp</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cận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endParaRPr lang="en-US" b="0" dirty="0">
              <a:solidFill>
                <a:srgbClr val="CFE2F3">
                  <a:lumMod val="10000"/>
                </a:srgbClr>
              </a:solidFill>
              <a:latin typeface="Arial" panose="020B0604020202020204" pitchFamily="34" charset="0"/>
            </a:endParaRPr>
          </a:p>
        </p:txBody>
      </p:sp>
      <p:sp>
        <p:nvSpPr>
          <p:cNvPr id="1035" name="Google Shape;142;p18">
            <a:extLst>
              <a:ext uri="{FF2B5EF4-FFF2-40B4-BE49-F238E27FC236}">
                <a16:creationId xmlns:a16="http://schemas.microsoft.com/office/drawing/2014/main" id="{165EB8DD-48CE-EA28-D162-74949161AF81}"/>
              </a:ext>
            </a:extLst>
          </p:cNvPr>
          <p:cNvSpPr txBox="1"/>
          <p:nvPr/>
        </p:nvSpPr>
        <p:spPr>
          <a:xfrm>
            <a:off x="949200" y="4463816"/>
            <a:ext cx="3607292" cy="6311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Kết</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quả</a:t>
            </a:r>
            <a:r>
              <a:rPr lang="en-US" dirty="0">
                <a:solidFill>
                  <a:srgbClr val="2A70E2"/>
                </a:solidFill>
                <a:latin typeface="Fira Sans Extra Condensed Medium" panose="020B0604020202020204" charset="0"/>
              </a:rPr>
              <a:t>: </a:t>
            </a:r>
            <a:r>
              <a:rPr lang="en-US" b="0" dirty="0">
                <a:solidFill>
                  <a:srgbClr val="CFE2F3">
                    <a:lumMod val="10000"/>
                  </a:srgbClr>
                </a:solidFill>
                <a:latin typeface="Arial" panose="020B0604020202020204" pitchFamily="34" charset="0"/>
              </a:rPr>
              <a:t>Thông qua </a:t>
            </a:r>
            <a:r>
              <a:rPr lang="en-US" b="0" dirty="0" err="1">
                <a:solidFill>
                  <a:srgbClr val="CFE2F3">
                    <a:lumMod val="10000"/>
                  </a:srgbClr>
                </a:solidFill>
                <a:latin typeface="Arial" panose="020B0604020202020204" pitchFamily="34" charset="0"/>
              </a:rPr>
              <a:t>hình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ảnh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biểu</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thị</a:t>
            </a:r>
            <a:endParaRPr lang="en-US" b="0" dirty="0">
              <a:solidFill>
                <a:srgbClr val="CFE2F3">
                  <a:lumMod val="10000"/>
                </a:srgbClr>
              </a:solidFill>
              <a:latin typeface="Arial" panose="020B0604020202020204" pitchFamily="34" charset="0"/>
            </a:endParaRPr>
          </a:p>
        </p:txBody>
      </p:sp>
      <p:sp>
        <p:nvSpPr>
          <p:cNvPr id="1036" name="Google Shape;142;p18">
            <a:extLst>
              <a:ext uri="{FF2B5EF4-FFF2-40B4-BE49-F238E27FC236}">
                <a16:creationId xmlns:a16="http://schemas.microsoft.com/office/drawing/2014/main" id="{BFAA7028-BC87-DCFB-5982-E42B01196AFA}"/>
              </a:ext>
            </a:extLst>
          </p:cNvPr>
          <p:cNvSpPr txBox="1"/>
          <p:nvPr/>
        </p:nvSpPr>
        <p:spPr>
          <a:xfrm>
            <a:off x="4789117" y="3626282"/>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Thảo</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luận</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Phân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tích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kết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quả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và</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só</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sánh</a:t>
            </a:r>
            <a:endParaRPr lang="en-US" b="0" dirty="0">
              <a:solidFill>
                <a:srgbClr val="CFE2F3">
                  <a:lumMod val="10000"/>
                </a:srgbClr>
              </a:solidFill>
              <a:latin typeface="Arial" panose="020B0604020202020204" pitchFamily="34" charset="0"/>
            </a:endParaRPr>
          </a:p>
        </p:txBody>
      </p:sp>
      <p:sp>
        <p:nvSpPr>
          <p:cNvPr id="1037" name="Google Shape;142;p18">
            <a:extLst>
              <a:ext uri="{FF2B5EF4-FFF2-40B4-BE49-F238E27FC236}">
                <a16:creationId xmlns:a16="http://schemas.microsoft.com/office/drawing/2014/main" id="{B2DF8637-304A-4CA5-AB3F-50AD726A884A}"/>
              </a:ext>
            </a:extLst>
          </p:cNvPr>
          <p:cNvSpPr txBox="1"/>
          <p:nvPr/>
        </p:nvSpPr>
        <p:spPr>
          <a:xfrm>
            <a:off x="4819233" y="4044491"/>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Kết</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luận</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Tóm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tắt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phát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hiện</a:t>
            </a:r>
            <a:r>
              <a:rPr lang="en-US" b="0" dirty="0">
                <a:solidFill>
                  <a:srgbClr val="CFE2F3">
                    <a:lumMod val="10000"/>
                  </a:srgbClr>
                </a:solidFill>
                <a:latin typeface="Arial" panose="020B0604020202020204" pitchFamily="34" charset="0"/>
              </a:rPr>
              <a:t> &amp; </a:t>
            </a:r>
            <a:r>
              <a:rPr lang="en-US" b="0" dirty="0" err="1">
                <a:solidFill>
                  <a:srgbClr val="CFE2F3">
                    <a:lumMod val="10000"/>
                  </a:srgbClr>
                </a:solidFill>
                <a:latin typeface="Arial" panose="020B0604020202020204" pitchFamily="34" charset="0"/>
              </a:rPr>
              <a:t>đưa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ra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gợi</a:t>
            </a:r>
            <a:r>
              <a:rPr lang="en-US" b="0" dirty="0">
                <a:solidFill>
                  <a:srgbClr val="CFE2F3">
                    <a:lumMod val="10000"/>
                  </a:srgbClr>
                </a:solidFill>
                <a:latin typeface="Arial" panose="020B0604020202020204" pitchFamily="34" charset="0"/>
              </a:rPr>
              <a:t> ý</a:t>
            </a:r>
          </a:p>
        </p:txBody>
      </p:sp>
      <p:sp>
        <p:nvSpPr>
          <p:cNvPr id="3" name="Google Shape;142;p18">
            <a:extLst>
              <a:ext uri="{FF2B5EF4-FFF2-40B4-BE49-F238E27FC236}">
                <a16:creationId xmlns:a16="http://schemas.microsoft.com/office/drawing/2014/main" id="{A9D00085-3AD8-FF4A-FA67-71FD81B0BBA1}"/>
              </a:ext>
            </a:extLst>
          </p:cNvPr>
          <p:cNvSpPr txBox="1"/>
          <p:nvPr/>
        </p:nvSpPr>
        <p:spPr>
          <a:xfrm>
            <a:off x="4819233" y="4449775"/>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dirty="0" err="1">
                <a:solidFill>
                  <a:srgbClr val="2A70E2"/>
                </a:solidFill>
                <a:latin typeface="Fira Sans Extra Condensed Medium" panose="020B0604020202020204" charset="0"/>
              </a:rPr>
              <a:t>Tài</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liệu</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tham</a:t>
            </a:r>
            <a:r>
              <a:rPr lang="en-US" dirty="0">
                <a:solidFill>
                  <a:srgbClr val="2A70E2"/>
                </a:solidFill>
                <a:latin typeface="Fira Sans Extra Condensed Medium" panose="020B0604020202020204" charset="0"/>
              </a:rPr>
              <a:t> </a:t>
            </a:r>
            <a:r>
              <a:rPr lang="en-US" dirty="0" err="1">
                <a:solidFill>
                  <a:srgbClr val="2A70E2"/>
                </a:solidFill>
                <a:latin typeface="Fira Sans Extra Condensed Medium" panose="020B0604020202020204" charset="0"/>
              </a:rPr>
              <a:t>khảo</a:t>
            </a:r>
            <a:r>
              <a:rPr lang="en-US" dirty="0">
                <a:solidFill>
                  <a:srgbClr val="2A70E2"/>
                </a:solidFill>
                <a:latin typeface="Fira Sans Extra Condensed Medium" panose="020B0604020202020204" charset="0"/>
              </a:rPr>
              <a:t>: </a:t>
            </a:r>
            <a:r>
              <a:rPr lang="en-US" b="0" dirty="0" err="1">
                <a:solidFill>
                  <a:srgbClr val="CFE2F3">
                    <a:lumMod val="10000"/>
                  </a:srgbClr>
                </a:solidFill>
                <a:latin typeface="Arial" panose="020B0604020202020204" pitchFamily="34" charset="0"/>
              </a:rPr>
              <a:t>Nguồn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tham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khảo</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dùng</a:t>
            </a:r>
            <a:endParaRPr lang="en-US" b="0" dirty="0">
              <a:solidFill>
                <a:srgbClr val="CFE2F3">
                  <a:lumMod val="10000"/>
                </a:srgbClr>
              </a:solidFill>
              <a:latin typeface="Arial" panose="020B0604020202020204" pitchFamily="34" charset="0"/>
            </a:endParaRPr>
          </a:p>
        </p:txBody>
      </p:sp>
    </p:spTree>
    <p:extLst>
      <p:ext uri="{BB962C8B-B14F-4D97-AF65-F5344CB8AC3E}">
        <p14:creationId xmlns:p14="http://schemas.microsoft.com/office/powerpoint/2010/main" val="177852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outVertical)">
                                      <p:cBhvr>
                                        <p:cTn id="18" dur="500"/>
                                        <p:tgtEl>
                                          <p:spTgt spid="30"/>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par>
                          <p:cTn id="34" fill="hold">
                            <p:stCondLst>
                              <p:cond delay="10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1000"/>
                            </p:stCondLst>
                            <p:childTnLst>
                              <p:par>
                                <p:cTn id="50" presetID="16" presetClass="entr" presetSubtype="37"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childTnLst>
                          </p:cTn>
                        </p:par>
                        <p:par>
                          <p:cTn id="53" fill="hold">
                            <p:stCondLst>
                              <p:cond delay="1500"/>
                            </p:stCondLst>
                            <p:childTnLst>
                              <p:par>
                                <p:cTn id="54" presetID="16" presetClass="entr" presetSubtype="37"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out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025"/>
                                        </p:tgtEl>
                                        <p:attrNameLst>
                                          <p:attrName>style.visibility</p:attrName>
                                        </p:attrNameLst>
                                      </p:cBhvr>
                                      <p:to>
                                        <p:strVal val="visible"/>
                                      </p:to>
                                    </p:set>
                                    <p:anim calcmode="lin" valueType="num">
                                      <p:cBhvr>
                                        <p:cTn id="61" dur="500" fill="hold"/>
                                        <p:tgtEl>
                                          <p:spTgt spid="1025"/>
                                        </p:tgtEl>
                                        <p:attrNameLst>
                                          <p:attrName>ppt_w</p:attrName>
                                        </p:attrNameLst>
                                      </p:cBhvr>
                                      <p:tavLst>
                                        <p:tav tm="0">
                                          <p:val>
                                            <p:fltVal val="0"/>
                                          </p:val>
                                        </p:tav>
                                        <p:tav tm="100000">
                                          <p:val>
                                            <p:strVal val="#ppt_w"/>
                                          </p:val>
                                        </p:tav>
                                      </p:tavLst>
                                    </p:anim>
                                    <p:anim calcmode="lin" valueType="num">
                                      <p:cBhvr>
                                        <p:cTn id="62" dur="500" fill="hold"/>
                                        <p:tgtEl>
                                          <p:spTgt spid="1025"/>
                                        </p:tgtEl>
                                        <p:attrNameLst>
                                          <p:attrName>ppt_h</p:attrName>
                                        </p:attrNameLst>
                                      </p:cBhvr>
                                      <p:tavLst>
                                        <p:tav tm="0">
                                          <p:val>
                                            <p:fltVal val="0"/>
                                          </p:val>
                                        </p:tav>
                                        <p:tav tm="100000">
                                          <p:val>
                                            <p:strVal val="#ppt_h"/>
                                          </p:val>
                                        </p:tav>
                                      </p:tavLst>
                                    </p:anim>
                                    <p:animEffect transition="in" filter="fade">
                                      <p:cBhvr>
                                        <p:cTn id="63" dur="500"/>
                                        <p:tgtEl>
                                          <p:spTgt spid="1025"/>
                                        </p:tgtEl>
                                      </p:cBhvr>
                                    </p:animEffect>
                                  </p:childTnLst>
                                </p:cTn>
                              </p:par>
                            </p:childTnLst>
                          </p:cTn>
                        </p:par>
                        <p:par>
                          <p:cTn id="64" fill="hold">
                            <p:stCondLst>
                              <p:cond delay="500"/>
                            </p:stCondLst>
                            <p:childTnLst>
                              <p:par>
                                <p:cTn id="65" presetID="16" presetClass="entr" presetSubtype="37" fill="hold" grpId="0" nodeType="afterEffect">
                                  <p:stCondLst>
                                    <p:cond delay="0"/>
                                  </p:stCondLst>
                                  <p:childTnLst>
                                    <p:set>
                                      <p:cBhvr>
                                        <p:cTn id="66" dur="1" fill="hold">
                                          <p:stCondLst>
                                            <p:cond delay="0"/>
                                          </p:stCondLst>
                                        </p:cTn>
                                        <p:tgtEl>
                                          <p:spTgt spid="1027"/>
                                        </p:tgtEl>
                                        <p:attrNameLst>
                                          <p:attrName>style.visibility</p:attrName>
                                        </p:attrNameLst>
                                      </p:cBhvr>
                                      <p:to>
                                        <p:strVal val="visible"/>
                                      </p:to>
                                    </p:set>
                                    <p:animEffect transition="in" filter="barn(outVertical)">
                                      <p:cBhvr>
                                        <p:cTn id="67" dur="500"/>
                                        <p:tgtEl>
                                          <p:spTgt spid="10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barn(outVertical)">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barn(outVertical)">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35"/>
                                        </p:tgtEl>
                                        <p:attrNameLst>
                                          <p:attrName>style.visibility</p:attrName>
                                        </p:attrNameLst>
                                      </p:cBhvr>
                                      <p:to>
                                        <p:strVal val="visible"/>
                                      </p:to>
                                    </p:set>
                                    <p:animEffect transition="in" filter="barn(outVertical)">
                                      <p:cBhvr>
                                        <p:cTn id="82" dur="500"/>
                                        <p:tgtEl>
                                          <p:spTgt spid="10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1036"/>
                                        </p:tgtEl>
                                        <p:attrNameLst>
                                          <p:attrName>style.visibility</p:attrName>
                                        </p:attrNameLst>
                                      </p:cBhvr>
                                      <p:to>
                                        <p:strVal val="visible"/>
                                      </p:to>
                                    </p:set>
                                    <p:animEffect transition="in" filter="barn(outVertical)">
                                      <p:cBhvr>
                                        <p:cTn id="87" dur="500"/>
                                        <p:tgtEl>
                                          <p:spTgt spid="10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1037"/>
                                        </p:tgtEl>
                                        <p:attrNameLst>
                                          <p:attrName>style.visibility</p:attrName>
                                        </p:attrNameLst>
                                      </p:cBhvr>
                                      <p:to>
                                        <p:strVal val="visible"/>
                                      </p:to>
                                    </p:set>
                                    <p:animEffect transition="in" filter="barn(outVertical)">
                                      <p:cBhvr>
                                        <p:cTn id="92" dur="500"/>
                                        <p:tgtEl>
                                          <p:spTgt spid="10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barn(outVertical)">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9" grpId="0"/>
      <p:bldP spid="20" grpId="0"/>
      <p:bldP spid="21" grpId="0"/>
      <p:bldP spid="26" grpId="0"/>
      <p:bldP spid="27" grpId="0"/>
      <p:bldP spid="29" grpId="0"/>
      <p:bldP spid="1027" grpId="0"/>
      <p:bldP spid="1031" grpId="0"/>
      <p:bldP spid="1034" grpId="0"/>
      <p:bldP spid="1035" grpId="0"/>
      <p:bldP spid="1036" grpId="0"/>
      <p:bldP spid="1037"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6" name="Picture 5">
            <a:extLst>
              <a:ext uri="{FF2B5EF4-FFF2-40B4-BE49-F238E27FC236}">
                <a16:creationId xmlns:a16="http://schemas.microsoft.com/office/drawing/2014/main" id="{64B8D671-844C-B148-A50A-4583EC36699B}"/>
              </a:ext>
            </a:extLst>
          </p:cNvPr>
          <p:cNvPicPr>
            <a:picLocks noChangeAspect="1"/>
          </p:cNvPicPr>
          <p:nvPr/>
        </p:nvPicPr>
        <p:blipFill>
          <a:blip r:embed="rId3"/>
          <a:stretch>
            <a:fillRect/>
          </a:stretch>
        </p:blipFill>
        <p:spPr>
          <a:xfrm>
            <a:off x="1072144" y="0"/>
            <a:ext cx="6999711" cy="5143500"/>
          </a:xfrm>
          <a:prstGeom prst="rect">
            <a:avLst/>
          </a:prstGeom>
        </p:spPr>
      </p:pic>
    </p:spTree>
    <p:extLst>
      <p:ext uri="{BB962C8B-B14F-4D97-AF65-F5344CB8AC3E}">
        <p14:creationId xmlns:p14="http://schemas.microsoft.com/office/powerpoint/2010/main" val="182526448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100876" y="1141390"/>
            <a:ext cx="3528204" cy="3539430"/>
          </a:xfrm>
          <a:prstGeom prst="rect">
            <a:avLst/>
          </a:prstGeom>
          <a:noFill/>
          <a:ln w="9525">
            <a:noFill/>
          </a:ln>
        </p:spPr>
        <p:txBody>
          <a:bodyPr wrap="square">
            <a:spAutoFit/>
            <a:scene3d>
              <a:camera prst="orthographicFront"/>
              <a:lightRig rig="threePt" dir="t"/>
            </a:scene3d>
          </a:bodyPr>
          <a:lstStyle/>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Em hãy thiết k</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ế </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một báo cáo treo tường để trình bày kết quả của một nghiên cứu khoa</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học hoặc một bài thực hành mà em đã thực hiện trong môn Khoa học tự nhiên.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23931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372230" y="1046810"/>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dirty="0">
                <a:ln>
                  <a:noFill/>
                </a:ln>
                <a:solidFill>
                  <a:srgbClr val="C53F3F"/>
                </a:solidFill>
                <a:effectLst/>
                <a:uLnTx/>
                <a:uFillTx/>
                <a:latin typeface="Arial" panose="020B0604020202020204" pitchFamily="34" charset="0"/>
                <a:ea typeface="Roboto"/>
                <a:cs typeface="Arial" panose="020B0604020202020204" pitchFamily="34" charset="0"/>
                <a:sym typeface="Roboto"/>
              </a:rPr>
              <a:t>THANKS!!!</a:t>
            </a:r>
            <a:endParaRPr kumimoji="0" lang="en-US" sz="5400" b="1" i="0" u="none" strike="noStrike" kern="0" cap="none" spc="0" normalizeH="0" baseline="0" noProof="0" dirty="0">
              <a:ln>
                <a:noFill/>
              </a:ln>
              <a:solidFill>
                <a:srgbClr val="C53F3F"/>
              </a:solidFill>
              <a:effectLst/>
              <a:uLnTx/>
              <a:uFillTx/>
              <a:latin typeface="Arial"/>
              <a:ea typeface="Roboto"/>
              <a:cs typeface="Arial" panose="020B0604020202020204" pitchFamily="34" charset="0"/>
              <a:sym typeface="Roboto"/>
            </a:endParaRPr>
          </a:p>
        </p:txBody>
      </p:sp>
    </p:spTree>
    <p:extLst>
      <p:ext uri="{BB962C8B-B14F-4D97-AF65-F5344CB8AC3E}">
        <p14:creationId xmlns:p14="http://schemas.microsoft.com/office/powerpoint/2010/main" val="2768821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31" name="Google Shape;131;p18"/>
          <p:cNvGrpSpPr/>
          <p:nvPr/>
        </p:nvGrpSpPr>
        <p:grpSpPr>
          <a:xfrm>
            <a:off x="5898203" y="603339"/>
            <a:ext cx="2085738" cy="3588002"/>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 name="Google Shape;142;p18"/>
          <p:cNvSpPr txBox="1"/>
          <p:nvPr/>
        </p:nvSpPr>
        <p:spPr>
          <a:xfrm>
            <a:off x="1242688" y="1785888"/>
            <a:ext cx="4182297"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rPr>
              <a:t>I. MỘT SỐ DỤNG CỤ VÀ HÓA CHẤT</a:t>
            </a:r>
            <a:endParaRPr kumimoji="0" sz="44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46548088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a:off x="561789" y="3285267"/>
            <a:ext cx="7245964" cy="1611463"/>
            <a:chOff x="5636086" y="1293343"/>
            <a:chExt cx="4242840" cy="4029786"/>
          </a:xfrm>
        </p:grpSpPr>
        <p:sp>
          <p:nvSpPr>
            <p:cNvPr id="5" name="Freeform: Shape 4">
              <a:extLst>
                <a:ext uri="{FF2B5EF4-FFF2-40B4-BE49-F238E27FC236}">
                  <a16:creationId xmlns:a16="http://schemas.microsoft.com/office/drawing/2014/main" id="{D29EE8D0-BD47-4B3E-8768-C0E0F20322E3}"/>
                </a:ext>
              </a:extLst>
            </p:cNvPr>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1036179" y="3321450"/>
            <a:ext cx="6003957" cy="1384995"/>
          </a:xfrm>
          <a:prstGeom prst="rect">
            <a:avLst/>
          </a:prstGeom>
          <a:noFill/>
          <a:ln w="9525">
            <a:noFill/>
          </a:ln>
        </p:spPr>
        <p:txBody>
          <a:bodyPr wrap="square">
            <a:spAutoFit/>
            <a:scene3d>
              <a:camera prst="orthographicFront"/>
              <a:lightRig rig="threePt" dir="t"/>
            </a:scene3d>
          </a:bodyPr>
          <a:lstStyle/>
          <a:p>
            <a:pPr lvl="0" algn="ctr">
              <a:defRPr/>
            </a:pPr>
            <a:r>
              <a:rPr lang="vi-VN" sz="2800" b="1" dirty="0">
                <a:solidFill>
                  <a:schemeClr val="tx1"/>
                </a:solidFill>
                <a:latin typeface="Fira Sans Condensed Light" panose="020F0502020204030204" pitchFamily="34" charset="0"/>
                <a:cs typeface="Arial" panose="020B0604020202020204" pitchFamily="34" charset="0"/>
              </a:rPr>
              <a:t>Hãy cho biết những dụng cụ ở Hình 1.1 được sử dụng để hỗ trợ học tập lĩnh vực nào trong môn Khoa học tự nhiên 9.</a:t>
            </a:r>
            <a:endParaRPr lang="en-US" sz="2800" b="1" dirty="0">
              <a:solidFill>
                <a:schemeClr val="tx1"/>
              </a:solidFill>
              <a:latin typeface="Fira Sans Condensed Light" panose="020F0502020204030204" pitchFamily="34" charset="0"/>
              <a:cs typeface="Arial" panose="020B0604020202020204" pitchFamily="34" charset="0"/>
            </a:endParaRPr>
          </a:p>
        </p:txBody>
      </p:sp>
      <p:pic>
        <p:nvPicPr>
          <p:cNvPr id="64" name="Picture 63">
            <a:extLst>
              <a:ext uri="{FF2B5EF4-FFF2-40B4-BE49-F238E27FC236}">
                <a16:creationId xmlns:a16="http://schemas.microsoft.com/office/drawing/2014/main" id="{8A4072E1-1B05-0AB6-3C7F-FBF6AE034903}"/>
              </a:ext>
            </a:extLst>
          </p:cNvPr>
          <p:cNvPicPr>
            <a:picLocks noChangeAspect="1"/>
          </p:cNvPicPr>
          <p:nvPr/>
        </p:nvPicPr>
        <p:blipFill>
          <a:blip r:embed="rId2"/>
          <a:stretch>
            <a:fillRect/>
          </a:stretch>
        </p:blipFill>
        <p:spPr>
          <a:xfrm>
            <a:off x="6847169" y="2893212"/>
            <a:ext cx="1735035" cy="2003518"/>
          </a:xfrm>
          <a:prstGeom prst="rect">
            <a:avLst/>
          </a:prstGeom>
        </p:spPr>
      </p:pic>
      <p:grpSp>
        <p:nvGrpSpPr>
          <p:cNvPr id="70" name="Group 69">
            <a:extLst>
              <a:ext uri="{FF2B5EF4-FFF2-40B4-BE49-F238E27FC236}">
                <a16:creationId xmlns:a16="http://schemas.microsoft.com/office/drawing/2014/main" id="{D3BF7088-EBAF-3248-8515-F1456CCD1561}"/>
              </a:ext>
            </a:extLst>
          </p:cNvPr>
          <p:cNvGrpSpPr/>
          <p:nvPr/>
        </p:nvGrpSpPr>
        <p:grpSpPr>
          <a:xfrm>
            <a:off x="0" y="67159"/>
            <a:ext cx="9144000" cy="2826053"/>
            <a:chOff x="0" y="67159"/>
            <a:chExt cx="9144000" cy="2826053"/>
          </a:xfrm>
        </p:grpSpPr>
        <p:pic>
          <p:nvPicPr>
            <p:cNvPr id="3" name="Picture 2">
              <a:extLst>
                <a:ext uri="{FF2B5EF4-FFF2-40B4-BE49-F238E27FC236}">
                  <a16:creationId xmlns:a16="http://schemas.microsoft.com/office/drawing/2014/main" id="{5DB7C63C-F44E-C819-80BF-A2B09D7A844C}"/>
                </a:ext>
              </a:extLst>
            </p:cNvPr>
            <p:cNvPicPr>
              <a:picLocks noChangeAspect="1"/>
            </p:cNvPicPr>
            <p:nvPr/>
          </p:nvPicPr>
          <p:blipFill>
            <a:blip r:embed="rId3"/>
            <a:stretch>
              <a:fillRect/>
            </a:stretch>
          </p:blipFill>
          <p:spPr>
            <a:xfrm>
              <a:off x="0" y="67159"/>
              <a:ext cx="9144000" cy="2183130"/>
            </a:xfrm>
            <a:prstGeom prst="rect">
              <a:avLst/>
            </a:prstGeom>
          </p:spPr>
        </p:pic>
        <p:sp>
          <p:nvSpPr>
            <p:cNvPr id="65" name="Text Box 99">
              <a:extLst>
                <a:ext uri="{FF2B5EF4-FFF2-40B4-BE49-F238E27FC236}">
                  <a16:creationId xmlns:a16="http://schemas.microsoft.com/office/drawing/2014/main" id="{58BC4CA8-8FF0-720B-FCE8-FD6834D53099}"/>
                </a:ext>
              </a:extLst>
            </p:cNvPr>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a:extLst>
                <a:ext uri="{FF2B5EF4-FFF2-40B4-BE49-F238E27FC236}">
                  <a16:creationId xmlns:a16="http://schemas.microsoft.com/office/drawing/2014/main" id="{ADCA13D1-B61C-33E9-88C4-554309D0AE88}"/>
                </a:ext>
              </a:extLst>
            </p:cNvPr>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a:cs typeface="Fira Sans Extra Condensed"/>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a:extLst>
                <a:ext uri="{FF2B5EF4-FFF2-40B4-BE49-F238E27FC236}">
                  <a16:creationId xmlns:a16="http://schemas.microsoft.com/office/drawing/2014/main" id="{7F229F98-CC57-E7F6-B204-60ED1B396926}"/>
                </a:ext>
              </a:extLst>
            </p:cNvPr>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a:cs typeface="Fira Sans Extra Condensed"/>
                </a:defRPr>
              </a:lvl1pPr>
            </a:lstStyle>
            <a:p>
              <a:r>
                <a:rPr lang="vi-VN" dirty="0"/>
                <a:t>Lăng kính</a:t>
              </a:r>
              <a:endParaRPr lang="en-US" dirty="0"/>
            </a:p>
          </p:txBody>
        </p:sp>
        <p:sp>
          <p:nvSpPr>
            <p:cNvPr id="69" name="Text Box 99">
              <a:extLst>
                <a:ext uri="{FF2B5EF4-FFF2-40B4-BE49-F238E27FC236}">
                  <a16:creationId xmlns:a16="http://schemas.microsoft.com/office/drawing/2014/main" id="{6E23B933-6A98-77FD-C5CB-801E7DCED4A9}"/>
                </a:ext>
              </a:extLst>
            </p:cNvPr>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a:cs typeface="Fira Sans Extra Condensed"/>
                </a:defRPr>
              </a:lvl1pPr>
            </a:lstStyle>
            <a:p>
              <a:r>
                <a:rPr lang="vi-VN" dirty="0"/>
                <a:t>Thấu kính hội tụ Th</a:t>
              </a:r>
              <a:r>
                <a:rPr lang="en-US" dirty="0"/>
                <a:t>ấ</a:t>
              </a:r>
              <a:r>
                <a:rPr lang="vi-VN" dirty="0"/>
                <a:t>u kính phân kì</a:t>
              </a:r>
              <a:endParaRPr lang="en-US" dirty="0"/>
            </a:p>
          </p:txBody>
        </p:sp>
      </p:grpSp>
    </p:spTree>
    <p:extLst>
      <p:ext uri="{BB962C8B-B14F-4D97-AF65-F5344CB8AC3E}">
        <p14:creationId xmlns:p14="http://schemas.microsoft.com/office/powerpoint/2010/main" val="846951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a:extLst>
              <a:ext uri="{FF2B5EF4-FFF2-40B4-BE49-F238E27FC236}">
                <a16:creationId xmlns:a16="http://schemas.microsoft.com/office/drawing/2014/main" id="{EF75FF88-58DA-46AD-883D-5C60358A5124}"/>
              </a:ext>
            </a:extLst>
          </p:cNvPr>
          <p:cNvGrpSpPr/>
          <p:nvPr/>
        </p:nvGrpSpPr>
        <p:grpSpPr>
          <a:xfrm>
            <a:off x="861856" y="3741189"/>
            <a:ext cx="7850963" cy="1219608"/>
            <a:chOff x="5636086" y="1293343"/>
            <a:chExt cx="4242840" cy="4029786"/>
          </a:xfrm>
          <a:solidFill>
            <a:srgbClr val="FFFFB3"/>
          </a:solidFill>
        </p:grpSpPr>
        <p:sp>
          <p:nvSpPr>
            <p:cNvPr id="5" name="Freeform: Shape 4">
              <a:extLst>
                <a:ext uri="{FF2B5EF4-FFF2-40B4-BE49-F238E27FC236}">
                  <a16:creationId xmlns:a16="http://schemas.microsoft.com/office/drawing/2014/main" id="{D29EE8D0-BD47-4B3E-8768-C0E0F20322E3}"/>
                </a:ext>
              </a:extLst>
            </p:cNvPr>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Freeform: Shape 5">
              <a:extLst>
                <a:ext uri="{FF2B5EF4-FFF2-40B4-BE49-F238E27FC236}">
                  <a16:creationId xmlns:a16="http://schemas.microsoft.com/office/drawing/2014/main" id="{F3179372-7482-4D99-B136-1D4E774F3DAC}"/>
                </a:ext>
              </a:extLst>
            </p:cNvPr>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7" name="Text Box 99">
            <a:extLst>
              <a:ext uri="{FF2B5EF4-FFF2-40B4-BE49-F238E27FC236}">
                <a16:creationId xmlns:a16="http://schemas.microsoft.com/office/drawing/2014/main" id="{CCE82C68-E0D7-4D8C-B92F-9D3C961C632D}"/>
              </a:ext>
            </a:extLst>
          </p:cNvPr>
          <p:cNvSpPr txBox="1"/>
          <p:nvPr/>
        </p:nvSpPr>
        <p:spPr>
          <a:xfrm>
            <a:off x="1779973" y="3873938"/>
            <a:ext cx="6791977"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b="1">
                <a:solidFill>
                  <a:schemeClr val="tx1"/>
                </a:solidFill>
                <a:latin typeface="Fira Sans Condensed Light" panose="020F0502020204030204" pitchFamily="34" charset="0"/>
                <a:cs typeface="Arial" panose="020B0604020202020204" pitchFamily="34" charset="0"/>
              </a:defRPr>
            </a:lvl1pPr>
          </a:lstStyle>
          <a:p>
            <a:r>
              <a:rPr lang="en-US" dirty="0" err="1"/>
              <a:t>Sử</a:t>
            </a:r>
            <a:r>
              <a:rPr lang="en-US" dirty="0"/>
              <a:t> </a:t>
            </a:r>
            <a:r>
              <a:rPr lang="en-US" dirty="0" err="1"/>
              <a:t>dụng</a:t>
            </a:r>
            <a:r>
              <a:rPr lang="en-US" dirty="0"/>
              <a:t> </a:t>
            </a:r>
            <a:r>
              <a:rPr lang="en-US" dirty="0" err="1"/>
              <a:t>để</a:t>
            </a:r>
            <a:r>
              <a:rPr lang="en-US" dirty="0"/>
              <a:t> </a:t>
            </a:r>
            <a:r>
              <a:rPr lang="en-US" dirty="0" err="1"/>
              <a:t>hỗ</a:t>
            </a:r>
            <a:r>
              <a:rPr lang="en-US" dirty="0"/>
              <a:t> </a:t>
            </a:r>
            <a:r>
              <a:rPr lang="en-US" dirty="0" err="1"/>
              <a:t>trợ</a:t>
            </a:r>
            <a:r>
              <a:rPr lang="en-US" dirty="0"/>
              <a:t> </a:t>
            </a:r>
            <a:r>
              <a:rPr lang="en-US" dirty="0" err="1"/>
              <a:t>học</a:t>
            </a:r>
            <a:r>
              <a:rPr lang="en-US" dirty="0"/>
              <a:t> </a:t>
            </a:r>
            <a:r>
              <a:rPr lang="en-US" dirty="0" err="1"/>
              <a:t>tập</a:t>
            </a:r>
            <a:r>
              <a:rPr lang="en-US" dirty="0"/>
              <a:t> </a:t>
            </a:r>
            <a:r>
              <a:rPr lang="en-US" dirty="0" err="1"/>
              <a:t>lĩnh</a:t>
            </a:r>
            <a:r>
              <a:rPr lang="en-US" dirty="0"/>
              <a:t> </a:t>
            </a:r>
            <a:r>
              <a:rPr lang="en-US" dirty="0" err="1"/>
              <a:t>vực</a:t>
            </a:r>
            <a:r>
              <a:rPr lang="en-US" dirty="0"/>
              <a:t> </a:t>
            </a:r>
            <a:r>
              <a:rPr lang="en-US" dirty="0" err="1"/>
              <a:t>sinh</a:t>
            </a:r>
            <a:r>
              <a:rPr lang="en-US" dirty="0"/>
              <a:t> </a:t>
            </a:r>
            <a:r>
              <a:rPr lang="en-US" dirty="0" err="1"/>
              <a:t>học</a:t>
            </a:r>
            <a:r>
              <a:rPr lang="en-US" dirty="0"/>
              <a:t> </a:t>
            </a:r>
            <a:r>
              <a:rPr lang="en-US" dirty="0" err="1"/>
              <a:t>và</a:t>
            </a:r>
            <a:r>
              <a:rPr lang="en-US" dirty="0"/>
              <a:t> </a:t>
            </a:r>
            <a:r>
              <a:rPr lang="en-US" dirty="0" err="1"/>
              <a:t>vật</a:t>
            </a:r>
            <a:r>
              <a:rPr lang="en-US" dirty="0"/>
              <a:t> </a:t>
            </a:r>
            <a:r>
              <a:rPr lang="en-US" dirty="0" err="1"/>
              <a:t>lí</a:t>
            </a:r>
            <a:r>
              <a:rPr lang="en-US" dirty="0"/>
              <a:t> </a:t>
            </a:r>
            <a:r>
              <a:rPr lang="en-US" dirty="0" err="1"/>
              <a:t>học</a:t>
            </a:r>
            <a:r>
              <a:rPr lang="en-US" dirty="0"/>
              <a:t> </a:t>
            </a:r>
            <a:r>
              <a:rPr lang="en-US" dirty="0" err="1"/>
              <a:t>trong</a:t>
            </a:r>
            <a:r>
              <a:rPr lang="en-US" dirty="0"/>
              <a:t> </a:t>
            </a:r>
            <a:r>
              <a:rPr lang="en-US" dirty="0" err="1"/>
              <a:t>môn</a:t>
            </a:r>
            <a:r>
              <a:rPr lang="en-US" dirty="0"/>
              <a:t> Khoa </a:t>
            </a:r>
            <a:r>
              <a:rPr lang="en-US" dirty="0" err="1"/>
              <a:t>học</a:t>
            </a:r>
            <a:r>
              <a:rPr lang="en-US" dirty="0"/>
              <a:t> </a:t>
            </a:r>
            <a:r>
              <a:rPr lang="en-US" dirty="0" err="1"/>
              <a:t>tự</a:t>
            </a:r>
            <a:r>
              <a:rPr lang="en-US" dirty="0"/>
              <a:t> </a:t>
            </a:r>
            <a:r>
              <a:rPr lang="en-US" dirty="0" err="1"/>
              <a:t>nhiên</a:t>
            </a:r>
            <a:r>
              <a:rPr lang="en-US" dirty="0"/>
              <a:t> 9.</a:t>
            </a:r>
          </a:p>
        </p:txBody>
      </p:sp>
      <p:grpSp>
        <p:nvGrpSpPr>
          <p:cNvPr id="70" name="Group 69">
            <a:extLst>
              <a:ext uri="{FF2B5EF4-FFF2-40B4-BE49-F238E27FC236}">
                <a16:creationId xmlns:a16="http://schemas.microsoft.com/office/drawing/2014/main" id="{D3BF7088-EBAF-3248-8515-F1456CCD1561}"/>
              </a:ext>
            </a:extLst>
          </p:cNvPr>
          <p:cNvGrpSpPr/>
          <p:nvPr/>
        </p:nvGrpSpPr>
        <p:grpSpPr>
          <a:xfrm>
            <a:off x="0" y="562508"/>
            <a:ext cx="9144000" cy="2826053"/>
            <a:chOff x="0" y="67159"/>
            <a:chExt cx="9144000" cy="2826053"/>
          </a:xfrm>
        </p:grpSpPr>
        <p:pic>
          <p:nvPicPr>
            <p:cNvPr id="3" name="Picture 2">
              <a:extLst>
                <a:ext uri="{FF2B5EF4-FFF2-40B4-BE49-F238E27FC236}">
                  <a16:creationId xmlns:a16="http://schemas.microsoft.com/office/drawing/2014/main" id="{5DB7C63C-F44E-C819-80BF-A2B09D7A844C}"/>
                </a:ext>
              </a:extLst>
            </p:cNvPr>
            <p:cNvPicPr>
              <a:picLocks noChangeAspect="1"/>
            </p:cNvPicPr>
            <p:nvPr/>
          </p:nvPicPr>
          <p:blipFill>
            <a:blip r:embed="rId2"/>
            <a:stretch>
              <a:fillRect/>
            </a:stretch>
          </p:blipFill>
          <p:spPr>
            <a:xfrm>
              <a:off x="0" y="67159"/>
              <a:ext cx="9144000" cy="2183130"/>
            </a:xfrm>
            <a:prstGeom prst="rect">
              <a:avLst/>
            </a:prstGeom>
          </p:spPr>
        </p:pic>
        <p:sp>
          <p:nvSpPr>
            <p:cNvPr id="65" name="Text Box 99">
              <a:extLst>
                <a:ext uri="{FF2B5EF4-FFF2-40B4-BE49-F238E27FC236}">
                  <a16:creationId xmlns:a16="http://schemas.microsoft.com/office/drawing/2014/main" id="{58BC4CA8-8FF0-720B-FCE8-FD6834D53099}"/>
                </a:ext>
              </a:extLst>
            </p:cNvPr>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a:extLst>
                <a:ext uri="{FF2B5EF4-FFF2-40B4-BE49-F238E27FC236}">
                  <a16:creationId xmlns:a16="http://schemas.microsoft.com/office/drawing/2014/main" id="{ADCA13D1-B61C-33E9-88C4-554309D0AE88}"/>
                </a:ext>
              </a:extLst>
            </p:cNvPr>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a:cs typeface="Fira Sans Extra Condensed"/>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a:extLst>
                <a:ext uri="{FF2B5EF4-FFF2-40B4-BE49-F238E27FC236}">
                  <a16:creationId xmlns:a16="http://schemas.microsoft.com/office/drawing/2014/main" id="{7F229F98-CC57-E7F6-B204-60ED1B396926}"/>
                </a:ext>
              </a:extLst>
            </p:cNvPr>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a:cs typeface="Fira Sans Extra Condensed"/>
                </a:defRPr>
              </a:lvl1pPr>
            </a:lstStyle>
            <a:p>
              <a:r>
                <a:rPr lang="vi-VN" dirty="0"/>
                <a:t>Lăng kính</a:t>
              </a:r>
              <a:endParaRPr lang="en-US" dirty="0"/>
            </a:p>
          </p:txBody>
        </p:sp>
        <p:sp>
          <p:nvSpPr>
            <p:cNvPr id="69" name="Text Box 99">
              <a:extLst>
                <a:ext uri="{FF2B5EF4-FFF2-40B4-BE49-F238E27FC236}">
                  <a16:creationId xmlns:a16="http://schemas.microsoft.com/office/drawing/2014/main" id="{6E23B933-6A98-77FD-C5CB-801E7DCED4A9}"/>
                </a:ext>
              </a:extLst>
            </p:cNvPr>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a:cs typeface="Fira Sans Extra Condensed"/>
                </a:defRPr>
              </a:lvl1pPr>
            </a:lstStyle>
            <a:p>
              <a:r>
                <a:rPr lang="vi-VN" dirty="0"/>
                <a:t>Thấu kính hội tụ Th</a:t>
              </a:r>
              <a:r>
                <a:rPr lang="en-US" dirty="0"/>
                <a:t>ấ</a:t>
              </a:r>
              <a:r>
                <a:rPr lang="vi-VN" dirty="0"/>
                <a:t>u kính phân kì</a:t>
              </a:r>
              <a:endParaRPr lang="en-US" dirty="0"/>
            </a:p>
          </p:txBody>
        </p:sp>
      </p:grpSp>
      <p:sp>
        <p:nvSpPr>
          <p:cNvPr id="2" name="Google Shape;142;p18">
            <a:extLst>
              <a:ext uri="{FF2B5EF4-FFF2-40B4-BE49-F238E27FC236}">
                <a16:creationId xmlns:a16="http://schemas.microsoft.com/office/drawing/2014/main" id="{1F18E510-3398-952E-48DD-F92989432E04}"/>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grpSp>
        <p:nvGrpSpPr>
          <p:cNvPr id="8" name="Group 7">
            <a:extLst>
              <a:ext uri="{FF2B5EF4-FFF2-40B4-BE49-F238E27FC236}">
                <a16:creationId xmlns:a16="http://schemas.microsoft.com/office/drawing/2014/main" id="{397112C0-9E1A-2863-3B3D-66B6100F13C9}"/>
              </a:ext>
            </a:extLst>
          </p:cNvPr>
          <p:cNvGrpSpPr/>
          <p:nvPr/>
        </p:nvGrpSpPr>
        <p:grpSpPr>
          <a:xfrm>
            <a:off x="0" y="0"/>
            <a:ext cx="9144000" cy="455424"/>
            <a:chOff x="0" y="0"/>
            <a:chExt cx="9144000" cy="455424"/>
          </a:xfrm>
        </p:grpSpPr>
        <p:sp>
          <p:nvSpPr>
            <p:cNvPr id="9" name="Rectangle 8">
              <a:extLst>
                <a:ext uri="{FF2B5EF4-FFF2-40B4-BE49-F238E27FC236}">
                  <a16:creationId xmlns:a16="http://schemas.microsoft.com/office/drawing/2014/main" id="{B41B09A0-F974-0CEC-D2BD-3C3B024B196A}"/>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a:extLst>
                <a:ext uri="{FF2B5EF4-FFF2-40B4-BE49-F238E27FC236}">
                  <a16:creationId xmlns:a16="http://schemas.microsoft.com/office/drawing/2014/main" id="{6C4BFC18-0086-D75D-3134-BF77411BAD67}"/>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grpSp>
      <p:pic>
        <p:nvPicPr>
          <p:cNvPr id="11" name="Picture 10">
            <a:extLst>
              <a:ext uri="{FF2B5EF4-FFF2-40B4-BE49-F238E27FC236}">
                <a16:creationId xmlns:a16="http://schemas.microsoft.com/office/drawing/2014/main" id="{5DB79B98-B1CB-020F-B3F0-1D8C0EA46EA7}"/>
              </a:ext>
            </a:extLst>
          </p:cNvPr>
          <p:cNvPicPr>
            <a:picLocks noChangeAspect="1"/>
          </p:cNvPicPr>
          <p:nvPr/>
        </p:nvPicPr>
        <p:blipFill>
          <a:blip r:embed="rId3"/>
          <a:stretch>
            <a:fillRect/>
          </a:stretch>
        </p:blipFill>
        <p:spPr>
          <a:xfrm>
            <a:off x="330026" y="3674078"/>
            <a:ext cx="1449947" cy="1266712"/>
          </a:xfrm>
          <a:prstGeom prst="rect">
            <a:avLst/>
          </a:prstGeom>
        </p:spPr>
      </p:pic>
    </p:spTree>
    <p:extLst>
      <p:ext uri="{BB962C8B-B14F-4D97-AF65-F5344CB8AC3E}">
        <p14:creationId xmlns:p14="http://schemas.microsoft.com/office/powerpoint/2010/main" val="283917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70EFCB-D732-8712-EE1A-1061CCAFFB77}"/>
              </a:ext>
            </a:extLst>
          </p:cNvPr>
          <p:cNvGrpSpPr/>
          <p:nvPr/>
        </p:nvGrpSpPr>
        <p:grpSpPr>
          <a:xfrm>
            <a:off x="0" y="0"/>
            <a:ext cx="9144000" cy="455424"/>
            <a:chOff x="0" y="0"/>
            <a:chExt cx="9144000" cy="455424"/>
          </a:xfrm>
        </p:grpSpPr>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gr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1.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quang học</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3715841" y="4478971"/>
            <a:ext cx="1712317"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Nguồn</a:t>
            </a:r>
            <a:r>
              <a:rPr lang="en-US" sz="24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400" b="1" dirty="0" err="1">
                <a:solidFill>
                  <a:srgbClr val="943557"/>
                </a:solidFill>
                <a:latin typeface="Fira Sans Extra Condensed Medium" panose="020B0604020202020204" charset="0"/>
                <a:ea typeface="Fira Sans Extra Condensed"/>
                <a:cs typeface="Fira Sans Extra Condensed"/>
                <a:sym typeface="Fira Sans Extra Condensed"/>
              </a:rPr>
              <a:t>Sáng</a:t>
            </a:r>
            <a:endParaRPr lang="en-US" sz="2400" b="1" dirty="0">
              <a:solidFill>
                <a:srgbClr val="943557"/>
              </a:solidFill>
              <a:latin typeface="Fira Sans Extra Condensed Medium" panose="020B0604020202020204" charset="0"/>
              <a:ea typeface="Fira Sans Extra Condensed"/>
              <a:cs typeface="Fira Sans Extra Condensed"/>
            </a:endParaRPr>
          </a:p>
        </p:txBody>
      </p:sp>
      <p:grpSp>
        <p:nvGrpSpPr>
          <p:cNvPr id="10" name="Group 9">
            <a:extLst>
              <a:ext uri="{FF2B5EF4-FFF2-40B4-BE49-F238E27FC236}">
                <a16:creationId xmlns:a16="http://schemas.microsoft.com/office/drawing/2014/main" id="{68487A32-3716-D43C-332D-AF2B209FB045}"/>
              </a:ext>
            </a:extLst>
          </p:cNvPr>
          <p:cNvGrpSpPr/>
          <p:nvPr/>
        </p:nvGrpSpPr>
        <p:grpSpPr>
          <a:xfrm>
            <a:off x="781187" y="1854925"/>
            <a:ext cx="3925794" cy="1280001"/>
            <a:chOff x="588306" y="1820387"/>
            <a:chExt cx="3600953" cy="1174087"/>
          </a:xfrm>
        </p:grpSpPr>
        <p:pic>
          <p:nvPicPr>
            <p:cNvPr id="7" name="Picture 6">
              <a:extLst>
                <a:ext uri="{FF2B5EF4-FFF2-40B4-BE49-F238E27FC236}">
                  <a16:creationId xmlns:a16="http://schemas.microsoft.com/office/drawing/2014/main" id="{B6859160-9125-B46C-9364-1ED6D4B3E0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333" l="2381" r="96032">
                          <a14:foregroundMark x1="3704" y1="35000" x2="13492" y2="70833"/>
                          <a14:foregroundMark x1="3704" y1="35833" x2="22487" y2="31667"/>
                          <a14:foregroundMark x1="6878" y1="30000" x2="22751" y2="29167"/>
                          <a14:foregroundMark x1="22751" y1="29167" x2="25132" y2="30833"/>
                          <a14:foregroundMark x1="3439" y1="86667" x2="17196" y2="86667"/>
                          <a14:foregroundMark x1="2646" y1="85000" x2="8466" y2="85000"/>
                          <a14:foregroundMark x1="2381" y1="32500" x2="10317" y2="34167"/>
                          <a14:foregroundMark x1="4233" y1="29167" x2="9524" y2="30000"/>
                          <a14:foregroundMark x1="4233" y1="58333" x2="6085" y2="81667"/>
                          <a14:foregroundMark x1="4233" y1="42500" x2="4233" y2="80000"/>
                          <a14:foregroundMark x1="4762" y1="45000" x2="2646" y2="81667"/>
                          <a14:foregroundMark x1="80423" y1="44167" x2="95767" y2="47500"/>
                          <a14:foregroundMark x1="95767" y1="47500" x2="95238" y2="51667"/>
                          <a14:foregroundMark x1="79365" y1="70000" x2="94709" y2="70833"/>
                          <a14:foregroundMark x1="94709" y1="70833" x2="95503" y2="71667"/>
                          <a14:foregroundMark x1="83333" y1="76667" x2="96296" y2="78333"/>
                          <a14:foregroundMark x1="2910" y1="93333" x2="21164" y2="88333"/>
                          <a14:foregroundMark x1="21164" y1="88333" x2="28307" y2="89167"/>
                          <a14:foregroundMark x1="13228" y1="92500" x2="22222" y2="90833"/>
                          <a14:foregroundMark x1="19841" y1="92500" x2="34921" y2="90833"/>
                          <a14:foregroundMark x1="34921" y1="90833" x2="34921" y2="90833"/>
                        </a14:backgroundRemoval>
                      </a14:imgEffect>
                    </a14:imgLayer>
                  </a14:imgProps>
                </a:ext>
              </a:extLst>
            </a:blip>
            <a:stretch>
              <a:fillRect/>
            </a:stretch>
          </p:blipFill>
          <p:spPr>
            <a:xfrm>
              <a:off x="588306" y="1851314"/>
              <a:ext cx="3600953" cy="1143160"/>
            </a:xfrm>
            <a:prstGeom prst="rect">
              <a:avLst/>
            </a:prstGeom>
          </p:spPr>
        </p:pic>
        <p:sp>
          <p:nvSpPr>
            <p:cNvPr id="9" name="Rectangle 8">
              <a:extLst>
                <a:ext uri="{FF2B5EF4-FFF2-40B4-BE49-F238E27FC236}">
                  <a16:creationId xmlns:a16="http://schemas.microsoft.com/office/drawing/2014/main" id="{620572EA-7DB1-A48F-24E1-3842043824A5}"/>
                </a:ext>
              </a:extLst>
            </p:cNvPr>
            <p:cNvSpPr/>
            <p:nvPr/>
          </p:nvSpPr>
          <p:spPr>
            <a:xfrm>
              <a:off x="851679" y="2092625"/>
              <a:ext cx="620232" cy="121831"/>
            </a:xfrm>
            <a:prstGeom prst="rect">
              <a:avLst/>
            </a:prstGeom>
            <a:solidFill>
              <a:srgbClr val="E7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FB3EF44-F18B-C93C-E27A-1F12D6D84DF3}"/>
                </a:ext>
              </a:extLst>
            </p:cNvPr>
            <p:cNvSpPr/>
            <p:nvPr/>
          </p:nvSpPr>
          <p:spPr>
            <a:xfrm>
              <a:off x="776369" y="1820387"/>
              <a:ext cx="956930" cy="3331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E6E8E6A4-9253-13AA-84FC-EEAF4B95FC30}"/>
              </a:ext>
            </a:extLst>
          </p:cNvPr>
          <p:cNvCxnSpPr>
            <a:cxnSpLocks/>
            <a:endCxn id="14" idx="2"/>
          </p:cNvCxnSpPr>
          <p:nvPr/>
        </p:nvCxnSpPr>
        <p:spPr>
          <a:xfrm flipV="1">
            <a:off x="1121569" y="1783314"/>
            <a:ext cx="418589" cy="548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Google Shape;142;p18">
            <a:extLst>
              <a:ext uri="{FF2B5EF4-FFF2-40B4-BE49-F238E27FC236}">
                <a16:creationId xmlns:a16="http://schemas.microsoft.com/office/drawing/2014/main" id="{219D6C7F-DCF0-F802-AF2E-B1CEF4C86240}"/>
              </a:ext>
            </a:extLst>
          </p:cNvPr>
          <p:cNvSpPr txBox="1"/>
          <p:nvPr/>
        </p:nvSpPr>
        <p:spPr>
          <a:xfrm>
            <a:off x="486643" y="1365105"/>
            <a:ext cx="2107029"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Tấm</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chắn</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sáng</a:t>
            </a:r>
            <a:endParaRPr lang="en-US" sz="1600" b="1" dirty="0">
              <a:solidFill>
                <a:schemeClr val="bg1">
                  <a:lumMod val="10000"/>
                </a:schemeClr>
              </a:solidFill>
              <a:latin typeface="+mn-lt"/>
              <a:ea typeface="Fira Sans Extra Condensed"/>
              <a:cs typeface="Fira Sans Extra Condensed"/>
            </a:endParaRPr>
          </a:p>
        </p:txBody>
      </p:sp>
      <p:cxnSp>
        <p:nvCxnSpPr>
          <p:cNvPr id="15" name="Straight Connector 14">
            <a:extLst>
              <a:ext uri="{FF2B5EF4-FFF2-40B4-BE49-F238E27FC236}">
                <a16:creationId xmlns:a16="http://schemas.microsoft.com/office/drawing/2014/main" id="{A6851B51-2644-A001-F875-8E5E93EEA973}"/>
              </a:ext>
            </a:extLst>
          </p:cNvPr>
          <p:cNvCxnSpPr>
            <a:cxnSpLocks/>
          </p:cNvCxnSpPr>
          <p:nvPr/>
        </p:nvCxnSpPr>
        <p:spPr>
          <a:xfrm flipH="1" flipV="1">
            <a:off x="3829050" y="1825651"/>
            <a:ext cx="427584" cy="930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Google Shape;142;p18">
            <a:extLst>
              <a:ext uri="{FF2B5EF4-FFF2-40B4-BE49-F238E27FC236}">
                <a16:creationId xmlns:a16="http://schemas.microsoft.com/office/drawing/2014/main" id="{D8054E6E-428E-DF11-853E-B533FF22C979}"/>
              </a:ext>
            </a:extLst>
          </p:cNvPr>
          <p:cNvSpPr txBox="1"/>
          <p:nvPr/>
        </p:nvSpPr>
        <p:spPr>
          <a:xfrm>
            <a:off x="2593672" y="1407442"/>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Nối</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với</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nguồn</a:t>
            </a:r>
            <a:r>
              <a:rPr lang="en-US" sz="1600" b="1" dirty="0">
                <a:solidFill>
                  <a:schemeClr val="bg1">
                    <a:lumMod val="10000"/>
                  </a:schemeClr>
                </a:solidFill>
                <a:latin typeface="+mn-lt"/>
                <a:ea typeface="Fira Sans Extra Condensed"/>
                <a:cs typeface="Fira Sans Extra Condensed"/>
                <a:sym typeface="Fira Sans Extra Condensed"/>
              </a:rPr>
              <a:t> </a:t>
            </a:r>
            <a:r>
              <a:rPr lang="en-US" sz="1600" b="1" dirty="0" err="1">
                <a:solidFill>
                  <a:schemeClr val="bg1">
                    <a:lumMod val="10000"/>
                  </a:schemeClr>
                </a:solidFill>
                <a:latin typeface="+mn-lt"/>
                <a:ea typeface="Fira Sans Extra Condensed"/>
                <a:cs typeface="Fira Sans Extra Condensed"/>
                <a:sym typeface="Fira Sans Extra Condensed"/>
              </a:rPr>
              <a:t>điện</a:t>
            </a:r>
            <a:endParaRPr lang="en-US" sz="1600" b="1" dirty="0">
              <a:solidFill>
                <a:schemeClr val="bg1">
                  <a:lumMod val="10000"/>
                </a:schemeClr>
              </a:solidFill>
              <a:latin typeface="+mn-lt"/>
              <a:ea typeface="Fira Sans Extra Condensed"/>
              <a:cs typeface="Fira Sans Extra Condensed"/>
            </a:endParaRPr>
          </a:p>
        </p:txBody>
      </p:sp>
      <p:cxnSp>
        <p:nvCxnSpPr>
          <p:cNvPr id="17" name="Straight Connector 16">
            <a:extLst>
              <a:ext uri="{FF2B5EF4-FFF2-40B4-BE49-F238E27FC236}">
                <a16:creationId xmlns:a16="http://schemas.microsoft.com/office/drawing/2014/main" id="{17264D01-1E09-E340-F164-D6D8B8E80876}"/>
              </a:ext>
            </a:extLst>
          </p:cNvPr>
          <p:cNvCxnSpPr>
            <a:cxnSpLocks/>
          </p:cNvCxnSpPr>
          <p:nvPr/>
        </p:nvCxnSpPr>
        <p:spPr>
          <a:xfrm flipH="1" flipV="1">
            <a:off x="3829050" y="1825651"/>
            <a:ext cx="520586" cy="6587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142;p18">
            <a:extLst>
              <a:ext uri="{FF2B5EF4-FFF2-40B4-BE49-F238E27FC236}">
                <a16:creationId xmlns:a16="http://schemas.microsoft.com/office/drawing/2014/main" id="{318A5CEC-5F4D-AC32-7A3F-53101DA397F1}"/>
              </a:ext>
            </a:extLst>
          </p:cNvPr>
          <p:cNvSpPr txBox="1"/>
          <p:nvPr/>
        </p:nvSpPr>
        <p:spPr>
          <a:xfrm>
            <a:off x="1238542"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Đèn</a:t>
            </a:r>
            <a:r>
              <a:rPr lang="en-US" sz="1600" b="1" dirty="0">
                <a:solidFill>
                  <a:schemeClr val="bg1">
                    <a:lumMod val="10000"/>
                  </a:schemeClr>
                </a:solidFill>
                <a:latin typeface="+mn-lt"/>
                <a:ea typeface="Fira Sans Extra Condensed"/>
                <a:cs typeface="Fira Sans Extra Condensed"/>
                <a:sym typeface="Fira Sans Extra Condensed"/>
              </a:rPr>
              <a:t> 12V – 21W</a:t>
            </a:r>
            <a:endParaRPr lang="en-US" sz="1600" b="1" dirty="0">
              <a:solidFill>
                <a:schemeClr val="bg1">
                  <a:lumMod val="10000"/>
                </a:schemeClr>
              </a:solidFill>
              <a:latin typeface="+mn-lt"/>
              <a:ea typeface="Fira Sans Extra Condensed"/>
              <a:cs typeface="Fira Sans Extra Condensed"/>
            </a:endParaRPr>
          </a:p>
        </p:txBody>
      </p:sp>
      <p:pic>
        <p:nvPicPr>
          <p:cNvPr id="27" name="Picture 26">
            <a:extLst>
              <a:ext uri="{FF2B5EF4-FFF2-40B4-BE49-F238E27FC236}">
                <a16:creationId xmlns:a16="http://schemas.microsoft.com/office/drawing/2014/main" id="{1E4F71FD-4C35-3EC2-9617-4ADB04CE2FC0}"/>
              </a:ext>
            </a:extLst>
          </p:cNvPr>
          <p:cNvPicPr>
            <a:picLocks noChangeAspect="1"/>
          </p:cNvPicPr>
          <p:nvPr/>
        </p:nvPicPr>
        <p:blipFill>
          <a:blip r:embed="rId4"/>
          <a:stretch>
            <a:fillRect/>
          </a:stretch>
        </p:blipFill>
        <p:spPr>
          <a:xfrm>
            <a:off x="6003416" y="1479567"/>
            <a:ext cx="2295845" cy="1609950"/>
          </a:xfrm>
          <a:prstGeom prst="rect">
            <a:avLst/>
          </a:prstGeom>
        </p:spPr>
      </p:pic>
      <p:sp>
        <p:nvSpPr>
          <p:cNvPr id="28" name="Google Shape;142;p18">
            <a:extLst>
              <a:ext uri="{FF2B5EF4-FFF2-40B4-BE49-F238E27FC236}">
                <a16:creationId xmlns:a16="http://schemas.microsoft.com/office/drawing/2014/main" id="{D555BD82-F482-C09C-5087-2D1D73EC3A4A}"/>
              </a:ext>
            </a:extLst>
          </p:cNvPr>
          <p:cNvSpPr txBox="1"/>
          <p:nvPr/>
        </p:nvSpPr>
        <p:spPr>
          <a:xfrm>
            <a:off x="6003416"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a:cs typeface="Fira Sans Extra Condensed"/>
                <a:sym typeface="Fira Sans Extra Condensed"/>
              </a:rPr>
              <a:t>Đèn</a:t>
            </a:r>
            <a:r>
              <a:rPr lang="en-US" sz="1600" b="1" dirty="0">
                <a:solidFill>
                  <a:schemeClr val="bg1">
                    <a:lumMod val="10000"/>
                  </a:schemeClr>
                </a:solidFill>
                <a:latin typeface="+mn-lt"/>
                <a:ea typeface="Fira Sans Extra Condensed"/>
                <a:cs typeface="Fira Sans Extra Condensed"/>
                <a:sym typeface="Fira Sans Extra Condensed"/>
              </a:rPr>
              <a:t> laser</a:t>
            </a:r>
            <a:endParaRPr lang="en-US" sz="1600" b="1" dirty="0">
              <a:solidFill>
                <a:schemeClr val="bg1">
                  <a:lumMod val="10000"/>
                </a:schemeClr>
              </a:solidFill>
              <a:latin typeface="+mn-lt"/>
              <a:ea typeface="Fira Sans Extra Condensed"/>
              <a:cs typeface="Fira Sans Extra Condensed"/>
            </a:endParaRPr>
          </a:p>
        </p:txBody>
      </p:sp>
      <p:pic>
        <p:nvPicPr>
          <p:cNvPr id="1026" name="Picture 2" descr="Warning ">
            <a:extLst>
              <a:ext uri="{FF2B5EF4-FFF2-40B4-BE49-F238E27FC236}">
                <a16:creationId xmlns:a16="http://schemas.microsoft.com/office/drawing/2014/main" id="{E7B62279-5E6B-099D-2E8B-5DC06A816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840" y="3597844"/>
            <a:ext cx="418209" cy="418209"/>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42;p18">
            <a:extLst>
              <a:ext uri="{FF2B5EF4-FFF2-40B4-BE49-F238E27FC236}">
                <a16:creationId xmlns:a16="http://schemas.microsoft.com/office/drawing/2014/main" id="{C3461AA1-E11D-BFFE-6E0E-4FB6BEBF2669}"/>
              </a:ext>
            </a:extLst>
          </p:cNvPr>
          <p:cNvSpPr txBox="1"/>
          <p:nvPr/>
        </p:nvSpPr>
        <p:spPr>
          <a:xfrm>
            <a:off x="5428157" y="3596730"/>
            <a:ext cx="333722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algn="l"/>
            <a:r>
              <a:rPr lang="vi-VN" b="0" dirty="0"/>
              <a:t>Không để tia laser chiếu vào mắt</a:t>
            </a:r>
            <a:endParaRPr lang="en-US" b="0" dirty="0"/>
          </a:p>
        </p:txBody>
      </p:sp>
    </p:spTree>
    <p:extLst>
      <p:ext uri="{BB962C8B-B14F-4D97-AF65-F5344CB8AC3E}">
        <p14:creationId xmlns:p14="http://schemas.microsoft.com/office/powerpoint/2010/main" val="3478324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500"/>
                            </p:stCondLst>
                            <p:childTnLst>
                              <p:par>
                                <p:cTn id="64" presetID="16" presetClass="entr" presetSubtype="37"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outVertical)">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p:bldP spid="16" grpId="0"/>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903AD6-2843-BEFD-8DE6-F6218E5996B6}"/>
              </a:ext>
            </a:extLst>
          </p:cNvPr>
          <p:cNvPicPr>
            <a:picLocks noChangeAspect="1"/>
          </p:cNvPicPr>
          <p:nvPr/>
        </p:nvPicPr>
        <p:blipFill>
          <a:blip r:embed="rId3"/>
          <a:stretch>
            <a:fillRect/>
          </a:stretch>
        </p:blipFill>
        <p:spPr>
          <a:xfrm>
            <a:off x="4226856" y="540376"/>
            <a:ext cx="4516933" cy="2914821"/>
          </a:xfrm>
          <a:prstGeom prst="rect">
            <a:avLst/>
          </a:prstGeom>
        </p:spPr>
      </p:pic>
      <p:pic>
        <p:nvPicPr>
          <p:cNvPr id="5" name="Picture 4">
            <a:extLst>
              <a:ext uri="{FF2B5EF4-FFF2-40B4-BE49-F238E27FC236}">
                <a16:creationId xmlns:a16="http://schemas.microsoft.com/office/drawing/2014/main" id="{FF2CF274-092F-BC93-E760-79E99A29B246}"/>
              </a:ext>
            </a:extLst>
          </p:cNvPr>
          <p:cNvPicPr>
            <a:picLocks noChangeAspect="1"/>
          </p:cNvPicPr>
          <p:nvPr/>
        </p:nvPicPr>
        <p:blipFill>
          <a:blip r:embed="rId4"/>
          <a:stretch>
            <a:fillRect/>
          </a:stretch>
        </p:blipFill>
        <p:spPr>
          <a:xfrm>
            <a:off x="631979" y="873633"/>
            <a:ext cx="2962898" cy="2840083"/>
          </a:xfrm>
          <a:prstGeom prst="rect">
            <a:avLst/>
          </a:prstGeom>
        </p:spPr>
      </p:pic>
      <p:sp>
        <p:nvSpPr>
          <p:cNvPr id="2" name="Rectangle 1">
            <a:extLst>
              <a:ext uri="{FF2B5EF4-FFF2-40B4-BE49-F238E27FC236}">
                <a16:creationId xmlns:a16="http://schemas.microsoft.com/office/drawing/2014/main" id="{F10C4EE6-9E52-6C86-0D52-FEE80CA09004}"/>
              </a:ext>
            </a:extLst>
          </p:cNvPr>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a:extLst>
              <a:ext uri="{FF2B5EF4-FFF2-40B4-BE49-F238E27FC236}">
                <a16:creationId xmlns:a16="http://schemas.microsoft.com/office/drawing/2014/main" id="{79F150D2-648B-26A1-CA81-A1936CA9F488}"/>
              </a:ext>
            </a:extLst>
          </p:cNvPr>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a:cs typeface="Fira Sans Extra Condensed"/>
                <a:sym typeface="Fira Sans Extra Condensed"/>
              </a:rPr>
              <a:t>1. GIỚI THIỆU MỘT SỐ DỤNG CỤ VÀ CÁCH SỬ DỤNG</a:t>
            </a:r>
            <a:endParaRPr sz="1800" b="1" dirty="0">
              <a:solidFill>
                <a:srgbClr val="FFFFFF"/>
              </a:solidFill>
              <a:latin typeface="Fira Sans Condensed Medium" panose="020B0603050000020004" pitchFamily="34" charset="0"/>
              <a:ea typeface="Fira Sans Extra Condensed"/>
              <a:cs typeface="Fira Sans Extra Condensed"/>
              <a:sym typeface="Fira Sans Extra Condensed"/>
            </a:endParaRPr>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 sz="1800" b="1" dirty="0">
                <a:solidFill>
                  <a:srgbClr val="943557"/>
                </a:solidFill>
                <a:latin typeface="Fira Sans Extra Condensed Medium" panose="020B0604020202020204" charset="0"/>
                <a:ea typeface="Fira Sans Extra Condensed"/>
                <a:cs typeface="Fira Sans Extra Condensed"/>
                <a:sym typeface="Fira Sans Extra Condensed"/>
              </a:rPr>
              <a:t>1. </a:t>
            </a:r>
            <a:r>
              <a:rPr lang="vi-VN" sz="1800" b="1" dirty="0">
                <a:solidFill>
                  <a:srgbClr val="943557"/>
                </a:solidFill>
                <a:latin typeface="Fira Sans Extra Condensed Medium" panose="020B0604020202020204" charset="0"/>
                <a:ea typeface="Fira Sans Extra Condensed"/>
                <a:cs typeface="Fira Sans Extra Condensed"/>
              </a:rPr>
              <a:t>Một </a:t>
            </a:r>
            <a:r>
              <a:rPr lang="en-US" sz="1800" b="1" dirty="0" err="1">
                <a:solidFill>
                  <a:srgbClr val="943557"/>
                </a:solidFill>
                <a:latin typeface="Fira Sans Extra Condensed Medium" panose="020B0604020202020204" charset="0"/>
                <a:ea typeface="Fira Sans Extra Condensed"/>
                <a:cs typeface="Fira Sans Extra Condensed"/>
              </a:rPr>
              <a:t>số</a:t>
            </a:r>
            <a:r>
              <a:rPr lang="vi-VN" sz="1800" b="1" dirty="0">
                <a:solidFill>
                  <a:srgbClr val="943557"/>
                </a:solidFill>
                <a:latin typeface="Fira Sans Extra Condensed Medium" panose="020B0604020202020204" charset="0"/>
                <a:ea typeface="Fira Sans Extra Condensed"/>
                <a:cs typeface="Fira Sans Extra Condensed"/>
              </a:rPr>
              <a:t> dụng cụ thí nghiệm quang học</a:t>
            </a:r>
            <a:endParaRPr lang="en-US" sz="1800" b="1" dirty="0">
              <a:solidFill>
                <a:srgbClr val="943557"/>
              </a:solidFill>
              <a:latin typeface="Fira Sans Extra Condensed Medium" panose="020B0604020202020204" charset="0"/>
              <a:ea typeface="Fira Sans Extra Condensed"/>
              <a:cs typeface="Fira Sans Extra Condensed"/>
            </a:endParaRPr>
          </a:p>
        </p:txBody>
      </p:sp>
      <p:sp>
        <p:nvSpPr>
          <p:cNvPr id="6" name="Google Shape;142;p18">
            <a:extLst>
              <a:ext uri="{FF2B5EF4-FFF2-40B4-BE49-F238E27FC236}">
                <a16:creationId xmlns:a16="http://schemas.microsoft.com/office/drawing/2014/main" id="{8184B87F-1431-2081-65F7-2989A56A695F}"/>
              </a:ext>
            </a:extLst>
          </p:cNvPr>
          <p:cNvSpPr txBox="1"/>
          <p:nvPr/>
        </p:nvSpPr>
        <p:spPr>
          <a:xfrm>
            <a:off x="444817" y="3736628"/>
            <a:ext cx="3337223"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Bảng</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bán</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trụ</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và</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bảng</a:t>
            </a:r>
            <a:r>
              <a:rPr lang="en-US" sz="2000" b="1" dirty="0">
                <a:solidFill>
                  <a:srgbClr val="943557"/>
                </a:solidFill>
                <a:latin typeface="Fira Sans Extra Condensed Medium" panose="020B0604020202020204" charset="0"/>
                <a:ea typeface="Fira Sans Extra Condensed"/>
                <a:cs typeface="Fira Sans Extra Condensed"/>
                <a:sym typeface="Fira Sans Extra Condensed"/>
              </a:rPr>
              <a:t> chia </a:t>
            </a:r>
            <a:r>
              <a:rPr lang="en-US" sz="2000" b="1" dirty="0" err="1">
                <a:solidFill>
                  <a:srgbClr val="943557"/>
                </a:solidFill>
                <a:latin typeface="Fira Sans Extra Condensed Medium" panose="020B0604020202020204" charset="0"/>
                <a:ea typeface="Fira Sans Extra Condensed"/>
                <a:cs typeface="Fira Sans Extra Condensed"/>
                <a:sym typeface="Fira Sans Extra Condensed"/>
              </a:rPr>
              <a:t>độ</a:t>
            </a:r>
            <a:endParaRPr lang="en-US" sz="2000" b="1" dirty="0">
              <a:solidFill>
                <a:srgbClr val="943557"/>
              </a:solidFill>
              <a:latin typeface="Fira Sans Extra Condensed Medium" panose="020B0604020202020204" charset="0"/>
              <a:ea typeface="Fira Sans Extra Condensed"/>
              <a:cs typeface="Fira Sans Extra Condensed"/>
            </a:endParaRPr>
          </a:p>
        </p:txBody>
      </p:sp>
      <p:sp>
        <p:nvSpPr>
          <p:cNvPr id="26" name="Google Shape;142;p18">
            <a:extLst>
              <a:ext uri="{FF2B5EF4-FFF2-40B4-BE49-F238E27FC236}">
                <a16:creationId xmlns:a16="http://schemas.microsoft.com/office/drawing/2014/main" id="{318A5CEC-5F4D-AC32-7A3F-53101DA397F1}"/>
              </a:ext>
            </a:extLst>
          </p:cNvPr>
          <p:cNvSpPr txBox="1"/>
          <p:nvPr/>
        </p:nvSpPr>
        <p:spPr>
          <a:xfrm>
            <a:off x="174149" y="4154837"/>
            <a:ext cx="3892330" cy="8884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vi-VN" dirty="0"/>
              <a:t>Bản bán trụ</a:t>
            </a:r>
            <a:r>
              <a:rPr lang="en-US" dirty="0"/>
              <a:t>: </a:t>
            </a:r>
            <a:r>
              <a:rPr lang="vi-VN" dirty="0"/>
              <a:t>khối thuỷ tinh trong suốt. </a:t>
            </a:r>
            <a:endParaRPr lang="en-US" dirty="0"/>
          </a:p>
          <a:p>
            <a:r>
              <a:rPr lang="vi-VN" dirty="0"/>
              <a:t>Bảng chia độ</a:t>
            </a:r>
            <a:r>
              <a:rPr lang="en-US" dirty="0"/>
              <a:t>: </a:t>
            </a:r>
            <a:r>
              <a:rPr lang="vi-VN" dirty="0"/>
              <a:t>đọc giá trị góc tới, góc khúc xạ và góc phản xạ </a:t>
            </a:r>
            <a:endParaRPr lang="en-US" dirty="0"/>
          </a:p>
        </p:txBody>
      </p:sp>
      <p:sp>
        <p:nvSpPr>
          <p:cNvPr id="18" name="Google Shape;142;p18">
            <a:extLst>
              <a:ext uri="{FF2B5EF4-FFF2-40B4-BE49-F238E27FC236}">
                <a16:creationId xmlns:a16="http://schemas.microsoft.com/office/drawing/2014/main" id="{7DE4378C-C8EA-12B6-7410-B847566D5243}"/>
              </a:ext>
            </a:extLst>
          </p:cNvPr>
          <p:cNvSpPr txBox="1"/>
          <p:nvPr/>
        </p:nvSpPr>
        <p:spPr>
          <a:xfrm>
            <a:off x="4133518" y="3402254"/>
            <a:ext cx="490653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dirty="0"/>
              <a:t>Bộ dụng cụ tìm hiểu tính chất ảnh qua thấu kính</a:t>
            </a:r>
            <a:endParaRPr lang="en-US" dirty="0"/>
          </a:p>
        </p:txBody>
      </p:sp>
      <p:sp>
        <p:nvSpPr>
          <p:cNvPr id="20" name="Google Shape;142;p18">
            <a:extLst>
              <a:ext uri="{FF2B5EF4-FFF2-40B4-BE49-F238E27FC236}">
                <a16:creationId xmlns:a16="http://schemas.microsoft.com/office/drawing/2014/main" id="{19D0071B-F5D8-36A6-9B1D-B56C7A409204}"/>
              </a:ext>
            </a:extLst>
          </p:cNvPr>
          <p:cNvSpPr txBox="1"/>
          <p:nvPr/>
        </p:nvSpPr>
        <p:spPr>
          <a:xfrm>
            <a:off x="4226856" y="3847209"/>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(1) </a:t>
            </a:r>
            <a:r>
              <a:rPr lang="en-US" dirty="0" err="1"/>
              <a:t>Thấu</a:t>
            </a:r>
            <a:r>
              <a:rPr lang="en-US" dirty="0"/>
              <a:t> </a:t>
            </a:r>
            <a:r>
              <a:rPr lang="en-US" dirty="0" err="1"/>
              <a:t>kính</a:t>
            </a:r>
            <a:r>
              <a:rPr lang="en-US" dirty="0"/>
              <a:t> </a:t>
            </a:r>
            <a:r>
              <a:rPr lang="en-US" dirty="0" err="1"/>
              <a:t>hội</a:t>
            </a:r>
            <a:r>
              <a:rPr lang="en-US" dirty="0"/>
              <a:t> </a:t>
            </a:r>
            <a:r>
              <a:rPr lang="en-US" dirty="0" err="1"/>
              <a:t>tụ</a:t>
            </a:r>
            <a:endParaRPr lang="en-US" dirty="0"/>
          </a:p>
        </p:txBody>
      </p:sp>
      <p:sp>
        <p:nvSpPr>
          <p:cNvPr id="21" name="Google Shape;142;p18">
            <a:extLst>
              <a:ext uri="{FF2B5EF4-FFF2-40B4-BE49-F238E27FC236}">
                <a16:creationId xmlns:a16="http://schemas.microsoft.com/office/drawing/2014/main" id="{F9B8E45B-05F8-A3E6-BED6-39983F4C907E}"/>
              </a:ext>
            </a:extLst>
          </p:cNvPr>
          <p:cNvSpPr txBox="1"/>
          <p:nvPr/>
        </p:nvSpPr>
        <p:spPr>
          <a:xfrm>
            <a:off x="4226856" y="4221678"/>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(2) </a:t>
            </a:r>
            <a:r>
              <a:rPr lang="en-US" dirty="0" err="1"/>
              <a:t>Thấu</a:t>
            </a:r>
            <a:r>
              <a:rPr lang="en-US" dirty="0"/>
              <a:t> </a:t>
            </a:r>
            <a:r>
              <a:rPr lang="en-US" dirty="0" err="1"/>
              <a:t>kính</a:t>
            </a:r>
            <a:r>
              <a:rPr lang="en-US" dirty="0"/>
              <a:t> </a:t>
            </a:r>
            <a:r>
              <a:rPr lang="en-US" dirty="0" err="1"/>
              <a:t>phân</a:t>
            </a:r>
            <a:r>
              <a:rPr lang="en-US" dirty="0"/>
              <a:t> </a:t>
            </a:r>
            <a:r>
              <a:rPr lang="en-US" dirty="0" err="1"/>
              <a:t>kì</a:t>
            </a:r>
            <a:endParaRPr lang="en-US" dirty="0"/>
          </a:p>
        </p:txBody>
      </p:sp>
      <p:sp>
        <p:nvSpPr>
          <p:cNvPr id="23" name="Google Shape;142;p18">
            <a:extLst>
              <a:ext uri="{FF2B5EF4-FFF2-40B4-BE49-F238E27FC236}">
                <a16:creationId xmlns:a16="http://schemas.microsoft.com/office/drawing/2014/main" id="{3859A890-39F4-6B23-5E2D-1230EB56A0D6}"/>
              </a:ext>
            </a:extLst>
          </p:cNvPr>
          <p:cNvSpPr txBox="1"/>
          <p:nvPr/>
        </p:nvSpPr>
        <p:spPr>
          <a:xfrm>
            <a:off x="4226856" y="459614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(3) </a:t>
            </a:r>
            <a:r>
              <a:rPr lang="en-US" dirty="0" err="1"/>
              <a:t>Màn</a:t>
            </a:r>
            <a:r>
              <a:rPr lang="en-US" dirty="0"/>
              <a:t> </a:t>
            </a:r>
            <a:r>
              <a:rPr lang="en-US" dirty="0" err="1"/>
              <a:t>chắn</a:t>
            </a:r>
            <a:endParaRPr lang="en-US" dirty="0"/>
          </a:p>
        </p:txBody>
      </p:sp>
      <p:sp>
        <p:nvSpPr>
          <p:cNvPr id="24" name="Google Shape;142;p18">
            <a:extLst>
              <a:ext uri="{FF2B5EF4-FFF2-40B4-BE49-F238E27FC236}">
                <a16:creationId xmlns:a16="http://schemas.microsoft.com/office/drawing/2014/main" id="{E4B6A943-22EF-DF29-D4C9-049B844D144B}"/>
              </a:ext>
            </a:extLst>
          </p:cNvPr>
          <p:cNvSpPr txBox="1"/>
          <p:nvPr/>
        </p:nvSpPr>
        <p:spPr>
          <a:xfrm>
            <a:off x="6523077" y="384153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(4) </a:t>
            </a:r>
            <a:r>
              <a:rPr lang="en-US" dirty="0" err="1"/>
              <a:t>Đèn</a:t>
            </a:r>
            <a:endParaRPr lang="en-US" dirty="0"/>
          </a:p>
        </p:txBody>
      </p:sp>
      <p:sp>
        <p:nvSpPr>
          <p:cNvPr id="25" name="Google Shape;142;p18">
            <a:extLst>
              <a:ext uri="{FF2B5EF4-FFF2-40B4-BE49-F238E27FC236}">
                <a16:creationId xmlns:a16="http://schemas.microsoft.com/office/drawing/2014/main" id="{B9FC7D9B-CC41-459C-46C2-C116967433E8}"/>
              </a:ext>
            </a:extLst>
          </p:cNvPr>
          <p:cNvSpPr txBox="1"/>
          <p:nvPr/>
        </p:nvSpPr>
        <p:spPr>
          <a:xfrm>
            <a:off x="6523077" y="4216006"/>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(5) </a:t>
            </a:r>
            <a:r>
              <a:rPr lang="en-US" dirty="0" err="1"/>
              <a:t>Khe</a:t>
            </a:r>
            <a:r>
              <a:rPr lang="en-US" dirty="0"/>
              <a:t> </a:t>
            </a:r>
            <a:r>
              <a:rPr lang="en-US" dirty="0" err="1"/>
              <a:t>hình</a:t>
            </a:r>
            <a:r>
              <a:rPr lang="en-US" dirty="0"/>
              <a:t> </a:t>
            </a:r>
            <a:r>
              <a:rPr lang="en-US" dirty="0" err="1"/>
              <a:t>chữ</a:t>
            </a:r>
            <a:r>
              <a:rPr lang="en-US" dirty="0"/>
              <a:t> F</a:t>
            </a:r>
          </a:p>
        </p:txBody>
      </p:sp>
      <p:sp>
        <p:nvSpPr>
          <p:cNvPr id="29" name="Google Shape;142;p18">
            <a:extLst>
              <a:ext uri="{FF2B5EF4-FFF2-40B4-BE49-F238E27FC236}">
                <a16:creationId xmlns:a16="http://schemas.microsoft.com/office/drawing/2014/main" id="{8E7A79A4-96A8-E088-3E67-DB99C6E9E3FC}"/>
              </a:ext>
            </a:extLst>
          </p:cNvPr>
          <p:cNvSpPr txBox="1"/>
          <p:nvPr/>
        </p:nvSpPr>
        <p:spPr>
          <a:xfrm>
            <a:off x="6523077" y="4590475"/>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r>
              <a:rPr lang="en-US" dirty="0"/>
              <a:t>(6) </a:t>
            </a:r>
            <a:r>
              <a:rPr lang="en-US" dirty="0" err="1"/>
              <a:t>Giá</a:t>
            </a:r>
            <a:r>
              <a:rPr lang="en-US" dirty="0"/>
              <a:t> </a:t>
            </a:r>
            <a:r>
              <a:rPr lang="en-US" dirty="0" err="1"/>
              <a:t>quang</a:t>
            </a:r>
            <a:r>
              <a:rPr lang="en-US" dirty="0"/>
              <a:t> </a:t>
            </a:r>
            <a:r>
              <a:rPr lang="en-US" dirty="0" err="1"/>
              <a:t>học</a:t>
            </a:r>
            <a:endParaRPr lang="en-US" dirty="0"/>
          </a:p>
        </p:txBody>
      </p:sp>
    </p:spTree>
    <p:extLst>
      <p:ext uri="{BB962C8B-B14F-4D97-AF65-F5344CB8AC3E}">
        <p14:creationId xmlns:p14="http://schemas.microsoft.com/office/powerpoint/2010/main" val="819254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25"/>
                            </p:stCondLst>
                            <p:childTnLst>
                              <p:par>
                                <p:cTn id="15" presetID="16" presetClass="entr" presetSubtype="37"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out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out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18" grpId="0"/>
      <p:bldP spid="20" grpId="0"/>
      <p:bldP spid="21" grpId="0"/>
      <p:bldP spid="23" grpId="0"/>
      <p:bldP spid="24" grpId="0"/>
      <p:bldP spid="25" grpId="0"/>
      <p:bldP spid="29" grpId="0"/>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3800</TotalTime>
  <Words>2361</Words>
  <Application>Microsoft Office PowerPoint</Application>
  <PresentationFormat>On-screen Show (16:9)</PresentationFormat>
  <Paragraphs>225</Paragraphs>
  <Slides>43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Fira Sans Extra Condensed Medium</vt:lpstr>
      <vt:lpstr>#9Slide03 Arima Madurai Black</vt:lpstr>
      <vt:lpstr>Fira Sans Extra Condensed</vt:lpstr>
      <vt:lpstr>Fira Sans Condensed Light</vt:lpstr>
      <vt:lpstr>Calibri</vt:lpstr>
      <vt:lpstr>Fira Sans Condensed Medium</vt:lpstr>
      <vt:lpstr>Roboto</vt:lpstr>
      <vt:lpstr>Lab Beaker Charts Infographics by Slidesgo</vt:lpstr>
      <vt:lpstr>BÀI 1.  GIỚI THIỆU MỘT SỐ DỤNG CỤ, HOÁ CHẤT.  THUYẾT TRÌNH MỘT VẤN ĐỀ KHOA HỌC</vt:lpstr>
      <vt:lpstr>PowerPoint Presentation</vt:lpstr>
      <vt:lpstr>MỤC TIÊU</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TOÀN TRONG PHÒNG THÍ NGHIỆM</dc:title>
  <dc:creator>Thèn Tươi</dc:creator>
  <cp:lastModifiedBy>Thèn Thị Tươi</cp:lastModifiedBy>
  <cp:revision>23</cp:revision>
  <dcterms:modified xsi:type="dcterms:W3CDTF">2024-11-29T14:02:54Z</dcterms:modified>
</cp:coreProperties>
</file>