
<file path=[Content_Types].xml><?xml version="1.0" encoding="utf-8"?>
<Types xmlns="http://schemas.openxmlformats.org/package/2006/content-types">
  <Default Extension="gif" ContentType="image/gif"/>
  <Default Extension="jpe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2"/>
  </p:sldMasterIdLst>
  <p:notesMasterIdLst>
    <p:notesMasterId r:id="rId38"/>
  </p:notesMasterIdLst>
  <p:sldIdLst>
    <p:sldId id="337" r:id="rId3"/>
    <p:sldId id="369" r:id="rId4"/>
    <p:sldId id="370" r:id="rId5"/>
    <p:sldId id="339" r:id="rId6"/>
    <p:sldId id="261" r:id="rId7"/>
    <p:sldId id="341" r:id="rId8"/>
    <p:sldId id="259" r:id="rId9"/>
    <p:sldId id="263" r:id="rId10"/>
    <p:sldId id="371" r:id="rId11"/>
    <p:sldId id="372" r:id="rId12"/>
    <p:sldId id="262" r:id="rId13"/>
    <p:sldId id="373" r:id="rId14"/>
    <p:sldId id="260" r:id="rId15"/>
    <p:sldId id="374" r:id="rId16"/>
    <p:sldId id="347" r:id="rId17"/>
    <p:sldId id="349" r:id="rId18"/>
    <p:sldId id="376" r:id="rId19"/>
    <p:sldId id="377" r:id="rId20"/>
    <p:sldId id="378" r:id="rId21"/>
    <p:sldId id="379" r:id="rId22"/>
    <p:sldId id="380" r:id="rId23"/>
    <p:sldId id="363" r:id="rId24"/>
    <p:sldId id="257" r:id="rId25"/>
    <p:sldId id="265" r:id="rId26"/>
    <p:sldId id="284" r:id="rId27"/>
    <p:sldId id="269" r:id="rId28"/>
    <p:sldId id="273" r:id="rId29"/>
    <p:sldId id="274" r:id="rId30"/>
    <p:sldId id="278" r:id="rId31"/>
    <p:sldId id="275" r:id="rId32"/>
    <p:sldId id="277" r:id="rId33"/>
    <p:sldId id="276" r:id="rId34"/>
    <p:sldId id="279" r:id="rId35"/>
    <p:sldId id="364" r:id="rId36"/>
    <p:sldId id="338" r:id="rId37"/>
  </p:sldIdLst>
  <p:sldSz cx="12192000" cy="6858000"/>
  <p:notesSz cx="6858000" cy="9144000"/>
  <p:custDataLst>
    <p:tags r:id="rId39"/>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DDDD"/>
    <a:srgbClr val="FFCCCC"/>
    <a:srgbClr val="FFCCFF"/>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706" autoAdjust="0"/>
    <p:restoredTop sz="94660"/>
  </p:normalViewPr>
  <p:slideViewPr>
    <p:cSldViewPr snapToGrid="0">
      <p:cViewPr>
        <p:scale>
          <a:sx n="50" d="100"/>
          <a:sy n="50" d="100"/>
        </p:scale>
        <p:origin x="2016" y="60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ags" Target="tags/tag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tableStyles" Target="tableStyle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7A9E89-69DE-41BF-AB2A-1A752A9C0F40}" type="datetimeFigureOut">
              <a:rPr lang="en-US" smtClean="0"/>
              <a:t>12/4/2024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C82FA16-E0DA-4048-8EBE-DC6D378EBDDD}"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6E489CDA-B98C-40ED-8BE1-AB7F57130C26}" type="datetimeFigureOut">
              <a:rPr lang="en-US" smtClean="0"/>
              <a:t>12/4/2024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037C497-69F1-416C-9CB5-A16E986131E4}" type="slidenum">
              <a:rPr lang="en-US" smtClean="0"/>
              <a:t>‹#›</a:t>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E489CDA-B98C-40ED-8BE1-AB7F57130C26}" type="datetimeFigureOut">
              <a:rPr lang="en-US" smtClean="0"/>
              <a:t>12/4/2024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037C497-69F1-416C-9CB5-A16E986131E4}" type="slidenum">
              <a:rPr lang="en-US" smtClean="0"/>
              <a:t>‹#›</a:t>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E489CDA-B98C-40ED-8BE1-AB7F57130C26}" type="datetimeFigureOut">
              <a:rPr lang="en-US" smtClean="0"/>
              <a:t>12/4/2024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037C497-69F1-416C-9CB5-A16E986131E4}" type="slidenum">
              <a:rPr lang="en-US" smtClean="0"/>
              <a:t>‹#›</a:t>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68623174"/>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20277950"/>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7227136"/>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3624898"/>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12/4/2024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53673402"/>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12/4/2024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71882050"/>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12/4/2024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49249055"/>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33398010"/>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E489CDA-B98C-40ED-8BE1-AB7F57130C26}" type="datetimeFigureOut">
              <a:rPr lang="en-US" smtClean="0"/>
              <a:t>12/4/2024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037C497-69F1-416C-9CB5-A16E986131E4}" type="slidenum">
              <a:rPr lang="en-US" smtClean="0"/>
              <a:t>‹#›</a:t>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50729564"/>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11244177"/>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0955851"/>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E489CDA-B98C-40ED-8BE1-AB7F57130C26}" type="datetimeFigureOut">
              <a:rPr lang="en-US" smtClean="0"/>
              <a:t>12/4/2024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037C497-69F1-416C-9CB5-A16E986131E4}" type="slidenum">
              <a:rPr lang="en-US" smtClean="0"/>
              <a:t>‹#›</a:t>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E489CDA-B98C-40ED-8BE1-AB7F57130C26}" type="datetimeFigureOut">
              <a:rPr lang="en-US" smtClean="0"/>
              <a:t>12/4/2024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037C497-69F1-416C-9CB5-A16E986131E4}" type="slidenum">
              <a:rPr lang="en-US" smtClean="0"/>
              <a:t>‹#›</a:t>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E489CDA-B98C-40ED-8BE1-AB7F57130C26}" type="datetimeFigureOut">
              <a:rPr lang="en-US" smtClean="0"/>
              <a:t>12/4/2024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037C497-69F1-416C-9CB5-A16E986131E4}" type="slidenum">
              <a:rPr lang="en-US" smtClean="0"/>
              <a:t>‹#›</a:t>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E489CDA-B98C-40ED-8BE1-AB7F57130C26}" type="datetimeFigureOut">
              <a:rPr lang="en-US" smtClean="0"/>
              <a:t>12/4/2024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037C497-69F1-416C-9CB5-A16E986131E4}" type="slidenum">
              <a:rPr lang="en-US" smtClean="0"/>
              <a:t>‹#›</a:t>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E489CDA-B98C-40ED-8BE1-AB7F57130C26}" type="datetimeFigureOut">
              <a:rPr lang="en-US" smtClean="0"/>
              <a:t>12/4/2024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037C497-69F1-416C-9CB5-A16E986131E4}" type="slidenum">
              <a:rPr lang="en-US" smtClean="0"/>
              <a:t>‹#›</a:t>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E489CDA-B98C-40ED-8BE1-AB7F57130C26}" type="datetimeFigureOut">
              <a:rPr lang="en-US" smtClean="0"/>
              <a:t>12/4/2024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037C497-69F1-416C-9CB5-A16E986131E4}" type="slidenum">
              <a:rPr lang="en-US" smtClean="0"/>
              <a:t>‹#›</a:t>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E489CDA-B98C-40ED-8BE1-AB7F57130C26}" type="datetimeFigureOut">
              <a:rPr lang="en-US" smtClean="0"/>
              <a:t>12/4/2024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037C497-69F1-416C-9CB5-A16E986131E4}" type="slidenum">
              <a:rPr lang="en-US" smtClean="0"/>
              <a:t>‹#›</a:t>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E489CDA-B98C-40ED-8BE1-AB7F57130C26}" type="datetimeFigureOut">
              <a:rPr lang="en-US" smtClean="0"/>
              <a:t>12/4/2024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037C497-69F1-416C-9CB5-A16E986131E4}"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12/4/2024</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46776230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Layout" Target="../slideLayouts/slideLayout18.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4.png"/><Relationship Id="rId7" Type="http://schemas.microsoft.com/office/2007/relationships/hdphoto" Target="../media/hdphoto4.wdp"/><Relationship Id="rId2" Type="http://schemas.openxmlformats.org/officeDocument/2006/relationships/image" Target="../media/image8.png"/><Relationship Id="rId1" Type="http://schemas.openxmlformats.org/officeDocument/2006/relationships/slideLayout" Target="../slideLayouts/slideLayout18.xml"/><Relationship Id="rId6" Type="http://schemas.openxmlformats.org/officeDocument/2006/relationships/image" Target="../media/image18.png"/><Relationship Id="rId5" Type="http://schemas.openxmlformats.org/officeDocument/2006/relationships/image" Target="../media/image11.png"/><Relationship Id="rId10" Type="http://schemas.openxmlformats.org/officeDocument/2006/relationships/image" Target="../media/image3.png"/><Relationship Id="rId4" Type="http://schemas.openxmlformats.org/officeDocument/2006/relationships/image" Target="../media/image2.png"/><Relationship Id="rId9" Type="http://schemas.microsoft.com/office/2007/relationships/hdphoto" Target="../media/hdphoto5.wdp"/></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Layout" Target="../slideLayouts/slideLayout18.xml"/><Relationship Id="rId6" Type="http://schemas.microsoft.com/office/2007/relationships/hdphoto" Target="../media/hdphoto5.wdp"/><Relationship Id="rId5" Type="http://schemas.openxmlformats.org/officeDocument/2006/relationships/image" Target="../media/image19.png"/><Relationship Id="rId4" Type="http://schemas.microsoft.com/office/2007/relationships/hdphoto" Target="../media/hdphoto4.wdp"/></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4.gif"/><Relationship Id="rId2" Type="http://schemas.openxmlformats.org/officeDocument/2006/relationships/image" Target="../media/image20.png"/><Relationship Id="rId1" Type="http://schemas.openxmlformats.org/officeDocument/2006/relationships/slideLayout" Target="../slideLayouts/slideLayout18.xml"/><Relationship Id="rId6" Type="http://schemas.openxmlformats.org/officeDocument/2006/relationships/image" Target="../media/image11.png"/><Relationship Id="rId5" Type="http://schemas.openxmlformats.org/officeDocument/2006/relationships/image" Target="../media/image2.png"/><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4.png"/><Relationship Id="rId7" Type="http://schemas.openxmlformats.org/officeDocument/2006/relationships/image" Target="../media/image17.png"/><Relationship Id="rId2" Type="http://schemas.openxmlformats.org/officeDocument/2006/relationships/image" Target="../media/image8.png"/><Relationship Id="rId1" Type="http://schemas.openxmlformats.org/officeDocument/2006/relationships/slideLayout" Target="../slideLayouts/slideLayout18.xml"/><Relationship Id="rId6" Type="http://schemas.openxmlformats.org/officeDocument/2006/relationships/image" Target="../media/image6.png"/><Relationship Id="rId5" Type="http://schemas.openxmlformats.org/officeDocument/2006/relationships/image" Target="../media/image11.png"/><Relationship Id="rId4" Type="http://schemas.openxmlformats.org/officeDocument/2006/relationships/image" Target="../media/image2.png"/><Relationship Id="rId9" Type="http://schemas.microsoft.com/office/2007/relationships/hdphoto" Target="../media/hdphoto6.wdp"/></Relationships>
</file>

<file path=ppt/slides/_rels/slide15.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7.png"/><Relationship Id="rId2" Type="http://schemas.openxmlformats.org/officeDocument/2006/relationships/image" Target="../media/image8.png"/><Relationship Id="rId1" Type="http://schemas.openxmlformats.org/officeDocument/2006/relationships/slideLayout" Target="../slideLayouts/slideLayout18.xml"/><Relationship Id="rId6" Type="http://schemas.openxmlformats.org/officeDocument/2006/relationships/image" Target="../media/image6.png"/><Relationship Id="rId5" Type="http://schemas.openxmlformats.org/officeDocument/2006/relationships/image" Target="../media/image11.png"/><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8.png"/><Relationship Id="rId7" Type="http://schemas.openxmlformats.org/officeDocument/2006/relationships/image" Target="../media/image23.png"/><Relationship Id="rId2" Type="http://schemas.openxmlformats.org/officeDocument/2006/relationships/image" Target="../media/image13.png"/><Relationship Id="rId1" Type="http://schemas.openxmlformats.org/officeDocument/2006/relationships/slideLayout" Target="../slideLayouts/slideLayout18.xml"/><Relationship Id="rId6" Type="http://schemas.openxmlformats.org/officeDocument/2006/relationships/image" Target="../media/image11.png"/><Relationship Id="rId5" Type="http://schemas.openxmlformats.org/officeDocument/2006/relationships/image" Target="../media/image2.png"/><Relationship Id="rId4" Type="http://schemas.openxmlformats.org/officeDocument/2006/relationships/image" Target="../media/image4.png"/></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25.png"/><Relationship Id="rId2" Type="http://schemas.openxmlformats.org/officeDocument/2006/relationships/image" Target="../media/image8.png"/><Relationship Id="rId1" Type="http://schemas.openxmlformats.org/officeDocument/2006/relationships/slideLayout" Target="../slideLayouts/slideLayout18.xml"/><Relationship Id="rId6" Type="http://schemas.openxmlformats.org/officeDocument/2006/relationships/image" Target="../media/image24.png"/><Relationship Id="rId5" Type="http://schemas.openxmlformats.org/officeDocument/2006/relationships/image" Target="../media/image11.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7" Type="http://schemas.microsoft.com/office/2007/relationships/hdphoto" Target="../media/hdphoto9.wdp"/><Relationship Id="rId2" Type="http://schemas.openxmlformats.org/officeDocument/2006/relationships/image" Target="../media/image8.png"/><Relationship Id="rId1" Type="http://schemas.openxmlformats.org/officeDocument/2006/relationships/slideLayout" Target="../slideLayouts/slideLayout18.xml"/><Relationship Id="rId6" Type="http://schemas.openxmlformats.org/officeDocument/2006/relationships/image" Target="../media/image26.png"/><Relationship Id="rId5" Type="http://schemas.openxmlformats.org/officeDocument/2006/relationships/image" Target="../media/image11.png"/><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Layout" Target="../slideLayouts/slideLayout18.xml"/><Relationship Id="rId6" Type="http://schemas.openxmlformats.org/officeDocument/2006/relationships/image" Target="../media/image27.png"/><Relationship Id="rId5" Type="http://schemas.openxmlformats.org/officeDocument/2006/relationships/image" Target="../media/image11.png"/><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4.gif"/><Relationship Id="rId2" Type="http://schemas.openxmlformats.org/officeDocument/2006/relationships/image" Target="../media/image30.png"/><Relationship Id="rId1" Type="http://schemas.openxmlformats.org/officeDocument/2006/relationships/slideLayout" Target="../slideLayouts/slideLayout18.xml"/><Relationship Id="rId6" Type="http://schemas.openxmlformats.org/officeDocument/2006/relationships/image" Target="../media/image11.png"/><Relationship Id="rId5" Type="http://schemas.openxmlformats.org/officeDocument/2006/relationships/image" Target="../media/image2.png"/><Relationship Id="rId4" Type="http://schemas.openxmlformats.org/officeDocument/2006/relationships/image" Target="../media/image4.png"/></Relationships>
</file>

<file path=ppt/slides/_rels/slide2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8.png"/><Relationship Id="rId7" Type="http://schemas.openxmlformats.org/officeDocument/2006/relationships/image" Target="../media/image7.png"/><Relationship Id="rId2" Type="http://schemas.openxmlformats.org/officeDocument/2006/relationships/image" Target="../media/image31.png"/><Relationship Id="rId1" Type="http://schemas.openxmlformats.org/officeDocument/2006/relationships/slideLayout" Target="../slideLayouts/slideLayout18.xml"/><Relationship Id="rId6" Type="http://schemas.openxmlformats.org/officeDocument/2006/relationships/image" Target="../media/image2.png"/><Relationship Id="rId5" Type="http://schemas.openxmlformats.org/officeDocument/2006/relationships/image" Target="../media/image5.png"/><Relationship Id="rId4" Type="http://schemas.openxmlformats.org/officeDocument/2006/relationships/image" Target="../media/image4.png"/></Relationships>
</file>

<file path=ppt/slides/_rels/slide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2.png"/><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5.png"/></Relationships>
</file>

<file path=ppt/slides/_rels/slide26.xml.rels><?xml version="1.0" encoding="UTF-8" standalone="yes"?>
<Relationships xmlns="http://schemas.openxmlformats.org/package/2006/relationships"><Relationship Id="rId8" Type="http://schemas.openxmlformats.org/officeDocument/2006/relationships/slide" Target="slide30.xml"/><Relationship Id="rId13" Type="http://schemas.openxmlformats.org/officeDocument/2006/relationships/image" Target="../media/image34.gif"/><Relationship Id="rId3" Type="http://schemas.openxmlformats.org/officeDocument/2006/relationships/slideLayout" Target="../slideLayouts/slideLayout2.xml"/><Relationship Id="rId7" Type="http://schemas.openxmlformats.org/officeDocument/2006/relationships/slide" Target="slide29.xml"/><Relationship Id="rId12" Type="http://schemas.openxmlformats.org/officeDocument/2006/relationships/slide" Target="slide34.xml"/><Relationship Id="rId2" Type="http://schemas.openxmlformats.org/officeDocument/2006/relationships/audio" Target="../media/media1.wav"/><Relationship Id="rId16" Type="http://schemas.openxmlformats.org/officeDocument/2006/relationships/image" Target="../media/image37.png"/><Relationship Id="rId1" Type="http://schemas.microsoft.com/office/2007/relationships/media" Target="../media/media1.wav"/><Relationship Id="rId6" Type="http://schemas.openxmlformats.org/officeDocument/2006/relationships/slide" Target="slide28.xml"/><Relationship Id="rId11" Type="http://schemas.openxmlformats.org/officeDocument/2006/relationships/slide" Target="slide33.xml"/><Relationship Id="rId5" Type="http://schemas.openxmlformats.org/officeDocument/2006/relationships/slide" Target="slide27.xml"/><Relationship Id="rId15" Type="http://schemas.openxmlformats.org/officeDocument/2006/relationships/image" Target="../media/image36.gif"/><Relationship Id="rId10" Type="http://schemas.openxmlformats.org/officeDocument/2006/relationships/slide" Target="slide32.xml"/><Relationship Id="rId4" Type="http://schemas.openxmlformats.org/officeDocument/2006/relationships/image" Target="../media/image33.png"/><Relationship Id="rId9" Type="http://schemas.openxmlformats.org/officeDocument/2006/relationships/slide" Target="slide31.xml"/><Relationship Id="rId14" Type="http://schemas.openxmlformats.org/officeDocument/2006/relationships/image" Target="../media/image35.gif"/></Relationships>
</file>

<file path=ppt/slides/_rels/slide27.xml.rels><?xml version="1.0" encoding="UTF-8" standalone="yes"?>
<Relationships xmlns="http://schemas.openxmlformats.org/package/2006/relationships"><Relationship Id="rId8" Type="http://schemas.microsoft.com/office/2007/relationships/hdphoto" Target="../media/hdphoto10.wdp"/><Relationship Id="rId13" Type="http://schemas.openxmlformats.org/officeDocument/2006/relationships/image" Target="../media/image41.png"/><Relationship Id="rId18" Type="http://schemas.openxmlformats.org/officeDocument/2006/relationships/image" Target="../media/image45.png"/><Relationship Id="rId3" Type="http://schemas.openxmlformats.org/officeDocument/2006/relationships/slideLayout" Target="../slideLayouts/slideLayout1.xml"/><Relationship Id="rId7" Type="http://schemas.openxmlformats.org/officeDocument/2006/relationships/image" Target="../media/image38.png"/><Relationship Id="rId12" Type="http://schemas.microsoft.com/office/2007/relationships/hdphoto" Target="../media/hdphoto12.wdp"/><Relationship Id="rId17" Type="http://schemas.openxmlformats.org/officeDocument/2006/relationships/image" Target="../media/image44.png"/><Relationship Id="rId2" Type="http://schemas.openxmlformats.org/officeDocument/2006/relationships/video" Target="../media/media2.mp4"/><Relationship Id="rId16" Type="http://schemas.openxmlformats.org/officeDocument/2006/relationships/slide" Target="slide26.xml"/><Relationship Id="rId1" Type="http://schemas.microsoft.com/office/2007/relationships/media" Target="../media/media2.mp4"/><Relationship Id="rId6" Type="http://schemas.openxmlformats.org/officeDocument/2006/relationships/audio" Target="../media/audio3.wav"/><Relationship Id="rId11" Type="http://schemas.openxmlformats.org/officeDocument/2006/relationships/image" Target="../media/image40.png"/><Relationship Id="rId5" Type="http://schemas.openxmlformats.org/officeDocument/2006/relationships/audio" Target="../media/audio2.wav"/><Relationship Id="rId15" Type="http://schemas.openxmlformats.org/officeDocument/2006/relationships/image" Target="../media/image43.png"/><Relationship Id="rId10" Type="http://schemas.microsoft.com/office/2007/relationships/hdphoto" Target="../media/hdphoto11.wdp"/><Relationship Id="rId19" Type="http://schemas.openxmlformats.org/officeDocument/2006/relationships/image" Target="../media/image46.svg"/><Relationship Id="rId4" Type="http://schemas.openxmlformats.org/officeDocument/2006/relationships/audio" Target="../media/audio1.wav"/><Relationship Id="rId9" Type="http://schemas.openxmlformats.org/officeDocument/2006/relationships/image" Target="../media/image39.png"/><Relationship Id="rId14" Type="http://schemas.openxmlformats.org/officeDocument/2006/relationships/image" Target="../media/image42.png"/></Relationships>
</file>

<file path=ppt/slides/_rels/slide28.xml.rels><?xml version="1.0" encoding="UTF-8" standalone="yes"?>
<Relationships xmlns="http://schemas.openxmlformats.org/package/2006/relationships"><Relationship Id="rId8" Type="http://schemas.microsoft.com/office/2007/relationships/hdphoto" Target="../media/hdphoto10.wdp"/><Relationship Id="rId13" Type="http://schemas.openxmlformats.org/officeDocument/2006/relationships/image" Target="../media/image43.png"/><Relationship Id="rId18" Type="http://schemas.openxmlformats.org/officeDocument/2006/relationships/image" Target="../media/image45.png"/><Relationship Id="rId3" Type="http://schemas.openxmlformats.org/officeDocument/2006/relationships/slideLayout" Target="../slideLayouts/slideLayout1.xml"/><Relationship Id="rId7" Type="http://schemas.openxmlformats.org/officeDocument/2006/relationships/image" Target="../media/image38.png"/><Relationship Id="rId12" Type="http://schemas.microsoft.com/office/2007/relationships/hdphoto" Target="../media/hdphoto12.wdp"/><Relationship Id="rId17" Type="http://schemas.openxmlformats.org/officeDocument/2006/relationships/image" Target="../media/image44.png"/><Relationship Id="rId2" Type="http://schemas.openxmlformats.org/officeDocument/2006/relationships/video" Target="../media/media2.mp4"/><Relationship Id="rId16" Type="http://schemas.openxmlformats.org/officeDocument/2006/relationships/slide" Target="slide26.xml"/><Relationship Id="rId1" Type="http://schemas.microsoft.com/office/2007/relationships/media" Target="../media/media2.mp4"/><Relationship Id="rId6" Type="http://schemas.openxmlformats.org/officeDocument/2006/relationships/audio" Target="../media/audio2.wav"/><Relationship Id="rId11" Type="http://schemas.openxmlformats.org/officeDocument/2006/relationships/image" Target="../media/image40.png"/><Relationship Id="rId5" Type="http://schemas.openxmlformats.org/officeDocument/2006/relationships/audio" Target="../media/audio3.wav"/><Relationship Id="rId15" Type="http://schemas.openxmlformats.org/officeDocument/2006/relationships/image" Target="../media/image47.png"/><Relationship Id="rId10" Type="http://schemas.microsoft.com/office/2007/relationships/hdphoto" Target="../media/hdphoto11.wdp"/><Relationship Id="rId19" Type="http://schemas.openxmlformats.org/officeDocument/2006/relationships/image" Target="../media/image46.svg"/><Relationship Id="rId4" Type="http://schemas.openxmlformats.org/officeDocument/2006/relationships/audio" Target="../media/audio1.wav"/><Relationship Id="rId9" Type="http://schemas.openxmlformats.org/officeDocument/2006/relationships/image" Target="../media/image39.png"/><Relationship Id="rId14" Type="http://schemas.openxmlformats.org/officeDocument/2006/relationships/image" Target="../media/image42.png"/></Relationships>
</file>

<file path=ppt/slides/_rels/slide29.xml.rels><?xml version="1.0" encoding="UTF-8" standalone="yes"?>
<Relationships xmlns="http://schemas.openxmlformats.org/package/2006/relationships"><Relationship Id="rId8" Type="http://schemas.microsoft.com/office/2007/relationships/hdphoto" Target="../media/hdphoto10.wdp"/><Relationship Id="rId13" Type="http://schemas.openxmlformats.org/officeDocument/2006/relationships/image" Target="../media/image41.png"/><Relationship Id="rId18" Type="http://schemas.openxmlformats.org/officeDocument/2006/relationships/image" Target="../media/image45.png"/><Relationship Id="rId3" Type="http://schemas.openxmlformats.org/officeDocument/2006/relationships/slideLayout" Target="../slideLayouts/slideLayout1.xml"/><Relationship Id="rId7" Type="http://schemas.openxmlformats.org/officeDocument/2006/relationships/image" Target="../media/image38.png"/><Relationship Id="rId12" Type="http://schemas.microsoft.com/office/2007/relationships/hdphoto" Target="../media/hdphoto12.wdp"/><Relationship Id="rId17" Type="http://schemas.openxmlformats.org/officeDocument/2006/relationships/image" Target="../media/image44.png"/><Relationship Id="rId2" Type="http://schemas.openxmlformats.org/officeDocument/2006/relationships/video" Target="../media/media2.mp4"/><Relationship Id="rId16" Type="http://schemas.openxmlformats.org/officeDocument/2006/relationships/slide" Target="slide26.xml"/><Relationship Id="rId1" Type="http://schemas.microsoft.com/office/2007/relationships/media" Target="../media/media2.mp4"/><Relationship Id="rId6" Type="http://schemas.openxmlformats.org/officeDocument/2006/relationships/audio" Target="../media/audio3.wav"/><Relationship Id="rId11" Type="http://schemas.openxmlformats.org/officeDocument/2006/relationships/image" Target="../media/image40.png"/><Relationship Id="rId5" Type="http://schemas.openxmlformats.org/officeDocument/2006/relationships/audio" Target="../media/audio2.wav"/><Relationship Id="rId15" Type="http://schemas.openxmlformats.org/officeDocument/2006/relationships/image" Target="../media/image43.png"/><Relationship Id="rId10" Type="http://schemas.microsoft.com/office/2007/relationships/hdphoto" Target="../media/hdphoto11.wdp"/><Relationship Id="rId19" Type="http://schemas.openxmlformats.org/officeDocument/2006/relationships/image" Target="../media/image46.svg"/><Relationship Id="rId4" Type="http://schemas.openxmlformats.org/officeDocument/2006/relationships/audio" Target="../media/audio1.wav"/><Relationship Id="rId9" Type="http://schemas.openxmlformats.org/officeDocument/2006/relationships/image" Target="../media/image39.png"/><Relationship Id="rId14" Type="http://schemas.openxmlformats.org/officeDocument/2006/relationships/image" Target="../media/image48.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1.png"/><Relationship Id="rId2" Type="http://schemas.openxmlformats.org/officeDocument/2006/relationships/image" Target="../media/image8.png"/><Relationship Id="rId1" Type="http://schemas.openxmlformats.org/officeDocument/2006/relationships/slideLayout" Target="../slideLayouts/slideLayout18.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8" Type="http://schemas.microsoft.com/office/2007/relationships/hdphoto" Target="../media/hdphoto10.wdp"/><Relationship Id="rId13" Type="http://schemas.openxmlformats.org/officeDocument/2006/relationships/image" Target="../media/image43.png"/><Relationship Id="rId18" Type="http://schemas.openxmlformats.org/officeDocument/2006/relationships/image" Target="../media/image46.svg"/><Relationship Id="rId3" Type="http://schemas.openxmlformats.org/officeDocument/2006/relationships/slideLayout" Target="../slideLayouts/slideLayout1.xml"/><Relationship Id="rId7" Type="http://schemas.openxmlformats.org/officeDocument/2006/relationships/image" Target="../media/image38.png"/><Relationship Id="rId12" Type="http://schemas.microsoft.com/office/2007/relationships/hdphoto" Target="../media/hdphoto12.wdp"/><Relationship Id="rId17" Type="http://schemas.openxmlformats.org/officeDocument/2006/relationships/image" Target="../media/image45.png"/><Relationship Id="rId2" Type="http://schemas.openxmlformats.org/officeDocument/2006/relationships/video" Target="../media/media2.mp4"/><Relationship Id="rId16" Type="http://schemas.openxmlformats.org/officeDocument/2006/relationships/image" Target="../media/image44.png"/><Relationship Id="rId1" Type="http://schemas.microsoft.com/office/2007/relationships/media" Target="../media/media2.mp4"/><Relationship Id="rId6" Type="http://schemas.openxmlformats.org/officeDocument/2006/relationships/audio" Target="../media/audio2.wav"/><Relationship Id="rId11" Type="http://schemas.openxmlformats.org/officeDocument/2006/relationships/image" Target="../media/image40.png"/><Relationship Id="rId5" Type="http://schemas.openxmlformats.org/officeDocument/2006/relationships/audio" Target="../media/audio3.wav"/><Relationship Id="rId15" Type="http://schemas.openxmlformats.org/officeDocument/2006/relationships/slide" Target="slide26.xml"/><Relationship Id="rId10" Type="http://schemas.microsoft.com/office/2007/relationships/hdphoto" Target="../media/hdphoto11.wdp"/><Relationship Id="rId4" Type="http://schemas.openxmlformats.org/officeDocument/2006/relationships/audio" Target="../media/audio1.wav"/><Relationship Id="rId9" Type="http://schemas.openxmlformats.org/officeDocument/2006/relationships/image" Target="../media/image39.png"/><Relationship Id="rId14" Type="http://schemas.openxmlformats.org/officeDocument/2006/relationships/image" Target="../media/image47.png"/></Relationships>
</file>

<file path=ppt/slides/_rels/slide31.xml.rels><?xml version="1.0" encoding="UTF-8" standalone="yes"?>
<Relationships xmlns="http://schemas.openxmlformats.org/package/2006/relationships"><Relationship Id="rId8" Type="http://schemas.microsoft.com/office/2007/relationships/hdphoto" Target="../media/hdphoto10.wdp"/><Relationship Id="rId13" Type="http://schemas.openxmlformats.org/officeDocument/2006/relationships/image" Target="../media/image43.png"/><Relationship Id="rId18" Type="http://schemas.openxmlformats.org/officeDocument/2006/relationships/image" Target="../media/image45.png"/><Relationship Id="rId3" Type="http://schemas.openxmlformats.org/officeDocument/2006/relationships/slideLayout" Target="../slideLayouts/slideLayout1.xml"/><Relationship Id="rId7" Type="http://schemas.openxmlformats.org/officeDocument/2006/relationships/image" Target="../media/image38.png"/><Relationship Id="rId12" Type="http://schemas.microsoft.com/office/2007/relationships/hdphoto" Target="../media/hdphoto12.wdp"/><Relationship Id="rId17" Type="http://schemas.openxmlformats.org/officeDocument/2006/relationships/image" Target="../media/image44.png"/><Relationship Id="rId2" Type="http://schemas.openxmlformats.org/officeDocument/2006/relationships/video" Target="../media/media2.mp4"/><Relationship Id="rId16" Type="http://schemas.openxmlformats.org/officeDocument/2006/relationships/slide" Target="slide26.xml"/><Relationship Id="rId1" Type="http://schemas.microsoft.com/office/2007/relationships/media" Target="../media/media2.mp4"/><Relationship Id="rId6" Type="http://schemas.openxmlformats.org/officeDocument/2006/relationships/audio" Target="../media/audio2.wav"/><Relationship Id="rId11" Type="http://schemas.openxmlformats.org/officeDocument/2006/relationships/image" Target="../media/image40.png"/><Relationship Id="rId5" Type="http://schemas.openxmlformats.org/officeDocument/2006/relationships/audio" Target="../media/audio3.wav"/><Relationship Id="rId15" Type="http://schemas.openxmlformats.org/officeDocument/2006/relationships/image" Target="../media/image47.png"/><Relationship Id="rId10" Type="http://schemas.microsoft.com/office/2007/relationships/hdphoto" Target="../media/hdphoto11.wdp"/><Relationship Id="rId19" Type="http://schemas.openxmlformats.org/officeDocument/2006/relationships/image" Target="../media/image46.svg"/><Relationship Id="rId4" Type="http://schemas.openxmlformats.org/officeDocument/2006/relationships/audio" Target="../media/audio1.wav"/><Relationship Id="rId9" Type="http://schemas.openxmlformats.org/officeDocument/2006/relationships/image" Target="../media/image39.png"/><Relationship Id="rId14" Type="http://schemas.openxmlformats.org/officeDocument/2006/relationships/image" Target="../media/image49.png"/></Relationships>
</file>

<file path=ppt/slides/_rels/slide32.xml.rels><?xml version="1.0" encoding="UTF-8" standalone="yes"?>
<Relationships xmlns="http://schemas.openxmlformats.org/package/2006/relationships"><Relationship Id="rId8" Type="http://schemas.microsoft.com/office/2007/relationships/hdphoto" Target="../media/hdphoto10.wdp"/><Relationship Id="rId13" Type="http://schemas.openxmlformats.org/officeDocument/2006/relationships/image" Target="../media/image43.png"/><Relationship Id="rId18" Type="http://schemas.openxmlformats.org/officeDocument/2006/relationships/image" Target="../media/image45.png"/><Relationship Id="rId3" Type="http://schemas.openxmlformats.org/officeDocument/2006/relationships/slideLayout" Target="../slideLayouts/slideLayout1.xml"/><Relationship Id="rId7" Type="http://schemas.openxmlformats.org/officeDocument/2006/relationships/image" Target="../media/image38.png"/><Relationship Id="rId12" Type="http://schemas.microsoft.com/office/2007/relationships/hdphoto" Target="../media/hdphoto12.wdp"/><Relationship Id="rId17" Type="http://schemas.openxmlformats.org/officeDocument/2006/relationships/image" Target="../media/image44.png"/><Relationship Id="rId2" Type="http://schemas.openxmlformats.org/officeDocument/2006/relationships/video" Target="../media/media2.mp4"/><Relationship Id="rId16" Type="http://schemas.openxmlformats.org/officeDocument/2006/relationships/slide" Target="slide26.xml"/><Relationship Id="rId1" Type="http://schemas.microsoft.com/office/2007/relationships/media" Target="../media/media2.mp4"/><Relationship Id="rId6" Type="http://schemas.openxmlformats.org/officeDocument/2006/relationships/audio" Target="../media/audio2.wav"/><Relationship Id="rId11" Type="http://schemas.openxmlformats.org/officeDocument/2006/relationships/image" Target="../media/image40.png"/><Relationship Id="rId5" Type="http://schemas.openxmlformats.org/officeDocument/2006/relationships/audio" Target="../media/audio3.wav"/><Relationship Id="rId15" Type="http://schemas.openxmlformats.org/officeDocument/2006/relationships/image" Target="../media/image47.png"/><Relationship Id="rId10" Type="http://schemas.microsoft.com/office/2007/relationships/hdphoto" Target="../media/hdphoto11.wdp"/><Relationship Id="rId19" Type="http://schemas.openxmlformats.org/officeDocument/2006/relationships/image" Target="../media/image46.svg"/><Relationship Id="rId4" Type="http://schemas.openxmlformats.org/officeDocument/2006/relationships/audio" Target="../media/audio1.wav"/><Relationship Id="rId9" Type="http://schemas.openxmlformats.org/officeDocument/2006/relationships/image" Target="../media/image39.png"/><Relationship Id="rId14" Type="http://schemas.openxmlformats.org/officeDocument/2006/relationships/image" Target="../media/image50.png"/></Relationships>
</file>

<file path=ppt/slides/_rels/slide33.xml.rels><?xml version="1.0" encoding="UTF-8" standalone="yes"?>
<Relationships xmlns="http://schemas.openxmlformats.org/package/2006/relationships"><Relationship Id="rId8" Type="http://schemas.microsoft.com/office/2007/relationships/hdphoto" Target="../media/hdphoto10.wdp"/><Relationship Id="rId13" Type="http://schemas.openxmlformats.org/officeDocument/2006/relationships/slide" Target="slide26.xml"/><Relationship Id="rId18" Type="http://schemas.openxmlformats.org/officeDocument/2006/relationships/image" Target="../media/image50.png"/><Relationship Id="rId3" Type="http://schemas.openxmlformats.org/officeDocument/2006/relationships/slideLayout" Target="../slideLayouts/slideLayout1.xml"/><Relationship Id="rId7" Type="http://schemas.openxmlformats.org/officeDocument/2006/relationships/image" Target="../media/image38.png"/><Relationship Id="rId12" Type="http://schemas.microsoft.com/office/2007/relationships/hdphoto" Target="../media/hdphoto12.wdp"/><Relationship Id="rId17" Type="http://schemas.openxmlformats.org/officeDocument/2006/relationships/image" Target="../media/image43.png"/><Relationship Id="rId2" Type="http://schemas.openxmlformats.org/officeDocument/2006/relationships/video" Target="../media/media2.mp4"/><Relationship Id="rId16" Type="http://schemas.openxmlformats.org/officeDocument/2006/relationships/image" Target="../media/image46.svg"/><Relationship Id="rId1" Type="http://schemas.microsoft.com/office/2007/relationships/media" Target="../media/media2.mp4"/><Relationship Id="rId6" Type="http://schemas.openxmlformats.org/officeDocument/2006/relationships/audio" Target="../media/audio2.wav"/><Relationship Id="rId11" Type="http://schemas.openxmlformats.org/officeDocument/2006/relationships/image" Target="../media/image40.png"/><Relationship Id="rId5" Type="http://schemas.openxmlformats.org/officeDocument/2006/relationships/audio" Target="../media/audio3.wav"/><Relationship Id="rId15" Type="http://schemas.openxmlformats.org/officeDocument/2006/relationships/image" Target="../media/image45.png"/><Relationship Id="rId10" Type="http://schemas.microsoft.com/office/2007/relationships/hdphoto" Target="../media/hdphoto11.wdp"/><Relationship Id="rId19" Type="http://schemas.openxmlformats.org/officeDocument/2006/relationships/image" Target="../media/image47.png"/><Relationship Id="rId4" Type="http://schemas.openxmlformats.org/officeDocument/2006/relationships/audio" Target="../media/audio1.wav"/><Relationship Id="rId9" Type="http://schemas.openxmlformats.org/officeDocument/2006/relationships/image" Target="../media/image39.png"/><Relationship Id="rId14" Type="http://schemas.openxmlformats.org/officeDocument/2006/relationships/image" Target="../media/image44.png"/></Relationships>
</file>

<file path=ppt/slides/_rels/slide34.xml.rels><?xml version="1.0" encoding="UTF-8" standalone="yes"?>
<Relationships xmlns="http://schemas.openxmlformats.org/package/2006/relationships"><Relationship Id="rId8" Type="http://schemas.microsoft.com/office/2007/relationships/hdphoto" Target="../media/hdphoto10.wdp"/><Relationship Id="rId13" Type="http://schemas.openxmlformats.org/officeDocument/2006/relationships/slide" Target="slide26.xml"/><Relationship Id="rId18" Type="http://schemas.openxmlformats.org/officeDocument/2006/relationships/image" Target="../media/image50.png"/><Relationship Id="rId3" Type="http://schemas.openxmlformats.org/officeDocument/2006/relationships/slideLayout" Target="../slideLayouts/slideLayout2.xml"/><Relationship Id="rId7" Type="http://schemas.openxmlformats.org/officeDocument/2006/relationships/image" Target="../media/image38.png"/><Relationship Id="rId12" Type="http://schemas.microsoft.com/office/2007/relationships/hdphoto" Target="../media/hdphoto12.wdp"/><Relationship Id="rId17" Type="http://schemas.openxmlformats.org/officeDocument/2006/relationships/image" Target="../media/image43.png"/><Relationship Id="rId2" Type="http://schemas.openxmlformats.org/officeDocument/2006/relationships/video" Target="../media/media2.mp4"/><Relationship Id="rId16" Type="http://schemas.openxmlformats.org/officeDocument/2006/relationships/image" Target="../media/image51.svg"/><Relationship Id="rId1" Type="http://schemas.microsoft.com/office/2007/relationships/media" Target="../media/media2.mp4"/><Relationship Id="rId6" Type="http://schemas.openxmlformats.org/officeDocument/2006/relationships/audio" Target="../media/audio2.wav"/><Relationship Id="rId11" Type="http://schemas.openxmlformats.org/officeDocument/2006/relationships/image" Target="../media/image40.png"/><Relationship Id="rId5" Type="http://schemas.openxmlformats.org/officeDocument/2006/relationships/audio" Target="../media/audio3.wav"/><Relationship Id="rId15" Type="http://schemas.openxmlformats.org/officeDocument/2006/relationships/image" Target="../media/image45.png"/><Relationship Id="rId10" Type="http://schemas.microsoft.com/office/2007/relationships/hdphoto" Target="../media/hdphoto11.wdp"/><Relationship Id="rId19" Type="http://schemas.openxmlformats.org/officeDocument/2006/relationships/image" Target="../media/image47.png"/><Relationship Id="rId4" Type="http://schemas.openxmlformats.org/officeDocument/2006/relationships/audio" Target="../media/audio1.wav"/><Relationship Id="rId9" Type="http://schemas.openxmlformats.org/officeDocument/2006/relationships/image" Target="../media/image39.png"/><Relationship Id="rId14" Type="http://schemas.openxmlformats.org/officeDocument/2006/relationships/image" Target="../media/image44.png"/></Relationships>
</file>

<file path=ppt/slides/_rels/slide35.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2.png"/><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Layout" Target="../slideLayouts/slideLayout18.xml"/><Relationship Id="rId6" Type="http://schemas.openxmlformats.org/officeDocument/2006/relationships/image" Target="../media/image14.gif"/><Relationship Id="rId5" Type="http://schemas.openxmlformats.org/officeDocument/2006/relationships/image" Target="../media/image11.pn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2.png"/><Relationship Id="rId1" Type="http://schemas.openxmlformats.org/officeDocument/2006/relationships/slideLayout" Target="../slideLayouts/slideLayout7.xml"/><Relationship Id="rId5" Type="http://schemas.openxmlformats.org/officeDocument/2006/relationships/image" Target="../media/image14.gif"/><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Layout" Target="../slideLayouts/slideLayout7.xml"/><Relationship Id="rId1" Type="http://schemas.openxmlformats.org/officeDocument/2006/relationships/tags" Target="../tags/tag2.xml"/><Relationship Id="rId6" Type="http://schemas.openxmlformats.org/officeDocument/2006/relationships/image" Target="../media/image6.png"/><Relationship Id="rId5" Type="http://schemas.openxmlformats.org/officeDocument/2006/relationships/image" Target="../media/image16.png"/><Relationship Id="rId4" Type="http://schemas.microsoft.com/office/2007/relationships/hdphoto" Target="../media/hdphoto3.wdp"/></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7.png"/><Relationship Id="rId2" Type="http://schemas.openxmlformats.org/officeDocument/2006/relationships/image" Target="../media/image8.png"/><Relationship Id="rId1" Type="http://schemas.openxmlformats.org/officeDocument/2006/relationships/slideLayout" Target="../slideLayouts/slideLayout18.xml"/><Relationship Id="rId6" Type="http://schemas.openxmlformats.org/officeDocument/2006/relationships/image" Target="../media/image6.png"/><Relationship Id="rId5" Type="http://schemas.openxmlformats.org/officeDocument/2006/relationships/image" Target="../media/image11.png"/><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7.png"/><Relationship Id="rId2" Type="http://schemas.openxmlformats.org/officeDocument/2006/relationships/image" Target="../media/image8.png"/><Relationship Id="rId1" Type="http://schemas.openxmlformats.org/officeDocument/2006/relationships/slideLayout" Target="../slideLayouts/slideLayout18.xml"/><Relationship Id="rId6" Type="http://schemas.openxmlformats.org/officeDocument/2006/relationships/image" Target="../media/image6.png"/><Relationship Id="rId5" Type="http://schemas.openxmlformats.org/officeDocument/2006/relationships/image" Target="../media/image11.png"/><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Effect>
                      <a14:brightnessContrast contrast="20000"/>
                    </a14:imgEffect>
                  </a14:imgLayer>
                </a14:imgProps>
              </a:ext>
            </a:extLst>
          </a:blip>
          <a:srcRect/>
          <a:stretch>
            <a:fillRect/>
          </a:stretch>
        </p:blipFill>
        <p:spPr>
          <a:xfrm>
            <a:off x="6019801" y="245396"/>
            <a:ext cx="4240004" cy="5692775"/>
          </a:xfrm>
          <a:prstGeom prst="rect">
            <a:avLst/>
          </a:prstGeom>
          <a:noFill/>
          <a:ln w="9525">
            <a:noFill/>
            <a:miter lim="800000"/>
            <a:headEnd/>
            <a:tailEnd/>
          </a:ln>
        </p:spPr>
      </p:pic>
      <p:sp>
        <p:nvSpPr>
          <p:cNvPr id="7" name="Rounded Rectangle 6"/>
          <p:cNvSpPr/>
          <p:nvPr/>
        </p:nvSpPr>
        <p:spPr>
          <a:xfrm>
            <a:off x="453503" y="1533412"/>
            <a:ext cx="5451997" cy="3791175"/>
          </a:xfrm>
          <a:prstGeom prst="roundRect">
            <a:avLst/>
          </a:prstGeom>
          <a:solidFill>
            <a:srgbClr val="FFFF99"/>
          </a:solidFill>
          <a:ln>
            <a:solidFill>
              <a:srgbClr val="FFFF00"/>
            </a:solidFill>
          </a:ln>
        </p:spPr>
        <p:style>
          <a:lnRef idx="2">
            <a:schemeClr val="accent2"/>
          </a:lnRef>
          <a:fillRef idx="1">
            <a:schemeClr val="lt1"/>
          </a:fillRef>
          <a:effectRef idx="0">
            <a:schemeClr val="accent2"/>
          </a:effectRef>
          <a:fontRef idx="minor">
            <a:schemeClr val="dk1"/>
          </a:fontRef>
        </p:style>
        <p:txBody>
          <a:bodyPr rtlCol="0" anchor="ctr"/>
          <a:lstStyle/>
          <a:p>
            <a:pPr algn="just"/>
            <a:r>
              <a:rPr lang="en-US" sz="4400" dirty="0">
                <a:latin typeface="Cambria" panose="02040503050406030204" pitchFamily="18" charset="0"/>
                <a:cs typeface="Cambria" panose="02040503050406030204" pitchFamily="18" charset="0"/>
                <a:sym typeface="+mn-ea"/>
              </a:rPr>
              <a:t>Em </a:t>
            </a:r>
            <a:r>
              <a:rPr lang="en-US" sz="4400" dirty="0" err="1">
                <a:latin typeface="Cambria" panose="02040503050406030204" pitchFamily="18" charset="0"/>
                <a:cs typeface="Cambria" panose="02040503050406030204" pitchFamily="18" charset="0"/>
                <a:sym typeface="+mn-ea"/>
              </a:rPr>
              <a:t>hãy</a:t>
            </a:r>
            <a:r>
              <a:rPr lang="en-US" sz="4400" dirty="0">
                <a:latin typeface="Cambria" panose="02040503050406030204" pitchFamily="18" charset="0"/>
                <a:cs typeface="Cambria" panose="02040503050406030204" pitchFamily="18" charset="0"/>
                <a:sym typeface="+mn-ea"/>
              </a:rPr>
              <a:t> </a:t>
            </a:r>
            <a:r>
              <a:rPr lang="en-US" sz="4400" dirty="0" err="1">
                <a:latin typeface="Cambria" panose="02040503050406030204" pitchFamily="18" charset="0"/>
                <a:cs typeface="Cambria" panose="02040503050406030204" pitchFamily="18" charset="0"/>
                <a:sym typeface="+mn-ea"/>
              </a:rPr>
              <a:t>nêu</a:t>
            </a:r>
            <a:r>
              <a:rPr lang="en-US" sz="4400" dirty="0">
                <a:latin typeface="Cambria" panose="02040503050406030204" pitchFamily="18" charset="0"/>
                <a:cs typeface="Cambria" panose="02040503050406030204" pitchFamily="18" charset="0"/>
                <a:sym typeface="+mn-ea"/>
              </a:rPr>
              <a:t> </a:t>
            </a:r>
            <a:r>
              <a:rPr lang="en-US" sz="4400" dirty="0" err="1">
                <a:latin typeface="Cambria" panose="02040503050406030204" pitchFamily="18" charset="0"/>
                <a:cs typeface="Cambria" panose="02040503050406030204" pitchFamily="18" charset="0"/>
                <a:sym typeface="+mn-ea"/>
              </a:rPr>
              <a:t>các</a:t>
            </a:r>
            <a:r>
              <a:rPr lang="en-US" sz="4400" dirty="0">
                <a:latin typeface="Cambria" panose="02040503050406030204" pitchFamily="18" charset="0"/>
                <a:cs typeface="Cambria" panose="02040503050406030204" pitchFamily="18" charset="0"/>
                <a:sym typeface="+mn-ea"/>
              </a:rPr>
              <a:t> </a:t>
            </a:r>
            <a:r>
              <a:rPr lang="en-US" sz="4400" dirty="0" err="1">
                <a:latin typeface="Cambria" panose="02040503050406030204" pitchFamily="18" charset="0"/>
                <a:cs typeface="Cambria" panose="02040503050406030204" pitchFamily="18" charset="0"/>
                <a:sym typeface="+mn-ea"/>
              </a:rPr>
              <a:t>cách</a:t>
            </a:r>
            <a:r>
              <a:rPr lang="en-US" sz="4400" dirty="0">
                <a:latin typeface="Cambria" panose="02040503050406030204" pitchFamily="18" charset="0"/>
                <a:cs typeface="Cambria" panose="02040503050406030204" pitchFamily="18" charset="0"/>
                <a:sym typeface="+mn-ea"/>
              </a:rPr>
              <a:t> </a:t>
            </a:r>
            <a:r>
              <a:rPr lang="en-US" sz="4400" dirty="0" err="1">
                <a:latin typeface="Cambria" panose="02040503050406030204" pitchFamily="18" charset="0"/>
                <a:cs typeface="Cambria" panose="02040503050406030204" pitchFamily="18" charset="0"/>
                <a:sym typeface="+mn-ea"/>
              </a:rPr>
              <a:t>làm</a:t>
            </a:r>
            <a:r>
              <a:rPr lang="en-US" sz="4400" dirty="0">
                <a:latin typeface="Cambria" panose="02040503050406030204" pitchFamily="18" charset="0"/>
                <a:cs typeface="Cambria" panose="02040503050406030204" pitchFamily="18" charset="0"/>
                <a:sym typeface="+mn-ea"/>
              </a:rPr>
              <a:t> </a:t>
            </a:r>
            <a:r>
              <a:rPr lang="en-US" sz="4400" dirty="0" err="1">
                <a:latin typeface="Cambria" panose="02040503050406030204" pitchFamily="18" charset="0"/>
                <a:cs typeface="Cambria" panose="02040503050406030204" pitchFamily="18" charset="0"/>
                <a:sym typeface="+mn-ea"/>
              </a:rPr>
              <a:t>có</a:t>
            </a:r>
            <a:r>
              <a:rPr lang="en-US" sz="4400" dirty="0">
                <a:latin typeface="Cambria" panose="02040503050406030204" pitchFamily="18" charset="0"/>
                <a:cs typeface="Cambria" panose="02040503050406030204" pitchFamily="18" charset="0"/>
                <a:sym typeface="+mn-ea"/>
              </a:rPr>
              <a:t> </a:t>
            </a:r>
            <a:r>
              <a:rPr lang="en-US" sz="4400" dirty="0" err="1">
                <a:latin typeface="Cambria" panose="02040503050406030204" pitchFamily="18" charset="0"/>
                <a:cs typeface="Cambria" panose="02040503050406030204" pitchFamily="18" charset="0"/>
                <a:sym typeface="+mn-ea"/>
              </a:rPr>
              <a:t>thể</a:t>
            </a:r>
            <a:r>
              <a:rPr lang="en-US" sz="4400" dirty="0">
                <a:latin typeface="Cambria" panose="02040503050406030204" pitchFamily="18" charset="0"/>
                <a:cs typeface="Cambria" panose="02040503050406030204" pitchFamily="18" charset="0"/>
                <a:sym typeface="+mn-ea"/>
              </a:rPr>
              <a:t> </a:t>
            </a:r>
            <a:r>
              <a:rPr lang="en-US" sz="4400" dirty="0" err="1">
                <a:latin typeface="Cambria" panose="02040503050406030204" pitchFamily="18" charset="0"/>
                <a:cs typeface="Cambria" panose="02040503050406030204" pitchFamily="18" charset="0"/>
                <a:sym typeface="+mn-ea"/>
              </a:rPr>
              <a:t>giúp</a:t>
            </a:r>
            <a:r>
              <a:rPr lang="en-US" sz="4400" dirty="0">
                <a:latin typeface="Cambria" panose="02040503050406030204" pitchFamily="18" charset="0"/>
                <a:cs typeface="Cambria" panose="02040503050406030204" pitchFamily="18" charset="0"/>
                <a:sym typeface="+mn-ea"/>
              </a:rPr>
              <a:t> </a:t>
            </a:r>
            <a:r>
              <a:rPr lang="en-US" sz="4400" dirty="0" err="1">
                <a:latin typeface="Cambria" panose="02040503050406030204" pitchFamily="18" charset="0"/>
                <a:cs typeface="Cambria" panose="02040503050406030204" pitchFamily="18" charset="0"/>
                <a:sym typeface="+mn-ea"/>
              </a:rPr>
              <a:t>bạn</a:t>
            </a:r>
            <a:r>
              <a:rPr lang="en-US" sz="4400" dirty="0">
                <a:latin typeface="Cambria" panose="02040503050406030204" pitchFamily="18" charset="0"/>
                <a:cs typeface="Cambria" panose="02040503050406030204" pitchFamily="18" charset="0"/>
                <a:sym typeface="+mn-ea"/>
              </a:rPr>
              <a:t> </a:t>
            </a:r>
            <a:r>
              <a:rPr lang="en-US" sz="4400" dirty="0" err="1">
                <a:latin typeface="Cambria" panose="02040503050406030204" pitchFamily="18" charset="0"/>
                <a:cs typeface="Cambria" panose="02040503050406030204" pitchFamily="18" charset="0"/>
                <a:sym typeface="+mn-ea"/>
              </a:rPr>
              <a:t>Hùng</a:t>
            </a:r>
            <a:r>
              <a:rPr lang="en-US" sz="4400" dirty="0">
                <a:latin typeface="Cambria" panose="02040503050406030204" pitchFamily="18" charset="0"/>
                <a:cs typeface="Cambria" panose="02040503050406030204" pitchFamily="18" charset="0"/>
                <a:sym typeface="+mn-ea"/>
              </a:rPr>
              <a:t> </a:t>
            </a:r>
            <a:r>
              <a:rPr lang="en-US" sz="4400" dirty="0" err="1">
                <a:latin typeface="Cambria" panose="02040503050406030204" pitchFamily="18" charset="0"/>
                <a:cs typeface="Cambria" panose="02040503050406030204" pitchFamily="18" charset="0"/>
                <a:sym typeface="+mn-ea"/>
              </a:rPr>
              <a:t>đưa</a:t>
            </a:r>
            <a:r>
              <a:rPr lang="en-US" sz="4400" dirty="0">
                <a:latin typeface="Cambria" panose="02040503050406030204" pitchFamily="18" charset="0"/>
                <a:cs typeface="Cambria" panose="02040503050406030204" pitchFamily="18" charset="0"/>
                <a:sym typeface="+mn-ea"/>
              </a:rPr>
              <a:t> </a:t>
            </a:r>
            <a:r>
              <a:rPr lang="en-US" sz="4400" dirty="0" err="1">
                <a:latin typeface="Cambria" panose="02040503050406030204" pitchFamily="18" charset="0"/>
                <a:cs typeface="Cambria" panose="02040503050406030204" pitchFamily="18" charset="0"/>
                <a:sym typeface="+mn-ea"/>
              </a:rPr>
              <a:t>được</a:t>
            </a:r>
            <a:r>
              <a:rPr lang="en-US" sz="4400" dirty="0">
                <a:latin typeface="Cambria" panose="02040503050406030204" pitchFamily="18" charset="0"/>
                <a:cs typeface="Cambria" panose="02040503050406030204" pitchFamily="18" charset="0"/>
                <a:sym typeface="+mn-ea"/>
              </a:rPr>
              <a:t> </a:t>
            </a:r>
            <a:r>
              <a:rPr lang="en-US" sz="4400" dirty="0" err="1">
                <a:latin typeface="Cambria" panose="02040503050406030204" pitchFamily="18" charset="0"/>
                <a:cs typeface="Cambria" panose="02040503050406030204" pitchFamily="18" charset="0"/>
                <a:sym typeface="+mn-ea"/>
              </a:rPr>
              <a:t>cống</a:t>
            </a:r>
            <a:r>
              <a:rPr lang="en-US" sz="4400" dirty="0">
                <a:latin typeface="Cambria" panose="02040503050406030204" pitchFamily="18" charset="0"/>
                <a:cs typeface="Cambria" panose="02040503050406030204" pitchFamily="18" charset="0"/>
                <a:sym typeface="+mn-ea"/>
              </a:rPr>
              <a:t> </a:t>
            </a:r>
            <a:r>
              <a:rPr lang="en-US" sz="4400" dirty="0" err="1">
                <a:latin typeface="Cambria" panose="02040503050406030204" pitchFamily="18" charset="0"/>
                <a:cs typeface="Cambria" panose="02040503050406030204" pitchFamily="18" charset="0"/>
                <a:sym typeface="+mn-ea"/>
              </a:rPr>
              <a:t>bê</a:t>
            </a:r>
            <a:r>
              <a:rPr lang="en-US" sz="4400" dirty="0">
                <a:latin typeface="Cambria" panose="02040503050406030204" pitchFamily="18" charset="0"/>
                <a:cs typeface="Cambria" panose="02040503050406030204" pitchFamily="18" charset="0"/>
                <a:sym typeface="+mn-ea"/>
              </a:rPr>
              <a:t> </a:t>
            </a:r>
            <a:r>
              <a:rPr lang="en-US" sz="4400" dirty="0" err="1">
                <a:latin typeface="Cambria" panose="02040503050406030204" pitchFamily="18" charset="0"/>
                <a:cs typeface="Cambria" panose="02040503050406030204" pitchFamily="18" charset="0"/>
                <a:sym typeface="+mn-ea"/>
              </a:rPr>
              <a:t>tông</a:t>
            </a:r>
            <a:r>
              <a:rPr lang="en-US" sz="4400" dirty="0">
                <a:latin typeface="Cambria" panose="02040503050406030204" pitchFamily="18" charset="0"/>
                <a:cs typeface="Cambria" panose="02040503050406030204" pitchFamily="18" charset="0"/>
                <a:sym typeface="+mn-ea"/>
              </a:rPr>
              <a:t> </a:t>
            </a:r>
            <a:r>
              <a:rPr lang="en-US" sz="4400" dirty="0" err="1">
                <a:latin typeface="Cambria" panose="02040503050406030204" pitchFamily="18" charset="0"/>
                <a:cs typeface="Cambria" panose="02040503050406030204" pitchFamily="18" charset="0"/>
                <a:sym typeface="+mn-ea"/>
              </a:rPr>
              <a:t>lên</a:t>
            </a:r>
            <a:r>
              <a:rPr lang="en-US" sz="4400" dirty="0">
                <a:latin typeface="Cambria" panose="02040503050406030204" pitchFamily="18" charset="0"/>
                <a:cs typeface="Cambria" panose="02040503050406030204" pitchFamily="18" charset="0"/>
                <a:sym typeface="+mn-ea"/>
              </a:rPr>
              <a:t>.</a:t>
            </a:r>
            <a:endParaRPr lang="en-US" sz="4400" dirty="0">
              <a:latin typeface="Cambria" panose="02040503050406030204" pitchFamily="18" charset="0"/>
              <a:ea typeface="Cambria" panose="02040503050406030204" pitchFamily="18" charset="0"/>
              <a:cs typeface="Cambria" panose="02040503050406030204" pitchFamily="18" charset="0"/>
              <a:sym typeface="+mn-ea"/>
            </a:endParaRPr>
          </a:p>
        </p:txBody>
      </p:sp>
      <p:sp>
        <p:nvSpPr>
          <p:cNvPr id="2" name="Freeform 9">
            <a:extLst>
              <a:ext uri="{FF2B5EF4-FFF2-40B4-BE49-F238E27FC236}">
                <a16:creationId xmlns:a16="http://schemas.microsoft.com/office/drawing/2014/main" id="{A0BB0E08-6BB0-8978-B6E6-6383E7A08470}"/>
              </a:ext>
            </a:extLst>
          </p:cNvPr>
          <p:cNvSpPr/>
          <p:nvPr/>
        </p:nvSpPr>
        <p:spPr>
          <a:xfrm>
            <a:off x="0" y="5018343"/>
            <a:ext cx="4521200" cy="1839657"/>
          </a:xfrm>
          <a:custGeom>
            <a:avLst/>
            <a:gdLst/>
            <a:ahLst/>
            <a:cxnLst/>
            <a:rect l="l" t="t" r="r" b="b"/>
            <a:pathLst>
              <a:path w="8786343" h="3272913">
                <a:moveTo>
                  <a:pt x="0" y="0"/>
                </a:moveTo>
                <a:lnTo>
                  <a:pt x="8786343" y="0"/>
                </a:lnTo>
                <a:lnTo>
                  <a:pt x="8786343" y="3272912"/>
                </a:lnTo>
                <a:lnTo>
                  <a:pt x="0" y="3272912"/>
                </a:lnTo>
                <a:lnTo>
                  <a:pt x="0" y="0"/>
                </a:lnTo>
                <a:close/>
              </a:path>
            </a:pathLst>
          </a:custGeom>
          <a:blipFill>
            <a:blip r:embed="rId4"/>
            <a:stretch>
              <a:fillRect/>
            </a:stretch>
          </a:blipFill>
        </p:spPr>
        <p:txBody>
          <a:bodyPr/>
          <a:lstStyle/>
          <a:p>
            <a:endParaRPr lang="en-US"/>
          </a:p>
        </p:txBody>
      </p:sp>
      <p:sp>
        <p:nvSpPr>
          <p:cNvPr id="6" name="Freeform 9">
            <a:extLst>
              <a:ext uri="{FF2B5EF4-FFF2-40B4-BE49-F238E27FC236}">
                <a16:creationId xmlns:a16="http://schemas.microsoft.com/office/drawing/2014/main" id="{F35510F1-4DCC-75DD-52EB-A12BB910DFAF}"/>
              </a:ext>
            </a:extLst>
          </p:cNvPr>
          <p:cNvSpPr/>
          <p:nvPr/>
        </p:nvSpPr>
        <p:spPr>
          <a:xfrm flipH="1">
            <a:off x="7670797" y="5018343"/>
            <a:ext cx="4521201" cy="1839657"/>
          </a:xfrm>
          <a:custGeom>
            <a:avLst/>
            <a:gdLst/>
            <a:ahLst/>
            <a:cxnLst/>
            <a:rect l="l" t="t" r="r" b="b"/>
            <a:pathLst>
              <a:path w="8786343" h="3272913">
                <a:moveTo>
                  <a:pt x="0" y="0"/>
                </a:moveTo>
                <a:lnTo>
                  <a:pt x="8786343" y="0"/>
                </a:lnTo>
                <a:lnTo>
                  <a:pt x="8786343" y="3272912"/>
                </a:lnTo>
                <a:lnTo>
                  <a:pt x="0" y="3272912"/>
                </a:lnTo>
                <a:lnTo>
                  <a:pt x="0" y="0"/>
                </a:lnTo>
                <a:close/>
              </a:path>
            </a:pathLst>
          </a:custGeom>
          <a:blipFill>
            <a:blip r:embed="rId4"/>
            <a:stretch>
              <a:fillRect/>
            </a:stretch>
          </a:blipFill>
        </p:spPr>
        <p:txBody>
          <a:bodyPr/>
          <a:lstStyle/>
          <a:p>
            <a:endParaRPr lang="en-US"/>
          </a:p>
        </p:txBody>
      </p:sp>
      <p:pic>
        <p:nvPicPr>
          <p:cNvPr id="3" name="Picture 2"/>
          <p:cNvPicPr>
            <a:picLocks noChangeAspect="1"/>
          </p:cNvPicPr>
          <p:nvPr/>
        </p:nvPicPr>
        <p:blipFill>
          <a:blip r:embed="rId5"/>
          <a:stretch>
            <a:fillRect/>
          </a:stretch>
        </p:blipFill>
        <p:spPr>
          <a:xfrm>
            <a:off x="9169398" y="2019300"/>
            <a:ext cx="3305287" cy="3305287"/>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80">
                                          <p:stCondLst>
                                            <p:cond delay="0"/>
                                          </p:stCondLst>
                                        </p:cTn>
                                        <p:tgtEl>
                                          <p:spTgt spid="7"/>
                                        </p:tgtEl>
                                      </p:cBhvr>
                                    </p:animEffect>
                                    <p:anim calcmode="lin" valueType="num">
                                      <p:cBhvr>
                                        <p:cTn id="8"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3" dur="26">
                                          <p:stCondLst>
                                            <p:cond delay="650"/>
                                          </p:stCondLst>
                                        </p:cTn>
                                        <p:tgtEl>
                                          <p:spTgt spid="7"/>
                                        </p:tgtEl>
                                      </p:cBhvr>
                                      <p:to x="100000" y="60000"/>
                                    </p:animScale>
                                    <p:animScale>
                                      <p:cBhvr>
                                        <p:cTn id="14" dur="166" decel="50000">
                                          <p:stCondLst>
                                            <p:cond delay="676"/>
                                          </p:stCondLst>
                                        </p:cTn>
                                        <p:tgtEl>
                                          <p:spTgt spid="7"/>
                                        </p:tgtEl>
                                      </p:cBhvr>
                                      <p:to x="100000" y="100000"/>
                                    </p:animScale>
                                    <p:animScale>
                                      <p:cBhvr>
                                        <p:cTn id="15" dur="26">
                                          <p:stCondLst>
                                            <p:cond delay="1312"/>
                                          </p:stCondLst>
                                        </p:cTn>
                                        <p:tgtEl>
                                          <p:spTgt spid="7"/>
                                        </p:tgtEl>
                                      </p:cBhvr>
                                      <p:to x="100000" y="80000"/>
                                    </p:animScale>
                                    <p:animScale>
                                      <p:cBhvr>
                                        <p:cTn id="16" dur="166" decel="50000">
                                          <p:stCondLst>
                                            <p:cond delay="1338"/>
                                          </p:stCondLst>
                                        </p:cTn>
                                        <p:tgtEl>
                                          <p:spTgt spid="7"/>
                                        </p:tgtEl>
                                      </p:cBhvr>
                                      <p:to x="100000" y="100000"/>
                                    </p:animScale>
                                    <p:animScale>
                                      <p:cBhvr>
                                        <p:cTn id="17" dur="26">
                                          <p:stCondLst>
                                            <p:cond delay="1642"/>
                                          </p:stCondLst>
                                        </p:cTn>
                                        <p:tgtEl>
                                          <p:spTgt spid="7"/>
                                        </p:tgtEl>
                                      </p:cBhvr>
                                      <p:to x="100000" y="90000"/>
                                    </p:animScale>
                                    <p:animScale>
                                      <p:cBhvr>
                                        <p:cTn id="18" dur="166" decel="50000">
                                          <p:stCondLst>
                                            <p:cond delay="1668"/>
                                          </p:stCondLst>
                                        </p:cTn>
                                        <p:tgtEl>
                                          <p:spTgt spid="7"/>
                                        </p:tgtEl>
                                      </p:cBhvr>
                                      <p:to x="100000" y="100000"/>
                                    </p:animScale>
                                    <p:animScale>
                                      <p:cBhvr>
                                        <p:cTn id="19" dur="26">
                                          <p:stCondLst>
                                            <p:cond delay="1808"/>
                                          </p:stCondLst>
                                        </p:cTn>
                                        <p:tgtEl>
                                          <p:spTgt spid="7"/>
                                        </p:tgtEl>
                                      </p:cBhvr>
                                      <p:to x="100000" y="95000"/>
                                    </p:animScale>
                                    <p:animScale>
                                      <p:cBhvr>
                                        <p:cTn id="20" dur="166" decel="50000">
                                          <p:stCondLst>
                                            <p:cond delay="1834"/>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gradFill rotWithShape="1">
          <a:gsLst>
            <a:gs pos="0">
              <a:srgbClr val="C7F7FF">
                <a:alpha val="100000"/>
              </a:srgbClr>
            </a:gs>
            <a:gs pos="100000">
              <a:srgbClr val="FFEFEB">
                <a:alpha val="100000"/>
              </a:srgbClr>
            </a:gs>
          </a:gsLst>
          <a:lin ang="5400000"/>
        </a:gradFill>
        <a:effectLst/>
      </p:bgPr>
    </p:bg>
    <p:spTree>
      <p:nvGrpSpPr>
        <p:cNvPr id="1" name="">
          <a:extLst>
            <a:ext uri="{FF2B5EF4-FFF2-40B4-BE49-F238E27FC236}">
              <a16:creationId xmlns:a16="http://schemas.microsoft.com/office/drawing/2014/main" id="{7EF5B319-CE88-B6E1-922B-614C527FDE1A}"/>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DC7A4FE4-2F3A-CE92-B7BD-9E3829165F2F}"/>
              </a:ext>
            </a:extLst>
          </p:cNvPr>
          <p:cNvSpPr/>
          <p:nvPr/>
        </p:nvSpPr>
        <p:spPr>
          <a:xfrm>
            <a:off x="7482101" y="309384"/>
            <a:ext cx="4467775" cy="1377564"/>
          </a:xfrm>
          <a:custGeom>
            <a:avLst/>
            <a:gdLst/>
            <a:ahLst/>
            <a:cxnLst/>
            <a:rect l="l" t="t" r="r" b="b"/>
            <a:pathLst>
              <a:path w="6701663" h="2066346">
                <a:moveTo>
                  <a:pt x="0" y="0"/>
                </a:moveTo>
                <a:lnTo>
                  <a:pt x="6701663" y="0"/>
                </a:lnTo>
                <a:lnTo>
                  <a:pt x="6701663" y="2066346"/>
                </a:lnTo>
                <a:lnTo>
                  <a:pt x="0" y="2066346"/>
                </a:lnTo>
                <a:lnTo>
                  <a:pt x="0" y="0"/>
                </a:lnTo>
                <a:close/>
              </a:path>
            </a:pathLst>
          </a:custGeom>
          <a:blipFill>
            <a:blip r:embed="rId2"/>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4" name="Group 4">
            <a:extLst>
              <a:ext uri="{FF2B5EF4-FFF2-40B4-BE49-F238E27FC236}">
                <a16:creationId xmlns:a16="http://schemas.microsoft.com/office/drawing/2014/main" id="{FCF38F94-B49E-193C-EADD-4D82ADCBEEBB}"/>
              </a:ext>
            </a:extLst>
          </p:cNvPr>
          <p:cNvGrpSpPr/>
          <p:nvPr/>
        </p:nvGrpSpPr>
        <p:grpSpPr>
          <a:xfrm>
            <a:off x="631544" y="1221892"/>
            <a:ext cx="10928444" cy="5429877"/>
            <a:chOff x="0" y="0"/>
            <a:chExt cx="2449475" cy="1330502"/>
          </a:xfrm>
        </p:grpSpPr>
        <p:sp>
          <p:nvSpPr>
            <p:cNvPr id="5" name="Freeform 5">
              <a:extLst>
                <a:ext uri="{FF2B5EF4-FFF2-40B4-BE49-F238E27FC236}">
                  <a16:creationId xmlns:a16="http://schemas.microsoft.com/office/drawing/2014/main" id="{C16A14D6-9ABC-C6D0-35EE-63D84E5FC92D}"/>
                </a:ext>
              </a:extLst>
            </p:cNvPr>
            <p:cNvSpPr/>
            <p:nvPr/>
          </p:nvSpPr>
          <p:spPr>
            <a:xfrm>
              <a:off x="0" y="0"/>
              <a:ext cx="2449475" cy="1330502"/>
            </a:xfrm>
            <a:custGeom>
              <a:avLst/>
              <a:gdLst/>
              <a:ahLst/>
              <a:cxnLst/>
              <a:rect l="l" t="t" r="r" b="b"/>
              <a:pathLst>
                <a:path w="2449475" h="1330502">
                  <a:moveTo>
                    <a:pt x="82807" y="0"/>
                  </a:moveTo>
                  <a:lnTo>
                    <a:pt x="2366668" y="0"/>
                  </a:lnTo>
                  <a:cubicBezTo>
                    <a:pt x="2412401" y="0"/>
                    <a:pt x="2449475" y="37074"/>
                    <a:pt x="2449475" y="82807"/>
                  </a:cubicBezTo>
                  <a:lnTo>
                    <a:pt x="2449475" y="1247695"/>
                  </a:lnTo>
                  <a:cubicBezTo>
                    <a:pt x="2449475" y="1269657"/>
                    <a:pt x="2440751" y="1290719"/>
                    <a:pt x="2425221" y="1306248"/>
                  </a:cubicBezTo>
                  <a:cubicBezTo>
                    <a:pt x="2409692" y="1321778"/>
                    <a:pt x="2388630" y="1330502"/>
                    <a:pt x="2366668" y="1330502"/>
                  </a:cubicBezTo>
                  <a:lnTo>
                    <a:pt x="82807" y="1330502"/>
                  </a:lnTo>
                  <a:cubicBezTo>
                    <a:pt x="60845" y="1330502"/>
                    <a:pt x="39783" y="1321778"/>
                    <a:pt x="24254" y="1306248"/>
                  </a:cubicBezTo>
                  <a:cubicBezTo>
                    <a:pt x="8724" y="1290719"/>
                    <a:pt x="0" y="1269657"/>
                    <a:pt x="0" y="1247695"/>
                  </a:cubicBezTo>
                  <a:lnTo>
                    <a:pt x="0" y="82807"/>
                  </a:lnTo>
                  <a:cubicBezTo>
                    <a:pt x="0" y="60845"/>
                    <a:pt x="8724" y="39783"/>
                    <a:pt x="24254" y="24254"/>
                  </a:cubicBezTo>
                  <a:cubicBezTo>
                    <a:pt x="39783" y="8724"/>
                    <a:pt x="60845" y="0"/>
                    <a:pt x="82807" y="0"/>
                  </a:cubicBezTo>
                  <a:close/>
                </a:path>
              </a:pathLst>
            </a:custGeom>
            <a:solidFill>
              <a:srgbClr val="FFFBE9"/>
            </a:solidFill>
            <a:ln w="38100" cap="rnd">
              <a:solidFill>
                <a:srgbClr val="DA7739"/>
              </a:solidFill>
              <a:prstDash val="lgDash"/>
              <a:round/>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49A9170C-4024-B65C-7149-20EE63F164D7}"/>
                </a:ext>
              </a:extLst>
            </p:cNvPr>
            <p:cNvSpPr txBox="1"/>
            <p:nvPr/>
          </p:nvSpPr>
          <p:spPr>
            <a:xfrm>
              <a:off x="0" y="-38100"/>
              <a:ext cx="2449475" cy="1368602"/>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ct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aphicFrame>
        <p:nvGraphicFramePr>
          <p:cNvPr id="10" name="Table 9">
            <a:extLst>
              <a:ext uri="{FF2B5EF4-FFF2-40B4-BE49-F238E27FC236}">
                <a16:creationId xmlns:a16="http://schemas.microsoft.com/office/drawing/2014/main" id="{D0FD4677-1D1D-12A4-30C0-560E8BF7A68A}"/>
              </a:ext>
            </a:extLst>
          </p:cNvPr>
          <p:cNvGraphicFramePr>
            <a:graphicFrameLocks noGrp="1"/>
          </p:cNvGraphicFramePr>
          <p:nvPr>
            <p:extLst>
              <p:ext uri="{D42A27DB-BD31-4B8C-83A1-F6EECF244321}">
                <p14:modId xmlns:p14="http://schemas.microsoft.com/office/powerpoint/2010/main" val="703942937"/>
              </p:ext>
            </p:extLst>
          </p:nvPr>
        </p:nvGraphicFramePr>
        <p:xfrm>
          <a:off x="813844" y="1451717"/>
          <a:ext cx="10563843" cy="5119501"/>
        </p:xfrm>
        <a:graphic>
          <a:graphicData uri="http://schemas.openxmlformats.org/drawingml/2006/table">
            <a:tbl>
              <a:tblPr firstRow="1" firstCol="1" bandRow="1">
                <a:tableStyleId>{22838BEF-8BB2-4498-84A7-C5851F593DF1}</a:tableStyleId>
              </a:tblPr>
              <a:tblGrid>
                <a:gridCol w="5204819">
                  <a:extLst>
                    <a:ext uri="{9D8B030D-6E8A-4147-A177-3AD203B41FA5}">
                      <a16:colId xmlns:a16="http://schemas.microsoft.com/office/drawing/2014/main" val="737872285"/>
                    </a:ext>
                  </a:extLst>
                </a:gridCol>
                <a:gridCol w="5359024">
                  <a:extLst>
                    <a:ext uri="{9D8B030D-6E8A-4147-A177-3AD203B41FA5}">
                      <a16:colId xmlns:a16="http://schemas.microsoft.com/office/drawing/2014/main" val="3964558092"/>
                    </a:ext>
                  </a:extLst>
                </a:gridCol>
              </a:tblGrid>
              <a:tr h="661123">
                <a:tc gridSpan="2">
                  <a:txBody>
                    <a:bodyPr/>
                    <a:lstStyle/>
                    <a:p>
                      <a:pPr marL="0" marR="0" indent="0" algn="ctr">
                        <a:lnSpc>
                          <a:spcPct val="130000"/>
                        </a:lnSpc>
                        <a:spcBef>
                          <a:spcPts val="0"/>
                        </a:spcBef>
                        <a:spcAft>
                          <a:spcPts val="0"/>
                        </a:spcAft>
                      </a:pPr>
                      <a:r>
                        <a:rPr lang="vi-VN" sz="3000" dirty="0">
                          <a:effectLst/>
                          <a:latin typeface="Cambria" panose="02040503050406030204" pitchFamily="18" charset="0"/>
                          <a:ea typeface="Cambria" panose="02040503050406030204" pitchFamily="18" charset="0"/>
                        </a:rPr>
                        <a:t>Phiếu học tập 1</a:t>
                      </a:r>
                      <a:endParaRPr lang="en-US" sz="30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tc hMerge="1">
                  <a:txBody>
                    <a:bodyPr/>
                    <a:lstStyle/>
                    <a:p>
                      <a:endParaRPr lang="en-US"/>
                    </a:p>
                  </a:txBody>
                  <a:tcPr/>
                </a:tc>
                <a:extLst>
                  <a:ext uri="{0D108BD9-81ED-4DB2-BD59-A6C34878D82A}">
                    <a16:rowId xmlns:a16="http://schemas.microsoft.com/office/drawing/2014/main" val="1669235487"/>
                  </a:ext>
                </a:extLst>
              </a:tr>
              <a:tr h="661123">
                <a:tc>
                  <a:txBody>
                    <a:bodyPr/>
                    <a:lstStyle/>
                    <a:p>
                      <a:pPr marL="0" marR="0" algn="ctr">
                        <a:lnSpc>
                          <a:spcPct val="107000"/>
                        </a:lnSpc>
                        <a:spcBef>
                          <a:spcPts val="0"/>
                        </a:spcBef>
                        <a:spcAft>
                          <a:spcPts val="0"/>
                        </a:spcAft>
                      </a:pPr>
                      <a:r>
                        <a:rPr lang="vi-VN" sz="3000" dirty="0">
                          <a:effectLst/>
                          <a:latin typeface="Cambria" panose="02040503050406030204" pitchFamily="18" charset="0"/>
                          <a:ea typeface="Cambria" panose="02040503050406030204" pitchFamily="18" charset="0"/>
                        </a:rPr>
                        <a:t>Câu hỏi</a:t>
                      </a:r>
                      <a:endParaRPr lang="en-US" sz="30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tc>
                  <a:txBody>
                    <a:bodyPr/>
                    <a:lstStyle/>
                    <a:p>
                      <a:pPr marL="0" marR="0" indent="0" algn="ctr">
                        <a:lnSpc>
                          <a:spcPct val="130000"/>
                        </a:lnSpc>
                        <a:spcBef>
                          <a:spcPts val="0"/>
                        </a:spcBef>
                        <a:spcAft>
                          <a:spcPts val="0"/>
                        </a:spcAft>
                      </a:pPr>
                      <a:r>
                        <a:rPr lang="vi-VN" sz="3000" b="1" dirty="0">
                          <a:effectLst/>
                          <a:latin typeface="Cambria" panose="02040503050406030204" pitchFamily="18" charset="0"/>
                          <a:ea typeface="Cambria" panose="02040503050406030204" pitchFamily="18" charset="0"/>
                        </a:rPr>
                        <a:t>Đáp án</a:t>
                      </a:r>
                      <a:endParaRPr lang="en-US" sz="3000" b="1"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4073408350"/>
                  </a:ext>
                </a:extLst>
              </a:tr>
              <a:tr h="1898527">
                <a:tc>
                  <a:txBody>
                    <a:bodyPr/>
                    <a:lstStyle/>
                    <a:p>
                      <a:pPr marL="0" marR="0" algn="just">
                        <a:lnSpc>
                          <a:spcPct val="107000"/>
                        </a:lnSpc>
                        <a:spcBef>
                          <a:spcPts val="0"/>
                        </a:spcBef>
                        <a:spcAft>
                          <a:spcPts val="0"/>
                        </a:spcAft>
                      </a:pPr>
                      <a:r>
                        <a:rPr lang="vi-VN" sz="3000" b="0" dirty="0">
                          <a:effectLst/>
                          <a:latin typeface="Cambria" panose="02040503050406030204" pitchFamily="18" charset="0"/>
                          <a:ea typeface="Cambria" panose="02040503050406030204" pitchFamily="18" charset="0"/>
                        </a:rPr>
                        <a:t>Câu 1: </a:t>
                      </a:r>
                      <a:r>
                        <a:rPr lang="en-US" sz="3000" b="0" dirty="0" err="1">
                          <a:effectLst/>
                          <a:latin typeface="Cambria" panose="02040503050406030204" pitchFamily="18" charset="0"/>
                          <a:ea typeface="Cambria" panose="02040503050406030204" pitchFamily="18" charset="0"/>
                        </a:rPr>
                        <a:t>Đòn</a:t>
                      </a:r>
                      <a:r>
                        <a:rPr lang="en-US" sz="3000" b="0" dirty="0">
                          <a:effectLst/>
                          <a:latin typeface="Cambria" panose="02040503050406030204" pitchFamily="18" charset="0"/>
                          <a:ea typeface="Cambria" panose="02040503050406030204" pitchFamily="18" charset="0"/>
                        </a:rPr>
                        <a:t> </a:t>
                      </a:r>
                      <a:r>
                        <a:rPr lang="en-US" sz="3000" b="0" dirty="0" err="1">
                          <a:effectLst/>
                          <a:latin typeface="Cambria" panose="02040503050406030204" pitchFamily="18" charset="0"/>
                          <a:ea typeface="Cambria" panose="02040503050406030204" pitchFamily="18" charset="0"/>
                        </a:rPr>
                        <a:t>bẩy</a:t>
                      </a:r>
                      <a:r>
                        <a:rPr lang="en-US" sz="3000" b="0" dirty="0">
                          <a:effectLst/>
                          <a:latin typeface="Cambria" panose="02040503050406030204" pitchFamily="18" charset="0"/>
                          <a:ea typeface="Cambria" panose="02040503050406030204" pitchFamily="18" charset="0"/>
                        </a:rPr>
                        <a:t> AB </a:t>
                      </a:r>
                      <a:r>
                        <a:rPr lang="en-US" sz="3000" b="0" dirty="0" err="1">
                          <a:effectLst/>
                          <a:latin typeface="Cambria" panose="02040503050406030204" pitchFamily="18" charset="0"/>
                          <a:ea typeface="Cambria" panose="02040503050406030204" pitchFamily="18" charset="0"/>
                        </a:rPr>
                        <a:t>có</a:t>
                      </a:r>
                      <a:r>
                        <a:rPr lang="en-US" sz="3000" b="0" dirty="0">
                          <a:effectLst/>
                          <a:latin typeface="Cambria" panose="02040503050406030204" pitchFamily="18" charset="0"/>
                          <a:ea typeface="Cambria" panose="02040503050406030204" pitchFamily="18" charset="0"/>
                        </a:rPr>
                        <a:t> </a:t>
                      </a:r>
                      <a:r>
                        <a:rPr lang="en-US" sz="3000" b="0" dirty="0" err="1">
                          <a:effectLst/>
                          <a:latin typeface="Cambria" panose="02040503050406030204" pitchFamily="18" charset="0"/>
                          <a:ea typeface="Cambria" panose="02040503050406030204" pitchFamily="18" charset="0"/>
                        </a:rPr>
                        <a:t>tác</a:t>
                      </a:r>
                      <a:r>
                        <a:rPr lang="en-US" sz="3000" b="0" dirty="0">
                          <a:effectLst/>
                          <a:latin typeface="Cambria" panose="02040503050406030204" pitchFamily="18" charset="0"/>
                          <a:ea typeface="Cambria" panose="02040503050406030204" pitchFamily="18" charset="0"/>
                        </a:rPr>
                        <a:t> </a:t>
                      </a:r>
                      <a:r>
                        <a:rPr lang="en-US" sz="3000" b="0" dirty="0" err="1">
                          <a:effectLst/>
                          <a:latin typeface="Cambria" panose="02040503050406030204" pitchFamily="18" charset="0"/>
                          <a:ea typeface="Cambria" panose="02040503050406030204" pitchFamily="18" charset="0"/>
                        </a:rPr>
                        <a:t>dụng</a:t>
                      </a:r>
                      <a:r>
                        <a:rPr lang="en-US" sz="3000" b="0" dirty="0">
                          <a:effectLst/>
                          <a:latin typeface="Cambria" panose="02040503050406030204" pitchFamily="18" charset="0"/>
                          <a:ea typeface="Cambria" panose="02040503050406030204" pitchFamily="18" charset="0"/>
                        </a:rPr>
                        <a:t> </a:t>
                      </a:r>
                      <a:r>
                        <a:rPr lang="en-US" sz="3000" b="0" dirty="0" err="1">
                          <a:effectLst/>
                          <a:latin typeface="Cambria" panose="02040503050406030204" pitchFamily="18" charset="0"/>
                          <a:ea typeface="Cambria" panose="02040503050406030204" pitchFamily="18" charset="0"/>
                        </a:rPr>
                        <a:t>thay</a:t>
                      </a:r>
                      <a:r>
                        <a:rPr lang="en-US" sz="3000" b="0" dirty="0">
                          <a:effectLst/>
                          <a:latin typeface="Cambria" panose="02040503050406030204" pitchFamily="18" charset="0"/>
                          <a:ea typeface="Cambria" panose="02040503050406030204" pitchFamily="18" charset="0"/>
                        </a:rPr>
                        <a:t> </a:t>
                      </a:r>
                      <a:r>
                        <a:rPr lang="en-US" sz="3000" b="0" dirty="0" err="1">
                          <a:effectLst/>
                          <a:latin typeface="Cambria" panose="02040503050406030204" pitchFamily="18" charset="0"/>
                          <a:ea typeface="Cambria" panose="02040503050406030204" pitchFamily="18" charset="0"/>
                        </a:rPr>
                        <a:t>đổi</a:t>
                      </a:r>
                      <a:r>
                        <a:rPr lang="en-US" sz="3000" b="0" dirty="0">
                          <a:effectLst/>
                          <a:latin typeface="Cambria" panose="02040503050406030204" pitchFamily="18" charset="0"/>
                          <a:ea typeface="Cambria" panose="02040503050406030204" pitchFamily="18" charset="0"/>
                        </a:rPr>
                        <a:t> </a:t>
                      </a:r>
                      <a:r>
                        <a:rPr lang="en-US" sz="3000" b="0" dirty="0" err="1">
                          <a:effectLst/>
                          <a:latin typeface="Cambria" panose="02040503050406030204" pitchFamily="18" charset="0"/>
                          <a:ea typeface="Cambria" panose="02040503050406030204" pitchFamily="18" charset="0"/>
                        </a:rPr>
                        <a:t>hướng</a:t>
                      </a:r>
                      <a:r>
                        <a:rPr lang="en-US" sz="3000" b="0" dirty="0">
                          <a:effectLst/>
                          <a:latin typeface="Cambria" panose="02040503050406030204" pitchFamily="18" charset="0"/>
                          <a:ea typeface="Cambria" panose="02040503050406030204" pitchFamily="18" charset="0"/>
                        </a:rPr>
                        <a:t> </a:t>
                      </a:r>
                      <a:r>
                        <a:rPr lang="en-US" sz="3000" b="0" dirty="0" err="1">
                          <a:effectLst/>
                          <a:latin typeface="Cambria" panose="02040503050406030204" pitchFamily="18" charset="0"/>
                          <a:ea typeface="Cambria" panose="02040503050406030204" pitchFamily="18" charset="0"/>
                        </a:rPr>
                        <a:t>lực</a:t>
                      </a:r>
                      <a:r>
                        <a:rPr lang="en-US" sz="3000" b="0" dirty="0">
                          <a:effectLst/>
                          <a:latin typeface="Cambria" panose="02040503050406030204" pitchFamily="18" charset="0"/>
                          <a:ea typeface="Cambria" panose="02040503050406030204" pitchFamily="18" charset="0"/>
                        </a:rPr>
                        <a:t> </a:t>
                      </a:r>
                      <a:r>
                        <a:rPr lang="en-US" sz="3000" b="0" dirty="0" err="1">
                          <a:effectLst/>
                          <a:latin typeface="Cambria" panose="02040503050406030204" pitchFamily="18" charset="0"/>
                          <a:ea typeface="Cambria" panose="02040503050406030204" pitchFamily="18" charset="0"/>
                        </a:rPr>
                        <a:t>tác</a:t>
                      </a:r>
                      <a:r>
                        <a:rPr lang="en-US" sz="3000" b="0" dirty="0">
                          <a:effectLst/>
                          <a:latin typeface="Cambria" panose="02040503050406030204" pitchFamily="18" charset="0"/>
                          <a:ea typeface="Cambria" panose="02040503050406030204" pitchFamily="18" charset="0"/>
                        </a:rPr>
                        <a:t> </a:t>
                      </a:r>
                      <a:r>
                        <a:rPr lang="en-US" sz="3000" b="0" dirty="0" err="1">
                          <a:effectLst/>
                          <a:latin typeface="Cambria" panose="02040503050406030204" pitchFamily="18" charset="0"/>
                          <a:ea typeface="Cambria" panose="02040503050406030204" pitchFamily="18" charset="0"/>
                        </a:rPr>
                        <a:t>dụng</a:t>
                      </a:r>
                      <a:r>
                        <a:rPr lang="en-US" sz="3000" b="0" dirty="0">
                          <a:effectLst/>
                          <a:latin typeface="Cambria" panose="02040503050406030204" pitchFamily="18" charset="0"/>
                          <a:ea typeface="Cambria" panose="02040503050406030204" pitchFamily="18" charset="0"/>
                        </a:rPr>
                        <a:t> </a:t>
                      </a:r>
                      <a:r>
                        <a:rPr lang="en-US" sz="3000" b="0" dirty="0" err="1">
                          <a:effectLst/>
                          <a:latin typeface="Cambria" panose="02040503050406030204" pitchFamily="18" charset="0"/>
                          <a:ea typeface="Cambria" panose="02040503050406030204" pitchFamily="18" charset="0"/>
                        </a:rPr>
                        <a:t>khi</a:t>
                      </a:r>
                      <a:r>
                        <a:rPr lang="en-US" sz="3000" b="0" dirty="0">
                          <a:effectLst/>
                          <a:latin typeface="Cambria" panose="02040503050406030204" pitchFamily="18" charset="0"/>
                          <a:ea typeface="Cambria" panose="02040503050406030204" pitchFamily="18" charset="0"/>
                        </a:rPr>
                        <a:t> </a:t>
                      </a:r>
                      <a:r>
                        <a:rPr lang="en-US" sz="3000" b="0" dirty="0" err="1">
                          <a:effectLst/>
                          <a:latin typeface="Cambria" panose="02040503050406030204" pitchFamily="18" charset="0"/>
                          <a:ea typeface="Cambria" panose="02040503050406030204" pitchFamily="18" charset="0"/>
                        </a:rPr>
                        <a:t>nâng</a:t>
                      </a:r>
                      <a:r>
                        <a:rPr lang="en-US" sz="3000" b="0" dirty="0">
                          <a:effectLst/>
                          <a:latin typeface="Cambria" panose="02040503050406030204" pitchFamily="18" charset="0"/>
                          <a:ea typeface="Cambria" panose="02040503050406030204" pitchFamily="18" charset="0"/>
                        </a:rPr>
                        <a:t> </a:t>
                      </a:r>
                      <a:r>
                        <a:rPr lang="en-US" sz="3000" b="0" dirty="0" err="1">
                          <a:effectLst/>
                          <a:latin typeface="Cambria" panose="02040503050406030204" pitchFamily="18" charset="0"/>
                          <a:ea typeface="Cambria" panose="02040503050406030204" pitchFamily="18" charset="0"/>
                        </a:rPr>
                        <a:t>quả</a:t>
                      </a:r>
                      <a:r>
                        <a:rPr lang="en-US" sz="3000" b="0" dirty="0">
                          <a:effectLst/>
                          <a:latin typeface="Cambria" panose="02040503050406030204" pitchFamily="18" charset="0"/>
                          <a:ea typeface="Cambria" panose="02040503050406030204" pitchFamily="18" charset="0"/>
                        </a:rPr>
                        <a:t> </a:t>
                      </a:r>
                      <a:r>
                        <a:rPr lang="en-US" sz="3000" b="0" dirty="0" err="1">
                          <a:effectLst/>
                          <a:latin typeface="Cambria" panose="02040503050406030204" pitchFamily="18" charset="0"/>
                          <a:ea typeface="Cambria" panose="02040503050406030204" pitchFamily="18" charset="0"/>
                        </a:rPr>
                        <a:t>nặng</a:t>
                      </a:r>
                      <a:r>
                        <a:rPr lang="en-US" sz="3000" b="0" dirty="0">
                          <a:effectLst/>
                          <a:latin typeface="Cambria" panose="02040503050406030204" pitchFamily="18" charset="0"/>
                          <a:ea typeface="Cambria" panose="02040503050406030204" pitchFamily="18" charset="0"/>
                        </a:rPr>
                        <a:t> </a:t>
                      </a:r>
                      <a:r>
                        <a:rPr lang="en-US" sz="3000" b="0" dirty="0" err="1">
                          <a:effectLst/>
                          <a:latin typeface="Cambria" panose="02040503050406030204" pitchFamily="18" charset="0"/>
                          <a:ea typeface="Cambria" panose="02040503050406030204" pitchFamily="18" charset="0"/>
                        </a:rPr>
                        <a:t>như</a:t>
                      </a:r>
                      <a:r>
                        <a:rPr lang="en-US" sz="3000" b="0" dirty="0">
                          <a:effectLst/>
                          <a:latin typeface="Cambria" panose="02040503050406030204" pitchFamily="18" charset="0"/>
                          <a:ea typeface="Cambria" panose="02040503050406030204" pitchFamily="18" charset="0"/>
                        </a:rPr>
                        <a:t> </a:t>
                      </a:r>
                      <a:r>
                        <a:rPr lang="en-US" sz="3000" b="0" dirty="0" err="1">
                          <a:effectLst/>
                          <a:latin typeface="Cambria" panose="02040503050406030204" pitchFamily="18" charset="0"/>
                          <a:ea typeface="Cambria" panose="02040503050406030204" pitchFamily="18" charset="0"/>
                        </a:rPr>
                        <a:t>thế</a:t>
                      </a:r>
                      <a:r>
                        <a:rPr lang="en-US" sz="3000" b="0" dirty="0">
                          <a:effectLst/>
                          <a:latin typeface="Cambria" panose="02040503050406030204" pitchFamily="18" charset="0"/>
                          <a:ea typeface="Cambria" panose="02040503050406030204" pitchFamily="18" charset="0"/>
                        </a:rPr>
                        <a:t> </a:t>
                      </a:r>
                      <a:r>
                        <a:rPr lang="en-US" sz="3000" b="0" dirty="0" err="1">
                          <a:effectLst/>
                          <a:latin typeface="Cambria" panose="02040503050406030204" pitchFamily="18" charset="0"/>
                          <a:ea typeface="Cambria" panose="02040503050406030204" pitchFamily="18" charset="0"/>
                        </a:rPr>
                        <a:t>nào</a:t>
                      </a:r>
                      <a:r>
                        <a:rPr lang="en-US" sz="3000" b="0" dirty="0">
                          <a:effectLst/>
                          <a:latin typeface="Cambria" panose="02040503050406030204" pitchFamily="18" charset="0"/>
                          <a:ea typeface="Cambria" panose="02040503050406030204" pitchFamily="18" charset="0"/>
                        </a:rPr>
                        <a:t>? </a:t>
                      </a:r>
                    </a:p>
                  </a:txBody>
                  <a:tcPr marL="68580" marR="68580" marT="0" marB="0"/>
                </a:tc>
                <a:tc>
                  <a:txBody>
                    <a:bodyPr/>
                    <a:lstStyle/>
                    <a:p>
                      <a:pPr marL="0" marR="0" indent="0" algn="just">
                        <a:lnSpc>
                          <a:spcPct val="130000"/>
                        </a:lnSpc>
                        <a:spcBef>
                          <a:spcPts val="0"/>
                        </a:spcBef>
                        <a:spcAft>
                          <a:spcPts val="0"/>
                        </a:spcAft>
                      </a:pPr>
                      <a:endParaRPr lang="en-US" sz="30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857462220"/>
                  </a:ext>
                </a:extLst>
              </a:tr>
              <a:tr h="1876126">
                <a:tc>
                  <a:txBody>
                    <a:bodyPr/>
                    <a:lstStyle/>
                    <a:p>
                      <a:pPr marL="0" marR="0" algn="just">
                        <a:lnSpc>
                          <a:spcPct val="107000"/>
                        </a:lnSpc>
                        <a:spcBef>
                          <a:spcPts val="0"/>
                        </a:spcBef>
                        <a:spcAft>
                          <a:spcPts val="0"/>
                        </a:spcAft>
                      </a:pPr>
                      <a:r>
                        <a:rPr lang="en-US" sz="3000" b="0">
                          <a:effectLst/>
                          <a:latin typeface="Cambria" panose="02040503050406030204" pitchFamily="18" charset="0"/>
                          <a:ea typeface="Cambria" panose="02040503050406030204" pitchFamily="18" charset="0"/>
                        </a:rPr>
                        <a:t>Câu 2. Khi nào đòn bẩy cho ta lợi về lực?</a:t>
                      </a:r>
                    </a:p>
                    <a:p>
                      <a:pPr marL="0" marR="0" indent="0" algn="just">
                        <a:lnSpc>
                          <a:spcPct val="130000"/>
                        </a:lnSpc>
                        <a:spcBef>
                          <a:spcPts val="0"/>
                        </a:spcBef>
                        <a:spcAft>
                          <a:spcPts val="0"/>
                        </a:spcAft>
                      </a:pPr>
                      <a:endParaRPr lang="en-US" sz="3000" b="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endParaRPr lang="en-US" sz="30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165069373"/>
                  </a:ext>
                </a:extLst>
              </a:tr>
            </a:tbl>
          </a:graphicData>
        </a:graphic>
      </p:graphicFrame>
      <p:sp>
        <p:nvSpPr>
          <p:cNvPr id="18" name="Freeform 2">
            <a:extLst>
              <a:ext uri="{FF2B5EF4-FFF2-40B4-BE49-F238E27FC236}">
                <a16:creationId xmlns:a16="http://schemas.microsoft.com/office/drawing/2014/main" id="{5C77359A-3453-1B4B-CC51-B0E359A2CEEC}"/>
              </a:ext>
            </a:extLst>
          </p:cNvPr>
          <p:cNvSpPr/>
          <p:nvPr/>
        </p:nvSpPr>
        <p:spPr>
          <a:xfrm>
            <a:off x="-783580" y="131438"/>
            <a:ext cx="4467775" cy="1377564"/>
          </a:xfrm>
          <a:custGeom>
            <a:avLst/>
            <a:gdLst/>
            <a:ahLst/>
            <a:cxnLst/>
            <a:rect l="l" t="t" r="r" b="b"/>
            <a:pathLst>
              <a:path w="6701663" h="2066346">
                <a:moveTo>
                  <a:pt x="0" y="0"/>
                </a:moveTo>
                <a:lnTo>
                  <a:pt x="6701663" y="0"/>
                </a:lnTo>
                <a:lnTo>
                  <a:pt x="6701663" y="2066346"/>
                </a:lnTo>
                <a:lnTo>
                  <a:pt x="0" y="2066346"/>
                </a:lnTo>
                <a:lnTo>
                  <a:pt x="0" y="0"/>
                </a:lnTo>
                <a:close/>
              </a:path>
            </a:pathLst>
          </a:custGeom>
          <a:blipFill>
            <a:blip r:embed="rId2"/>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a:extLst>
              <a:ext uri="{FF2B5EF4-FFF2-40B4-BE49-F238E27FC236}">
                <a16:creationId xmlns:a16="http://schemas.microsoft.com/office/drawing/2014/main" id="{06C2CD3D-0770-0909-6896-C388A0EE10B6}"/>
              </a:ext>
            </a:extLst>
          </p:cNvPr>
          <p:cNvSpPr/>
          <p:nvPr/>
        </p:nvSpPr>
        <p:spPr>
          <a:xfrm>
            <a:off x="-722333" y="1772500"/>
            <a:ext cx="2303215" cy="710158"/>
          </a:xfrm>
          <a:custGeom>
            <a:avLst/>
            <a:gdLst/>
            <a:ahLst/>
            <a:cxnLst/>
            <a:rect l="l" t="t" r="r" b="b"/>
            <a:pathLst>
              <a:path w="3454822" h="1065237">
                <a:moveTo>
                  <a:pt x="0" y="0"/>
                </a:moveTo>
                <a:lnTo>
                  <a:pt x="3454822" y="0"/>
                </a:lnTo>
                <a:lnTo>
                  <a:pt x="3454822" y="1065237"/>
                </a:lnTo>
                <a:lnTo>
                  <a:pt x="0" y="1065237"/>
                </a:lnTo>
                <a:lnTo>
                  <a:pt x="0" y="0"/>
                </a:lnTo>
                <a:close/>
              </a:path>
            </a:pathLst>
          </a:custGeom>
          <a:blipFill>
            <a:blip r:embed="rId2"/>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1" name="TextBox 11">
            <a:extLst>
              <a:ext uri="{FF2B5EF4-FFF2-40B4-BE49-F238E27FC236}">
                <a16:creationId xmlns:a16="http://schemas.microsoft.com/office/drawing/2014/main" id="{64606D63-E9F3-C121-C38A-32F7A2946E52}"/>
              </a:ext>
            </a:extLst>
          </p:cNvPr>
          <p:cNvSpPr txBox="1"/>
          <p:nvPr/>
        </p:nvSpPr>
        <p:spPr>
          <a:xfrm>
            <a:off x="869261" y="206231"/>
            <a:ext cx="10432384" cy="1015663"/>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600" b="1" dirty="0">
                <a:solidFill>
                  <a:srgbClr val="0070C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ĐÁP ÁN THẢO LUẬN NHÓM </a:t>
            </a:r>
            <a:endParaRPr kumimoji="0" lang="en-US" sz="6600" b="1" i="0" u="none" strike="noStrike" kern="1200" cap="none" spc="0" normalizeH="0" baseline="0" noProof="0" dirty="0">
              <a:ln>
                <a:noFill/>
              </a:ln>
              <a:solidFill>
                <a:srgbClr val="0070C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endParaRPr>
          </a:p>
        </p:txBody>
      </p:sp>
      <p:sp>
        <p:nvSpPr>
          <p:cNvPr id="14" name="Freeform 14">
            <a:extLst>
              <a:ext uri="{FF2B5EF4-FFF2-40B4-BE49-F238E27FC236}">
                <a16:creationId xmlns:a16="http://schemas.microsoft.com/office/drawing/2014/main" id="{CA57D00F-9949-277F-395F-C0EB1CCA4397}"/>
              </a:ext>
            </a:extLst>
          </p:cNvPr>
          <p:cNvSpPr/>
          <p:nvPr/>
        </p:nvSpPr>
        <p:spPr>
          <a:xfrm rot="-591114">
            <a:off x="9969532" y="1103667"/>
            <a:ext cx="1992389" cy="1626207"/>
          </a:xfrm>
          <a:custGeom>
            <a:avLst/>
            <a:gdLst/>
            <a:ahLst/>
            <a:cxnLst/>
            <a:rect l="l" t="t" r="r" b="b"/>
            <a:pathLst>
              <a:path w="2333403" h="2114397">
                <a:moveTo>
                  <a:pt x="0" y="0"/>
                </a:moveTo>
                <a:lnTo>
                  <a:pt x="2333403" y="0"/>
                </a:lnTo>
                <a:lnTo>
                  <a:pt x="2333403" y="2114397"/>
                </a:lnTo>
                <a:lnTo>
                  <a:pt x="0" y="2114397"/>
                </a:lnTo>
                <a:lnTo>
                  <a:pt x="0"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2" name="TextBox 11">
            <a:extLst>
              <a:ext uri="{FF2B5EF4-FFF2-40B4-BE49-F238E27FC236}">
                <a16:creationId xmlns:a16="http://schemas.microsoft.com/office/drawing/2014/main" id="{1A886618-9253-8CB8-E282-D85DF99C65EF}"/>
              </a:ext>
            </a:extLst>
          </p:cNvPr>
          <p:cNvSpPr txBox="1"/>
          <p:nvPr/>
        </p:nvSpPr>
        <p:spPr>
          <a:xfrm>
            <a:off x="6085453" y="2803669"/>
            <a:ext cx="5281922" cy="1714380"/>
          </a:xfrm>
          <a:prstGeom prst="rect">
            <a:avLst/>
          </a:prstGeom>
          <a:noFill/>
        </p:spPr>
        <p:txBody>
          <a:bodyPr wrap="square" rtlCol="0">
            <a:spAutoFit/>
          </a:bodyPr>
          <a:lstStyle/>
          <a:p>
            <a:pPr marL="0" marR="0" lvl="0" indent="0" algn="just" defTabSz="914400" rtl="0" eaLnBrk="1" fontAlgn="auto" latinLnBrk="0" hangingPunct="1">
              <a:lnSpc>
                <a:spcPct val="13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Dùng đòn bẩy ta đã thay đổi hướng của lực tác dụng theo phương hướng xuống dưới.</a:t>
            </a:r>
            <a:endPar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4A6BA036-5463-7009-3123-4902B4C774BA}"/>
              </a:ext>
            </a:extLst>
          </p:cNvPr>
          <p:cNvSpPr txBox="1"/>
          <p:nvPr/>
        </p:nvSpPr>
        <p:spPr>
          <a:xfrm>
            <a:off x="6134838" y="4797349"/>
            <a:ext cx="5334000" cy="1441805"/>
          </a:xfrm>
          <a:prstGeom prst="rect">
            <a:avLst/>
          </a:prstGeom>
          <a:noFill/>
        </p:spPr>
        <p:txBody>
          <a:bodyPr wrap="square" rtlCol="0">
            <a:spAutoFit/>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Khi cánh tay đòn của lực tác dụng (OO</a:t>
            </a:r>
            <a:r>
              <a:rPr kumimoji="0" lang="vi-VN" sz="2800" b="0" i="0" u="none" strike="noStrike" kern="1200" cap="none" spc="0" normalizeH="0" baseline="-25000" noProof="0" dirty="0">
                <a:ln>
                  <a:noFill/>
                </a:ln>
                <a:solidFill>
                  <a:prstClr val="black"/>
                </a:solidFill>
                <a:effectLst/>
                <a:uLnTx/>
                <a:uFillTx/>
                <a:latin typeface="Cambria" panose="02040503050406030204" pitchFamily="18" charset="0"/>
                <a:ea typeface="Cambria" panose="02040503050406030204" pitchFamily="18" charset="0"/>
              </a:rPr>
              <a:t>2</a:t>
            </a:r>
            <a:r>
              <a:rPr kumimoji="0" 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lớn hơn cánh tay đòn của tải (OO</a:t>
            </a:r>
            <a:r>
              <a:rPr kumimoji="0" lang="vi-VN" sz="2800" b="0" i="0" u="none" strike="noStrike" kern="1200" cap="none" spc="0" normalizeH="0" baseline="-25000" noProof="0" dirty="0">
                <a:ln>
                  <a:noFill/>
                </a:ln>
                <a:solidFill>
                  <a:prstClr val="black"/>
                </a:solidFill>
                <a:effectLst/>
                <a:uLnTx/>
                <a:uFillTx/>
                <a:latin typeface="Cambria" panose="02040503050406030204" pitchFamily="18" charset="0"/>
                <a:ea typeface="Cambria" panose="02040503050406030204" pitchFamily="18" charset="0"/>
              </a:rPr>
              <a:t>1</a:t>
            </a:r>
            <a:r>
              <a:rPr kumimoji="0" 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a:t>
            </a:r>
            <a:endPar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15" name="Freeform 9">
            <a:extLst>
              <a:ext uri="{FF2B5EF4-FFF2-40B4-BE49-F238E27FC236}">
                <a16:creationId xmlns:a16="http://schemas.microsoft.com/office/drawing/2014/main" id="{72DB156B-3070-E409-D556-DC7149102E4A}"/>
              </a:ext>
            </a:extLst>
          </p:cNvPr>
          <p:cNvSpPr/>
          <p:nvPr/>
        </p:nvSpPr>
        <p:spPr>
          <a:xfrm>
            <a:off x="9724996" y="5517756"/>
            <a:ext cx="3250116" cy="1571565"/>
          </a:xfrm>
          <a:custGeom>
            <a:avLst/>
            <a:gdLst/>
            <a:ahLst/>
            <a:cxnLst/>
            <a:rect l="l" t="t" r="r" b="b"/>
            <a:pathLst>
              <a:path w="9626532" h="4619183">
                <a:moveTo>
                  <a:pt x="0" y="0"/>
                </a:moveTo>
                <a:lnTo>
                  <a:pt x="9626532" y="0"/>
                </a:lnTo>
                <a:lnTo>
                  <a:pt x="9626532" y="4619183"/>
                </a:lnTo>
                <a:lnTo>
                  <a:pt x="0" y="4619183"/>
                </a:lnTo>
                <a:lnTo>
                  <a:pt x="0" y="0"/>
                </a:lnTo>
                <a:close/>
              </a:path>
            </a:pathLst>
          </a:custGeom>
          <a:blipFill>
            <a:blip r:embed="rId4"/>
            <a:stretch>
              <a:fillRect/>
            </a:stretch>
          </a:blipFill>
        </p:spPr>
        <p:txBody>
          <a:bodyPr/>
          <a:lstStyle/>
          <a:p>
            <a:pPr defTabSz="609630"/>
            <a:endParaRPr lang="en-US" sz="1200">
              <a:solidFill>
                <a:prstClr val="black"/>
              </a:solidFill>
              <a:latin typeface="Calibri"/>
            </a:endParaRPr>
          </a:p>
        </p:txBody>
      </p:sp>
      <p:sp>
        <p:nvSpPr>
          <p:cNvPr id="16" name="Freeform 7">
            <a:extLst>
              <a:ext uri="{FF2B5EF4-FFF2-40B4-BE49-F238E27FC236}">
                <a16:creationId xmlns:a16="http://schemas.microsoft.com/office/drawing/2014/main" id="{8B37B89E-8D2E-410E-6ED5-51D5DD8A2B13}"/>
              </a:ext>
            </a:extLst>
          </p:cNvPr>
          <p:cNvSpPr/>
          <p:nvPr/>
        </p:nvSpPr>
        <p:spPr>
          <a:xfrm flipH="1">
            <a:off x="-722333" y="5220732"/>
            <a:ext cx="2431212" cy="1868589"/>
          </a:xfrm>
          <a:custGeom>
            <a:avLst/>
            <a:gdLst/>
            <a:ahLst/>
            <a:cxnLst/>
            <a:rect l="l" t="t" r="r" b="b"/>
            <a:pathLst>
              <a:path w="8314964" h="5658446">
                <a:moveTo>
                  <a:pt x="0" y="0"/>
                </a:moveTo>
                <a:lnTo>
                  <a:pt x="8314964" y="0"/>
                </a:lnTo>
                <a:lnTo>
                  <a:pt x="8314964" y="5658446"/>
                </a:lnTo>
                <a:lnTo>
                  <a:pt x="0" y="5658446"/>
                </a:lnTo>
                <a:lnTo>
                  <a:pt x="0" y="0"/>
                </a:lnTo>
                <a:close/>
              </a:path>
            </a:pathLst>
          </a:custGeom>
          <a:blipFill>
            <a:blip r:embed="rId5"/>
            <a:stretch>
              <a:fillRect/>
            </a:stretch>
          </a:blipFill>
        </p:spPr>
        <p:txBody>
          <a:bodyPr/>
          <a:lstStyle/>
          <a:p>
            <a:pPr defTabSz="609630"/>
            <a:endParaRPr lang="en-US" sz="1200">
              <a:solidFill>
                <a:prstClr val="black"/>
              </a:solidFill>
              <a:latin typeface="Calibri"/>
            </a:endParaRPr>
          </a:p>
        </p:txBody>
      </p:sp>
      <p:sp>
        <p:nvSpPr>
          <p:cNvPr id="21" name="Freeform 8">
            <a:extLst>
              <a:ext uri="{FF2B5EF4-FFF2-40B4-BE49-F238E27FC236}">
                <a16:creationId xmlns:a16="http://schemas.microsoft.com/office/drawing/2014/main" id="{7BE7E808-9750-0D86-07CF-7A3EF2CCBDFF}"/>
              </a:ext>
            </a:extLst>
          </p:cNvPr>
          <p:cNvSpPr/>
          <p:nvPr/>
        </p:nvSpPr>
        <p:spPr>
          <a:xfrm>
            <a:off x="1328450" y="6194388"/>
            <a:ext cx="9397986" cy="881481"/>
          </a:xfrm>
          <a:custGeom>
            <a:avLst/>
            <a:gdLst/>
            <a:ahLst/>
            <a:cxnLst/>
            <a:rect l="l" t="t" r="r" b="b"/>
            <a:pathLst>
              <a:path w="15719957" h="2783742">
                <a:moveTo>
                  <a:pt x="0" y="0"/>
                </a:moveTo>
                <a:lnTo>
                  <a:pt x="15719957" y="0"/>
                </a:lnTo>
                <a:lnTo>
                  <a:pt x="15719957" y="2783742"/>
                </a:lnTo>
                <a:lnTo>
                  <a:pt x="0" y="2783742"/>
                </a:lnTo>
                <a:lnTo>
                  <a:pt x="0" y="0"/>
                </a:lnTo>
                <a:close/>
              </a:path>
            </a:pathLst>
          </a:custGeom>
          <a:blipFill>
            <a:blip r:embed="rId6"/>
            <a:stretch>
              <a:fillRect/>
            </a:stretch>
          </a:blipFill>
        </p:spPr>
        <p:txBody>
          <a:bodyPr/>
          <a:lstStyle/>
          <a:p>
            <a:pPr defTabSz="609630"/>
            <a:endParaRPr lang="en-US" sz="1200">
              <a:solidFill>
                <a:prstClr val="black"/>
              </a:solidFill>
              <a:latin typeface="Calibri"/>
            </a:endParaRPr>
          </a:p>
        </p:txBody>
      </p:sp>
    </p:spTree>
    <p:extLst>
      <p:ext uri="{BB962C8B-B14F-4D97-AF65-F5344CB8AC3E}">
        <p14:creationId xmlns:p14="http://schemas.microsoft.com/office/powerpoint/2010/main" val="2297799213"/>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fill="hold"/>
                                        <p:tgtEl>
                                          <p:spTgt spid="13"/>
                                        </p:tgtEl>
                                        <p:attrNameLst>
                                          <p:attrName>ppt_x</p:attrName>
                                        </p:attrNameLst>
                                      </p:cBhvr>
                                      <p:tavLst>
                                        <p:tav tm="0">
                                          <p:val>
                                            <p:strVal val="#ppt_x"/>
                                          </p:val>
                                        </p:tav>
                                        <p:tav tm="100000">
                                          <p:val>
                                            <p:strVal val="#ppt_x"/>
                                          </p:val>
                                        </p:tav>
                                      </p:tavLst>
                                    </p:anim>
                                    <p:anim calcmode="lin" valueType="num">
                                      <p:cBhvr additive="base">
                                        <p:cTn id="1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gradFill rotWithShape="1">
          <a:gsLst>
            <a:gs pos="0">
              <a:srgbClr val="C7F7FF">
                <a:alpha val="100000"/>
              </a:srgbClr>
            </a:gs>
            <a:gs pos="100000">
              <a:srgbClr val="FFEFEB">
                <a:alpha val="100000"/>
              </a:srgbClr>
            </a:gs>
          </a:gsLst>
          <a:lin ang="5400000"/>
        </a:gradFill>
        <a:effectLst/>
      </p:bgPr>
    </p:bg>
    <p:spTree>
      <p:nvGrpSpPr>
        <p:cNvPr id="1" name=""/>
        <p:cNvGrpSpPr/>
        <p:nvPr/>
      </p:nvGrpSpPr>
      <p:grpSpPr>
        <a:xfrm>
          <a:off x="0" y="0"/>
          <a:ext cx="0" cy="0"/>
          <a:chOff x="0" y="0"/>
          <a:chExt cx="0" cy="0"/>
        </a:xfrm>
      </p:grpSpPr>
      <p:sp>
        <p:nvSpPr>
          <p:cNvPr id="2" name="Freeform 2"/>
          <p:cNvSpPr/>
          <p:nvPr/>
        </p:nvSpPr>
        <p:spPr>
          <a:xfrm>
            <a:off x="-316047" y="334280"/>
            <a:ext cx="5493698" cy="1693890"/>
          </a:xfrm>
          <a:custGeom>
            <a:avLst/>
            <a:gdLst/>
            <a:ahLst/>
            <a:cxnLst/>
            <a:rect l="l" t="t" r="r" b="b"/>
            <a:pathLst>
              <a:path w="8240547" h="2540835">
                <a:moveTo>
                  <a:pt x="0" y="0"/>
                </a:moveTo>
                <a:lnTo>
                  <a:pt x="8240547" y="0"/>
                </a:lnTo>
                <a:lnTo>
                  <a:pt x="8240547" y="2540835"/>
                </a:lnTo>
                <a:lnTo>
                  <a:pt x="0" y="2540835"/>
                </a:lnTo>
                <a:lnTo>
                  <a:pt x="0" y="0"/>
                </a:lnTo>
                <a:close/>
              </a:path>
            </a:pathLst>
          </a:custGeom>
          <a:blipFill>
            <a:blip r:embed="rId2"/>
            <a:stretch>
              <a:fillRect/>
            </a:stretch>
          </a:blipFill>
        </p:spPr>
        <p:txBody>
          <a:bodyPr/>
          <a:lstStyle/>
          <a:p>
            <a:pPr defTabSz="609630"/>
            <a:endParaRPr lang="en-US" sz="1200">
              <a:solidFill>
                <a:prstClr val="black"/>
              </a:solidFill>
              <a:latin typeface="Calibri"/>
            </a:endParaRPr>
          </a:p>
        </p:txBody>
      </p:sp>
      <p:sp>
        <p:nvSpPr>
          <p:cNvPr id="3" name="Freeform 3"/>
          <p:cNvSpPr/>
          <p:nvPr/>
        </p:nvSpPr>
        <p:spPr>
          <a:xfrm>
            <a:off x="10833677" y="471067"/>
            <a:ext cx="2303215" cy="710158"/>
          </a:xfrm>
          <a:custGeom>
            <a:avLst/>
            <a:gdLst/>
            <a:ahLst/>
            <a:cxnLst/>
            <a:rect l="l" t="t" r="r" b="b"/>
            <a:pathLst>
              <a:path w="3454822" h="1065237">
                <a:moveTo>
                  <a:pt x="0" y="0"/>
                </a:moveTo>
                <a:lnTo>
                  <a:pt x="3454822" y="0"/>
                </a:lnTo>
                <a:lnTo>
                  <a:pt x="3454822" y="1065236"/>
                </a:lnTo>
                <a:lnTo>
                  <a:pt x="0" y="1065236"/>
                </a:lnTo>
                <a:lnTo>
                  <a:pt x="0" y="0"/>
                </a:lnTo>
                <a:close/>
              </a:path>
            </a:pathLst>
          </a:custGeom>
          <a:blipFill>
            <a:blip r:embed="rId2"/>
            <a:stretch>
              <a:fillRect/>
            </a:stretch>
          </a:blipFill>
        </p:spPr>
        <p:txBody>
          <a:bodyPr/>
          <a:lstStyle/>
          <a:p>
            <a:pPr defTabSz="609630"/>
            <a:endParaRPr lang="en-US" sz="1200">
              <a:solidFill>
                <a:prstClr val="black"/>
              </a:solidFill>
              <a:latin typeface="Calibri"/>
            </a:endParaRPr>
          </a:p>
        </p:txBody>
      </p:sp>
      <p:grpSp>
        <p:nvGrpSpPr>
          <p:cNvPr id="4" name="Group 4"/>
          <p:cNvGrpSpPr/>
          <p:nvPr/>
        </p:nvGrpSpPr>
        <p:grpSpPr>
          <a:xfrm>
            <a:off x="509398" y="1163155"/>
            <a:ext cx="11345718" cy="5223778"/>
            <a:chOff x="0" y="0"/>
            <a:chExt cx="2675346" cy="1330502"/>
          </a:xfrm>
        </p:grpSpPr>
        <p:sp>
          <p:nvSpPr>
            <p:cNvPr id="5" name="Freeform 5"/>
            <p:cNvSpPr/>
            <p:nvPr/>
          </p:nvSpPr>
          <p:spPr>
            <a:xfrm>
              <a:off x="0" y="0"/>
              <a:ext cx="2675346" cy="1330502"/>
            </a:xfrm>
            <a:custGeom>
              <a:avLst/>
              <a:gdLst/>
              <a:ahLst/>
              <a:cxnLst/>
              <a:rect l="l" t="t" r="r" b="b"/>
              <a:pathLst>
                <a:path w="2675346" h="1330502">
                  <a:moveTo>
                    <a:pt x="75816" y="0"/>
                  </a:moveTo>
                  <a:lnTo>
                    <a:pt x="2599530" y="0"/>
                  </a:lnTo>
                  <a:cubicBezTo>
                    <a:pt x="2619638" y="0"/>
                    <a:pt x="2638922" y="7988"/>
                    <a:pt x="2653140" y="22206"/>
                  </a:cubicBezTo>
                  <a:cubicBezTo>
                    <a:pt x="2667359" y="36424"/>
                    <a:pt x="2675346" y="55708"/>
                    <a:pt x="2675346" y="75816"/>
                  </a:cubicBezTo>
                  <a:lnTo>
                    <a:pt x="2675346" y="1254686"/>
                  </a:lnTo>
                  <a:cubicBezTo>
                    <a:pt x="2675346" y="1296558"/>
                    <a:pt x="2641402" y="1330502"/>
                    <a:pt x="2599530" y="1330502"/>
                  </a:cubicBezTo>
                  <a:lnTo>
                    <a:pt x="75816" y="1330502"/>
                  </a:lnTo>
                  <a:cubicBezTo>
                    <a:pt x="55708" y="1330502"/>
                    <a:pt x="36424" y="1322514"/>
                    <a:pt x="22206" y="1308296"/>
                  </a:cubicBezTo>
                  <a:cubicBezTo>
                    <a:pt x="7988" y="1294078"/>
                    <a:pt x="0" y="1274794"/>
                    <a:pt x="0" y="1254686"/>
                  </a:cubicBezTo>
                  <a:lnTo>
                    <a:pt x="0" y="75816"/>
                  </a:lnTo>
                  <a:cubicBezTo>
                    <a:pt x="0" y="33944"/>
                    <a:pt x="33944" y="0"/>
                    <a:pt x="75816" y="0"/>
                  </a:cubicBezTo>
                  <a:close/>
                </a:path>
              </a:pathLst>
            </a:custGeom>
            <a:solidFill>
              <a:srgbClr val="FFFBE9"/>
            </a:solidFill>
            <a:ln w="38100" cap="rnd">
              <a:solidFill>
                <a:srgbClr val="DA7739"/>
              </a:solidFill>
              <a:prstDash val="lgDash"/>
              <a:round/>
            </a:ln>
          </p:spPr>
          <p:txBody>
            <a:bodyPr/>
            <a:lstStyle/>
            <a:p>
              <a:pPr defTabSz="609630"/>
              <a:endParaRPr lang="en-US" sz="1200">
                <a:solidFill>
                  <a:prstClr val="black"/>
                </a:solidFill>
                <a:latin typeface="Calibri"/>
              </a:endParaRPr>
            </a:p>
          </p:txBody>
        </p:sp>
        <p:sp>
          <p:nvSpPr>
            <p:cNvPr id="6" name="TextBox 6"/>
            <p:cNvSpPr txBox="1"/>
            <p:nvPr/>
          </p:nvSpPr>
          <p:spPr>
            <a:xfrm>
              <a:off x="0" y="-38100"/>
              <a:ext cx="2675346" cy="1368602"/>
            </a:xfrm>
            <a:prstGeom prst="rect">
              <a:avLst/>
            </a:prstGeom>
          </p:spPr>
          <p:txBody>
            <a:bodyPr lIns="33867" tIns="33867" rIns="33867" bIns="33867" rtlCol="0" anchor="ctr"/>
            <a:lstStyle/>
            <a:p>
              <a:pPr algn="ctr" defTabSz="609630">
                <a:lnSpc>
                  <a:spcPts val="1773"/>
                </a:lnSpc>
                <a:spcBef>
                  <a:spcPct val="0"/>
                </a:spcBef>
              </a:pPr>
              <a:endParaRPr sz="1200">
                <a:solidFill>
                  <a:prstClr val="black"/>
                </a:solidFill>
                <a:latin typeface="Calibri"/>
              </a:endParaRPr>
            </a:p>
          </p:txBody>
        </p:sp>
      </p:grpSp>
      <p:sp>
        <p:nvSpPr>
          <p:cNvPr id="7" name="Freeform 7"/>
          <p:cNvSpPr/>
          <p:nvPr/>
        </p:nvSpPr>
        <p:spPr>
          <a:xfrm>
            <a:off x="2823617" y="5295962"/>
            <a:ext cx="5543309" cy="2181942"/>
          </a:xfrm>
          <a:custGeom>
            <a:avLst/>
            <a:gdLst/>
            <a:ahLst/>
            <a:cxnLst/>
            <a:rect l="l" t="t" r="r" b="b"/>
            <a:pathLst>
              <a:path w="8314964" h="5658446">
                <a:moveTo>
                  <a:pt x="0" y="0"/>
                </a:moveTo>
                <a:lnTo>
                  <a:pt x="8314964" y="0"/>
                </a:lnTo>
                <a:lnTo>
                  <a:pt x="8314964" y="5658446"/>
                </a:lnTo>
                <a:lnTo>
                  <a:pt x="0" y="5658446"/>
                </a:lnTo>
                <a:lnTo>
                  <a:pt x="0" y="0"/>
                </a:lnTo>
                <a:close/>
              </a:path>
            </a:pathLst>
          </a:custGeom>
          <a:blipFill>
            <a:blip r:embed="rId3"/>
            <a:stretch>
              <a:fillRect/>
            </a:stretch>
          </a:blipFill>
        </p:spPr>
        <p:txBody>
          <a:bodyPr/>
          <a:lstStyle/>
          <a:p>
            <a:pPr defTabSz="609630"/>
            <a:endParaRPr lang="en-US" sz="1200">
              <a:solidFill>
                <a:prstClr val="black"/>
              </a:solidFill>
              <a:latin typeface="Calibri"/>
            </a:endParaRPr>
          </a:p>
        </p:txBody>
      </p:sp>
      <p:sp>
        <p:nvSpPr>
          <p:cNvPr id="8" name="Freeform 8"/>
          <p:cNvSpPr/>
          <p:nvPr/>
        </p:nvSpPr>
        <p:spPr>
          <a:xfrm>
            <a:off x="-105165" y="5370476"/>
            <a:ext cx="6040743" cy="1568896"/>
          </a:xfrm>
          <a:custGeom>
            <a:avLst/>
            <a:gdLst/>
            <a:ahLst/>
            <a:cxnLst/>
            <a:rect l="l" t="t" r="r" b="b"/>
            <a:pathLst>
              <a:path w="8786343" h="3272913">
                <a:moveTo>
                  <a:pt x="0" y="0"/>
                </a:moveTo>
                <a:lnTo>
                  <a:pt x="8786343" y="0"/>
                </a:lnTo>
                <a:lnTo>
                  <a:pt x="8786343" y="3272913"/>
                </a:lnTo>
                <a:lnTo>
                  <a:pt x="0" y="3272913"/>
                </a:lnTo>
                <a:lnTo>
                  <a:pt x="0" y="0"/>
                </a:lnTo>
                <a:close/>
              </a:path>
            </a:pathLst>
          </a:custGeom>
          <a:blipFill>
            <a:blip r:embed="rId4"/>
            <a:stretch>
              <a:fillRect/>
            </a:stretch>
          </a:blipFill>
        </p:spPr>
        <p:txBody>
          <a:bodyPr/>
          <a:lstStyle/>
          <a:p>
            <a:pPr defTabSz="609630"/>
            <a:endParaRPr lang="en-US" sz="1200">
              <a:solidFill>
                <a:prstClr val="black"/>
              </a:solidFill>
              <a:latin typeface="Calibri"/>
            </a:endParaRPr>
          </a:p>
        </p:txBody>
      </p:sp>
      <p:sp>
        <p:nvSpPr>
          <p:cNvPr id="9" name="Freeform 9"/>
          <p:cNvSpPr/>
          <p:nvPr/>
        </p:nvSpPr>
        <p:spPr>
          <a:xfrm>
            <a:off x="7449633" y="5065178"/>
            <a:ext cx="6417688" cy="2771708"/>
          </a:xfrm>
          <a:custGeom>
            <a:avLst/>
            <a:gdLst/>
            <a:ahLst/>
            <a:cxnLst/>
            <a:rect l="l" t="t" r="r" b="b"/>
            <a:pathLst>
              <a:path w="9626532" h="4619183">
                <a:moveTo>
                  <a:pt x="0" y="0"/>
                </a:moveTo>
                <a:lnTo>
                  <a:pt x="9626532" y="0"/>
                </a:lnTo>
                <a:lnTo>
                  <a:pt x="9626532" y="4619183"/>
                </a:lnTo>
                <a:lnTo>
                  <a:pt x="0" y="4619183"/>
                </a:lnTo>
                <a:lnTo>
                  <a:pt x="0" y="0"/>
                </a:lnTo>
                <a:close/>
              </a:path>
            </a:pathLst>
          </a:custGeom>
          <a:blipFill>
            <a:blip r:embed="rId5"/>
            <a:stretch>
              <a:fillRect/>
            </a:stretch>
          </a:blipFill>
        </p:spPr>
        <p:txBody>
          <a:bodyPr/>
          <a:lstStyle/>
          <a:p>
            <a:pPr defTabSz="609630"/>
            <a:endParaRPr lang="en-US" sz="1200">
              <a:solidFill>
                <a:prstClr val="black"/>
              </a:solidFill>
              <a:latin typeface="Calibri"/>
            </a:endParaRPr>
          </a:p>
        </p:txBody>
      </p:sp>
      <p:sp>
        <p:nvSpPr>
          <p:cNvPr id="14" name="Rounded Rectangle 7">
            <a:extLst>
              <a:ext uri="{FF2B5EF4-FFF2-40B4-BE49-F238E27FC236}">
                <a16:creationId xmlns:a16="http://schemas.microsoft.com/office/drawing/2014/main" id="{8286B260-72C0-2643-14BF-47A1A5F3CEF6}"/>
              </a:ext>
            </a:extLst>
          </p:cNvPr>
          <p:cNvSpPr/>
          <p:nvPr/>
        </p:nvSpPr>
        <p:spPr>
          <a:xfrm>
            <a:off x="203727" y="125302"/>
            <a:ext cx="11784546" cy="829148"/>
          </a:xfrm>
          <a:prstGeom prst="round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dirty="0">
                <a:latin typeface="Cambria" panose="02040503050406030204" pitchFamily="18" charset="0"/>
                <a:ea typeface="Cambria" panose="02040503050406030204" pitchFamily="18" charset="0"/>
              </a:rPr>
              <a:t>1. </a:t>
            </a:r>
            <a:r>
              <a:rPr lang="en-US" altLang="vi-VN" sz="4000" b="1" dirty="0">
                <a:latin typeface="Cambria" panose="02040503050406030204" pitchFamily="18" charset="0"/>
                <a:ea typeface="Cambria" panose="02040503050406030204" pitchFamily="18" charset="0"/>
              </a:rPr>
              <a:t>T</a:t>
            </a:r>
            <a:r>
              <a:rPr lang="vi-VN" sz="4000" b="1" dirty="0">
                <a:latin typeface="Cambria" panose="02040503050406030204" pitchFamily="18" charset="0"/>
                <a:ea typeface="Cambria" panose="02040503050406030204" pitchFamily="18" charset="0"/>
              </a:rPr>
              <a:t>ác dụng của đòn bẩy</a:t>
            </a:r>
          </a:p>
        </p:txBody>
      </p:sp>
      <p:pic>
        <p:nvPicPr>
          <p:cNvPr id="15" name="Picture 14">
            <a:extLst>
              <a:ext uri="{FF2B5EF4-FFF2-40B4-BE49-F238E27FC236}">
                <a16:creationId xmlns:a16="http://schemas.microsoft.com/office/drawing/2014/main" id="{EBF47DA4-E16C-1F3C-A75E-A425681261BB}"/>
              </a:ext>
            </a:extLst>
          </p:cNvPr>
          <p:cNvPicPr>
            <a:picLocks noChangeAspect="1"/>
          </p:cNvPicPr>
          <p:nvPr/>
        </p:nvPicPr>
        <p:blipFill>
          <a:blip r:embed="rId6">
            <a:extLst>
              <a:ext uri="{BEBA8EAE-BF5A-486C-A8C5-ECC9F3942E4B}">
                <a14:imgProps xmlns:a14="http://schemas.microsoft.com/office/drawing/2010/main">
                  <a14:imgLayer r:embed="rId7">
                    <a14:imgEffect>
                      <a14:saturation sat="200000"/>
                    </a14:imgEffect>
                  </a14:imgLayer>
                </a14:imgProps>
              </a:ext>
              <a:ext uri="{28A0092B-C50C-407E-A947-70E740481C1C}">
                <a14:useLocalDpi xmlns:a14="http://schemas.microsoft.com/office/drawing/2010/main" val="0"/>
              </a:ext>
            </a:extLst>
          </a:blip>
          <a:stretch>
            <a:fillRect/>
          </a:stretch>
        </p:blipFill>
        <p:spPr>
          <a:xfrm>
            <a:off x="4071294" y="1790108"/>
            <a:ext cx="5023709" cy="2771708"/>
          </a:xfrm>
          <a:prstGeom prst="rect">
            <a:avLst/>
          </a:prstGeom>
        </p:spPr>
      </p:pic>
      <p:pic>
        <p:nvPicPr>
          <p:cNvPr id="16" name="Picture 15" descr="A hand holding a hammer&#10;&#10;Description automatically generated">
            <a:extLst>
              <a:ext uri="{FF2B5EF4-FFF2-40B4-BE49-F238E27FC236}">
                <a16:creationId xmlns:a16="http://schemas.microsoft.com/office/drawing/2014/main" id="{0A930CF8-E784-1096-0074-04723E63638B}"/>
              </a:ext>
            </a:extLst>
          </p:cNvPr>
          <p:cNvPicPr>
            <a:picLocks noChangeAspect="1"/>
          </p:cNvPicPr>
          <p:nvPr/>
        </p:nvPicPr>
        <p:blipFill>
          <a:blip r:embed="rId8">
            <a:extLst>
              <a:ext uri="{BEBA8EAE-BF5A-486C-A8C5-ECC9F3942E4B}">
                <a14:imgProps xmlns:a14="http://schemas.microsoft.com/office/drawing/2010/main">
                  <a14:imgLayer r:embed="rId9">
                    <a14:imgEffect>
                      <a14:saturation sat="200000"/>
                    </a14:imgEffect>
                  </a14:imgLayer>
                </a14:imgProps>
              </a:ext>
              <a:ext uri="{28A0092B-C50C-407E-A947-70E740481C1C}">
                <a14:useLocalDpi xmlns:a14="http://schemas.microsoft.com/office/drawing/2010/main" val="0"/>
              </a:ext>
            </a:extLst>
          </a:blip>
          <a:stretch>
            <a:fillRect/>
          </a:stretch>
        </p:blipFill>
        <p:spPr>
          <a:xfrm>
            <a:off x="9095003" y="1790109"/>
            <a:ext cx="2587599" cy="2771708"/>
          </a:xfrm>
          <a:prstGeom prst="rect">
            <a:avLst/>
          </a:prstGeom>
        </p:spPr>
      </p:pic>
      <p:sp>
        <p:nvSpPr>
          <p:cNvPr id="17" name="Rounded Rectangle 5">
            <a:extLst>
              <a:ext uri="{FF2B5EF4-FFF2-40B4-BE49-F238E27FC236}">
                <a16:creationId xmlns:a16="http://schemas.microsoft.com/office/drawing/2014/main" id="{203A67E9-3B0E-6C0B-2B96-7469960E3E97}"/>
              </a:ext>
            </a:extLst>
          </p:cNvPr>
          <p:cNvSpPr/>
          <p:nvPr/>
        </p:nvSpPr>
        <p:spPr>
          <a:xfrm>
            <a:off x="700746" y="1478885"/>
            <a:ext cx="3139763" cy="3264638"/>
          </a:xfrm>
          <a:prstGeom prst="roundRect">
            <a:avLst/>
          </a:prstGeom>
          <a:solidFill>
            <a:srgbClr val="FFFF99"/>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200" dirty="0">
                <a:solidFill>
                  <a:srgbClr val="000000"/>
                </a:solidFill>
                <a:effectLst/>
                <a:latin typeface="Times New Roman" panose="02020603050405020304" pitchFamily="18" charset="0"/>
                <a:ea typeface="Times New Roman" panose="02020603050405020304" pitchFamily="18" charset="0"/>
              </a:rPr>
              <a:t>Xác định điểm tựa</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cánh</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tay</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đòn</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trong</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các</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trường</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hợp</a:t>
            </a:r>
            <a:r>
              <a:rPr lang="en-US" sz="3200" dirty="0">
                <a:solidFill>
                  <a:srgbClr val="000000"/>
                </a:solidFill>
                <a:effectLst/>
                <a:latin typeface="Times New Roman" panose="02020603050405020304" pitchFamily="18" charset="0"/>
                <a:ea typeface="Times New Roman" panose="02020603050405020304" pitchFamily="18" charset="0"/>
              </a:rPr>
              <a:t> ở </a:t>
            </a:r>
            <a:r>
              <a:rPr lang="en-US" sz="3200" dirty="0" err="1">
                <a:solidFill>
                  <a:srgbClr val="000000"/>
                </a:solidFill>
                <a:effectLst/>
                <a:latin typeface="Times New Roman" panose="02020603050405020304" pitchFamily="18" charset="0"/>
                <a:ea typeface="Times New Roman" panose="02020603050405020304" pitchFamily="18" charset="0"/>
              </a:rPr>
              <a:t>Hình</a:t>
            </a:r>
            <a:r>
              <a:rPr lang="en-US" sz="3200" dirty="0">
                <a:solidFill>
                  <a:srgbClr val="000000"/>
                </a:solidFill>
                <a:effectLst/>
                <a:latin typeface="Times New Roman" panose="02020603050405020304" pitchFamily="18" charset="0"/>
                <a:ea typeface="Times New Roman" panose="02020603050405020304" pitchFamily="18" charset="0"/>
              </a:rPr>
              <a:t> 19.2</a:t>
            </a:r>
            <a:endParaRPr lang="en-US" sz="3200" dirty="0"/>
          </a:p>
        </p:txBody>
      </p:sp>
      <p:pic>
        <p:nvPicPr>
          <p:cNvPr id="18" name="Picture 17">
            <a:extLst>
              <a:ext uri="{FF2B5EF4-FFF2-40B4-BE49-F238E27FC236}">
                <a16:creationId xmlns:a16="http://schemas.microsoft.com/office/drawing/2014/main" id="{0E9A5D8C-F383-CA67-FBF2-541ECB93DE9A}"/>
              </a:ext>
            </a:extLst>
          </p:cNvPr>
          <p:cNvPicPr>
            <a:picLocks noChangeAspect="1"/>
          </p:cNvPicPr>
          <p:nvPr/>
        </p:nvPicPr>
        <p:blipFill>
          <a:blip r:embed="rId10"/>
          <a:stretch>
            <a:fillRect/>
          </a:stretch>
        </p:blipFill>
        <p:spPr>
          <a:xfrm rot="21229397">
            <a:off x="-263607" y="1444189"/>
            <a:ext cx="1467135" cy="146713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gradFill rotWithShape="1">
          <a:gsLst>
            <a:gs pos="0">
              <a:srgbClr val="C7F7FF">
                <a:alpha val="100000"/>
              </a:srgbClr>
            </a:gs>
            <a:gs pos="100000">
              <a:srgbClr val="FFEFEB">
                <a:alpha val="100000"/>
              </a:srgbClr>
            </a:gs>
          </a:gsLst>
          <a:lin ang="5400000"/>
        </a:gradFill>
        <a:effectLst/>
      </p:bgPr>
    </p:bg>
    <p:spTree>
      <p:nvGrpSpPr>
        <p:cNvPr id="1" name="">
          <a:extLst>
            <a:ext uri="{FF2B5EF4-FFF2-40B4-BE49-F238E27FC236}">
              <a16:creationId xmlns:a16="http://schemas.microsoft.com/office/drawing/2014/main" id="{647CF15F-5866-1C51-5EA8-1F0F17E9DB33}"/>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E55C2A1B-5B17-04F0-7E09-3FD2C2C5B89D}"/>
              </a:ext>
            </a:extLst>
          </p:cNvPr>
          <p:cNvSpPr/>
          <p:nvPr/>
        </p:nvSpPr>
        <p:spPr>
          <a:xfrm>
            <a:off x="-316047" y="334280"/>
            <a:ext cx="5493698" cy="1693890"/>
          </a:xfrm>
          <a:custGeom>
            <a:avLst/>
            <a:gdLst/>
            <a:ahLst/>
            <a:cxnLst/>
            <a:rect l="l" t="t" r="r" b="b"/>
            <a:pathLst>
              <a:path w="8240547" h="2540835">
                <a:moveTo>
                  <a:pt x="0" y="0"/>
                </a:moveTo>
                <a:lnTo>
                  <a:pt x="8240547" y="0"/>
                </a:lnTo>
                <a:lnTo>
                  <a:pt x="8240547" y="2540835"/>
                </a:lnTo>
                <a:lnTo>
                  <a:pt x="0" y="2540835"/>
                </a:lnTo>
                <a:lnTo>
                  <a:pt x="0" y="0"/>
                </a:lnTo>
                <a:close/>
              </a:path>
            </a:pathLst>
          </a:custGeom>
          <a:blipFill>
            <a:blip r:embed="rId2"/>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a:extLst>
              <a:ext uri="{FF2B5EF4-FFF2-40B4-BE49-F238E27FC236}">
                <a16:creationId xmlns:a16="http://schemas.microsoft.com/office/drawing/2014/main" id="{A7D6B2F5-7C21-62A9-48C6-07B0A3B350E1}"/>
              </a:ext>
            </a:extLst>
          </p:cNvPr>
          <p:cNvSpPr/>
          <p:nvPr/>
        </p:nvSpPr>
        <p:spPr>
          <a:xfrm>
            <a:off x="10833677" y="471067"/>
            <a:ext cx="2303215" cy="710158"/>
          </a:xfrm>
          <a:custGeom>
            <a:avLst/>
            <a:gdLst/>
            <a:ahLst/>
            <a:cxnLst/>
            <a:rect l="l" t="t" r="r" b="b"/>
            <a:pathLst>
              <a:path w="3454822" h="1065237">
                <a:moveTo>
                  <a:pt x="0" y="0"/>
                </a:moveTo>
                <a:lnTo>
                  <a:pt x="3454822" y="0"/>
                </a:lnTo>
                <a:lnTo>
                  <a:pt x="3454822" y="1065236"/>
                </a:lnTo>
                <a:lnTo>
                  <a:pt x="0" y="1065236"/>
                </a:lnTo>
                <a:lnTo>
                  <a:pt x="0" y="0"/>
                </a:lnTo>
                <a:close/>
              </a:path>
            </a:pathLst>
          </a:custGeom>
          <a:blipFill>
            <a:blip r:embed="rId2"/>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4" name="Group 4">
            <a:extLst>
              <a:ext uri="{FF2B5EF4-FFF2-40B4-BE49-F238E27FC236}">
                <a16:creationId xmlns:a16="http://schemas.microsoft.com/office/drawing/2014/main" id="{94474046-DAA4-1BF1-D11A-A935C74C0FA1}"/>
              </a:ext>
            </a:extLst>
          </p:cNvPr>
          <p:cNvGrpSpPr/>
          <p:nvPr/>
        </p:nvGrpSpPr>
        <p:grpSpPr>
          <a:xfrm>
            <a:off x="509398" y="1163155"/>
            <a:ext cx="11345718" cy="5223778"/>
            <a:chOff x="0" y="0"/>
            <a:chExt cx="2675346" cy="1330502"/>
          </a:xfrm>
        </p:grpSpPr>
        <p:sp>
          <p:nvSpPr>
            <p:cNvPr id="5" name="Freeform 5">
              <a:extLst>
                <a:ext uri="{FF2B5EF4-FFF2-40B4-BE49-F238E27FC236}">
                  <a16:creationId xmlns:a16="http://schemas.microsoft.com/office/drawing/2014/main" id="{800B2BD8-5A0A-991C-62A0-F765DF94C08C}"/>
                </a:ext>
              </a:extLst>
            </p:cNvPr>
            <p:cNvSpPr/>
            <p:nvPr/>
          </p:nvSpPr>
          <p:spPr>
            <a:xfrm>
              <a:off x="0" y="0"/>
              <a:ext cx="2675346" cy="1330502"/>
            </a:xfrm>
            <a:custGeom>
              <a:avLst/>
              <a:gdLst/>
              <a:ahLst/>
              <a:cxnLst/>
              <a:rect l="l" t="t" r="r" b="b"/>
              <a:pathLst>
                <a:path w="2675346" h="1330502">
                  <a:moveTo>
                    <a:pt x="75816" y="0"/>
                  </a:moveTo>
                  <a:lnTo>
                    <a:pt x="2599530" y="0"/>
                  </a:lnTo>
                  <a:cubicBezTo>
                    <a:pt x="2619638" y="0"/>
                    <a:pt x="2638922" y="7988"/>
                    <a:pt x="2653140" y="22206"/>
                  </a:cubicBezTo>
                  <a:cubicBezTo>
                    <a:pt x="2667359" y="36424"/>
                    <a:pt x="2675346" y="55708"/>
                    <a:pt x="2675346" y="75816"/>
                  </a:cubicBezTo>
                  <a:lnTo>
                    <a:pt x="2675346" y="1254686"/>
                  </a:lnTo>
                  <a:cubicBezTo>
                    <a:pt x="2675346" y="1296558"/>
                    <a:pt x="2641402" y="1330502"/>
                    <a:pt x="2599530" y="1330502"/>
                  </a:cubicBezTo>
                  <a:lnTo>
                    <a:pt x="75816" y="1330502"/>
                  </a:lnTo>
                  <a:cubicBezTo>
                    <a:pt x="55708" y="1330502"/>
                    <a:pt x="36424" y="1322514"/>
                    <a:pt x="22206" y="1308296"/>
                  </a:cubicBezTo>
                  <a:cubicBezTo>
                    <a:pt x="7988" y="1294078"/>
                    <a:pt x="0" y="1274794"/>
                    <a:pt x="0" y="1254686"/>
                  </a:cubicBezTo>
                  <a:lnTo>
                    <a:pt x="0" y="75816"/>
                  </a:lnTo>
                  <a:cubicBezTo>
                    <a:pt x="0" y="33944"/>
                    <a:pt x="33944" y="0"/>
                    <a:pt x="75816" y="0"/>
                  </a:cubicBezTo>
                  <a:close/>
                </a:path>
              </a:pathLst>
            </a:custGeom>
            <a:solidFill>
              <a:srgbClr val="FFFBE9"/>
            </a:solidFill>
            <a:ln w="38100" cap="rnd">
              <a:solidFill>
                <a:srgbClr val="DA7739"/>
              </a:solidFill>
              <a:prstDash val="lgDash"/>
              <a:round/>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D63442E5-FD0B-3CD0-513C-56AF9E55303F}"/>
                </a:ext>
              </a:extLst>
            </p:cNvPr>
            <p:cNvSpPr txBox="1"/>
            <p:nvPr/>
          </p:nvSpPr>
          <p:spPr>
            <a:xfrm>
              <a:off x="0" y="-38100"/>
              <a:ext cx="2675346" cy="1368602"/>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ct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14" name="Rounded Rectangle 7">
            <a:extLst>
              <a:ext uri="{FF2B5EF4-FFF2-40B4-BE49-F238E27FC236}">
                <a16:creationId xmlns:a16="http://schemas.microsoft.com/office/drawing/2014/main" id="{688A7740-0942-AB13-D8D8-C810FD408758}"/>
              </a:ext>
            </a:extLst>
          </p:cNvPr>
          <p:cNvSpPr/>
          <p:nvPr/>
        </p:nvSpPr>
        <p:spPr>
          <a:xfrm>
            <a:off x="203727" y="125302"/>
            <a:ext cx="11784546" cy="829148"/>
          </a:xfrm>
          <a:prstGeom prst="round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1. </a:t>
            </a:r>
            <a:r>
              <a:rPr kumimoji="0" lang="en-US" altLang="vi-VN"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T</a:t>
            </a:r>
            <a:r>
              <a:rPr kumimoji="0" lang="vi-VN"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ác dụng của đòn bẩy</a:t>
            </a:r>
          </a:p>
        </p:txBody>
      </p:sp>
      <p:pic>
        <p:nvPicPr>
          <p:cNvPr id="15" name="Picture 14">
            <a:extLst>
              <a:ext uri="{FF2B5EF4-FFF2-40B4-BE49-F238E27FC236}">
                <a16:creationId xmlns:a16="http://schemas.microsoft.com/office/drawing/2014/main" id="{13C165B0-A81A-CA09-AB37-40335010050A}"/>
              </a:ext>
            </a:extLst>
          </p:cNvPr>
          <p:cNvPicPr>
            <a:picLocks noChangeAspect="1"/>
          </p:cNvPicPr>
          <p:nvPr/>
        </p:nvPicPr>
        <p:blipFill>
          <a:blip r:embed="rId3">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tretch>
            <a:fillRect/>
          </a:stretch>
        </p:blipFill>
        <p:spPr>
          <a:xfrm>
            <a:off x="4573136" y="1307515"/>
            <a:ext cx="4851195" cy="2392735"/>
          </a:xfrm>
          <a:prstGeom prst="rect">
            <a:avLst/>
          </a:prstGeom>
        </p:spPr>
      </p:pic>
      <p:pic>
        <p:nvPicPr>
          <p:cNvPr id="16" name="Picture 15" descr="A hand holding a hammer&#10;&#10;Description automatically generated">
            <a:extLst>
              <a:ext uri="{FF2B5EF4-FFF2-40B4-BE49-F238E27FC236}">
                <a16:creationId xmlns:a16="http://schemas.microsoft.com/office/drawing/2014/main" id="{29368839-4C42-F2C1-9E52-F1D225A0CDAB}"/>
              </a:ext>
            </a:extLst>
          </p:cNvPr>
          <p:cNvPicPr>
            <a:picLocks noChangeAspect="1"/>
          </p:cNvPicPr>
          <p:nvPr/>
        </p:nvPicPr>
        <p:blipFill>
          <a:blip r:embed="rId5">
            <a:extLst>
              <a:ext uri="{BEBA8EAE-BF5A-486C-A8C5-ECC9F3942E4B}">
                <a14:imgProps xmlns:a14="http://schemas.microsoft.com/office/drawing/2010/main">
                  <a14:imgLayer r:embed="rId6">
                    <a14:imgEffect>
                      <a14:saturation sat="200000"/>
                    </a14:imgEffect>
                  </a14:imgLayer>
                </a14:imgProps>
              </a:ext>
              <a:ext uri="{28A0092B-C50C-407E-A947-70E740481C1C}">
                <a14:useLocalDpi xmlns:a14="http://schemas.microsoft.com/office/drawing/2010/main" val="0"/>
              </a:ext>
            </a:extLst>
          </a:blip>
          <a:stretch>
            <a:fillRect/>
          </a:stretch>
        </p:blipFill>
        <p:spPr>
          <a:xfrm>
            <a:off x="9379387" y="1307128"/>
            <a:ext cx="2303215" cy="2369437"/>
          </a:xfrm>
          <a:prstGeom prst="rect">
            <a:avLst/>
          </a:prstGeom>
        </p:spPr>
      </p:pic>
      <p:sp>
        <p:nvSpPr>
          <p:cNvPr id="17" name="Rounded Rectangle 5">
            <a:extLst>
              <a:ext uri="{FF2B5EF4-FFF2-40B4-BE49-F238E27FC236}">
                <a16:creationId xmlns:a16="http://schemas.microsoft.com/office/drawing/2014/main" id="{DC0B7C9B-4D46-F452-AD57-CA137C43A4C4}"/>
              </a:ext>
            </a:extLst>
          </p:cNvPr>
          <p:cNvSpPr/>
          <p:nvPr/>
        </p:nvSpPr>
        <p:spPr>
          <a:xfrm>
            <a:off x="708560" y="1307128"/>
            <a:ext cx="3726875" cy="2393122"/>
          </a:xfrm>
          <a:prstGeom prst="roundRect">
            <a:avLst/>
          </a:prstGeom>
          <a:solidFill>
            <a:srgbClr val="FFFF99"/>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Xác định điểm tựa</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cánh</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tay</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đòn</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trong</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các</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trường</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hợp</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ở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Hình</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19.2</a:t>
            </a:r>
            <a:endParaRPr kumimoji="0" lang="en-US" sz="32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18" name="Picture 17">
            <a:extLst>
              <a:ext uri="{FF2B5EF4-FFF2-40B4-BE49-F238E27FC236}">
                <a16:creationId xmlns:a16="http://schemas.microsoft.com/office/drawing/2014/main" id="{E675820E-81E6-BFF0-99D6-C5A7A038766F}"/>
              </a:ext>
            </a:extLst>
          </p:cNvPr>
          <p:cNvPicPr>
            <a:picLocks noChangeAspect="1"/>
          </p:cNvPicPr>
          <p:nvPr/>
        </p:nvPicPr>
        <p:blipFill>
          <a:blip r:embed="rId7"/>
          <a:stretch>
            <a:fillRect/>
          </a:stretch>
        </p:blipFill>
        <p:spPr>
          <a:xfrm rot="21229397">
            <a:off x="-263607" y="1444189"/>
            <a:ext cx="1467135" cy="1467135"/>
          </a:xfrm>
          <a:prstGeom prst="rect">
            <a:avLst/>
          </a:prstGeom>
        </p:spPr>
      </p:pic>
      <p:sp>
        <p:nvSpPr>
          <p:cNvPr id="10" name="Rounded Rectangle 5">
            <a:extLst>
              <a:ext uri="{FF2B5EF4-FFF2-40B4-BE49-F238E27FC236}">
                <a16:creationId xmlns:a16="http://schemas.microsoft.com/office/drawing/2014/main" id="{6BFE6A6E-1450-CC00-A951-44BF03319274}"/>
              </a:ext>
            </a:extLst>
          </p:cNvPr>
          <p:cNvSpPr/>
          <p:nvPr/>
        </p:nvSpPr>
        <p:spPr>
          <a:xfrm>
            <a:off x="708560" y="3902300"/>
            <a:ext cx="1436499" cy="805588"/>
          </a:xfrm>
          <a:prstGeom prst="roundRect">
            <a:avLst/>
          </a:prstGeom>
          <a:ln/>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3200" b="1" dirty="0" err="1">
                <a:solidFill>
                  <a:srgbClr val="FF0000"/>
                </a:solidFill>
                <a:latin typeface="Times New Roman" panose="02020603050405020304" pitchFamily="18" charset="0"/>
              </a:rPr>
              <a:t>Giải</a:t>
            </a:r>
            <a:r>
              <a:rPr lang="en-US" sz="3200" b="1" dirty="0">
                <a:solidFill>
                  <a:srgbClr val="FF0000"/>
                </a:solidFill>
                <a:latin typeface="Times New Roman" panose="02020603050405020304" pitchFamily="18" charset="0"/>
              </a:rPr>
              <a:t>:</a:t>
            </a:r>
            <a:endParaRPr kumimoji="0" lang="en-US" sz="3200" b="1" i="0" u="none" strike="noStrike" kern="1200" cap="none" spc="0" normalizeH="0" baseline="0" noProof="0" dirty="0">
              <a:ln>
                <a:noFill/>
              </a:ln>
              <a:solidFill>
                <a:srgbClr val="FF0000"/>
              </a:solidFill>
              <a:effectLst/>
              <a:uLnTx/>
              <a:uFillTx/>
              <a:latin typeface="Calibri"/>
              <a:ea typeface="+mn-ea"/>
              <a:cs typeface="+mn-cs"/>
            </a:endParaRPr>
          </a:p>
        </p:txBody>
      </p:sp>
      <p:sp>
        <p:nvSpPr>
          <p:cNvPr id="11" name="Rounded Rectangle 5">
            <a:extLst>
              <a:ext uri="{FF2B5EF4-FFF2-40B4-BE49-F238E27FC236}">
                <a16:creationId xmlns:a16="http://schemas.microsoft.com/office/drawing/2014/main" id="{1E32D68D-DEA9-B65F-7C8F-4FD4B995790A}"/>
              </a:ext>
            </a:extLst>
          </p:cNvPr>
          <p:cNvSpPr/>
          <p:nvPr/>
        </p:nvSpPr>
        <p:spPr>
          <a:xfrm>
            <a:off x="2571997" y="3902300"/>
            <a:ext cx="6309860" cy="2242411"/>
          </a:xfrm>
          <a:prstGeom prst="roundRect">
            <a:avLst/>
          </a:prstGeom>
          <a:ln/>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mn-cs"/>
              </a:rPr>
              <a:t>Điểm</a:t>
            </a:r>
            <a:r>
              <a:rPr kumimoji="0" lang="en-US" sz="3200" b="1" i="0" u="none" strike="noStrike" kern="1200" cap="none" spc="0" normalizeH="0" baseline="0" noProof="0" dirty="0">
                <a:ln>
                  <a:noFill/>
                </a:ln>
                <a:solidFill>
                  <a:schemeClr val="tx1"/>
                </a:solidFill>
                <a:effectLst/>
                <a:uLnTx/>
                <a:uFillTx/>
                <a:latin typeface="Times New Roman" panose="02020603050405020304" pitchFamily="18" charset="0"/>
                <a:ea typeface="+mn-ea"/>
                <a:cs typeface="+mn-cs"/>
              </a:rPr>
              <a:t> </a:t>
            </a:r>
            <a:r>
              <a:rPr kumimoji="0" lang="en-US" sz="3200" b="1"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mn-cs"/>
              </a:rPr>
              <a:t>tựa</a:t>
            </a:r>
            <a:r>
              <a:rPr kumimoji="0" lang="en-US" sz="3200" b="1" i="0" u="none" strike="noStrike" kern="1200" cap="none" spc="0" normalizeH="0" baseline="0" noProof="0" dirty="0">
                <a:ln>
                  <a:noFill/>
                </a:ln>
                <a:solidFill>
                  <a:schemeClr val="tx1"/>
                </a:solidFill>
                <a:effectLst/>
                <a:uLnTx/>
                <a:uFillTx/>
                <a:latin typeface="Times New Roman" panose="02020603050405020304" pitchFamily="18" charset="0"/>
                <a:ea typeface="+mn-ea"/>
                <a:cs typeface="+mn-cs"/>
              </a:rPr>
              <a:t> </a:t>
            </a:r>
            <a:r>
              <a:rPr kumimoji="0" lang="en-US" sz="3200" b="1"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mn-cs"/>
              </a:rPr>
              <a:t>cánh</a:t>
            </a:r>
            <a:r>
              <a:rPr kumimoji="0" lang="en-US" sz="3200" b="1" i="0" u="none" strike="noStrike" kern="1200" cap="none" spc="0" normalizeH="0" baseline="0" noProof="0" dirty="0">
                <a:ln>
                  <a:noFill/>
                </a:ln>
                <a:solidFill>
                  <a:schemeClr val="tx1"/>
                </a:solidFill>
                <a:effectLst/>
                <a:uLnTx/>
                <a:uFillTx/>
                <a:latin typeface="Times New Roman" panose="02020603050405020304" pitchFamily="18" charset="0"/>
                <a:ea typeface="+mn-ea"/>
                <a:cs typeface="+mn-cs"/>
              </a:rPr>
              <a:t> </a:t>
            </a:r>
            <a:r>
              <a:rPr kumimoji="0" lang="en-US" sz="3200" b="1"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mn-cs"/>
              </a:rPr>
              <a:t>tay</a:t>
            </a:r>
            <a:r>
              <a:rPr kumimoji="0" lang="en-US" sz="3200" b="1" i="0" u="none" strike="noStrike" kern="1200" cap="none" spc="0" normalizeH="0" baseline="0" noProof="0" dirty="0">
                <a:ln>
                  <a:noFill/>
                </a:ln>
                <a:solidFill>
                  <a:schemeClr val="tx1"/>
                </a:solidFill>
                <a:effectLst/>
                <a:uLnTx/>
                <a:uFillTx/>
                <a:latin typeface="Times New Roman" panose="02020603050405020304" pitchFamily="18" charset="0"/>
                <a:ea typeface="+mn-ea"/>
                <a:cs typeface="+mn-cs"/>
              </a:rPr>
              <a:t> </a:t>
            </a:r>
            <a:r>
              <a:rPr kumimoji="0" lang="en-US" sz="3200" b="1"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mn-cs"/>
              </a:rPr>
              <a:t>đòn</a:t>
            </a:r>
            <a:r>
              <a:rPr kumimoji="0" lang="en-US" sz="3200" b="1" i="0" u="none" strike="noStrike" kern="1200" cap="none" spc="0" normalizeH="0" baseline="0" noProof="0" dirty="0">
                <a:ln>
                  <a:noFill/>
                </a:ln>
                <a:solidFill>
                  <a:schemeClr val="tx1"/>
                </a:solidFill>
                <a:effectLst/>
                <a:uLnTx/>
                <a:uFillTx/>
                <a:latin typeface="Times New Roman" panose="02020603050405020304" pitchFamily="18" charset="0"/>
                <a:ea typeface="+mn-ea"/>
                <a:cs typeface="+mn-cs"/>
              </a:rPr>
              <a:t>:</a:t>
            </a:r>
          </a:p>
          <a:p>
            <a:pPr marL="457200" marR="0" lvl="0" indent="-457200" algn="just" defTabSz="914400" rtl="0" eaLnBrk="1" fontAlgn="auto" latinLnBrk="0" hangingPunct="1">
              <a:lnSpc>
                <a:spcPct val="100000"/>
              </a:lnSpc>
              <a:spcBef>
                <a:spcPts val="0"/>
              </a:spcBef>
              <a:spcAft>
                <a:spcPts val="0"/>
              </a:spcAft>
              <a:buClrTx/>
              <a:buSzTx/>
              <a:buFontTx/>
              <a:buChar char="-"/>
              <a:tabLst/>
              <a:defRPr/>
            </a:pPr>
            <a:r>
              <a:rPr lang="en-US" sz="3200" b="1" dirty="0">
                <a:solidFill>
                  <a:schemeClr val="tx1"/>
                </a:solidFill>
                <a:latin typeface="Times New Roman" panose="02020603050405020304" pitchFamily="18" charset="0"/>
              </a:rPr>
              <a:t>Xe </a:t>
            </a:r>
            <a:r>
              <a:rPr lang="en-US" sz="3200" b="1" dirty="0" err="1">
                <a:solidFill>
                  <a:schemeClr val="tx1"/>
                </a:solidFill>
                <a:latin typeface="Times New Roman" panose="02020603050405020304" pitchFamily="18" charset="0"/>
              </a:rPr>
              <a:t>đẩy</a:t>
            </a:r>
            <a:endParaRPr lang="en-US" sz="3200" b="1" dirty="0">
              <a:solidFill>
                <a:schemeClr val="tx1"/>
              </a:solidFill>
              <a:latin typeface="Times New Roman" panose="02020603050405020304" pitchFamily="18" charset="0"/>
            </a:endParaRPr>
          </a:p>
          <a:p>
            <a:pPr marL="457200" marR="0" lvl="0" indent="-457200" algn="just" defTabSz="914400" rtl="0" eaLnBrk="1" fontAlgn="auto" latinLnBrk="0" hangingPunct="1">
              <a:lnSpc>
                <a:spcPct val="100000"/>
              </a:lnSpc>
              <a:spcBef>
                <a:spcPts val="0"/>
              </a:spcBef>
              <a:spcAft>
                <a:spcPts val="0"/>
              </a:spcAft>
              <a:buClrTx/>
              <a:buSzTx/>
              <a:buFontTx/>
              <a:buChar char="-"/>
              <a:tabLst/>
              <a:defRPr/>
            </a:pPr>
            <a:r>
              <a:rPr lang="en-US" sz="3200" b="1" dirty="0" err="1">
                <a:solidFill>
                  <a:schemeClr val="tx1"/>
                </a:solidFill>
                <a:latin typeface="Times New Roman" panose="02020603050405020304" pitchFamily="18" charset="0"/>
              </a:rPr>
              <a:t>Xà</a:t>
            </a:r>
            <a:r>
              <a:rPr lang="en-US" sz="3200" b="1" dirty="0">
                <a:solidFill>
                  <a:schemeClr val="tx1"/>
                </a:solidFill>
                <a:latin typeface="Times New Roman" panose="02020603050405020304" pitchFamily="18" charset="0"/>
              </a:rPr>
              <a:t> </a:t>
            </a:r>
            <a:r>
              <a:rPr lang="en-US" sz="3200" b="1" dirty="0" err="1">
                <a:solidFill>
                  <a:schemeClr val="tx1"/>
                </a:solidFill>
                <a:latin typeface="Times New Roman" panose="02020603050405020304" pitchFamily="18" charset="0"/>
              </a:rPr>
              <a:t>beng</a:t>
            </a:r>
            <a:r>
              <a:rPr lang="en-US" sz="3200" b="1" dirty="0">
                <a:solidFill>
                  <a:schemeClr val="tx1"/>
                </a:solidFill>
                <a:latin typeface="Times New Roman" panose="02020603050405020304" pitchFamily="18" charset="0"/>
              </a:rPr>
              <a:t> </a:t>
            </a:r>
            <a:r>
              <a:rPr lang="en-US" sz="3200" b="1" dirty="0" err="1">
                <a:solidFill>
                  <a:schemeClr val="tx1"/>
                </a:solidFill>
                <a:latin typeface="Times New Roman" panose="02020603050405020304" pitchFamily="18" charset="0"/>
              </a:rPr>
              <a:t>bẩy</a:t>
            </a:r>
            <a:r>
              <a:rPr lang="en-US" sz="3200" b="1" dirty="0">
                <a:solidFill>
                  <a:schemeClr val="tx1"/>
                </a:solidFill>
                <a:latin typeface="Times New Roman" panose="02020603050405020304" pitchFamily="18" charset="0"/>
              </a:rPr>
              <a:t> </a:t>
            </a:r>
            <a:r>
              <a:rPr lang="en-US" sz="3200" b="1" dirty="0" err="1">
                <a:solidFill>
                  <a:schemeClr val="tx1"/>
                </a:solidFill>
                <a:latin typeface="Times New Roman" panose="02020603050405020304" pitchFamily="18" charset="0"/>
              </a:rPr>
              <a:t>vật</a:t>
            </a:r>
            <a:endParaRPr lang="en-US" sz="3200" b="1" dirty="0">
              <a:solidFill>
                <a:schemeClr val="tx1"/>
              </a:solidFill>
              <a:latin typeface="Times New Roman" panose="02020603050405020304" pitchFamily="18" charset="0"/>
            </a:endParaRPr>
          </a:p>
          <a:p>
            <a:pPr marL="457200" marR="0" lvl="0" indent="-457200" algn="just" defTabSz="914400" rtl="0" eaLnBrk="1" fontAlgn="auto" latinLnBrk="0" hangingPunct="1">
              <a:lnSpc>
                <a:spcPct val="100000"/>
              </a:lnSpc>
              <a:spcBef>
                <a:spcPts val="0"/>
              </a:spcBef>
              <a:spcAft>
                <a:spcPts val="0"/>
              </a:spcAft>
              <a:buClrTx/>
              <a:buSzTx/>
              <a:buFontTx/>
              <a:buChar char="-"/>
              <a:tabLst/>
              <a:defRPr/>
            </a:pPr>
            <a:r>
              <a:rPr kumimoji="0" lang="en-US" sz="3200" b="1"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mn-cs"/>
              </a:rPr>
              <a:t>Búa</a:t>
            </a:r>
            <a:r>
              <a:rPr kumimoji="0" lang="en-US" sz="3200" b="1" i="0" u="none" strike="noStrike" kern="1200" cap="none" spc="0" normalizeH="0" baseline="0" noProof="0" dirty="0">
                <a:ln>
                  <a:noFill/>
                </a:ln>
                <a:solidFill>
                  <a:schemeClr val="tx1"/>
                </a:solidFill>
                <a:effectLst/>
                <a:uLnTx/>
                <a:uFillTx/>
                <a:latin typeface="Times New Roman" panose="02020603050405020304" pitchFamily="18" charset="0"/>
                <a:ea typeface="+mn-ea"/>
                <a:cs typeface="+mn-cs"/>
              </a:rPr>
              <a:t> </a:t>
            </a:r>
            <a:r>
              <a:rPr kumimoji="0" lang="en-US" sz="3200" b="1"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mn-cs"/>
              </a:rPr>
              <a:t>nhổ</a:t>
            </a:r>
            <a:r>
              <a:rPr kumimoji="0" lang="en-US" sz="3200" b="1" i="0" u="none" strike="noStrike" kern="1200" cap="none" spc="0" normalizeH="0" baseline="0" noProof="0" dirty="0">
                <a:ln>
                  <a:noFill/>
                </a:ln>
                <a:solidFill>
                  <a:schemeClr val="tx1"/>
                </a:solidFill>
                <a:effectLst/>
                <a:uLnTx/>
                <a:uFillTx/>
                <a:latin typeface="Times New Roman" panose="02020603050405020304" pitchFamily="18" charset="0"/>
                <a:ea typeface="+mn-ea"/>
                <a:cs typeface="+mn-cs"/>
              </a:rPr>
              <a:t> </a:t>
            </a:r>
            <a:r>
              <a:rPr kumimoji="0" lang="en-US" sz="3200" b="1"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mn-cs"/>
              </a:rPr>
              <a:t>đinh</a:t>
            </a:r>
            <a:endParaRPr kumimoji="0" lang="en-US" sz="3200" b="1" i="0" u="none" strike="noStrike" kern="1200" cap="none" spc="0" normalizeH="0" baseline="0" noProof="0" dirty="0">
              <a:ln>
                <a:noFill/>
              </a:ln>
              <a:solidFill>
                <a:schemeClr val="tx1"/>
              </a:solidFill>
              <a:effectLst/>
              <a:uLnTx/>
              <a:uFillTx/>
              <a:latin typeface="Calibri"/>
              <a:ea typeface="+mn-ea"/>
              <a:cs typeface="+mn-cs"/>
            </a:endParaRPr>
          </a:p>
        </p:txBody>
      </p:sp>
    </p:spTree>
    <p:extLst>
      <p:ext uri="{BB962C8B-B14F-4D97-AF65-F5344CB8AC3E}">
        <p14:creationId xmlns:p14="http://schemas.microsoft.com/office/powerpoint/2010/main" val="2939223539"/>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1">
                                            <p:bg/>
                                          </p:spTgt>
                                        </p:tgtEl>
                                        <p:attrNameLst>
                                          <p:attrName>style.visibility</p:attrName>
                                        </p:attrNameLst>
                                      </p:cBhvr>
                                      <p:to>
                                        <p:strVal val="visible"/>
                                      </p:to>
                                    </p:set>
                                    <p:animEffect transition="in" filter="barn(inVertical)">
                                      <p:cBhvr>
                                        <p:cTn id="14" dur="500"/>
                                        <p:tgtEl>
                                          <p:spTgt spid="11">
                                            <p:bg/>
                                          </p:spTgt>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1">
                                            <p:txEl>
                                              <p:pRg st="0" end="0"/>
                                            </p:txEl>
                                          </p:spTgt>
                                        </p:tgtEl>
                                        <p:attrNameLst>
                                          <p:attrName>style.visibility</p:attrName>
                                        </p:attrNameLst>
                                      </p:cBhvr>
                                      <p:to>
                                        <p:strVal val="visible"/>
                                      </p:to>
                                    </p:set>
                                    <p:animEffect transition="in" filter="barn(inVertical)">
                                      <p:cBhvr>
                                        <p:cTn id="19" dur="500"/>
                                        <p:tgtEl>
                                          <p:spTgt spid="11">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1">
                                            <p:txEl>
                                              <p:pRg st="1" end="1"/>
                                            </p:txEl>
                                          </p:spTgt>
                                        </p:tgtEl>
                                        <p:attrNameLst>
                                          <p:attrName>style.visibility</p:attrName>
                                        </p:attrNameLst>
                                      </p:cBhvr>
                                      <p:to>
                                        <p:strVal val="visible"/>
                                      </p:to>
                                    </p:set>
                                    <p:animEffect transition="in" filter="barn(inVertical)">
                                      <p:cBhvr>
                                        <p:cTn id="24" dur="500"/>
                                        <p:tgtEl>
                                          <p:spTgt spid="11">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1">
                                            <p:txEl>
                                              <p:pRg st="2" end="2"/>
                                            </p:txEl>
                                          </p:spTgt>
                                        </p:tgtEl>
                                        <p:attrNameLst>
                                          <p:attrName>style.visibility</p:attrName>
                                        </p:attrNameLst>
                                      </p:cBhvr>
                                      <p:to>
                                        <p:strVal val="visible"/>
                                      </p:to>
                                    </p:set>
                                    <p:animEffect transition="in" filter="barn(inVertical)">
                                      <p:cBhvr>
                                        <p:cTn id="29" dur="500"/>
                                        <p:tgtEl>
                                          <p:spTgt spid="11">
                                            <p:txEl>
                                              <p:pRg st="2" end="2"/>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11">
                                            <p:txEl>
                                              <p:pRg st="3" end="3"/>
                                            </p:txEl>
                                          </p:spTgt>
                                        </p:tgtEl>
                                        <p:attrNameLst>
                                          <p:attrName>style.visibility</p:attrName>
                                        </p:attrNameLst>
                                      </p:cBhvr>
                                      <p:to>
                                        <p:strVal val="visible"/>
                                      </p:to>
                                    </p:set>
                                    <p:animEffect transition="in" filter="barn(inVertical)">
                                      <p:cBhvr>
                                        <p:cTn id="34" dur="500"/>
                                        <p:tgtEl>
                                          <p:spTgt spid="1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build="p"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gradFill rotWithShape="1">
          <a:gsLst>
            <a:gs pos="0">
              <a:srgbClr val="C7F7FF">
                <a:alpha val="100000"/>
              </a:srgbClr>
            </a:gs>
            <a:gs pos="100000">
              <a:srgbClr val="FFEFEB">
                <a:alpha val="100000"/>
              </a:srgbClr>
            </a:gs>
          </a:gsLst>
          <a:lin ang="5400000"/>
        </a:gradFill>
        <a:effectLst/>
      </p:bgPr>
    </p:bg>
    <p:spTree>
      <p:nvGrpSpPr>
        <p:cNvPr id="1" name=""/>
        <p:cNvGrpSpPr/>
        <p:nvPr/>
      </p:nvGrpSpPr>
      <p:grpSpPr>
        <a:xfrm>
          <a:off x="0" y="0"/>
          <a:ext cx="0" cy="0"/>
          <a:chOff x="0" y="0"/>
          <a:chExt cx="0" cy="0"/>
        </a:xfrm>
      </p:grpSpPr>
      <p:sp>
        <p:nvSpPr>
          <p:cNvPr id="10" name="Freeform 10"/>
          <p:cNvSpPr/>
          <p:nvPr/>
        </p:nvSpPr>
        <p:spPr>
          <a:xfrm>
            <a:off x="165777" y="1215318"/>
            <a:ext cx="4543976" cy="5364137"/>
          </a:xfrm>
          <a:custGeom>
            <a:avLst/>
            <a:gdLst/>
            <a:ahLst/>
            <a:cxnLst/>
            <a:rect l="l" t="t" r="r" b="b"/>
            <a:pathLst>
              <a:path w="8439943" h="8793775">
                <a:moveTo>
                  <a:pt x="0" y="0"/>
                </a:moveTo>
                <a:lnTo>
                  <a:pt x="8439943" y="0"/>
                </a:lnTo>
                <a:lnTo>
                  <a:pt x="8439943" y="8793775"/>
                </a:lnTo>
                <a:lnTo>
                  <a:pt x="0" y="8793775"/>
                </a:lnTo>
                <a:lnTo>
                  <a:pt x="0" y="0"/>
                </a:lnTo>
                <a:close/>
              </a:path>
            </a:pathLst>
          </a:custGeom>
          <a:blipFill>
            <a:blip r:embed="rId2"/>
            <a:stretch>
              <a:fillRect/>
            </a:stretch>
          </a:blipFill>
        </p:spPr>
        <p:txBody>
          <a:bodyPr/>
          <a:lstStyle/>
          <a:p>
            <a:pPr defTabSz="609630"/>
            <a:endParaRPr lang="en-US" sz="1200">
              <a:solidFill>
                <a:prstClr val="black"/>
              </a:solidFill>
              <a:latin typeface="Calibri"/>
            </a:endParaRPr>
          </a:p>
        </p:txBody>
      </p:sp>
      <p:sp>
        <p:nvSpPr>
          <p:cNvPr id="3" name="Freeform 3"/>
          <p:cNvSpPr/>
          <p:nvPr/>
        </p:nvSpPr>
        <p:spPr>
          <a:xfrm>
            <a:off x="10833677" y="471067"/>
            <a:ext cx="2303215" cy="710158"/>
          </a:xfrm>
          <a:custGeom>
            <a:avLst/>
            <a:gdLst/>
            <a:ahLst/>
            <a:cxnLst/>
            <a:rect l="l" t="t" r="r" b="b"/>
            <a:pathLst>
              <a:path w="3454822" h="1065237">
                <a:moveTo>
                  <a:pt x="0" y="0"/>
                </a:moveTo>
                <a:lnTo>
                  <a:pt x="3454822" y="0"/>
                </a:lnTo>
                <a:lnTo>
                  <a:pt x="3454822" y="1065236"/>
                </a:lnTo>
                <a:lnTo>
                  <a:pt x="0" y="1065236"/>
                </a:lnTo>
                <a:lnTo>
                  <a:pt x="0" y="0"/>
                </a:lnTo>
                <a:close/>
              </a:path>
            </a:pathLst>
          </a:custGeom>
          <a:blipFill>
            <a:blip r:embed="rId3"/>
            <a:stretch>
              <a:fillRect/>
            </a:stretch>
          </a:blipFill>
        </p:spPr>
        <p:txBody>
          <a:bodyPr/>
          <a:lstStyle/>
          <a:p>
            <a:pPr defTabSz="609630"/>
            <a:endParaRPr lang="en-US" sz="1200">
              <a:solidFill>
                <a:prstClr val="black"/>
              </a:solidFill>
              <a:latin typeface="Calibri"/>
            </a:endParaRPr>
          </a:p>
        </p:txBody>
      </p:sp>
      <p:sp>
        <p:nvSpPr>
          <p:cNvPr id="7" name="Freeform 7"/>
          <p:cNvSpPr/>
          <p:nvPr/>
        </p:nvSpPr>
        <p:spPr>
          <a:xfrm>
            <a:off x="2823617" y="5424180"/>
            <a:ext cx="5543309" cy="3772297"/>
          </a:xfrm>
          <a:custGeom>
            <a:avLst/>
            <a:gdLst/>
            <a:ahLst/>
            <a:cxnLst/>
            <a:rect l="l" t="t" r="r" b="b"/>
            <a:pathLst>
              <a:path w="8314964" h="5658446">
                <a:moveTo>
                  <a:pt x="0" y="0"/>
                </a:moveTo>
                <a:lnTo>
                  <a:pt x="8314964" y="0"/>
                </a:lnTo>
                <a:lnTo>
                  <a:pt x="8314964" y="5658446"/>
                </a:lnTo>
                <a:lnTo>
                  <a:pt x="0" y="5658446"/>
                </a:lnTo>
                <a:lnTo>
                  <a:pt x="0" y="0"/>
                </a:lnTo>
                <a:close/>
              </a:path>
            </a:pathLst>
          </a:custGeom>
          <a:blipFill>
            <a:blip r:embed="rId4"/>
            <a:stretch>
              <a:fillRect/>
            </a:stretch>
          </a:blipFill>
        </p:spPr>
        <p:txBody>
          <a:bodyPr/>
          <a:lstStyle/>
          <a:p>
            <a:pPr defTabSz="609630"/>
            <a:endParaRPr lang="en-US" sz="1200">
              <a:solidFill>
                <a:prstClr val="black"/>
              </a:solidFill>
              <a:latin typeface="Calibri"/>
            </a:endParaRPr>
          </a:p>
        </p:txBody>
      </p:sp>
      <p:sp>
        <p:nvSpPr>
          <p:cNvPr id="8" name="Freeform 8"/>
          <p:cNvSpPr/>
          <p:nvPr/>
        </p:nvSpPr>
        <p:spPr>
          <a:xfrm>
            <a:off x="-105164" y="4757430"/>
            <a:ext cx="5857562" cy="2181942"/>
          </a:xfrm>
          <a:custGeom>
            <a:avLst/>
            <a:gdLst/>
            <a:ahLst/>
            <a:cxnLst/>
            <a:rect l="l" t="t" r="r" b="b"/>
            <a:pathLst>
              <a:path w="8786343" h="3272913">
                <a:moveTo>
                  <a:pt x="0" y="0"/>
                </a:moveTo>
                <a:lnTo>
                  <a:pt x="8786343" y="0"/>
                </a:lnTo>
                <a:lnTo>
                  <a:pt x="8786343" y="3272913"/>
                </a:lnTo>
                <a:lnTo>
                  <a:pt x="0" y="3272913"/>
                </a:lnTo>
                <a:lnTo>
                  <a:pt x="0" y="0"/>
                </a:lnTo>
                <a:close/>
              </a:path>
            </a:pathLst>
          </a:custGeom>
          <a:blipFill>
            <a:blip r:embed="rId5"/>
            <a:stretch>
              <a:fillRect/>
            </a:stretch>
          </a:blipFill>
        </p:spPr>
        <p:txBody>
          <a:bodyPr/>
          <a:lstStyle/>
          <a:p>
            <a:pPr defTabSz="609630"/>
            <a:endParaRPr lang="en-US" sz="1200">
              <a:solidFill>
                <a:prstClr val="black"/>
              </a:solidFill>
              <a:latin typeface="Calibri"/>
            </a:endParaRPr>
          </a:p>
        </p:txBody>
      </p:sp>
      <p:sp>
        <p:nvSpPr>
          <p:cNvPr id="9" name="Freeform 9"/>
          <p:cNvSpPr/>
          <p:nvPr/>
        </p:nvSpPr>
        <p:spPr>
          <a:xfrm>
            <a:off x="7449633" y="4757431"/>
            <a:ext cx="6417688" cy="3079455"/>
          </a:xfrm>
          <a:custGeom>
            <a:avLst/>
            <a:gdLst/>
            <a:ahLst/>
            <a:cxnLst/>
            <a:rect l="l" t="t" r="r" b="b"/>
            <a:pathLst>
              <a:path w="9626532" h="4619183">
                <a:moveTo>
                  <a:pt x="0" y="0"/>
                </a:moveTo>
                <a:lnTo>
                  <a:pt x="9626532" y="0"/>
                </a:lnTo>
                <a:lnTo>
                  <a:pt x="9626532" y="4619183"/>
                </a:lnTo>
                <a:lnTo>
                  <a:pt x="0" y="4619183"/>
                </a:lnTo>
                <a:lnTo>
                  <a:pt x="0" y="0"/>
                </a:lnTo>
                <a:close/>
              </a:path>
            </a:pathLst>
          </a:custGeom>
          <a:blipFill>
            <a:blip r:embed="rId6"/>
            <a:stretch>
              <a:fillRect/>
            </a:stretch>
          </a:blipFill>
        </p:spPr>
        <p:txBody>
          <a:bodyPr/>
          <a:lstStyle/>
          <a:p>
            <a:pPr defTabSz="609630"/>
            <a:endParaRPr lang="en-US" sz="1200">
              <a:solidFill>
                <a:prstClr val="black"/>
              </a:solidFill>
              <a:latin typeface="Calibri"/>
            </a:endParaRPr>
          </a:p>
        </p:txBody>
      </p:sp>
      <p:sp>
        <p:nvSpPr>
          <p:cNvPr id="15" name="Rounded Rectangle 7">
            <a:extLst>
              <a:ext uri="{FF2B5EF4-FFF2-40B4-BE49-F238E27FC236}">
                <a16:creationId xmlns:a16="http://schemas.microsoft.com/office/drawing/2014/main" id="{122710FA-BC21-20F8-7CC2-4CD1975B6183}"/>
              </a:ext>
            </a:extLst>
          </p:cNvPr>
          <p:cNvSpPr/>
          <p:nvPr/>
        </p:nvSpPr>
        <p:spPr>
          <a:xfrm>
            <a:off x="561474" y="144376"/>
            <a:ext cx="11069052" cy="834189"/>
          </a:xfrm>
          <a:prstGeom prst="round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Cambria" panose="02040503050406030204" pitchFamily="18" charset="0"/>
                <a:ea typeface="Cambria" panose="02040503050406030204" pitchFamily="18" charset="0"/>
              </a:rPr>
              <a:t>2</a:t>
            </a:r>
            <a:r>
              <a:rPr lang="vi-VN" sz="4800" b="1">
                <a:latin typeface="Cambria" panose="02040503050406030204" pitchFamily="18" charset="0"/>
                <a:ea typeface="Cambria" panose="02040503050406030204" pitchFamily="18" charset="0"/>
              </a:rPr>
              <a:t>. </a:t>
            </a:r>
            <a:r>
              <a:rPr lang="en-US" altLang="vi-VN" sz="4800" b="1">
                <a:latin typeface="Cambria" panose="02040503050406030204" pitchFamily="18" charset="0"/>
                <a:ea typeface="Cambria" panose="02040503050406030204" pitchFamily="18" charset="0"/>
              </a:rPr>
              <a:t>Các loại </a:t>
            </a:r>
            <a:r>
              <a:rPr lang="vi-VN" sz="4800" b="1">
                <a:latin typeface="Cambria" panose="02040503050406030204" pitchFamily="18" charset="0"/>
                <a:ea typeface="Cambria" panose="02040503050406030204" pitchFamily="18" charset="0"/>
              </a:rPr>
              <a:t>đòn </a:t>
            </a:r>
            <a:r>
              <a:rPr lang="vi-VN" sz="4800" b="1" dirty="0">
                <a:latin typeface="Cambria" panose="02040503050406030204" pitchFamily="18" charset="0"/>
                <a:ea typeface="Cambria" panose="02040503050406030204" pitchFamily="18" charset="0"/>
              </a:rPr>
              <a:t>bẩy</a:t>
            </a:r>
          </a:p>
        </p:txBody>
      </p:sp>
      <p:grpSp>
        <p:nvGrpSpPr>
          <p:cNvPr id="4" name="Group 4"/>
          <p:cNvGrpSpPr/>
          <p:nvPr/>
        </p:nvGrpSpPr>
        <p:grpSpPr>
          <a:xfrm>
            <a:off x="2740174" y="1117027"/>
            <a:ext cx="9199758" cy="5364137"/>
            <a:chOff x="0" y="0"/>
            <a:chExt cx="2675346" cy="1330502"/>
          </a:xfrm>
        </p:grpSpPr>
        <p:sp>
          <p:nvSpPr>
            <p:cNvPr id="5" name="Freeform 5"/>
            <p:cNvSpPr/>
            <p:nvPr/>
          </p:nvSpPr>
          <p:spPr>
            <a:xfrm>
              <a:off x="0" y="0"/>
              <a:ext cx="2675346" cy="1330502"/>
            </a:xfrm>
            <a:custGeom>
              <a:avLst/>
              <a:gdLst/>
              <a:ahLst/>
              <a:cxnLst/>
              <a:rect l="l" t="t" r="r" b="b"/>
              <a:pathLst>
                <a:path w="2675346" h="1330502">
                  <a:moveTo>
                    <a:pt x="75816" y="0"/>
                  </a:moveTo>
                  <a:lnTo>
                    <a:pt x="2599530" y="0"/>
                  </a:lnTo>
                  <a:cubicBezTo>
                    <a:pt x="2619638" y="0"/>
                    <a:pt x="2638922" y="7988"/>
                    <a:pt x="2653140" y="22206"/>
                  </a:cubicBezTo>
                  <a:cubicBezTo>
                    <a:pt x="2667359" y="36424"/>
                    <a:pt x="2675346" y="55708"/>
                    <a:pt x="2675346" y="75816"/>
                  </a:cubicBezTo>
                  <a:lnTo>
                    <a:pt x="2675346" y="1254686"/>
                  </a:lnTo>
                  <a:cubicBezTo>
                    <a:pt x="2675346" y="1296558"/>
                    <a:pt x="2641402" y="1330502"/>
                    <a:pt x="2599530" y="1330502"/>
                  </a:cubicBezTo>
                  <a:lnTo>
                    <a:pt x="75816" y="1330502"/>
                  </a:lnTo>
                  <a:cubicBezTo>
                    <a:pt x="55708" y="1330502"/>
                    <a:pt x="36424" y="1322514"/>
                    <a:pt x="22206" y="1308296"/>
                  </a:cubicBezTo>
                  <a:cubicBezTo>
                    <a:pt x="7988" y="1294078"/>
                    <a:pt x="0" y="1274794"/>
                    <a:pt x="0" y="1254686"/>
                  </a:cubicBezTo>
                  <a:lnTo>
                    <a:pt x="0" y="75816"/>
                  </a:lnTo>
                  <a:cubicBezTo>
                    <a:pt x="0" y="33944"/>
                    <a:pt x="33944" y="0"/>
                    <a:pt x="75816" y="0"/>
                  </a:cubicBezTo>
                  <a:close/>
                </a:path>
              </a:pathLst>
            </a:custGeom>
            <a:solidFill>
              <a:srgbClr val="FFFBE9"/>
            </a:solidFill>
            <a:ln w="38100" cap="rnd">
              <a:solidFill>
                <a:srgbClr val="DA7739"/>
              </a:solidFill>
              <a:prstDash val="lgDash"/>
              <a:round/>
            </a:ln>
          </p:spPr>
          <p:txBody>
            <a:bodyPr/>
            <a:lstStyle/>
            <a:p>
              <a:pPr defTabSz="609630"/>
              <a:endParaRPr lang="en-US" sz="1200">
                <a:solidFill>
                  <a:prstClr val="black"/>
                </a:solidFill>
                <a:latin typeface="Calibri"/>
              </a:endParaRPr>
            </a:p>
          </p:txBody>
        </p:sp>
        <p:sp>
          <p:nvSpPr>
            <p:cNvPr id="6" name="TextBox 6"/>
            <p:cNvSpPr txBox="1"/>
            <p:nvPr/>
          </p:nvSpPr>
          <p:spPr>
            <a:xfrm>
              <a:off x="0" y="-38100"/>
              <a:ext cx="2675346" cy="1368602"/>
            </a:xfrm>
            <a:prstGeom prst="rect">
              <a:avLst/>
            </a:prstGeom>
          </p:spPr>
          <p:txBody>
            <a:bodyPr lIns="33867" tIns="33867" rIns="33867" bIns="33867" rtlCol="0" anchor="ctr"/>
            <a:lstStyle/>
            <a:p>
              <a:pPr algn="ctr" defTabSz="609630">
                <a:lnSpc>
                  <a:spcPts val="1773"/>
                </a:lnSpc>
                <a:spcBef>
                  <a:spcPct val="0"/>
                </a:spcBef>
              </a:pPr>
              <a:endParaRPr sz="1200">
                <a:solidFill>
                  <a:prstClr val="black"/>
                </a:solidFill>
                <a:latin typeface="Calibri"/>
              </a:endParaRPr>
            </a:p>
          </p:txBody>
        </p:sp>
      </p:grpSp>
      <p:sp>
        <p:nvSpPr>
          <p:cNvPr id="16" name="TextBox 15">
            <a:extLst>
              <a:ext uri="{FF2B5EF4-FFF2-40B4-BE49-F238E27FC236}">
                <a16:creationId xmlns:a16="http://schemas.microsoft.com/office/drawing/2014/main" id="{9B473D6F-CA3A-3D81-903A-2BFE15CE0945}"/>
              </a:ext>
            </a:extLst>
          </p:cNvPr>
          <p:cNvSpPr txBox="1"/>
          <p:nvPr/>
        </p:nvSpPr>
        <p:spPr>
          <a:xfrm>
            <a:off x="3005452" y="1215318"/>
            <a:ext cx="8557395" cy="5081840"/>
          </a:xfrm>
          <a:prstGeom prst="rect">
            <a:avLst/>
          </a:prstGeom>
          <a:noFill/>
        </p:spPr>
        <p:txBody>
          <a:bodyPr wrap="square">
            <a:spAutoFit/>
          </a:bodyPr>
          <a:lstStyle/>
          <a:p>
            <a:pPr algn="just">
              <a:lnSpc>
                <a:spcPct val="107000"/>
              </a:lnSpc>
              <a:spcAft>
                <a:spcPts val="800"/>
              </a:spcAft>
            </a:pPr>
            <a:r>
              <a:rPr lang="en-US" sz="2800" dirty="0" err="1">
                <a:solidFill>
                  <a:srgbClr val="000000"/>
                </a:solidFill>
                <a:effectLst/>
                <a:latin typeface="Cambria" panose="02040503050406030204" pitchFamily="18" charset="0"/>
                <a:ea typeface="Cambria" panose="02040503050406030204" pitchFamily="18" charset="0"/>
              </a:rPr>
              <a:t>Có</a:t>
            </a:r>
            <a:r>
              <a:rPr lang="en-US" sz="2800" dirty="0">
                <a:solidFill>
                  <a:srgbClr val="000000"/>
                </a:solidFill>
                <a:effectLst/>
                <a:latin typeface="Cambria" panose="02040503050406030204" pitchFamily="18" charset="0"/>
                <a:ea typeface="Cambria" panose="02040503050406030204" pitchFamily="18" charset="0"/>
              </a:rPr>
              <a:t> 2 </a:t>
            </a:r>
            <a:r>
              <a:rPr lang="en-US" sz="2800" dirty="0" err="1">
                <a:solidFill>
                  <a:srgbClr val="000000"/>
                </a:solidFill>
                <a:effectLst/>
                <a:latin typeface="Cambria" panose="02040503050406030204" pitchFamily="18" charset="0"/>
                <a:ea typeface="Cambria" panose="02040503050406030204" pitchFamily="18" charset="0"/>
              </a:rPr>
              <a:t>loại</a:t>
            </a:r>
            <a:r>
              <a:rPr lang="en-US" sz="2800" dirty="0">
                <a:solidFill>
                  <a:srgbClr val="000000"/>
                </a:solidFill>
                <a:effectLst/>
                <a:latin typeface="Cambria" panose="02040503050406030204" pitchFamily="18" charset="0"/>
                <a:ea typeface="Cambria" panose="02040503050406030204" pitchFamily="18" charset="0"/>
              </a:rPr>
              <a:t> </a:t>
            </a:r>
            <a:r>
              <a:rPr lang="en-US" sz="2800" dirty="0" err="1">
                <a:solidFill>
                  <a:srgbClr val="000000"/>
                </a:solidFill>
                <a:effectLst/>
                <a:latin typeface="Cambria" panose="02040503050406030204" pitchFamily="18" charset="0"/>
                <a:ea typeface="Cambria" panose="02040503050406030204" pitchFamily="18" charset="0"/>
              </a:rPr>
              <a:t>đòn</a:t>
            </a:r>
            <a:r>
              <a:rPr lang="en-US" sz="2800" dirty="0">
                <a:solidFill>
                  <a:srgbClr val="000000"/>
                </a:solidFill>
                <a:effectLst/>
                <a:latin typeface="Cambria" panose="02040503050406030204" pitchFamily="18" charset="0"/>
                <a:ea typeface="Cambria" panose="02040503050406030204" pitchFamily="18" charset="0"/>
              </a:rPr>
              <a:t> </a:t>
            </a:r>
            <a:r>
              <a:rPr lang="en-US" sz="2800" dirty="0" err="1">
                <a:solidFill>
                  <a:srgbClr val="000000"/>
                </a:solidFill>
                <a:effectLst/>
                <a:latin typeface="Cambria" panose="02040503050406030204" pitchFamily="18" charset="0"/>
                <a:ea typeface="Cambria" panose="02040503050406030204" pitchFamily="18" charset="0"/>
              </a:rPr>
              <a:t>bẩy</a:t>
            </a:r>
            <a:endParaRPr lang="en-US" sz="2800" dirty="0">
              <a:solidFill>
                <a:srgbClr val="000000"/>
              </a:solidFill>
              <a:effectLst/>
              <a:latin typeface="Cambria" panose="02040503050406030204" pitchFamily="18" charset="0"/>
              <a:ea typeface="Cambria" panose="02040503050406030204" pitchFamily="18" charset="0"/>
            </a:endParaRPr>
          </a:p>
          <a:p>
            <a:pPr algn="just">
              <a:lnSpc>
                <a:spcPct val="107000"/>
              </a:lnSpc>
              <a:spcAft>
                <a:spcPts val="800"/>
              </a:spcAft>
            </a:pPr>
            <a:r>
              <a:rPr lang="en-US" sz="2800" dirty="0">
                <a:solidFill>
                  <a:srgbClr val="000000"/>
                </a:solidFill>
                <a:latin typeface="Cambria" panose="02040503050406030204" pitchFamily="18" charset="0"/>
                <a:ea typeface="Cambria" panose="02040503050406030204" pitchFamily="18" charset="0"/>
              </a:rPr>
              <a:t>      </a:t>
            </a:r>
            <a:r>
              <a:rPr lang="en-US" sz="2800" dirty="0">
                <a:solidFill>
                  <a:srgbClr val="000000"/>
                </a:solidFill>
                <a:effectLst/>
                <a:latin typeface="Cambria" panose="02040503050406030204" pitchFamily="18" charset="0"/>
                <a:ea typeface="Cambria" panose="02040503050406030204" pitchFamily="18" charset="0"/>
              </a:rPr>
              <a:t>- </a:t>
            </a:r>
            <a:r>
              <a:rPr lang="en-US" sz="2800" dirty="0" err="1">
                <a:solidFill>
                  <a:srgbClr val="000000"/>
                </a:solidFill>
                <a:effectLst/>
                <a:latin typeface="Cambria" panose="02040503050406030204" pitchFamily="18" charset="0"/>
                <a:ea typeface="Cambria" panose="02040503050406030204" pitchFamily="18" charset="0"/>
              </a:rPr>
              <a:t>Đòn</a:t>
            </a:r>
            <a:r>
              <a:rPr lang="en-US" sz="2800" dirty="0">
                <a:solidFill>
                  <a:srgbClr val="000000"/>
                </a:solidFill>
                <a:effectLst/>
                <a:latin typeface="Cambria" panose="02040503050406030204" pitchFamily="18" charset="0"/>
                <a:ea typeface="Cambria" panose="02040503050406030204" pitchFamily="18" charset="0"/>
              </a:rPr>
              <a:t> </a:t>
            </a:r>
            <a:r>
              <a:rPr lang="en-US" sz="2800" dirty="0" err="1">
                <a:solidFill>
                  <a:srgbClr val="000000"/>
                </a:solidFill>
                <a:effectLst/>
                <a:latin typeface="Cambria" panose="02040503050406030204" pitchFamily="18" charset="0"/>
                <a:ea typeface="Cambria" panose="02040503050406030204" pitchFamily="18" charset="0"/>
              </a:rPr>
              <a:t>bẩy</a:t>
            </a:r>
            <a:r>
              <a:rPr lang="en-US" sz="2800" dirty="0">
                <a:solidFill>
                  <a:srgbClr val="000000"/>
                </a:solidFill>
                <a:effectLst/>
                <a:latin typeface="Cambria" panose="02040503050406030204" pitchFamily="18" charset="0"/>
                <a:ea typeface="Cambria" panose="02040503050406030204" pitchFamily="18" charset="0"/>
              </a:rPr>
              <a:t> </a:t>
            </a:r>
            <a:r>
              <a:rPr lang="en-US" sz="2800" dirty="0" err="1">
                <a:solidFill>
                  <a:srgbClr val="000000"/>
                </a:solidFill>
                <a:effectLst/>
                <a:latin typeface="Cambria" panose="02040503050406030204" pitchFamily="18" charset="0"/>
                <a:ea typeface="Cambria" panose="02040503050406030204" pitchFamily="18" charset="0"/>
              </a:rPr>
              <a:t>loại</a:t>
            </a:r>
            <a:r>
              <a:rPr lang="en-US" sz="2800" dirty="0">
                <a:solidFill>
                  <a:srgbClr val="000000"/>
                </a:solidFill>
                <a:effectLst/>
                <a:latin typeface="Cambria" panose="02040503050406030204" pitchFamily="18" charset="0"/>
                <a:ea typeface="Cambria" panose="02040503050406030204" pitchFamily="18" charset="0"/>
              </a:rPr>
              <a:t> 1: </a:t>
            </a:r>
            <a:r>
              <a:rPr lang="en-US" sz="2800" dirty="0" err="1">
                <a:effectLst/>
                <a:latin typeface="Cambria" panose="02040503050406030204" pitchFamily="18" charset="0"/>
                <a:ea typeface="Cambria" panose="02040503050406030204" pitchFamily="18" charset="0"/>
              </a:rPr>
              <a:t>Là</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loại</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đòn</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bẩy</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có</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điểm</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tựa</a:t>
            </a:r>
            <a:r>
              <a:rPr lang="en-US" sz="2800" dirty="0">
                <a:effectLst/>
                <a:latin typeface="Cambria" panose="02040503050406030204" pitchFamily="18" charset="0"/>
                <a:ea typeface="Cambria" panose="02040503050406030204" pitchFamily="18" charset="0"/>
              </a:rPr>
              <a:t> O </a:t>
            </a:r>
            <a:r>
              <a:rPr lang="en-US" sz="2800" dirty="0" err="1">
                <a:effectLst/>
                <a:latin typeface="Cambria" panose="02040503050406030204" pitchFamily="18" charset="0"/>
                <a:ea typeface="Cambria" panose="02040503050406030204" pitchFamily="18" charset="0"/>
              </a:rPr>
              <a:t>nằm</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trong</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khoảng</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giữa</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điểm</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đặt</a:t>
            </a:r>
            <a:r>
              <a:rPr lang="en-US" sz="2800" dirty="0">
                <a:effectLst/>
                <a:latin typeface="Cambria" panose="02040503050406030204" pitchFamily="18" charset="0"/>
                <a:ea typeface="Cambria" panose="02040503050406030204" pitchFamily="18" charset="0"/>
              </a:rPr>
              <a:t> O</a:t>
            </a:r>
            <a:r>
              <a:rPr lang="en-US" sz="2800" baseline="-25000" dirty="0">
                <a:effectLst/>
                <a:latin typeface="Cambria" panose="02040503050406030204" pitchFamily="18" charset="0"/>
                <a:ea typeface="Cambria" panose="02040503050406030204" pitchFamily="18" charset="0"/>
              </a:rPr>
              <a:t>1</a:t>
            </a:r>
            <a:r>
              <a:rPr lang="en-US" sz="2800" dirty="0">
                <a:effectLst/>
                <a:latin typeface="Cambria" panose="02040503050406030204" pitchFamily="18" charset="0"/>
                <a:ea typeface="Cambria" panose="02040503050406030204" pitchFamily="18" charset="0"/>
              </a:rPr>
              <a:t>,O</a:t>
            </a:r>
            <a:r>
              <a:rPr lang="en-US" sz="2800" baseline="-25000" dirty="0">
                <a:effectLst/>
                <a:latin typeface="Cambria" panose="02040503050406030204" pitchFamily="18" charset="0"/>
                <a:ea typeface="Cambria" panose="02040503050406030204" pitchFamily="18" charset="0"/>
              </a:rPr>
              <a:t>2</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của</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các</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lực</a:t>
            </a:r>
            <a:r>
              <a:rPr lang="en-US" sz="2800" dirty="0">
                <a:effectLst/>
                <a:latin typeface="Cambria" panose="02040503050406030204" pitchFamily="18" charset="0"/>
                <a:ea typeface="Cambria" panose="02040503050406030204" pitchFamily="18" charset="0"/>
              </a:rPr>
              <a:t> F</a:t>
            </a:r>
            <a:r>
              <a:rPr lang="en-US" sz="2800" baseline="-25000" dirty="0">
                <a:effectLst/>
                <a:latin typeface="Cambria" panose="02040503050406030204" pitchFamily="18" charset="0"/>
                <a:ea typeface="Cambria" panose="02040503050406030204" pitchFamily="18" charset="0"/>
              </a:rPr>
              <a:t>1</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và</a:t>
            </a:r>
            <a:r>
              <a:rPr lang="en-US" sz="2800" dirty="0">
                <a:effectLst/>
                <a:latin typeface="Cambria" panose="02040503050406030204" pitchFamily="18" charset="0"/>
                <a:ea typeface="Cambria" panose="02040503050406030204" pitchFamily="18" charset="0"/>
              </a:rPr>
              <a:t> F</a:t>
            </a:r>
            <a:r>
              <a:rPr lang="en-US" sz="2800" baseline="-25000" dirty="0">
                <a:effectLst/>
                <a:latin typeface="Cambria" panose="02040503050406030204" pitchFamily="18" charset="0"/>
                <a:ea typeface="Cambria" panose="02040503050406030204" pitchFamily="18" charset="0"/>
              </a:rPr>
              <a:t>2</a:t>
            </a:r>
            <a:r>
              <a:rPr lang="en-US" sz="2800" b="1" i="1" dirty="0">
                <a:solidFill>
                  <a:srgbClr val="000000"/>
                </a:solidFill>
                <a:effectLst/>
                <a:latin typeface="Cambria" panose="02040503050406030204" pitchFamily="18" charset="0"/>
                <a:ea typeface="Cambria" panose="02040503050406030204" pitchFamily="18" charset="0"/>
              </a:rPr>
              <a:t>. </a:t>
            </a:r>
            <a:r>
              <a:rPr lang="en-US" sz="2800" dirty="0" err="1">
                <a:solidFill>
                  <a:srgbClr val="000000"/>
                </a:solidFill>
                <a:effectLst/>
                <a:latin typeface="Cambria" panose="02040503050406030204" pitchFamily="18" charset="0"/>
                <a:ea typeface="Cambria" panose="02040503050406030204" pitchFamily="18" charset="0"/>
              </a:rPr>
              <a:t>Đòn</a:t>
            </a:r>
            <a:r>
              <a:rPr lang="en-US" sz="2800" dirty="0">
                <a:solidFill>
                  <a:srgbClr val="000000"/>
                </a:solidFill>
                <a:effectLst/>
                <a:latin typeface="Cambria" panose="02040503050406030204" pitchFamily="18" charset="0"/>
                <a:ea typeface="Cambria" panose="02040503050406030204" pitchFamily="18" charset="0"/>
              </a:rPr>
              <a:t> </a:t>
            </a:r>
            <a:r>
              <a:rPr lang="en-US" sz="2800" dirty="0" err="1">
                <a:solidFill>
                  <a:srgbClr val="000000"/>
                </a:solidFill>
                <a:effectLst/>
                <a:latin typeface="Cambria" panose="02040503050406030204" pitchFamily="18" charset="0"/>
                <a:ea typeface="Cambria" panose="02040503050406030204" pitchFamily="18" charset="0"/>
              </a:rPr>
              <a:t>bẩy</a:t>
            </a:r>
            <a:r>
              <a:rPr lang="en-US" sz="2800" dirty="0">
                <a:solidFill>
                  <a:srgbClr val="000000"/>
                </a:solidFill>
                <a:effectLst/>
                <a:latin typeface="Cambria" panose="02040503050406030204" pitchFamily="18" charset="0"/>
                <a:ea typeface="Cambria" panose="02040503050406030204" pitchFamily="18" charset="0"/>
              </a:rPr>
              <a:t> </a:t>
            </a:r>
            <a:r>
              <a:rPr lang="en-US" sz="2800" dirty="0" err="1">
                <a:solidFill>
                  <a:srgbClr val="000000"/>
                </a:solidFill>
                <a:effectLst/>
                <a:latin typeface="Cambria" panose="02040503050406030204" pitchFamily="18" charset="0"/>
                <a:ea typeface="Cambria" panose="02040503050406030204" pitchFamily="18" charset="0"/>
              </a:rPr>
              <a:t>loại</a:t>
            </a:r>
            <a:r>
              <a:rPr lang="en-US" sz="2800" dirty="0">
                <a:solidFill>
                  <a:srgbClr val="000000"/>
                </a:solidFill>
                <a:effectLst/>
                <a:latin typeface="Cambria" panose="02040503050406030204" pitchFamily="18" charset="0"/>
                <a:ea typeface="Cambria" panose="02040503050406030204" pitchFamily="18" charset="0"/>
              </a:rPr>
              <a:t> 1 </a:t>
            </a:r>
            <a:r>
              <a:rPr lang="en-US" sz="2800" dirty="0" err="1">
                <a:solidFill>
                  <a:srgbClr val="000000"/>
                </a:solidFill>
                <a:effectLst/>
                <a:latin typeface="Cambria" panose="02040503050406030204" pitchFamily="18" charset="0"/>
                <a:ea typeface="Cambria" panose="02040503050406030204" pitchFamily="18" charset="0"/>
              </a:rPr>
              <a:t>cho</a:t>
            </a:r>
            <a:r>
              <a:rPr lang="en-US" sz="2800" dirty="0">
                <a:solidFill>
                  <a:srgbClr val="000000"/>
                </a:solidFill>
                <a:effectLst/>
                <a:latin typeface="Cambria" panose="02040503050406030204" pitchFamily="18" charset="0"/>
                <a:ea typeface="Cambria" panose="02040503050406030204" pitchFamily="18" charset="0"/>
              </a:rPr>
              <a:t> ta </a:t>
            </a:r>
            <a:r>
              <a:rPr lang="en-US" sz="2800" dirty="0" err="1">
                <a:solidFill>
                  <a:srgbClr val="000000"/>
                </a:solidFill>
                <a:effectLst/>
                <a:latin typeface="Cambria" panose="02040503050406030204" pitchFamily="18" charset="0"/>
                <a:ea typeface="Cambria" panose="02040503050406030204" pitchFamily="18" charset="0"/>
              </a:rPr>
              <a:t>lợi</a:t>
            </a:r>
            <a:r>
              <a:rPr lang="en-US" sz="2800" dirty="0">
                <a:solidFill>
                  <a:srgbClr val="000000"/>
                </a:solidFill>
                <a:effectLst/>
                <a:latin typeface="Cambria" panose="02040503050406030204" pitchFamily="18" charset="0"/>
                <a:ea typeface="Cambria" panose="02040503050406030204" pitchFamily="18" charset="0"/>
              </a:rPr>
              <a:t> </a:t>
            </a:r>
            <a:r>
              <a:rPr lang="en-US" sz="2800" dirty="0" err="1">
                <a:solidFill>
                  <a:srgbClr val="000000"/>
                </a:solidFill>
                <a:effectLst/>
                <a:latin typeface="Cambria" panose="02040503050406030204" pitchFamily="18" charset="0"/>
                <a:ea typeface="Cambria" panose="02040503050406030204" pitchFamily="18" charset="0"/>
              </a:rPr>
              <a:t>về</a:t>
            </a:r>
            <a:r>
              <a:rPr lang="en-US" sz="2800" dirty="0">
                <a:solidFill>
                  <a:srgbClr val="000000"/>
                </a:solidFill>
                <a:effectLst/>
                <a:latin typeface="Cambria" panose="02040503050406030204" pitchFamily="18" charset="0"/>
                <a:ea typeface="Cambria" panose="02040503050406030204" pitchFamily="18" charset="0"/>
              </a:rPr>
              <a:t> </a:t>
            </a:r>
            <a:r>
              <a:rPr lang="en-US" sz="2800" dirty="0" err="1">
                <a:solidFill>
                  <a:srgbClr val="000000"/>
                </a:solidFill>
                <a:effectLst/>
                <a:latin typeface="Cambria" panose="02040503050406030204" pitchFamily="18" charset="0"/>
                <a:ea typeface="Cambria" panose="02040503050406030204" pitchFamily="18" charset="0"/>
              </a:rPr>
              <a:t>lực</a:t>
            </a:r>
            <a:r>
              <a:rPr lang="en-US" sz="2800" dirty="0">
                <a:solidFill>
                  <a:srgbClr val="000000"/>
                </a:solidFill>
                <a:effectLst/>
                <a:latin typeface="Cambria" panose="02040503050406030204" pitchFamily="18" charset="0"/>
                <a:ea typeface="Cambria" panose="02040503050406030204" pitchFamily="18" charset="0"/>
              </a:rPr>
              <a:t>.</a:t>
            </a:r>
          </a:p>
          <a:p>
            <a:pPr algn="just">
              <a:lnSpc>
                <a:spcPct val="107000"/>
              </a:lnSpc>
              <a:spcAft>
                <a:spcPts val="800"/>
              </a:spcAft>
            </a:pPr>
            <a:r>
              <a:rPr lang="en-US" sz="2800" dirty="0">
                <a:effectLst/>
                <a:latin typeface="Cambria" panose="02040503050406030204" pitchFamily="18" charset="0"/>
                <a:ea typeface="Cambria" panose="02040503050406030204" pitchFamily="18" charset="0"/>
              </a:rPr>
              <a:t>      - </a:t>
            </a:r>
            <a:r>
              <a:rPr lang="en-US" sz="2800" dirty="0" err="1">
                <a:effectLst/>
                <a:latin typeface="Cambria" panose="02040503050406030204" pitchFamily="18" charset="0"/>
                <a:ea typeface="Cambria" panose="02040503050406030204" pitchFamily="18" charset="0"/>
              </a:rPr>
              <a:t>Đòn</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bẩy</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loại</a:t>
            </a:r>
            <a:r>
              <a:rPr lang="en-US" sz="2800" dirty="0">
                <a:effectLst/>
                <a:latin typeface="Cambria" panose="02040503050406030204" pitchFamily="18" charset="0"/>
                <a:ea typeface="Cambria" panose="02040503050406030204" pitchFamily="18" charset="0"/>
              </a:rPr>
              <a:t> 2: </a:t>
            </a:r>
            <a:r>
              <a:rPr lang="en-US" sz="2800" dirty="0" err="1">
                <a:effectLst/>
                <a:latin typeface="Cambria" panose="02040503050406030204" pitchFamily="18" charset="0"/>
                <a:ea typeface="Cambria" panose="02040503050406030204" pitchFamily="18" charset="0"/>
              </a:rPr>
              <a:t>Là</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loại</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đòn</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bẩy</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có</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điểm</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tựa</a:t>
            </a:r>
            <a:r>
              <a:rPr lang="en-US" sz="2800" dirty="0">
                <a:effectLst/>
                <a:latin typeface="Cambria" panose="02040503050406030204" pitchFamily="18" charset="0"/>
                <a:ea typeface="Cambria" panose="02040503050406030204" pitchFamily="18" charset="0"/>
              </a:rPr>
              <a:t> O </a:t>
            </a:r>
            <a:r>
              <a:rPr lang="en-US" sz="2800" dirty="0" err="1">
                <a:effectLst/>
                <a:latin typeface="Cambria" panose="02040503050406030204" pitchFamily="18" charset="0"/>
                <a:ea typeface="Cambria" panose="02040503050406030204" pitchFamily="18" charset="0"/>
              </a:rPr>
              <a:t>nằm</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ngoài</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khoảng</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giữa</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điểm</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đặt</a:t>
            </a:r>
            <a:r>
              <a:rPr lang="en-US" sz="2800" dirty="0">
                <a:effectLst/>
                <a:latin typeface="Cambria" panose="02040503050406030204" pitchFamily="18" charset="0"/>
                <a:ea typeface="Cambria" panose="02040503050406030204" pitchFamily="18" charset="0"/>
              </a:rPr>
              <a:t> O1,O2 </a:t>
            </a:r>
            <a:r>
              <a:rPr lang="en-US" sz="2800" dirty="0" err="1">
                <a:effectLst/>
                <a:latin typeface="Cambria" panose="02040503050406030204" pitchFamily="18" charset="0"/>
                <a:ea typeface="Cambria" panose="02040503050406030204" pitchFamily="18" charset="0"/>
              </a:rPr>
              <a:t>của</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các</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lực</a:t>
            </a:r>
            <a:r>
              <a:rPr lang="en-US" sz="2800" dirty="0">
                <a:effectLst/>
                <a:latin typeface="Cambria" panose="02040503050406030204" pitchFamily="18" charset="0"/>
                <a:ea typeface="Cambria" panose="02040503050406030204" pitchFamily="18" charset="0"/>
              </a:rPr>
              <a:t> F1 </a:t>
            </a:r>
            <a:r>
              <a:rPr lang="en-US" sz="2800" dirty="0" err="1">
                <a:effectLst/>
                <a:latin typeface="Cambria" panose="02040503050406030204" pitchFamily="18" charset="0"/>
                <a:ea typeface="Cambria" panose="02040503050406030204" pitchFamily="18" charset="0"/>
              </a:rPr>
              <a:t>và</a:t>
            </a:r>
            <a:r>
              <a:rPr lang="en-US" sz="2800" dirty="0">
                <a:effectLst/>
                <a:latin typeface="Cambria" panose="02040503050406030204" pitchFamily="18" charset="0"/>
                <a:ea typeface="Cambria" panose="02040503050406030204" pitchFamily="18" charset="0"/>
              </a:rPr>
              <a:t> F2. </a:t>
            </a:r>
            <a:r>
              <a:rPr lang="en-US" sz="2800" dirty="0" err="1">
                <a:effectLst/>
                <a:latin typeface="Cambria" panose="02040503050406030204" pitchFamily="18" charset="0"/>
                <a:ea typeface="Cambria" panose="02040503050406030204" pitchFamily="18" charset="0"/>
              </a:rPr>
              <a:t>Đòn</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bẩy</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loại</a:t>
            </a:r>
            <a:r>
              <a:rPr lang="en-US" sz="2800" dirty="0">
                <a:effectLst/>
                <a:latin typeface="Cambria" panose="02040503050406030204" pitchFamily="18" charset="0"/>
                <a:ea typeface="Cambria" panose="02040503050406030204" pitchFamily="18" charset="0"/>
              </a:rPr>
              <a:t> 2 chia </a:t>
            </a:r>
            <a:r>
              <a:rPr lang="en-US" sz="2800" dirty="0" err="1">
                <a:effectLst/>
                <a:latin typeface="Cambria" panose="02040503050406030204" pitchFamily="18" charset="0"/>
                <a:ea typeface="Cambria" panose="02040503050406030204" pitchFamily="18" charset="0"/>
              </a:rPr>
              <a:t>thành</a:t>
            </a:r>
            <a:r>
              <a:rPr lang="en-US" sz="2800" dirty="0">
                <a:effectLst/>
                <a:latin typeface="Cambria" panose="02040503050406030204" pitchFamily="18" charset="0"/>
                <a:ea typeface="Cambria" panose="02040503050406030204" pitchFamily="18" charset="0"/>
              </a:rPr>
              <a:t> 2 </a:t>
            </a:r>
            <a:r>
              <a:rPr lang="en-US" sz="2800" dirty="0" err="1">
                <a:effectLst/>
                <a:latin typeface="Cambria" panose="02040503050406030204" pitchFamily="18" charset="0"/>
                <a:ea typeface="Cambria" panose="02040503050406030204" pitchFamily="18" charset="0"/>
              </a:rPr>
              <a:t>loại</a:t>
            </a:r>
            <a:r>
              <a:rPr lang="en-US" sz="2800" dirty="0">
                <a:effectLst/>
                <a:latin typeface="Cambria" panose="02040503050406030204" pitchFamily="18" charset="0"/>
                <a:ea typeface="Cambria" panose="02040503050406030204" pitchFamily="18" charset="0"/>
              </a:rPr>
              <a:t>:</a:t>
            </a:r>
          </a:p>
          <a:p>
            <a:pPr>
              <a:lnSpc>
                <a:spcPct val="107000"/>
              </a:lnSpc>
              <a:spcAft>
                <a:spcPts val="800"/>
              </a:spcAft>
            </a:pPr>
            <a:r>
              <a:rPr lang="en-US" sz="2800" dirty="0">
                <a:solidFill>
                  <a:srgbClr val="000000"/>
                </a:solidFill>
                <a:effectLst/>
                <a:latin typeface="Times New Roman" panose="02020603050405020304" pitchFamily="18" charset="0"/>
                <a:ea typeface="Calibri" panose="020F0502020204030204" pitchFamily="34" charset="0"/>
              </a:rPr>
              <a:t>       + </a:t>
            </a:r>
            <a:r>
              <a:rPr lang="vi-VN" sz="2800" dirty="0">
                <a:solidFill>
                  <a:srgbClr val="000000"/>
                </a:solidFill>
                <a:effectLst/>
                <a:latin typeface="Times New Roman" panose="02020603050405020304" pitchFamily="18" charset="0"/>
                <a:ea typeface="Calibri" panose="020F0502020204030204" pitchFamily="34" charset="0"/>
              </a:rPr>
              <a:t>Đòn bẩy loại 2 cho ta lợi về lực</a:t>
            </a:r>
            <a:endParaRPr lang="vi-VN" sz="2800" dirty="0">
              <a:effectLst/>
              <a:latin typeface="Times New Roman" panose="02020603050405020304" pitchFamily="18" charset="0"/>
              <a:ea typeface="Calibri" panose="020F0502020204030204" pitchFamily="34" charset="0"/>
            </a:endParaRPr>
          </a:p>
          <a:p>
            <a:pPr>
              <a:lnSpc>
                <a:spcPct val="107000"/>
              </a:lnSpc>
              <a:spcAft>
                <a:spcPts val="800"/>
              </a:spcAft>
            </a:pPr>
            <a:r>
              <a:rPr lang="en-US" sz="2800" dirty="0">
                <a:solidFill>
                  <a:srgbClr val="000000"/>
                </a:solidFill>
                <a:effectLst/>
                <a:latin typeface="Times New Roman" panose="02020603050405020304" pitchFamily="18" charset="0"/>
                <a:ea typeface="Calibri" panose="020F0502020204030204" pitchFamily="34" charset="0"/>
              </a:rPr>
              <a:t>       + </a:t>
            </a:r>
            <a:r>
              <a:rPr lang="vi-VN" sz="2800" dirty="0">
                <a:solidFill>
                  <a:srgbClr val="000000"/>
                </a:solidFill>
                <a:effectLst/>
                <a:latin typeface="Times New Roman" panose="02020603050405020304" pitchFamily="18" charset="0"/>
                <a:ea typeface="Calibri" panose="020F0502020204030204" pitchFamily="34" charset="0"/>
              </a:rPr>
              <a:t>Đòn bẩy loại 2 không cho ta lợi về lực chỉ có tác dụng thay đổi hướng của lực tác dụng</a:t>
            </a:r>
            <a:endParaRPr lang="vi-VN" sz="2800" dirty="0">
              <a:effectLst/>
              <a:latin typeface="Times New Roman" panose="02020603050405020304" pitchFamily="18" charset="0"/>
              <a:ea typeface="Calibri" panose="020F0502020204030204" pitchFamily="34" charset="0"/>
            </a:endParaRPr>
          </a:p>
        </p:txBody>
      </p:sp>
      <p:pic>
        <p:nvPicPr>
          <p:cNvPr id="17" name="Picture 75" descr="viet3">
            <a:extLst>
              <a:ext uri="{FF2B5EF4-FFF2-40B4-BE49-F238E27FC236}">
                <a16:creationId xmlns:a16="http://schemas.microsoft.com/office/drawing/2014/main" id="{771C59D1-DCAC-43A9-DCD0-1A63AA11D4F3}"/>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5803550" y="1181225"/>
            <a:ext cx="723901" cy="60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gradFill rotWithShape="1">
          <a:gsLst>
            <a:gs pos="0">
              <a:srgbClr val="C7F7FF">
                <a:alpha val="100000"/>
              </a:srgbClr>
            </a:gs>
            <a:gs pos="100000">
              <a:srgbClr val="FFEFEB">
                <a:alpha val="100000"/>
              </a:srgbClr>
            </a:gs>
          </a:gsLst>
          <a:lin ang="5400000"/>
        </a:gradFill>
        <a:effectLst/>
      </p:bgPr>
    </p:bg>
    <p:spTree>
      <p:nvGrpSpPr>
        <p:cNvPr id="1" name="">
          <a:extLst>
            <a:ext uri="{FF2B5EF4-FFF2-40B4-BE49-F238E27FC236}">
              <a16:creationId xmlns:a16="http://schemas.microsoft.com/office/drawing/2014/main" id="{07AAB532-830A-914A-2040-2D6AEA0559A0}"/>
            </a:ext>
          </a:extLst>
        </p:cNvPr>
        <p:cNvGrpSpPr/>
        <p:nvPr/>
      </p:nvGrpSpPr>
      <p:grpSpPr>
        <a:xfrm>
          <a:off x="0" y="0"/>
          <a:ext cx="0" cy="0"/>
          <a:chOff x="0" y="0"/>
          <a:chExt cx="0" cy="0"/>
        </a:xfrm>
      </p:grpSpPr>
      <p:sp>
        <p:nvSpPr>
          <p:cNvPr id="18" name="Freeform 2">
            <a:extLst>
              <a:ext uri="{FF2B5EF4-FFF2-40B4-BE49-F238E27FC236}">
                <a16:creationId xmlns:a16="http://schemas.microsoft.com/office/drawing/2014/main" id="{576E0972-7F87-08F4-2976-F3572A613154}"/>
              </a:ext>
            </a:extLst>
          </p:cNvPr>
          <p:cNvSpPr/>
          <p:nvPr/>
        </p:nvSpPr>
        <p:spPr>
          <a:xfrm>
            <a:off x="-783580" y="131438"/>
            <a:ext cx="4467775" cy="1377564"/>
          </a:xfrm>
          <a:custGeom>
            <a:avLst/>
            <a:gdLst/>
            <a:ahLst/>
            <a:cxnLst/>
            <a:rect l="l" t="t" r="r" b="b"/>
            <a:pathLst>
              <a:path w="6701663" h="2066346">
                <a:moveTo>
                  <a:pt x="0" y="0"/>
                </a:moveTo>
                <a:lnTo>
                  <a:pt x="6701663" y="0"/>
                </a:lnTo>
                <a:lnTo>
                  <a:pt x="6701663" y="2066346"/>
                </a:lnTo>
                <a:lnTo>
                  <a:pt x="0" y="2066346"/>
                </a:lnTo>
                <a:lnTo>
                  <a:pt x="0" y="0"/>
                </a:lnTo>
                <a:close/>
              </a:path>
            </a:pathLst>
          </a:custGeom>
          <a:blipFill>
            <a:blip r:embed="rId2"/>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 name="Freeform 2">
            <a:extLst>
              <a:ext uri="{FF2B5EF4-FFF2-40B4-BE49-F238E27FC236}">
                <a16:creationId xmlns:a16="http://schemas.microsoft.com/office/drawing/2014/main" id="{C4FBE2AE-C341-2401-4E84-7DF1A5A39C08}"/>
              </a:ext>
            </a:extLst>
          </p:cNvPr>
          <p:cNvSpPr/>
          <p:nvPr/>
        </p:nvSpPr>
        <p:spPr>
          <a:xfrm>
            <a:off x="7251679" y="677771"/>
            <a:ext cx="4467775" cy="1377564"/>
          </a:xfrm>
          <a:custGeom>
            <a:avLst/>
            <a:gdLst/>
            <a:ahLst/>
            <a:cxnLst/>
            <a:rect l="l" t="t" r="r" b="b"/>
            <a:pathLst>
              <a:path w="6701663" h="2066346">
                <a:moveTo>
                  <a:pt x="0" y="0"/>
                </a:moveTo>
                <a:lnTo>
                  <a:pt x="6701663" y="0"/>
                </a:lnTo>
                <a:lnTo>
                  <a:pt x="6701663" y="2066346"/>
                </a:lnTo>
                <a:lnTo>
                  <a:pt x="0" y="2066346"/>
                </a:lnTo>
                <a:lnTo>
                  <a:pt x="0" y="0"/>
                </a:lnTo>
                <a:close/>
              </a:path>
            </a:pathLst>
          </a:custGeom>
          <a:blipFill>
            <a:blip r:embed="rId2"/>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a:extLst>
              <a:ext uri="{FF2B5EF4-FFF2-40B4-BE49-F238E27FC236}">
                <a16:creationId xmlns:a16="http://schemas.microsoft.com/office/drawing/2014/main" id="{177BB0AD-6DC2-885A-A6CB-817331ED6B17}"/>
              </a:ext>
            </a:extLst>
          </p:cNvPr>
          <p:cNvSpPr/>
          <p:nvPr/>
        </p:nvSpPr>
        <p:spPr>
          <a:xfrm>
            <a:off x="-722333" y="1772500"/>
            <a:ext cx="2303215" cy="710158"/>
          </a:xfrm>
          <a:custGeom>
            <a:avLst/>
            <a:gdLst/>
            <a:ahLst/>
            <a:cxnLst/>
            <a:rect l="l" t="t" r="r" b="b"/>
            <a:pathLst>
              <a:path w="3454822" h="1065237">
                <a:moveTo>
                  <a:pt x="0" y="0"/>
                </a:moveTo>
                <a:lnTo>
                  <a:pt x="3454822" y="0"/>
                </a:lnTo>
                <a:lnTo>
                  <a:pt x="3454822" y="1065237"/>
                </a:lnTo>
                <a:lnTo>
                  <a:pt x="0" y="1065237"/>
                </a:lnTo>
                <a:lnTo>
                  <a:pt x="0" y="0"/>
                </a:lnTo>
                <a:close/>
              </a:path>
            </a:pathLst>
          </a:custGeom>
          <a:blipFill>
            <a:blip r:embed="rId2"/>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a:extLst>
              <a:ext uri="{FF2B5EF4-FFF2-40B4-BE49-F238E27FC236}">
                <a16:creationId xmlns:a16="http://schemas.microsoft.com/office/drawing/2014/main" id="{6CABDC5D-C608-1B6C-18F8-3133F8D24B9D}"/>
              </a:ext>
            </a:extLst>
          </p:cNvPr>
          <p:cNvSpPr/>
          <p:nvPr/>
        </p:nvSpPr>
        <p:spPr>
          <a:xfrm>
            <a:off x="2797429" y="5880879"/>
            <a:ext cx="5543309" cy="3772297"/>
          </a:xfrm>
          <a:custGeom>
            <a:avLst/>
            <a:gdLst/>
            <a:ahLst/>
            <a:cxnLst/>
            <a:rect l="l" t="t" r="r" b="b"/>
            <a:pathLst>
              <a:path w="8314964" h="5658446">
                <a:moveTo>
                  <a:pt x="0" y="0"/>
                </a:moveTo>
                <a:lnTo>
                  <a:pt x="8314964" y="0"/>
                </a:lnTo>
                <a:lnTo>
                  <a:pt x="8314964" y="5658446"/>
                </a:lnTo>
                <a:lnTo>
                  <a:pt x="0" y="5658446"/>
                </a:lnTo>
                <a:lnTo>
                  <a:pt x="0"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a:extLst>
              <a:ext uri="{FF2B5EF4-FFF2-40B4-BE49-F238E27FC236}">
                <a16:creationId xmlns:a16="http://schemas.microsoft.com/office/drawing/2014/main" id="{79D57DE1-53B7-A317-1A36-8D3A81139F92}"/>
              </a:ext>
            </a:extLst>
          </p:cNvPr>
          <p:cNvSpPr/>
          <p:nvPr/>
        </p:nvSpPr>
        <p:spPr>
          <a:xfrm>
            <a:off x="-131352" y="5790831"/>
            <a:ext cx="5857562" cy="1798025"/>
          </a:xfrm>
          <a:custGeom>
            <a:avLst/>
            <a:gdLst/>
            <a:ahLst/>
            <a:cxnLst/>
            <a:rect l="l" t="t" r="r" b="b"/>
            <a:pathLst>
              <a:path w="8786343" h="3272913">
                <a:moveTo>
                  <a:pt x="0" y="0"/>
                </a:moveTo>
                <a:lnTo>
                  <a:pt x="8786343" y="0"/>
                </a:lnTo>
                <a:lnTo>
                  <a:pt x="8786343" y="3272913"/>
                </a:lnTo>
                <a:lnTo>
                  <a:pt x="0" y="3272913"/>
                </a:lnTo>
                <a:lnTo>
                  <a:pt x="0" y="0"/>
                </a:lnTo>
                <a:close/>
              </a:path>
            </a:pathLst>
          </a:custGeom>
          <a:blipFill>
            <a:blip r:embed="rId4"/>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9">
            <a:extLst>
              <a:ext uri="{FF2B5EF4-FFF2-40B4-BE49-F238E27FC236}">
                <a16:creationId xmlns:a16="http://schemas.microsoft.com/office/drawing/2014/main" id="{CF0DAD36-9F49-8BDC-5CD5-6921EBE43BB9}"/>
              </a:ext>
            </a:extLst>
          </p:cNvPr>
          <p:cNvSpPr/>
          <p:nvPr/>
        </p:nvSpPr>
        <p:spPr>
          <a:xfrm>
            <a:off x="7195591" y="5200749"/>
            <a:ext cx="6417688" cy="3079455"/>
          </a:xfrm>
          <a:custGeom>
            <a:avLst/>
            <a:gdLst/>
            <a:ahLst/>
            <a:cxnLst/>
            <a:rect l="l" t="t" r="r" b="b"/>
            <a:pathLst>
              <a:path w="9626532" h="4619183">
                <a:moveTo>
                  <a:pt x="0" y="0"/>
                </a:moveTo>
                <a:lnTo>
                  <a:pt x="9626532" y="0"/>
                </a:lnTo>
                <a:lnTo>
                  <a:pt x="9626532" y="4619183"/>
                </a:lnTo>
                <a:lnTo>
                  <a:pt x="0" y="4619183"/>
                </a:lnTo>
                <a:lnTo>
                  <a:pt x="0" y="0"/>
                </a:lnTo>
                <a:close/>
              </a:path>
            </a:pathLst>
          </a:custGeom>
          <a:blipFill>
            <a:blip r:embed="rId5"/>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1" name="TextBox 11">
            <a:extLst>
              <a:ext uri="{FF2B5EF4-FFF2-40B4-BE49-F238E27FC236}">
                <a16:creationId xmlns:a16="http://schemas.microsoft.com/office/drawing/2014/main" id="{30DD2B7E-714D-83FE-1C6C-92CFFB57AD78}"/>
              </a:ext>
            </a:extLst>
          </p:cNvPr>
          <p:cNvSpPr txBox="1"/>
          <p:nvPr/>
        </p:nvSpPr>
        <p:spPr>
          <a:xfrm>
            <a:off x="3141794" y="509551"/>
            <a:ext cx="8060102" cy="738664"/>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070C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THẢO LUẬN NHÓM PHT SỐ 2</a:t>
            </a:r>
          </a:p>
        </p:txBody>
      </p:sp>
      <p:sp>
        <p:nvSpPr>
          <p:cNvPr id="14" name="Freeform 14">
            <a:extLst>
              <a:ext uri="{FF2B5EF4-FFF2-40B4-BE49-F238E27FC236}">
                <a16:creationId xmlns:a16="http://schemas.microsoft.com/office/drawing/2014/main" id="{95556F5B-BBDB-C452-1BD4-5588B326DDA3}"/>
              </a:ext>
            </a:extLst>
          </p:cNvPr>
          <p:cNvSpPr/>
          <p:nvPr/>
        </p:nvSpPr>
        <p:spPr>
          <a:xfrm>
            <a:off x="10709809" y="27887"/>
            <a:ext cx="1461247" cy="1402596"/>
          </a:xfrm>
          <a:custGeom>
            <a:avLst/>
            <a:gdLst/>
            <a:ahLst/>
            <a:cxnLst/>
            <a:rect l="l" t="t" r="r" b="b"/>
            <a:pathLst>
              <a:path w="2333403" h="2114397">
                <a:moveTo>
                  <a:pt x="0" y="0"/>
                </a:moveTo>
                <a:lnTo>
                  <a:pt x="2333403" y="0"/>
                </a:lnTo>
                <a:lnTo>
                  <a:pt x="2333403" y="2114397"/>
                </a:lnTo>
                <a:lnTo>
                  <a:pt x="0" y="2114397"/>
                </a:lnTo>
                <a:lnTo>
                  <a:pt x="0" y="0"/>
                </a:lnTo>
                <a:close/>
              </a:path>
            </a:pathLst>
          </a:custGeom>
          <a:blipFill>
            <a:blip r:embed="rId6"/>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pic>
        <p:nvPicPr>
          <p:cNvPr id="17" name="Picture 16">
            <a:extLst>
              <a:ext uri="{FF2B5EF4-FFF2-40B4-BE49-F238E27FC236}">
                <a16:creationId xmlns:a16="http://schemas.microsoft.com/office/drawing/2014/main" id="{B02BB61D-C16C-97A9-98A1-4204B5A897AA}"/>
              </a:ext>
            </a:extLst>
          </p:cNvPr>
          <p:cNvPicPr>
            <a:picLocks noChangeAspect="1"/>
          </p:cNvPicPr>
          <p:nvPr/>
        </p:nvPicPr>
        <p:blipFill>
          <a:blip r:embed="rId7"/>
          <a:srcRect l="-403" t="28535" r="403" b="10377"/>
          <a:stretch/>
        </p:blipFill>
        <p:spPr>
          <a:xfrm>
            <a:off x="688337" y="117523"/>
            <a:ext cx="2379336" cy="1448958"/>
          </a:xfrm>
          <a:prstGeom prst="rect">
            <a:avLst/>
          </a:prstGeom>
        </p:spPr>
      </p:pic>
      <p:sp>
        <p:nvSpPr>
          <p:cNvPr id="10" name="TextBox 9">
            <a:extLst>
              <a:ext uri="{FF2B5EF4-FFF2-40B4-BE49-F238E27FC236}">
                <a16:creationId xmlns:a16="http://schemas.microsoft.com/office/drawing/2014/main" id="{AA65B6F4-4BDB-C9DB-64CE-AEE6474498F0}"/>
              </a:ext>
            </a:extLst>
          </p:cNvPr>
          <p:cNvSpPr txBox="1"/>
          <p:nvPr/>
        </p:nvSpPr>
        <p:spPr>
          <a:xfrm>
            <a:off x="3089161" y="1490778"/>
            <a:ext cx="6417688" cy="739690"/>
          </a:xfrm>
          <a:prstGeom prst="rect">
            <a:avLst/>
          </a:prstGeom>
          <a:noFill/>
        </p:spPr>
        <p:txBody>
          <a:bodyPr wrap="square" rtlCol="0">
            <a:spAutoFit/>
          </a:bodyPr>
          <a:lstStyle/>
          <a:p>
            <a:pPr algn="ctr">
              <a:lnSpc>
                <a:spcPct val="150000"/>
              </a:lnSpc>
            </a:pPr>
            <a:r>
              <a:rPr lang="vi-VN" sz="3200" b="1" dirty="0">
                <a:latin typeface="Cambria" panose="02040503050406030204" pitchFamily="18" charset="0"/>
                <a:ea typeface="Cambria" panose="02040503050406030204" pitchFamily="18" charset="0"/>
              </a:rPr>
              <a:t>Chia lớp làm </a:t>
            </a:r>
            <a:r>
              <a:rPr lang="en-US" sz="3200" b="1" dirty="0">
                <a:latin typeface="Cambria" panose="02040503050406030204" pitchFamily="18" charset="0"/>
                <a:ea typeface="Cambria" panose="02040503050406030204" pitchFamily="18" charset="0"/>
              </a:rPr>
              <a:t>6</a:t>
            </a:r>
            <a:r>
              <a:rPr lang="vi-VN" sz="3200" b="1" dirty="0">
                <a:latin typeface="Cambria" panose="02040503050406030204" pitchFamily="18" charset="0"/>
                <a:ea typeface="Cambria" panose="02040503050406030204" pitchFamily="18" charset="0"/>
              </a:rPr>
              <a:t> nhóm: </a:t>
            </a:r>
          </a:p>
        </p:txBody>
      </p:sp>
      <p:grpSp>
        <p:nvGrpSpPr>
          <p:cNvPr id="4" name="Group 4">
            <a:extLst>
              <a:ext uri="{FF2B5EF4-FFF2-40B4-BE49-F238E27FC236}">
                <a16:creationId xmlns:a16="http://schemas.microsoft.com/office/drawing/2014/main" id="{2E75CAB0-1A03-740E-F73D-076D2338859D}"/>
              </a:ext>
            </a:extLst>
          </p:cNvPr>
          <p:cNvGrpSpPr/>
          <p:nvPr/>
        </p:nvGrpSpPr>
        <p:grpSpPr>
          <a:xfrm>
            <a:off x="176290" y="1751565"/>
            <a:ext cx="11839419" cy="4847604"/>
            <a:chOff x="0" y="0"/>
            <a:chExt cx="2449475" cy="1330502"/>
          </a:xfrm>
        </p:grpSpPr>
        <p:sp>
          <p:nvSpPr>
            <p:cNvPr id="5" name="Freeform 5">
              <a:extLst>
                <a:ext uri="{FF2B5EF4-FFF2-40B4-BE49-F238E27FC236}">
                  <a16:creationId xmlns:a16="http://schemas.microsoft.com/office/drawing/2014/main" id="{6BC96769-907B-7089-3D4D-C4BABC62F04B}"/>
                </a:ext>
              </a:extLst>
            </p:cNvPr>
            <p:cNvSpPr/>
            <p:nvPr/>
          </p:nvSpPr>
          <p:spPr>
            <a:xfrm>
              <a:off x="0" y="0"/>
              <a:ext cx="2449475" cy="1330502"/>
            </a:xfrm>
            <a:custGeom>
              <a:avLst/>
              <a:gdLst/>
              <a:ahLst/>
              <a:cxnLst/>
              <a:rect l="l" t="t" r="r" b="b"/>
              <a:pathLst>
                <a:path w="2449475" h="1330502">
                  <a:moveTo>
                    <a:pt x="82807" y="0"/>
                  </a:moveTo>
                  <a:lnTo>
                    <a:pt x="2366668" y="0"/>
                  </a:lnTo>
                  <a:cubicBezTo>
                    <a:pt x="2412401" y="0"/>
                    <a:pt x="2449475" y="37074"/>
                    <a:pt x="2449475" y="82807"/>
                  </a:cubicBezTo>
                  <a:lnTo>
                    <a:pt x="2449475" y="1247695"/>
                  </a:lnTo>
                  <a:cubicBezTo>
                    <a:pt x="2449475" y="1269657"/>
                    <a:pt x="2440751" y="1290719"/>
                    <a:pt x="2425221" y="1306248"/>
                  </a:cubicBezTo>
                  <a:cubicBezTo>
                    <a:pt x="2409692" y="1321778"/>
                    <a:pt x="2388630" y="1330502"/>
                    <a:pt x="2366668" y="1330502"/>
                  </a:cubicBezTo>
                  <a:lnTo>
                    <a:pt x="82807" y="1330502"/>
                  </a:lnTo>
                  <a:cubicBezTo>
                    <a:pt x="60845" y="1330502"/>
                    <a:pt x="39783" y="1321778"/>
                    <a:pt x="24254" y="1306248"/>
                  </a:cubicBezTo>
                  <a:cubicBezTo>
                    <a:pt x="8724" y="1290719"/>
                    <a:pt x="0" y="1269657"/>
                    <a:pt x="0" y="1247695"/>
                  </a:cubicBezTo>
                  <a:lnTo>
                    <a:pt x="0" y="82807"/>
                  </a:lnTo>
                  <a:cubicBezTo>
                    <a:pt x="0" y="60845"/>
                    <a:pt x="8724" y="39783"/>
                    <a:pt x="24254" y="24254"/>
                  </a:cubicBezTo>
                  <a:cubicBezTo>
                    <a:pt x="39783" y="8724"/>
                    <a:pt x="60845" y="0"/>
                    <a:pt x="82807" y="0"/>
                  </a:cubicBezTo>
                  <a:close/>
                </a:path>
              </a:pathLst>
            </a:custGeom>
            <a:solidFill>
              <a:srgbClr val="FFFBE9"/>
            </a:solidFill>
            <a:ln w="38100" cap="rnd">
              <a:solidFill>
                <a:srgbClr val="DA7739"/>
              </a:solidFill>
              <a:prstDash val="lgDash"/>
              <a:round/>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C0065438-C075-8F06-E045-D18F09F484A2}"/>
                </a:ext>
              </a:extLst>
            </p:cNvPr>
            <p:cNvSpPr txBox="1"/>
            <p:nvPr/>
          </p:nvSpPr>
          <p:spPr>
            <a:xfrm>
              <a:off x="0" y="-38100"/>
              <a:ext cx="2449475" cy="1368602"/>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ct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21" name="Picture 20">
            <a:extLst>
              <a:ext uri="{FF2B5EF4-FFF2-40B4-BE49-F238E27FC236}">
                <a16:creationId xmlns:a16="http://schemas.microsoft.com/office/drawing/2014/main" id="{168035F2-0708-0C5F-37B0-4E700D98BF6F}"/>
              </a:ext>
            </a:extLst>
          </p:cNvPr>
          <p:cNvPicPr>
            <a:picLocks noChangeAspect="1"/>
          </p:cNvPicPr>
          <p:nvPr/>
        </p:nvPicPr>
        <p:blipFill>
          <a:blip r:embed="rId8">
            <a:extLst>
              <a:ext uri="{BEBA8EAE-BF5A-486C-A8C5-ECC9F3942E4B}">
                <a14:imgProps xmlns:a14="http://schemas.microsoft.com/office/drawing/2010/main">
                  <a14:imgLayer r:embed="rId9">
                    <a14:imgEffect>
                      <a14:sharpenSoften amount="25000"/>
                    </a14:imgEffect>
                    <a14:imgEffect>
                      <a14:saturation sat="400000"/>
                    </a14:imgEffect>
                    <a14:imgEffect>
                      <a14:brightnessContrast contrast="20000"/>
                    </a14:imgEffect>
                  </a14:imgLayer>
                </a14:imgProps>
              </a:ext>
            </a:extLst>
          </a:blip>
          <a:stretch>
            <a:fillRect/>
          </a:stretch>
        </p:blipFill>
        <p:spPr>
          <a:xfrm>
            <a:off x="268415" y="1896759"/>
            <a:ext cx="11530873" cy="4577162"/>
          </a:xfrm>
          <a:prstGeom prst="rect">
            <a:avLst/>
          </a:prstGeom>
        </p:spPr>
      </p:pic>
    </p:spTree>
    <p:extLst>
      <p:ext uri="{BB962C8B-B14F-4D97-AF65-F5344CB8AC3E}">
        <p14:creationId xmlns:p14="http://schemas.microsoft.com/office/powerpoint/2010/main" val="2232916945"/>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52D92348-62E5-1859-FC9A-711E326F8B22}"/>
              </a:ext>
            </a:extLst>
          </p:cNvPr>
          <p:cNvGraphicFramePr>
            <a:graphicFrameLocks noGrp="1"/>
          </p:cNvGraphicFramePr>
          <p:nvPr>
            <p:extLst>
              <p:ext uri="{D42A27DB-BD31-4B8C-83A1-F6EECF244321}">
                <p14:modId xmlns:p14="http://schemas.microsoft.com/office/powerpoint/2010/main" val="3185263064"/>
              </p:ext>
            </p:extLst>
          </p:nvPr>
        </p:nvGraphicFramePr>
        <p:xfrm>
          <a:off x="-29138" y="19049"/>
          <a:ext cx="12221136" cy="6814750"/>
        </p:xfrm>
        <a:graphic>
          <a:graphicData uri="http://schemas.openxmlformats.org/drawingml/2006/table">
            <a:tbl>
              <a:tblPr firstRow="1" firstCol="1" bandRow="1">
                <a:tableStyleId>{5C22544A-7EE6-4342-B048-85BDC9FD1C3A}</a:tableStyleId>
              </a:tblPr>
              <a:tblGrid>
                <a:gridCol w="3165599">
                  <a:extLst>
                    <a:ext uri="{9D8B030D-6E8A-4147-A177-3AD203B41FA5}">
                      <a16:colId xmlns:a16="http://schemas.microsoft.com/office/drawing/2014/main" val="585605936"/>
                    </a:ext>
                  </a:extLst>
                </a:gridCol>
                <a:gridCol w="4051036">
                  <a:extLst>
                    <a:ext uri="{9D8B030D-6E8A-4147-A177-3AD203B41FA5}">
                      <a16:colId xmlns:a16="http://schemas.microsoft.com/office/drawing/2014/main" val="3178695735"/>
                    </a:ext>
                  </a:extLst>
                </a:gridCol>
                <a:gridCol w="5004501">
                  <a:extLst>
                    <a:ext uri="{9D8B030D-6E8A-4147-A177-3AD203B41FA5}">
                      <a16:colId xmlns:a16="http://schemas.microsoft.com/office/drawing/2014/main" val="1724040969"/>
                    </a:ext>
                  </a:extLst>
                </a:gridCol>
              </a:tblGrid>
              <a:tr h="937112">
                <a:tc gridSpan="3">
                  <a:txBody>
                    <a:bodyPr/>
                    <a:lstStyle/>
                    <a:p>
                      <a:pPr marL="0" marR="0" indent="0" algn="ctr">
                        <a:lnSpc>
                          <a:spcPct val="130000"/>
                        </a:lnSpc>
                        <a:spcBef>
                          <a:spcPts val="0"/>
                        </a:spcBef>
                        <a:spcAft>
                          <a:spcPts val="0"/>
                        </a:spcAft>
                      </a:pPr>
                      <a:r>
                        <a:rPr lang="vi-VN" sz="2800" dirty="0">
                          <a:effectLst/>
                          <a:latin typeface="Cambria" panose="02040503050406030204" pitchFamily="18" charset="0"/>
                          <a:ea typeface="Cambria" panose="02040503050406030204" pitchFamily="18" charset="0"/>
                        </a:rPr>
                        <a:t>Phiếu học tập 2.</a:t>
                      </a:r>
                      <a:endParaRPr lang="en-US" sz="2800" dirty="0">
                        <a:effectLst/>
                        <a:latin typeface="Cambria" panose="02040503050406030204" pitchFamily="18" charset="0"/>
                        <a:ea typeface="Cambria" panose="02040503050406030204" pitchFamily="18" charset="0"/>
                        <a:cs typeface="Times New Roman" panose="02020603050405020304" pitchFamily="18" charset="0"/>
                      </a:endParaRPr>
                    </a:p>
                  </a:txBody>
                  <a:tcPr marL="54755" marR="54755" marT="0" marB="0"/>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553733540"/>
                  </a:ext>
                </a:extLst>
              </a:tr>
              <a:tr h="0">
                <a:tc>
                  <a:txBody>
                    <a:bodyPr/>
                    <a:lstStyle/>
                    <a:p>
                      <a:pPr marL="0" marR="0" indent="0" algn="ctr">
                        <a:lnSpc>
                          <a:spcPct val="130000"/>
                        </a:lnSpc>
                        <a:spcBef>
                          <a:spcPts val="0"/>
                        </a:spcBef>
                        <a:spcAft>
                          <a:spcPts val="0"/>
                        </a:spcAft>
                      </a:pPr>
                      <a:r>
                        <a:rPr lang="vi-VN" sz="2800">
                          <a:effectLst/>
                          <a:latin typeface="Cambria" panose="02040503050406030204" pitchFamily="18" charset="0"/>
                          <a:ea typeface="Cambria" panose="02040503050406030204" pitchFamily="18" charset="0"/>
                        </a:rPr>
                        <a:t>Hình ảnh đòn bẩy</a:t>
                      </a:r>
                      <a:endParaRPr lang="en-US" sz="2800">
                        <a:effectLst/>
                        <a:latin typeface="Cambria" panose="02040503050406030204" pitchFamily="18" charset="0"/>
                        <a:ea typeface="Cambria" panose="02040503050406030204" pitchFamily="18" charset="0"/>
                      </a:endParaRPr>
                    </a:p>
                    <a:p>
                      <a:pPr marL="0" marR="0" indent="0" algn="ctr">
                        <a:lnSpc>
                          <a:spcPct val="130000"/>
                        </a:lnSpc>
                        <a:spcBef>
                          <a:spcPts val="0"/>
                        </a:spcBef>
                        <a:spcAft>
                          <a:spcPts val="0"/>
                        </a:spcAft>
                      </a:pPr>
                      <a:r>
                        <a:rPr lang="vi-VN" sz="2800">
                          <a:effectLst/>
                          <a:latin typeface="Cambria" panose="02040503050406030204" pitchFamily="18" charset="0"/>
                          <a:ea typeface="Cambria" panose="02040503050406030204" pitchFamily="18" charset="0"/>
                        </a:rPr>
                        <a:t> </a:t>
                      </a:r>
                      <a:endParaRPr lang="en-US" sz="2800">
                        <a:effectLst/>
                        <a:latin typeface="Cambria" panose="02040503050406030204" pitchFamily="18" charset="0"/>
                        <a:ea typeface="Cambria" panose="02040503050406030204" pitchFamily="18" charset="0"/>
                        <a:cs typeface="Times New Roman" panose="02020603050405020304" pitchFamily="18" charset="0"/>
                      </a:endParaRPr>
                    </a:p>
                  </a:txBody>
                  <a:tcPr marL="54755" marR="54755" marT="0" marB="0"/>
                </a:tc>
                <a:tc>
                  <a:txBody>
                    <a:bodyPr/>
                    <a:lstStyle/>
                    <a:p>
                      <a:pPr marL="0" marR="0" indent="0" algn="ctr">
                        <a:lnSpc>
                          <a:spcPct val="130000"/>
                        </a:lnSpc>
                        <a:spcBef>
                          <a:spcPts val="0"/>
                        </a:spcBef>
                        <a:spcAft>
                          <a:spcPts val="0"/>
                        </a:spcAft>
                      </a:pPr>
                      <a:r>
                        <a:rPr lang="vi-VN" sz="2800" b="1" dirty="0">
                          <a:effectLst/>
                          <a:latin typeface="Cambria" panose="02040503050406030204" pitchFamily="18" charset="0"/>
                          <a:ea typeface="Cambria" panose="02040503050406030204" pitchFamily="18" charset="0"/>
                        </a:rPr>
                        <a:t>Loại đòn bẩy</a:t>
                      </a:r>
                      <a:endParaRPr lang="en-US" sz="2800" b="1" dirty="0">
                        <a:effectLst/>
                        <a:latin typeface="Cambria" panose="02040503050406030204" pitchFamily="18" charset="0"/>
                        <a:ea typeface="Cambria" panose="02040503050406030204" pitchFamily="18" charset="0"/>
                        <a:cs typeface="Times New Roman" panose="02020603050405020304" pitchFamily="18" charset="0"/>
                      </a:endParaRPr>
                    </a:p>
                  </a:txBody>
                  <a:tcPr marL="54755" marR="54755" marT="0" marB="0"/>
                </a:tc>
                <a:tc>
                  <a:txBody>
                    <a:bodyPr/>
                    <a:lstStyle/>
                    <a:p>
                      <a:pPr marL="0" marR="0" indent="0" algn="ctr">
                        <a:lnSpc>
                          <a:spcPct val="130000"/>
                        </a:lnSpc>
                        <a:spcBef>
                          <a:spcPts val="0"/>
                        </a:spcBef>
                        <a:spcAft>
                          <a:spcPts val="0"/>
                        </a:spcAft>
                      </a:pPr>
                      <a:r>
                        <a:rPr lang="vi-VN" sz="2800" b="1">
                          <a:effectLst/>
                          <a:latin typeface="Cambria" panose="02040503050406030204" pitchFamily="18" charset="0"/>
                          <a:ea typeface="Cambria" panose="02040503050406030204" pitchFamily="18" charset="0"/>
                        </a:rPr>
                        <a:t>Tác dụng</a:t>
                      </a:r>
                      <a:endParaRPr lang="en-US" sz="2800" b="1">
                        <a:effectLst/>
                        <a:latin typeface="Cambria" panose="02040503050406030204" pitchFamily="18" charset="0"/>
                        <a:ea typeface="Cambria" panose="02040503050406030204" pitchFamily="18" charset="0"/>
                        <a:cs typeface="Times New Roman" panose="02020603050405020304" pitchFamily="18" charset="0"/>
                      </a:endParaRPr>
                    </a:p>
                  </a:txBody>
                  <a:tcPr marL="54755" marR="54755" marT="0" marB="0"/>
                </a:tc>
                <a:extLst>
                  <a:ext uri="{0D108BD9-81ED-4DB2-BD59-A6C34878D82A}">
                    <a16:rowId xmlns:a16="http://schemas.microsoft.com/office/drawing/2014/main" val="2832368"/>
                  </a:ext>
                </a:extLst>
              </a:tr>
              <a:tr h="1589556">
                <a:tc>
                  <a:txBody>
                    <a:bodyPr/>
                    <a:lstStyle/>
                    <a:p>
                      <a:pPr marL="0" marR="0" indent="0" algn="just">
                        <a:lnSpc>
                          <a:spcPct val="130000"/>
                        </a:lnSpc>
                        <a:spcBef>
                          <a:spcPts val="0"/>
                        </a:spcBef>
                        <a:spcAft>
                          <a:spcPts val="0"/>
                        </a:spcAft>
                      </a:pPr>
                      <a:endParaRPr lang="vi-VN" sz="2800">
                        <a:effectLst/>
                        <a:latin typeface="Cambria" panose="02040503050406030204" pitchFamily="18" charset="0"/>
                        <a:ea typeface="Cambria" panose="02040503050406030204" pitchFamily="18" charset="0"/>
                        <a:cs typeface="Times New Roman" panose="02020603050405020304" pitchFamily="18" charset="0"/>
                      </a:endParaRPr>
                    </a:p>
                  </a:txBody>
                  <a:tcPr marL="54755" marR="54755" marT="0" marB="0"/>
                </a:tc>
                <a:tc>
                  <a:txBody>
                    <a:bodyPr/>
                    <a:lstStyle/>
                    <a:p>
                      <a:pPr marL="30480" marR="30480" algn="just">
                        <a:lnSpc>
                          <a:spcPts val="1630"/>
                        </a:lnSpc>
                        <a:spcBef>
                          <a:spcPts val="0"/>
                        </a:spcBef>
                        <a:spcAft>
                          <a:spcPts val="1200"/>
                        </a:spcAft>
                      </a:pPr>
                      <a:endParaRPr lang="en-US" sz="2800">
                        <a:effectLst/>
                        <a:latin typeface="Cambria" panose="02040503050406030204" pitchFamily="18" charset="0"/>
                        <a:ea typeface="Cambria" panose="02040503050406030204" pitchFamily="18" charset="0"/>
                        <a:cs typeface="Times New Roman" panose="02020603050405020304" pitchFamily="18" charset="0"/>
                      </a:endParaRPr>
                    </a:p>
                  </a:txBody>
                  <a:tcPr marL="54755" marR="54755" marT="0" marB="0"/>
                </a:tc>
                <a:tc>
                  <a:txBody>
                    <a:bodyPr/>
                    <a:lstStyle/>
                    <a:p>
                      <a:pPr marL="30480" marR="30480" algn="just">
                        <a:lnSpc>
                          <a:spcPts val="1630"/>
                        </a:lnSpc>
                        <a:spcBef>
                          <a:spcPts val="0"/>
                        </a:spcBef>
                        <a:spcAft>
                          <a:spcPts val="1200"/>
                        </a:spcAft>
                      </a:pPr>
                      <a:endParaRPr lang="en-US" sz="2800">
                        <a:effectLst/>
                        <a:latin typeface="Cambria" panose="02040503050406030204" pitchFamily="18" charset="0"/>
                        <a:ea typeface="Cambria" panose="02040503050406030204" pitchFamily="18" charset="0"/>
                        <a:cs typeface="Times New Roman" panose="02020603050405020304" pitchFamily="18" charset="0"/>
                      </a:endParaRPr>
                    </a:p>
                  </a:txBody>
                  <a:tcPr marL="54755" marR="54755" marT="0" marB="0"/>
                </a:tc>
                <a:extLst>
                  <a:ext uri="{0D108BD9-81ED-4DB2-BD59-A6C34878D82A}">
                    <a16:rowId xmlns:a16="http://schemas.microsoft.com/office/drawing/2014/main" val="4176508994"/>
                  </a:ext>
                </a:extLst>
              </a:tr>
              <a:tr h="1646902">
                <a:tc>
                  <a:txBody>
                    <a:bodyPr/>
                    <a:lstStyle/>
                    <a:p>
                      <a:pPr marL="0" marR="0" indent="0" algn="just">
                        <a:lnSpc>
                          <a:spcPct val="130000"/>
                        </a:lnSpc>
                        <a:spcBef>
                          <a:spcPts val="0"/>
                        </a:spcBef>
                        <a:spcAft>
                          <a:spcPts val="0"/>
                        </a:spcAft>
                      </a:pPr>
                      <a:endParaRPr lang="vi-VN" sz="2800">
                        <a:effectLst/>
                        <a:latin typeface="Cambria" panose="02040503050406030204" pitchFamily="18" charset="0"/>
                        <a:ea typeface="Cambria" panose="02040503050406030204" pitchFamily="18" charset="0"/>
                        <a:cs typeface="Times New Roman" panose="02020603050405020304" pitchFamily="18" charset="0"/>
                      </a:endParaRPr>
                    </a:p>
                  </a:txBody>
                  <a:tcPr marL="54755" marR="54755" marT="0" marB="0"/>
                </a:tc>
                <a:tc>
                  <a:txBody>
                    <a:bodyPr/>
                    <a:lstStyle/>
                    <a:p>
                      <a:pPr marL="30480" marR="30480" algn="just">
                        <a:lnSpc>
                          <a:spcPts val="1630"/>
                        </a:lnSpc>
                        <a:spcBef>
                          <a:spcPts val="0"/>
                        </a:spcBef>
                        <a:spcAft>
                          <a:spcPts val="1200"/>
                        </a:spcAft>
                      </a:pPr>
                      <a:endParaRPr lang="en-US" sz="2800">
                        <a:effectLst/>
                        <a:latin typeface="Cambria" panose="02040503050406030204" pitchFamily="18" charset="0"/>
                        <a:ea typeface="Cambria" panose="02040503050406030204" pitchFamily="18" charset="0"/>
                        <a:cs typeface="Times New Roman" panose="02020603050405020304" pitchFamily="18" charset="0"/>
                      </a:endParaRPr>
                    </a:p>
                  </a:txBody>
                  <a:tcPr marL="54755" marR="54755" marT="0" marB="0"/>
                </a:tc>
                <a:tc>
                  <a:txBody>
                    <a:bodyPr/>
                    <a:lstStyle/>
                    <a:p>
                      <a:pPr marL="30480" marR="30480" algn="just">
                        <a:lnSpc>
                          <a:spcPts val="1630"/>
                        </a:lnSpc>
                        <a:spcBef>
                          <a:spcPts val="0"/>
                        </a:spcBef>
                        <a:spcAft>
                          <a:spcPts val="1200"/>
                        </a:spcAft>
                      </a:pPr>
                      <a:endParaRPr lang="en-US" sz="2800">
                        <a:effectLst/>
                        <a:latin typeface="Cambria" panose="02040503050406030204" pitchFamily="18" charset="0"/>
                        <a:ea typeface="Cambria" panose="02040503050406030204" pitchFamily="18" charset="0"/>
                        <a:cs typeface="Times New Roman" panose="02020603050405020304" pitchFamily="18" charset="0"/>
                      </a:endParaRPr>
                    </a:p>
                  </a:txBody>
                  <a:tcPr marL="54755" marR="54755" marT="0" marB="0"/>
                </a:tc>
                <a:extLst>
                  <a:ext uri="{0D108BD9-81ED-4DB2-BD59-A6C34878D82A}">
                    <a16:rowId xmlns:a16="http://schemas.microsoft.com/office/drawing/2014/main" val="2533846865"/>
                  </a:ext>
                </a:extLst>
              </a:tr>
              <a:tr h="1589556">
                <a:tc>
                  <a:txBody>
                    <a:bodyPr/>
                    <a:lstStyle/>
                    <a:p>
                      <a:pPr marL="0" marR="0" indent="0" algn="just">
                        <a:lnSpc>
                          <a:spcPct val="130000"/>
                        </a:lnSpc>
                        <a:spcBef>
                          <a:spcPts val="0"/>
                        </a:spcBef>
                        <a:spcAft>
                          <a:spcPts val="0"/>
                        </a:spcAft>
                      </a:pPr>
                      <a:endParaRPr lang="vi-VN" sz="2800">
                        <a:effectLst/>
                        <a:latin typeface="Cambria" panose="02040503050406030204" pitchFamily="18" charset="0"/>
                        <a:ea typeface="Cambria" panose="02040503050406030204" pitchFamily="18" charset="0"/>
                        <a:cs typeface="Times New Roman" panose="02020603050405020304" pitchFamily="18" charset="0"/>
                      </a:endParaRPr>
                    </a:p>
                  </a:txBody>
                  <a:tcPr marL="54755" marR="54755" marT="0" marB="0"/>
                </a:tc>
                <a:tc>
                  <a:txBody>
                    <a:bodyPr/>
                    <a:lstStyle/>
                    <a:p>
                      <a:pPr marL="30480" marR="30480" algn="just">
                        <a:lnSpc>
                          <a:spcPts val="1630"/>
                        </a:lnSpc>
                        <a:spcBef>
                          <a:spcPts val="0"/>
                        </a:spcBef>
                        <a:spcAft>
                          <a:spcPts val="1200"/>
                        </a:spcAft>
                      </a:pPr>
                      <a:endParaRPr lang="en-US" sz="2800">
                        <a:effectLst/>
                        <a:latin typeface="Cambria" panose="02040503050406030204" pitchFamily="18" charset="0"/>
                        <a:ea typeface="Cambria" panose="02040503050406030204" pitchFamily="18" charset="0"/>
                        <a:cs typeface="Times New Roman" panose="02020603050405020304" pitchFamily="18" charset="0"/>
                      </a:endParaRPr>
                    </a:p>
                  </a:txBody>
                  <a:tcPr marL="54755" marR="54755" marT="0" marB="0"/>
                </a:tc>
                <a:tc>
                  <a:txBody>
                    <a:bodyPr/>
                    <a:lstStyle/>
                    <a:p>
                      <a:pPr marL="30480" marR="30480" algn="just">
                        <a:lnSpc>
                          <a:spcPts val="1630"/>
                        </a:lnSpc>
                        <a:spcBef>
                          <a:spcPts val="0"/>
                        </a:spcBef>
                        <a:spcAft>
                          <a:spcPts val="1200"/>
                        </a:spcAft>
                      </a:pPr>
                      <a:endParaRPr lang="en-US" sz="2800" dirty="0">
                        <a:effectLst/>
                        <a:latin typeface="Cambria" panose="02040503050406030204" pitchFamily="18" charset="0"/>
                        <a:ea typeface="Cambria" panose="02040503050406030204" pitchFamily="18" charset="0"/>
                        <a:cs typeface="Times New Roman" panose="02020603050405020304" pitchFamily="18" charset="0"/>
                      </a:endParaRPr>
                    </a:p>
                  </a:txBody>
                  <a:tcPr marL="54755" marR="54755" marT="0" marB="0"/>
                </a:tc>
                <a:extLst>
                  <a:ext uri="{0D108BD9-81ED-4DB2-BD59-A6C34878D82A}">
                    <a16:rowId xmlns:a16="http://schemas.microsoft.com/office/drawing/2014/main" val="3642943920"/>
                  </a:ext>
                </a:extLst>
              </a:tr>
            </a:tbl>
          </a:graphicData>
        </a:graphic>
      </p:graphicFrame>
      <p:sp>
        <p:nvSpPr>
          <p:cNvPr id="10" name="TextBox 9">
            <a:extLst>
              <a:ext uri="{FF2B5EF4-FFF2-40B4-BE49-F238E27FC236}">
                <a16:creationId xmlns:a16="http://schemas.microsoft.com/office/drawing/2014/main" id="{3407F818-50B4-C89C-8232-190962216A91}"/>
              </a:ext>
            </a:extLst>
          </p:cNvPr>
          <p:cNvSpPr txBox="1"/>
          <p:nvPr/>
        </p:nvSpPr>
        <p:spPr>
          <a:xfrm>
            <a:off x="3145335" y="2179424"/>
            <a:ext cx="3769655" cy="1077218"/>
          </a:xfrm>
          <a:prstGeom prst="rect">
            <a:avLst/>
          </a:prstGeom>
          <a:noFill/>
        </p:spPr>
        <p:txBody>
          <a:bodyPr wrap="square" rtlCol="0">
            <a:spAutoFit/>
          </a:bodyPr>
          <a:lstStyle/>
          <a:p>
            <a:pPr marL="30480" marR="30480" lvl="0" indent="0" algn="just" defTabSz="914400" rtl="0" eaLnBrk="1" fontAlgn="auto" latinLnBrk="0" hangingPunct="1">
              <a:spcBef>
                <a:spcPts val="0"/>
              </a:spcBef>
              <a:spcAft>
                <a:spcPts val="120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Đòn bẩy loại 2 không cho lợi về lực</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60C9CEB3-5FB2-BE32-BD64-D99819013240}"/>
              </a:ext>
            </a:extLst>
          </p:cNvPr>
          <p:cNvSpPr txBox="1"/>
          <p:nvPr/>
        </p:nvSpPr>
        <p:spPr>
          <a:xfrm>
            <a:off x="3235620" y="3968972"/>
            <a:ext cx="3858791" cy="769441"/>
          </a:xfrm>
          <a:prstGeom prst="rect">
            <a:avLst/>
          </a:prstGeom>
          <a:noFill/>
        </p:spPr>
        <p:txBody>
          <a:bodyPr wrap="square" rtlCol="0">
            <a:spAutoFit/>
          </a:bodyPr>
          <a:lstStyle/>
          <a:p>
            <a:pPr marL="30480" marR="30480" lvl="0" indent="0" algn="just" defTabSz="914400" rtl="0" eaLnBrk="1" fontAlgn="auto" latinLnBrk="0" hangingPunct="1">
              <a:spcBef>
                <a:spcPts val="0"/>
              </a:spcBef>
              <a:spcAft>
                <a:spcPts val="1200"/>
              </a:spcAft>
              <a:buClrTx/>
              <a:buSzTx/>
              <a:buFontTx/>
              <a:buNone/>
              <a:tabLst/>
              <a:defRPr/>
            </a:pPr>
            <a:r>
              <a:rPr kumimoji="0" lang="vi-VN"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Đòn bẩy loại</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1</a:t>
            </a:r>
            <a:endPar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37C83831-05EA-393B-6812-33BD6A79BFEB}"/>
              </a:ext>
            </a:extLst>
          </p:cNvPr>
          <p:cNvSpPr txBox="1"/>
          <p:nvPr/>
        </p:nvSpPr>
        <p:spPr>
          <a:xfrm>
            <a:off x="3085911" y="5198082"/>
            <a:ext cx="4008500" cy="1754326"/>
          </a:xfrm>
          <a:prstGeom prst="rect">
            <a:avLst/>
          </a:prstGeom>
          <a:noFill/>
        </p:spPr>
        <p:txBody>
          <a:bodyPr wrap="square" rtlCol="0">
            <a:spAutoFit/>
          </a:bodyPr>
          <a:lstStyle/>
          <a:p>
            <a:pPr marL="30480" marR="30480" lvl="0" indent="0" algn="just" defTabSz="914400" rtl="0" eaLnBrk="1" fontAlgn="auto" latinLnBrk="0" hangingPunct="1">
              <a:spcBef>
                <a:spcPts val="0"/>
              </a:spcBef>
              <a:spcAft>
                <a:spcPts val="120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Đòn bẩy loại 2 không cho lợi về lực</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52B14C41-E522-4E23-4683-73DE6FAA9AA6}"/>
              </a:ext>
            </a:extLst>
          </p:cNvPr>
          <p:cNvSpPr txBox="1"/>
          <p:nvPr/>
        </p:nvSpPr>
        <p:spPr>
          <a:xfrm>
            <a:off x="7319680" y="2071510"/>
            <a:ext cx="4706471" cy="1384995"/>
          </a:xfrm>
          <a:prstGeom prst="rect">
            <a:avLst/>
          </a:prstGeom>
          <a:noFill/>
        </p:spPr>
        <p:txBody>
          <a:bodyPr wrap="square" rtlCol="0">
            <a:spAutoFit/>
          </a:bodyPr>
          <a:lstStyle/>
          <a:p>
            <a:pPr marL="30480" marR="30480" lvl="0" indent="0" algn="just" defTabSz="914400" rtl="0" eaLnBrk="1" fontAlgn="auto" latinLnBrk="0" hangingPunct="1">
              <a:spcBef>
                <a:spcPts val="0"/>
              </a:spcBef>
              <a:spcAft>
                <a:spcPts val="120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Giúp di chuyển vật cần nâng nhanh chóng và dễ dàng hơn (câu được cá nhanh hơn).</a:t>
            </a:r>
            <a:endPar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id="{4070DC1C-BA17-10BD-6502-B778BBDF9657}"/>
              </a:ext>
            </a:extLst>
          </p:cNvPr>
          <p:cNvSpPr txBox="1"/>
          <p:nvPr/>
        </p:nvSpPr>
        <p:spPr>
          <a:xfrm>
            <a:off x="7319680" y="3731877"/>
            <a:ext cx="4706471" cy="1200329"/>
          </a:xfrm>
          <a:prstGeom prst="rect">
            <a:avLst/>
          </a:prstGeom>
          <a:noFill/>
        </p:spPr>
        <p:txBody>
          <a:bodyPr wrap="square" rtlCol="0">
            <a:spAutoFit/>
          </a:bodyPr>
          <a:lstStyle/>
          <a:p>
            <a:pPr marL="30480" marR="30480" lvl="0" indent="0" algn="just" defTabSz="914400" rtl="0" eaLnBrk="1" fontAlgn="auto" latinLnBrk="0" hangingPunct="1">
              <a:spcBef>
                <a:spcPts val="0"/>
              </a:spcBef>
              <a:spcAft>
                <a:spcPts val="120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Cho lợi về lực (mở được nắp bia dễ dàng).</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15" name="TextBox 14">
            <a:extLst>
              <a:ext uri="{FF2B5EF4-FFF2-40B4-BE49-F238E27FC236}">
                <a16:creationId xmlns:a16="http://schemas.microsoft.com/office/drawing/2014/main" id="{3093F9CB-E797-FC7C-249D-2F1CB2C313BD}"/>
              </a:ext>
            </a:extLst>
          </p:cNvPr>
          <p:cNvSpPr txBox="1"/>
          <p:nvPr/>
        </p:nvSpPr>
        <p:spPr>
          <a:xfrm>
            <a:off x="7333125" y="5306203"/>
            <a:ext cx="4679579" cy="1384995"/>
          </a:xfrm>
          <a:prstGeom prst="rect">
            <a:avLst/>
          </a:prstGeom>
          <a:noFill/>
        </p:spPr>
        <p:txBody>
          <a:bodyPr wrap="square" rtlCol="0">
            <a:spAutoFit/>
          </a:bodyPr>
          <a:lstStyle/>
          <a:p>
            <a:pPr marL="30480" marR="30480" lvl="0" indent="0" algn="just" defTabSz="914400" rtl="0" eaLnBrk="1" fontAlgn="auto" latinLnBrk="0" hangingPunct="1">
              <a:spcBef>
                <a:spcPts val="0"/>
              </a:spcBef>
              <a:spcAft>
                <a:spcPts val="1200"/>
              </a:spcAft>
              <a:buClrTx/>
              <a:buSzTx/>
              <a:buFontTx/>
              <a:buNone/>
              <a:tabLst/>
              <a:defRPr/>
            </a:pPr>
            <a:r>
              <a:rPr kumimoji="0" lang="vi-VN"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rPr>
              <a:t>Giúp di chuyển vật cần nâng nhanh chóng và dễ dàng hơn (gắp thức ăn dễ dàng).</a:t>
            </a:r>
            <a:endParaRPr kumimoji="0" lang="en-US"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F9CFF426-02A8-9483-D887-72C0F5C8D033}"/>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contrast="20000"/>
                    </a14:imgEffect>
                  </a14:imgLayer>
                </a14:imgProps>
              </a:ext>
            </a:extLst>
          </a:blip>
          <a:srcRect l="855" t="985" r="68854" b="50000"/>
          <a:stretch/>
        </p:blipFill>
        <p:spPr>
          <a:xfrm>
            <a:off x="0" y="2071510"/>
            <a:ext cx="2958352" cy="1572933"/>
          </a:xfrm>
          <a:prstGeom prst="rect">
            <a:avLst/>
          </a:prstGeom>
        </p:spPr>
      </p:pic>
      <p:pic>
        <p:nvPicPr>
          <p:cNvPr id="7" name="Picture 2" descr="KHTN 8 Bài 19 (Kết nối tri thức): Đòn bẩy và ứng dụng (ảnh 11)">
            <a:extLst>
              <a:ext uri="{FF2B5EF4-FFF2-40B4-BE49-F238E27FC236}">
                <a16:creationId xmlns:a16="http://schemas.microsoft.com/office/drawing/2014/main" id="{02674DBF-CD64-E619-8EA3-982869ABFC69}"/>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rcRect l="35009" t="1230" r="34700" b="54278"/>
          <a:stretch/>
        </p:blipFill>
        <p:spPr bwMode="auto">
          <a:xfrm>
            <a:off x="-29138" y="3693968"/>
            <a:ext cx="2987490" cy="150411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KHTN 8 Bài 19 (Kết nối tri thức): Đòn bẩy và ứng dụng (ảnh 11)">
            <a:extLst>
              <a:ext uri="{FF2B5EF4-FFF2-40B4-BE49-F238E27FC236}">
                <a16:creationId xmlns:a16="http://schemas.microsoft.com/office/drawing/2014/main" id="{7F378022-C0B3-B8F2-8383-66C70D7CAFE1}"/>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rcRect l="68545" t="7422" r="2555" b="53545"/>
          <a:stretch/>
        </p:blipFill>
        <p:spPr bwMode="auto">
          <a:xfrm>
            <a:off x="0" y="5263883"/>
            <a:ext cx="2958352" cy="15041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60556014"/>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P spid="14" grpId="0"/>
      <p:bldP spid="1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52D92348-62E5-1859-FC9A-711E326F8B22}"/>
              </a:ext>
            </a:extLst>
          </p:cNvPr>
          <p:cNvGraphicFramePr>
            <a:graphicFrameLocks noGrp="1"/>
          </p:cNvGraphicFramePr>
          <p:nvPr>
            <p:extLst>
              <p:ext uri="{D42A27DB-BD31-4B8C-83A1-F6EECF244321}">
                <p14:modId xmlns:p14="http://schemas.microsoft.com/office/powerpoint/2010/main" val="280667116"/>
              </p:ext>
            </p:extLst>
          </p:nvPr>
        </p:nvGraphicFramePr>
        <p:xfrm>
          <a:off x="0" y="0"/>
          <a:ext cx="12192000" cy="6799138"/>
        </p:xfrm>
        <a:graphic>
          <a:graphicData uri="http://schemas.openxmlformats.org/drawingml/2006/table">
            <a:tbl>
              <a:tblPr firstRow="1" firstCol="1" bandRow="1">
                <a:tableStyleId>{5C22544A-7EE6-4342-B048-85BDC9FD1C3A}</a:tableStyleId>
              </a:tblPr>
              <a:tblGrid>
                <a:gridCol w="3158052">
                  <a:extLst>
                    <a:ext uri="{9D8B030D-6E8A-4147-A177-3AD203B41FA5}">
                      <a16:colId xmlns:a16="http://schemas.microsoft.com/office/drawing/2014/main" val="585605936"/>
                    </a:ext>
                  </a:extLst>
                </a:gridCol>
                <a:gridCol w="3751954">
                  <a:extLst>
                    <a:ext uri="{9D8B030D-6E8A-4147-A177-3AD203B41FA5}">
                      <a16:colId xmlns:a16="http://schemas.microsoft.com/office/drawing/2014/main" val="3178695735"/>
                    </a:ext>
                  </a:extLst>
                </a:gridCol>
                <a:gridCol w="5281994">
                  <a:extLst>
                    <a:ext uri="{9D8B030D-6E8A-4147-A177-3AD203B41FA5}">
                      <a16:colId xmlns:a16="http://schemas.microsoft.com/office/drawing/2014/main" val="1724040969"/>
                    </a:ext>
                  </a:extLst>
                </a:gridCol>
              </a:tblGrid>
              <a:tr h="934573">
                <a:tc gridSpan="3">
                  <a:txBody>
                    <a:bodyPr/>
                    <a:lstStyle/>
                    <a:p>
                      <a:pPr marL="0" marR="0" indent="0" algn="ctr">
                        <a:lnSpc>
                          <a:spcPct val="130000"/>
                        </a:lnSpc>
                        <a:spcBef>
                          <a:spcPts val="0"/>
                        </a:spcBef>
                        <a:spcAft>
                          <a:spcPts val="0"/>
                        </a:spcAft>
                      </a:pPr>
                      <a:r>
                        <a:rPr lang="vi-VN" sz="2800" dirty="0">
                          <a:effectLst/>
                          <a:latin typeface="Cambria" panose="02040503050406030204" pitchFamily="18" charset="0"/>
                          <a:ea typeface="Cambria" panose="02040503050406030204" pitchFamily="18" charset="0"/>
                        </a:rPr>
                        <a:t>Phiếu học tập 2.</a:t>
                      </a:r>
                      <a:endParaRPr lang="en-US" sz="2800" dirty="0">
                        <a:effectLst/>
                        <a:latin typeface="Cambria" panose="02040503050406030204" pitchFamily="18" charset="0"/>
                        <a:ea typeface="Cambria" panose="02040503050406030204" pitchFamily="18" charset="0"/>
                        <a:cs typeface="Times New Roman" panose="02020603050405020304" pitchFamily="18" charset="0"/>
                      </a:endParaRPr>
                    </a:p>
                  </a:txBody>
                  <a:tcPr marL="54755" marR="54755" marT="0" marB="0"/>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553733540"/>
                  </a:ext>
                </a:extLst>
              </a:tr>
              <a:tr h="798977">
                <a:tc>
                  <a:txBody>
                    <a:bodyPr/>
                    <a:lstStyle/>
                    <a:p>
                      <a:pPr marL="0" marR="0" indent="0" algn="ctr">
                        <a:lnSpc>
                          <a:spcPct val="130000"/>
                        </a:lnSpc>
                        <a:spcBef>
                          <a:spcPts val="0"/>
                        </a:spcBef>
                        <a:spcAft>
                          <a:spcPts val="0"/>
                        </a:spcAft>
                      </a:pPr>
                      <a:r>
                        <a:rPr lang="vi-VN" sz="2800">
                          <a:effectLst/>
                          <a:latin typeface="Cambria" panose="02040503050406030204" pitchFamily="18" charset="0"/>
                          <a:ea typeface="Cambria" panose="02040503050406030204" pitchFamily="18" charset="0"/>
                        </a:rPr>
                        <a:t>Hình ảnh đòn bẩy</a:t>
                      </a:r>
                      <a:endParaRPr lang="en-US" sz="2800">
                        <a:effectLst/>
                        <a:latin typeface="Cambria" panose="02040503050406030204" pitchFamily="18" charset="0"/>
                        <a:ea typeface="Cambria" panose="02040503050406030204" pitchFamily="18" charset="0"/>
                      </a:endParaRPr>
                    </a:p>
                    <a:p>
                      <a:pPr marL="0" marR="0" indent="0" algn="ctr">
                        <a:lnSpc>
                          <a:spcPct val="130000"/>
                        </a:lnSpc>
                        <a:spcBef>
                          <a:spcPts val="0"/>
                        </a:spcBef>
                        <a:spcAft>
                          <a:spcPts val="0"/>
                        </a:spcAft>
                      </a:pPr>
                      <a:r>
                        <a:rPr lang="vi-VN" sz="2800">
                          <a:effectLst/>
                          <a:latin typeface="Cambria" panose="02040503050406030204" pitchFamily="18" charset="0"/>
                          <a:ea typeface="Cambria" panose="02040503050406030204" pitchFamily="18" charset="0"/>
                        </a:rPr>
                        <a:t> </a:t>
                      </a:r>
                      <a:endParaRPr lang="en-US" sz="2800">
                        <a:effectLst/>
                        <a:latin typeface="Cambria" panose="02040503050406030204" pitchFamily="18" charset="0"/>
                        <a:ea typeface="Cambria" panose="02040503050406030204" pitchFamily="18" charset="0"/>
                        <a:cs typeface="Times New Roman" panose="02020603050405020304" pitchFamily="18" charset="0"/>
                      </a:endParaRPr>
                    </a:p>
                  </a:txBody>
                  <a:tcPr marL="54755" marR="54755" marT="0" marB="0"/>
                </a:tc>
                <a:tc>
                  <a:txBody>
                    <a:bodyPr/>
                    <a:lstStyle/>
                    <a:p>
                      <a:pPr marL="0" marR="0" indent="0" algn="ctr">
                        <a:lnSpc>
                          <a:spcPct val="130000"/>
                        </a:lnSpc>
                        <a:spcBef>
                          <a:spcPts val="0"/>
                        </a:spcBef>
                        <a:spcAft>
                          <a:spcPts val="0"/>
                        </a:spcAft>
                      </a:pPr>
                      <a:r>
                        <a:rPr lang="vi-VN" sz="2800" b="1">
                          <a:effectLst/>
                          <a:latin typeface="Cambria" panose="02040503050406030204" pitchFamily="18" charset="0"/>
                          <a:ea typeface="Cambria" panose="02040503050406030204" pitchFamily="18" charset="0"/>
                        </a:rPr>
                        <a:t>Loại đòn bẩy</a:t>
                      </a:r>
                      <a:endParaRPr lang="en-US" sz="2800" b="1">
                        <a:effectLst/>
                        <a:latin typeface="Cambria" panose="02040503050406030204" pitchFamily="18" charset="0"/>
                        <a:ea typeface="Cambria" panose="02040503050406030204" pitchFamily="18" charset="0"/>
                        <a:cs typeface="Times New Roman" panose="02020603050405020304" pitchFamily="18" charset="0"/>
                      </a:endParaRPr>
                    </a:p>
                  </a:txBody>
                  <a:tcPr marL="54755" marR="54755" marT="0" marB="0"/>
                </a:tc>
                <a:tc>
                  <a:txBody>
                    <a:bodyPr/>
                    <a:lstStyle/>
                    <a:p>
                      <a:pPr marL="0" marR="0" indent="0" algn="ctr">
                        <a:lnSpc>
                          <a:spcPct val="130000"/>
                        </a:lnSpc>
                        <a:spcBef>
                          <a:spcPts val="0"/>
                        </a:spcBef>
                        <a:spcAft>
                          <a:spcPts val="0"/>
                        </a:spcAft>
                      </a:pPr>
                      <a:r>
                        <a:rPr lang="vi-VN" sz="2800" b="1">
                          <a:effectLst/>
                          <a:latin typeface="Cambria" panose="02040503050406030204" pitchFamily="18" charset="0"/>
                          <a:ea typeface="Cambria" panose="02040503050406030204" pitchFamily="18" charset="0"/>
                        </a:rPr>
                        <a:t>Tác dụng</a:t>
                      </a:r>
                      <a:endParaRPr lang="en-US" sz="2800" b="1">
                        <a:effectLst/>
                        <a:latin typeface="Cambria" panose="02040503050406030204" pitchFamily="18" charset="0"/>
                        <a:ea typeface="Cambria" panose="02040503050406030204" pitchFamily="18" charset="0"/>
                        <a:cs typeface="Times New Roman" panose="02020603050405020304" pitchFamily="18" charset="0"/>
                      </a:endParaRPr>
                    </a:p>
                  </a:txBody>
                  <a:tcPr marL="54755" marR="54755" marT="0" marB="0"/>
                </a:tc>
                <a:extLst>
                  <a:ext uri="{0D108BD9-81ED-4DB2-BD59-A6C34878D82A}">
                    <a16:rowId xmlns:a16="http://schemas.microsoft.com/office/drawing/2014/main" val="2832368"/>
                  </a:ext>
                </a:extLst>
              </a:tr>
              <a:tr h="1585250">
                <a:tc>
                  <a:txBody>
                    <a:bodyPr/>
                    <a:lstStyle/>
                    <a:p>
                      <a:pPr marL="0" marR="0" indent="0" algn="just">
                        <a:lnSpc>
                          <a:spcPct val="130000"/>
                        </a:lnSpc>
                        <a:spcBef>
                          <a:spcPts val="0"/>
                        </a:spcBef>
                        <a:spcAft>
                          <a:spcPts val="0"/>
                        </a:spcAft>
                      </a:pPr>
                      <a:endParaRPr lang="vi-VN" sz="2800">
                        <a:effectLst/>
                        <a:latin typeface="Cambria" panose="02040503050406030204" pitchFamily="18" charset="0"/>
                        <a:ea typeface="Cambria" panose="02040503050406030204" pitchFamily="18" charset="0"/>
                        <a:cs typeface="Times New Roman" panose="02020603050405020304" pitchFamily="18" charset="0"/>
                      </a:endParaRPr>
                    </a:p>
                  </a:txBody>
                  <a:tcPr marL="54755" marR="54755" marT="0" marB="0"/>
                </a:tc>
                <a:tc>
                  <a:txBody>
                    <a:bodyPr/>
                    <a:lstStyle/>
                    <a:p>
                      <a:pPr marL="30480" marR="30480" algn="just">
                        <a:lnSpc>
                          <a:spcPts val="1630"/>
                        </a:lnSpc>
                        <a:spcBef>
                          <a:spcPts val="0"/>
                        </a:spcBef>
                        <a:spcAft>
                          <a:spcPts val="1200"/>
                        </a:spcAft>
                      </a:pPr>
                      <a:endParaRPr lang="en-US" sz="2800">
                        <a:effectLst/>
                        <a:latin typeface="Cambria" panose="02040503050406030204" pitchFamily="18" charset="0"/>
                        <a:ea typeface="Cambria" panose="02040503050406030204" pitchFamily="18" charset="0"/>
                        <a:cs typeface="Times New Roman" panose="02020603050405020304" pitchFamily="18" charset="0"/>
                      </a:endParaRPr>
                    </a:p>
                  </a:txBody>
                  <a:tcPr marL="54755" marR="54755" marT="0" marB="0"/>
                </a:tc>
                <a:tc>
                  <a:txBody>
                    <a:bodyPr/>
                    <a:lstStyle/>
                    <a:p>
                      <a:pPr marL="30480" marR="30480" algn="just">
                        <a:lnSpc>
                          <a:spcPts val="1630"/>
                        </a:lnSpc>
                        <a:spcBef>
                          <a:spcPts val="0"/>
                        </a:spcBef>
                        <a:spcAft>
                          <a:spcPts val="1200"/>
                        </a:spcAft>
                      </a:pPr>
                      <a:endParaRPr lang="en-US" sz="2800">
                        <a:effectLst/>
                        <a:latin typeface="Cambria" panose="02040503050406030204" pitchFamily="18" charset="0"/>
                        <a:ea typeface="Cambria" panose="02040503050406030204" pitchFamily="18" charset="0"/>
                        <a:cs typeface="Times New Roman" panose="02020603050405020304" pitchFamily="18" charset="0"/>
                      </a:endParaRPr>
                    </a:p>
                  </a:txBody>
                  <a:tcPr marL="54755" marR="54755" marT="0" marB="0"/>
                </a:tc>
                <a:extLst>
                  <a:ext uri="{0D108BD9-81ED-4DB2-BD59-A6C34878D82A}">
                    <a16:rowId xmlns:a16="http://schemas.microsoft.com/office/drawing/2014/main" val="4176508994"/>
                  </a:ext>
                </a:extLst>
              </a:tr>
              <a:tr h="1642441">
                <a:tc>
                  <a:txBody>
                    <a:bodyPr/>
                    <a:lstStyle/>
                    <a:p>
                      <a:pPr marL="0" marR="0" indent="0" algn="just">
                        <a:lnSpc>
                          <a:spcPct val="130000"/>
                        </a:lnSpc>
                        <a:spcBef>
                          <a:spcPts val="0"/>
                        </a:spcBef>
                        <a:spcAft>
                          <a:spcPts val="0"/>
                        </a:spcAft>
                      </a:pPr>
                      <a:endParaRPr lang="vi-VN" sz="2800">
                        <a:effectLst/>
                        <a:latin typeface="Cambria" panose="02040503050406030204" pitchFamily="18" charset="0"/>
                        <a:ea typeface="Cambria" panose="02040503050406030204" pitchFamily="18" charset="0"/>
                        <a:cs typeface="Times New Roman" panose="02020603050405020304" pitchFamily="18" charset="0"/>
                      </a:endParaRPr>
                    </a:p>
                  </a:txBody>
                  <a:tcPr marL="54755" marR="54755" marT="0" marB="0"/>
                </a:tc>
                <a:tc>
                  <a:txBody>
                    <a:bodyPr/>
                    <a:lstStyle/>
                    <a:p>
                      <a:pPr marL="30480" marR="30480" algn="just">
                        <a:lnSpc>
                          <a:spcPts val="1630"/>
                        </a:lnSpc>
                        <a:spcBef>
                          <a:spcPts val="0"/>
                        </a:spcBef>
                        <a:spcAft>
                          <a:spcPts val="1200"/>
                        </a:spcAft>
                      </a:pPr>
                      <a:endParaRPr lang="en-US" sz="2800">
                        <a:effectLst/>
                        <a:latin typeface="Cambria" panose="02040503050406030204" pitchFamily="18" charset="0"/>
                        <a:ea typeface="Cambria" panose="02040503050406030204" pitchFamily="18" charset="0"/>
                        <a:cs typeface="Times New Roman" panose="02020603050405020304" pitchFamily="18" charset="0"/>
                      </a:endParaRPr>
                    </a:p>
                  </a:txBody>
                  <a:tcPr marL="54755" marR="54755" marT="0" marB="0"/>
                </a:tc>
                <a:tc>
                  <a:txBody>
                    <a:bodyPr/>
                    <a:lstStyle/>
                    <a:p>
                      <a:pPr marL="30480" marR="30480" algn="just">
                        <a:lnSpc>
                          <a:spcPts val="1630"/>
                        </a:lnSpc>
                        <a:spcBef>
                          <a:spcPts val="0"/>
                        </a:spcBef>
                        <a:spcAft>
                          <a:spcPts val="1200"/>
                        </a:spcAft>
                      </a:pPr>
                      <a:endParaRPr lang="en-US" sz="2800">
                        <a:effectLst/>
                        <a:latin typeface="Cambria" panose="02040503050406030204" pitchFamily="18" charset="0"/>
                        <a:ea typeface="Cambria" panose="02040503050406030204" pitchFamily="18" charset="0"/>
                        <a:cs typeface="Times New Roman" panose="02020603050405020304" pitchFamily="18" charset="0"/>
                      </a:endParaRPr>
                    </a:p>
                  </a:txBody>
                  <a:tcPr marL="54755" marR="54755" marT="0" marB="0"/>
                </a:tc>
                <a:extLst>
                  <a:ext uri="{0D108BD9-81ED-4DB2-BD59-A6C34878D82A}">
                    <a16:rowId xmlns:a16="http://schemas.microsoft.com/office/drawing/2014/main" val="2533846865"/>
                  </a:ext>
                </a:extLst>
              </a:tr>
              <a:tr h="1585250">
                <a:tc>
                  <a:txBody>
                    <a:bodyPr/>
                    <a:lstStyle/>
                    <a:p>
                      <a:pPr marL="0" marR="0" indent="0" algn="just">
                        <a:lnSpc>
                          <a:spcPct val="130000"/>
                        </a:lnSpc>
                        <a:spcBef>
                          <a:spcPts val="0"/>
                        </a:spcBef>
                        <a:spcAft>
                          <a:spcPts val="0"/>
                        </a:spcAft>
                      </a:pPr>
                      <a:endParaRPr lang="vi-VN" sz="2800">
                        <a:effectLst/>
                        <a:latin typeface="Cambria" panose="02040503050406030204" pitchFamily="18" charset="0"/>
                        <a:ea typeface="Cambria" panose="02040503050406030204" pitchFamily="18" charset="0"/>
                        <a:cs typeface="Times New Roman" panose="02020603050405020304" pitchFamily="18" charset="0"/>
                      </a:endParaRPr>
                    </a:p>
                  </a:txBody>
                  <a:tcPr marL="54755" marR="54755" marT="0" marB="0"/>
                </a:tc>
                <a:tc>
                  <a:txBody>
                    <a:bodyPr/>
                    <a:lstStyle/>
                    <a:p>
                      <a:pPr marL="30480" marR="30480" algn="just">
                        <a:lnSpc>
                          <a:spcPts val="1630"/>
                        </a:lnSpc>
                        <a:spcBef>
                          <a:spcPts val="0"/>
                        </a:spcBef>
                        <a:spcAft>
                          <a:spcPts val="1200"/>
                        </a:spcAft>
                      </a:pPr>
                      <a:endParaRPr lang="en-US" sz="2800">
                        <a:effectLst/>
                        <a:latin typeface="Cambria" panose="02040503050406030204" pitchFamily="18" charset="0"/>
                        <a:ea typeface="Cambria" panose="02040503050406030204" pitchFamily="18" charset="0"/>
                        <a:cs typeface="Times New Roman" panose="02020603050405020304" pitchFamily="18" charset="0"/>
                      </a:endParaRPr>
                    </a:p>
                  </a:txBody>
                  <a:tcPr marL="54755" marR="54755" marT="0" marB="0"/>
                </a:tc>
                <a:tc>
                  <a:txBody>
                    <a:bodyPr/>
                    <a:lstStyle/>
                    <a:p>
                      <a:pPr marL="30480" marR="30480" algn="just">
                        <a:lnSpc>
                          <a:spcPts val="1630"/>
                        </a:lnSpc>
                        <a:spcBef>
                          <a:spcPts val="0"/>
                        </a:spcBef>
                        <a:spcAft>
                          <a:spcPts val="1200"/>
                        </a:spcAft>
                      </a:pPr>
                      <a:endParaRPr lang="en-US" sz="2800" dirty="0">
                        <a:effectLst/>
                        <a:latin typeface="Cambria" panose="02040503050406030204" pitchFamily="18" charset="0"/>
                        <a:ea typeface="Cambria" panose="02040503050406030204" pitchFamily="18" charset="0"/>
                        <a:cs typeface="Times New Roman" panose="02020603050405020304" pitchFamily="18" charset="0"/>
                      </a:endParaRPr>
                    </a:p>
                  </a:txBody>
                  <a:tcPr marL="54755" marR="54755" marT="0" marB="0"/>
                </a:tc>
                <a:extLst>
                  <a:ext uri="{0D108BD9-81ED-4DB2-BD59-A6C34878D82A}">
                    <a16:rowId xmlns:a16="http://schemas.microsoft.com/office/drawing/2014/main" val="3642943920"/>
                  </a:ext>
                </a:extLst>
              </a:tr>
            </a:tbl>
          </a:graphicData>
        </a:graphic>
      </p:graphicFrame>
      <p:sp>
        <p:nvSpPr>
          <p:cNvPr id="10" name="TextBox 9">
            <a:extLst>
              <a:ext uri="{FF2B5EF4-FFF2-40B4-BE49-F238E27FC236}">
                <a16:creationId xmlns:a16="http://schemas.microsoft.com/office/drawing/2014/main" id="{3407F818-50B4-C89C-8232-190962216A91}"/>
              </a:ext>
            </a:extLst>
          </p:cNvPr>
          <p:cNvSpPr txBox="1"/>
          <p:nvPr/>
        </p:nvSpPr>
        <p:spPr>
          <a:xfrm>
            <a:off x="3345291" y="2259448"/>
            <a:ext cx="3361765" cy="1200329"/>
          </a:xfrm>
          <a:prstGeom prst="rect">
            <a:avLst/>
          </a:prstGeom>
          <a:noFill/>
        </p:spPr>
        <p:txBody>
          <a:bodyPr wrap="square" rtlCol="0">
            <a:spAutoFit/>
          </a:bodyPr>
          <a:lstStyle/>
          <a:p>
            <a:pPr marL="30480" marR="30480" lvl="0" indent="0" algn="just" defTabSz="914400" rtl="0" eaLnBrk="1" fontAlgn="auto" latinLnBrk="0" hangingPunct="1">
              <a:spcBef>
                <a:spcPts val="0"/>
              </a:spcBef>
              <a:spcAft>
                <a:spcPts val="120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Đòn bẩy loại 2 cho lợi về lực</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60C9CEB3-5FB2-BE32-BD64-D99819013240}"/>
              </a:ext>
            </a:extLst>
          </p:cNvPr>
          <p:cNvSpPr txBox="1"/>
          <p:nvPr/>
        </p:nvSpPr>
        <p:spPr>
          <a:xfrm>
            <a:off x="3345291" y="4026264"/>
            <a:ext cx="3361765" cy="646331"/>
          </a:xfrm>
          <a:prstGeom prst="rect">
            <a:avLst/>
          </a:prstGeom>
          <a:noFill/>
        </p:spPr>
        <p:txBody>
          <a:bodyPr wrap="square" rtlCol="0">
            <a:spAutoFit/>
          </a:bodyPr>
          <a:lstStyle/>
          <a:p>
            <a:pPr marL="30480" marR="30480" lvl="0" indent="0" algn="just" defTabSz="914400" rtl="0" eaLnBrk="1" fontAlgn="auto" latinLnBrk="0" hangingPunct="1">
              <a:spcBef>
                <a:spcPts val="0"/>
              </a:spcBef>
              <a:spcAft>
                <a:spcPts val="120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Đòn bẩy loại</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1</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37C83831-05EA-393B-6812-33BD6A79BFEB}"/>
              </a:ext>
            </a:extLst>
          </p:cNvPr>
          <p:cNvSpPr txBox="1"/>
          <p:nvPr/>
        </p:nvSpPr>
        <p:spPr>
          <a:xfrm>
            <a:off x="3369444" y="5613829"/>
            <a:ext cx="3361765" cy="707886"/>
          </a:xfrm>
          <a:prstGeom prst="rect">
            <a:avLst/>
          </a:prstGeom>
          <a:noFill/>
        </p:spPr>
        <p:txBody>
          <a:bodyPr wrap="square" rtlCol="0">
            <a:spAutoFit/>
          </a:bodyPr>
          <a:lstStyle/>
          <a:p>
            <a:pPr marL="30480" marR="30480" lvl="0" indent="0" algn="just" defTabSz="914400" rtl="0" eaLnBrk="1" fontAlgn="auto" latinLnBrk="0" hangingPunct="1">
              <a:spcBef>
                <a:spcPts val="0"/>
              </a:spcBef>
              <a:spcAft>
                <a:spcPts val="1200"/>
              </a:spcAft>
              <a:buClrTx/>
              <a:buSzTx/>
              <a:buFontTx/>
              <a:buNone/>
              <a:tabLst/>
              <a:defRPr/>
            </a:pPr>
            <a:r>
              <a:rPr kumimoji="0" lang="vi-VN"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Đòn bẩy loại </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1</a:t>
            </a:r>
            <a:endPar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52B14C41-E522-4E23-4683-73DE6FAA9AA6}"/>
              </a:ext>
            </a:extLst>
          </p:cNvPr>
          <p:cNvSpPr txBox="1"/>
          <p:nvPr/>
        </p:nvSpPr>
        <p:spPr>
          <a:xfrm>
            <a:off x="7034884" y="2027604"/>
            <a:ext cx="4706471" cy="1569660"/>
          </a:xfrm>
          <a:prstGeom prst="rect">
            <a:avLst/>
          </a:prstGeom>
          <a:noFill/>
        </p:spPr>
        <p:txBody>
          <a:bodyPr wrap="square" rtlCol="0">
            <a:spAutoFit/>
          </a:bodyPr>
          <a:lstStyle/>
          <a:p>
            <a:pPr marL="30480" marR="30480" lvl="0" algn="just">
              <a:spcAft>
                <a:spcPts val="1200"/>
              </a:spcAft>
              <a:defRPr/>
            </a:pPr>
            <a:r>
              <a:rPr lang="vi-VN" sz="3200" dirty="0">
                <a:solidFill>
                  <a:prstClr val="black"/>
                </a:solidFill>
                <a:latin typeface="Cambria" panose="02040503050406030204" pitchFamily="18" charset="0"/>
                <a:ea typeface="Cambria" panose="02040503050406030204" pitchFamily="18" charset="0"/>
              </a:rPr>
              <a:t>Nâng được vật nặng (làm vỡ được vật cứng khi cần một lực tác dụng lớn).</a:t>
            </a:r>
          </a:p>
        </p:txBody>
      </p:sp>
      <p:sp>
        <p:nvSpPr>
          <p:cNvPr id="14" name="TextBox 13">
            <a:extLst>
              <a:ext uri="{FF2B5EF4-FFF2-40B4-BE49-F238E27FC236}">
                <a16:creationId xmlns:a16="http://schemas.microsoft.com/office/drawing/2014/main" id="{4070DC1C-BA17-10BD-6502-B778BBDF9657}"/>
              </a:ext>
            </a:extLst>
          </p:cNvPr>
          <p:cNvSpPr txBox="1"/>
          <p:nvPr/>
        </p:nvSpPr>
        <p:spPr>
          <a:xfrm>
            <a:off x="6951354" y="3656931"/>
            <a:ext cx="5240646" cy="1384995"/>
          </a:xfrm>
          <a:prstGeom prst="rect">
            <a:avLst/>
          </a:prstGeom>
          <a:noFill/>
        </p:spPr>
        <p:txBody>
          <a:bodyPr wrap="square" rtlCol="0">
            <a:spAutoFit/>
          </a:bodyPr>
          <a:lstStyle/>
          <a:p>
            <a:pPr marL="30480" marR="30480" lvl="0" algn="just">
              <a:spcAft>
                <a:spcPts val="1200"/>
              </a:spcAft>
              <a:defRPr/>
            </a:pPr>
            <a:r>
              <a:rPr lang="vi-VN" sz="2800" dirty="0">
                <a:solidFill>
                  <a:prstClr val="black"/>
                </a:solidFill>
                <a:latin typeface="Cambria" panose="02040503050406030204" pitchFamily="18" charset="0"/>
                <a:ea typeface="Cambria" panose="02040503050406030204" pitchFamily="18" charset="0"/>
              </a:rPr>
              <a:t>Cho lợi về lực và thay đổi hướng tác dụng lực theo mong muốn (làm thuyền di chuyển dễ dàng).</a:t>
            </a:r>
          </a:p>
        </p:txBody>
      </p:sp>
      <p:sp>
        <p:nvSpPr>
          <p:cNvPr id="15" name="TextBox 14">
            <a:extLst>
              <a:ext uri="{FF2B5EF4-FFF2-40B4-BE49-F238E27FC236}">
                <a16:creationId xmlns:a16="http://schemas.microsoft.com/office/drawing/2014/main" id="{3093F9CB-E797-FC7C-249D-2F1CB2C313BD}"/>
              </a:ext>
            </a:extLst>
          </p:cNvPr>
          <p:cNvSpPr txBox="1"/>
          <p:nvPr/>
        </p:nvSpPr>
        <p:spPr>
          <a:xfrm>
            <a:off x="6996784" y="5348464"/>
            <a:ext cx="4921626" cy="1384995"/>
          </a:xfrm>
          <a:prstGeom prst="rect">
            <a:avLst/>
          </a:prstGeom>
          <a:noFill/>
        </p:spPr>
        <p:txBody>
          <a:bodyPr wrap="square" rtlCol="0">
            <a:spAutoFit/>
          </a:bodyPr>
          <a:lstStyle/>
          <a:p>
            <a:pPr marL="30480" marR="30480" lvl="0" algn="just">
              <a:spcAft>
                <a:spcPts val="1200"/>
              </a:spcAft>
              <a:defRPr/>
            </a:pPr>
            <a:r>
              <a:rPr lang="vi-VN" sz="2800" dirty="0">
                <a:solidFill>
                  <a:prstClr val="black"/>
                </a:solidFill>
                <a:latin typeface="Cambria" panose="02040503050406030204" pitchFamily="18" charset="0"/>
                <a:ea typeface="Cambria" panose="02040503050406030204" pitchFamily="18" charset="0"/>
              </a:rPr>
              <a:t>Cho lợi về lực và thay đổi hướng tác dụng lực theo mong muốn (cắt đồ vật dễ dàng).</a:t>
            </a:r>
          </a:p>
        </p:txBody>
      </p:sp>
      <p:pic>
        <p:nvPicPr>
          <p:cNvPr id="3" name="Picture 6" descr="KHTN 8 Bài 19 (Kết nối tri thức): Đòn bẩy và ứng dụng (ảnh 11)">
            <a:extLst>
              <a:ext uri="{FF2B5EF4-FFF2-40B4-BE49-F238E27FC236}">
                <a16:creationId xmlns:a16="http://schemas.microsoft.com/office/drawing/2014/main" id="{BE6B8D00-A81B-4296-0D02-96545CC9FB05}"/>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rcRect t="60089" r="69709" b="7352"/>
          <a:stretch/>
        </p:blipFill>
        <p:spPr bwMode="auto">
          <a:xfrm>
            <a:off x="152400" y="2035106"/>
            <a:ext cx="2795586" cy="148914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8" descr="KHTN 8 Bài 19 (Kết nối tri thức): Đòn bẩy và ứng dụng (ảnh 11)">
            <a:extLst>
              <a:ext uri="{FF2B5EF4-FFF2-40B4-BE49-F238E27FC236}">
                <a16:creationId xmlns:a16="http://schemas.microsoft.com/office/drawing/2014/main" id="{1C957FBF-51C4-3F76-6D7B-2421D15CCA63}"/>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rcRect l="35009" t="53545" r="36091" b="7831"/>
          <a:stretch/>
        </p:blipFill>
        <p:spPr bwMode="auto">
          <a:xfrm>
            <a:off x="102393" y="3604858"/>
            <a:ext cx="2795587" cy="148914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10" descr="KHTN 8 Bài 19 (Kết nối tri thức): Đòn bẩy và ứng dụng (ảnh 11)">
            <a:extLst>
              <a:ext uri="{FF2B5EF4-FFF2-40B4-BE49-F238E27FC236}">
                <a16:creationId xmlns:a16="http://schemas.microsoft.com/office/drawing/2014/main" id="{27815233-C2E8-7173-8A93-E2488080FC0B}"/>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rcRect l="73646" t="50986" r="2863" b="8319"/>
          <a:stretch/>
        </p:blipFill>
        <p:spPr bwMode="auto">
          <a:xfrm>
            <a:off x="45242" y="5244315"/>
            <a:ext cx="2902743" cy="14891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4207867"/>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P spid="14" grpId="0"/>
      <p:bldP spid="15"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gradFill rotWithShape="1">
          <a:gsLst>
            <a:gs pos="0">
              <a:srgbClr val="C7F7FF">
                <a:alpha val="100000"/>
              </a:srgbClr>
            </a:gs>
            <a:gs pos="100000">
              <a:srgbClr val="FFEFEB">
                <a:alpha val="100000"/>
              </a:srgbClr>
            </a:gs>
          </a:gsLst>
          <a:lin ang="5400000"/>
        </a:gradFill>
        <a:effectLst/>
      </p:bgPr>
    </p:bg>
    <p:spTree>
      <p:nvGrpSpPr>
        <p:cNvPr id="1" name="">
          <a:extLst>
            <a:ext uri="{FF2B5EF4-FFF2-40B4-BE49-F238E27FC236}">
              <a16:creationId xmlns:a16="http://schemas.microsoft.com/office/drawing/2014/main" id="{F16976BC-5F44-3974-7847-CC4D1E197060}"/>
            </a:ext>
          </a:extLst>
        </p:cNvPr>
        <p:cNvGrpSpPr/>
        <p:nvPr/>
      </p:nvGrpSpPr>
      <p:grpSpPr>
        <a:xfrm>
          <a:off x="0" y="0"/>
          <a:ext cx="0" cy="0"/>
          <a:chOff x="0" y="0"/>
          <a:chExt cx="0" cy="0"/>
        </a:xfrm>
      </p:grpSpPr>
      <p:sp>
        <p:nvSpPr>
          <p:cNvPr id="18" name="Freeform 2">
            <a:extLst>
              <a:ext uri="{FF2B5EF4-FFF2-40B4-BE49-F238E27FC236}">
                <a16:creationId xmlns:a16="http://schemas.microsoft.com/office/drawing/2014/main" id="{98E594AA-BF1E-5DDC-C647-CAF557F1BF21}"/>
              </a:ext>
            </a:extLst>
          </p:cNvPr>
          <p:cNvSpPr/>
          <p:nvPr/>
        </p:nvSpPr>
        <p:spPr>
          <a:xfrm>
            <a:off x="-783580" y="131438"/>
            <a:ext cx="4467775" cy="1377564"/>
          </a:xfrm>
          <a:custGeom>
            <a:avLst/>
            <a:gdLst/>
            <a:ahLst/>
            <a:cxnLst/>
            <a:rect l="l" t="t" r="r" b="b"/>
            <a:pathLst>
              <a:path w="6701663" h="2066346">
                <a:moveTo>
                  <a:pt x="0" y="0"/>
                </a:moveTo>
                <a:lnTo>
                  <a:pt x="6701663" y="0"/>
                </a:lnTo>
                <a:lnTo>
                  <a:pt x="6701663" y="2066346"/>
                </a:lnTo>
                <a:lnTo>
                  <a:pt x="0" y="2066346"/>
                </a:lnTo>
                <a:lnTo>
                  <a:pt x="0" y="0"/>
                </a:lnTo>
                <a:close/>
              </a:path>
            </a:pathLst>
          </a:custGeom>
          <a:blipFill>
            <a:blip r:embed="rId2"/>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 name="Freeform 2">
            <a:extLst>
              <a:ext uri="{FF2B5EF4-FFF2-40B4-BE49-F238E27FC236}">
                <a16:creationId xmlns:a16="http://schemas.microsoft.com/office/drawing/2014/main" id="{EBC9D29F-2BA7-188C-F5FF-02942E892DAD}"/>
              </a:ext>
            </a:extLst>
          </p:cNvPr>
          <p:cNvSpPr/>
          <p:nvPr/>
        </p:nvSpPr>
        <p:spPr>
          <a:xfrm>
            <a:off x="7251679" y="677771"/>
            <a:ext cx="4467775" cy="1377564"/>
          </a:xfrm>
          <a:custGeom>
            <a:avLst/>
            <a:gdLst/>
            <a:ahLst/>
            <a:cxnLst/>
            <a:rect l="l" t="t" r="r" b="b"/>
            <a:pathLst>
              <a:path w="6701663" h="2066346">
                <a:moveTo>
                  <a:pt x="0" y="0"/>
                </a:moveTo>
                <a:lnTo>
                  <a:pt x="6701663" y="0"/>
                </a:lnTo>
                <a:lnTo>
                  <a:pt x="6701663" y="2066346"/>
                </a:lnTo>
                <a:lnTo>
                  <a:pt x="0" y="2066346"/>
                </a:lnTo>
                <a:lnTo>
                  <a:pt x="0" y="0"/>
                </a:lnTo>
                <a:close/>
              </a:path>
            </a:pathLst>
          </a:custGeom>
          <a:blipFill>
            <a:blip r:embed="rId2"/>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a:extLst>
              <a:ext uri="{FF2B5EF4-FFF2-40B4-BE49-F238E27FC236}">
                <a16:creationId xmlns:a16="http://schemas.microsoft.com/office/drawing/2014/main" id="{414C5F53-FB4C-1482-38A4-1F6643BBAE6E}"/>
              </a:ext>
            </a:extLst>
          </p:cNvPr>
          <p:cNvSpPr/>
          <p:nvPr/>
        </p:nvSpPr>
        <p:spPr>
          <a:xfrm>
            <a:off x="-722333" y="1772500"/>
            <a:ext cx="2303215" cy="710158"/>
          </a:xfrm>
          <a:custGeom>
            <a:avLst/>
            <a:gdLst/>
            <a:ahLst/>
            <a:cxnLst/>
            <a:rect l="l" t="t" r="r" b="b"/>
            <a:pathLst>
              <a:path w="3454822" h="1065237">
                <a:moveTo>
                  <a:pt x="0" y="0"/>
                </a:moveTo>
                <a:lnTo>
                  <a:pt x="3454822" y="0"/>
                </a:lnTo>
                <a:lnTo>
                  <a:pt x="3454822" y="1065237"/>
                </a:lnTo>
                <a:lnTo>
                  <a:pt x="0" y="1065237"/>
                </a:lnTo>
                <a:lnTo>
                  <a:pt x="0" y="0"/>
                </a:lnTo>
                <a:close/>
              </a:path>
            </a:pathLst>
          </a:custGeom>
          <a:blipFill>
            <a:blip r:embed="rId2"/>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a:extLst>
              <a:ext uri="{FF2B5EF4-FFF2-40B4-BE49-F238E27FC236}">
                <a16:creationId xmlns:a16="http://schemas.microsoft.com/office/drawing/2014/main" id="{3CBE08E5-7118-E7C0-E776-66FD7538C460}"/>
              </a:ext>
            </a:extLst>
          </p:cNvPr>
          <p:cNvSpPr/>
          <p:nvPr/>
        </p:nvSpPr>
        <p:spPr>
          <a:xfrm>
            <a:off x="2797429" y="5880879"/>
            <a:ext cx="5543309" cy="3772297"/>
          </a:xfrm>
          <a:custGeom>
            <a:avLst/>
            <a:gdLst/>
            <a:ahLst/>
            <a:cxnLst/>
            <a:rect l="l" t="t" r="r" b="b"/>
            <a:pathLst>
              <a:path w="8314964" h="5658446">
                <a:moveTo>
                  <a:pt x="0" y="0"/>
                </a:moveTo>
                <a:lnTo>
                  <a:pt x="8314964" y="0"/>
                </a:lnTo>
                <a:lnTo>
                  <a:pt x="8314964" y="5658446"/>
                </a:lnTo>
                <a:lnTo>
                  <a:pt x="0" y="5658446"/>
                </a:lnTo>
                <a:lnTo>
                  <a:pt x="0"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a:extLst>
              <a:ext uri="{FF2B5EF4-FFF2-40B4-BE49-F238E27FC236}">
                <a16:creationId xmlns:a16="http://schemas.microsoft.com/office/drawing/2014/main" id="{3D38A4FC-AC8A-688A-38D0-1E8B46AD46A5}"/>
              </a:ext>
            </a:extLst>
          </p:cNvPr>
          <p:cNvSpPr/>
          <p:nvPr/>
        </p:nvSpPr>
        <p:spPr>
          <a:xfrm>
            <a:off x="-131352" y="5790831"/>
            <a:ext cx="5857562" cy="1798025"/>
          </a:xfrm>
          <a:custGeom>
            <a:avLst/>
            <a:gdLst/>
            <a:ahLst/>
            <a:cxnLst/>
            <a:rect l="l" t="t" r="r" b="b"/>
            <a:pathLst>
              <a:path w="8786343" h="3272913">
                <a:moveTo>
                  <a:pt x="0" y="0"/>
                </a:moveTo>
                <a:lnTo>
                  <a:pt x="8786343" y="0"/>
                </a:lnTo>
                <a:lnTo>
                  <a:pt x="8786343" y="3272913"/>
                </a:lnTo>
                <a:lnTo>
                  <a:pt x="0" y="3272913"/>
                </a:lnTo>
                <a:lnTo>
                  <a:pt x="0" y="0"/>
                </a:lnTo>
                <a:close/>
              </a:path>
            </a:pathLst>
          </a:custGeom>
          <a:blipFill>
            <a:blip r:embed="rId4"/>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9">
            <a:extLst>
              <a:ext uri="{FF2B5EF4-FFF2-40B4-BE49-F238E27FC236}">
                <a16:creationId xmlns:a16="http://schemas.microsoft.com/office/drawing/2014/main" id="{63C86E42-99ED-8352-75DC-301CEC678133}"/>
              </a:ext>
            </a:extLst>
          </p:cNvPr>
          <p:cNvSpPr/>
          <p:nvPr/>
        </p:nvSpPr>
        <p:spPr>
          <a:xfrm>
            <a:off x="7195591" y="5200749"/>
            <a:ext cx="6417688" cy="3079455"/>
          </a:xfrm>
          <a:custGeom>
            <a:avLst/>
            <a:gdLst/>
            <a:ahLst/>
            <a:cxnLst/>
            <a:rect l="l" t="t" r="r" b="b"/>
            <a:pathLst>
              <a:path w="9626532" h="4619183">
                <a:moveTo>
                  <a:pt x="0" y="0"/>
                </a:moveTo>
                <a:lnTo>
                  <a:pt x="9626532" y="0"/>
                </a:lnTo>
                <a:lnTo>
                  <a:pt x="9626532" y="4619183"/>
                </a:lnTo>
                <a:lnTo>
                  <a:pt x="0" y="4619183"/>
                </a:lnTo>
                <a:lnTo>
                  <a:pt x="0" y="0"/>
                </a:lnTo>
                <a:close/>
              </a:path>
            </a:pathLst>
          </a:custGeom>
          <a:blipFill>
            <a:blip r:embed="rId5"/>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1" name="TextBox 11">
            <a:extLst>
              <a:ext uri="{FF2B5EF4-FFF2-40B4-BE49-F238E27FC236}">
                <a16:creationId xmlns:a16="http://schemas.microsoft.com/office/drawing/2014/main" id="{665C3B57-AD18-BF94-B932-ADCEA5F77881}"/>
              </a:ext>
            </a:extLst>
          </p:cNvPr>
          <p:cNvSpPr txBox="1"/>
          <p:nvPr/>
        </p:nvSpPr>
        <p:spPr>
          <a:xfrm>
            <a:off x="3141794" y="509551"/>
            <a:ext cx="8060102" cy="1015663"/>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0070C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HĐ CÁ NHÂN</a:t>
            </a:r>
          </a:p>
        </p:txBody>
      </p:sp>
      <p:sp>
        <p:nvSpPr>
          <p:cNvPr id="14" name="Freeform 14">
            <a:extLst>
              <a:ext uri="{FF2B5EF4-FFF2-40B4-BE49-F238E27FC236}">
                <a16:creationId xmlns:a16="http://schemas.microsoft.com/office/drawing/2014/main" id="{A3D596E5-268F-8055-BF89-621CA2F3656A}"/>
              </a:ext>
            </a:extLst>
          </p:cNvPr>
          <p:cNvSpPr/>
          <p:nvPr/>
        </p:nvSpPr>
        <p:spPr>
          <a:xfrm>
            <a:off x="10709809" y="27887"/>
            <a:ext cx="1461247" cy="1402596"/>
          </a:xfrm>
          <a:custGeom>
            <a:avLst/>
            <a:gdLst/>
            <a:ahLst/>
            <a:cxnLst/>
            <a:rect l="l" t="t" r="r" b="b"/>
            <a:pathLst>
              <a:path w="2333403" h="2114397">
                <a:moveTo>
                  <a:pt x="0" y="0"/>
                </a:moveTo>
                <a:lnTo>
                  <a:pt x="2333403" y="0"/>
                </a:lnTo>
                <a:lnTo>
                  <a:pt x="2333403" y="2114397"/>
                </a:lnTo>
                <a:lnTo>
                  <a:pt x="0" y="2114397"/>
                </a:lnTo>
                <a:lnTo>
                  <a:pt x="0" y="0"/>
                </a:lnTo>
                <a:close/>
              </a:path>
            </a:pathLst>
          </a:custGeom>
          <a:blipFill>
            <a:blip r:embed="rId6"/>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pic>
        <p:nvPicPr>
          <p:cNvPr id="17" name="Picture 16">
            <a:extLst>
              <a:ext uri="{FF2B5EF4-FFF2-40B4-BE49-F238E27FC236}">
                <a16:creationId xmlns:a16="http://schemas.microsoft.com/office/drawing/2014/main" id="{C1A1AC35-3AB0-072C-213F-42BE05765CCB}"/>
              </a:ext>
            </a:extLst>
          </p:cNvPr>
          <p:cNvPicPr>
            <a:picLocks noChangeAspect="1"/>
          </p:cNvPicPr>
          <p:nvPr/>
        </p:nvPicPr>
        <p:blipFill>
          <a:blip r:embed="rId7"/>
          <a:srcRect l="-403" t="28535" r="403" b="10377"/>
          <a:stretch/>
        </p:blipFill>
        <p:spPr>
          <a:xfrm>
            <a:off x="688337" y="117523"/>
            <a:ext cx="2379336" cy="1448958"/>
          </a:xfrm>
          <a:prstGeom prst="rect">
            <a:avLst/>
          </a:prstGeom>
        </p:spPr>
      </p:pic>
      <p:sp>
        <p:nvSpPr>
          <p:cNvPr id="10" name="TextBox 9">
            <a:extLst>
              <a:ext uri="{FF2B5EF4-FFF2-40B4-BE49-F238E27FC236}">
                <a16:creationId xmlns:a16="http://schemas.microsoft.com/office/drawing/2014/main" id="{4AF04CF9-AFC5-DC03-2760-323D2A7A9733}"/>
              </a:ext>
            </a:extLst>
          </p:cNvPr>
          <p:cNvSpPr txBox="1"/>
          <p:nvPr/>
        </p:nvSpPr>
        <p:spPr>
          <a:xfrm>
            <a:off x="3089161" y="1490778"/>
            <a:ext cx="6417688" cy="739690"/>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Chia lớp làm </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6</a:t>
            </a:r>
            <a:r>
              <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nhóm: </a:t>
            </a:r>
          </a:p>
        </p:txBody>
      </p:sp>
      <p:grpSp>
        <p:nvGrpSpPr>
          <p:cNvPr id="4" name="Group 4">
            <a:extLst>
              <a:ext uri="{FF2B5EF4-FFF2-40B4-BE49-F238E27FC236}">
                <a16:creationId xmlns:a16="http://schemas.microsoft.com/office/drawing/2014/main" id="{569A6BCD-EB1B-5B5D-F49C-63C97055D437}"/>
              </a:ext>
            </a:extLst>
          </p:cNvPr>
          <p:cNvGrpSpPr/>
          <p:nvPr/>
        </p:nvGrpSpPr>
        <p:grpSpPr>
          <a:xfrm>
            <a:off x="176290" y="1751565"/>
            <a:ext cx="11839419" cy="4847604"/>
            <a:chOff x="0" y="0"/>
            <a:chExt cx="2449475" cy="1330502"/>
          </a:xfrm>
        </p:grpSpPr>
        <p:sp>
          <p:nvSpPr>
            <p:cNvPr id="5" name="Freeform 5">
              <a:extLst>
                <a:ext uri="{FF2B5EF4-FFF2-40B4-BE49-F238E27FC236}">
                  <a16:creationId xmlns:a16="http://schemas.microsoft.com/office/drawing/2014/main" id="{737A3788-8F01-36C4-BC5A-E66C0DE05E26}"/>
                </a:ext>
              </a:extLst>
            </p:cNvPr>
            <p:cNvSpPr/>
            <p:nvPr/>
          </p:nvSpPr>
          <p:spPr>
            <a:xfrm>
              <a:off x="0" y="0"/>
              <a:ext cx="2449475" cy="1330502"/>
            </a:xfrm>
            <a:custGeom>
              <a:avLst/>
              <a:gdLst/>
              <a:ahLst/>
              <a:cxnLst/>
              <a:rect l="l" t="t" r="r" b="b"/>
              <a:pathLst>
                <a:path w="2449475" h="1330502">
                  <a:moveTo>
                    <a:pt x="82807" y="0"/>
                  </a:moveTo>
                  <a:lnTo>
                    <a:pt x="2366668" y="0"/>
                  </a:lnTo>
                  <a:cubicBezTo>
                    <a:pt x="2412401" y="0"/>
                    <a:pt x="2449475" y="37074"/>
                    <a:pt x="2449475" y="82807"/>
                  </a:cubicBezTo>
                  <a:lnTo>
                    <a:pt x="2449475" y="1247695"/>
                  </a:lnTo>
                  <a:cubicBezTo>
                    <a:pt x="2449475" y="1269657"/>
                    <a:pt x="2440751" y="1290719"/>
                    <a:pt x="2425221" y="1306248"/>
                  </a:cubicBezTo>
                  <a:cubicBezTo>
                    <a:pt x="2409692" y="1321778"/>
                    <a:pt x="2388630" y="1330502"/>
                    <a:pt x="2366668" y="1330502"/>
                  </a:cubicBezTo>
                  <a:lnTo>
                    <a:pt x="82807" y="1330502"/>
                  </a:lnTo>
                  <a:cubicBezTo>
                    <a:pt x="60845" y="1330502"/>
                    <a:pt x="39783" y="1321778"/>
                    <a:pt x="24254" y="1306248"/>
                  </a:cubicBezTo>
                  <a:cubicBezTo>
                    <a:pt x="8724" y="1290719"/>
                    <a:pt x="0" y="1269657"/>
                    <a:pt x="0" y="1247695"/>
                  </a:cubicBezTo>
                  <a:lnTo>
                    <a:pt x="0" y="82807"/>
                  </a:lnTo>
                  <a:cubicBezTo>
                    <a:pt x="0" y="60845"/>
                    <a:pt x="8724" y="39783"/>
                    <a:pt x="24254" y="24254"/>
                  </a:cubicBezTo>
                  <a:cubicBezTo>
                    <a:pt x="39783" y="8724"/>
                    <a:pt x="60845" y="0"/>
                    <a:pt x="82807" y="0"/>
                  </a:cubicBezTo>
                  <a:close/>
                </a:path>
              </a:pathLst>
            </a:custGeom>
            <a:solidFill>
              <a:srgbClr val="FFFBE9"/>
            </a:solidFill>
            <a:ln w="38100" cap="rnd">
              <a:solidFill>
                <a:srgbClr val="DA7739"/>
              </a:solidFill>
              <a:prstDash val="lgDash"/>
              <a:round/>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B31A4AE1-ADC0-3513-883D-21DA51D1B7AE}"/>
                </a:ext>
              </a:extLst>
            </p:cNvPr>
            <p:cNvSpPr txBox="1"/>
            <p:nvPr/>
          </p:nvSpPr>
          <p:spPr>
            <a:xfrm>
              <a:off x="0" y="-38100"/>
              <a:ext cx="2449475" cy="1368602"/>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ct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aphicFrame>
        <p:nvGraphicFramePr>
          <p:cNvPr id="13" name="Table 5">
            <a:extLst>
              <a:ext uri="{FF2B5EF4-FFF2-40B4-BE49-F238E27FC236}">
                <a16:creationId xmlns:a16="http://schemas.microsoft.com/office/drawing/2014/main" id="{DDB159A7-FADB-AD7E-9AF2-5F85C3083E07}"/>
              </a:ext>
            </a:extLst>
          </p:cNvPr>
          <p:cNvGraphicFramePr>
            <a:graphicFrameLocks noGrp="1"/>
          </p:cNvGraphicFramePr>
          <p:nvPr>
            <p:extLst>
              <p:ext uri="{D42A27DB-BD31-4B8C-83A1-F6EECF244321}">
                <p14:modId xmlns:p14="http://schemas.microsoft.com/office/powerpoint/2010/main" val="3526756417"/>
              </p:ext>
            </p:extLst>
          </p:nvPr>
        </p:nvGraphicFramePr>
        <p:xfrm>
          <a:off x="591596" y="1950327"/>
          <a:ext cx="6261175" cy="4450080"/>
        </p:xfrm>
        <a:graphic>
          <a:graphicData uri="http://schemas.openxmlformats.org/drawingml/2006/table">
            <a:tbl>
              <a:tblPr firstRow="1" bandRow="1">
                <a:tableStyleId>{5940675A-B579-460E-94D1-54222C63F5DA}</a:tableStyleId>
              </a:tblPr>
              <a:tblGrid>
                <a:gridCol w="6261175">
                  <a:extLst>
                    <a:ext uri="{9D8B030D-6E8A-4147-A177-3AD203B41FA5}">
                      <a16:colId xmlns:a16="http://schemas.microsoft.com/office/drawing/2014/main" val="3625146989"/>
                    </a:ext>
                  </a:extLst>
                </a:gridCol>
              </a:tblGrid>
              <a:tr h="1380866">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sz="4000" b="0" dirty="0">
                          <a:solidFill>
                            <a:srgbClr val="0070C0"/>
                          </a:solidFill>
                          <a:latin typeface="Cambria" panose="02040503050406030204" pitchFamily="18" charset="0"/>
                          <a:ea typeface="Cambria" panose="02040503050406030204" pitchFamily="18" charset="0"/>
                          <a:sym typeface="Wingdings" panose="05000000000000000000" pitchFamily="2" charset="2"/>
                        </a:rPr>
                        <a:t>Tìm hiểu về đòn bẩy trong máy bơm nước bằng tay, trả lời câu hỏi hình 19.7</a:t>
                      </a:r>
                    </a:p>
                  </a:txBody>
                  <a:tcPr/>
                </a:tc>
                <a:extLst>
                  <a:ext uri="{0D108BD9-81ED-4DB2-BD59-A6C34878D82A}">
                    <a16:rowId xmlns:a16="http://schemas.microsoft.com/office/drawing/2014/main" val="1111976632"/>
                  </a:ext>
                </a:extLst>
              </a:tr>
              <a:tr h="1380866">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sz="4000" b="0" dirty="0">
                          <a:solidFill>
                            <a:srgbClr val="00B050"/>
                          </a:solidFill>
                          <a:latin typeface="Cambria" panose="02040503050406030204" pitchFamily="18" charset="0"/>
                          <a:ea typeface="Cambria" panose="02040503050406030204" pitchFamily="18" charset="0"/>
                          <a:sym typeface="Wingdings" panose="05000000000000000000" pitchFamily="2" charset="2"/>
                        </a:rPr>
                        <a:t>Tìm hiểu đòn bẩy trong cơ thể người, trả lời câu hỏi hình 19.8; 19.9</a:t>
                      </a:r>
                      <a:r>
                        <a:rPr lang="en-US" sz="4000" b="0" dirty="0">
                          <a:solidFill>
                            <a:srgbClr val="00B050"/>
                          </a:solidFill>
                          <a:latin typeface="Cambria" panose="02040503050406030204" pitchFamily="18" charset="0"/>
                          <a:ea typeface="Cambria" panose="02040503050406030204" pitchFamily="18" charset="0"/>
                          <a:sym typeface="Wingdings" panose="05000000000000000000" pitchFamily="2" charset="2"/>
                        </a:rPr>
                        <a:t> </a:t>
                      </a:r>
                      <a:r>
                        <a:rPr lang="vi-VN" sz="4000" b="0" dirty="0">
                          <a:solidFill>
                            <a:srgbClr val="00B050"/>
                          </a:solidFill>
                          <a:latin typeface="Cambria" panose="02040503050406030204" pitchFamily="18" charset="0"/>
                          <a:ea typeface="Cambria" panose="02040503050406030204" pitchFamily="18" charset="0"/>
                          <a:sym typeface="Wingdings" panose="05000000000000000000" pitchFamily="2" charset="2"/>
                        </a:rPr>
                        <a:t>và tác dụng của đòn bẩy loại 2</a:t>
                      </a:r>
                    </a:p>
                  </a:txBody>
                  <a:tcPr/>
                </a:tc>
                <a:extLst>
                  <a:ext uri="{0D108BD9-81ED-4DB2-BD59-A6C34878D82A}">
                    <a16:rowId xmlns:a16="http://schemas.microsoft.com/office/drawing/2014/main" val="3211330459"/>
                  </a:ext>
                </a:extLst>
              </a:tr>
            </a:tbl>
          </a:graphicData>
        </a:graphic>
      </p:graphicFrame>
      <p:graphicFrame>
        <p:nvGraphicFramePr>
          <p:cNvPr id="16" name="Table 15">
            <a:extLst>
              <a:ext uri="{FF2B5EF4-FFF2-40B4-BE49-F238E27FC236}">
                <a16:creationId xmlns:a16="http://schemas.microsoft.com/office/drawing/2014/main" id="{9BA78666-4010-DD56-1512-33D43583E9DD}"/>
              </a:ext>
            </a:extLst>
          </p:cNvPr>
          <p:cNvGraphicFramePr>
            <a:graphicFrameLocks noGrp="1"/>
          </p:cNvGraphicFramePr>
          <p:nvPr>
            <p:extLst>
              <p:ext uri="{D42A27DB-BD31-4B8C-83A1-F6EECF244321}">
                <p14:modId xmlns:p14="http://schemas.microsoft.com/office/powerpoint/2010/main" val="4176811276"/>
              </p:ext>
            </p:extLst>
          </p:nvPr>
        </p:nvGraphicFramePr>
        <p:xfrm>
          <a:off x="7271035" y="3017151"/>
          <a:ext cx="4045175" cy="2773680"/>
        </p:xfrm>
        <a:graphic>
          <a:graphicData uri="http://schemas.openxmlformats.org/drawingml/2006/table">
            <a:tbl>
              <a:tblPr/>
              <a:tblGrid>
                <a:gridCol w="4045175">
                  <a:extLst>
                    <a:ext uri="{9D8B030D-6E8A-4147-A177-3AD203B41FA5}">
                      <a16:colId xmlns:a16="http://schemas.microsoft.com/office/drawing/2014/main" val="1170686209"/>
                    </a:ext>
                  </a:extLst>
                </a:gridCol>
              </a:tblGrid>
              <a:tr h="905435">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sz="4400" kern="1200" dirty="0">
                          <a:solidFill>
                            <a:srgbClr val="7030A0"/>
                          </a:solidFill>
                          <a:effectLst/>
                          <a:latin typeface="Cambria" panose="02040503050406030204" pitchFamily="18" charset="0"/>
                          <a:ea typeface="Cambria" panose="02040503050406030204" pitchFamily="18" charset="0"/>
                          <a:cs typeface="+mn-cs"/>
                        </a:rPr>
                        <a:t>tìm hiểu về đòn bẩy</a:t>
                      </a:r>
                      <a:r>
                        <a:rPr lang="en-US" sz="4400" kern="1200" dirty="0">
                          <a:solidFill>
                            <a:srgbClr val="7030A0"/>
                          </a:solidFill>
                          <a:effectLst/>
                          <a:latin typeface="Cambria" panose="02040503050406030204" pitchFamily="18" charset="0"/>
                          <a:ea typeface="Cambria" panose="02040503050406030204" pitchFamily="18" charset="0"/>
                          <a:cs typeface="+mn-cs"/>
                        </a:rPr>
                        <a:t> </a:t>
                      </a:r>
                      <a:r>
                        <a:rPr lang="vi-VN" sz="4400" kern="1200" dirty="0">
                          <a:solidFill>
                            <a:srgbClr val="7030A0"/>
                          </a:solidFill>
                          <a:effectLst/>
                          <a:latin typeface="Cambria" panose="02040503050406030204" pitchFamily="18" charset="0"/>
                          <a:ea typeface="Cambria" panose="02040503050406030204" pitchFamily="18" charset="0"/>
                          <a:cs typeface="+mn-cs"/>
                        </a:rPr>
                        <a:t>trong xe đạp, trả lời câu hỏi hình 19.10.</a:t>
                      </a:r>
                      <a:endParaRPr lang="en-US" sz="4400" kern="1200" dirty="0">
                        <a:solidFill>
                          <a:srgbClr val="7030A0"/>
                        </a:solidFill>
                        <a:effectLst/>
                        <a:latin typeface="Cambria" panose="02040503050406030204" pitchFamily="18" charset="0"/>
                        <a:ea typeface="Cambria" panose="02040503050406030204" pitchFamily="18" charset="0"/>
                        <a:cs typeface="+mn-cs"/>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extLst>
                  <a:ext uri="{0D108BD9-81ED-4DB2-BD59-A6C34878D82A}">
                    <a16:rowId xmlns:a16="http://schemas.microsoft.com/office/drawing/2014/main" val="1342549347"/>
                  </a:ext>
                </a:extLst>
              </a:tr>
            </a:tbl>
          </a:graphicData>
        </a:graphic>
      </p:graphicFrame>
    </p:spTree>
    <p:extLst>
      <p:ext uri="{BB962C8B-B14F-4D97-AF65-F5344CB8AC3E}">
        <p14:creationId xmlns:p14="http://schemas.microsoft.com/office/powerpoint/2010/main" val="2318118007"/>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gradFill rotWithShape="1">
          <a:gsLst>
            <a:gs pos="0">
              <a:srgbClr val="C7F7FF">
                <a:alpha val="100000"/>
              </a:srgbClr>
            </a:gs>
            <a:gs pos="100000">
              <a:srgbClr val="FFEFEB">
                <a:alpha val="100000"/>
              </a:srgbClr>
            </a:gs>
          </a:gsLst>
          <a:lin ang="5400000"/>
        </a:gradFill>
        <a:effectLst/>
      </p:bgPr>
    </p:bg>
    <p:spTree>
      <p:nvGrpSpPr>
        <p:cNvPr id="1" name="">
          <a:extLst>
            <a:ext uri="{FF2B5EF4-FFF2-40B4-BE49-F238E27FC236}">
              <a16:creationId xmlns:a16="http://schemas.microsoft.com/office/drawing/2014/main" id="{07E3348F-BC01-022D-E7CB-80F76BDBEAAF}"/>
            </a:ext>
          </a:extLst>
        </p:cNvPr>
        <p:cNvGrpSpPr/>
        <p:nvPr/>
      </p:nvGrpSpPr>
      <p:grpSpPr>
        <a:xfrm>
          <a:off x="0" y="0"/>
          <a:ext cx="0" cy="0"/>
          <a:chOff x="0" y="0"/>
          <a:chExt cx="0" cy="0"/>
        </a:xfrm>
      </p:grpSpPr>
      <p:sp>
        <p:nvSpPr>
          <p:cNvPr id="2" name="Freeform 11">
            <a:extLst>
              <a:ext uri="{FF2B5EF4-FFF2-40B4-BE49-F238E27FC236}">
                <a16:creationId xmlns:a16="http://schemas.microsoft.com/office/drawing/2014/main" id="{B4E2F736-DBB3-2C24-DF2A-99272ED77935}"/>
              </a:ext>
            </a:extLst>
          </p:cNvPr>
          <p:cNvSpPr/>
          <p:nvPr/>
        </p:nvSpPr>
        <p:spPr>
          <a:xfrm>
            <a:off x="74252" y="1305661"/>
            <a:ext cx="2616726" cy="5079718"/>
          </a:xfrm>
          <a:custGeom>
            <a:avLst/>
            <a:gdLst/>
            <a:ahLst/>
            <a:cxnLst/>
            <a:rect l="l" t="t" r="r" b="b"/>
            <a:pathLst>
              <a:path w="5708202" h="10705493">
                <a:moveTo>
                  <a:pt x="0" y="0"/>
                </a:moveTo>
                <a:lnTo>
                  <a:pt x="5708202" y="0"/>
                </a:lnTo>
                <a:lnTo>
                  <a:pt x="5708202" y="10705493"/>
                </a:lnTo>
                <a:lnTo>
                  <a:pt x="0" y="10705493"/>
                </a:lnTo>
                <a:lnTo>
                  <a:pt x="0" y="0"/>
                </a:lnTo>
                <a:close/>
              </a:path>
            </a:pathLst>
          </a:custGeom>
          <a:blipFill>
            <a:blip r:embed="rId2"/>
            <a:stretch>
              <a:fillRect/>
            </a:stretch>
          </a:blipFill>
        </p:spPr>
        <p:txBody>
          <a:bodyPr/>
          <a:lstStyle/>
          <a:p>
            <a:endParaRPr lang="en-US"/>
          </a:p>
        </p:txBody>
      </p:sp>
      <p:sp>
        <p:nvSpPr>
          <p:cNvPr id="3" name="Freeform 3">
            <a:extLst>
              <a:ext uri="{FF2B5EF4-FFF2-40B4-BE49-F238E27FC236}">
                <a16:creationId xmlns:a16="http://schemas.microsoft.com/office/drawing/2014/main" id="{068FC9DB-48CE-96E4-F585-56D9BD408CA7}"/>
              </a:ext>
            </a:extLst>
          </p:cNvPr>
          <p:cNvSpPr/>
          <p:nvPr/>
        </p:nvSpPr>
        <p:spPr>
          <a:xfrm>
            <a:off x="10833677" y="471067"/>
            <a:ext cx="2303215" cy="710158"/>
          </a:xfrm>
          <a:custGeom>
            <a:avLst/>
            <a:gdLst/>
            <a:ahLst/>
            <a:cxnLst/>
            <a:rect l="l" t="t" r="r" b="b"/>
            <a:pathLst>
              <a:path w="3454822" h="1065237">
                <a:moveTo>
                  <a:pt x="0" y="0"/>
                </a:moveTo>
                <a:lnTo>
                  <a:pt x="3454822" y="0"/>
                </a:lnTo>
                <a:lnTo>
                  <a:pt x="3454822" y="1065236"/>
                </a:lnTo>
                <a:lnTo>
                  <a:pt x="0" y="1065236"/>
                </a:lnTo>
                <a:lnTo>
                  <a:pt x="0"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a:extLst>
              <a:ext uri="{FF2B5EF4-FFF2-40B4-BE49-F238E27FC236}">
                <a16:creationId xmlns:a16="http://schemas.microsoft.com/office/drawing/2014/main" id="{474DEFCB-51AF-F4F1-4C6B-A228B0AD177B}"/>
              </a:ext>
            </a:extLst>
          </p:cNvPr>
          <p:cNvSpPr/>
          <p:nvPr/>
        </p:nvSpPr>
        <p:spPr>
          <a:xfrm>
            <a:off x="2823617" y="5424180"/>
            <a:ext cx="5543309" cy="3772297"/>
          </a:xfrm>
          <a:custGeom>
            <a:avLst/>
            <a:gdLst/>
            <a:ahLst/>
            <a:cxnLst/>
            <a:rect l="l" t="t" r="r" b="b"/>
            <a:pathLst>
              <a:path w="8314964" h="5658446">
                <a:moveTo>
                  <a:pt x="0" y="0"/>
                </a:moveTo>
                <a:lnTo>
                  <a:pt x="8314964" y="0"/>
                </a:lnTo>
                <a:lnTo>
                  <a:pt x="8314964" y="5658446"/>
                </a:lnTo>
                <a:lnTo>
                  <a:pt x="0" y="5658446"/>
                </a:lnTo>
                <a:lnTo>
                  <a:pt x="0" y="0"/>
                </a:lnTo>
                <a:close/>
              </a:path>
            </a:pathLst>
          </a:custGeom>
          <a:blipFill>
            <a:blip r:embed="rId4"/>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a:extLst>
              <a:ext uri="{FF2B5EF4-FFF2-40B4-BE49-F238E27FC236}">
                <a16:creationId xmlns:a16="http://schemas.microsoft.com/office/drawing/2014/main" id="{97F64979-47FE-C1AA-FFB1-265DC60E14FA}"/>
              </a:ext>
            </a:extLst>
          </p:cNvPr>
          <p:cNvSpPr/>
          <p:nvPr/>
        </p:nvSpPr>
        <p:spPr>
          <a:xfrm>
            <a:off x="-105164" y="4757430"/>
            <a:ext cx="5857562" cy="2181942"/>
          </a:xfrm>
          <a:custGeom>
            <a:avLst/>
            <a:gdLst/>
            <a:ahLst/>
            <a:cxnLst/>
            <a:rect l="l" t="t" r="r" b="b"/>
            <a:pathLst>
              <a:path w="8786343" h="3272913">
                <a:moveTo>
                  <a:pt x="0" y="0"/>
                </a:moveTo>
                <a:lnTo>
                  <a:pt x="8786343" y="0"/>
                </a:lnTo>
                <a:lnTo>
                  <a:pt x="8786343" y="3272913"/>
                </a:lnTo>
                <a:lnTo>
                  <a:pt x="0" y="3272913"/>
                </a:lnTo>
                <a:lnTo>
                  <a:pt x="0" y="0"/>
                </a:lnTo>
                <a:close/>
              </a:path>
            </a:pathLst>
          </a:custGeom>
          <a:blipFill>
            <a:blip r:embed="rId5"/>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9">
            <a:extLst>
              <a:ext uri="{FF2B5EF4-FFF2-40B4-BE49-F238E27FC236}">
                <a16:creationId xmlns:a16="http://schemas.microsoft.com/office/drawing/2014/main" id="{E508F08E-7DF1-E4DB-A602-2D633F7E4FDB}"/>
              </a:ext>
            </a:extLst>
          </p:cNvPr>
          <p:cNvSpPr/>
          <p:nvPr/>
        </p:nvSpPr>
        <p:spPr>
          <a:xfrm>
            <a:off x="7449633" y="4757431"/>
            <a:ext cx="6417688" cy="3079455"/>
          </a:xfrm>
          <a:custGeom>
            <a:avLst/>
            <a:gdLst/>
            <a:ahLst/>
            <a:cxnLst/>
            <a:rect l="l" t="t" r="r" b="b"/>
            <a:pathLst>
              <a:path w="9626532" h="4619183">
                <a:moveTo>
                  <a:pt x="0" y="0"/>
                </a:moveTo>
                <a:lnTo>
                  <a:pt x="9626532" y="0"/>
                </a:lnTo>
                <a:lnTo>
                  <a:pt x="9626532" y="4619183"/>
                </a:lnTo>
                <a:lnTo>
                  <a:pt x="0" y="4619183"/>
                </a:lnTo>
                <a:lnTo>
                  <a:pt x="0" y="0"/>
                </a:lnTo>
                <a:close/>
              </a:path>
            </a:pathLst>
          </a:custGeom>
          <a:blipFill>
            <a:blip r:embed="rId6"/>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5" name="Rounded Rectangle 7">
            <a:extLst>
              <a:ext uri="{FF2B5EF4-FFF2-40B4-BE49-F238E27FC236}">
                <a16:creationId xmlns:a16="http://schemas.microsoft.com/office/drawing/2014/main" id="{C4671FCC-5D95-69A9-EDA1-84EDDE3401E0}"/>
              </a:ext>
            </a:extLst>
          </p:cNvPr>
          <p:cNvSpPr/>
          <p:nvPr/>
        </p:nvSpPr>
        <p:spPr>
          <a:xfrm>
            <a:off x="561474" y="144376"/>
            <a:ext cx="11069052" cy="834189"/>
          </a:xfrm>
          <a:prstGeom prst="round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3</a:t>
            </a:r>
            <a:r>
              <a:rPr kumimoji="0" lang="vi-VN"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Ứng</a:t>
            </a:r>
            <a:r>
              <a:rPr kumimoji="0" lang="en-US"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dụng</a:t>
            </a:r>
            <a:r>
              <a:rPr kumimoji="0" lang="en-US"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của</a:t>
            </a:r>
            <a:r>
              <a:rPr kumimoji="0" lang="en-US"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vi-VN"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đòn bẩy</a:t>
            </a:r>
          </a:p>
        </p:txBody>
      </p:sp>
      <p:grpSp>
        <p:nvGrpSpPr>
          <p:cNvPr id="4" name="Group 4">
            <a:extLst>
              <a:ext uri="{FF2B5EF4-FFF2-40B4-BE49-F238E27FC236}">
                <a16:creationId xmlns:a16="http://schemas.microsoft.com/office/drawing/2014/main" id="{E6D77BD8-B171-61DA-907A-BEEED3B90A46}"/>
              </a:ext>
            </a:extLst>
          </p:cNvPr>
          <p:cNvGrpSpPr/>
          <p:nvPr/>
        </p:nvGrpSpPr>
        <p:grpSpPr>
          <a:xfrm>
            <a:off x="2740174" y="1117027"/>
            <a:ext cx="9199758" cy="5364137"/>
            <a:chOff x="0" y="0"/>
            <a:chExt cx="2675346" cy="1330502"/>
          </a:xfrm>
        </p:grpSpPr>
        <p:sp>
          <p:nvSpPr>
            <p:cNvPr id="5" name="Freeform 5">
              <a:extLst>
                <a:ext uri="{FF2B5EF4-FFF2-40B4-BE49-F238E27FC236}">
                  <a16:creationId xmlns:a16="http://schemas.microsoft.com/office/drawing/2014/main" id="{43C2A4D0-72A4-483A-5EBA-DEBE07205F78}"/>
                </a:ext>
              </a:extLst>
            </p:cNvPr>
            <p:cNvSpPr/>
            <p:nvPr/>
          </p:nvSpPr>
          <p:spPr>
            <a:xfrm>
              <a:off x="0" y="0"/>
              <a:ext cx="2675346" cy="1330502"/>
            </a:xfrm>
            <a:custGeom>
              <a:avLst/>
              <a:gdLst/>
              <a:ahLst/>
              <a:cxnLst/>
              <a:rect l="l" t="t" r="r" b="b"/>
              <a:pathLst>
                <a:path w="2675346" h="1330502">
                  <a:moveTo>
                    <a:pt x="75816" y="0"/>
                  </a:moveTo>
                  <a:lnTo>
                    <a:pt x="2599530" y="0"/>
                  </a:lnTo>
                  <a:cubicBezTo>
                    <a:pt x="2619638" y="0"/>
                    <a:pt x="2638922" y="7988"/>
                    <a:pt x="2653140" y="22206"/>
                  </a:cubicBezTo>
                  <a:cubicBezTo>
                    <a:pt x="2667359" y="36424"/>
                    <a:pt x="2675346" y="55708"/>
                    <a:pt x="2675346" y="75816"/>
                  </a:cubicBezTo>
                  <a:lnTo>
                    <a:pt x="2675346" y="1254686"/>
                  </a:lnTo>
                  <a:cubicBezTo>
                    <a:pt x="2675346" y="1296558"/>
                    <a:pt x="2641402" y="1330502"/>
                    <a:pt x="2599530" y="1330502"/>
                  </a:cubicBezTo>
                  <a:lnTo>
                    <a:pt x="75816" y="1330502"/>
                  </a:lnTo>
                  <a:cubicBezTo>
                    <a:pt x="55708" y="1330502"/>
                    <a:pt x="36424" y="1322514"/>
                    <a:pt x="22206" y="1308296"/>
                  </a:cubicBezTo>
                  <a:cubicBezTo>
                    <a:pt x="7988" y="1294078"/>
                    <a:pt x="0" y="1274794"/>
                    <a:pt x="0" y="1254686"/>
                  </a:cubicBezTo>
                  <a:lnTo>
                    <a:pt x="0" y="75816"/>
                  </a:lnTo>
                  <a:cubicBezTo>
                    <a:pt x="0" y="33944"/>
                    <a:pt x="33944" y="0"/>
                    <a:pt x="75816" y="0"/>
                  </a:cubicBezTo>
                  <a:close/>
                </a:path>
              </a:pathLst>
            </a:custGeom>
            <a:solidFill>
              <a:srgbClr val="FFFBE9"/>
            </a:solidFill>
            <a:ln w="38100" cap="rnd">
              <a:solidFill>
                <a:srgbClr val="DA7739"/>
              </a:solidFill>
              <a:prstDash val="lgDash"/>
              <a:round/>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936DF214-1E71-CD42-C110-1ADFDC7D53C7}"/>
                </a:ext>
              </a:extLst>
            </p:cNvPr>
            <p:cNvSpPr txBox="1"/>
            <p:nvPr/>
          </p:nvSpPr>
          <p:spPr>
            <a:xfrm>
              <a:off x="0" y="-38100"/>
              <a:ext cx="2675346" cy="1368602"/>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ct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16" name="TextBox 15">
            <a:extLst>
              <a:ext uri="{FF2B5EF4-FFF2-40B4-BE49-F238E27FC236}">
                <a16:creationId xmlns:a16="http://schemas.microsoft.com/office/drawing/2014/main" id="{1B6E214D-5A52-B119-2D48-D6CDCDE8B391}"/>
              </a:ext>
            </a:extLst>
          </p:cNvPr>
          <p:cNvSpPr txBox="1"/>
          <p:nvPr/>
        </p:nvSpPr>
        <p:spPr>
          <a:xfrm>
            <a:off x="3005452" y="1215318"/>
            <a:ext cx="8557395" cy="2363852"/>
          </a:xfrm>
          <a:prstGeom prst="rect">
            <a:avLst/>
          </a:prstGeom>
          <a:noFill/>
        </p:spPr>
        <p:txBody>
          <a:bodyPr wrap="square">
            <a:spAutoFit/>
          </a:bodyPr>
          <a:lstStyle/>
          <a:p>
            <a:pPr marL="30480" marR="30480" indent="426720" algn="just">
              <a:lnSpc>
                <a:spcPct val="107000"/>
              </a:lnSpc>
              <a:spcAft>
                <a:spcPts val="0"/>
              </a:spcAft>
            </a:pPr>
            <a:r>
              <a:rPr lang="vi-VN" sz="2800" dirty="0">
                <a:solidFill>
                  <a:srgbClr val="000000"/>
                </a:solidFill>
                <a:effectLst/>
                <a:latin typeface="Cambria" panose="02040503050406030204" pitchFamily="18" charset="0"/>
                <a:ea typeface="Cambria" panose="02040503050406030204" pitchFamily="18" charset="0"/>
              </a:rPr>
              <a:t>Đòn bẩy trong máy bơm nước bằng tay là đòn bẩy loại 1 vì có điểm tựa nằm trong khoảng điểm đặt lực tác dụng và vật nâng. Sử dụng máy bơm nước này giúp ta lợi về lực nâng nước và thay đổi được hướng tác dụng lực theo ý con người muốn.</a:t>
            </a:r>
            <a:endParaRPr lang="vi-VN" sz="2800" dirty="0">
              <a:effectLst/>
              <a:latin typeface="Cambria" panose="02040503050406030204" pitchFamily="18" charset="0"/>
              <a:ea typeface="Cambria" panose="02040503050406030204" pitchFamily="18" charset="0"/>
            </a:endParaRPr>
          </a:p>
        </p:txBody>
      </p:sp>
      <p:pic>
        <p:nvPicPr>
          <p:cNvPr id="11" name="Picture 2" descr="Đòn bẩy trong máy bơm nước bằng tay (Hình 19.7) là đòn bẩy loại nào? Sử dụng máy bơm nước này cho ta những lợi ích gì?   (ảnh 1)">
            <a:extLst>
              <a:ext uri="{FF2B5EF4-FFF2-40B4-BE49-F238E27FC236}">
                <a16:creationId xmlns:a16="http://schemas.microsoft.com/office/drawing/2014/main" id="{2152A8D6-C1C6-9CF2-649C-958D0102102D}"/>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5232111" y="3563730"/>
            <a:ext cx="4098510" cy="27334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1381565"/>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gradFill rotWithShape="1">
          <a:gsLst>
            <a:gs pos="0">
              <a:srgbClr val="C7F7FF">
                <a:alpha val="100000"/>
              </a:srgbClr>
            </a:gs>
            <a:gs pos="100000">
              <a:srgbClr val="FFEFEB">
                <a:alpha val="100000"/>
              </a:srgbClr>
            </a:gs>
          </a:gsLst>
          <a:lin ang="5400000"/>
        </a:gradFill>
        <a:effectLst/>
      </p:bgPr>
    </p:bg>
    <p:spTree>
      <p:nvGrpSpPr>
        <p:cNvPr id="1" name="">
          <a:extLst>
            <a:ext uri="{FF2B5EF4-FFF2-40B4-BE49-F238E27FC236}">
              <a16:creationId xmlns:a16="http://schemas.microsoft.com/office/drawing/2014/main" id="{73189392-619F-AB91-4699-2907859910CE}"/>
            </a:ext>
          </a:extLst>
        </p:cNvPr>
        <p:cNvGrpSpPr/>
        <p:nvPr/>
      </p:nvGrpSpPr>
      <p:grpSpPr>
        <a:xfrm>
          <a:off x="0" y="0"/>
          <a:ext cx="0" cy="0"/>
          <a:chOff x="0" y="0"/>
          <a:chExt cx="0" cy="0"/>
        </a:xfrm>
      </p:grpSpPr>
      <p:sp>
        <p:nvSpPr>
          <p:cNvPr id="3" name="Freeform 3">
            <a:extLst>
              <a:ext uri="{FF2B5EF4-FFF2-40B4-BE49-F238E27FC236}">
                <a16:creationId xmlns:a16="http://schemas.microsoft.com/office/drawing/2014/main" id="{6720D06A-44A7-7C3B-6421-3AEF86E46C94}"/>
              </a:ext>
            </a:extLst>
          </p:cNvPr>
          <p:cNvSpPr/>
          <p:nvPr/>
        </p:nvSpPr>
        <p:spPr>
          <a:xfrm>
            <a:off x="10833677" y="471067"/>
            <a:ext cx="2303215" cy="710158"/>
          </a:xfrm>
          <a:custGeom>
            <a:avLst/>
            <a:gdLst/>
            <a:ahLst/>
            <a:cxnLst/>
            <a:rect l="l" t="t" r="r" b="b"/>
            <a:pathLst>
              <a:path w="3454822" h="1065237">
                <a:moveTo>
                  <a:pt x="0" y="0"/>
                </a:moveTo>
                <a:lnTo>
                  <a:pt x="3454822" y="0"/>
                </a:lnTo>
                <a:lnTo>
                  <a:pt x="3454822" y="1065236"/>
                </a:lnTo>
                <a:lnTo>
                  <a:pt x="0" y="1065236"/>
                </a:lnTo>
                <a:lnTo>
                  <a:pt x="0" y="0"/>
                </a:lnTo>
                <a:close/>
              </a:path>
            </a:pathLst>
          </a:custGeom>
          <a:blipFill>
            <a:blip r:embed="rId2"/>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a:extLst>
              <a:ext uri="{FF2B5EF4-FFF2-40B4-BE49-F238E27FC236}">
                <a16:creationId xmlns:a16="http://schemas.microsoft.com/office/drawing/2014/main" id="{E3888479-2946-C93D-0040-0D514038D572}"/>
              </a:ext>
            </a:extLst>
          </p:cNvPr>
          <p:cNvSpPr/>
          <p:nvPr/>
        </p:nvSpPr>
        <p:spPr>
          <a:xfrm>
            <a:off x="2823617" y="5424180"/>
            <a:ext cx="5543309" cy="3772297"/>
          </a:xfrm>
          <a:custGeom>
            <a:avLst/>
            <a:gdLst/>
            <a:ahLst/>
            <a:cxnLst/>
            <a:rect l="l" t="t" r="r" b="b"/>
            <a:pathLst>
              <a:path w="8314964" h="5658446">
                <a:moveTo>
                  <a:pt x="0" y="0"/>
                </a:moveTo>
                <a:lnTo>
                  <a:pt x="8314964" y="0"/>
                </a:lnTo>
                <a:lnTo>
                  <a:pt x="8314964" y="5658446"/>
                </a:lnTo>
                <a:lnTo>
                  <a:pt x="0" y="5658446"/>
                </a:lnTo>
                <a:lnTo>
                  <a:pt x="0"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a:extLst>
              <a:ext uri="{FF2B5EF4-FFF2-40B4-BE49-F238E27FC236}">
                <a16:creationId xmlns:a16="http://schemas.microsoft.com/office/drawing/2014/main" id="{FB3D2147-3D12-3681-EB12-7E448CEE7FD1}"/>
              </a:ext>
            </a:extLst>
          </p:cNvPr>
          <p:cNvSpPr/>
          <p:nvPr/>
        </p:nvSpPr>
        <p:spPr>
          <a:xfrm>
            <a:off x="-105164" y="4757430"/>
            <a:ext cx="5857562" cy="2181942"/>
          </a:xfrm>
          <a:custGeom>
            <a:avLst/>
            <a:gdLst/>
            <a:ahLst/>
            <a:cxnLst/>
            <a:rect l="l" t="t" r="r" b="b"/>
            <a:pathLst>
              <a:path w="8786343" h="3272913">
                <a:moveTo>
                  <a:pt x="0" y="0"/>
                </a:moveTo>
                <a:lnTo>
                  <a:pt x="8786343" y="0"/>
                </a:lnTo>
                <a:lnTo>
                  <a:pt x="8786343" y="3272913"/>
                </a:lnTo>
                <a:lnTo>
                  <a:pt x="0" y="3272913"/>
                </a:lnTo>
                <a:lnTo>
                  <a:pt x="0" y="0"/>
                </a:lnTo>
                <a:close/>
              </a:path>
            </a:pathLst>
          </a:custGeom>
          <a:blipFill>
            <a:blip r:embed="rId4"/>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9">
            <a:extLst>
              <a:ext uri="{FF2B5EF4-FFF2-40B4-BE49-F238E27FC236}">
                <a16:creationId xmlns:a16="http://schemas.microsoft.com/office/drawing/2014/main" id="{4EBB16BF-7EFD-B7E3-F486-EB0BDD9F4B1E}"/>
              </a:ext>
            </a:extLst>
          </p:cNvPr>
          <p:cNvSpPr/>
          <p:nvPr/>
        </p:nvSpPr>
        <p:spPr>
          <a:xfrm>
            <a:off x="7449633" y="4757431"/>
            <a:ext cx="6417688" cy="3079455"/>
          </a:xfrm>
          <a:custGeom>
            <a:avLst/>
            <a:gdLst/>
            <a:ahLst/>
            <a:cxnLst/>
            <a:rect l="l" t="t" r="r" b="b"/>
            <a:pathLst>
              <a:path w="9626532" h="4619183">
                <a:moveTo>
                  <a:pt x="0" y="0"/>
                </a:moveTo>
                <a:lnTo>
                  <a:pt x="9626532" y="0"/>
                </a:lnTo>
                <a:lnTo>
                  <a:pt x="9626532" y="4619183"/>
                </a:lnTo>
                <a:lnTo>
                  <a:pt x="0" y="4619183"/>
                </a:lnTo>
                <a:lnTo>
                  <a:pt x="0" y="0"/>
                </a:lnTo>
                <a:close/>
              </a:path>
            </a:pathLst>
          </a:custGeom>
          <a:blipFill>
            <a:blip r:embed="rId5"/>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5" name="Rounded Rectangle 7">
            <a:extLst>
              <a:ext uri="{FF2B5EF4-FFF2-40B4-BE49-F238E27FC236}">
                <a16:creationId xmlns:a16="http://schemas.microsoft.com/office/drawing/2014/main" id="{EF7520E4-0977-4234-EEBC-12FA130E825D}"/>
              </a:ext>
            </a:extLst>
          </p:cNvPr>
          <p:cNvSpPr/>
          <p:nvPr/>
        </p:nvSpPr>
        <p:spPr>
          <a:xfrm>
            <a:off x="561474" y="144376"/>
            <a:ext cx="11069052" cy="834189"/>
          </a:xfrm>
          <a:prstGeom prst="round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3</a:t>
            </a:r>
            <a:r>
              <a:rPr kumimoji="0" lang="vi-VN"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Ứng</a:t>
            </a:r>
            <a:r>
              <a:rPr kumimoji="0" lang="en-US"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dụng</a:t>
            </a:r>
            <a:r>
              <a:rPr kumimoji="0" lang="en-US"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của</a:t>
            </a:r>
            <a:r>
              <a:rPr kumimoji="0" lang="en-US"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vi-VN"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đòn bẩy</a:t>
            </a:r>
          </a:p>
        </p:txBody>
      </p:sp>
      <p:grpSp>
        <p:nvGrpSpPr>
          <p:cNvPr id="4" name="Group 4">
            <a:extLst>
              <a:ext uri="{FF2B5EF4-FFF2-40B4-BE49-F238E27FC236}">
                <a16:creationId xmlns:a16="http://schemas.microsoft.com/office/drawing/2014/main" id="{3868F59B-C159-0C4F-83D7-637A97992870}"/>
              </a:ext>
            </a:extLst>
          </p:cNvPr>
          <p:cNvGrpSpPr/>
          <p:nvPr/>
        </p:nvGrpSpPr>
        <p:grpSpPr>
          <a:xfrm>
            <a:off x="209550" y="1117027"/>
            <a:ext cx="11730382" cy="5364137"/>
            <a:chOff x="0" y="0"/>
            <a:chExt cx="2675346" cy="1330502"/>
          </a:xfrm>
        </p:grpSpPr>
        <p:sp>
          <p:nvSpPr>
            <p:cNvPr id="5" name="Freeform 5">
              <a:extLst>
                <a:ext uri="{FF2B5EF4-FFF2-40B4-BE49-F238E27FC236}">
                  <a16:creationId xmlns:a16="http://schemas.microsoft.com/office/drawing/2014/main" id="{710060E3-2D86-0EFE-0438-B798202E7931}"/>
                </a:ext>
              </a:extLst>
            </p:cNvPr>
            <p:cNvSpPr/>
            <p:nvPr/>
          </p:nvSpPr>
          <p:spPr>
            <a:xfrm>
              <a:off x="0" y="0"/>
              <a:ext cx="2675346" cy="1330502"/>
            </a:xfrm>
            <a:custGeom>
              <a:avLst/>
              <a:gdLst/>
              <a:ahLst/>
              <a:cxnLst/>
              <a:rect l="l" t="t" r="r" b="b"/>
              <a:pathLst>
                <a:path w="2675346" h="1330502">
                  <a:moveTo>
                    <a:pt x="75816" y="0"/>
                  </a:moveTo>
                  <a:lnTo>
                    <a:pt x="2599530" y="0"/>
                  </a:lnTo>
                  <a:cubicBezTo>
                    <a:pt x="2619638" y="0"/>
                    <a:pt x="2638922" y="7988"/>
                    <a:pt x="2653140" y="22206"/>
                  </a:cubicBezTo>
                  <a:cubicBezTo>
                    <a:pt x="2667359" y="36424"/>
                    <a:pt x="2675346" y="55708"/>
                    <a:pt x="2675346" y="75816"/>
                  </a:cubicBezTo>
                  <a:lnTo>
                    <a:pt x="2675346" y="1254686"/>
                  </a:lnTo>
                  <a:cubicBezTo>
                    <a:pt x="2675346" y="1296558"/>
                    <a:pt x="2641402" y="1330502"/>
                    <a:pt x="2599530" y="1330502"/>
                  </a:cubicBezTo>
                  <a:lnTo>
                    <a:pt x="75816" y="1330502"/>
                  </a:lnTo>
                  <a:cubicBezTo>
                    <a:pt x="55708" y="1330502"/>
                    <a:pt x="36424" y="1322514"/>
                    <a:pt x="22206" y="1308296"/>
                  </a:cubicBezTo>
                  <a:cubicBezTo>
                    <a:pt x="7988" y="1294078"/>
                    <a:pt x="0" y="1274794"/>
                    <a:pt x="0" y="1254686"/>
                  </a:cubicBezTo>
                  <a:lnTo>
                    <a:pt x="0" y="75816"/>
                  </a:lnTo>
                  <a:cubicBezTo>
                    <a:pt x="0" y="33944"/>
                    <a:pt x="33944" y="0"/>
                    <a:pt x="75816" y="0"/>
                  </a:cubicBezTo>
                  <a:close/>
                </a:path>
              </a:pathLst>
            </a:custGeom>
            <a:solidFill>
              <a:srgbClr val="FFFBE9"/>
            </a:solidFill>
            <a:ln w="38100" cap="rnd">
              <a:solidFill>
                <a:srgbClr val="DA7739"/>
              </a:solidFill>
              <a:prstDash val="lgDash"/>
              <a:round/>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386527D8-F7F1-B46A-9BCA-02E2AE336533}"/>
                </a:ext>
              </a:extLst>
            </p:cNvPr>
            <p:cNvSpPr txBox="1"/>
            <p:nvPr/>
          </p:nvSpPr>
          <p:spPr>
            <a:xfrm>
              <a:off x="0" y="-38100"/>
              <a:ext cx="2675346" cy="1368602"/>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ct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16" name="TextBox 15">
            <a:extLst>
              <a:ext uri="{FF2B5EF4-FFF2-40B4-BE49-F238E27FC236}">
                <a16:creationId xmlns:a16="http://schemas.microsoft.com/office/drawing/2014/main" id="{0CA061C5-8674-ECF5-D995-A318D9445FB4}"/>
              </a:ext>
            </a:extLst>
          </p:cNvPr>
          <p:cNvSpPr txBox="1"/>
          <p:nvPr/>
        </p:nvSpPr>
        <p:spPr>
          <a:xfrm>
            <a:off x="2823617" y="1215318"/>
            <a:ext cx="9116315" cy="5190332"/>
          </a:xfrm>
          <a:prstGeom prst="rect">
            <a:avLst/>
          </a:prstGeom>
          <a:noFill/>
        </p:spPr>
        <p:txBody>
          <a:bodyPr wrap="square">
            <a:spAutoFit/>
          </a:bodyPr>
          <a:lstStyle/>
          <a:p>
            <a:pPr marL="28575" marR="28575" indent="428625" algn="just">
              <a:spcBef>
                <a:spcPts val="0"/>
              </a:spcBef>
              <a:spcAft>
                <a:spcPts val="0"/>
              </a:spcAft>
            </a:pPr>
            <a:r>
              <a:rPr lang="vi-VN" sz="3600" dirty="0">
                <a:solidFill>
                  <a:srgbClr val="000000"/>
                </a:solidFill>
                <a:effectLst/>
                <a:latin typeface="Cambria" panose="02040503050406030204" pitchFamily="18" charset="0"/>
                <a:ea typeface="Cambria" panose="02040503050406030204" pitchFamily="18" charset="0"/>
              </a:rPr>
              <a:t>Tư thế ngồi tránh mỏi cổ:</a:t>
            </a:r>
            <a:endParaRPr lang="vi-VN" sz="3600" dirty="0">
              <a:effectLst/>
              <a:latin typeface="Cambria" panose="02040503050406030204" pitchFamily="18" charset="0"/>
              <a:ea typeface="Cambria" panose="02040503050406030204" pitchFamily="18" charset="0"/>
            </a:endParaRPr>
          </a:p>
          <a:p>
            <a:pPr marL="28575" marR="28575" indent="428625" algn="just">
              <a:spcBef>
                <a:spcPts val="0"/>
              </a:spcBef>
              <a:spcAft>
                <a:spcPts val="0"/>
              </a:spcAft>
            </a:pPr>
            <a:r>
              <a:rPr lang="vi-VN" sz="3600" dirty="0">
                <a:solidFill>
                  <a:srgbClr val="000000"/>
                </a:solidFill>
                <a:effectLst/>
                <a:latin typeface="Cambria" panose="02040503050406030204" pitchFamily="18" charset="0"/>
                <a:ea typeface="Cambria" panose="02040503050406030204" pitchFamily="18" charset="0"/>
              </a:rPr>
              <a:t>+ Cổ: giữ cổ ở vị trí thẳng trục với cột sống.</a:t>
            </a:r>
            <a:endParaRPr lang="en-US" sz="3600" dirty="0">
              <a:latin typeface="Cambria" panose="02040503050406030204" pitchFamily="18" charset="0"/>
              <a:ea typeface="Cambria" panose="02040503050406030204" pitchFamily="18" charset="0"/>
            </a:endParaRPr>
          </a:p>
          <a:p>
            <a:pPr marL="28575" marR="28575" indent="428625" algn="just">
              <a:spcBef>
                <a:spcPts val="0"/>
              </a:spcBef>
              <a:spcAft>
                <a:spcPts val="0"/>
              </a:spcAft>
            </a:pPr>
            <a:r>
              <a:rPr lang="vi-VN" sz="3600" dirty="0">
                <a:solidFill>
                  <a:srgbClr val="000000"/>
                </a:solidFill>
                <a:effectLst/>
                <a:latin typeface="Cambria" panose="02040503050406030204" pitchFamily="18" charset="0"/>
                <a:ea typeface="Cambria" panose="02040503050406030204" pitchFamily="18" charset="0"/>
              </a:rPr>
              <a:t>+ Vai: thả lỏng, đặt cẳng tay ở mặt phẳng ngang vuông góc với khuỷu tay, cổ tay thẳng trục với cẳng tay.</a:t>
            </a:r>
            <a:endParaRPr lang="vi-VN" sz="3600" dirty="0">
              <a:effectLst/>
              <a:latin typeface="Cambria" panose="02040503050406030204" pitchFamily="18" charset="0"/>
              <a:ea typeface="Cambria" panose="02040503050406030204" pitchFamily="18" charset="0"/>
            </a:endParaRPr>
          </a:p>
          <a:p>
            <a:pPr algn="just">
              <a:lnSpc>
                <a:spcPct val="107000"/>
              </a:lnSpc>
              <a:spcAft>
                <a:spcPts val="800"/>
              </a:spcAft>
            </a:pPr>
            <a:r>
              <a:rPr lang="en-US" sz="3600" dirty="0">
                <a:solidFill>
                  <a:srgbClr val="000000"/>
                </a:solidFill>
                <a:effectLst/>
                <a:latin typeface="Cambria" panose="02040503050406030204" pitchFamily="18" charset="0"/>
                <a:ea typeface="Cambria" panose="02040503050406030204" pitchFamily="18" charset="0"/>
              </a:rPr>
              <a:t>     </a:t>
            </a:r>
            <a:r>
              <a:rPr lang="vi-VN" sz="3600" dirty="0">
                <a:solidFill>
                  <a:srgbClr val="000000"/>
                </a:solidFill>
                <a:effectLst/>
                <a:latin typeface="Cambria" panose="02040503050406030204" pitchFamily="18" charset="0"/>
                <a:ea typeface="Cambria" panose="02040503050406030204" pitchFamily="18" charset="0"/>
              </a:rPr>
              <a:t>+ Lưng: giữ thẳng, nên chọn một chiếc ghế tựa, có thể điều chỉnh chiều cao, độ nghiêng phù hợp nhằm giảm thiểu các áp lực lên cột sống.</a:t>
            </a:r>
            <a:endParaRPr lang="vi-VN" sz="3600" dirty="0">
              <a:effectLst/>
              <a:latin typeface="Cambria" panose="02040503050406030204" pitchFamily="18" charset="0"/>
              <a:ea typeface="Cambria" panose="02040503050406030204" pitchFamily="18" charset="0"/>
            </a:endParaRPr>
          </a:p>
        </p:txBody>
      </p:sp>
      <p:pic>
        <p:nvPicPr>
          <p:cNvPr id="13" name="Picture 12">
            <a:extLst>
              <a:ext uri="{FF2B5EF4-FFF2-40B4-BE49-F238E27FC236}">
                <a16:creationId xmlns:a16="http://schemas.microsoft.com/office/drawing/2014/main" id="{26AA4019-0F96-5352-4381-F3CFCA3655D7}"/>
              </a:ext>
            </a:extLst>
          </p:cNvPr>
          <p:cNvPicPr>
            <a:picLocks noChangeAspect="1"/>
          </p:cNvPicPr>
          <p:nvPr/>
        </p:nvPicPr>
        <p:blipFill>
          <a:blip r:embed="rId6"/>
          <a:stretch>
            <a:fillRect/>
          </a:stretch>
        </p:blipFill>
        <p:spPr>
          <a:xfrm>
            <a:off x="455492" y="1302035"/>
            <a:ext cx="2488563" cy="2890645"/>
          </a:xfrm>
          <a:prstGeom prst="rect">
            <a:avLst/>
          </a:prstGeom>
        </p:spPr>
      </p:pic>
      <p:pic>
        <p:nvPicPr>
          <p:cNvPr id="14" name="Picture 13">
            <a:extLst>
              <a:ext uri="{FF2B5EF4-FFF2-40B4-BE49-F238E27FC236}">
                <a16:creationId xmlns:a16="http://schemas.microsoft.com/office/drawing/2014/main" id="{0602F628-65AC-A408-EF61-5B7749FEB70A}"/>
              </a:ext>
            </a:extLst>
          </p:cNvPr>
          <p:cNvPicPr>
            <a:picLocks noChangeAspect="1"/>
          </p:cNvPicPr>
          <p:nvPr/>
        </p:nvPicPr>
        <p:blipFill>
          <a:blip r:embed="rId7"/>
          <a:stretch>
            <a:fillRect/>
          </a:stretch>
        </p:blipFill>
        <p:spPr>
          <a:xfrm>
            <a:off x="395273" y="4069494"/>
            <a:ext cx="2488563" cy="2227664"/>
          </a:xfrm>
          <a:prstGeom prst="rect">
            <a:avLst/>
          </a:prstGeom>
        </p:spPr>
      </p:pic>
    </p:spTree>
    <p:extLst>
      <p:ext uri="{BB962C8B-B14F-4D97-AF65-F5344CB8AC3E}">
        <p14:creationId xmlns:p14="http://schemas.microsoft.com/office/powerpoint/2010/main" val="447417515"/>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3BAE80-5A00-CD86-C80C-78F29B3C4FE7}"/>
              </a:ext>
            </a:extLst>
          </p:cNvPr>
          <p:cNvSpPr txBox="1"/>
          <p:nvPr/>
        </p:nvSpPr>
        <p:spPr>
          <a:xfrm>
            <a:off x="1631949" y="1619026"/>
            <a:ext cx="8928100" cy="2629053"/>
          </a:xfrm>
          <a:prstGeom prst="rect">
            <a:avLst/>
          </a:prstGeom>
          <a:noFill/>
        </p:spPr>
        <p:txBody>
          <a:bodyPr wrap="square">
            <a:spAutoFit/>
          </a:bodyPr>
          <a:lstStyle/>
          <a:p>
            <a:pPr algn="ctr">
              <a:lnSpc>
                <a:spcPct val="120000"/>
              </a:lnSpc>
            </a:pPr>
            <a:r>
              <a:rPr lang="vi-VN" sz="7200" b="1" dirty="0">
                <a:solidFill>
                  <a:srgbClr val="C00000"/>
                </a:solidFill>
                <a:latin typeface="Cambria" panose="02040503050406030204" pitchFamily="18" charset="0"/>
                <a:ea typeface="Cambria" panose="02040503050406030204" pitchFamily="18" charset="0"/>
              </a:rPr>
              <a:t>Bài </a:t>
            </a:r>
            <a:r>
              <a:rPr lang="en-US" altLang="vi-VN" sz="7200" b="1" dirty="0">
                <a:solidFill>
                  <a:srgbClr val="C00000"/>
                </a:solidFill>
                <a:latin typeface="Cambria" panose="02040503050406030204" pitchFamily="18" charset="0"/>
                <a:ea typeface="Cambria" panose="02040503050406030204" pitchFamily="18" charset="0"/>
              </a:rPr>
              <a:t>19</a:t>
            </a:r>
            <a:r>
              <a:rPr lang="vi-VN" sz="7200" b="1" dirty="0">
                <a:solidFill>
                  <a:srgbClr val="C00000"/>
                </a:solidFill>
                <a:latin typeface="Cambria" panose="02040503050406030204" pitchFamily="18" charset="0"/>
                <a:ea typeface="Cambria" panose="02040503050406030204" pitchFamily="18" charset="0"/>
              </a:rPr>
              <a:t>: </a:t>
            </a:r>
            <a:r>
              <a:rPr lang="en-US" altLang="vi-VN" sz="7200" b="1" dirty="0">
                <a:solidFill>
                  <a:srgbClr val="C00000"/>
                </a:solidFill>
                <a:latin typeface="Cambria" panose="02040503050406030204" pitchFamily="18" charset="0"/>
                <a:ea typeface="Cambria" panose="02040503050406030204" pitchFamily="18" charset="0"/>
              </a:rPr>
              <a:t>ĐÒN BẨY VÀ ỨNG DỤNG</a:t>
            </a:r>
          </a:p>
        </p:txBody>
      </p:sp>
      <p:sp>
        <p:nvSpPr>
          <p:cNvPr id="4" name="Freeform 3">
            <a:extLst>
              <a:ext uri="{FF2B5EF4-FFF2-40B4-BE49-F238E27FC236}">
                <a16:creationId xmlns:a16="http://schemas.microsoft.com/office/drawing/2014/main" id="{9456E6B4-515E-1DB2-692D-B82F9A4D233B}"/>
              </a:ext>
            </a:extLst>
          </p:cNvPr>
          <p:cNvSpPr/>
          <p:nvPr/>
        </p:nvSpPr>
        <p:spPr>
          <a:xfrm flipH="1">
            <a:off x="-1255477" y="2933553"/>
            <a:ext cx="6011956" cy="4191568"/>
          </a:xfrm>
          <a:custGeom>
            <a:avLst/>
            <a:gdLst/>
            <a:ahLst/>
            <a:cxnLst/>
            <a:rect l="l" t="t" r="r" b="b"/>
            <a:pathLst>
              <a:path w="8314964" h="5658446">
                <a:moveTo>
                  <a:pt x="8314964" y="0"/>
                </a:moveTo>
                <a:lnTo>
                  <a:pt x="0" y="0"/>
                </a:lnTo>
                <a:lnTo>
                  <a:pt x="0" y="5658445"/>
                </a:lnTo>
                <a:lnTo>
                  <a:pt x="8314964" y="5658445"/>
                </a:lnTo>
                <a:lnTo>
                  <a:pt x="8314964" y="0"/>
                </a:lnTo>
                <a:close/>
              </a:path>
            </a:pathLst>
          </a:custGeom>
          <a:blipFill>
            <a:blip r:embed="rId2"/>
            <a:stretch>
              <a:fillRect/>
            </a:stretch>
          </a:blipFill>
        </p:spPr>
        <p:txBody>
          <a:bodyPr/>
          <a:lstStyle/>
          <a:p>
            <a:pPr defTabSz="609630"/>
            <a:endParaRPr lang="en-US" sz="1200">
              <a:solidFill>
                <a:prstClr val="black"/>
              </a:solidFill>
              <a:latin typeface="Calibri"/>
            </a:endParaRPr>
          </a:p>
        </p:txBody>
      </p:sp>
      <p:sp>
        <p:nvSpPr>
          <p:cNvPr id="5" name="Freeform 3">
            <a:extLst>
              <a:ext uri="{FF2B5EF4-FFF2-40B4-BE49-F238E27FC236}">
                <a16:creationId xmlns:a16="http://schemas.microsoft.com/office/drawing/2014/main" id="{F4C5B305-FC89-3E00-BCFA-7667C8E28BFB}"/>
              </a:ext>
            </a:extLst>
          </p:cNvPr>
          <p:cNvSpPr/>
          <p:nvPr/>
        </p:nvSpPr>
        <p:spPr>
          <a:xfrm flipH="1">
            <a:off x="8771098" y="2933553"/>
            <a:ext cx="6127727" cy="4286386"/>
          </a:xfrm>
          <a:custGeom>
            <a:avLst/>
            <a:gdLst/>
            <a:ahLst/>
            <a:cxnLst/>
            <a:rect l="l" t="t" r="r" b="b"/>
            <a:pathLst>
              <a:path w="8314964" h="5658446">
                <a:moveTo>
                  <a:pt x="8314964" y="0"/>
                </a:moveTo>
                <a:lnTo>
                  <a:pt x="0" y="0"/>
                </a:lnTo>
                <a:lnTo>
                  <a:pt x="0" y="5658445"/>
                </a:lnTo>
                <a:lnTo>
                  <a:pt x="8314964" y="5658445"/>
                </a:lnTo>
                <a:lnTo>
                  <a:pt x="8314964" y="0"/>
                </a:lnTo>
                <a:close/>
              </a:path>
            </a:pathLst>
          </a:custGeom>
          <a:blipFill>
            <a:blip r:embed="rId2"/>
            <a:stretch>
              <a:fillRect/>
            </a:stretch>
          </a:blipFill>
        </p:spPr>
        <p:txBody>
          <a:bodyPr/>
          <a:lstStyle/>
          <a:p>
            <a:pPr defTabSz="609630"/>
            <a:endParaRPr lang="en-US" sz="1200">
              <a:solidFill>
                <a:prstClr val="black"/>
              </a:solidFill>
              <a:latin typeface="Calibri"/>
            </a:endParaRPr>
          </a:p>
        </p:txBody>
      </p:sp>
      <p:sp>
        <p:nvSpPr>
          <p:cNvPr id="6" name="Freeform 8">
            <a:extLst>
              <a:ext uri="{FF2B5EF4-FFF2-40B4-BE49-F238E27FC236}">
                <a16:creationId xmlns:a16="http://schemas.microsoft.com/office/drawing/2014/main" id="{5137794B-D188-11A8-42C3-19D7C72A2658}"/>
              </a:ext>
            </a:extLst>
          </p:cNvPr>
          <p:cNvSpPr/>
          <p:nvPr/>
        </p:nvSpPr>
        <p:spPr>
          <a:xfrm>
            <a:off x="856014" y="4981928"/>
            <a:ext cx="10479971" cy="1855828"/>
          </a:xfrm>
          <a:custGeom>
            <a:avLst/>
            <a:gdLst/>
            <a:ahLst/>
            <a:cxnLst/>
            <a:rect l="l" t="t" r="r" b="b"/>
            <a:pathLst>
              <a:path w="15719957" h="2783742">
                <a:moveTo>
                  <a:pt x="0" y="0"/>
                </a:moveTo>
                <a:lnTo>
                  <a:pt x="15719957" y="0"/>
                </a:lnTo>
                <a:lnTo>
                  <a:pt x="15719957" y="2783742"/>
                </a:lnTo>
                <a:lnTo>
                  <a:pt x="0" y="2783742"/>
                </a:lnTo>
                <a:lnTo>
                  <a:pt x="0" y="0"/>
                </a:lnTo>
                <a:close/>
              </a:path>
            </a:pathLst>
          </a:custGeom>
          <a:blipFill>
            <a:blip r:embed="rId3"/>
            <a:stretch>
              <a:fillRect/>
            </a:stretch>
          </a:blipFill>
        </p:spPr>
        <p:txBody>
          <a:bodyPr/>
          <a:lstStyle/>
          <a:p>
            <a:pPr defTabSz="609630"/>
            <a:endParaRPr lang="en-US" sz="1200">
              <a:solidFill>
                <a:prstClr val="black"/>
              </a:solidFill>
              <a:latin typeface="Calibri"/>
            </a:endParaRPr>
          </a:p>
        </p:txBody>
      </p:sp>
      <p:sp>
        <p:nvSpPr>
          <p:cNvPr id="7" name="Freeform 11">
            <a:extLst>
              <a:ext uri="{FF2B5EF4-FFF2-40B4-BE49-F238E27FC236}">
                <a16:creationId xmlns:a16="http://schemas.microsoft.com/office/drawing/2014/main" id="{C1D6E1E1-2D87-7478-B95C-92FD083D8CBC}"/>
              </a:ext>
            </a:extLst>
          </p:cNvPr>
          <p:cNvSpPr/>
          <p:nvPr/>
        </p:nvSpPr>
        <p:spPr>
          <a:xfrm>
            <a:off x="9635319" y="437434"/>
            <a:ext cx="2199643" cy="1788456"/>
          </a:xfrm>
          <a:custGeom>
            <a:avLst/>
            <a:gdLst/>
            <a:ahLst/>
            <a:cxnLst/>
            <a:rect l="l" t="t" r="r" b="b"/>
            <a:pathLst>
              <a:path w="2641928" h="2393966">
                <a:moveTo>
                  <a:pt x="0" y="0"/>
                </a:moveTo>
                <a:lnTo>
                  <a:pt x="2641928" y="0"/>
                </a:lnTo>
                <a:lnTo>
                  <a:pt x="2641928" y="2393966"/>
                </a:lnTo>
                <a:lnTo>
                  <a:pt x="0" y="2393966"/>
                </a:lnTo>
                <a:lnTo>
                  <a:pt x="0" y="0"/>
                </a:lnTo>
                <a:close/>
              </a:path>
            </a:pathLst>
          </a:custGeom>
          <a:blipFill>
            <a:blip r:embed="rId4"/>
            <a:stretch>
              <a:fillRect/>
            </a:stretch>
          </a:blipFill>
        </p:spPr>
        <p:txBody>
          <a:bodyPr/>
          <a:lstStyle/>
          <a:p>
            <a:pPr defTabSz="609630"/>
            <a:endParaRPr lang="en-US" sz="1200">
              <a:solidFill>
                <a:prstClr val="black"/>
              </a:solidFill>
              <a:latin typeface="Calibri"/>
            </a:endParaRPr>
          </a:p>
        </p:txBody>
      </p:sp>
      <p:sp>
        <p:nvSpPr>
          <p:cNvPr id="9" name="Freeform 10">
            <a:extLst>
              <a:ext uri="{FF2B5EF4-FFF2-40B4-BE49-F238E27FC236}">
                <a16:creationId xmlns:a16="http://schemas.microsoft.com/office/drawing/2014/main" id="{95701745-7CFC-0D82-4BEA-FF90270AFC03}"/>
              </a:ext>
            </a:extLst>
          </p:cNvPr>
          <p:cNvSpPr/>
          <p:nvPr/>
        </p:nvSpPr>
        <p:spPr>
          <a:xfrm>
            <a:off x="-539637" y="-366872"/>
            <a:ext cx="2791302" cy="2643162"/>
          </a:xfrm>
          <a:custGeom>
            <a:avLst/>
            <a:gdLst/>
            <a:ahLst/>
            <a:cxnLst/>
            <a:rect l="l" t="t" r="r" b="b"/>
            <a:pathLst>
              <a:path w="3398443" h="3358038">
                <a:moveTo>
                  <a:pt x="0" y="0"/>
                </a:moveTo>
                <a:lnTo>
                  <a:pt x="3398442" y="0"/>
                </a:lnTo>
                <a:lnTo>
                  <a:pt x="3398442" y="3358038"/>
                </a:lnTo>
                <a:lnTo>
                  <a:pt x="0" y="3358038"/>
                </a:lnTo>
                <a:lnTo>
                  <a:pt x="0" y="0"/>
                </a:lnTo>
                <a:close/>
              </a:path>
            </a:pathLst>
          </a:custGeom>
          <a:blipFill>
            <a:blip r:embed="rId5"/>
            <a:stretch>
              <a:fillRect/>
            </a:stretch>
          </a:blipFill>
        </p:spPr>
        <p:txBody>
          <a:bodyPr/>
          <a:lstStyle/>
          <a:p>
            <a:pPr defTabSz="609630"/>
            <a:endParaRPr lang="en-US" sz="1200">
              <a:solidFill>
                <a:prstClr val="black"/>
              </a:solidFill>
              <a:latin typeface="Calibri"/>
            </a:endParaRPr>
          </a:p>
        </p:txBody>
      </p:sp>
    </p:spTree>
    <p:extLst>
      <p:ext uri="{BB962C8B-B14F-4D97-AF65-F5344CB8AC3E}">
        <p14:creationId xmlns:p14="http://schemas.microsoft.com/office/powerpoint/2010/main" val="88267823"/>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gradFill rotWithShape="1">
          <a:gsLst>
            <a:gs pos="0">
              <a:srgbClr val="C7F7FF">
                <a:alpha val="100000"/>
              </a:srgbClr>
            </a:gs>
            <a:gs pos="100000">
              <a:srgbClr val="FFEFEB">
                <a:alpha val="100000"/>
              </a:srgbClr>
            </a:gs>
          </a:gsLst>
          <a:lin ang="5400000"/>
        </a:gradFill>
        <a:effectLst/>
      </p:bgPr>
    </p:bg>
    <p:spTree>
      <p:nvGrpSpPr>
        <p:cNvPr id="1" name="">
          <a:extLst>
            <a:ext uri="{FF2B5EF4-FFF2-40B4-BE49-F238E27FC236}">
              <a16:creationId xmlns:a16="http://schemas.microsoft.com/office/drawing/2014/main" id="{873E011E-A880-CAEF-32F8-027A58166198}"/>
            </a:ext>
          </a:extLst>
        </p:cNvPr>
        <p:cNvGrpSpPr/>
        <p:nvPr/>
      </p:nvGrpSpPr>
      <p:grpSpPr>
        <a:xfrm>
          <a:off x="0" y="0"/>
          <a:ext cx="0" cy="0"/>
          <a:chOff x="0" y="0"/>
          <a:chExt cx="0" cy="0"/>
        </a:xfrm>
      </p:grpSpPr>
      <p:sp>
        <p:nvSpPr>
          <p:cNvPr id="3" name="Freeform 3">
            <a:extLst>
              <a:ext uri="{FF2B5EF4-FFF2-40B4-BE49-F238E27FC236}">
                <a16:creationId xmlns:a16="http://schemas.microsoft.com/office/drawing/2014/main" id="{0E1CA211-7331-ECC7-2374-BA3B786EC2B4}"/>
              </a:ext>
            </a:extLst>
          </p:cNvPr>
          <p:cNvSpPr/>
          <p:nvPr/>
        </p:nvSpPr>
        <p:spPr>
          <a:xfrm>
            <a:off x="10833677" y="471067"/>
            <a:ext cx="2303215" cy="710158"/>
          </a:xfrm>
          <a:custGeom>
            <a:avLst/>
            <a:gdLst/>
            <a:ahLst/>
            <a:cxnLst/>
            <a:rect l="l" t="t" r="r" b="b"/>
            <a:pathLst>
              <a:path w="3454822" h="1065237">
                <a:moveTo>
                  <a:pt x="0" y="0"/>
                </a:moveTo>
                <a:lnTo>
                  <a:pt x="3454822" y="0"/>
                </a:lnTo>
                <a:lnTo>
                  <a:pt x="3454822" y="1065236"/>
                </a:lnTo>
                <a:lnTo>
                  <a:pt x="0" y="1065236"/>
                </a:lnTo>
                <a:lnTo>
                  <a:pt x="0" y="0"/>
                </a:lnTo>
                <a:close/>
              </a:path>
            </a:pathLst>
          </a:custGeom>
          <a:blipFill>
            <a:blip r:embed="rId2"/>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a:extLst>
              <a:ext uri="{FF2B5EF4-FFF2-40B4-BE49-F238E27FC236}">
                <a16:creationId xmlns:a16="http://schemas.microsoft.com/office/drawing/2014/main" id="{F93BB25C-4E5A-5CB7-60B0-8C81105358D5}"/>
              </a:ext>
            </a:extLst>
          </p:cNvPr>
          <p:cNvSpPr/>
          <p:nvPr/>
        </p:nvSpPr>
        <p:spPr>
          <a:xfrm>
            <a:off x="2823617" y="5424180"/>
            <a:ext cx="5543309" cy="3772297"/>
          </a:xfrm>
          <a:custGeom>
            <a:avLst/>
            <a:gdLst/>
            <a:ahLst/>
            <a:cxnLst/>
            <a:rect l="l" t="t" r="r" b="b"/>
            <a:pathLst>
              <a:path w="8314964" h="5658446">
                <a:moveTo>
                  <a:pt x="0" y="0"/>
                </a:moveTo>
                <a:lnTo>
                  <a:pt x="8314964" y="0"/>
                </a:lnTo>
                <a:lnTo>
                  <a:pt x="8314964" y="5658446"/>
                </a:lnTo>
                <a:lnTo>
                  <a:pt x="0" y="5658446"/>
                </a:lnTo>
                <a:lnTo>
                  <a:pt x="0"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a:extLst>
              <a:ext uri="{FF2B5EF4-FFF2-40B4-BE49-F238E27FC236}">
                <a16:creationId xmlns:a16="http://schemas.microsoft.com/office/drawing/2014/main" id="{B2B15DE9-0C34-7AFD-E61A-4050BB7986FC}"/>
              </a:ext>
            </a:extLst>
          </p:cNvPr>
          <p:cNvSpPr/>
          <p:nvPr/>
        </p:nvSpPr>
        <p:spPr>
          <a:xfrm>
            <a:off x="-105164" y="4757430"/>
            <a:ext cx="5857562" cy="2181942"/>
          </a:xfrm>
          <a:custGeom>
            <a:avLst/>
            <a:gdLst/>
            <a:ahLst/>
            <a:cxnLst/>
            <a:rect l="l" t="t" r="r" b="b"/>
            <a:pathLst>
              <a:path w="8786343" h="3272913">
                <a:moveTo>
                  <a:pt x="0" y="0"/>
                </a:moveTo>
                <a:lnTo>
                  <a:pt x="8786343" y="0"/>
                </a:lnTo>
                <a:lnTo>
                  <a:pt x="8786343" y="3272913"/>
                </a:lnTo>
                <a:lnTo>
                  <a:pt x="0" y="3272913"/>
                </a:lnTo>
                <a:lnTo>
                  <a:pt x="0" y="0"/>
                </a:lnTo>
                <a:close/>
              </a:path>
            </a:pathLst>
          </a:custGeom>
          <a:blipFill>
            <a:blip r:embed="rId4"/>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9">
            <a:extLst>
              <a:ext uri="{FF2B5EF4-FFF2-40B4-BE49-F238E27FC236}">
                <a16:creationId xmlns:a16="http://schemas.microsoft.com/office/drawing/2014/main" id="{14B85DAF-DD2C-5BF9-52F0-3D10C1A11A35}"/>
              </a:ext>
            </a:extLst>
          </p:cNvPr>
          <p:cNvSpPr/>
          <p:nvPr/>
        </p:nvSpPr>
        <p:spPr>
          <a:xfrm>
            <a:off x="7449633" y="4757431"/>
            <a:ext cx="6417688" cy="3079455"/>
          </a:xfrm>
          <a:custGeom>
            <a:avLst/>
            <a:gdLst/>
            <a:ahLst/>
            <a:cxnLst/>
            <a:rect l="l" t="t" r="r" b="b"/>
            <a:pathLst>
              <a:path w="9626532" h="4619183">
                <a:moveTo>
                  <a:pt x="0" y="0"/>
                </a:moveTo>
                <a:lnTo>
                  <a:pt x="9626532" y="0"/>
                </a:lnTo>
                <a:lnTo>
                  <a:pt x="9626532" y="4619183"/>
                </a:lnTo>
                <a:lnTo>
                  <a:pt x="0" y="4619183"/>
                </a:lnTo>
                <a:lnTo>
                  <a:pt x="0" y="0"/>
                </a:lnTo>
                <a:close/>
              </a:path>
            </a:pathLst>
          </a:custGeom>
          <a:blipFill>
            <a:blip r:embed="rId5"/>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5" name="Rounded Rectangle 7">
            <a:extLst>
              <a:ext uri="{FF2B5EF4-FFF2-40B4-BE49-F238E27FC236}">
                <a16:creationId xmlns:a16="http://schemas.microsoft.com/office/drawing/2014/main" id="{A597F942-3716-5412-BF62-18E01FB3D3F6}"/>
              </a:ext>
            </a:extLst>
          </p:cNvPr>
          <p:cNvSpPr/>
          <p:nvPr/>
        </p:nvSpPr>
        <p:spPr>
          <a:xfrm>
            <a:off x="561474" y="144376"/>
            <a:ext cx="11069052" cy="834189"/>
          </a:xfrm>
          <a:prstGeom prst="round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3</a:t>
            </a:r>
            <a:r>
              <a:rPr kumimoji="0" lang="vi-VN"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Ứng</a:t>
            </a:r>
            <a:r>
              <a:rPr kumimoji="0" lang="en-US"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dụng</a:t>
            </a:r>
            <a:r>
              <a:rPr kumimoji="0" lang="en-US"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của</a:t>
            </a:r>
            <a:r>
              <a:rPr kumimoji="0" lang="en-US"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vi-VN"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đòn bẩy</a:t>
            </a:r>
          </a:p>
        </p:txBody>
      </p:sp>
      <p:grpSp>
        <p:nvGrpSpPr>
          <p:cNvPr id="4" name="Group 4">
            <a:extLst>
              <a:ext uri="{FF2B5EF4-FFF2-40B4-BE49-F238E27FC236}">
                <a16:creationId xmlns:a16="http://schemas.microsoft.com/office/drawing/2014/main" id="{AB806C32-4A5E-DBEF-AFA8-B087B47D16D2}"/>
              </a:ext>
            </a:extLst>
          </p:cNvPr>
          <p:cNvGrpSpPr/>
          <p:nvPr/>
        </p:nvGrpSpPr>
        <p:grpSpPr>
          <a:xfrm>
            <a:off x="209550" y="1117027"/>
            <a:ext cx="11730382" cy="5364137"/>
            <a:chOff x="0" y="0"/>
            <a:chExt cx="2675346" cy="1330502"/>
          </a:xfrm>
        </p:grpSpPr>
        <p:sp>
          <p:nvSpPr>
            <p:cNvPr id="5" name="Freeform 5">
              <a:extLst>
                <a:ext uri="{FF2B5EF4-FFF2-40B4-BE49-F238E27FC236}">
                  <a16:creationId xmlns:a16="http://schemas.microsoft.com/office/drawing/2014/main" id="{9EE4EB39-2848-AD48-5365-CA2C6C4EAC39}"/>
                </a:ext>
              </a:extLst>
            </p:cNvPr>
            <p:cNvSpPr/>
            <p:nvPr/>
          </p:nvSpPr>
          <p:spPr>
            <a:xfrm>
              <a:off x="0" y="0"/>
              <a:ext cx="2675346" cy="1330502"/>
            </a:xfrm>
            <a:custGeom>
              <a:avLst/>
              <a:gdLst/>
              <a:ahLst/>
              <a:cxnLst/>
              <a:rect l="l" t="t" r="r" b="b"/>
              <a:pathLst>
                <a:path w="2675346" h="1330502">
                  <a:moveTo>
                    <a:pt x="75816" y="0"/>
                  </a:moveTo>
                  <a:lnTo>
                    <a:pt x="2599530" y="0"/>
                  </a:lnTo>
                  <a:cubicBezTo>
                    <a:pt x="2619638" y="0"/>
                    <a:pt x="2638922" y="7988"/>
                    <a:pt x="2653140" y="22206"/>
                  </a:cubicBezTo>
                  <a:cubicBezTo>
                    <a:pt x="2667359" y="36424"/>
                    <a:pt x="2675346" y="55708"/>
                    <a:pt x="2675346" y="75816"/>
                  </a:cubicBezTo>
                  <a:lnTo>
                    <a:pt x="2675346" y="1254686"/>
                  </a:lnTo>
                  <a:cubicBezTo>
                    <a:pt x="2675346" y="1296558"/>
                    <a:pt x="2641402" y="1330502"/>
                    <a:pt x="2599530" y="1330502"/>
                  </a:cubicBezTo>
                  <a:lnTo>
                    <a:pt x="75816" y="1330502"/>
                  </a:lnTo>
                  <a:cubicBezTo>
                    <a:pt x="55708" y="1330502"/>
                    <a:pt x="36424" y="1322514"/>
                    <a:pt x="22206" y="1308296"/>
                  </a:cubicBezTo>
                  <a:cubicBezTo>
                    <a:pt x="7988" y="1294078"/>
                    <a:pt x="0" y="1274794"/>
                    <a:pt x="0" y="1254686"/>
                  </a:cubicBezTo>
                  <a:lnTo>
                    <a:pt x="0" y="75816"/>
                  </a:lnTo>
                  <a:cubicBezTo>
                    <a:pt x="0" y="33944"/>
                    <a:pt x="33944" y="0"/>
                    <a:pt x="75816" y="0"/>
                  </a:cubicBezTo>
                  <a:close/>
                </a:path>
              </a:pathLst>
            </a:custGeom>
            <a:solidFill>
              <a:srgbClr val="FFFBE9"/>
            </a:solidFill>
            <a:ln w="38100" cap="rnd">
              <a:solidFill>
                <a:srgbClr val="DA7739"/>
              </a:solidFill>
              <a:prstDash val="lgDash"/>
              <a:round/>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07E6270B-76F8-3028-4176-59C6349A0B74}"/>
                </a:ext>
              </a:extLst>
            </p:cNvPr>
            <p:cNvSpPr txBox="1"/>
            <p:nvPr/>
          </p:nvSpPr>
          <p:spPr>
            <a:xfrm>
              <a:off x="0" y="-38100"/>
              <a:ext cx="2675346" cy="1368602"/>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ct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16" name="TextBox 15">
            <a:extLst>
              <a:ext uri="{FF2B5EF4-FFF2-40B4-BE49-F238E27FC236}">
                <a16:creationId xmlns:a16="http://schemas.microsoft.com/office/drawing/2014/main" id="{62C44F80-0DB3-9AC6-571F-7F1DD1A9FDDC}"/>
              </a:ext>
            </a:extLst>
          </p:cNvPr>
          <p:cNvSpPr txBox="1"/>
          <p:nvPr/>
        </p:nvSpPr>
        <p:spPr>
          <a:xfrm>
            <a:off x="252069" y="1215318"/>
            <a:ext cx="11687864" cy="2420343"/>
          </a:xfrm>
          <a:prstGeom prst="rect">
            <a:avLst/>
          </a:prstGeom>
          <a:noFill/>
        </p:spPr>
        <p:txBody>
          <a:bodyPr wrap="square">
            <a:spAutoFit/>
          </a:bodyPr>
          <a:lstStyle/>
          <a:p>
            <a:pPr marL="30480" marR="30480" indent="426720" algn="just">
              <a:lnSpc>
                <a:spcPct val="107000"/>
              </a:lnSpc>
              <a:spcAft>
                <a:spcPts val="0"/>
              </a:spcAft>
            </a:pPr>
            <a:r>
              <a:rPr lang="vi-VN" sz="3600" dirty="0">
                <a:solidFill>
                  <a:srgbClr val="000000"/>
                </a:solidFill>
                <a:effectLst/>
                <a:latin typeface="Cambria" panose="02040503050406030204" pitchFamily="18" charset="0"/>
                <a:ea typeface="Cambria" panose="02040503050406030204" pitchFamily="18" charset="0"/>
              </a:rPr>
              <a:t>Khi cầm vật nặng, ta cần gập sát cánh tay vào bắp tay khi đó làm giảm được độ dài cánh tay đòn giúp làm giảm được tác dụng của trọng lượng của vật lên cánh tay để tránh mỏi cơ.</a:t>
            </a:r>
            <a:endParaRPr lang="vi-VN" sz="3600" dirty="0">
              <a:effectLst/>
              <a:latin typeface="Cambria" panose="02040503050406030204" pitchFamily="18" charset="0"/>
              <a:ea typeface="Cambria" panose="02040503050406030204" pitchFamily="18" charset="0"/>
            </a:endParaRPr>
          </a:p>
        </p:txBody>
      </p:sp>
      <p:pic>
        <p:nvPicPr>
          <p:cNvPr id="2" name="Picture 1">
            <a:extLst>
              <a:ext uri="{FF2B5EF4-FFF2-40B4-BE49-F238E27FC236}">
                <a16:creationId xmlns:a16="http://schemas.microsoft.com/office/drawing/2014/main" id="{14BB6882-6BE4-1787-0122-09ED58D7F61D}"/>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0000" b="90000" l="10000" r="90000"/>
                    </a14:imgEffect>
                  </a14:imgLayer>
                </a14:imgProps>
              </a:ext>
            </a:extLst>
          </a:blip>
          <a:srcRect t="26199" r="36150" b="22348"/>
          <a:stretch/>
        </p:blipFill>
        <p:spPr>
          <a:xfrm>
            <a:off x="4774457" y="2981205"/>
            <a:ext cx="4064743" cy="3275525"/>
          </a:xfrm>
          <a:prstGeom prst="rect">
            <a:avLst/>
          </a:prstGeom>
        </p:spPr>
      </p:pic>
    </p:spTree>
    <p:extLst>
      <p:ext uri="{BB962C8B-B14F-4D97-AF65-F5344CB8AC3E}">
        <p14:creationId xmlns:p14="http://schemas.microsoft.com/office/powerpoint/2010/main" val="2914730579"/>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gradFill rotWithShape="1">
          <a:gsLst>
            <a:gs pos="0">
              <a:srgbClr val="C7F7FF">
                <a:alpha val="100000"/>
              </a:srgbClr>
            </a:gs>
            <a:gs pos="100000">
              <a:srgbClr val="FFEFEB">
                <a:alpha val="100000"/>
              </a:srgbClr>
            </a:gs>
          </a:gsLst>
          <a:lin ang="5400000"/>
        </a:gradFill>
        <a:effectLst/>
      </p:bgPr>
    </p:bg>
    <p:spTree>
      <p:nvGrpSpPr>
        <p:cNvPr id="1" name="">
          <a:extLst>
            <a:ext uri="{FF2B5EF4-FFF2-40B4-BE49-F238E27FC236}">
              <a16:creationId xmlns:a16="http://schemas.microsoft.com/office/drawing/2014/main" id="{B559CAE2-99CB-F525-6ED8-68D6A11A2CCB}"/>
            </a:ext>
          </a:extLst>
        </p:cNvPr>
        <p:cNvGrpSpPr/>
        <p:nvPr/>
      </p:nvGrpSpPr>
      <p:grpSpPr>
        <a:xfrm>
          <a:off x="0" y="0"/>
          <a:ext cx="0" cy="0"/>
          <a:chOff x="0" y="0"/>
          <a:chExt cx="0" cy="0"/>
        </a:xfrm>
      </p:grpSpPr>
      <p:sp>
        <p:nvSpPr>
          <p:cNvPr id="3" name="Freeform 3">
            <a:extLst>
              <a:ext uri="{FF2B5EF4-FFF2-40B4-BE49-F238E27FC236}">
                <a16:creationId xmlns:a16="http://schemas.microsoft.com/office/drawing/2014/main" id="{6BB00E3E-61F3-0A33-00E2-587ADD4108D0}"/>
              </a:ext>
            </a:extLst>
          </p:cNvPr>
          <p:cNvSpPr/>
          <p:nvPr/>
        </p:nvSpPr>
        <p:spPr>
          <a:xfrm>
            <a:off x="10833677" y="471067"/>
            <a:ext cx="2303215" cy="710158"/>
          </a:xfrm>
          <a:custGeom>
            <a:avLst/>
            <a:gdLst/>
            <a:ahLst/>
            <a:cxnLst/>
            <a:rect l="l" t="t" r="r" b="b"/>
            <a:pathLst>
              <a:path w="3454822" h="1065237">
                <a:moveTo>
                  <a:pt x="0" y="0"/>
                </a:moveTo>
                <a:lnTo>
                  <a:pt x="3454822" y="0"/>
                </a:lnTo>
                <a:lnTo>
                  <a:pt x="3454822" y="1065236"/>
                </a:lnTo>
                <a:lnTo>
                  <a:pt x="0" y="1065236"/>
                </a:lnTo>
                <a:lnTo>
                  <a:pt x="0" y="0"/>
                </a:lnTo>
                <a:close/>
              </a:path>
            </a:pathLst>
          </a:custGeom>
          <a:blipFill>
            <a:blip r:embed="rId2"/>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a:extLst>
              <a:ext uri="{FF2B5EF4-FFF2-40B4-BE49-F238E27FC236}">
                <a16:creationId xmlns:a16="http://schemas.microsoft.com/office/drawing/2014/main" id="{27A76F5B-AEFE-D645-D8D9-064E5B7B82CD}"/>
              </a:ext>
            </a:extLst>
          </p:cNvPr>
          <p:cNvSpPr/>
          <p:nvPr/>
        </p:nvSpPr>
        <p:spPr>
          <a:xfrm>
            <a:off x="2823617" y="5424180"/>
            <a:ext cx="5543309" cy="3772297"/>
          </a:xfrm>
          <a:custGeom>
            <a:avLst/>
            <a:gdLst/>
            <a:ahLst/>
            <a:cxnLst/>
            <a:rect l="l" t="t" r="r" b="b"/>
            <a:pathLst>
              <a:path w="8314964" h="5658446">
                <a:moveTo>
                  <a:pt x="0" y="0"/>
                </a:moveTo>
                <a:lnTo>
                  <a:pt x="8314964" y="0"/>
                </a:lnTo>
                <a:lnTo>
                  <a:pt x="8314964" y="5658446"/>
                </a:lnTo>
                <a:lnTo>
                  <a:pt x="0" y="5658446"/>
                </a:lnTo>
                <a:lnTo>
                  <a:pt x="0"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a:extLst>
              <a:ext uri="{FF2B5EF4-FFF2-40B4-BE49-F238E27FC236}">
                <a16:creationId xmlns:a16="http://schemas.microsoft.com/office/drawing/2014/main" id="{E476EC54-2222-BD6E-5C39-826A47711BC2}"/>
              </a:ext>
            </a:extLst>
          </p:cNvPr>
          <p:cNvSpPr/>
          <p:nvPr/>
        </p:nvSpPr>
        <p:spPr>
          <a:xfrm>
            <a:off x="-105164" y="4757430"/>
            <a:ext cx="5857562" cy="2181942"/>
          </a:xfrm>
          <a:custGeom>
            <a:avLst/>
            <a:gdLst/>
            <a:ahLst/>
            <a:cxnLst/>
            <a:rect l="l" t="t" r="r" b="b"/>
            <a:pathLst>
              <a:path w="8786343" h="3272913">
                <a:moveTo>
                  <a:pt x="0" y="0"/>
                </a:moveTo>
                <a:lnTo>
                  <a:pt x="8786343" y="0"/>
                </a:lnTo>
                <a:lnTo>
                  <a:pt x="8786343" y="3272913"/>
                </a:lnTo>
                <a:lnTo>
                  <a:pt x="0" y="3272913"/>
                </a:lnTo>
                <a:lnTo>
                  <a:pt x="0" y="0"/>
                </a:lnTo>
                <a:close/>
              </a:path>
            </a:pathLst>
          </a:custGeom>
          <a:blipFill>
            <a:blip r:embed="rId4"/>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9">
            <a:extLst>
              <a:ext uri="{FF2B5EF4-FFF2-40B4-BE49-F238E27FC236}">
                <a16:creationId xmlns:a16="http://schemas.microsoft.com/office/drawing/2014/main" id="{2B73F1AA-74E0-FB90-E358-24BB0D445860}"/>
              </a:ext>
            </a:extLst>
          </p:cNvPr>
          <p:cNvSpPr/>
          <p:nvPr/>
        </p:nvSpPr>
        <p:spPr>
          <a:xfrm>
            <a:off x="7449633" y="4757431"/>
            <a:ext cx="6417688" cy="3079455"/>
          </a:xfrm>
          <a:custGeom>
            <a:avLst/>
            <a:gdLst/>
            <a:ahLst/>
            <a:cxnLst/>
            <a:rect l="l" t="t" r="r" b="b"/>
            <a:pathLst>
              <a:path w="9626532" h="4619183">
                <a:moveTo>
                  <a:pt x="0" y="0"/>
                </a:moveTo>
                <a:lnTo>
                  <a:pt x="9626532" y="0"/>
                </a:lnTo>
                <a:lnTo>
                  <a:pt x="9626532" y="4619183"/>
                </a:lnTo>
                <a:lnTo>
                  <a:pt x="0" y="4619183"/>
                </a:lnTo>
                <a:lnTo>
                  <a:pt x="0" y="0"/>
                </a:lnTo>
                <a:close/>
              </a:path>
            </a:pathLst>
          </a:custGeom>
          <a:blipFill>
            <a:blip r:embed="rId5"/>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5" name="Rounded Rectangle 7">
            <a:extLst>
              <a:ext uri="{FF2B5EF4-FFF2-40B4-BE49-F238E27FC236}">
                <a16:creationId xmlns:a16="http://schemas.microsoft.com/office/drawing/2014/main" id="{4F3D1AA3-9F9B-3C29-0402-2D75B563E9D0}"/>
              </a:ext>
            </a:extLst>
          </p:cNvPr>
          <p:cNvSpPr/>
          <p:nvPr/>
        </p:nvSpPr>
        <p:spPr>
          <a:xfrm>
            <a:off x="561474" y="144376"/>
            <a:ext cx="11069052" cy="834189"/>
          </a:xfrm>
          <a:prstGeom prst="round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3</a:t>
            </a:r>
            <a:r>
              <a:rPr kumimoji="0" lang="vi-VN"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Ứng</a:t>
            </a:r>
            <a:r>
              <a:rPr kumimoji="0" lang="en-US"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dụng</a:t>
            </a:r>
            <a:r>
              <a:rPr kumimoji="0" lang="en-US"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của</a:t>
            </a:r>
            <a:r>
              <a:rPr kumimoji="0" lang="en-US"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vi-VN"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đòn bẩy</a:t>
            </a:r>
          </a:p>
        </p:txBody>
      </p:sp>
      <p:grpSp>
        <p:nvGrpSpPr>
          <p:cNvPr id="4" name="Group 4">
            <a:extLst>
              <a:ext uri="{FF2B5EF4-FFF2-40B4-BE49-F238E27FC236}">
                <a16:creationId xmlns:a16="http://schemas.microsoft.com/office/drawing/2014/main" id="{A6AE3B95-4236-D21F-706C-D62C49DA24C4}"/>
              </a:ext>
            </a:extLst>
          </p:cNvPr>
          <p:cNvGrpSpPr/>
          <p:nvPr/>
        </p:nvGrpSpPr>
        <p:grpSpPr>
          <a:xfrm>
            <a:off x="209550" y="1117027"/>
            <a:ext cx="11730382" cy="5364137"/>
            <a:chOff x="0" y="0"/>
            <a:chExt cx="2675346" cy="1330502"/>
          </a:xfrm>
        </p:grpSpPr>
        <p:sp>
          <p:nvSpPr>
            <p:cNvPr id="5" name="Freeform 5">
              <a:extLst>
                <a:ext uri="{FF2B5EF4-FFF2-40B4-BE49-F238E27FC236}">
                  <a16:creationId xmlns:a16="http://schemas.microsoft.com/office/drawing/2014/main" id="{DF585CD3-3C7E-FAB9-7E3C-2F65611C5A72}"/>
                </a:ext>
              </a:extLst>
            </p:cNvPr>
            <p:cNvSpPr/>
            <p:nvPr/>
          </p:nvSpPr>
          <p:spPr>
            <a:xfrm>
              <a:off x="0" y="0"/>
              <a:ext cx="2675346" cy="1330502"/>
            </a:xfrm>
            <a:custGeom>
              <a:avLst/>
              <a:gdLst/>
              <a:ahLst/>
              <a:cxnLst/>
              <a:rect l="l" t="t" r="r" b="b"/>
              <a:pathLst>
                <a:path w="2675346" h="1330502">
                  <a:moveTo>
                    <a:pt x="75816" y="0"/>
                  </a:moveTo>
                  <a:lnTo>
                    <a:pt x="2599530" y="0"/>
                  </a:lnTo>
                  <a:cubicBezTo>
                    <a:pt x="2619638" y="0"/>
                    <a:pt x="2638922" y="7988"/>
                    <a:pt x="2653140" y="22206"/>
                  </a:cubicBezTo>
                  <a:cubicBezTo>
                    <a:pt x="2667359" y="36424"/>
                    <a:pt x="2675346" y="55708"/>
                    <a:pt x="2675346" y="75816"/>
                  </a:cubicBezTo>
                  <a:lnTo>
                    <a:pt x="2675346" y="1254686"/>
                  </a:lnTo>
                  <a:cubicBezTo>
                    <a:pt x="2675346" y="1296558"/>
                    <a:pt x="2641402" y="1330502"/>
                    <a:pt x="2599530" y="1330502"/>
                  </a:cubicBezTo>
                  <a:lnTo>
                    <a:pt x="75816" y="1330502"/>
                  </a:lnTo>
                  <a:cubicBezTo>
                    <a:pt x="55708" y="1330502"/>
                    <a:pt x="36424" y="1322514"/>
                    <a:pt x="22206" y="1308296"/>
                  </a:cubicBezTo>
                  <a:cubicBezTo>
                    <a:pt x="7988" y="1294078"/>
                    <a:pt x="0" y="1274794"/>
                    <a:pt x="0" y="1254686"/>
                  </a:cubicBezTo>
                  <a:lnTo>
                    <a:pt x="0" y="75816"/>
                  </a:lnTo>
                  <a:cubicBezTo>
                    <a:pt x="0" y="33944"/>
                    <a:pt x="33944" y="0"/>
                    <a:pt x="75816" y="0"/>
                  </a:cubicBezTo>
                  <a:close/>
                </a:path>
              </a:pathLst>
            </a:custGeom>
            <a:solidFill>
              <a:srgbClr val="FFFBE9"/>
            </a:solidFill>
            <a:ln w="38100" cap="rnd">
              <a:solidFill>
                <a:srgbClr val="DA7739"/>
              </a:solidFill>
              <a:prstDash val="lgDash"/>
              <a:round/>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EC88606C-B6CD-0F51-3053-253A921B0553}"/>
                </a:ext>
              </a:extLst>
            </p:cNvPr>
            <p:cNvSpPr txBox="1"/>
            <p:nvPr/>
          </p:nvSpPr>
          <p:spPr>
            <a:xfrm>
              <a:off x="0" y="-38100"/>
              <a:ext cx="2675346" cy="1368602"/>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ct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16" name="TextBox 15">
            <a:extLst>
              <a:ext uri="{FF2B5EF4-FFF2-40B4-BE49-F238E27FC236}">
                <a16:creationId xmlns:a16="http://schemas.microsoft.com/office/drawing/2014/main" id="{660506A7-E0A4-3B87-94CD-C1669B29D147}"/>
              </a:ext>
            </a:extLst>
          </p:cNvPr>
          <p:cNvSpPr txBox="1"/>
          <p:nvPr/>
        </p:nvSpPr>
        <p:spPr>
          <a:xfrm>
            <a:off x="252069" y="1215318"/>
            <a:ext cx="11687864" cy="3046988"/>
          </a:xfrm>
          <a:prstGeom prst="rect">
            <a:avLst/>
          </a:prstGeom>
          <a:noFill/>
        </p:spPr>
        <p:txBody>
          <a:bodyPr wrap="square">
            <a:spAutoFit/>
          </a:bodyPr>
          <a:lstStyle/>
          <a:p>
            <a:pPr marL="28575" marR="28575" indent="428625" algn="just">
              <a:spcBef>
                <a:spcPts val="0"/>
              </a:spcBef>
              <a:spcAft>
                <a:spcPts val="0"/>
              </a:spcAft>
            </a:pPr>
            <a:r>
              <a:rPr lang="vi-VN" sz="3200" dirty="0">
                <a:solidFill>
                  <a:srgbClr val="000000"/>
                </a:solidFill>
                <a:effectLst/>
                <a:latin typeface="Cambria" panose="02040503050406030204" pitchFamily="18" charset="0"/>
                <a:ea typeface="Cambria" panose="02040503050406030204" pitchFamily="18" charset="0"/>
              </a:rPr>
              <a:t>* Các bộ phận xe đạp dựa trên nguyên đòn bẩy là:</a:t>
            </a:r>
            <a:endParaRPr lang="vi-VN" sz="3200" dirty="0">
              <a:effectLst/>
              <a:latin typeface="Cambria" panose="02040503050406030204" pitchFamily="18" charset="0"/>
              <a:ea typeface="Cambria" panose="02040503050406030204" pitchFamily="18" charset="0"/>
            </a:endParaRPr>
          </a:p>
          <a:p>
            <a:pPr marL="28575" marR="28575" indent="428625" algn="just">
              <a:spcBef>
                <a:spcPts val="0"/>
              </a:spcBef>
              <a:spcAft>
                <a:spcPts val="0"/>
              </a:spcAft>
            </a:pPr>
            <a:r>
              <a:rPr lang="vi-VN" sz="3200" dirty="0">
                <a:solidFill>
                  <a:srgbClr val="000000"/>
                </a:solidFill>
                <a:effectLst/>
                <a:latin typeface="Cambria" panose="02040503050406030204" pitchFamily="18" charset="0"/>
                <a:ea typeface="Cambria" panose="02040503050406030204" pitchFamily="18" charset="0"/>
              </a:rPr>
              <a:t>+ Bộ phận gồm: Bàn đạp (pê-đan) (1), đùi, trục giữa (2), đĩa (3), xích (4), líp (5).</a:t>
            </a:r>
            <a:endParaRPr lang="vi-VN" sz="3200" dirty="0">
              <a:effectLst/>
              <a:latin typeface="Cambria" panose="02040503050406030204" pitchFamily="18" charset="0"/>
              <a:ea typeface="Cambria" panose="02040503050406030204" pitchFamily="18" charset="0"/>
            </a:endParaRPr>
          </a:p>
          <a:p>
            <a:pPr marL="28575" marR="28575" indent="428625" algn="just">
              <a:spcBef>
                <a:spcPts val="0"/>
              </a:spcBef>
              <a:spcAft>
                <a:spcPts val="0"/>
              </a:spcAft>
            </a:pPr>
            <a:r>
              <a:rPr lang="vi-VN" sz="3200" dirty="0">
                <a:solidFill>
                  <a:srgbClr val="000000"/>
                </a:solidFill>
                <a:effectLst/>
                <a:latin typeface="Cambria" panose="02040503050406030204" pitchFamily="18" charset="0"/>
                <a:ea typeface="Cambria" panose="02040503050406030204" pitchFamily="18" charset="0"/>
              </a:rPr>
              <a:t>Bàn đạp là điểm lực tác dụng</a:t>
            </a:r>
            <a:endParaRPr lang="vi-VN" sz="3200" dirty="0">
              <a:effectLst/>
              <a:latin typeface="Cambria" panose="02040503050406030204" pitchFamily="18" charset="0"/>
              <a:ea typeface="Cambria" panose="02040503050406030204" pitchFamily="18" charset="0"/>
            </a:endParaRPr>
          </a:p>
          <a:p>
            <a:pPr marL="28575" marR="28575" indent="428625" algn="just">
              <a:spcBef>
                <a:spcPts val="0"/>
              </a:spcBef>
              <a:spcAft>
                <a:spcPts val="0"/>
              </a:spcAft>
            </a:pPr>
            <a:r>
              <a:rPr lang="vi-VN" sz="3200" dirty="0">
                <a:solidFill>
                  <a:srgbClr val="000000"/>
                </a:solidFill>
                <a:effectLst/>
                <a:latin typeface="Cambria" panose="02040503050406030204" pitchFamily="18" charset="0"/>
                <a:ea typeface="Cambria" panose="02040503050406030204" pitchFamily="18" charset="0"/>
              </a:rPr>
              <a:t>Trục giữa là điểm tựa</a:t>
            </a:r>
            <a:endParaRPr lang="vi-VN" sz="3200" dirty="0">
              <a:effectLst/>
              <a:latin typeface="Cambria" panose="02040503050406030204" pitchFamily="18" charset="0"/>
              <a:ea typeface="Cambria" panose="02040503050406030204" pitchFamily="18" charset="0"/>
            </a:endParaRPr>
          </a:p>
          <a:p>
            <a:pPr marL="28575" marR="28575" indent="428625" algn="just">
              <a:spcBef>
                <a:spcPts val="0"/>
              </a:spcBef>
              <a:spcAft>
                <a:spcPts val="0"/>
              </a:spcAft>
            </a:pPr>
            <a:r>
              <a:rPr lang="vi-VN" sz="3200" dirty="0">
                <a:solidFill>
                  <a:srgbClr val="000000"/>
                </a:solidFill>
                <a:effectLst/>
                <a:latin typeface="Cambria" panose="02040503050406030204" pitchFamily="18" charset="0"/>
                <a:ea typeface="Cambria" panose="02040503050406030204" pitchFamily="18" charset="0"/>
              </a:rPr>
              <a:t>Xích đĩa líp là điểm đặt vật nâng (kéo bánh xe sau chuyển động)</a:t>
            </a:r>
            <a:endParaRPr lang="vi-VN" sz="3200" dirty="0">
              <a:effectLst/>
              <a:latin typeface="Cambria" panose="02040503050406030204" pitchFamily="18" charset="0"/>
              <a:ea typeface="Cambria" panose="02040503050406030204" pitchFamily="18" charset="0"/>
            </a:endParaRPr>
          </a:p>
        </p:txBody>
      </p:sp>
      <p:pic>
        <p:nvPicPr>
          <p:cNvPr id="10" name="Picture 9">
            <a:extLst>
              <a:ext uri="{FF2B5EF4-FFF2-40B4-BE49-F238E27FC236}">
                <a16:creationId xmlns:a16="http://schemas.microsoft.com/office/drawing/2014/main" id="{518637C2-8F6D-903A-CDA3-EEA04A248774}"/>
              </a:ext>
            </a:extLst>
          </p:cNvPr>
          <p:cNvPicPr>
            <a:picLocks noChangeAspect="1"/>
          </p:cNvPicPr>
          <p:nvPr/>
        </p:nvPicPr>
        <p:blipFill>
          <a:blip r:embed="rId6"/>
          <a:stretch>
            <a:fillRect/>
          </a:stretch>
        </p:blipFill>
        <p:spPr>
          <a:xfrm>
            <a:off x="4241208" y="4262306"/>
            <a:ext cx="3392942" cy="2026340"/>
          </a:xfrm>
          <a:prstGeom prst="rect">
            <a:avLst/>
          </a:prstGeom>
        </p:spPr>
      </p:pic>
    </p:spTree>
    <p:extLst>
      <p:ext uri="{BB962C8B-B14F-4D97-AF65-F5344CB8AC3E}">
        <p14:creationId xmlns:p14="http://schemas.microsoft.com/office/powerpoint/2010/main" val="1032147190"/>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47198EE-1DB2-812C-9E48-E2016F994741}"/>
              </a:ext>
            </a:extLst>
          </p:cNvPr>
          <p:cNvSpPr txBox="1"/>
          <p:nvPr/>
        </p:nvSpPr>
        <p:spPr>
          <a:xfrm>
            <a:off x="564777" y="2449557"/>
            <a:ext cx="6096000" cy="4093428"/>
          </a:xfrm>
          <a:prstGeom prst="rect">
            <a:avLst/>
          </a:prstGeom>
          <a:noFill/>
        </p:spPr>
        <p:txBody>
          <a:bodyPr wrap="square">
            <a:spAutoFit/>
          </a:bodyPr>
          <a:lstStyle/>
          <a:p>
            <a:pPr marL="28575" marR="28575" lvl="0" indent="428625" algn="just"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mn-cs"/>
              </a:rPr>
              <a:t>+ Bộ phận: đòn bẩy tay phanh</a:t>
            </a:r>
            <a:endParaRPr kumimoji="0" lang="vi-VN" sz="26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a:p>
            <a:pPr marL="28575" marR="28575" lvl="0" indent="428625" algn="just"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mn-cs"/>
              </a:rPr>
              <a:t>Trong đó: O là điểm tựa; O</a:t>
            </a:r>
            <a:r>
              <a:rPr kumimoji="0" lang="vi-VN" sz="2600" b="0" i="0" u="none" strike="noStrike" kern="1200" cap="none" spc="0" normalizeH="0" baseline="-25000" noProof="0">
                <a:ln>
                  <a:noFill/>
                </a:ln>
                <a:solidFill>
                  <a:srgbClr val="000000"/>
                </a:solidFill>
                <a:effectLst/>
                <a:uLnTx/>
                <a:uFillTx/>
                <a:latin typeface="Cambria" panose="02040503050406030204" pitchFamily="18" charset="0"/>
                <a:ea typeface="Cambria" panose="02040503050406030204" pitchFamily="18" charset="0"/>
                <a:cs typeface="+mn-cs"/>
              </a:rPr>
              <a:t>1</a:t>
            </a:r>
            <a:r>
              <a:rPr kumimoji="0" lang="vi-VN" sz="26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mn-cs"/>
              </a:rPr>
              <a:t> là điểm tác dụng lực; O</a:t>
            </a:r>
            <a:r>
              <a:rPr kumimoji="0" lang="vi-VN" sz="2600" b="0" i="0" u="none" strike="noStrike" kern="1200" cap="none" spc="0" normalizeH="0" baseline="-25000" noProof="0">
                <a:ln>
                  <a:noFill/>
                </a:ln>
                <a:solidFill>
                  <a:srgbClr val="000000"/>
                </a:solidFill>
                <a:effectLst/>
                <a:uLnTx/>
                <a:uFillTx/>
                <a:latin typeface="Cambria" panose="02040503050406030204" pitchFamily="18" charset="0"/>
                <a:ea typeface="Cambria" panose="02040503050406030204" pitchFamily="18" charset="0"/>
                <a:cs typeface="+mn-cs"/>
              </a:rPr>
              <a:t>2</a:t>
            </a:r>
            <a:r>
              <a:rPr kumimoji="0" lang="vi-VN" sz="26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mn-cs"/>
              </a:rPr>
              <a:t> là điểm đặt vật.</a:t>
            </a:r>
            <a:endParaRPr kumimoji="0" lang="vi-VN" sz="26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a:p>
            <a:pPr marL="28575" marR="28575" lvl="0" indent="428625" algn="just"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mn-cs"/>
              </a:rPr>
              <a:t>* Lực khi dùng chân tác dụng lên pê – đan xe đạp có phương thẳng đứng chiều từ trên xuống và có tác dụng làm trục giữa A quay, khi đó tạo ra lực kéo giữa các điểm tiếp xúc giữa mắt xích và răng của vành đĩa, làm cho trục bánh sau B quay tạo ra lực kéo làm cả xe chuyển động.</a:t>
            </a:r>
            <a:endParaRPr kumimoji="0" lang="vi-VN" sz="26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7170" name="Picture 2" descr="Thảo luận nhóm về vấn đề sau: Em hãy xác định các đòn bẩy trên xe đạp ">
            <a:extLst>
              <a:ext uri="{FF2B5EF4-FFF2-40B4-BE49-F238E27FC236}">
                <a16:creationId xmlns:a16="http://schemas.microsoft.com/office/drawing/2014/main" id="{9AAD5696-B24A-A2E1-98D9-6B7A4CA82D4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93428" y="140633"/>
            <a:ext cx="2798422" cy="2675684"/>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F949C250-5E8B-A9D3-813F-BFFCDD5FC0FE}"/>
              </a:ext>
            </a:extLst>
          </p:cNvPr>
          <p:cNvSpPr txBox="1"/>
          <p:nvPr/>
        </p:nvSpPr>
        <p:spPr>
          <a:xfrm>
            <a:off x="627530" y="315015"/>
            <a:ext cx="6096000" cy="1292662"/>
          </a:xfrm>
          <a:prstGeom prst="rect">
            <a:avLst/>
          </a:prstGeom>
          <a:noFill/>
        </p:spPr>
        <p:txBody>
          <a:bodyPr wrap="square">
            <a:spAutoFit/>
          </a:bodyPr>
          <a:lstStyle/>
          <a:p>
            <a:pPr marL="28575" marR="28575" lvl="0" indent="428625" algn="just"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mn-cs"/>
              </a:rPr>
              <a:t>+ Bộ phận: chân chống xe</a:t>
            </a:r>
            <a:endParaRPr kumimoji="0" lang="vi-VN" sz="26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a:p>
            <a:pPr marL="28575" marR="28575" lvl="0" indent="428625" algn="just"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mn-cs"/>
              </a:rPr>
              <a:t>Trong đó: O là điểm tựa; O</a:t>
            </a:r>
            <a:r>
              <a:rPr kumimoji="0" lang="vi-VN" sz="2600" b="0" i="0" u="none" strike="noStrike" kern="1200" cap="none" spc="0" normalizeH="0" baseline="-25000" noProof="0">
                <a:ln>
                  <a:noFill/>
                </a:ln>
                <a:solidFill>
                  <a:srgbClr val="000000"/>
                </a:solidFill>
                <a:effectLst/>
                <a:uLnTx/>
                <a:uFillTx/>
                <a:latin typeface="Cambria" panose="02040503050406030204" pitchFamily="18" charset="0"/>
                <a:ea typeface="Cambria" panose="02040503050406030204" pitchFamily="18" charset="0"/>
                <a:cs typeface="+mn-cs"/>
              </a:rPr>
              <a:t>1</a:t>
            </a:r>
            <a:r>
              <a:rPr kumimoji="0" lang="vi-VN" sz="26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mn-cs"/>
              </a:rPr>
              <a:t> là điểm tác dụng lực; O</a:t>
            </a:r>
            <a:r>
              <a:rPr kumimoji="0" lang="vi-VN" sz="2600" b="0" i="0" u="none" strike="noStrike" kern="1200" cap="none" spc="0" normalizeH="0" baseline="-25000" noProof="0">
                <a:ln>
                  <a:noFill/>
                </a:ln>
                <a:solidFill>
                  <a:srgbClr val="000000"/>
                </a:solidFill>
                <a:effectLst/>
                <a:uLnTx/>
                <a:uFillTx/>
                <a:latin typeface="Cambria" panose="02040503050406030204" pitchFamily="18" charset="0"/>
                <a:ea typeface="Cambria" panose="02040503050406030204" pitchFamily="18" charset="0"/>
                <a:cs typeface="+mn-cs"/>
              </a:rPr>
              <a:t>2</a:t>
            </a:r>
            <a:r>
              <a:rPr kumimoji="0" lang="vi-VN" sz="26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mn-cs"/>
              </a:rPr>
              <a:t> là điểm đặt vật.</a:t>
            </a:r>
            <a:endParaRPr kumimoji="0" lang="en-US" sz="26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mn-cs"/>
            </a:endParaRPr>
          </a:p>
        </p:txBody>
      </p:sp>
      <p:pic>
        <p:nvPicPr>
          <p:cNvPr id="13" name="Picture 12">
            <a:extLst>
              <a:ext uri="{FF2B5EF4-FFF2-40B4-BE49-F238E27FC236}">
                <a16:creationId xmlns:a16="http://schemas.microsoft.com/office/drawing/2014/main" id="{BC9DF818-ADE3-B17E-3EA0-11619B2CFD62}"/>
              </a:ext>
            </a:extLst>
          </p:cNvPr>
          <p:cNvPicPr>
            <a:picLocks noChangeAspect="1"/>
          </p:cNvPicPr>
          <p:nvPr/>
        </p:nvPicPr>
        <p:blipFill>
          <a:blip r:embed="rId3"/>
          <a:stretch>
            <a:fillRect/>
          </a:stretch>
        </p:blipFill>
        <p:spPr>
          <a:xfrm>
            <a:off x="7166162" y="3492032"/>
            <a:ext cx="4762500" cy="2675685"/>
          </a:xfrm>
          <a:prstGeom prst="rect">
            <a:avLst/>
          </a:prstGeom>
        </p:spPr>
      </p:pic>
    </p:spTree>
    <p:extLst>
      <p:ext uri="{BB962C8B-B14F-4D97-AF65-F5344CB8AC3E}">
        <p14:creationId xmlns:p14="http://schemas.microsoft.com/office/powerpoint/2010/main" val="2418357412"/>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17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2"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gradFill rotWithShape="1">
          <a:gsLst>
            <a:gs pos="0">
              <a:srgbClr val="C7F7FF">
                <a:alpha val="100000"/>
              </a:srgbClr>
            </a:gs>
            <a:gs pos="100000">
              <a:srgbClr val="FFEFEB">
                <a:alpha val="100000"/>
              </a:srgbClr>
            </a:gs>
          </a:gsLst>
          <a:lin ang="5400000"/>
        </a:gradFill>
        <a:effectLst/>
      </p:bgPr>
    </p:bg>
    <p:spTree>
      <p:nvGrpSpPr>
        <p:cNvPr id="1" name=""/>
        <p:cNvGrpSpPr/>
        <p:nvPr/>
      </p:nvGrpSpPr>
      <p:grpSpPr>
        <a:xfrm>
          <a:off x="0" y="0"/>
          <a:ext cx="0" cy="0"/>
          <a:chOff x="0" y="0"/>
          <a:chExt cx="0" cy="0"/>
        </a:xfrm>
      </p:grpSpPr>
      <p:sp>
        <p:nvSpPr>
          <p:cNvPr id="10" name="Freeform 10"/>
          <p:cNvSpPr/>
          <p:nvPr/>
        </p:nvSpPr>
        <p:spPr>
          <a:xfrm flipH="1">
            <a:off x="7531976" y="1101939"/>
            <a:ext cx="4461238" cy="6290949"/>
          </a:xfrm>
          <a:custGeom>
            <a:avLst/>
            <a:gdLst/>
            <a:ahLst/>
            <a:cxnLst/>
            <a:rect l="l" t="t" r="r" b="b"/>
            <a:pathLst>
              <a:path w="7758959" h="9436424">
                <a:moveTo>
                  <a:pt x="7758958" y="0"/>
                </a:moveTo>
                <a:lnTo>
                  <a:pt x="0" y="0"/>
                </a:lnTo>
                <a:lnTo>
                  <a:pt x="0" y="9436424"/>
                </a:lnTo>
                <a:lnTo>
                  <a:pt x="7758958" y="9436424"/>
                </a:lnTo>
                <a:lnTo>
                  <a:pt x="7758958" y="0"/>
                </a:lnTo>
                <a:close/>
              </a:path>
            </a:pathLst>
          </a:custGeom>
          <a:blipFill>
            <a:blip r:embed="rId2"/>
            <a:stretch>
              <a:fillRect/>
            </a:stretch>
          </a:blipFill>
        </p:spPr>
        <p:txBody>
          <a:bodyPr/>
          <a:lstStyle/>
          <a:p>
            <a:pPr defTabSz="609630"/>
            <a:endParaRPr lang="en-US" sz="1200">
              <a:solidFill>
                <a:prstClr val="black"/>
              </a:solidFill>
              <a:latin typeface="Calibri"/>
            </a:endParaRPr>
          </a:p>
        </p:txBody>
      </p:sp>
      <p:sp>
        <p:nvSpPr>
          <p:cNvPr id="2" name="Freeform 2"/>
          <p:cNvSpPr/>
          <p:nvPr/>
        </p:nvSpPr>
        <p:spPr>
          <a:xfrm>
            <a:off x="5851090" y="267750"/>
            <a:ext cx="4467775" cy="1377564"/>
          </a:xfrm>
          <a:custGeom>
            <a:avLst/>
            <a:gdLst/>
            <a:ahLst/>
            <a:cxnLst/>
            <a:rect l="l" t="t" r="r" b="b"/>
            <a:pathLst>
              <a:path w="6701663" h="2066346">
                <a:moveTo>
                  <a:pt x="0" y="0"/>
                </a:moveTo>
                <a:lnTo>
                  <a:pt x="6701663" y="0"/>
                </a:lnTo>
                <a:lnTo>
                  <a:pt x="6701663" y="2066346"/>
                </a:lnTo>
                <a:lnTo>
                  <a:pt x="0" y="2066346"/>
                </a:lnTo>
                <a:lnTo>
                  <a:pt x="0" y="0"/>
                </a:lnTo>
                <a:close/>
              </a:path>
            </a:pathLst>
          </a:custGeom>
          <a:blipFill>
            <a:blip r:embed="rId3"/>
            <a:stretch>
              <a:fillRect/>
            </a:stretch>
          </a:blipFill>
        </p:spPr>
        <p:txBody>
          <a:bodyPr/>
          <a:lstStyle/>
          <a:p>
            <a:pPr defTabSz="609630"/>
            <a:endParaRPr lang="en-US" sz="1200">
              <a:solidFill>
                <a:prstClr val="black"/>
              </a:solidFill>
              <a:latin typeface="Calibri"/>
            </a:endParaRPr>
          </a:p>
        </p:txBody>
      </p:sp>
      <p:sp>
        <p:nvSpPr>
          <p:cNvPr id="3" name="Freeform 3"/>
          <p:cNvSpPr/>
          <p:nvPr/>
        </p:nvSpPr>
        <p:spPr>
          <a:xfrm>
            <a:off x="-722333" y="1772500"/>
            <a:ext cx="2303215" cy="710158"/>
          </a:xfrm>
          <a:custGeom>
            <a:avLst/>
            <a:gdLst/>
            <a:ahLst/>
            <a:cxnLst/>
            <a:rect l="l" t="t" r="r" b="b"/>
            <a:pathLst>
              <a:path w="3454822" h="1065237">
                <a:moveTo>
                  <a:pt x="0" y="0"/>
                </a:moveTo>
                <a:lnTo>
                  <a:pt x="3454822" y="0"/>
                </a:lnTo>
                <a:lnTo>
                  <a:pt x="3454822" y="1065237"/>
                </a:lnTo>
                <a:lnTo>
                  <a:pt x="0" y="1065237"/>
                </a:lnTo>
                <a:lnTo>
                  <a:pt x="0" y="0"/>
                </a:lnTo>
                <a:close/>
              </a:path>
            </a:pathLst>
          </a:custGeom>
          <a:blipFill>
            <a:blip r:embed="rId3"/>
            <a:stretch>
              <a:fillRect/>
            </a:stretch>
          </a:blipFill>
        </p:spPr>
        <p:txBody>
          <a:bodyPr/>
          <a:lstStyle/>
          <a:p>
            <a:pPr defTabSz="609630"/>
            <a:endParaRPr lang="en-US" sz="1200">
              <a:solidFill>
                <a:prstClr val="black"/>
              </a:solidFill>
              <a:latin typeface="Calibri"/>
            </a:endParaRPr>
          </a:p>
        </p:txBody>
      </p:sp>
      <p:grpSp>
        <p:nvGrpSpPr>
          <p:cNvPr id="4" name="Group 4"/>
          <p:cNvGrpSpPr/>
          <p:nvPr/>
        </p:nvGrpSpPr>
        <p:grpSpPr>
          <a:xfrm>
            <a:off x="561474" y="1252490"/>
            <a:ext cx="7681125" cy="4503571"/>
            <a:chOff x="0" y="0"/>
            <a:chExt cx="2449475" cy="1330502"/>
          </a:xfrm>
        </p:grpSpPr>
        <p:sp>
          <p:nvSpPr>
            <p:cNvPr id="5" name="Freeform 5"/>
            <p:cNvSpPr/>
            <p:nvPr/>
          </p:nvSpPr>
          <p:spPr>
            <a:xfrm>
              <a:off x="0" y="0"/>
              <a:ext cx="2449475" cy="1330502"/>
            </a:xfrm>
            <a:custGeom>
              <a:avLst/>
              <a:gdLst/>
              <a:ahLst/>
              <a:cxnLst/>
              <a:rect l="l" t="t" r="r" b="b"/>
              <a:pathLst>
                <a:path w="2449475" h="1330502">
                  <a:moveTo>
                    <a:pt x="82807" y="0"/>
                  </a:moveTo>
                  <a:lnTo>
                    <a:pt x="2366668" y="0"/>
                  </a:lnTo>
                  <a:cubicBezTo>
                    <a:pt x="2412401" y="0"/>
                    <a:pt x="2449475" y="37074"/>
                    <a:pt x="2449475" y="82807"/>
                  </a:cubicBezTo>
                  <a:lnTo>
                    <a:pt x="2449475" y="1247695"/>
                  </a:lnTo>
                  <a:cubicBezTo>
                    <a:pt x="2449475" y="1269657"/>
                    <a:pt x="2440751" y="1290719"/>
                    <a:pt x="2425221" y="1306248"/>
                  </a:cubicBezTo>
                  <a:cubicBezTo>
                    <a:pt x="2409692" y="1321778"/>
                    <a:pt x="2388630" y="1330502"/>
                    <a:pt x="2366668" y="1330502"/>
                  </a:cubicBezTo>
                  <a:lnTo>
                    <a:pt x="82807" y="1330502"/>
                  </a:lnTo>
                  <a:cubicBezTo>
                    <a:pt x="60845" y="1330502"/>
                    <a:pt x="39783" y="1321778"/>
                    <a:pt x="24254" y="1306248"/>
                  </a:cubicBezTo>
                  <a:cubicBezTo>
                    <a:pt x="8724" y="1290719"/>
                    <a:pt x="0" y="1269657"/>
                    <a:pt x="0" y="1247695"/>
                  </a:cubicBezTo>
                  <a:lnTo>
                    <a:pt x="0" y="82807"/>
                  </a:lnTo>
                  <a:cubicBezTo>
                    <a:pt x="0" y="60845"/>
                    <a:pt x="8724" y="39783"/>
                    <a:pt x="24254" y="24254"/>
                  </a:cubicBezTo>
                  <a:cubicBezTo>
                    <a:pt x="39783" y="8724"/>
                    <a:pt x="60845" y="0"/>
                    <a:pt x="82807" y="0"/>
                  </a:cubicBezTo>
                  <a:close/>
                </a:path>
              </a:pathLst>
            </a:custGeom>
            <a:solidFill>
              <a:srgbClr val="FFFBE9"/>
            </a:solidFill>
            <a:ln w="38100" cap="rnd">
              <a:solidFill>
                <a:srgbClr val="DA7739"/>
              </a:solidFill>
              <a:prstDash val="lgDash"/>
              <a:round/>
            </a:ln>
          </p:spPr>
          <p:txBody>
            <a:bodyPr/>
            <a:lstStyle/>
            <a:p>
              <a:pPr defTabSz="609630"/>
              <a:endParaRPr lang="en-US" sz="1200">
                <a:solidFill>
                  <a:prstClr val="black"/>
                </a:solidFill>
                <a:latin typeface="Calibri"/>
              </a:endParaRPr>
            </a:p>
          </p:txBody>
        </p:sp>
        <p:sp>
          <p:nvSpPr>
            <p:cNvPr id="6" name="TextBox 6"/>
            <p:cNvSpPr txBox="1"/>
            <p:nvPr/>
          </p:nvSpPr>
          <p:spPr>
            <a:xfrm>
              <a:off x="0" y="-38100"/>
              <a:ext cx="2449475" cy="1368602"/>
            </a:xfrm>
            <a:prstGeom prst="rect">
              <a:avLst/>
            </a:prstGeom>
          </p:spPr>
          <p:txBody>
            <a:bodyPr lIns="33867" tIns="33867" rIns="33867" bIns="33867" rtlCol="0" anchor="ctr"/>
            <a:lstStyle/>
            <a:p>
              <a:pPr algn="ctr" defTabSz="609630">
                <a:lnSpc>
                  <a:spcPts val="1773"/>
                </a:lnSpc>
                <a:spcBef>
                  <a:spcPct val="0"/>
                </a:spcBef>
              </a:pPr>
              <a:endParaRPr sz="1200">
                <a:solidFill>
                  <a:prstClr val="black"/>
                </a:solidFill>
                <a:latin typeface="Calibri"/>
              </a:endParaRPr>
            </a:p>
          </p:txBody>
        </p:sp>
      </p:grpSp>
      <p:sp>
        <p:nvSpPr>
          <p:cNvPr id="7" name="Freeform 7"/>
          <p:cNvSpPr/>
          <p:nvPr/>
        </p:nvSpPr>
        <p:spPr>
          <a:xfrm>
            <a:off x="2823617" y="5424180"/>
            <a:ext cx="5543309" cy="3772297"/>
          </a:xfrm>
          <a:custGeom>
            <a:avLst/>
            <a:gdLst/>
            <a:ahLst/>
            <a:cxnLst/>
            <a:rect l="l" t="t" r="r" b="b"/>
            <a:pathLst>
              <a:path w="8314964" h="5658446">
                <a:moveTo>
                  <a:pt x="0" y="0"/>
                </a:moveTo>
                <a:lnTo>
                  <a:pt x="8314964" y="0"/>
                </a:lnTo>
                <a:lnTo>
                  <a:pt x="8314964" y="5658446"/>
                </a:lnTo>
                <a:lnTo>
                  <a:pt x="0" y="5658446"/>
                </a:lnTo>
                <a:lnTo>
                  <a:pt x="0" y="0"/>
                </a:lnTo>
                <a:close/>
              </a:path>
            </a:pathLst>
          </a:custGeom>
          <a:blipFill>
            <a:blip r:embed="rId4"/>
            <a:stretch>
              <a:fillRect/>
            </a:stretch>
          </a:blipFill>
        </p:spPr>
        <p:txBody>
          <a:bodyPr/>
          <a:lstStyle/>
          <a:p>
            <a:pPr defTabSz="609630"/>
            <a:endParaRPr lang="en-US" sz="1200">
              <a:solidFill>
                <a:prstClr val="black"/>
              </a:solidFill>
              <a:latin typeface="Calibri"/>
            </a:endParaRPr>
          </a:p>
        </p:txBody>
      </p:sp>
      <p:sp>
        <p:nvSpPr>
          <p:cNvPr id="8" name="Freeform 8"/>
          <p:cNvSpPr/>
          <p:nvPr/>
        </p:nvSpPr>
        <p:spPr>
          <a:xfrm>
            <a:off x="-105164" y="4757430"/>
            <a:ext cx="5857562" cy="2181942"/>
          </a:xfrm>
          <a:custGeom>
            <a:avLst/>
            <a:gdLst/>
            <a:ahLst/>
            <a:cxnLst/>
            <a:rect l="l" t="t" r="r" b="b"/>
            <a:pathLst>
              <a:path w="8786343" h="3272913">
                <a:moveTo>
                  <a:pt x="0" y="0"/>
                </a:moveTo>
                <a:lnTo>
                  <a:pt x="8786343" y="0"/>
                </a:lnTo>
                <a:lnTo>
                  <a:pt x="8786343" y="3272913"/>
                </a:lnTo>
                <a:lnTo>
                  <a:pt x="0" y="3272913"/>
                </a:lnTo>
                <a:lnTo>
                  <a:pt x="0" y="0"/>
                </a:lnTo>
                <a:close/>
              </a:path>
            </a:pathLst>
          </a:custGeom>
          <a:blipFill>
            <a:blip r:embed="rId5"/>
            <a:stretch>
              <a:fillRect/>
            </a:stretch>
          </a:blipFill>
        </p:spPr>
        <p:txBody>
          <a:bodyPr/>
          <a:lstStyle/>
          <a:p>
            <a:pPr defTabSz="609630"/>
            <a:endParaRPr lang="en-US" sz="1200">
              <a:solidFill>
                <a:prstClr val="black"/>
              </a:solidFill>
              <a:latin typeface="Calibri"/>
            </a:endParaRPr>
          </a:p>
        </p:txBody>
      </p:sp>
      <p:sp>
        <p:nvSpPr>
          <p:cNvPr id="9" name="Freeform 9"/>
          <p:cNvSpPr/>
          <p:nvPr/>
        </p:nvSpPr>
        <p:spPr>
          <a:xfrm>
            <a:off x="7449633" y="4757431"/>
            <a:ext cx="6417688" cy="3079455"/>
          </a:xfrm>
          <a:custGeom>
            <a:avLst/>
            <a:gdLst/>
            <a:ahLst/>
            <a:cxnLst/>
            <a:rect l="l" t="t" r="r" b="b"/>
            <a:pathLst>
              <a:path w="9626532" h="4619183">
                <a:moveTo>
                  <a:pt x="0" y="0"/>
                </a:moveTo>
                <a:lnTo>
                  <a:pt x="9626532" y="0"/>
                </a:lnTo>
                <a:lnTo>
                  <a:pt x="9626532" y="4619183"/>
                </a:lnTo>
                <a:lnTo>
                  <a:pt x="0" y="4619183"/>
                </a:lnTo>
                <a:lnTo>
                  <a:pt x="0" y="0"/>
                </a:lnTo>
                <a:close/>
              </a:path>
            </a:pathLst>
          </a:custGeom>
          <a:blipFill>
            <a:blip r:embed="rId6"/>
            <a:stretch>
              <a:fillRect/>
            </a:stretch>
          </a:blipFill>
        </p:spPr>
        <p:txBody>
          <a:bodyPr/>
          <a:lstStyle/>
          <a:p>
            <a:pPr defTabSz="609630"/>
            <a:endParaRPr lang="en-US" sz="1200">
              <a:solidFill>
                <a:prstClr val="black"/>
              </a:solidFill>
              <a:latin typeface="Calibri"/>
            </a:endParaRPr>
          </a:p>
        </p:txBody>
      </p:sp>
      <p:sp>
        <p:nvSpPr>
          <p:cNvPr id="14" name="Rounded Rectangle 7">
            <a:extLst>
              <a:ext uri="{FF2B5EF4-FFF2-40B4-BE49-F238E27FC236}">
                <a16:creationId xmlns:a16="http://schemas.microsoft.com/office/drawing/2014/main" id="{FBC307E5-EECC-F2F3-1848-F7EF25EDF57E}"/>
              </a:ext>
            </a:extLst>
          </p:cNvPr>
          <p:cNvSpPr/>
          <p:nvPr/>
        </p:nvSpPr>
        <p:spPr>
          <a:xfrm>
            <a:off x="561474" y="144376"/>
            <a:ext cx="11069052" cy="834189"/>
          </a:xfrm>
          <a:prstGeom prst="round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3</a:t>
            </a:r>
            <a:r>
              <a:rPr kumimoji="0" lang="vi-VN"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Ứng</a:t>
            </a:r>
            <a:r>
              <a:rPr kumimoji="0" lang="en-US"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dụng</a:t>
            </a:r>
            <a:r>
              <a:rPr kumimoji="0" lang="en-US"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của</a:t>
            </a:r>
            <a:r>
              <a:rPr kumimoji="0" lang="en-US"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vi-VN"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đòn bẩy</a:t>
            </a:r>
          </a:p>
        </p:txBody>
      </p:sp>
      <p:sp>
        <p:nvSpPr>
          <p:cNvPr id="16" name="TextBox 15">
            <a:extLst>
              <a:ext uri="{FF2B5EF4-FFF2-40B4-BE49-F238E27FC236}">
                <a16:creationId xmlns:a16="http://schemas.microsoft.com/office/drawing/2014/main" id="{CB3A1455-89BD-2F39-DC9E-FB270311AB8A}"/>
              </a:ext>
            </a:extLst>
          </p:cNvPr>
          <p:cNvSpPr txBox="1"/>
          <p:nvPr/>
        </p:nvSpPr>
        <p:spPr>
          <a:xfrm>
            <a:off x="753961" y="1411334"/>
            <a:ext cx="7296150" cy="2020233"/>
          </a:xfrm>
          <a:prstGeom prst="rect">
            <a:avLst/>
          </a:prstGeom>
          <a:noFill/>
        </p:spPr>
        <p:txBody>
          <a:bodyPr wrap="square">
            <a:spAutoFit/>
          </a:bodyPr>
          <a:lstStyle/>
          <a:p>
            <a:pPr algn="just">
              <a:lnSpc>
                <a:spcPct val="107000"/>
              </a:lnSpc>
              <a:spcAft>
                <a:spcPts val="800"/>
              </a:spcAft>
            </a:pPr>
            <a:r>
              <a:rPr lang="en-US" sz="4000" dirty="0">
                <a:effectLst/>
                <a:latin typeface="Cambria" panose="02040503050406030204" pitchFamily="18" charset="0"/>
                <a:ea typeface="Cambria" panose="02040503050406030204" pitchFamily="18" charset="0"/>
              </a:rPr>
              <a:t>Trong </a:t>
            </a:r>
            <a:r>
              <a:rPr lang="en-US" sz="4000" dirty="0" err="1">
                <a:effectLst/>
                <a:latin typeface="Cambria" panose="02040503050406030204" pitchFamily="18" charset="0"/>
                <a:ea typeface="Cambria" panose="02040503050406030204" pitchFamily="18" charset="0"/>
              </a:rPr>
              <a:t>cuộc</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sống</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đòn</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bẩy</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được</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ứng</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dụng</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vào</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nhiều</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công</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việc</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chế</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tạo</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nhiều</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công</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cụ</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hữu</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ích</a:t>
            </a:r>
            <a:endParaRPr lang="vi-VN" sz="4000" dirty="0">
              <a:effectLst/>
              <a:latin typeface="Cambria" panose="02040503050406030204" pitchFamily="18" charset="0"/>
              <a:ea typeface="Cambria" panose="02040503050406030204" pitchFamily="18" charset="0"/>
            </a:endParaRPr>
          </a:p>
        </p:txBody>
      </p:sp>
      <p:pic>
        <p:nvPicPr>
          <p:cNvPr id="17" name="Picture 75" descr="viet3">
            <a:extLst>
              <a:ext uri="{FF2B5EF4-FFF2-40B4-BE49-F238E27FC236}">
                <a16:creationId xmlns:a16="http://schemas.microsoft.com/office/drawing/2014/main" id="{62383849-D3C6-2BF4-50FF-E58B40B77B94}"/>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5707133" y="3470613"/>
            <a:ext cx="1603428" cy="134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gradFill rotWithShape="1">
          <a:gsLst>
            <a:gs pos="0">
              <a:srgbClr val="C7F7FF">
                <a:alpha val="100000"/>
              </a:srgbClr>
            </a:gs>
            <a:gs pos="100000">
              <a:srgbClr val="FFEFEB">
                <a:alpha val="100000"/>
              </a:srgbClr>
            </a:gs>
          </a:gsLst>
          <a:lin ang="5400000"/>
        </a:gradFill>
        <a:effectLst/>
      </p:bgPr>
    </p:bg>
    <p:spTree>
      <p:nvGrpSpPr>
        <p:cNvPr id="1" name=""/>
        <p:cNvGrpSpPr/>
        <p:nvPr/>
      </p:nvGrpSpPr>
      <p:grpSpPr>
        <a:xfrm>
          <a:off x="0" y="0"/>
          <a:ext cx="0" cy="0"/>
          <a:chOff x="0" y="0"/>
          <a:chExt cx="0" cy="0"/>
        </a:xfrm>
      </p:grpSpPr>
      <p:sp>
        <p:nvSpPr>
          <p:cNvPr id="15" name="Freeform 15"/>
          <p:cNvSpPr/>
          <p:nvPr/>
        </p:nvSpPr>
        <p:spPr>
          <a:xfrm>
            <a:off x="-17743" y="651080"/>
            <a:ext cx="4827131" cy="6072022"/>
          </a:xfrm>
          <a:custGeom>
            <a:avLst/>
            <a:gdLst/>
            <a:ahLst/>
            <a:cxnLst/>
            <a:rect l="l" t="t" r="r" b="b"/>
            <a:pathLst>
              <a:path w="7240696" h="9108033">
                <a:moveTo>
                  <a:pt x="0" y="0"/>
                </a:moveTo>
                <a:lnTo>
                  <a:pt x="7240696" y="0"/>
                </a:lnTo>
                <a:lnTo>
                  <a:pt x="7240696" y="9108033"/>
                </a:lnTo>
                <a:lnTo>
                  <a:pt x="0" y="9108033"/>
                </a:lnTo>
                <a:lnTo>
                  <a:pt x="0" y="0"/>
                </a:lnTo>
                <a:close/>
              </a:path>
            </a:pathLst>
          </a:custGeom>
          <a:blipFill>
            <a:blip r:embed="rId2"/>
            <a:stretch>
              <a:fillRect/>
            </a:stretch>
          </a:blipFill>
        </p:spPr>
        <p:txBody>
          <a:bodyPr/>
          <a:lstStyle/>
          <a:p>
            <a:pPr defTabSz="609630"/>
            <a:endParaRPr lang="en-US" sz="1200">
              <a:solidFill>
                <a:prstClr val="black"/>
              </a:solidFill>
              <a:latin typeface="Calibri"/>
            </a:endParaRPr>
          </a:p>
        </p:txBody>
      </p:sp>
      <p:sp>
        <p:nvSpPr>
          <p:cNvPr id="2" name="Freeform 2"/>
          <p:cNvSpPr/>
          <p:nvPr/>
        </p:nvSpPr>
        <p:spPr>
          <a:xfrm>
            <a:off x="8085974" y="0"/>
            <a:ext cx="5349255" cy="1649354"/>
          </a:xfrm>
          <a:custGeom>
            <a:avLst/>
            <a:gdLst/>
            <a:ahLst/>
            <a:cxnLst/>
            <a:rect l="l" t="t" r="r" b="b"/>
            <a:pathLst>
              <a:path w="8023883" h="2474031">
                <a:moveTo>
                  <a:pt x="0" y="0"/>
                </a:moveTo>
                <a:lnTo>
                  <a:pt x="8023883" y="0"/>
                </a:lnTo>
                <a:lnTo>
                  <a:pt x="8023883" y="2474031"/>
                </a:lnTo>
                <a:lnTo>
                  <a:pt x="0" y="2474031"/>
                </a:lnTo>
                <a:lnTo>
                  <a:pt x="0" y="0"/>
                </a:lnTo>
                <a:close/>
              </a:path>
            </a:pathLst>
          </a:custGeom>
          <a:blipFill>
            <a:blip r:embed="rId3"/>
            <a:stretch>
              <a:fillRect/>
            </a:stretch>
          </a:blipFill>
        </p:spPr>
        <p:txBody>
          <a:bodyPr/>
          <a:lstStyle/>
          <a:p>
            <a:pPr defTabSz="609630"/>
            <a:endParaRPr lang="en-US" sz="1200">
              <a:solidFill>
                <a:prstClr val="black"/>
              </a:solidFill>
              <a:latin typeface="Calibri"/>
            </a:endParaRPr>
          </a:p>
        </p:txBody>
      </p:sp>
      <p:sp>
        <p:nvSpPr>
          <p:cNvPr id="3" name="Freeform 3"/>
          <p:cNvSpPr/>
          <p:nvPr/>
        </p:nvSpPr>
        <p:spPr>
          <a:xfrm flipH="1">
            <a:off x="6095999" y="4610135"/>
            <a:ext cx="5543309" cy="2520300"/>
          </a:xfrm>
          <a:custGeom>
            <a:avLst/>
            <a:gdLst/>
            <a:ahLst/>
            <a:cxnLst/>
            <a:rect l="l" t="t" r="r" b="b"/>
            <a:pathLst>
              <a:path w="8314964" h="5658446">
                <a:moveTo>
                  <a:pt x="8314964" y="0"/>
                </a:moveTo>
                <a:lnTo>
                  <a:pt x="0" y="0"/>
                </a:lnTo>
                <a:lnTo>
                  <a:pt x="0" y="5658446"/>
                </a:lnTo>
                <a:lnTo>
                  <a:pt x="8314964" y="5658446"/>
                </a:lnTo>
                <a:lnTo>
                  <a:pt x="8314964" y="0"/>
                </a:lnTo>
                <a:close/>
              </a:path>
            </a:pathLst>
          </a:custGeom>
          <a:blipFill>
            <a:blip r:embed="rId4"/>
            <a:stretch>
              <a:fillRect/>
            </a:stretch>
          </a:blipFill>
        </p:spPr>
        <p:txBody>
          <a:bodyPr/>
          <a:lstStyle/>
          <a:p>
            <a:pPr defTabSz="609630"/>
            <a:endParaRPr lang="en-US" sz="1200">
              <a:solidFill>
                <a:prstClr val="black"/>
              </a:solidFill>
              <a:latin typeface="Calibri"/>
            </a:endParaRPr>
          </a:p>
        </p:txBody>
      </p:sp>
      <p:sp>
        <p:nvSpPr>
          <p:cNvPr id="4" name="Freeform 4"/>
          <p:cNvSpPr/>
          <p:nvPr/>
        </p:nvSpPr>
        <p:spPr>
          <a:xfrm flipH="1">
            <a:off x="-2660874" y="3327817"/>
            <a:ext cx="5543309" cy="3772297"/>
          </a:xfrm>
          <a:custGeom>
            <a:avLst/>
            <a:gdLst/>
            <a:ahLst/>
            <a:cxnLst/>
            <a:rect l="l" t="t" r="r" b="b"/>
            <a:pathLst>
              <a:path w="8314964" h="5658446">
                <a:moveTo>
                  <a:pt x="8314964" y="0"/>
                </a:moveTo>
                <a:lnTo>
                  <a:pt x="0" y="0"/>
                </a:lnTo>
                <a:lnTo>
                  <a:pt x="0" y="5658445"/>
                </a:lnTo>
                <a:lnTo>
                  <a:pt x="8314964" y="5658445"/>
                </a:lnTo>
                <a:lnTo>
                  <a:pt x="8314964" y="0"/>
                </a:lnTo>
                <a:close/>
              </a:path>
            </a:pathLst>
          </a:custGeom>
          <a:blipFill>
            <a:blip r:embed="rId4"/>
            <a:stretch>
              <a:fillRect/>
            </a:stretch>
          </a:blipFill>
        </p:spPr>
        <p:txBody>
          <a:bodyPr/>
          <a:lstStyle/>
          <a:p>
            <a:pPr defTabSz="609630"/>
            <a:endParaRPr lang="en-US" sz="1200">
              <a:solidFill>
                <a:prstClr val="black"/>
              </a:solidFill>
              <a:latin typeface="Calibri"/>
            </a:endParaRPr>
          </a:p>
        </p:txBody>
      </p:sp>
      <p:sp>
        <p:nvSpPr>
          <p:cNvPr id="6" name="Freeform 6"/>
          <p:cNvSpPr/>
          <p:nvPr/>
        </p:nvSpPr>
        <p:spPr>
          <a:xfrm>
            <a:off x="8022952" y="4610135"/>
            <a:ext cx="5543309" cy="2647077"/>
          </a:xfrm>
          <a:custGeom>
            <a:avLst/>
            <a:gdLst/>
            <a:ahLst/>
            <a:cxnLst/>
            <a:rect l="l" t="t" r="r" b="b"/>
            <a:pathLst>
              <a:path w="8314964" h="5658446">
                <a:moveTo>
                  <a:pt x="0" y="0"/>
                </a:moveTo>
                <a:lnTo>
                  <a:pt x="8314964" y="0"/>
                </a:lnTo>
                <a:lnTo>
                  <a:pt x="8314964" y="5658446"/>
                </a:lnTo>
                <a:lnTo>
                  <a:pt x="0" y="5658446"/>
                </a:lnTo>
                <a:lnTo>
                  <a:pt x="0" y="0"/>
                </a:lnTo>
                <a:close/>
              </a:path>
            </a:pathLst>
          </a:custGeom>
          <a:blipFill>
            <a:blip r:embed="rId4"/>
            <a:stretch>
              <a:fillRect/>
            </a:stretch>
          </a:blipFill>
        </p:spPr>
        <p:txBody>
          <a:bodyPr/>
          <a:lstStyle/>
          <a:p>
            <a:pPr defTabSz="609630"/>
            <a:endParaRPr lang="en-US" sz="1200">
              <a:solidFill>
                <a:prstClr val="black"/>
              </a:solidFill>
              <a:latin typeface="Calibri"/>
            </a:endParaRPr>
          </a:p>
        </p:txBody>
      </p:sp>
      <p:sp>
        <p:nvSpPr>
          <p:cNvPr id="7" name="Freeform 7"/>
          <p:cNvSpPr/>
          <p:nvPr/>
        </p:nvSpPr>
        <p:spPr>
          <a:xfrm>
            <a:off x="-6286534" y="5244286"/>
            <a:ext cx="10479971" cy="1855828"/>
          </a:xfrm>
          <a:custGeom>
            <a:avLst/>
            <a:gdLst/>
            <a:ahLst/>
            <a:cxnLst/>
            <a:rect l="l" t="t" r="r" b="b"/>
            <a:pathLst>
              <a:path w="15719957" h="2783742">
                <a:moveTo>
                  <a:pt x="0" y="0"/>
                </a:moveTo>
                <a:lnTo>
                  <a:pt x="15719957" y="0"/>
                </a:lnTo>
                <a:lnTo>
                  <a:pt x="15719957" y="2783742"/>
                </a:lnTo>
                <a:lnTo>
                  <a:pt x="0" y="2783742"/>
                </a:lnTo>
                <a:lnTo>
                  <a:pt x="0" y="0"/>
                </a:lnTo>
                <a:close/>
              </a:path>
            </a:pathLst>
          </a:custGeom>
          <a:blipFill>
            <a:blip r:embed="rId5"/>
            <a:stretch>
              <a:fillRect/>
            </a:stretch>
          </a:blipFill>
        </p:spPr>
        <p:txBody>
          <a:bodyPr/>
          <a:lstStyle/>
          <a:p>
            <a:pPr defTabSz="609630"/>
            <a:endParaRPr lang="en-US" sz="1200">
              <a:solidFill>
                <a:prstClr val="black"/>
              </a:solidFill>
              <a:latin typeface="Calibri"/>
            </a:endParaRPr>
          </a:p>
        </p:txBody>
      </p:sp>
      <p:sp>
        <p:nvSpPr>
          <p:cNvPr id="8" name="Freeform 8"/>
          <p:cNvSpPr/>
          <p:nvPr/>
        </p:nvSpPr>
        <p:spPr>
          <a:xfrm>
            <a:off x="2569006" y="4834268"/>
            <a:ext cx="5857562" cy="2181942"/>
          </a:xfrm>
          <a:custGeom>
            <a:avLst/>
            <a:gdLst/>
            <a:ahLst/>
            <a:cxnLst/>
            <a:rect l="l" t="t" r="r" b="b"/>
            <a:pathLst>
              <a:path w="8786343" h="3272913">
                <a:moveTo>
                  <a:pt x="0" y="0"/>
                </a:moveTo>
                <a:lnTo>
                  <a:pt x="8786343" y="0"/>
                </a:lnTo>
                <a:lnTo>
                  <a:pt x="8786343" y="3272913"/>
                </a:lnTo>
                <a:lnTo>
                  <a:pt x="0" y="3272913"/>
                </a:lnTo>
                <a:lnTo>
                  <a:pt x="0" y="0"/>
                </a:lnTo>
                <a:close/>
              </a:path>
            </a:pathLst>
          </a:custGeom>
          <a:blipFill>
            <a:blip r:embed="rId6"/>
            <a:stretch>
              <a:fillRect/>
            </a:stretch>
          </a:blipFill>
        </p:spPr>
        <p:txBody>
          <a:bodyPr/>
          <a:lstStyle/>
          <a:p>
            <a:pPr defTabSz="609630"/>
            <a:endParaRPr lang="en-US" sz="1200">
              <a:solidFill>
                <a:prstClr val="black"/>
              </a:solidFill>
              <a:latin typeface="Calibri"/>
            </a:endParaRPr>
          </a:p>
        </p:txBody>
      </p:sp>
      <p:sp>
        <p:nvSpPr>
          <p:cNvPr id="9" name="Freeform 9"/>
          <p:cNvSpPr/>
          <p:nvPr/>
        </p:nvSpPr>
        <p:spPr>
          <a:xfrm>
            <a:off x="10761760" y="-401546"/>
            <a:ext cx="2265629" cy="2238692"/>
          </a:xfrm>
          <a:custGeom>
            <a:avLst/>
            <a:gdLst/>
            <a:ahLst/>
            <a:cxnLst/>
            <a:rect l="l" t="t" r="r" b="b"/>
            <a:pathLst>
              <a:path w="3398443" h="3358038">
                <a:moveTo>
                  <a:pt x="0" y="0"/>
                </a:moveTo>
                <a:lnTo>
                  <a:pt x="3398442" y="0"/>
                </a:lnTo>
                <a:lnTo>
                  <a:pt x="3398442" y="3358039"/>
                </a:lnTo>
                <a:lnTo>
                  <a:pt x="0" y="3358039"/>
                </a:lnTo>
                <a:lnTo>
                  <a:pt x="0" y="0"/>
                </a:lnTo>
                <a:close/>
              </a:path>
            </a:pathLst>
          </a:custGeom>
          <a:blipFill>
            <a:blip r:embed="rId7"/>
            <a:stretch>
              <a:fillRect/>
            </a:stretch>
          </a:blipFill>
        </p:spPr>
        <p:txBody>
          <a:bodyPr/>
          <a:lstStyle/>
          <a:p>
            <a:pPr defTabSz="609630"/>
            <a:endParaRPr lang="en-US" sz="1200">
              <a:solidFill>
                <a:prstClr val="black"/>
              </a:solidFill>
              <a:latin typeface="Calibri"/>
            </a:endParaRPr>
          </a:p>
        </p:txBody>
      </p:sp>
      <p:sp>
        <p:nvSpPr>
          <p:cNvPr id="10" name="Freeform 10"/>
          <p:cNvSpPr/>
          <p:nvPr/>
        </p:nvSpPr>
        <p:spPr>
          <a:xfrm>
            <a:off x="5162047" y="249643"/>
            <a:ext cx="1544691" cy="1399711"/>
          </a:xfrm>
          <a:custGeom>
            <a:avLst/>
            <a:gdLst/>
            <a:ahLst/>
            <a:cxnLst/>
            <a:rect l="l" t="t" r="r" b="b"/>
            <a:pathLst>
              <a:path w="2317036" h="2099566">
                <a:moveTo>
                  <a:pt x="0" y="0"/>
                </a:moveTo>
                <a:lnTo>
                  <a:pt x="2317035" y="0"/>
                </a:lnTo>
                <a:lnTo>
                  <a:pt x="2317035" y="2099566"/>
                </a:lnTo>
                <a:lnTo>
                  <a:pt x="0" y="2099566"/>
                </a:lnTo>
                <a:lnTo>
                  <a:pt x="0" y="0"/>
                </a:lnTo>
                <a:close/>
              </a:path>
            </a:pathLst>
          </a:custGeom>
          <a:blipFill>
            <a:blip r:embed="rId8"/>
            <a:stretch>
              <a:fillRect/>
            </a:stretch>
          </a:blipFill>
        </p:spPr>
        <p:txBody>
          <a:bodyPr/>
          <a:lstStyle/>
          <a:p>
            <a:pPr defTabSz="609630"/>
            <a:endParaRPr lang="en-US" sz="1200">
              <a:solidFill>
                <a:prstClr val="black"/>
              </a:solidFill>
              <a:latin typeface="Calibri"/>
            </a:endParaRPr>
          </a:p>
        </p:txBody>
      </p:sp>
      <p:sp>
        <p:nvSpPr>
          <p:cNvPr id="11" name="Freeform 11"/>
          <p:cNvSpPr/>
          <p:nvPr/>
        </p:nvSpPr>
        <p:spPr>
          <a:xfrm>
            <a:off x="2589728" y="-6010"/>
            <a:ext cx="2055296" cy="633716"/>
          </a:xfrm>
          <a:custGeom>
            <a:avLst/>
            <a:gdLst/>
            <a:ahLst/>
            <a:cxnLst/>
            <a:rect l="l" t="t" r="r" b="b"/>
            <a:pathLst>
              <a:path w="3082944" h="950574">
                <a:moveTo>
                  <a:pt x="0" y="0"/>
                </a:moveTo>
                <a:lnTo>
                  <a:pt x="3082944" y="0"/>
                </a:lnTo>
                <a:lnTo>
                  <a:pt x="3082944" y="950574"/>
                </a:lnTo>
                <a:lnTo>
                  <a:pt x="0" y="950574"/>
                </a:lnTo>
                <a:lnTo>
                  <a:pt x="0" y="0"/>
                </a:lnTo>
                <a:close/>
              </a:path>
            </a:pathLst>
          </a:custGeom>
          <a:blipFill>
            <a:blip r:embed="rId3"/>
            <a:stretch>
              <a:fillRect/>
            </a:stretch>
          </a:blipFill>
        </p:spPr>
        <p:txBody>
          <a:bodyPr/>
          <a:lstStyle/>
          <a:p>
            <a:pPr defTabSz="609630"/>
            <a:endParaRPr lang="en-US" sz="1200">
              <a:solidFill>
                <a:prstClr val="black"/>
              </a:solidFill>
              <a:latin typeface="Calibri"/>
            </a:endParaRPr>
          </a:p>
        </p:txBody>
      </p:sp>
      <p:sp>
        <p:nvSpPr>
          <p:cNvPr id="16" name="TextBox 15">
            <a:extLst>
              <a:ext uri="{FF2B5EF4-FFF2-40B4-BE49-F238E27FC236}">
                <a16:creationId xmlns:a16="http://schemas.microsoft.com/office/drawing/2014/main" id="{0FA9146C-BE6A-88F1-850B-552DA38F43FF}"/>
              </a:ext>
            </a:extLst>
          </p:cNvPr>
          <p:cNvSpPr txBox="1"/>
          <p:nvPr/>
        </p:nvSpPr>
        <p:spPr>
          <a:xfrm>
            <a:off x="4809388" y="913546"/>
            <a:ext cx="7020662" cy="3696589"/>
          </a:xfrm>
          <a:prstGeom prst="rect">
            <a:avLst/>
          </a:prstGeom>
          <a:noFill/>
        </p:spPr>
        <p:txBody>
          <a:bodyPr wrap="square" rtlCol="0">
            <a:spAutoFit/>
          </a:bodyPr>
          <a:lstStyle/>
          <a:p>
            <a:pPr algn="ctr">
              <a:lnSpc>
                <a:spcPct val="150000"/>
              </a:lnSpc>
            </a:pPr>
            <a:r>
              <a:rPr lang="vi-VN" sz="3200" b="1" dirty="0">
                <a:solidFill>
                  <a:srgbClr val="0070C0"/>
                </a:solidFill>
                <a:latin typeface="Cambria" panose="02040503050406030204" pitchFamily="18" charset="0"/>
                <a:ea typeface="Cambria" panose="02040503050406030204" pitchFamily="18" charset="0"/>
              </a:rPr>
              <a:t>YÊU CẦU VỀ NHÀ: </a:t>
            </a:r>
          </a:p>
          <a:p>
            <a:pPr algn="just">
              <a:lnSpc>
                <a:spcPct val="150000"/>
              </a:lnSpc>
            </a:pPr>
            <a:r>
              <a:rPr lang="vi-VN" sz="3200" dirty="0">
                <a:solidFill>
                  <a:srgbClr val="000000"/>
                </a:solidFill>
                <a:effectLst/>
                <a:latin typeface="Times New Roman" panose="02020603050405020304" pitchFamily="18" charset="0"/>
                <a:ea typeface="Times New Roman" panose="02020603050405020304" pitchFamily="18" charset="0"/>
              </a:rPr>
              <a:t>Các nhóm (6 nhóm) về nhà tìm hiểu và thiết kế đồ chơi đơn giản với các nguyên liệu dễ tìm có sử dụng nguyên lí đòn bẩy. Sản phẩm sẽ được trình bày ở tiết </a:t>
            </a:r>
            <a:r>
              <a:rPr lang="en-US" sz="3200" dirty="0" err="1">
                <a:solidFill>
                  <a:srgbClr val="000000"/>
                </a:solidFill>
                <a:effectLst/>
                <a:latin typeface="Times New Roman" panose="02020603050405020304" pitchFamily="18" charset="0"/>
                <a:ea typeface="Times New Roman" panose="02020603050405020304" pitchFamily="18" charset="0"/>
              </a:rPr>
              <a:t>học</a:t>
            </a:r>
            <a:r>
              <a:rPr lang="en-US" sz="3200" dirty="0">
                <a:solidFill>
                  <a:srgbClr val="000000"/>
                </a:solidFill>
                <a:effectLst/>
                <a:latin typeface="Times New Roman" panose="02020603050405020304" pitchFamily="18" charset="0"/>
                <a:ea typeface="Times New Roman" panose="02020603050405020304" pitchFamily="18" charset="0"/>
              </a:rPr>
              <a:t> </a:t>
            </a:r>
            <a:r>
              <a:rPr lang="vi-VN" sz="3200" dirty="0">
                <a:solidFill>
                  <a:srgbClr val="000000"/>
                </a:solidFill>
                <a:effectLst/>
                <a:latin typeface="Times New Roman" panose="02020603050405020304" pitchFamily="18" charset="0"/>
                <a:ea typeface="Times New Roman" panose="02020603050405020304" pitchFamily="18" charset="0"/>
              </a:rPr>
              <a:t>sau</a:t>
            </a:r>
            <a:endParaRPr lang="vi-VN" sz="3200" dirty="0">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882857" y="2292448"/>
            <a:ext cx="7619732" cy="1569660"/>
          </a:xfrm>
          <a:prstGeom prst="rect">
            <a:avLst/>
          </a:prstGeom>
          <a:noFill/>
        </p:spPr>
        <p:txBody>
          <a:bodyPr wrap="square" rtlCol="0">
            <a:spAutoFit/>
          </a:bodyPr>
          <a:lstStyle/>
          <a:p>
            <a:pPr algn="just"/>
            <a:r>
              <a:rPr lang="en-US" sz="320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S</a:t>
            </a:r>
            <a:r>
              <a:rPr lang="en-US" sz="320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au mỗi câu trả lời đúng, Hs được 1 lần quay vòng quay may mắn và nhận số điểm của nhóm mình</a:t>
            </a:r>
            <a:r>
              <a:rPr lang="vi-VN" sz="320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vi-VN" sz="3200" dirty="0">
              <a:solidFill>
                <a:srgbClr val="C00000"/>
              </a:solidFill>
              <a:latin typeface="Cambria" panose="02040503050406030204" pitchFamily="18" charset="0"/>
              <a:ea typeface="Cambria" panose="02040503050406030204" pitchFamily="18" charset="0"/>
            </a:endParaRPr>
          </a:p>
        </p:txBody>
      </p:sp>
      <p:pic>
        <p:nvPicPr>
          <p:cNvPr id="6" name="Picture 5"/>
          <p:cNvPicPr>
            <a:picLocks noChangeAspect="1"/>
          </p:cNvPicPr>
          <p:nvPr/>
        </p:nvPicPr>
        <p:blipFill>
          <a:blip r:embed="rId2"/>
          <a:stretch>
            <a:fillRect/>
          </a:stretch>
        </p:blipFill>
        <p:spPr>
          <a:xfrm>
            <a:off x="9930630" y="123687"/>
            <a:ext cx="2143125" cy="2143125"/>
          </a:xfrm>
          <a:prstGeom prst="rect">
            <a:avLst/>
          </a:prstGeom>
        </p:spPr>
      </p:pic>
      <p:sp>
        <p:nvSpPr>
          <p:cNvPr id="8" name="Rectangle 7"/>
          <p:cNvSpPr/>
          <p:nvPr/>
        </p:nvSpPr>
        <p:spPr>
          <a:xfrm>
            <a:off x="3215793" y="609601"/>
            <a:ext cx="5719200" cy="1379008"/>
          </a:xfrm>
          <a:prstGeom prst="rect">
            <a:avLst/>
          </a:prstGeom>
          <a:noFill/>
        </p:spPr>
        <p:txBody>
          <a:bodyPr wrap="none" lIns="91440" tIns="45720" rIns="91440" bIns="45720">
            <a:prstTxWarp prst="textArchUp">
              <a:avLst>
                <a:gd name="adj" fmla="val 10264169"/>
              </a:avLst>
            </a:prstTxWarp>
            <a:spAutoFit/>
            <a:scene3d>
              <a:camera prst="orthographicFront"/>
              <a:lightRig rig="harsh" dir="t"/>
            </a:scene3d>
            <a:sp3d extrusionH="57150" prstMaterial="matte">
              <a:bevelT w="63500" h="12700" prst="angle"/>
              <a:contourClr>
                <a:schemeClr val="bg1">
                  <a:lumMod val="65000"/>
                </a:schemeClr>
              </a:contourClr>
            </a:sp3d>
          </a:bodyPr>
          <a:lstStyle/>
          <a:p>
            <a:pPr algn="ctr"/>
            <a:r>
              <a:rPr lang="vi-VN" sz="5400" b="1" cap="none" spc="0" dirty="0">
                <a:solidFill>
                  <a:srgbClr val="7030A0"/>
                </a:solidFill>
                <a:latin typeface="Cambria" panose="02040503050406030204" pitchFamily="18" charset="0"/>
                <a:ea typeface="Cambria" panose="02040503050406030204" pitchFamily="18" charset="0"/>
              </a:rPr>
              <a:t>TRÒ </a:t>
            </a:r>
            <a:r>
              <a:rPr lang="vi-VN" sz="5400" b="1" cap="none" spc="0">
                <a:solidFill>
                  <a:srgbClr val="7030A0"/>
                </a:solidFill>
                <a:latin typeface="Cambria" panose="02040503050406030204" pitchFamily="18" charset="0"/>
                <a:ea typeface="Cambria" panose="02040503050406030204" pitchFamily="18" charset="0"/>
              </a:rPr>
              <a:t>CHƠI </a:t>
            </a:r>
            <a:r>
              <a:rPr lang="en-US" sz="5400" b="1" cap="none" spc="0">
                <a:solidFill>
                  <a:srgbClr val="7030A0"/>
                </a:solidFill>
                <a:latin typeface="Cambria" panose="02040503050406030204" pitchFamily="18" charset="0"/>
                <a:ea typeface="Cambria" panose="02040503050406030204" pitchFamily="18" charset="0"/>
              </a:rPr>
              <a:t>VÒNG QUAY MAY MẮN</a:t>
            </a:r>
            <a:endParaRPr lang="en-US" sz="5400" b="1" cap="none" spc="0" dirty="0">
              <a:solidFill>
                <a:srgbClr val="7030A0"/>
              </a:solidFill>
              <a:latin typeface="Cambria" panose="02040503050406030204" pitchFamily="18" charset="0"/>
              <a:ea typeface="Cambria" panose="02040503050406030204" pitchFamily="18" charset="0"/>
            </a:endParaRPr>
          </a:p>
        </p:txBody>
      </p:sp>
      <p:pic>
        <p:nvPicPr>
          <p:cNvPr id="9" name="Picture 8"/>
          <p:cNvPicPr>
            <a:picLocks noChangeAspect="1"/>
          </p:cNvPicPr>
          <p:nvPr/>
        </p:nvPicPr>
        <p:blipFill>
          <a:blip r:embed="rId2"/>
          <a:stretch>
            <a:fillRect/>
          </a:stretch>
        </p:blipFill>
        <p:spPr>
          <a:xfrm>
            <a:off x="21410" y="15977"/>
            <a:ext cx="2143125" cy="2143125"/>
          </a:xfrm>
          <a:prstGeom prst="rect">
            <a:avLst/>
          </a:prstGeom>
        </p:spPr>
      </p:pic>
      <p:sp>
        <p:nvSpPr>
          <p:cNvPr id="3" name="Freeform 4">
            <a:extLst>
              <a:ext uri="{FF2B5EF4-FFF2-40B4-BE49-F238E27FC236}">
                <a16:creationId xmlns:a16="http://schemas.microsoft.com/office/drawing/2014/main" id="{AC02C8E9-ADE5-CD07-54B1-1EFEFF6FF80B}"/>
              </a:ext>
            </a:extLst>
          </p:cNvPr>
          <p:cNvSpPr/>
          <p:nvPr/>
        </p:nvSpPr>
        <p:spPr>
          <a:xfrm flipH="1">
            <a:off x="-2660874" y="3327817"/>
            <a:ext cx="5543309" cy="3772297"/>
          </a:xfrm>
          <a:custGeom>
            <a:avLst/>
            <a:gdLst/>
            <a:ahLst/>
            <a:cxnLst/>
            <a:rect l="l" t="t" r="r" b="b"/>
            <a:pathLst>
              <a:path w="8314964" h="5658446">
                <a:moveTo>
                  <a:pt x="8314964" y="0"/>
                </a:moveTo>
                <a:lnTo>
                  <a:pt x="0" y="0"/>
                </a:lnTo>
                <a:lnTo>
                  <a:pt x="0" y="5658445"/>
                </a:lnTo>
                <a:lnTo>
                  <a:pt x="8314964" y="5658445"/>
                </a:lnTo>
                <a:lnTo>
                  <a:pt x="8314964" y="0"/>
                </a:lnTo>
                <a:close/>
              </a:path>
            </a:pathLst>
          </a:custGeom>
          <a:blipFill>
            <a:blip r:embed="rId3"/>
            <a:stretch>
              <a:fillRect/>
            </a:stretch>
          </a:blipFill>
        </p:spPr>
        <p:txBody>
          <a:bodyPr/>
          <a:lstStyle/>
          <a:p>
            <a:pPr defTabSz="609630"/>
            <a:endParaRPr lang="en-US" sz="1200">
              <a:solidFill>
                <a:prstClr val="black"/>
              </a:solidFill>
              <a:latin typeface="Calibri"/>
            </a:endParaRPr>
          </a:p>
        </p:txBody>
      </p:sp>
      <p:sp>
        <p:nvSpPr>
          <p:cNvPr id="4" name="Freeform 6">
            <a:extLst>
              <a:ext uri="{FF2B5EF4-FFF2-40B4-BE49-F238E27FC236}">
                <a16:creationId xmlns:a16="http://schemas.microsoft.com/office/drawing/2014/main" id="{2B678377-FC92-4303-20D8-136A33C8B7CF}"/>
              </a:ext>
            </a:extLst>
          </p:cNvPr>
          <p:cNvSpPr/>
          <p:nvPr/>
        </p:nvSpPr>
        <p:spPr>
          <a:xfrm>
            <a:off x="8022952" y="4610135"/>
            <a:ext cx="5543309" cy="2647077"/>
          </a:xfrm>
          <a:custGeom>
            <a:avLst/>
            <a:gdLst/>
            <a:ahLst/>
            <a:cxnLst/>
            <a:rect l="l" t="t" r="r" b="b"/>
            <a:pathLst>
              <a:path w="8314964" h="5658446">
                <a:moveTo>
                  <a:pt x="0" y="0"/>
                </a:moveTo>
                <a:lnTo>
                  <a:pt x="8314964" y="0"/>
                </a:lnTo>
                <a:lnTo>
                  <a:pt x="8314964" y="5658446"/>
                </a:lnTo>
                <a:lnTo>
                  <a:pt x="0" y="5658446"/>
                </a:lnTo>
                <a:lnTo>
                  <a:pt x="0" y="0"/>
                </a:lnTo>
                <a:close/>
              </a:path>
            </a:pathLst>
          </a:custGeom>
          <a:blipFill>
            <a:blip r:embed="rId3"/>
            <a:stretch>
              <a:fillRect/>
            </a:stretch>
          </a:blipFill>
        </p:spPr>
        <p:txBody>
          <a:bodyPr/>
          <a:lstStyle/>
          <a:p>
            <a:pPr defTabSz="609630"/>
            <a:endParaRPr lang="en-US" sz="1200">
              <a:solidFill>
                <a:prstClr val="black"/>
              </a:solidFill>
              <a:latin typeface="Calibri"/>
            </a:endParaRPr>
          </a:p>
        </p:txBody>
      </p:sp>
      <p:sp>
        <p:nvSpPr>
          <p:cNvPr id="5" name="Freeform 7">
            <a:extLst>
              <a:ext uri="{FF2B5EF4-FFF2-40B4-BE49-F238E27FC236}">
                <a16:creationId xmlns:a16="http://schemas.microsoft.com/office/drawing/2014/main" id="{D29DFEBD-33C0-90C4-82B9-7024F6A5A159}"/>
              </a:ext>
            </a:extLst>
          </p:cNvPr>
          <p:cNvSpPr/>
          <p:nvPr/>
        </p:nvSpPr>
        <p:spPr>
          <a:xfrm>
            <a:off x="-6286534" y="5244286"/>
            <a:ext cx="10479971" cy="1855828"/>
          </a:xfrm>
          <a:custGeom>
            <a:avLst/>
            <a:gdLst/>
            <a:ahLst/>
            <a:cxnLst/>
            <a:rect l="l" t="t" r="r" b="b"/>
            <a:pathLst>
              <a:path w="15719957" h="2783742">
                <a:moveTo>
                  <a:pt x="0" y="0"/>
                </a:moveTo>
                <a:lnTo>
                  <a:pt x="15719957" y="0"/>
                </a:lnTo>
                <a:lnTo>
                  <a:pt x="15719957" y="2783742"/>
                </a:lnTo>
                <a:lnTo>
                  <a:pt x="0" y="2783742"/>
                </a:lnTo>
                <a:lnTo>
                  <a:pt x="0" y="0"/>
                </a:lnTo>
                <a:close/>
              </a:path>
            </a:pathLst>
          </a:custGeom>
          <a:blipFill>
            <a:blip r:embed="rId4"/>
            <a:stretch>
              <a:fillRect/>
            </a:stretch>
          </a:blipFill>
        </p:spPr>
        <p:txBody>
          <a:bodyPr/>
          <a:lstStyle/>
          <a:p>
            <a:pPr defTabSz="609630"/>
            <a:endParaRPr lang="en-US" sz="1200">
              <a:solidFill>
                <a:prstClr val="black"/>
              </a:solidFill>
              <a:latin typeface="Calibri"/>
            </a:endParaRPr>
          </a:p>
        </p:txBody>
      </p:sp>
      <p:sp>
        <p:nvSpPr>
          <p:cNvPr id="7" name="Freeform 8">
            <a:extLst>
              <a:ext uri="{FF2B5EF4-FFF2-40B4-BE49-F238E27FC236}">
                <a16:creationId xmlns:a16="http://schemas.microsoft.com/office/drawing/2014/main" id="{87308418-1C1C-35B8-0FF0-1703B743D86E}"/>
              </a:ext>
            </a:extLst>
          </p:cNvPr>
          <p:cNvSpPr/>
          <p:nvPr/>
        </p:nvSpPr>
        <p:spPr>
          <a:xfrm>
            <a:off x="2569006" y="4834268"/>
            <a:ext cx="5857562" cy="2181942"/>
          </a:xfrm>
          <a:custGeom>
            <a:avLst/>
            <a:gdLst/>
            <a:ahLst/>
            <a:cxnLst/>
            <a:rect l="l" t="t" r="r" b="b"/>
            <a:pathLst>
              <a:path w="8786343" h="3272913">
                <a:moveTo>
                  <a:pt x="0" y="0"/>
                </a:moveTo>
                <a:lnTo>
                  <a:pt x="8786343" y="0"/>
                </a:lnTo>
                <a:lnTo>
                  <a:pt x="8786343" y="3272913"/>
                </a:lnTo>
                <a:lnTo>
                  <a:pt x="0" y="3272913"/>
                </a:lnTo>
                <a:lnTo>
                  <a:pt x="0" y="0"/>
                </a:lnTo>
                <a:close/>
              </a:path>
            </a:pathLst>
          </a:custGeom>
          <a:blipFill>
            <a:blip r:embed="rId5"/>
            <a:stretch>
              <a:fillRect/>
            </a:stretch>
          </a:blipFill>
        </p:spPr>
        <p:txBody>
          <a:bodyPr/>
          <a:lstStyle/>
          <a:p>
            <a:pPr defTabSz="609630"/>
            <a:endParaRPr lang="en-US" sz="1200">
              <a:solidFill>
                <a:prstClr val="black"/>
              </a:solidFill>
              <a:latin typeface="Calibri"/>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vong quay"/>
          <p:cNvGrpSpPr/>
          <p:nvPr/>
        </p:nvGrpSpPr>
        <p:grpSpPr>
          <a:xfrm>
            <a:off x="5825983" y="478508"/>
            <a:ext cx="5042125" cy="5036855"/>
            <a:chOff x="5425622" y="292790"/>
            <a:chExt cx="5834378" cy="5828280"/>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25622" y="292790"/>
              <a:ext cx="5834378" cy="5828280"/>
            </a:xfrm>
            <a:prstGeom prst="rect">
              <a:avLst/>
            </a:prstGeom>
          </p:spPr>
        </p:pic>
        <p:sp>
          <p:nvSpPr>
            <p:cNvPr id="9" name="TextBox 8"/>
            <p:cNvSpPr txBox="1"/>
            <p:nvPr/>
          </p:nvSpPr>
          <p:spPr>
            <a:xfrm rot="14949661">
              <a:off x="6674685" y="1269286"/>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30</a:t>
              </a:r>
              <a:endParaRPr kumimoji="0" lang="vi-VN"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0" name="TextBox 9"/>
            <p:cNvSpPr txBox="1"/>
            <p:nvPr/>
          </p:nvSpPr>
          <p:spPr>
            <a:xfrm rot="12232592">
              <a:off x="5742637" y="2184872"/>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40</a:t>
              </a:r>
              <a:endParaRPr kumimoji="0" lang="vi-VN"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1" name="TextBox 10"/>
            <p:cNvSpPr txBox="1"/>
            <p:nvPr/>
          </p:nvSpPr>
          <p:spPr>
            <a:xfrm rot="17590276">
              <a:off x="8020996" y="1266361"/>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20</a:t>
              </a:r>
              <a:endParaRPr kumimoji="0" lang="vi-VN"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2" name="TextBox 11"/>
            <p:cNvSpPr txBox="1"/>
            <p:nvPr/>
          </p:nvSpPr>
          <p:spPr>
            <a:xfrm rot="20155085">
              <a:off x="8917980" y="2189476"/>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10</a:t>
              </a:r>
              <a:endParaRPr kumimoji="0" lang="vi-VN"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7" name="TextBox 16"/>
            <p:cNvSpPr txBox="1"/>
            <p:nvPr/>
          </p:nvSpPr>
          <p:spPr>
            <a:xfrm rot="9501114">
              <a:off x="5697321" y="3524665"/>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50</a:t>
              </a:r>
              <a:endParaRPr kumimoji="0" lang="vi-VN"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9" name="TextBox 18"/>
            <p:cNvSpPr txBox="1"/>
            <p:nvPr/>
          </p:nvSpPr>
          <p:spPr>
            <a:xfrm rot="6703311">
              <a:off x="6660976" y="4492996"/>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60</a:t>
              </a:r>
              <a:endParaRPr kumimoji="0" lang="vi-VN"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0" name="TextBox 19"/>
            <p:cNvSpPr txBox="1"/>
            <p:nvPr/>
          </p:nvSpPr>
          <p:spPr>
            <a:xfrm rot="3829829">
              <a:off x="8019634" y="4500236"/>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70</a:t>
              </a:r>
              <a:endParaRPr kumimoji="0" lang="vi-VN"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1" name="TextBox 20"/>
            <p:cNvSpPr txBox="1"/>
            <p:nvPr/>
          </p:nvSpPr>
          <p:spPr>
            <a:xfrm rot="1321648">
              <a:off x="8940448" y="3556175"/>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80</a:t>
              </a:r>
              <a:endParaRPr kumimoji="0" lang="vi-VN"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sp>
        <p:nvSpPr>
          <p:cNvPr id="23" name="Isosceles Triangle 22"/>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5" name="quay dung"/>
          <p:cNvSpPr/>
          <p:nvPr/>
        </p:nvSpPr>
        <p:spPr>
          <a:xfrm>
            <a:off x="9287691" y="5878286"/>
            <a:ext cx="2704012" cy="849085"/>
          </a:xfrm>
          <a:prstGeom prst="roundRec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QUAY</a:t>
            </a:r>
            <a:endParaRPr kumimoji="0" lang="vi-VN" sz="2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6" name="Rounded Rectangle 25">
            <a:hlinkClick r:id="rId5" action="ppaction://hlinksldjump"/>
          </p:cNvPr>
          <p:cNvSpPr/>
          <p:nvPr/>
        </p:nvSpPr>
        <p:spPr>
          <a:xfrm>
            <a:off x="857805" y="2186976"/>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1</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7" name="Rounded Rectangle 26">
            <a:hlinkClick r:id="rId6" action="ppaction://hlinksldjump"/>
          </p:cNvPr>
          <p:cNvSpPr/>
          <p:nvPr/>
        </p:nvSpPr>
        <p:spPr>
          <a:xfrm>
            <a:off x="2355722" y="2186976"/>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2</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8" name="Rounded Rectangle 27">
            <a:hlinkClick r:id="rId7" action="ppaction://hlinksldjump"/>
          </p:cNvPr>
          <p:cNvSpPr/>
          <p:nvPr/>
        </p:nvSpPr>
        <p:spPr>
          <a:xfrm>
            <a:off x="3853638" y="2186976"/>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3</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5" name="Rounded Rectangle 34">
            <a:hlinkClick r:id="rId8" action="ppaction://hlinksldjump"/>
          </p:cNvPr>
          <p:cNvSpPr/>
          <p:nvPr/>
        </p:nvSpPr>
        <p:spPr>
          <a:xfrm>
            <a:off x="858563" y="3733049"/>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4</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6" name="Rounded Rectangle 35">
            <a:hlinkClick r:id="rId9" action="ppaction://hlinksldjump"/>
          </p:cNvPr>
          <p:cNvSpPr/>
          <p:nvPr/>
        </p:nvSpPr>
        <p:spPr>
          <a:xfrm>
            <a:off x="2356480" y="3733049"/>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5</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7" name="Rounded Rectangle 36">
            <a:hlinkClick r:id="rId10" action="ppaction://hlinksldjump"/>
          </p:cNvPr>
          <p:cNvSpPr/>
          <p:nvPr/>
        </p:nvSpPr>
        <p:spPr>
          <a:xfrm>
            <a:off x="3854396" y="3733049"/>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6</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8" name="Rounded Rectangle 37">
            <a:hlinkClick r:id="rId11" action="ppaction://hlinksldjump"/>
          </p:cNvPr>
          <p:cNvSpPr/>
          <p:nvPr/>
        </p:nvSpPr>
        <p:spPr>
          <a:xfrm>
            <a:off x="859321" y="5279122"/>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7</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9" name="Rounded Rectangle 38">
            <a:hlinkClick r:id="rId12" action="ppaction://hlinksldjump"/>
          </p:cNvPr>
          <p:cNvSpPr/>
          <p:nvPr/>
        </p:nvSpPr>
        <p:spPr>
          <a:xfrm>
            <a:off x="2357238" y="5279122"/>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8</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41" name="Rectangle 40"/>
          <p:cNvSpPr/>
          <p:nvPr/>
        </p:nvSpPr>
        <p:spPr>
          <a:xfrm>
            <a:off x="402426" y="95110"/>
            <a:ext cx="5121915" cy="1938992"/>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rPr>
              <a:t>VÒNG QUAY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rPr>
              <a:t>MAY MẮN</a:t>
            </a:r>
          </a:p>
        </p:txBody>
      </p:sp>
      <p:pic>
        <p:nvPicPr>
          <p:cNvPr id="44" name="Picture 43"/>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24807" y="845531"/>
            <a:ext cx="495300" cy="438150"/>
          </a:xfrm>
          <a:prstGeom prst="rect">
            <a:avLst/>
          </a:prstGeom>
        </p:spPr>
      </p:pic>
      <p:pic>
        <p:nvPicPr>
          <p:cNvPr id="45" name="Picture 44"/>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829739" y="1207472"/>
            <a:ext cx="495300" cy="438150"/>
          </a:xfrm>
          <a:prstGeom prst="rect">
            <a:avLst/>
          </a:prstGeom>
        </p:spPr>
      </p:pic>
      <p:pic>
        <p:nvPicPr>
          <p:cNvPr id="46" name="Picture 45"/>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919150" y="680278"/>
            <a:ext cx="495300" cy="438150"/>
          </a:xfrm>
          <a:prstGeom prst="rect">
            <a:avLst/>
          </a:prstGeom>
        </p:spPr>
      </p:pic>
      <p:pic>
        <p:nvPicPr>
          <p:cNvPr id="47" name="Picture 46"/>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1111830" y="478508"/>
            <a:ext cx="714375" cy="1190625"/>
          </a:xfrm>
          <a:prstGeom prst="rect">
            <a:avLst/>
          </a:prstGeom>
        </p:spPr>
      </p:pic>
      <p:pic>
        <p:nvPicPr>
          <p:cNvPr id="2" name="Picture 1"/>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7646194" y="2397345"/>
            <a:ext cx="1354214" cy="1155064"/>
          </a:xfrm>
          <a:prstGeom prst="rect">
            <a:avLst/>
          </a:prstGeom>
        </p:spPr>
      </p:pic>
      <p:pic>
        <p:nvPicPr>
          <p:cNvPr id="3" name="vongqua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9714152" y="-693733"/>
            <a:ext cx="609600" cy="609600"/>
          </a:xfrm>
          <a:prstGeom prst="rect">
            <a:avLst/>
          </a:prstGeom>
        </p:spPr>
      </p:pic>
      <p:sp>
        <p:nvSpPr>
          <p:cNvPr id="31" name="Isosceles Triangle 30"/>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2" name="Isosceles Triangle 31"/>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3" name="Isosceles Triangle 32"/>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4" name="Isosceles Triangle 33"/>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Isosceles Triangle 41"/>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3" name="Isosceles Triangle 42"/>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8" name="Isosceles Triangle 47"/>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9" name="Isosceles Triangle 48"/>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0" name="Isosceles Triangle 49"/>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1" name="Isosceles Triangle 50"/>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2" name="Isosceles Triangle 51"/>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3" name="Isosceles Triangle 52"/>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4" name="Isosceles Triangle 53"/>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5" name="Isosceles Triangle 54"/>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6" name="Isosceles Triangle 55"/>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7" name="Isosceles Triangle 56"/>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8" name="Isosceles Triangle 57"/>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9" name="Isosceles Triangle 58"/>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60" name="Isosceles Triangle 59"/>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61" name="Isosceles Triangle 60"/>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4" name="Heart 23">
            <a:hlinkClick r:id="" action="ppaction://noaction"/>
          </p:cNvPr>
          <p:cNvSpPr/>
          <p:nvPr/>
        </p:nvSpPr>
        <p:spPr>
          <a:xfrm rot="5400000">
            <a:off x="11351621" y="2586449"/>
            <a:ext cx="783772" cy="783770"/>
          </a:xfrm>
          <a:prstGeom prst="heart">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632991965"/>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grpId="0" nodeType="withEffect">
                                  <p:stCondLst>
                                    <p:cond delay="0"/>
                                  </p:stCondLst>
                                  <p:iterate type="lt">
                                    <p:tmPct val="10000"/>
                                  </p:iterate>
                                  <p:childTnLst>
                                    <p:animMotion origin="layout" path="M 1.25E-6 -2.59259E-6 L 1.25E-6 -0.02407 " pathEditMode="relative" rAng="0" ptsTypes="AA">
                                      <p:cBhvr>
                                        <p:cTn id="6" dur="250" accel="50000" decel="50000" autoRev="1" fill="hold">
                                          <p:stCondLst>
                                            <p:cond delay="0"/>
                                          </p:stCondLst>
                                        </p:cTn>
                                        <p:tgtEl>
                                          <p:spTgt spid="41"/>
                                        </p:tgtEl>
                                        <p:attrNameLst>
                                          <p:attrName>ppt_x</p:attrName>
                                          <p:attrName>ppt_y</p:attrName>
                                        </p:attrNameLst>
                                      </p:cBhvr>
                                      <p:rCtr x="0" y="-1204"/>
                                    </p:animMotion>
                                    <p:animRot by="1500000">
                                      <p:cBhvr>
                                        <p:cTn id="7" dur="125" fill="hold">
                                          <p:stCondLst>
                                            <p:cond delay="0"/>
                                          </p:stCondLst>
                                        </p:cTn>
                                        <p:tgtEl>
                                          <p:spTgt spid="41"/>
                                        </p:tgtEl>
                                        <p:attrNameLst>
                                          <p:attrName>r</p:attrName>
                                        </p:attrNameLst>
                                      </p:cBhvr>
                                    </p:animRot>
                                    <p:animRot by="-1500000">
                                      <p:cBhvr>
                                        <p:cTn id="8" dur="125" fill="hold">
                                          <p:stCondLst>
                                            <p:cond delay="125"/>
                                          </p:stCondLst>
                                        </p:cTn>
                                        <p:tgtEl>
                                          <p:spTgt spid="41"/>
                                        </p:tgtEl>
                                        <p:attrNameLst>
                                          <p:attrName>r</p:attrName>
                                        </p:attrNameLst>
                                      </p:cBhvr>
                                    </p:animRot>
                                    <p:animRot by="-1500000">
                                      <p:cBhvr>
                                        <p:cTn id="9" dur="125" fill="hold">
                                          <p:stCondLst>
                                            <p:cond delay="250"/>
                                          </p:stCondLst>
                                        </p:cTn>
                                        <p:tgtEl>
                                          <p:spTgt spid="41"/>
                                        </p:tgtEl>
                                        <p:attrNameLst>
                                          <p:attrName>r</p:attrName>
                                        </p:attrNameLst>
                                      </p:cBhvr>
                                    </p:animRot>
                                    <p:animRot by="1500000">
                                      <p:cBhvr>
                                        <p:cTn id="10" dur="125" fill="hold">
                                          <p:stCondLst>
                                            <p:cond delay="375"/>
                                          </p:stCondLst>
                                        </p:cTn>
                                        <p:tgtEl>
                                          <p:spTgt spid="41"/>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0" nodeType="clickEffect">
                                  <p:stCondLst>
                                    <p:cond delay="0"/>
                                  </p:stCondLst>
                                  <p:childTnLst>
                                    <p:animEffect transition="out" filter="fade">
                                      <p:cBhvr>
                                        <p:cTn id="14" dur="500"/>
                                        <p:tgtEl>
                                          <p:spTgt spid="31"/>
                                        </p:tgtEl>
                                      </p:cBhvr>
                                    </p:animEffect>
                                    <p:set>
                                      <p:cBhvr>
                                        <p:cTn id="15" dur="1" fill="hold">
                                          <p:stCondLst>
                                            <p:cond delay="499"/>
                                          </p:stCondLst>
                                        </p:cTn>
                                        <p:tgtEl>
                                          <p:spTgt spid="31"/>
                                        </p:tgtEl>
                                        <p:attrNameLst>
                                          <p:attrName>style.visibility</p:attrName>
                                        </p:attrNameLst>
                                      </p:cBhvr>
                                      <p:to>
                                        <p:strVal val="hidden"/>
                                      </p:to>
                                    </p:set>
                                  </p:childTnLst>
                                </p:cTn>
                              </p:par>
                              <p:par>
                                <p:cTn id="16" presetID="3" presetClass="mediacall" presetSubtype="0" fill="hold" nodeType="withEffect">
                                  <p:stCondLst>
                                    <p:cond delay="0"/>
                                  </p:stCondLst>
                                  <p:childTnLst>
                                    <p:cmd type="call" cmd="stop">
                                      <p:cBhvr>
                                        <p:cTn id="17" dur="1" fill="hold"/>
                                        <p:tgtEl>
                                          <p:spTgt spid="3"/>
                                        </p:tgtEl>
                                      </p:cBhvr>
                                    </p:cmd>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32"/>
                                        </p:tgtEl>
                                      </p:cBhvr>
                                    </p:animEffect>
                                    <p:set>
                                      <p:cBhvr>
                                        <p:cTn id="22" dur="1" fill="hold">
                                          <p:stCondLst>
                                            <p:cond delay="499"/>
                                          </p:stCondLst>
                                        </p:cTn>
                                        <p:tgtEl>
                                          <p:spTgt spid="32"/>
                                        </p:tgtEl>
                                        <p:attrNameLst>
                                          <p:attrName>style.visibility</p:attrName>
                                        </p:attrNameLst>
                                      </p:cBhvr>
                                      <p:to>
                                        <p:strVal val="hidden"/>
                                      </p:to>
                                    </p:set>
                                  </p:childTnLst>
                                </p:cTn>
                              </p:par>
                              <p:par>
                                <p:cTn id="23" presetID="3" presetClass="mediacall" presetSubtype="0" fill="hold" nodeType="withEffect">
                                  <p:stCondLst>
                                    <p:cond delay="0"/>
                                  </p:stCondLst>
                                  <p:childTnLst>
                                    <p:cmd type="call" cmd="stop">
                                      <p:cBhvr>
                                        <p:cTn id="24" dur="1" fill="hold"/>
                                        <p:tgtEl>
                                          <p:spTgt spid="3"/>
                                        </p:tgtEl>
                                      </p:cBhvr>
                                    </p:cmd>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grpId="0" nodeType="clickEffect">
                                  <p:stCondLst>
                                    <p:cond delay="0"/>
                                  </p:stCondLst>
                                  <p:childTnLst>
                                    <p:animEffect transition="out" filter="fade">
                                      <p:cBhvr>
                                        <p:cTn id="28" dur="500"/>
                                        <p:tgtEl>
                                          <p:spTgt spid="33"/>
                                        </p:tgtEl>
                                      </p:cBhvr>
                                    </p:animEffect>
                                    <p:set>
                                      <p:cBhvr>
                                        <p:cTn id="29" dur="1" fill="hold">
                                          <p:stCondLst>
                                            <p:cond delay="499"/>
                                          </p:stCondLst>
                                        </p:cTn>
                                        <p:tgtEl>
                                          <p:spTgt spid="33"/>
                                        </p:tgtEl>
                                        <p:attrNameLst>
                                          <p:attrName>style.visibility</p:attrName>
                                        </p:attrNameLst>
                                      </p:cBhvr>
                                      <p:to>
                                        <p:strVal val="hidden"/>
                                      </p:to>
                                    </p:set>
                                  </p:childTnLst>
                                </p:cTn>
                              </p:par>
                              <p:par>
                                <p:cTn id="30" presetID="3" presetClass="mediacall" presetSubtype="0" fill="hold" nodeType="withEffect">
                                  <p:stCondLst>
                                    <p:cond delay="0"/>
                                  </p:stCondLst>
                                  <p:childTnLst>
                                    <p:cmd type="call" cmd="stop">
                                      <p:cBhvr>
                                        <p:cTn id="31" dur="1" fill="hold"/>
                                        <p:tgtEl>
                                          <p:spTgt spid="3"/>
                                        </p:tgtEl>
                                      </p:cBhvr>
                                    </p:cmd>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grpId="0" nodeType="clickEffect">
                                  <p:stCondLst>
                                    <p:cond delay="0"/>
                                  </p:stCondLst>
                                  <p:childTnLst>
                                    <p:animEffect transition="out" filter="fade">
                                      <p:cBhvr>
                                        <p:cTn id="35" dur="500"/>
                                        <p:tgtEl>
                                          <p:spTgt spid="34"/>
                                        </p:tgtEl>
                                      </p:cBhvr>
                                    </p:animEffect>
                                    <p:set>
                                      <p:cBhvr>
                                        <p:cTn id="36" dur="1" fill="hold">
                                          <p:stCondLst>
                                            <p:cond delay="499"/>
                                          </p:stCondLst>
                                        </p:cTn>
                                        <p:tgtEl>
                                          <p:spTgt spid="34"/>
                                        </p:tgtEl>
                                        <p:attrNameLst>
                                          <p:attrName>style.visibility</p:attrName>
                                        </p:attrNameLst>
                                      </p:cBhvr>
                                      <p:to>
                                        <p:strVal val="hidden"/>
                                      </p:to>
                                    </p:set>
                                  </p:childTnLst>
                                </p:cTn>
                              </p:par>
                              <p:par>
                                <p:cTn id="37" presetID="3" presetClass="mediacall" presetSubtype="0" fill="hold" nodeType="withEffect">
                                  <p:stCondLst>
                                    <p:cond delay="0"/>
                                  </p:stCondLst>
                                  <p:childTnLst>
                                    <p:cmd type="call" cmd="stop">
                                      <p:cBhvr>
                                        <p:cTn id="38" dur="1" fill="hold"/>
                                        <p:tgtEl>
                                          <p:spTgt spid="3"/>
                                        </p:tgtEl>
                                      </p:cBhvr>
                                    </p:cmd>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grpId="0" nodeType="clickEffect">
                                  <p:stCondLst>
                                    <p:cond delay="0"/>
                                  </p:stCondLst>
                                  <p:childTnLst>
                                    <p:animEffect transition="out" filter="fade">
                                      <p:cBhvr>
                                        <p:cTn id="42" dur="500"/>
                                        <p:tgtEl>
                                          <p:spTgt spid="42"/>
                                        </p:tgtEl>
                                      </p:cBhvr>
                                    </p:animEffect>
                                    <p:set>
                                      <p:cBhvr>
                                        <p:cTn id="43" dur="1" fill="hold">
                                          <p:stCondLst>
                                            <p:cond delay="499"/>
                                          </p:stCondLst>
                                        </p:cTn>
                                        <p:tgtEl>
                                          <p:spTgt spid="42"/>
                                        </p:tgtEl>
                                        <p:attrNameLst>
                                          <p:attrName>style.visibility</p:attrName>
                                        </p:attrNameLst>
                                      </p:cBhvr>
                                      <p:to>
                                        <p:strVal val="hidden"/>
                                      </p:to>
                                    </p:set>
                                  </p:childTnLst>
                                </p:cTn>
                              </p:par>
                              <p:par>
                                <p:cTn id="44" presetID="3" presetClass="mediacall" presetSubtype="0" fill="hold" nodeType="withEffect">
                                  <p:stCondLst>
                                    <p:cond delay="0"/>
                                  </p:stCondLst>
                                  <p:childTnLst>
                                    <p:cmd type="call" cmd="stop">
                                      <p:cBhvr>
                                        <p:cTn id="45" dur="1" fill="hold"/>
                                        <p:tgtEl>
                                          <p:spTgt spid="3"/>
                                        </p:tgtEl>
                                      </p:cBhvr>
                                    </p:cmd>
                                  </p:childTnLst>
                                </p:cTn>
                              </p:par>
                            </p:childTnLst>
                          </p:cTn>
                        </p:par>
                      </p:childTnLst>
                    </p:cTn>
                  </p:par>
                  <p:par>
                    <p:cTn id="46" fill="hold">
                      <p:stCondLst>
                        <p:cond delay="indefinite"/>
                      </p:stCondLst>
                      <p:childTnLst>
                        <p:par>
                          <p:cTn id="47" fill="hold">
                            <p:stCondLst>
                              <p:cond delay="0"/>
                            </p:stCondLst>
                            <p:childTnLst>
                              <p:par>
                                <p:cTn id="48" presetID="10" presetClass="exit" presetSubtype="0" fill="hold" grpId="0" nodeType="clickEffect">
                                  <p:stCondLst>
                                    <p:cond delay="0"/>
                                  </p:stCondLst>
                                  <p:childTnLst>
                                    <p:animEffect transition="out" filter="fade">
                                      <p:cBhvr>
                                        <p:cTn id="49" dur="500"/>
                                        <p:tgtEl>
                                          <p:spTgt spid="43"/>
                                        </p:tgtEl>
                                      </p:cBhvr>
                                    </p:animEffect>
                                    <p:set>
                                      <p:cBhvr>
                                        <p:cTn id="50" dur="1" fill="hold">
                                          <p:stCondLst>
                                            <p:cond delay="499"/>
                                          </p:stCondLst>
                                        </p:cTn>
                                        <p:tgtEl>
                                          <p:spTgt spid="43"/>
                                        </p:tgtEl>
                                        <p:attrNameLst>
                                          <p:attrName>style.visibility</p:attrName>
                                        </p:attrNameLst>
                                      </p:cBhvr>
                                      <p:to>
                                        <p:strVal val="hidden"/>
                                      </p:to>
                                    </p:set>
                                  </p:childTnLst>
                                </p:cTn>
                              </p:par>
                              <p:par>
                                <p:cTn id="51" presetID="3" presetClass="mediacall" presetSubtype="0" fill="hold" nodeType="withEffect">
                                  <p:stCondLst>
                                    <p:cond delay="0"/>
                                  </p:stCondLst>
                                  <p:childTnLst>
                                    <p:cmd type="call" cmd="stop">
                                      <p:cBhvr>
                                        <p:cTn id="52" dur="1" fill="hold"/>
                                        <p:tgtEl>
                                          <p:spTgt spid="3"/>
                                        </p:tgtEl>
                                      </p:cBhvr>
                                    </p:cmd>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grpId="0" nodeType="clickEffect">
                                  <p:stCondLst>
                                    <p:cond delay="0"/>
                                  </p:stCondLst>
                                  <p:childTnLst>
                                    <p:animEffect transition="out" filter="fade">
                                      <p:cBhvr>
                                        <p:cTn id="56" dur="500"/>
                                        <p:tgtEl>
                                          <p:spTgt spid="48"/>
                                        </p:tgtEl>
                                      </p:cBhvr>
                                    </p:animEffect>
                                    <p:set>
                                      <p:cBhvr>
                                        <p:cTn id="57" dur="1" fill="hold">
                                          <p:stCondLst>
                                            <p:cond delay="499"/>
                                          </p:stCondLst>
                                        </p:cTn>
                                        <p:tgtEl>
                                          <p:spTgt spid="48"/>
                                        </p:tgtEl>
                                        <p:attrNameLst>
                                          <p:attrName>style.visibility</p:attrName>
                                        </p:attrNameLst>
                                      </p:cBhvr>
                                      <p:to>
                                        <p:strVal val="hidden"/>
                                      </p:to>
                                    </p:set>
                                  </p:childTnLst>
                                </p:cTn>
                              </p:par>
                              <p:par>
                                <p:cTn id="58" presetID="3" presetClass="mediacall" presetSubtype="0" fill="hold" nodeType="withEffect">
                                  <p:stCondLst>
                                    <p:cond delay="0"/>
                                  </p:stCondLst>
                                  <p:childTnLst>
                                    <p:cmd type="call" cmd="stop">
                                      <p:cBhvr>
                                        <p:cTn id="59" dur="1" fill="hold"/>
                                        <p:tgtEl>
                                          <p:spTgt spid="3"/>
                                        </p:tgtEl>
                                      </p:cBhvr>
                                    </p:cmd>
                                  </p:childTnLst>
                                </p:cTn>
                              </p:par>
                            </p:childTnLst>
                          </p:cTn>
                        </p:par>
                      </p:childTnLst>
                    </p:cTn>
                  </p:par>
                  <p:par>
                    <p:cTn id="60" fill="hold">
                      <p:stCondLst>
                        <p:cond delay="indefinite"/>
                      </p:stCondLst>
                      <p:childTnLst>
                        <p:par>
                          <p:cTn id="61" fill="hold">
                            <p:stCondLst>
                              <p:cond delay="0"/>
                            </p:stCondLst>
                            <p:childTnLst>
                              <p:par>
                                <p:cTn id="62" presetID="10" presetClass="exit" presetSubtype="0" fill="hold" grpId="0" nodeType="clickEffect">
                                  <p:stCondLst>
                                    <p:cond delay="0"/>
                                  </p:stCondLst>
                                  <p:childTnLst>
                                    <p:animEffect transition="out" filter="fade">
                                      <p:cBhvr>
                                        <p:cTn id="63" dur="500"/>
                                        <p:tgtEl>
                                          <p:spTgt spid="49"/>
                                        </p:tgtEl>
                                      </p:cBhvr>
                                    </p:animEffect>
                                    <p:set>
                                      <p:cBhvr>
                                        <p:cTn id="64" dur="1" fill="hold">
                                          <p:stCondLst>
                                            <p:cond delay="499"/>
                                          </p:stCondLst>
                                        </p:cTn>
                                        <p:tgtEl>
                                          <p:spTgt spid="49"/>
                                        </p:tgtEl>
                                        <p:attrNameLst>
                                          <p:attrName>style.visibility</p:attrName>
                                        </p:attrNameLst>
                                      </p:cBhvr>
                                      <p:to>
                                        <p:strVal val="hidden"/>
                                      </p:to>
                                    </p:set>
                                  </p:childTnLst>
                                </p:cTn>
                              </p:par>
                              <p:par>
                                <p:cTn id="65" presetID="3" presetClass="mediacall" presetSubtype="0" fill="hold" nodeType="withEffect">
                                  <p:stCondLst>
                                    <p:cond delay="0"/>
                                  </p:stCondLst>
                                  <p:childTnLst>
                                    <p:cmd type="call" cmd="stop">
                                      <p:cBhvr>
                                        <p:cTn id="66" dur="1" fill="hold"/>
                                        <p:tgtEl>
                                          <p:spTgt spid="3"/>
                                        </p:tgtEl>
                                      </p:cBhvr>
                                    </p:cmd>
                                  </p:childTnLst>
                                </p:cTn>
                              </p:par>
                            </p:childTnLst>
                          </p:cTn>
                        </p:par>
                      </p:childTnLst>
                    </p:cTn>
                  </p:par>
                  <p:par>
                    <p:cTn id="67" fill="hold">
                      <p:stCondLst>
                        <p:cond delay="indefinite"/>
                      </p:stCondLst>
                      <p:childTnLst>
                        <p:par>
                          <p:cTn id="68" fill="hold">
                            <p:stCondLst>
                              <p:cond delay="0"/>
                            </p:stCondLst>
                            <p:childTnLst>
                              <p:par>
                                <p:cTn id="69" presetID="10" presetClass="exit" presetSubtype="0" fill="hold" grpId="0" nodeType="clickEffect">
                                  <p:stCondLst>
                                    <p:cond delay="0"/>
                                  </p:stCondLst>
                                  <p:childTnLst>
                                    <p:animEffect transition="out" filter="fade">
                                      <p:cBhvr>
                                        <p:cTn id="70" dur="500"/>
                                        <p:tgtEl>
                                          <p:spTgt spid="50"/>
                                        </p:tgtEl>
                                      </p:cBhvr>
                                    </p:animEffect>
                                    <p:set>
                                      <p:cBhvr>
                                        <p:cTn id="71" dur="1" fill="hold">
                                          <p:stCondLst>
                                            <p:cond delay="499"/>
                                          </p:stCondLst>
                                        </p:cTn>
                                        <p:tgtEl>
                                          <p:spTgt spid="50"/>
                                        </p:tgtEl>
                                        <p:attrNameLst>
                                          <p:attrName>style.visibility</p:attrName>
                                        </p:attrNameLst>
                                      </p:cBhvr>
                                      <p:to>
                                        <p:strVal val="hidden"/>
                                      </p:to>
                                    </p:set>
                                  </p:childTnLst>
                                </p:cTn>
                              </p:par>
                              <p:par>
                                <p:cTn id="72" presetID="3" presetClass="mediacall" presetSubtype="0" fill="hold" nodeType="withEffect">
                                  <p:stCondLst>
                                    <p:cond delay="0"/>
                                  </p:stCondLst>
                                  <p:childTnLst>
                                    <p:cmd type="call" cmd="stop">
                                      <p:cBhvr>
                                        <p:cTn id="73" dur="1" fill="hold"/>
                                        <p:tgtEl>
                                          <p:spTgt spid="3"/>
                                        </p:tgtEl>
                                      </p:cBhvr>
                                    </p:cmd>
                                  </p:childTnLst>
                                </p:cTn>
                              </p:par>
                            </p:childTnLst>
                          </p:cTn>
                        </p:par>
                      </p:childTnLst>
                    </p:cTn>
                  </p:par>
                  <p:par>
                    <p:cTn id="74" fill="hold">
                      <p:stCondLst>
                        <p:cond delay="indefinite"/>
                      </p:stCondLst>
                      <p:childTnLst>
                        <p:par>
                          <p:cTn id="75" fill="hold">
                            <p:stCondLst>
                              <p:cond delay="0"/>
                            </p:stCondLst>
                            <p:childTnLst>
                              <p:par>
                                <p:cTn id="76" presetID="10" presetClass="exit" presetSubtype="0" fill="hold" grpId="0" nodeType="clickEffect">
                                  <p:stCondLst>
                                    <p:cond delay="0"/>
                                  </p:stCondLst>
                                  <p:childTnLst>
                                    <p:animEffect transition="out" filter="fade">
                                      <p:cBhvr>
                                        <p:cTn id="77" dur="500"/>
                                        <p:tgtEl>
                                          <p:spTgt spid="51"/>
                                        </p:tgtEl>
                                      </p:cBhvr>
                                    </p:animEffect>
                                    <p:set>
                                      <p:cBhvr>
                                        <p:cTn id="78" dur="1" fill="hold">
                                          <p:stCondLst>
                                            <p:cond delay="499"/>
                                          </p:stCondLst>
                                        </p:cTn>
                                        <p:tgtEl>
                                          <p:spTgt spid="51"/>
                                        </p:tgtEl>
                                        <p:attrNameLst>
                                          <p:attrName>style.visibility</p:attrName>
                                        </p:attrNameLst>
                                      </p:cBhvr>
                                      <p:to>
                                        <p:strVal val="hidden"/>
                                      </p:to>
                                    </p:set>
                                  </p:childTnLst>
                                </p:cTn>
                              </p:par>
                              <p:par>
                                <p:cTn id="79" presetID="3" presetClass="mediacall" presetSubtype="0" fill="hold" nodeType="withEffect">
                                  <p:stCondLst>
                                    <p:cond delay="0"/>
                                  </p:stCondLst>
                                  <p:childTnLst>
                                    <p:cmd type="call" cmd="stop">
                                      <p:cBhvr>
                                        <p:cTn id="80" dur="1" fill="hold"/>
                                        <p:tgtEl>
                                          <p:spTgt spid="3"/>
                                        </p:tgtEl>
                                      </p:cBhvr>
                                    </p:cmd>
                                  </p:childTnLst>
                                </p:cTn>
                              </p:par>
                            </p:childTnLst>
                          </p:cTn>
                        </p:par>
                      </p:childTnLst>
                    </p:cTn>
                  </p:par>
                  <p:par>
                    <p:cTn id="81" fill="hold">
                      <p:stCondLst>
                        <p:cond delay="indefinite"/>
                      </p:stCondLst>
                      <p:childTnLst>
                        <p:par>
                          <p:cTn id="82" fill="hold">
                            <p:stCondLst>
                              <p:cond delay="0"/>
                            </p:stCondLst>
                            <p:childTnLst>
                              <p:par>
                                <p:cTn id="83" presetID="10" presetClass="exit" presetSubtype="0" fill="hold" grpId="0" nodeType="clickEffect">
                                  <p:stCondLst>
                                    <p:cond delay="0"/>
                                  </p:stCondLst>
                                  <p:childTnLst>
                                    <p:animEffect transition="out" filter="fade">
                                      <p:cBhvr>
                                        <p:cTn id="84" dur="500"/>
                                        <p:tgtEl>
                                          <p:spTgt spid="52"/>
                                        </p:tgtEl>
                                      </p:cBhvr>
                                    </p:animEffect>
                                    <p:set>
                                      <p:cBhvr>
                                        <p:cTn id="85" dur="1" fill="hold">
                                          <p:stCondLst>
                                            <p:cond delay="499"/>
                                          </p:stCondLst>
                                        </p:cTn>
                                        <p:tgtEl>
                                          <p:spTgt spid="52"/>
                                        </p:tgtEl>
                                        <p:attrNameLst>
                                          <p:attrName>style.visibility</p:attrName>
                                        </p:attrNameLst>
                                      </p:cBhvr>
                                      <p:to>
                                        <p:strVal val="hidden"/>
                                      </p:to>
                                    </p:set>
                                  </p:childTnLst>
                                </p:cTn>
                              </p:par>
                              <p:par>
                                <p:cTn id="86" presetID="3" presetClass="mediacall" presetSubtype="0" fill="hold" nodeType="withEffect">
                                  <p:stCondLst>
                                    <p:cond delay="0"/>
                                  </p:stCondLst>
                                  <p:childTnLst>
                                    <p:cmd type="call" cmd="stop">
                                      <p:cBhvr>
                                        <p:cTn id="87" dur="1" fill="hold"/>
                                        <p:tgtEl>
                                          <p:spTgt spid="3"/>
                                        </p:tgtEl>
                                      </p:cBhvr>
                                    </p:cmd>
                                  </p:childTnLst>
                                </p:cTn>
                              </p:par>
                            </p:childTnLst>
                          </p:cTn>
                        </p:par>
                      </p:childTnLst>
                    </p:cTn>
                  </p:par>
                  <p:par>
                    <p:cTn id="88" fill="hold">
                      <p:stCondLst>
                        <p:cond delay="indefinite"/>
                      </p:stCondLst>
                      <p:childTnLst>
                        <p:par>
                          <p:cTn id="89" fill="hold">
                            <p:stCondLst>
                              <p:cond delay="0"/>
                            </p:stCondLst>
                            <p:childTnLst>
                              <p:par>
                                <p:cTn id="90" presetID="10" presetClass="exit" presetSubtype="0" fill="hold" grpId="0" nodeType="clickEffect">
                                  <p:stCondLst>
                                    <p:cond delay="0"/>
                                  </p:stCondLst>
                                  <p:childTnLst>
                                    <p:animEffect transition="out" filter="fade">
                                      <p:cBhvr>
                                        <p:cTn id="91" dur="500"/>
                                        <p:tgtEl>
                                          <p:spTgt spid="53"/>
                                        </p:tgtEl>
                                      </p:cBhvr>
                                    </p:animEffect>
                                    <p:set>
                                      <p:cBhvr>
                                        <p:cTn id="92" dur="1" fill="hold">
                                          <p:stCondLst>
                                            <p:cond delay="499"/>
                                          </p:stCondLst>
                                        </p:cTn>
                                        <p:tgtEl>
                                          <p:spTgt spid="53"/>
                                        </p:tgtEl>
                                        <p:attrNameLst>
                                          <p:attrName>style.visibility</p:attrName>
                                        </p:attrNameLst>
                                      </p:cBhvr>
                                      <p:to>
                                        <p:strVal val="hidden"/>
                                      </p:to>
                                    </p:set>
                                  </p:childTnLst>
                                </p:cTn>
                              </p:par>
                              <p:par>
                                <p:cTn id="93" presetID="3" presetClass="mediacall" presetSubtype="0" fill="hold" nodeType="withEffect">
                                  <p:stCondLst>
                                    <p:cond delay="0"/>
                                  </p:stCondLst>
                                  <p:childTnLst>
                                    <p:cmd type="call" cmd="stop">
                                      <p:cBhvr>
                                        <p:cTn id="94" dur="1" fill="hold"/>
                                        <p:tgtEl>
                                          <p:spTgt spid="3"/>
                                        </p:tgtEl>
                                      </p:cBhvr>
                                    </p:cmd>
                                  </p:childTnLst>
                                </p:cTn>
                              </p:par>
                            </p:childTnLst>
                          </p:cTn>
                        </p:par>
                      </p:childTnLst>
                    </p:cTn>
                  </p:par>
                  <p:par>
                    <p:cTn id="95" fill="hold">
                      <p:stCondLst>
                        <p:cond delay="indefinite"/>
                      </p:stCondLst>
                      <p:childTnLst>
                        <p:par>
                          <p:cTn id="96" fill="hold">
                            <p:stCondLst>
                              <p:cond delay="0"/>
                            </p:stCondLst>
                            <p:childTnLst>
                              <p:par>
                                <p:cTn id="97" presetID="10" presetClass="exit" presetSubtype="0" fill="hold" grpId="0" nodeType="clickEffect">
                                  <p:stCondLst>
                                    <p:cond delay="0"/>
                                  </p:stCondLst>
                                  <p:childTnLst>
                                    <p:animEffect transition="out" filter="fade">
                                      <p:cBhvr>
                                        <p:cTn id="98" dur="500"/>
                                        <p:tgtEl>
                                          <p:spTgt spid="54"/>
                                        </p:tgtEl>
                                      </p:cBhvr>
                                    </p:animEffect>
                                    <p:set>
                                      <p:cBhvr>
                                        <p:cTn id="99" dur="1" fill="hold">
                                          <p:stCondLst>
                                            <p:cond delay="499"/>
                                          </p:stCondLst>
                                        </p:cTn>
                                        <p:tgtEl>
                                          <p:spTgt spid="54"/>
                                        </p:tgtEl>
                                        <p:attrNameLst>
                                          <p:attrName>style.visibility</p:attrName>
                                        </p:attrNameLst>
                                      </p:cBhvr>
                                      <p:to>
                                        <p:strVal val="hidden"/>
                                      </p:to>
                                    </p:set>
                                  </p:childTnLst>
                                </p:cTn>
                              </p:par>
                              <p:par>
                                <p:cTn id="100" presetID="3" presetClass="mediacall" presetSubtype="0" fill="hold" nodeType="withEffect">
                                  <p:stCondLst>
                                    <p:cond delay="0"/>
                                  </p:stCondLst>
                                  <p:childTnLst>
                                    <p:cmd type="call" cmd="stop">
                                      <p:cBhvr>
                                        <p:cTn id="101" dur="1" fill="hold"/>
                                        <p:tgtEl>
                                          <p:spTgt spid="3"/>
                                        </p:tgtEl>
                                      </p:cBhvr>
                                    </p:cmd>
                                  </p:childTnLst>
                                </p:cTn>
                              </p:par>
                            </p:childTnLst>
                          </p:cTn>
                        </p:par>
                      </p:childTnLst>
                    </p:cTn>
                  </p:par>
                  <p:par>
                    <p:cTn id="102" fill="hold">
                      <p:stCondLst>
                        <p:cond delay="indefinite"/>
                      </p:stCondLst>
                      <p:childTnLst>
                        <p:par>
                          <p:cTn id="103" fill="hold">
                            <p:stCondLst>
                              <p:cond delay="0"/>
                            </p:stCondLst>
                            <p:childTnLst>
                              <p:par>
                                <p:cTn id="104" presetID="10" presetClass="exit" presetSubtype="0" fill="hold" grpId="0" nodeType="clickEffect">
                                  <p:stCondLst>
                                    <p:cond delay="0"/>
                                  </p:stCondLst>
                                  <p:childTnLst>
                                    <p:animEffect transition="out" filter="fade">
                                      <p:cBhvr>
                                        <p:cTn id="105" dur="500"/>
                                        <p:tgtEl>
                                          <p:spTgt spid="55"/>
                                        </p:tgtEl>
                                      </p:cBhvr>
                                    </p:animEffect>
                                    <p:set>
                                      <p:cBhvr>
                                        <p:cTn id="106" dur="1" fill="hold">
                                          <p:stCondLst>
                                            <p:cond delay="499"/>
                                          </p:stCondLst>
                                        </p:cTn>
                                        <p:tgtEl>
                                          <p:spTgt spid="55"/>
                                        </p:tgtEl>
                                        <p:attrNameLst>
                                          <p:attrName>style.visibility</p:attrName>
                                        </p:attrNameLst>
                                      </p:cBhvr>
                                      <p:to>
                                        <p:strVal val="hidden"/>
                                      </p:to>
                                    </p:set>
                                  </p:childTnLst>
                                </p:cTn>
                              </p:par>
                              <p:par>
                                <p:cTn id="107" presetID="3" presetClass="mediacall" presetSubtype="0" fill="hold" nodeType="withEffect">
                                  <p:stCondLst>
                                    <p:cond delay="0"/>
                                  </p:stCondLst>
                                  <p:childTnLst>
                                    <p:cmd type="call" cmd="stop">
                                      <p:cBhvr>
                                        <p:cTn id="108" dur="1" fill="hold"/>
                                        <p:tgtEl>
                                          <p:spTgt spid="3"/>
                                        </p:tgtEl>
                                      </p:cBhvr>
                                    </p:cmd>
                                  </p:childTnLst>
                                </p:cTn>
                              </p:par>
                            </p:childTnLst>
                          </p:cTn>
                        </p:par>
                      </p:childTnLst>
                    </p:cTn>
                  </p:par>
                  <p:par>
                    <p:cTn id="109" fill="hold">
                      <p:stCondLst>
                        <p:cond delay="indefinite"/>
                      </p:stCondLst>
                      <p:childTnLst>
                        <p:par>
                          <p:cTn id="110" fill="hold">
                            <p:stCondLst>
                              <p:cond delay="0"/>
                            </p:stCondLst>
                            <p:childTnLst>
                              <p:par>
                                <p:cTn id="111" presetID="10" presetClass="exit" presetSubtype="0" fill="hold" grpId="0" nodeType="clickEffect">
                                  <p:stCondLst>
                                    <p:cond delay="0"/>
                                  </p:stCondLst>
                                  <p:childTnLst>
                                    <p:animEffect transition="out" filter="fade">
                                      <p:cBhvr>
                                        <p:cTn id="112" dur="500"/>
                                        <p:tgtEl>
                                          <p:spTgt spid="56"/>
                                        </p:tgtEl>
                                      </p:cBhvr>
                                    </p:animEffect>
                                    <p:set>
                                      <p:cBhvr>
                                        <p:cTn id="113" dur="1" fill="hold">
                                          <p:stCondLst>
                                            <p:cond delay="499"/>
                                          </p:stCondLst>
                                        </p:cTn>
                                        <p:tgtEl>
                                          <p:spTgt spid="56"/>
                                        </p:tgtEl>
                                        <p:attrNameLst>
                                          <p:attrName>style.visibility</p:attrName>
                                        </p:attrNameLst>
                                      </p:cBhvr>
                                      <p:to>
                                        <p:strVal val="hidden"/>
                                      </p:to>
                                    </p:set>
                                  </p:childTnLst>
                                </p:cTn>
                              </p:par>
                              <p:par>
                                <p:cTn id="114" presetID="3" presetClass="mediacall" presetSubtype="0" fill="hold" nodeType="withEffect">
                                  <p:stCondLst>
                                    <p:cond delay="0"/>
                                  </p:stCondLst>
                                  <p:childTnLst>
                                    <p:cmd type="call" cmd="stop">
                                      <p:cBhvr>
                                        <p:cTn id="115" dur="1" fill="hold"/>
                                        <p:tgtEl>
                                          <p:spTgt spid="3"/>
                                        </p:tgtEl>
                                      </p:cBhvr>
                                    </p:cmd>
                                  </p:childTnLst>
                                </p:cTn>
                              </p:par>
                            </p:childTnLst>
                          </p:cTn>
                        </p:par>
                      </p:childTnLst>
                    </p:cTn>
                  </p:par>
                  <p:par>
                    <p:cTn id="116" fill="hold">
                      <p:stCondLst>
                        <p:cond delay="indefinite"/>
                      </p:stCondLst>
                      <p:childTnLst>
                        <p:par>
                          <p:cTn id="117" fill="hold">
                            <p:stCondLst>
                              <p:cond delay="0"/>
                            </p:stCondLst>
                            <p:childTnLst>
                              <p:par>
                                <p:cTn id="118" presetID="10" presetClass="exit" presetSubtype="0" fill="hold" grpId="0" nodeType="clickEffect">
                                  <p:stCondLst>
                                    <p:cond delay="0"/>
                                  </p:stCondLst>
                                  <p:childTnLst>
                                    <p:animEffect transition="out" filter="fade">
                                      <p:cBhvr>
                                        <p:cTn id="119" dur="500"/>
                                        <p:tgtEl>
                                          <p:spTgt spid="57"/>
                                        </p:tgtEl>
                                      </p:cBhvr>
                                    </p:animEffect>
                                    <p:set>
                                      <p:cBhvr>
                                        <p:cTn id="120" dur="1" fill="hold">
                                          <p:stCondLst>
                                            <p:cond delay="499"/>
                                          </p:stCondLst>
                                        </p:cTn>
                                        <p:tgtEl>
                                          <p:spTgt spid="57"/>
                                        </p:tgtEl>
                                        <p:attrNameLst>
                                          <p:attrName>style.visibility</p:attrName>
                                        </p:attrNameLst>
                                      </p:cBhvr>
                                      <p:to>
                                        <p:strVal val="hidden"/>
                                      </p:to>
                                    </p:set>
                                  </p:childTnLst>
                                </p:cTn>
                              </p:par>
                              <p:par>
                                <p:cTn id="121" presetID="3" presetClass="mediacall" presetSubtype="0" fill="hold" nodeType="withEffect">
                                  <p:stCondLst>
                                    <p:cond delay="0"/>
                                  </p:stCondLst>
                                  <p:childTnLst>
                                    <p:cmd type="call" cmd="stop">
                                      <p:cBhvr>
                                        <p:cTn id="122" dur="1" fill="hold"/>
                                        <p:tgtEl>
                                          <p:spTgt spid="3"/>
                                        </p:tgtEl>
                                      </p:cBhvr>
                                    </p:cmd>
                                  </p:childTnLst>
                                </p:cTn>
                              </p:par>
                            </p:childTnLst>
                          </p:cTn>
                        </p:par>
                      </p:childTnLst>
                    </p:cTn>
                  </p:par>
                  <p:par>
                    <p:cTn id="123" fill="hold">
                      <p:stCondLst>
                        <p:cond delay="indefinite"/>
                      </p:stCondLst>
                      <p:childTnLst>
                        <p:par>
                          <p:cTn id="124" fill="hold">
                            <p:stCondLst>
                              <p:cond delay="0"/>
                            </p:stCondLst>
                            <p:childTnLst>
                              <p:par>
                                <p:cTn id="125" presetID="10" presetClass="exit" presetSubtype="0" fill="hold" grpId="0" nodeType="clickEffect">
                                  <p:stCondLst>
                                    <p:cond delay="0"/>
                                  </p:stCondLst>
                                  <p:childTnLst>
                                    <p:animEffect transition="out" filter="fade">
                                      <p:cBhvr>
                                        <p:cTn id="126" dur="500"/>
                                        <p:tgtEl>
                                          <p:spTgt spid="58"/>
                                        </p:tgtEl>
                                      </p:cBhvr>
                                    </p:animEffect>
                                    <p:set>
                                      <p:cBhvr>
                                        <p:cTn id="127" dur="1" fill="hold">
                                          <p:stCondLst>
                                            <p:cond delay="499"/>
                                          </p:stCondLst>
                                        </p:cTn>
                                        <p:tgtEl>
                                          <p:spTgt spid="58"/>
                                        </p:tgtEl>
                                        <p:attrNameLst>
                                          <p:attrName>style.visibility</p:attrName>
                                        </p:attrNameLst>
                                      </p:cBhvr>
                                      <p:to>
                                        <p:strVal val="hidden"/>
                                      </p:to>
                                    </p:set>
                                  </p:childTnLst>
                                </p:cTn>
                              </p:par>
                              <p:par>
                                <p:cTn id="128" presetID="3" presetClass="mediacall" presetSubtype="0" fill="hold" nodeType="withEffect">
                                  <p:stCondLst>
                                    <p:cond delay="0"/>
                                  </p:stCondLst>
                                  <p:childTnLst>
                                    <p:cmd type="call" cmd="stop">
                                      <p:cBhvr>
                                        <p:cTn id="129" dur="1" fill="hold"/>
                                        <p:tgtEl>
                                          <p:spTgt spid="3"/>
                                        </p:tgtEl>
                                      </p:cBhvr>
                                    </p:cmd>
                                  </p:childTnLst>
                                </p:cTn>
                              </p:par>
                            </p:childTnLst>
                          </p:cTn>
                        </p:par>
                      </p:childTnLst>
                    </p:cTn>
                  </p:par>
                  <p:par>
                    <p:cTn id="130" fill="hold">
                      <p:stCondLst>
                        <p:cond delay="indefinite"/>
                      </p:stCondLst>
                      <p:childTnLst>
                        <p:par>
                          <p:cTn id="131" fill="hold">
                            <p:stCondLst>
                              <p:cond delay="0"/>
                            </p:stCondLst>
                            <p:childTnLst>
                              <p:par>
                                <p:cTn id="132" presetID="10" presetClass="exit" presetSubtype="0" fill="hold" grpId="0" nodeType="clickEffect">
                                  <p:stCondLst>
                                    <p:cond delay="0"/>
                                  </p:stCondLst>
                                  <p:childTnLst>
                                    <p:animEffect transition="out" filter="fade">
                                      <p:cBhvr>
                                        <p:cTn id="133" dur="500"/>
                                        <p:tgtEl>
                                          <p:spTgt spid="59"/>
                                        </p:tgtEl>
                                      </p:cBhvr>
                                    </p:animEffect>
                                    <p:set>
                                      <p:cBhvr>
                                        <p:cTn id="134" dur="1" fill="hold">
                                          <p:stCondLst>
                                            <p:cond delay="499"/>
                                          </p:stCondLst>
                                        </p:cTn>
                                        <p:tgtEl>
                                          <p:spTgt spid="59"/>
                                        </p:tgtEl>
                                        <p:attrNameLst>
                                          <p:attrName>style.visibility</p:attrName>
                                        </p:attrNameLst>
                                      </p:cBhvr>
                                      <p:to>
                                        <p:strVal val="hidden"/>
                                      </p:to>
                                    </p:set>
                                  </p:childTnLst>
                                </p:cTn>
                              </p:par>
                              <p:par>
                                <p:cTn id="135" presetID="3" presetClass="mediacall" presetSubtype="0" fill="hold" nodeType="withEffect">
                                  <p:stCondLst>
                                    <p:cond delay="0"/>
                                  </p:stCondLst>
                                  <p:childTnLst>
                                    <p:cmd type="call" cmd="stop">
                                      <p:cBhvr>
                                        <p:cTn id="136" dur="1" fill="hold"/>
                                        <p:tgtEl>
                                          <p:spTgt spid="3"/>
                                        </p:tgtEl>
                                      </p:cBhvr>
                                    </p:cmd>
                                  </p:childTnLst>
                                </p:cTn>
                              </p:par>
                            </p:childTnLst>
                          </p:cTn>
                        </p:par>
                      </p:childTnLst>
                    </p:cTn>
                  </p:par>
                  <p:par>
                    <p:cTn id="137" fill="hold">
                      <p:stCondLst>
                        <p:cond delay="indefinite"/>
                      </p:stCondLst>
                      <p:childTnLst>
                        <p:par>
                          <p:cTn id="138" fill="hold">
                            <p:stCondLst>
                              <p:cond delay="0"/>
                            </p:stCondLst>
                            <p:childTnLst>
                              <p:par>
                                <p:cTn id="139" presetID="10" presetClass="exit" presetSubtype="0" fill="hold" grpId="0" nodeType="clickEffect">
                                  <p:stCondLst>
                                    <p:cond delay="0"/>
                                  </p:stCondLst>
                                  <p:childTnLst>
                                    <p:animEffect transition="out" filter="fade">
                                      <p:cBhvr>
                                        <p:cTn id="140" dur="500"/>
                                        <p:tgtEl>
                                          <p:spTgt spid="60"/>
                                        </p:tgtEl>
                                      </p:cBhvr>
                                    </p:animEffect>
                                    <p:set>
                                      <p:cBhvr>
                                        <p:cTn id="141" dur="1" fill="hold">
                                          <p:stCondLst>
                                            <p:cond delay="499"/>
                                          </p:stCondLst>
                                        </p:cTn>
                                        <p:tgtEl>
                                          <p:spTgt spid="60"/>
                                        </p:tgtEl>
                                        <p:attrNameLst>
                                          <p:attrName>style.visibility</p:attrName>
                                        </p:attrNameLst>
                                      </p:cBhvr>
                                      <p:to>
                                        <p:strVal val="hidden"/>
                                      </p:to>
                                    </p:set>
                                  </p:childTnLst>
                                </p:cTn>
                              </p:par>
                              <p:par>
                                <p:cTn id="142" presetID="3" presetClass="mediacall" presetSubtype="0" fill="hold" nodeType="withEffect">
                                  <p:stCondLst>
                                    <p:cond delay="0"/>
                                  </p:stCondLst>
                                  <p:childTnLst>
                                    <p:cmd type="call" cmd="stop">
                                      <p:cBhvr>
                                        <p:cTn id="143" dur="1" fill="hold"/>
                                        <p:tgtEl>
                                          <p:spTgt spid="3"/>
                                        </p:tgtEl>
                                      </p:cBhvr>
                                    </p:cmd>
                                  </p:childTnLst>
                                </p:cTn>
                              </p:par>
                            </p:childTnLst>
                          </p:cTn>
                        </p:par>
                      </p:childTnLst>
                    </p:cTn>
                  </p:par>
                  <p:par>
                    <p:cTn id="144" fill="hold">
                      <p:stCondLst>
                        <p:cond delay="indefinite"/>
                      </p:stCondLst>
                      <p:childTnLst>
                        <p:par>
                          <p:cTn id="145" fill="hold">
                            <p:stCondLst>
                              <p:cond delay="0"/>
                            </p:stCondLst>
                            <p:childTnLst>
                              <p:par>
                                <p:cTn id="146" presetID="10" presetClass="exit" presetSubtype="0" fill="hold" grpId="0" nodeType="clickEffect">
                                  <p:stCondLst>
                                    <p:cond delay="0"/>
                                  </p:stCondLst>
                                  <p:childTnLst>
                                    <p:animEffect transition="out" filter="fade">
                                      <p:cBhvr>
                                        <p:cTn id="147" dur="500"/>
                                        <p:tgtEl>
                                          <p:spTgt spid="61"/>
                                        </p:tgtEl>
                                      </p:cBhvr>
                                    </p:animEffect>
                                    <p:set>
                                      <p:cBhvr>
                                        <p:cTn id="148" dur="1" fill="hold">
                                          <p:stCondLst>
                                            <p:cond delay="499"/>
                                          </p:stCondLst>
                                        </p:cTn>
                                        <p:tgtEl>
                                          <p:spTgt spid="61"/>
                                        </p:tgtEl>
                                        <p:attrNameLst>
                                          <p:attrName>style.visibility</p:attrName>
                                        </p:attrNameLst>
                                      </p:cBhvr>
                                      <p:to>
                                        <p:strVal val="hidden"/>
                                      </p:to>
                                    </p:set>
                                  </p:childTnLst>
                                </p:cTn>
                              </p:par>
                              <p:par>
                                <p:cTn id="149" presetID="3" presetClass="mediacall" presetSubtype="0" fill="hold" nodeType="withEffect">
                                  <p:stCondLst>
                                    <p:cond delay="0"/>
                                  </p:stCondLst>
                                  <p:childTnLst>
                                    <p:cmd type="call" cmd="stop">
                                      <p:cBhvr>
                                        <p:cTn id="150"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1" restart="whenNotActive" fill="hold" evtFilter="cancelBubble" nodeType="interactiveSeq">
                <p:stCondLst>
                  <p:cond evt="onClick" delay="0">
                    <p:tgtEl>
                      <p:spTgt spid="25"/>
                    </p:tgtEl>
                  </p:cond>
                </p:stCondLst>
                <p:endSync evt="end" delay="0">
                  <p:rtn val="all"/>
                </p:endSync>
                <p:childTnLst>
                  <p:par>
                    <p:cTn id="152" fill="hold">
                      <p:stCondLst>
                        <p:cond delay="0"/>
                      </p:stCondLst>
                      <p:childTnLst>
                        <p:par>
                          <p:cTn id="153" fill="hold">
                            <p:stCondLst>
                              <p:cond delay="0"/>
                            </p:stCondLst>
                            <p:childTnLst>
                              <p:par>
                                <p:cTn id="154" presetID="8" presetClass="emph" presetSubtype="0" repeatCount="indefinite" fill="hold" nodeType="clickEffect">
                                  <p:stCondLst>
                                    <p:cond delay="0"/>
                                  </p:stCondLst>
                                  <p:endCondLst>
                                    <p:cond evt="onNext" delay="0">
                                      <p:tgtEl>
                                        <p:sldTgt/>
                                      </p:tgtEl>
                                    </p:cond>
                                  </p:endCondLst>
                                  <p:childTnLst>
                                    <p:animRot by="21600000">
                                      <p:cBhvr>
                                        <p:cTn id="155" dur="500" fill="hold"/>
                                        <p:tgtEl>
                                          <p:spTgt spid="22"/>
                                        </p:tgtEl>
                                        <p:attrNameLst>
                                          <p:attrName>r</p:attrName>
                                        </p:attrNameLst>
                                      </p:cBhvr>
                                    </p:animRot>
                                  </p:childTnLst>
                                </p:cTn>
                              </p:par>
                              <p:par>
                                <p:cTn id="156" presetID="1" presetClass="mediacall" presetSubtype="0" fill="hold" nodeType="withEffect">
                                  <p:stCondLst>
                                    <p:cond delay="0"/>
                                  </p:stCondLst>
                                  <p:childTnLst>
                                    <p:cmd type="call" cmd="playFrom(0.0)">
                                      <p:cBhvr>
                                        <p:cTn id="157" dur="30406" fill="hold"/>
                                        <p:tgtEl>
                                          <p:spTgt spid="3"/>
                                        </p:tgtEl>
                                      </p:cBhvr>
                                    </p:cmd>
                                  </p:childTnLst>
                                </p:cTn>
                              </p:par>
                            </p:childTnLst>
                          </p:cTn>
                        </p:par>
                      </p:childTnLst>
                    </p:cTn>
                  </p:par>
                </p:childTnLst>
              </p:cTn>
              <p:nextCondLst>
                <p:cond evt="onClick" delay="0">
                  <p:tgtEl>
                    <p:spTgt spid="25"/>
                  </p:tgtEl>
                </p:cond>
              </p:nextCondLst>
            </p:seq>
            <p:seq concurrent="1" nextAc="seek">
              <p:cTn id="158" restart="whenNotActive" fill="hold" evtFilter="cancelBubble" nodeType="interactiveSeq">
                <p:stCondLst>
                  <p:cond evt="onClick" delay="0">
                    <p:tgtEl>
                      <p:spTgt spid="26"/>
                    </p:tgtEl>
                  </p:cond>
                </p:stCondLst>
                <p:endSync evt="end" delay="0">
                  <p:rtn val="all"/>
                </p:endSync>
                <p:childTnLst>
                  <p:par>
                    <p:cTn id="159" fill="hold">
                      <p:stCondLst>
                        <p:cond delay="0"/>
                      </p:stCondLst>
                      <p:childTnLst>
                        <p:par>
                          <p:cTn id="160" fill="hold">
                            <p:stCondLst>
                              <p:cond delay="0"/>
                            </p:stCondLst>
                            <p:childTnLst>
                              <p:par>
                                <p:cTn id="161" presetID="1" presetClass="emph" presetSubtype="2" fill="hold" nodeType="clickEffect">
                                  <p:stCondLst>
                                    <p:cond delay="0"/>
                                  </p:stCondLst>
                                  <p:childTnLst>
                                    <p:animClr clrSpc="rgb" dir="cw">
                                      <p:cBhvr>
                                        <p:cTn id="162" dur="500" fill="hold"/>
                                        <p:tgtEl>
                                          <p:spTgt spid="26"/>
                                        </p:tgtEl>
                                        <p:attrNameLst>
                                          <p:attrName>fillcolor</p:attrName>
                                        </p:attrNameLst>
                                      </p:cBhvr>
                                      <p:to>
                                        <a:srgbClr val="000000"/>
                                      </p:to>
                                    </p:animClr>
                                    <p:set>
                                      <p:cBhvr>
                                        <p:cTn id="163" dur="500" fill="hold"/>
                                        <p:tgtEl>
                                          <p:spTgt spid="26"/>
                                        </p:tgtEl>
                                        <p:attrNameLst>
                                          <p:attrName>fill.type</p:attrName>
                                        </p:attrNameLst>
                                      </p:cBhvr>
                                      <p:to>
                                        <p:strVal val="solid"/>
                                      </p:to>
                                    </p:set>
                                    <p:set>
                                      <p:cBhvr>
                                        <p:cTn id="164" dur="50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165" restart="whenNotActive" fill="hold" evtFilter="cancelBubble" nodeType="interactiveSeq">
                <p:stCondLst>
                  <p:cond evt="onClick" delay="0">
                    <p:tgtEl>
                      <p:spTgt spid="27"/>
                    </p:tgtEl>
                  </p:cond>
                </p:stCondLst>
                <p:endSync evt="end" delay="0">
                  <p:rtn val="all"/>
                </p:endSync>
                <p:childTnLst>
                  <p:par>
                    <p:cTn id="166" fill="hold">
                      <p:stCondLst>
                        <p:cond delay="0"/>
                      </p:stCondLst>
                      <p:childTnLst>
                        <p:par>
                          <p:cTn id="167" fill="hold">
                            <p:stCondLst>
                              <p:cond delay="0"/>
                            </p:stCondLst>
                            <p:childTnLst>
                              <p:par>
                                <p:cTn id="168" presetID="1" presetClass="emph" presetSubtype="2" fill="hold" nodeType="clickEffect">
                                  <p:stCondLst>
                                    <p:cond delay="0"/>
                                  </p:stCondLst>
                                  <p:childTnLst>
                                    <p:animClr clrSpc="rgb" dir="cw">
                                      <p:cBhvr>
                                        <p:cTn id="169" dur="500" fill="hold"/>
                                        <p:tgtEl>
                                          <p:spTgt spid="27"/>
                                        </p:tgtEl>
                                        <p:attrNameLst>
                                          <p:attrName>fillcolor</p:attrName>
                                        </p:attrNameLst>
                                      </p:cBhvr>
                                      <p:to>
                                        <a:srgbClr val="000000"/>
                                      </p:to>
                                    </p:animClr>
                                    <p:set>
                                      <p:cBhvr>
                                        <p:cTn id="170" dur="500" fill="hold"/>
                                        <p:tgtEl>
                                          <p:spTgt spid="27"/>
                                        </p:tgtEl>
                                        <p:attrNameLst>
                                          <p:attrName>fill.type</p:attrName>
                                        </p:attrNameLst>
                                      </p:cBhvr>
                                      <p:to>
                                        <p:strVal val="solid"/>
                                      </p:to>
                                    </p:set>
                                    <p:set>
                                      <p:cBhvr>
                                        <p:cTn id="171" dur="500" fill="hold"/>
                                        <p:tgtEl>
                                          <p:spTgt spid="27"/>
                                        </p:tgtEl>
                                        <p:attrNameLst>
                                          <p:attrName>fill.on</p:attrName>
                                        </p:attrNameLst>
                                      </p:cBhvr>
                                      <p:to>
                                        <p:strVal val="true"/>
                                      </p:to>
                                    </p:set>
                                  </p:childTnLst>
                                </p:cTn>
                              </p:par>
                            </p:childTnLst>
                          </p:cTn>
                        </p:par>
                      </p:childTnLst>
                    </p:cTn>
                  </p:par>
                </p:childTnLst>
              </p:cTn>
              <p:nextCondLst>
                <p:cond evt="onClick" delay="0">
                  <p:tgtEl>
                    <p:spTgt spid="27"/>
                  </p:tgtEl>
                </p:cond>
              </p:nextCondLst>
            </p:seq>
            <p:seq concurrent="1" nextAc="seek">
              <p:cTn id="172" restart="whenNotActive" fill="hold" evtFilter="cancelBubble" nodeType="interactiveSeq">
                <p:stCondLst>
                  <p:cond evt="onClick" delay="0">
                    <p:tgtEl>
                      <p:spTgt spid="28"/>
                    </p:tgtEl>
                  </p:cond>
                </p:stCondLst>
                <p:endSync evt="end" delay="0">
                  <p:rtn val="all"/>
                </p:endSync>
                <p:childTnLst>
                  <p:par>
                    <p:cTn id="173" fill="hold">
                      <p:stCondLst>
                        <p:cond delay="0"/>
                      </p:stCondLst>
                      <p:childTnLst>
                        <p:par>
                          <p:cTn id="174" fill="hold">
                            <p:stCondLst>
                              <p:cond delay="0"/>
                            </p:stCondLst>
                            <p:childTnLst>
                              <p:par>
                                <p:cTn id="175" presetID="1" presetClass="emph" presetSubtype="2" fill="hold" nodeType="clickEffect">
                                  <p:stCondLst>
                                    <p:cond delay="0"/>
                                  </p:stCondLst>
                                  <p:childTnLst>
                                    <p:animClr clrSpc="rgb" dir="cw">
                                      <p:cBhvr>
                                        <p:cTn id="176" dur="500" fill="hold"/>
                                        <p:tgtEl>
                                          <p:spTgt spid="28"/>
                                        </p:tgtEl>
                                        <p:attrNameLst>
                                          <p:attrName>fillcolor</p:attrName>
                                        </p:attrNameLst>
                                      </p:cBhvr>
                                      <p:to>
                                        <a:srgbClr val="000000"/>
                                      </p:to>
                                    </p:animClr>
                                    <p:set>
                                      <p:cBhvr>
                                        <p:cTn id="177" dur="500" fill="hold"/>
                                        <p:tgtEl>
                                          <p:spTgt spid="28"/>
                                        </p:tgtEl>
                                        <p:attrNameLst>
                                          <p:attrName>fill.type</p:attrName>
                                        </p:attrNameLst>
                                      </p:cBhvr>
                                      <p:to>
                                        <p:strVal val="solid"/>
                                      </p:to>
                                    </p:set>
                                    <p:set>
                                      <p:cBhvr>
                                        <p:cTn id="178" dur="500" fill="hold"/>
                                        <p:tgtEl>
                                          <p:spTgt spid="28"/>
                                        </p:tgtEl>
                                        <p:attrNameLst>
                                          <p:attrName>fill.on</p:attrName>
                                        </p:attrNameLst>
                                      </p:cBhvr>
                                      <p:to>
                                        <p:strVal val="true"/>
                                      </p:to>
                                    </p:set>
                                  </p:childTnLst>
                                </p:cTn>
                              </p:par>
                            </p:childTnLst>
                          </p:cTn>
                        </p:par>
                      </p:childTnLst>
                    </p:cTn>
                  </p:par>
                </p:childTnLst>
              </p:cTn>
              <p:nextCondLst>
                <p:cond evt="onClick" delay="0">
                  <p:tgtEl>
                    <p:spTgt spid="28"/>
                  </p:tgtEl>
                </p:cond>
              </p:nextCondLst>
            </p:seq>
            <p:seq concurrent="1" nextAc="seek">
              <p:cTn id="179" restart="whenNotActive" fill="hold" evtFilter="cancelBubble" nodeType="interactiveSeq">
                <p:stCondLst>
                  <p:cond evt="onClick" delay="0">
                    <p:tgtEl>
                      <p:spTgt spid="35"/>
                    </p:tgtEl>
                  </p:cond>
                </p:stCondLst>
                <p:endSync evt="end" delay="0">
                  <p:rtn val="all"/>
                </p:endSync>
                <p:childTnLst>
                  <p:par>
                    <p:cTn id="180" fill="hold">
                      <p:stCondLst>
                        <p:cond delay="0"/>
                      </p:stCondLst>
                      <p:childTnLst>
                        <p:par>
                          <p:cTn id="181" fill="hold">
                            <p:stCondLst>
                              <p:cond delay="0"/>
                            </p:stCondLst>
                            <p:childTnLst>
                              <p:par>
                                <p:cTn id="182" presetID="1" presetClass="emph" presetSubtype="2" fill="hold" nodeType="clickEffect">
                                  <p:stCondLst>
                                    <p:cond delay="0"/>
                                  </p:stCondLst>
                                  <p:childTnLst>
                                    <p:animClr clrSpc="rgb" dir="cw">
                                      <p:cBhvr>
                                        <p:cTn id="183" dur="500" fill="hold"/>
                                        <p:tgtEl>
                                          <p:spTgt spid="35"/>
                                        </p:tgtEl>
                                        <p:attrNameLst>
                                          <p:attrName>fillcolor</p:attrName>
                                        </p:attrNameLst>
                                      </p:cBhvr>
                                      <p:to>
                                        <a:srgbClr val="000000"/>
                                      </p:to>
                                    </p:animClr>
                                    <p:set>
                                      <p:cBhvr>
                                        <p:cTn id="184" dur="500" fill="hold"/>
                                        <p:tgtEl>
                                          <p:spTgt spid="35"/>
                                        </p:tgtEl>
                                        <p:attrNameLst>
                                          <p:attrName>fill.type</p:attrName>
                                        </p:attrNameLst>
                                      </p:cBhvr>
                                      <p:to>
                                        <p:strVal val="solid"/>
                                      </p:to>
                                    </p:set>
                                    <p:set>
                                      <p:cBhvr>
                                        <p:cTn id="185" dur="500" fill="hold"/>
                                        <p:tgtEl>
                                          <p:spTgt spid="35"/>
                                        </p:tgtEl>
                                        <p:attrNameLst>
                                          <p:attrName>fill.on</p:attrName>
                                        </p:attrNameLst>
                                      </p:cBhvr>
                                      <p:to>
                                        <p:strVal val="true"/>
                                      </p:to>
                                    </p:set>
                                  </p:childTnLst>
                                </p:cTn>
                              </p:par>
                            </p:childTnLst>
                          </p:cTn>
                        </p:par>
                      </p:childTnLst>
                    </p:cTn>
                  </p:par>
                </p:childTnLst>
              </p:cTn>
              <p:nextCondLst>
                <p:cond evt="onClick" delay="0">
                  <p:tgtEl>
                    <p:spTgt spid="35"/>
                  </p:tgtEl>
                </p:cond>
              </p:nextCondLst>
            </p:seq>
            <p:seq concurrent="1" nextAc="seek">
              <p:cTn id="186" restart="whenNotActive" fill="hold" evtFilter="cancelBubble" nodeType="interactiveSeq">
                <p:stCondLst>
                  <p:cond evt="onClick" delay="0">
                    <p:tgtEl>
                      <p:spTgt spid="36"/>
                    </p:tgtEl>
                  </p:cond>
                </p:stCondLst>
                <p:endSync evt="end" delay="0">
                  <p:rtn val="all"/>
                </p:endSync>
                <p:childTnLst>
                  <p:par>
                    <p:cTn id="187" fill="hold">
                      <p:stCondLst>
                        <p:cond delay="0"/>
                      </p:stCondLst>
                      <p:childTnLst>
                        <p:par>
                          <p:cTn id="188" fill="hold">
                            <p:stCondLst>
                              <p:cond delay="0"/>
                            </p:stCondLst>
                            <p:childTnLst>
                              <p:par>
                                <p:cTn id="189" presetID="1" presetClass="emph" presetSubtype="2" fill="hold" nodeType="clickEffect">
                                  <p:stCondLst>
                                    <p:cond delay="0"/>
                                  </p:stCondLst>
                                  <p:childTnLst>
                                    <p:animClr clrSpc="rgb" dir="cw">
                                      <p:cBhvr>
                                        <p:cTn id="190" dur="500" fill="hold"/>
                                        <p:tgtEl>
                                          <p:spTgt spid="36"/>
                                        </p:tgtEl>
                                        <p:attrNameLst>
                                          <p:attrName>fillcolor</p:attrName>
                                        </p:attrNameLst>
                                      </p:cBhvr>
                                      <p:to>
                                        <a:srgbClr val="000000"/>
                                      </p:to>
                                    </p:animClr>
                                    <p:set>
                                      <p:cBhvr>
                                        <p:cTn id="191" dur="500" fill="hold"/>
                                        <p:tgtEl>
                                          <p:spTgt spid="36"/>
                                        </p:tgtEl>
                                        <p:attrNameLst>
                                          <p:attrName>fill.type</p:attrName>
                                        </p:attrNameLst>
                                      </p:cBhvr>
                                      <p:to>
                                        <p:strVal val="solid"/>
                                      </p:to>
                                    </p:set>
                                    <p:set>
                                      <p:cBhvr>
                                        <p:cTn id="192" dur="500" fill="hold"/>
                                        <p:tgtEl>
                                          <p:spTgt spid="36"/>
                                        </p:tgtEl>
                                        <p:attrNameLst>
                                          <p:attrName>fill.on</p:attrName>
                                        </p:attrNameLst>
                                      </p:cBhvr>
                                      <p:to>
                                        <p:strVal val="true"/>
                                      </p:to>
                                    </p:set>
                                  </p:childTnLst>
                                </p:cTn>
                              </p:par>
                            </p:childTnLst>
                          </p:cTn>
                        </p:par>
                      </p:childTnLst>
                    </p:cTn>
                  </p:par>
                </p:childTnLst>
              </p:cTn>
              <p:nextCondLst>
                <p:cond evt="onClick" delay="0">
                  <p:tgtEl>
                    <p:spTgt spid="36"/>
                  </p:tgtEl>
                </p:cond>
              </p:nextCondLst>
            </p:seq>
            <p:seq concurrent="1" nextAc="seek">
              <p:cTn id="193" restart="whenNotActive" fill="hold" evtFilter="cancelBubble" nodeType="interactiveSeq">
                <p:stCondLst>
                  <p:cond evt="onClick" delay="0">
                    <p:tgtEl>
                      <p:spTgt spid="37"/>
                    </p:tgtEl>
                  </p:cond>
                </p:stCondLst>
                <p:endSync evt="end" delay="0">
                  <p:rtn val="all"/>
                </p:endSync>
                <p:childTnLst>
                  <p:par>
                    <p:cTn id="194" fill="hold">
                      <p:stCondLst>
                        <p:cond delay="0"/>
                      </p:stCondLst>
                      <p:childTnLst>
                        <p:par>
                          <p:cTn id="195" fill="hold">
                            <p:stCondLst>
                              <p:cond delay="0"/>
                            </p:stCondLst>
                            <p:childTnLst>
                              <p:par>
                                <p:cTn id="196" presetID="1" presetClass="emph" presetSubtype="2" fill="hold" nodeType="clickEffect">
                                  <p:stCondLst>
                                    <p:cond delay="0"/>
                                  </p:stCondLst>
                                  <p:childTnLst>
                                    <p:animClr clrSpc="rgb" dir="cw">
                                      <p:cBhvr>
                                        <p:cTn id="197" dur="500" fill="hold"/>
                                        <p:tgtEl>
                                          <p:spTgt spid="37"/>
                                        </p:tgtEl>
                                        <p:attrNameLst>
                                          <p:attrName>fillcolor</p:attrName>
                                        </p:attrNameLst>
                                      </p:cBhvr>
                                      <p:to>
                                        <a:srgbClr val="000000"/>
                                      </p:to>
                                    </p:animClr>
                                    <p:set>
                                      <p:cBhvr>
                                        <p:cTn id="198" dur="500" fill="hold"/>
                                        <p:tgtEl>
                                          <p:spTgt spid="37"/>
                                        </p:tgtEl>
                                        <p:attrNameLst>
                                          <p:attrName>fill.type</p:attrName>
                                        </p:attrNameLst>
                                      </p:cBhvr>
                                      <p:to>
                                        <p:strVal val="solid"/>
                                      </p:to>
                                    </p:set>
                                    <p:set>
                                      <p:cBhvr>
                                        <p:cTn id="199" dur="500" fill="hold"/>
                                        <p:tgtEl>
                                          <p:spTgt spid="37"/>
                                        </p:tgtEl>
                                        <p:attrNameLst>
                                          <p:attrName>fill.on</p:attrName>
                                        </p:attrNameLst>
                                      </p:cBhvr>
                                      <p:to>
                                        <p:strVal val="true"/>
                                      </p:to>
                                    </p:set>
                                  </p:childTnLst>
                                </p:cTn>
                              </p:par>
                            </p:childTnLst>
                          </p:cTn>
                        </p:par>
                      </p:childTnLst>
                    </p:cTn>
                  </p:par>
                </p:childTnLst>
              </p:cTn>
              <p:nextCondLst>
                <p:cond evt="onClick" delay="0">
                  <p:tgtEl>
                    <p:spTgt spid="37"/>
                  </p:tgtEl>
                </p:cond>
              </p:nextCondLst>
            </p:seq>
            <p:seq concurrent="1" nextAc="seek">
              <p:cTn id="200" restart="whenNotActive" fill="hold" evtFilter="cancelBubble" nodeType="interactiveSeq">
                <p:stCondLst>
                  <p:cond evt="onClick" delay="0">
                    <p:tgtEl>
                      <p:spTgt spid="38"/>
                    </p:tgtEl>
                  </p:cond>
                </p:stCondLst>
                <p:endSync evt="end" delay="0">
                  <p:rtn val="all"/>
                </p:endSync>
                <p:childTnLst>
                  <p:par>
                    <p:cTn id="201" fill="hold">
                      <p:stCondLst>
                        <p:cond delay="0"/>
                      </p:stCondLst>
                      <p:childTnLst>
                        <p:par>
                          <p:cTn id="202" fill="hold">
                            <p:stCondLst>
                              <p:cond delay="0"/>
                            </p:stCondLst>
                            <p:childTnLst>
                              <p:par>
                                <p:cTn id="203" presetID="1" presetClass="emph" presetSubtype="2" fill="hold" nodeType="clickEffect">
                                  <p:stCondLst>
                                    <p:cond delay="0"/>
                                  </p:stCondLst>
                                  <p:childTnLst>
                                    <p:animClr clrSpc="rgb" dir="cw">
                                      <p:cBhvr>
                                        <p:cTn id="204" dur="500" fill="hold"/>
                                        <p:tgtEl>
                                          <p:spTgt spid="38"/>
                                        </p:tgtEl>
                                        <p:attrNameLst>
                                          <p:attrName>fillcolor</p:attrName>
                                        </p:attrNameLst>
                                      </p:cBhvr>
                                      <p:to>
                                        <a:srgbClr val="000000"/>
                                      </p:to>
                                    </p:animClr>
                                    <p:set>
                                      <p:cBhvr>
                                        <p:cTn id="205" dur="500" fill="hold"/>
                                        <p:tgtEl>
                                          <p:spTgt spid="38"/>
                                        </p:tgtEl>
                                        <p:attrNameLst>
                                          <p:attrName>fill.type</p:attrName>
                                        </p:attrNameLst>
                                      </p:cBhvr>
                                      <p:to>
                                        <p:strVal val="solid"/>
                                      </p:to>
                                    </p:set>
                                    <p:set>
                                      <p:cBhvr>
                                        <p:cTn id="206" dur="500" fill="hold"/>
                                        <p:tgtEl>
                                          <p:spTgt spid="38"/>
                                        </p:tgtEl>
                                        <p:attrNameLst>
                                          <p:attrName>fill.on</p:attrName>
                                        </p:attrNameLst>
                                      </p:cBhvr>
                                      <p:to>
                                        <p:strVal val="true"/>
                                      </p:to>
                                    </p:set>
                                  </p:childTnLst>
                                </p:cTn>
                              </p:par>
                            </p:childTnLst>
                          </p:cTn>
                        </p:par>
                      </p:childTnLst>
                    </p:cTn>
                  </p:par>
                </p:childTnLst>
              </p:cTn>
              <p:nextCondLst>
                <p:cond evt="onClick" delay="0">
                  <p:tgtEl>
                    <p:spTgt spid="38"/>
                  </p:tgtEl>
                </p:cond>
              </p:nextCondLst>
            </p:seq>
            <p:seq concurrent="1" nextAc="seek">
              <p:cTn id="207" restart="whenNotActive" fill="hold" evtFilter="cancelBubble" nodeType="interactiveSeq">
                <p:stCondLst>
                  <p:cond evt="onClick" delay="0">
                    <p:tgtEl>
                      <p:spTgt spid="39"/>
                    </p:tgtEl>
                  </p:cond>
                </p:stCondLst>
                <p:endSync evt="end" delay="0">
                  <p:rtn val="all"/>
                </p:endSync>
                <p:childTnLst>
                  <p:par>
                    <p:cTn id="208" fill="hold">
                      <p:stCondLst>
                        <p:cond delay="0"/>
                      </p:stCondLst>
                      <p:childTnLst>
                        <p:par>
                          <p:cTn id="209" fill="hold">
                            <p:stCondLst>
                              <p:cond delay="0"/>
                            </p:stCondLst>
                            <p:childTnLst>
                              <p:par>
                                <p:cTn id="210" presetID="1" presetClass="emph" presetSubtype="2" fill="hold" nodeType="clickEffect">
                                  <p:stCondLst>
                                    <p:cond delay="0"/>
                                  </p:stCondLst>
                                  <p:childTnLst>
                                    <p:animClr clrSpc="rgb" dir="cw">
                                      <p:cBhvr>
                                        <p:cTn id="211" dur="500" fill="hold"/>
                                        <p:tgtEl>
                                          <p:spTgt spid="39"/>
                                        </p:tgtEl>
                                        <p:attrNameLst>
                                          <p:attrName>fillcolor</p:attrName>
                                        </p:attrNameLst>
                                      </p:cBhvr>
                                      <p:to>
                                        <a:srgbClr val="000000"/>
                                      </p:to>
                                    </p:animClr>
                                    <p:set>
                                      <p:cBhvr>
                                        <p:cTn id="212" dur="500" fill="hold"/>
                                        <p:tgtEl>
                                          <p:spTgt spid="39"/>
                                        </p:tgtEl>
                                        <p:attrNameLst>
                                          <p:attrName>fill.type</p:attrName>
                                        </p:attrNameLst>
                                      </p:cBhvr>
                                      <p:to>
                                        <p:strVal val="solid"/>
                                      </p:to>
                                    </p:set>
                                    <p:set>
                                      <p:cBhvr>
                                        <p:cTn id="213" dur="500" fill="hold"/>
                                        <p:tgtEl>
                                          <p:spTgt spid="39"/>
                                        </p:tgtEl>
                                        <p:attrNameLst>
                                          <p:attrName>fill.on</p:attrName>
                                        </p:attrNameLst>
                                      </p:cBhvr>
                                      <p:to>
                                        <p:strVal val="true"/>
                                      </p:to>
                                    </p:set>
                                  </p:childTnLst>
                                </p:cTn>
                              </p:par>
                            </p:childTnLst>
                          </p:cTn>
                        </p:par>
                      </p:childTnLst>
                    </p:cTn>
                  </p:par>
                </p:childTnLst>
              </p:cTn>
              <p:nextCondLst>
                <p:cond evt="onClick" delay="0">
                  <p:tgtEl>
                    <p:spTgt spid="39"/>
                  </p:tgtEl>
                </p:cond>
              </p:nextCondLst>
            </p:seq>
            <p:audio>
              <p:cMediaNode vol="80000">
                <p:cTn id="214" fill="hold" display="0">
                  <p:stCondLst>
                    <p:cond delay="indefinite"/>
                  </p:stCondLst>
                  <p:endCondLst>
                    <p:cond evt="onStopAudio" delay="0">
                      <p:tgtEl>
                        <p:sldTgt/>
                      </p:tgtEl>
                    </p:cond>
                  </p:endCondLst>
                </p:cTn>
                <p:tgtEl>
                  <p:spTgt spid="3"/>
                </p:tgtEl>
              </p:cMediaNode>
            </p:audio>
          </p:childTnLst>
        </p:cTn>
      </p:par>
    </p:tnLst>
    <p:bldLst>
      <p:bldP spid="41" grpId="0"/>
      <p:bldP spid="31" grpId="0" animBg="1"/>
      <p:bldP spid="32" grpId="0" animBg="1"/>
      <p:bldP spid="33" grpId="0" animBg="1"/>
      <p:bldP spid="34" grpId="0" animBg="1"/>
      <p:bldP spid="42" grpId="0" animBg="1"/>
      <p:bldP spid="43"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11" cstate="print">
            <a:biLevel thresh="25000"/>
            <a:extLst>
              <a:ext uri="{BEBA8EAE-BF5A-486C-A8C5-ECC9F3942E4B}">
                <a14:imgProps xmlns:a14="http://schemas.microsoft.com/office/drawing/2010/main">
                  <a14:imgLayer r:embed="rId12">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 name="Snip Diagonal Corner Rectangle 3"/>
          <p:cNvSpPr/>
          <p:nvPr/>
        </p:nvSpPr>
        <p:spPr>
          <a:xfrm>
            <a:off x="832635" y="199870"/>
            <a:ext cx="11003765" cy="1154798"/>
          </a:xfrm>
          <a:prstGeom prst="snip2DiagRect">
            <a:avLst>
              <a:gd name="adj1" fmla="val 0"/>
              <a:gd name="adj2" fmla="val 40862"/>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000" b="1" dirty="0" err="1">
                <a:solidFill>
                  <a:srgbClr val="FF0000"/>
                </a:solidFill>
                <a:latin typeface="Cambria" panose="02040503050406030204" pitchFamily="18" charset="0"/>
                <a:ea typeface="Cambria" panose="02040503050406030204" pitchFamily="18" charset="0"/>
                <a:cs typeface="Tahoma" panose="020B0604030504040204" pitchFamily="34" charset="0"/>
              </a:rPr>
              <a:t>Câu</a:t>
            </a:r>
            <a:r>
              <a:rPr lang="en-US" sz="3000" b="1" dirty="0">
                <a:solidFill>
                  <a:srgbClr val="FF0000"/>
                </a:solidFill>
                <a:latin typeface="Cambria" panose="02040503050406030204" pitchFamily="18" charset="0"/>
                <a:ea typeface="Cambria" panose="02040503050406030204" pitchFamily="18" charset="0"/>
                <a:cs typeface="Tahoma" panose="020B0604030504040204" pitchFamily="34" charset="0"/>
              </a:rPr>
              <a:t> </a:t>
            </a:r>
            <a:r>
              <a:rPr lang="en-US" sz="3000" b="1" dirty="0" err="1">
                <a:solidFill>
                  <a:srgbClr val="FF0000"/>
                </a:solidFill>
                <a:latin typeface="Cambria" panose="02040503050406030204" pitchFamily="18" charset="0"/>
                <a:ea typeface="Cambria" panose="02040503050406030204" pitchFamily="18" charset="0"/>
                <a:cs typeface="Tahoma" panose="020B0604030504040204" pitchFamily="34" charset="0"/>
              </a:rPr>
              <a:t>hỏi</a:t>
            </a:r>
            <a:r>
              <a:rPr lang="en-US" sz="3000" b="1" dirty="0">
                <a:solidFill>
                  <a:srgbClr val="FF0000"/>
                </a:solidFill>
                <a:latin typeface="Cambria" panose="02040503050406030204" pitchFamily="18" charset="0"/>
                <a:ea typeface="Cambria" panose="02040503050406030204" pitchFamily="18" charset="0"/>
                <a:cs typeface="Tahoma" panose="020B0604030504040204" pitchFamily="34" charset="0"/>
              </a:rPr>
              <a:t> 1</a:t>
            </a:r>
            <a:r>
              <a:rPr lang="en-US" sz="3000" b="1">
                <a:solidFill>
                  <a:srgbClr val="FF0000"/>
                </a:solidFill>
                <a:latin typeface="Cambria" panose="02040503050406030204" pitchFamily="18" charset="0"/>
                <a:ea typeface="Cambria" panose="02040503050406030204" pitchFamily="18" charset="0"/>
                <a:cs typeface="Tahoma" panose="020B0604030504040204" pitchFamily="34" charset="0"/>
              </a:rPr>
              <a:t>: </a:t>
            </a:r>
            <a:r>
              <a:rPr lang="fr-FR" sz="3000">
                <a:solidFill>
                  <a:srgbClr val="FF0000"/>
                </a:solidFill>
                <a:latin typeface="Cambria" panose="02040503050406030204" pitchFamily="18" charset="0"/>
                <a:ea typeface="Cambria" panose="02040503050406030204" pitchFamily="18" charset="0"/>
                <a:cs typeface="Tahoma" panose="020B0604030504040204" pitchFamily="34" charset="0"/>
              </a:rPr>
              <a:t>Vật nào sau đây là ứng dụng của đòn bẩy?</a:t>
            </a:r>
            <a:endParaRPr lang="en-US" sz="3000" b="1" dirty="0">
              <a:solidFill>
                <a:srgbClr val="FF0000"/>
              </a:solidFill>
              <a:latin typeface="Cambria" panose="02040503050406030204" pitchFamily="18" charset="0"/>
              <a:ea typeface="Cambria" panose="02040503050406030204" pitchFamily="18" charset="0"/>
              <a:cs typeface="Tahoma" panose="020B0604030504040204" pitchFamily="34" charset="0"/>
            </a:endParaRPr>
          </a:p>
        </p:txBody>
      </p:sp>
      <p:sp>
        <p:nvSpPr>
          <p:cNvPr id="26" name="Rectangle 25"/>
          <p:cNvSpPr/>
          <p:nvPr/>
        </p:nvSpPr>
        <p:spPr>
          <a:xfrm>
            <a:off x="474133" y="1949346"/>
            <a:ext cx="5542885"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3000"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rPr>
              <a:t>A</a:t>
            </a:r>
            <a:r>
              <a:rPr kumimoji="0" lang="vi-VN" sz="3000" i="0" u="none" strike="noStrike" kern="1200" cap="none" spc="0" normalizeH="0" baseline="0" noProof="0">
                <a:ln>
                  <a:noFill/>
                </a:ln>
                <a:solidFill>
                  <a:schemeClr val="tx1"/>
                </a:solidFill>
                <a:effectLst/>
                <a:uLnTx/>
                <a:uFillTx/>
                <a:latin typeface="Cambria" panose="02040503050406030204" pitchFamily="18" charset="0"/>
                <a:ea typeface="Cambria" panose="02040503050406030204" pitchFamily="18" charset="0"/>
              </a:rPr>
              <a:t>. </a:t>
            </a:r>
            <a:r>
              <a:rPr lang="en-US" sz="3200">
                <a:solidFill>
                  <a:schemeClr val="tx1"/>
                </a:solidFill>
                <a:latin typeface="Cambria" panose="02040503050406030204" pitchFamily="18" charset="0"/>
                <a:ea typeface="Calibri" panose="020F0502020204030204" pitchFamily="34" charset="0"/>
                <a:cs typeface="Times New Roman" panose="02020603050405020304" pitchFamily="18" charset="0"/>
              </a:rPr>
              <a:t>Cái bấm giấy</a:t>
            </a:r>
            <a:endParaRPr kumimoji="0" lang="vi-VN" sz="3000"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endParaRPr>
          </a:p>
        </p:txBody>
      </p:sp>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3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3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42" name="Rectangle 41"/>
          <p:cNvSpPr/>
          <p:nvPr/>
        </p:nvSpPr>
        <p:spPr>
          <a:xfrm>
            <a:off x="6410015" y="1934807"/>
            <a:ext cx="5426386"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0" lang="vi-VN" sz="3000" b="0"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rPr>
              <a:t>B</a:t>
            </a:r>
            <a:r>
              <a:rPr kumimoji="0" lang="vi-VN" sz="3000" b="0" i="0" u="none" strike="noStrike" kern="1200" cap="none" spc="0" normalizeH="0" baseline="0" noProof="0">
                <a:ln>
                  <a:noFill/>
                </a:ln>
                <a:solidFill>
                  <a:schemeClr val="tx1"/>
                </a:solidFill>
                <a:effectLst/>
                <a:uLnTx/>
                <a:uFillTx/>
                <a:latin typeface="Cambria" panose="02040503050406030204" pitchFamily="18" charset="0"/>
                <a:ea typeface="Cambria" panose="02040503050406030204" pitchFamily="18" charset="0"/>
              </a:rPr>
              <a:t>. </a:t>
            </a:r>
            <a:r>
              <a:rPr lang="vi-VN" sz="3000">
                <a:solidFill>
                  <a:schemeClr val="tx1"/>
                </a:solidFill>
                <a:latin typeface="Cambria" panose="02040503050406030204" pitchFamily="18" charset="0"/>
                <a:ea typeface="Cambria" panose="02040503050406030204" pitchFamily="18" charset="0"/>
                <a:cs typeface="Tahoma" panose="020B0604030504040204" pitchFamily="34" charset="0"/>
              </a:rPr>
              <a:t>Cầu trượt</a:t>
            </a:r>
            <a:endParaRPr lang="en-US" sz="3000" b="1" dirty="0">
              <a:solidFill>
                <a:schemeClr val="tx1"/>
              </a:solidFill>
              <a:latin typeface="Cambria" panose="02040503050406030204" pitchFamily="18" charset="0"/>
              <a:ea typeface="Cambria" panose="02040503050406030204" pitchFamily="18" charset="0"/>
              <a:cs typeface="Tahoma" panose="020B0604030504040204" pitchFamily="34" charset="0"/>
            </a:endParaRPr>
          </a:p>
        </p:txBody>
      </p:sp>
      <p:sp>
        <p:nvSpPr>
          <p:cNvPr id="43" name="Rectangle 42"/>
          <p:cNvSpPr/>
          <p:nvPr/>
        </p:nvSpPr>
        <p:spPr>
          <a:xfrm>
            <a:off x="239101" y="3155687"/>
            <a:ext cx="5542885"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3000" b="0"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rPr>
              <a:t>C</a:t>
            </a:r>
            <a:r>
              <a:rPr kumimoji="0" lang="vi-VN" sz="3000" b="0" i="0" u="none" strike="noStrike" kern="1200" cap="none" spc="0" normalizeH="0" baseline="0" noProof="0">
                <a:ln>
                  <a:noFill/>
                </a:ln>
                <a:solidFill>
                  <a:schemeClr val="tx1"/>
                </a:solidFill>
                <a:effectLst/>
                <a:uLnTx/>
                <a:uFillTx/>
                <a:latin typeface="Cambria" panose="02040503050406030204" pitchFamily="18" charset="0"/>
                <a:ea typeface="Cambria" panose="02040503050406030204" pitchFamily="18" charset="0"/>
              </a:rPr>
              <a:t>. </a:t>
            </a:r>
            <a:r>
              <a:rPr lang="fr-FR" sz="3000">
                <a:solidFill>
                  <a:schemeClr val="tx1"/>
                </a:solidFill>
                <a:latin typeface="Cambria" panose="02040503050406030204" pitchFamily="18" charset="0"/>
                <a:ea typeface="Cambria" panose="02040503050406030204" pitchFamily="18" charset="0"/>
                <a:cs typeface="Tahoma" panose="020B0604030504040204" pitchFamily="34" charset="0"/>
              </a:rPr>
              <a:t>Đẩy xe lên nhà bằng tấm ván</a:t>
            </a:r>
            <a:endParaRPr kumimoji="0" lang="vi-VN" sz="3000" b="0"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endParaRPr>
          </a:p>
        </p:txBody>
      </p:sp>
      <p:sp>
        <p:nvSpPr>
          <p:cNvPr id="44" name="Rectangle 43"/>
          <p:cNvSpPr/>
          <p:nvPr/>
        </p:nvSpPr>
        <p:spPr>
          <a:xfrm>
            <a:off x="6410015" y="3181774"/>
            <a:ext cx="5426386"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3000" b="0"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rPr>
              <a:t>D</a:t>
            </a:r>
            <a:r>
              <a:rPr kumimoji="0" lang="vi-VN" sz="3000" b="0" i="0" u="none" strike="noStrike" kern="1200" cap="none" spc="0" normalizeH="0" baseline="0" noProof="0">
                <a:ln>
                  <a:noFill/>
                </a:ln>
                <a:solidFill>
                  <a:schemeClr val="tx1"/>
                </a:solidFill>
                <a:effectLst/>
                <a:uLnTx/>
                <a:uFillTx/>
                <a:latin typeface="Cambria" panose="02040503050406030204" pitchFamily="18" charset="0"/>
                <a:ea typeface="Cambria" panose="02040503050406030204" pitchFamily="18" charset="0"/>
              </a:rPr>
              <a:t>. </a:t>
            </a:r>
            <a:r>
              <a:rPr lang="en-US" sz="3000">
                <a:solidFill>
                  <a:schemeClr val="tx1"/>
                </a:solidFill>
                <a:latin typeface="Cambria" panose="02040503050406030204" pitchFamily="18" charset="0"/>
                <a:ea typeface="Cambria" panose="02040503050406030204" pitchFamily="18" charset="0"/>
                <a:cs typeface="Tahoma" panose="020B0604030504040204" pitchFamily="34" charset="0"/>
              </a:rPr>
              <a:t>Bánh xe ở đỉnh cột cờ</a:t>
            </a:r>
            <a:endParaRPr kumimoji="0" lang="vi-VN" sz="3000" b="0"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endParaRPr>
          </a:p>
        </p:txBody>
      </p:sp>
      <p:pic>
        <p:nvPicPr>
          <p:cNvPr id="47" name="Picture 46"/>
          <p:cNvPicPr>
            <a:picLocks noChangeAspect="1"/>
          </p:cNvPicPr>
          <p:nvPr/>
        </p:nvPicPr>
        <p:blipFill rotWithShape="1">
          <a:blip r:embed="rId13"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5524878" y="1966495"/>
            <a:ext cx="885137" cy="708059"/>
          </a:xfrm>
          <a:prstGeom prst="rect">
            <a:avLst/>
          </a:prstGeom>
        </p:spPr>
      </p:pic>
      <p:pic>
        <p:nvPicPr>
          <p:cNvPr id="51" name="Picture 50"/>
          <p:cNvPicPr>
            <a:picLocks noChangeAspect="1"/>
          </p:cNvPicPr>
          <p:nvPr/>
        </p:nvPicPr>
        <p:blipFill rotWithShape="1">
          <a:blip r:embed="rId14"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524878" y="3215138"/>
            <a:ext cx="804536" cy="704088"/>
          </a:xfrm>
          <a:prstGeom prst="rect">
            <a:avLst/>
          </a:prstGeom>
        </p:spPr>
      </p:pic>
      <p:pic>
        <p:nvPicPr>
          <p:cNvPr id="49" name="Picture 48"/>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1434030" y="3171755"/>
            <a:ext cx="804742" cy="707197"/>
          </a:xfrm>
          <a:prstGeom prst="rect">
            <a:avLst/>
          </a:prstGeom>
        </p:spPr>
      </p:pic>
      <p:pic>
        <p:nvPicPr>
          <p:cNvPr id="53" name="Picture 52"/>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1248671" y="2012965"/>
            <a:ext cx="804742" cy="707197"/>
          </a:xfrm>
          <a:prstGeom prst="rect">
            <a:avLst/>
          </a:prstGeom>
        </p:spPr>
      </p:pic>
      <p:sp>
        <p:nvSpPr>
          <p:cNvPr id="57" name="Cloud 56">
            <a:hlinkClick r:id="rId16" action="ppaction://hlinksldjump"/>
          </p:cNvPr>
          <p:cNvSpPr/>
          <p:nvPr/>
        </p:nvSpPr>
        <p:spPr>
          <a:xfrm>
            <a:off x="4667494" y="4702499"/>
            <a:ext cx="2359211"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rPr>
              <a:t>QUAY VỀ</a:t>
            </a:r>
            <a:endParaRPr kumimoji="0" lang="vi-VN" sz="30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endParaRPr>
          </a:p>
        </p:txBody>
      </p:sp>
      <p:grpSp>
        <p:nvGrpSpPr>
          <p:cNvPr id="17" name="Group 16">
            <a:extLst>
              <a:ext uri="{FF2B5EF4-FFF2-40B4-BE49-F238E27FC236}">
                <a16:creationId xmlns:a16="http://schemas.microsoft.com/office/drawing/2014/main" id="{45C5D0F5-7FE9-4010-96F7-60DD9AC29741}"/>
              </a:ext>
            </a:extLst>
          </p:cNvPr>
          <p:cNvGrpSpPr/>
          <p:nvPr/>
        </p:nvGrpSpPr>
        <p:grpSpPr>
          <a:xfrm>
            <a:off x="468810" y="4339005"/>
            <a:ext cx="1035321" cy="1061881"/>
            <a:chOff x="9134528" y="224918"/>
            <a:chExt cx="1448665" cy="1380582"/>
          </a:xfrm>
        </p:grpSpPr>
        <p:pic>
          <p:nvPicPr>
            <p:cNvPr id="18" name="Screen Recording 1">
              <a:hlinkClick r:id="" action="ppaction://media"/>
              <a:extLst>
                <a:ext uri="{FF2B5EF4-FFF2-40B4-BE49-F238E27FC236}">
                  <a16:creationId xmlns:a16="http://schemas.microsoft.com/office/drawing/2014/main" id="{7D268EF8-8495-4CBE-AF22-413954F63C1D}"/>
                </a:ext>
              </a:extLst>
            </p:cNvPr>
            <p:cNvPicPr>
              <a:picLocks noChangeAspect="1"/>
            </p:cNvPicPr>
            <p:nvPr>
              <a:videoFile r:link="rId2"/>
              <p:extLst>
                <p:ext uri="{DAA4B4D4-6D71-4841-9C94-3DE7FCFB9230}">
                  <p14:media xmlns:p14="http://schemas.microsoft.com/office/powerpoint/2010/main" r:embed="rId1"/>
                </p:ext>
              </p:extLst>
            </p:nvPr>
          </p:nvPicPr>
          <p:blipFill>
            <a:blip r:embed="rId17"/>
            <a:stretch>
              <a:fillRect/>
            </a:stretch>
          </p:blipFill>
          <p:spPr>
            <a:xfrm>
              <a:off x="9134528" y="1042709"/>
              <a:ext cx="1448665" cy="56279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9" name="Graphic 23" descr="Stopwatch">
              <a:extLst>
                <a:ext uri="{FF2B5EF4-FFF2-40B4-BE49-F238E27FC236}">
                  <a16:creationId xmlns:a16="http://schemas.microsoft.com/office/drawing/2014/main" id="{2643CB9B-AE90-4C09-8649-A10010732AA1}"/>
                </a:ext>
              </a:extLst>
            </p:cNvPr>
            <p:cNvPicPr>
              <a:picLocks noChangeAspect="1"/>
            </p:cNvPicPr>
            <p:nvPr/>
          </p:nvPicPr>
          <p:blipFill>
            <a:blip r:embed="rId18" cstate="hqprint">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9502396" y="224918"/>
              <a:ext cx="747339" cy="747339"/>
            </a:xfrm>
            <a:prstGeom prst="rect">
              <a:avLst/>
            </a:prstGeom>
          </p:spPr>
        </p:pic>
      </p:grpSp>
    </p:spTree>
    <p:extLst>
      <p:ext uri="{BB962C8B-B14F-4D97-AF65-F5344CB8AC3E}">
        <p14:creationId xmlns:p14="http://schemas.microsoft.com/office/powerpoint/2010/main" val="1444629282"/>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4"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5" name="Check mark.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00B05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4"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6"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4"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6"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4"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6"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video>
              <p:cMediaNode vol="80000" mute="1">
                <p:cTn id="104" fill="hold" display="0">
                  <p:stCondLst>
                    <p:cond delay="indefinite"/>
                  </p:stCondLst>
                </p:cTn>
                <p:tgtEl>
                  <p:spTgt spid="18"/>
                </p:tgtEl>
              </p:cMediaNode>
            </p:video>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11" cstate="print">
            <a:biLevel thresh="25000"/>
            <a:extLst>
              <a:ext uri="{BEBA8EAE-BF5A-486C-A8C5-ECC9F3942E4B}">
                <a14:imgProps xmlns:a14="http://schemas.microsoft.com/office/drawing/2010/main">
                  <a14:imgLayer r:embed="rId12">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 name="Snip Diagonal Corner Rectangle 3"/>
          <p:cNvSpPr/>
          <p:nvPr/>
        </p:nvSpPr>
        <p:spPr>
          <a:xfrm>
            <a:off x="389468" y="185412"/>
            <a:ext cx="11561900" cy="1095531"/>
          </a:xfrm>
          <a:prstGeom prst="snip2DiagRect">
            <a:avLst>
              <a:gd name="adj1" fmla="val 0"/>
              <a:gd name="adj2" fmla="val 35662"/>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err="1">
                <a:solidFill>
                  <a:srgbClr val="FF0000"/>
                </a:solidFill>
                <a:latin typeface="Cambria" panose="02040503050406030204" pitchFamily="18" charset="0"/>
                <a:ea typeface="Cambria" panose="02040503050406030204" pitchFamily="18" charset="0"/>
                <a:cs typeface="Tahoma" panose="020B0604030504040204" pitchFamily="34" charset="0"/>
              </a:rPr>
              <a:t>Câu</a:t>
            </a:r>
            <a:r>
              <a:rPr lang="en-US" sz="2800" b="1" dirty="0">
                <a:solidFill>
                  <a:srgbClr val="FF0000"/>
                </a:solidFill>
                <a:latin typeface="Cambria" panose="02040503050406030204" pitchFamily="18" charset="0"/>
                <a:ea typeface="Cambria" panose="02040503050406030204" pitchFamily="18" charset="0"/>
                <a:cs typeface="Tahoma" panose="020B0604030504040204" pitchFamily="34" charset="0"/>
              </a:rPr>
              <a:t> </a:t>
            </a:r>
            <a:r>
              <a:rPr lang="en-US" sz="2800" b="1" dirty="0" err="1">
                <a:solidFill>
                  <a:srgbClr val="FF0000"/>
                </a:solidFill>
                <a:latin typeface="Cambria" panose="02040503050406030204" pitchFamily="18" charset="0"/>
                <a:ea typeface="Cambria" panose="02040503050406030204" pitchFamily="18" charset="0"/>
                <a:cs typeface="Tahoma" panose="020B0604030504040204" pitchFamily="34" charset="0"/>
              </a:rPr>
              <a:t>hỏi</a:t>
            </a:r>
            <a:r>
              <a:rPr lang="en-US" sz="2800" b="1" dirty="0">
                <a:solidFill>
                  <a:srgbClr val="FF0000"/>
                </a:solidFill>
                <a:latin typeface="Cambria" panose="02040503050406030204" pitchFamily="18" charset="0"/>
                <a:ea typeface="Cambria" panose="02040503050406030204" pitchFamily="18" charset="0"/>
                <a:cs typeface="Tahoma" panose="020B0604030504040204" pitchFamily="34" charset="0"/>
              </a:rPr>
              <a:t> 2</a:t>
            </a:r>
            <a:r>
              <a:rPr lang="en-US" sz="2800" b="1">
                <a:solidFill>
                  <a:srgbClr val="FF0000"/>
                </a:solidFill>
                <a:latin typeface="Cambria" panose="02040503050406030204" pitchFamily="18" charset="0"/>
                <a:ea typeface="Cambria" panose="02040503050406030204" pitchFamily="18" charset="0"/>
                <a:cs typeface="Tahoma" panose="020B0604030504040204" pitchFamily="34" charset="0"/>
              </a:rPr>
              <a:t>: </a:t>
            </a:r>
            <a:r>
              <a:rPr lang="en-US" sz="2800">
                <a:solidFill>
                  <a:srgbClr val="FF0000"/>
                </a:solidFill>
                <a:latin typeface="Cambria" panose="02040503050406030204" pitchFamily="18" charset="0"/>
                <a:ea typeface="Cambria" panose="02040503050406030204" pitchFamily="18" charset="0"/>
                <a:cs typeface="Tahoma" panose="020B0604030504040204" pitchFamily="34" charset="0"/>
              </a:rPr>
              <a:t>Chọn phát biểu sai khi nói về tác dụng của đòn bẩy?</a:t>
            </a:r>
            <a:endParaRPr lang="en-US" sz="2800" dirty="0">
              <a:solidFill>
                <a:srgbClr val="FF0000"/>
              </a:solidFill>
              <a:latin typeface="Cambria" panose="02040503050406030204" pitchFamily="18" charset="0"/>
              <a:ea typeface="Cambria" panose="02040503050406030204" pitchFamily="18" charset="0"/>
              <a:cs typeface="Tahoma" panose="020B0604030504040204" pitchFamily="34" charset="0"/>
            </a:endParaRPr>
          </a:p>
        </p:txBody>
      </p:sp>
      <p:sp>
        <p:nvSpPr>
          <p:cNvPr id="26" name="Rectangle 25"/>
          <p:cNvSpPr/>
          <p:nvPr/>
        </p:nvSpPr>
        <p:spPr>
          <a:xfrm>
            <a:off x="177800" y="1590521"/>
            <a:ext cx="5283200" cy="93413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2800" b="0"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rPr>
              <a:t>A</a:t>
            </a:r>
            <a:r>
              <a:rPr kumimoji="0" lang="vi-VN" sz="2800" b="0"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rPr>
              <a:t>. </a:t>
            </a:r>
            <a:r>
              <a:rPr lang="en-US" sz="2800">
                <a:solidFill>
                  <a:srgbClr val="0070C0"/>
                </a:solidFill>
                <a:latin typeface="Cambria" panose="02040503050406030204" pitchFamily="18" charset="0"/>
                <a:ea typeface="Cambria" panose="02040503050406030204" pitchFamily="18" charset="0"/>
                <a:cs typeface="Tahoma" panose="020B0604030504040204" pitchFamily="34" charset="0"/>
              </a:rPr>
              <a:t>Tác dụng của đòn bẩy là giảm lực kéo hoặc đẩy vật</a:t>
            </a:r>
            <a:endParaRPr kumimoji="0" lang="vi-VN" sz="2800" b="0"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endParaRPr>
          </a:p>
        </p:txBody>
      </p:sp>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42" name="Rectangle 41"/>
          <p:cNvSpPr/>
          <p:nvPr/>
        </p:nvSpPr>
        <p:spPr>
          <a:xfrm>
            <a:off x="6266492" y="1532392"/>
            <a:ext cx="5976718" cy="92994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2800" b="0"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rPr>
              <a:t>B</a:t>
            </a:r>
            <a:r>
              <a:rPr kumimoji="0" lang="vi-VN" sz="2800" b="0"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rPr>
              <a:t>. </a:t>
            </a:r>
            <a:r>
              <a:rPr lang="en-US" sz="2800">
                <a:solidFill>
                  <a:srgbClr val="0070C0"/>
                </a:solidFill>
                <a:latin typeface="Cambria" panose="02040503050406030204" pitchFamily="18" charset="0"/>
                <a:ea typeface="Cambria" panose="02040503050406030204" pitchFamily="18" charset="0"/>
                <a:cs typeface="Tahoma" panose="020B0604030504040204" pitchFamily="34" charset="0"/>
              </a:rPr>
              <a:t>Tác dụng của đòn bẩy là tăng lực kéo hoặc đẩy vật</a:t>
            </a:r>
            <a:endParaRPr kumimoji="0" lang="vi-VN" sz="2800" b="0"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endParaRPr>
          </a:p>
        </p:txBody>
      </p:sp>
      <p:sp>
        <p:nvSpPr>
          <p:cNvPr id="43" name="Rectangle 42"/>
          <p:cNvSpPr/>
          <p:nvPr/>
        </p:nvSpPr>
        <p:spPr>
          <a:xfrm>
            <a:off x="177800" y="3327400"/>
            <a:ext cx="5283200" cy="1071779"/>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2800" b="0"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rPr>
              <a:t>C. </a:t>
            </a:r>
            <a:r>
              <a:rPr lang="vi-VN" sz="2800">
                <a:solidFill>
                  <a:srgbClr val="0070C0"/>
                </a:solidFill>
                <a:latin typeface="Cambria" panose="02040503050406030204" pitchFamily="18" charset="0"/>
                <a:ea typeface="Cambria" panose="02040503050406030204" pitchFamily="18" charset="0"/>
                <a:cs typeface="Tahoma" panose="020B0604030504040204" pitchFamily="34" charset="0"/>
              </a:rPr>
              <a:t>Đòn bẩy có tác dụng làm thay đổi hướng của lực vào vật.</a:t>
            </a:r>
            <a:endParaRPr kumimoji="0" lang="vi-VN" sz="2800" b="0"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endParaRPr>
          </a:p>
        </p:txBody>
      </p:sp>
      <p:sp>
        <p:nvSpPr>
          <p:cNvPr id="44" name="Rectangle 43"/>
          <p:cNvSpPr/>
          <p:nvPr/>
        </p:nvSpPr>
        <p:spPr>
          <a:xfrm>
            <a:off x="6130614" y="3338886"/>
            <a:ext cx="5940877" cy="1025308"/>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2800" b="0"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rPr>
              <a:t>D</a:t>
            </a:r>
            <a:r>
              <a:rPr kumimoji="0" lang="vi-VN" sz="2800" b="0"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rPr>
              <a:t>. </a:t>
            </a:r>
            <a:r>
              <a:rPr lang="vi-VN" sz="2800">
                <a:solidFill>
                  <a:srgbClr val="0070C0"/>
                </a:solidFill>
                <a:latin typeface="Cambria" panose="02040503050406030204" pitchFamily="18" charset="0"/>
                <a:ea typeface="Cambria" panose="02040503050406030204" pitchFamily="18" charset="0"/>
                <a:cs typeface="Tahoma" panose="020B0604030504040204" pitchFamily="34" charset="0"/>
              </a:rPr>
              <a:t>Dùng đòn bẩy có thể được lợi về lực.</a:t>
            </a:r>
            <a:endParaRPr kumimoji="0" lang="vi-VN" sz="2800" b="0"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endParaRPr>
          </a:p>
        </p:txBody>
      </p:sp>
      <p:pic>
        <p:nvPicPr>
          <p:cNvPr id="47" name="Picture 46"/>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290278" y="1681522"/>
            <a:ext cx="805722" cy="708059"/>
          </a:xfrm>
          <a:prstGeom prst="rect">
            <a:avLst/>
          </a:prstGeom>
        </p:spPr>
      </p:pic>
      <p:pic>
        <p:nvPicPr>
          <p:cNvPr id="51" name="Picture 50"/>
          <p:cNvPicPr>
            <a:picLocks noChangeAspect="1"/>
          </p:cNvPicPr>
          <p:nvPr/>
        </p:nvPicPr>
        <p:blipFill rotWithShape="1">
          <a:blip r:embed="rId14"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247493" y="3494707"/>
            <a:ext cx="804536" cy="704088"/>
          </a:xfrm>
          <a:prstGeom prst="rect">
            <a:avLst/>
          </a:prstGeom>
        </p:spPr>
      </p:pic>
      <p:pic>
        <p:nvPicPr>
          <p:cNvPr id="49" name="Picture 48"/>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1467468" y="3472551"/>
            <a:ext cx="804742" cy="707197"/>
          </a:xfrm>
          <a:prstGeom prst="rect">
            <a:avLst/>
          </a:prstGeom>
        </p:spPr>
      </p:pic>
      <p:pic>
        <p:nvPicPr>
          <p:cNvPr id="53" name="Picture 52"/>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1387258" y="1669550"/>
            <a:ext cx="804742" cy="643793"/>
          </a:xfrm>
          <a:prstGeom prst="rect">
            <a:avLst/>
          </a:prstGeom>
        </p:spPr>
      </p:pic>
      <p:sp>
        <p:nvSpPr>
          <p:cNvPr id="18" name="Cloud 17">
            <a:hlinkClick r:id="rId16" action="ppaction://hlinksldjump"/>
          </p:cNvPr>
          <p:cNvSpPr/>
          <p:nvPr/>
        </p:nvSpPr>
        <p:spPr>
          <a:xfrm>
            <a:off x="4667494" y="4702499"/>
            <a:ext cx="2615622"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rPr>
              <a:t>QUAY VỀ</a:t>
            </a:r>
            <a:endParaRPr kumimoji="0" lang="vi-VN" sz="2800" b="1"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endParaRPr>
          </a:p>
        </p:txBody>
      </p:sp>
      <p:grpSp>
        <p:nvGrpSpPr>
          <p:cNvPr id="17" name="Group 16">
            <a:extLst>
              <a:ext uri="{FF2B5EF4-FFF2-40B4-BE49-F238E27FC236}">
                <a16:creationId xmlns:a16="http://schemas.microsoft.com/office/drawing/2014/main" id="{45C5D0F5-7FE9-4010-96F7-60DD9AC29741}"/>
              </a:ext>
            </a:extLst>
          </p:cNvPr>
          <p:cNvGrpSpPr/>
          <p:nvPr/>
        </p:nvGrpSpPr>
        <p:grpSpPr>
          <a:xfrm>
            <a:off x="468810" y="4339005"/>
            <a:ext cx="1035321" cy="1061881"/>
            <a:chOff x="9134528" y="224918"/>
            <a:chExt cx="1448665" cy="1380582"/>
          </a:xfrm>
        </p:grpSpPr>
        <p:pic>
          <p:nvPicPr>
            <p:cNvPr id="19" name="Screen Recording 1">
              <a:hlinkClick r:id="" action="ppaction://media"/>
              <a:extLst>
                <a:ext uri="{FF2B5EF4-FFF2-40B4-BE49-F238E27FC236}">
                  <a16:creationId xmlns:a16="http://schemas.microsoft.com/office/drawing/2014/main" id="{7D268EF8-8495-4CBE-AF22-413954F63C1D}"/>
                </a:ext>
              </a:extLst>
            </p:cNvPr>
            <p:cNvPicPr>
              <a:picLocks noChangeAspect="1"/>
            </p:cNvPicPr>
            <p:nvPr>
              <a:videoFile r:link="rId2"/>
              <p:extLst>
                <p:ext uri="{DAA4B4D4-6D71-4841-9C94-3DE7FCFB9230}">
                  <p14:media xmlns:p14="http://schemas.microsoft.com/office/powerpoint/2010/main" r:embed="rId1"/>
                </p:ext>
              </p:extLst>
            </p:nvPr>
          </p:nvPicPr>
          <p:blipFill>
            <a:blip r:embed="rId17"/>
            <a:stretch>
              <a:fillRect/>
            </a:stretch>
          </p:blipFill>
          <p:spPr>
            <a:xfrm>
              <a:off x="9134528" y="1042709"/>
              <a:ext cx="1448665" cy="56279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20" name="Graphic 23" descr="Stopwatch">
              <a:extLst>
                <a:ext uri="{FF2B5EF4-FFF2-40B4-BE49-F238E27FC236}">
                  <a16:creationId xmlns:a16="http://schemas.microsoft.com/office/drawing/2014/main" id="{2643CB9B-AE90-4C09-8649-A10010732AA1}"/>
                </a:ext>
              </a:extLst>
            </p:cNvPr>
            <p:cNvPicPr>
              <a:picLocks noChangeAspect="1"/>
            </p:cNvPicPr>
            <p:nvPr/>
          </p:nvPicPr>
          <p:blipFill>
            <a:blip r:embed="rId18" cstate="hqprint">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9502396" y="224918"/>
              <a:ext cx="747339" cy="747339"/>
            </a:xfrm>
            <a:prstGeom prst="rect">
              <a:avLst/>
            </a:prstGeom>
          </p:spPr>
        </p:pic>
      </p:grpSp>
    </p:spTree>
    <p:extLst>
      <p:ext uri="{BB962C8B-B14F-4D97-AF65-F5344CB8AC3E}">
        <p14:creationId xmlns:p14="http://schemas.microsoft.com/office/powerpoint/2010/main" val="3061381338"/>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4"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5"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4"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6" name="Check mark.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00B05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4"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5"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4"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5"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video>
              <p:cMediaNode vol="80000" mute="1">
                <p:cTn id="104" fill="hold" display="0">
                  <p:stCondLst>
                    <p:cond delay="indefinite"/>
                  </p:stCondLst>
                </p:cTn>
                <p:tgtEl>
                  <p:spTgt spid="19"/>
                </p:tgtEl>
              </p:cMediaNode>
            </p:video>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11" cstate="print">
            <a:biLevel thresh="25000"/>
            <a:extLst>
              <a:ext uri="{BEBA8EAE-BF5A-486C-A8C5-ECC9F3942E4B}">
                <a14:imgProps xmlns:a14="http://schemas.microsoft.com/office/drawing/2010/main">
                  <a14:imgLayer r:embed="rId12">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 name="Snip Diagonal Corner Rectangle 3"/>
          <p:cNvSpPr/>
          <p:nvPr/>
        </p:nvSpPr>
        <p:spPr>
          <a:xfrm>
            <a:off x="475299" y="136296"/>
            <a:ext cx="11635914" cy="936194"/>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000" b="1" dirty="0" err="1">
                <a:solidFill>
                  <a:srgbClr val="FF0000"/>
                </a:solidFill>
                <a:latin typeface="Cambria" panose="02040503050406030204" pitchFamily="18" charset="0"/>
                <a:ea typeface="Cambria" panose="02040503050406030204" pitchFamily="18" charset="0"/>
                <a:cs typeface="Tahoma" panose="020B0604030504040204" pitchFamily="34" charset="0"/>
              </a:rPr>
              <a:t>Câu</a:t>
            </a:r>
            <a:r>
              <a:rPr lang="en-US" sz="3000" b="1" dirty="0">
                <a:solidFill>
                  <a:srgbClr val="FF0000"/>
                </a:solidFill>
                <a:latin typeface="Cambria" panose="02040503050406030204" pitchFamily="18" charset="0"/>
                <a:ea typeface="Cambria" panose="02040503050406030204" pitchFamily="18" charset="0"/>
                <a:cs typeface="Tahoma" panose="020B0604030504040204" pitchFamily="34" charset="0"/>
              </a:rPr>
              <a:t> </a:t>
            </a:r>
            <a:r>
              <a:rPr lang="en-US" sz="3000" b="1" dirty="0" err="1">
                <a:solidFill>
                  <a:srgbClr val="FF0000"/>
                </a:solidFill>
                <a:latin typeface="Cambria" panose="02040503050406030204" pitchFamily="18" charset="0"/>
                <a:ea typeface="Cambria" panose="02040503050406030204" pitchFamily="18" charset="0"/>
                <a:cs typeface="Tahoma" panose="020B0604030504040204" pitchFamily="34" charset="0"/>
              </a:rPr>
              <a:t>hỏi</a:t>
            </a:r>
            <a:r>
              <a:rPr lang="en-US" sz="3000" b="1" dirty="0">
                <a:solidFill>
                  <a:srgbClr val="FF0000"/>
                </a:solidFill>
                <a:latin typeface="Cambria" panose="02040503050406030204" pitchFamily="18" charset="0"/>
                <a:ea typeface="Cambria" panose="02040503050406030204" pitchFamily="18" charset="0"/>
                <a:cs typeface="Tahoma" panose="020B0604030504040204" pitchFamily="34" charset="0"/>
              </a:rPr>
              <a:t> 3 </a:t>
            </a:r>
            <a:r>
              <a:rPr lang="en-US" sz="3000" b="1">
                <a:solidFill>
                  <a:srgbClr val="FF0000"/>
                </a:solidFill>
                <a:latin typeface="Cambria" panose="02040503050406030204" pitchFamily="18" charset="0"/>
                <a:ea typeface="Cambria" panose="02040503050406030204" pitchFamily="18" charset="0"/>
                <a:cs typeface="Tahoma" panose="020B0604030504040204" pitchFamily="34" charset="0"/>
              </a:rPr>
              <a:t>: </a:t>
            </a:r>
            <a:r>
              <a:rPr lang="en-US" sz="3000">
                <a:solidFill>
                  <a:srgbClr val="FF0000"/>
                </a:solidFill>
                <a:latin typeface="Cambria" panose="02040503050406030204" pitchFamily="18" charset="0"/>
                <a:ea typeface="Cambria" panose="02040503050406030204" pitchFamily="18" charset="0"/>
                <a:cs typeface="Tahoma" panose="020B0604030504040204" pitchFamily="34" charset="0"/>
              </a:rPr>
              <a:t>Dụng cụ nào sau đây không phải là ứng dụng của đòn bẩy?</a:t>
            </a:r>
            <a:endParaRPr lang="en-US" sz="3000" b="1" dirty="0">
              <a:solidFill>
                <a:srgbClr val="FF0000"/>
              </a:solidFill>
              <a:latin typeface="Cambria" panose="02040503050406030204" pitchFamily="18" charset="0"/>
              <a:ea typeface="Cambria" panose="02040503050406030204" pitchFamily="18" charset="0"/>
              <a:cs typeface="Tahoma" panose="020B0604030504040204" pitchFamily="34" charset="0"/>
            </a:endParaRPr>
          </a:p>
        </p:txBody>
      </p:sp>
      <p:sp>
        <p:nvSpPr>
          <p:cNvPr id="26" name="Rectangle 25"/>
          <p:cNvSpPr/>
          <p:nvPr/>
        </p:nvSpPr>
        <p:spPr>
          <a:xfrm>
            <a:off x="152400" y="1240046"/>
            <a:ext cx="11428263" cy="53284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kumimoji="0" lang="vi-VN" sz="3000" b="0"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rPr>
              <a:t>A</a:t>
            </a:r>
            <a:r>
              <a:rPr kumimoji="0" lang="vi-VN" sz="3000" b="0"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rPr>
              <a:t>. </a:t>
            </a:r>
            <a:r>
              <a:rPr lang="vi-VN" sz="3000">
                <a:solidFill>
                  <a:srgbClr val="0070C0"/>
                </a:solidFill>
                <a:latin typeface="Cambria" panose="02040503050406030204" pitchFamily="18" charset="0"/>
                <a:ea typeface="Cambria" panose="02040503050406030204" pitchFamily="18" charset="0"/>
                <a:cs typeface="Tahoma" panose="020B0604030504040204" pitchFamily="34" charset="0"/>
              </a:rPr>
              <a:t>Cái cưa</a:t>
            </a:r>
            <a:endParaRPr lang="en-US" sz="3000" b="1" dirty="0">
              <a:solidFill>
                <a:srgbClr val="0070C0"/>
              </a:solidFill>
              <a:latin typeface="Cambria" panose="02040503050406030204" pitchFamily="18" charset="0"/>
              <a:ea typeface="Cambria" panose="02040503050406030204" pitchFamily="18" charset="0"/>
              <a:cs typeface="Tahoma" panose="020B0604030504040204" pitchFamily="34" charset="0"/>
            </a:endParaRPr>
          </a:p>
        </p:txBody>
      </p:sp>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3000" b="0"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3000" b="0"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endParaRPr>
          </a:p>
        </p:txBody>
      </p:sp>
      <p:sp>
        <p:nvSpPr>
          <p:cNvPr id="42" name="Rectangle 41"/>
          <p:cNvSpPr/>
          <p:nvPr/>
        </p:nvSpPr>
        <p:spPr>
          <a:xfrm>
            <a:off x="152400" y="1963125"/>
            <a:ext cx="11573933" cy="81394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3000" b="0"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rPr>
              <a:t>B</a:t>
            </a:r>
            <a:r>
              <a:rPr kumimoji="0" lang="vi-VN" sz="3000" b="0"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rPr>
              <a:t>. </a:t>
            </a:r>
            <a:r>
              <a:rPr lang="en-US" sz="3000">
                <a:solidFill>
                  <a:srgbClr val="0070C0"/>
                </a:solidFill>
                <a:latin typeface="Cambria" panose="02040503050406030204" pitchFamily="18" charset="0"/>
                <a:ea typeface="Cambria" panose="02040503050406030204" pitchFamily="18" charset="0"/>
                <a:cs typeface="Tahoma" panose="020B0604030504040204" pitchFamily="34" charset="0"/>
              </a:rPr>
              <a:t>Cái kéo</a:t>
            </a:r>
            <a:endParaRPr kumimoji="0" lang="vi-VN" sz="3000" b="0"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endParaRPr>
          </a:p>
        </p:txBody>
      </p:sp>
      <p:sp>
        <p:nvSpPr>
          <p:cNvPr id="43" name="Rectangle 42"/>
          <p:cNvSpPr/>
          <p:nvPr/>
        </p:nvSpPr>
        <p:spPr>
          <a:xfrm>
            <a:off x="152400" y="2984828"/>
            <a:ext cx="11573933" cy="65212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3000" b="0"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rPr>
              <a:t>C</a:t>
            </a:r>
            <a:r>
              <a:rPr kumimoji="0" lang="vi-VN" sz="3000" b="0"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rPr>
              <a:t>. </a:t>
            </a:r>
            <a:r>
              <a:rPr lang="en-US" sz="3000">
                <a:solidFill>
                  <a:srgbClr val="0070C0"/>
                </a:solidFill>
                <a:latin typeface="Cambria" panose="02040503050406030204" pitchFamily="18" charset="0"/>
                <a:ea typeface="Cambria" panose="02040503050406030204" pitchFamily="18" charset="0"/>
                <a:cs typeface="Tahoma" panose="020B0604030504040204" pitchFamily="34" charset="0"/>
              </a:rPr>
              <a:t>Cái kìm</a:t>
            </a:r>
            <a:r>
              <a:rPr lang="en-US" sz="3000" b="1">
                <a:solidFill>
                  <a:srgbClr val="0070C0"/>
                </a:solidFill>
                <a:latin typeface="Cambria" panose="02040503050406030204" pitchFamily="18" charset="0"/>
                <a:ea typeface="Cambria" panose="02040503050406030204" pitchFamily="18" charset="0"/>
                <a:cs typeface="Tahoma" panose="020B0604030504040204" pitchFamily="34" charset="0"/>
              </a:rPr>
              <a:t> </a:t>
            </a:r>
            <a:endParaRPr kumimoji="0" lang="vi-VN" sz="3000" b="0"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endParaRPr>
          </a:p>
        </p:txBody>
      </p:sp>
      <p:sp>
        <p:nvSpPr>
          <p:cNvPr id="44" name="Rectangle 43"/>
          <p:cNvSpPr/>
          <p:nvPr/>
        </p:nvSpPr>
        <p:spPr>
          <a:xfrm>
            <a:off x="152400" y="3933033"/>
            <a:ext cx="11573933" cy="70670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3000" b="0"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rPr>
              <a:t>D</a:t>
            </a:r>
            <a:r>
              <a:rPr kumimoji="0" lang="vi-VN" sz="3000" b="0"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rPr>
              <a:t>. </a:t>
            </a:r>
            <a:r>
              <a:rPr lang="vi-VN" sz="3000">
                <a:solidFill>
                  <a:srgbClr val="0070C0"/>
                </a:solidFill>
                <a:latin typeface="Cambria" panose="02040503050406030204" pitchFamily="18" charset="0"/>
                <a:ea typeface="Cambria" panose="02040503050406030204" pitchFamily="18" charset="0"/>
              </a:rPr>
              <a:t>Cái mở nút chai</a:t>
            </a:r>
            <a:endParaRPr kumimoji="0" lang="vi-VN" sz="3000" b="0"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endParaRPr>
          </a:p>
        </p:txBody>
      </p:sp>
      <p:pic>
        <p:nvPicPr>
          <p:cNvPr id="47" name="Picture 46"/>
          <p:cNvPicPr>
            <a:picLocks noChangeAspect="1"/>
          </p:cNvPicPr>
          <p:nvPr/>
        </p:nvPicPr>
        <p:blipFill rotWithShape="1">
          <a:blip r:embed="rId13"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11337859" y="1064834"/>
            <a:ext cx="885137" cy="708059"/>
          </a:xfrm>
          <a:prstGeom prst="rect">
            <a:avLst/>
          </a:prstGeom>
        </p:spPr>
      </p:pic>
      <p:pic>
        <p:nvPicPr>
          <p:cNvPr id="51" name="Picture 50"/>
          <p:cNvPicPr>
            <a:picLocks noChangeAspect="1"/>
          </p:cNvPicPr>
          <p:nvPr/>
        </p:nvPicPr>
        <p:blipFill rotWithShape="1">
          <a:blip r:embed="rId14"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11529073" y="4031945"/>
            <a:ext cx="582140" cy="509459"/>
          </a:xfrm>
          <a:prstGeom prst="rect">
            <a:avLst/>
          </a:prstGeom>
        </p:spPr>
      </p:pic>
      <p:pic>
        <p:nvPicPr>
          <p:cNvPr id="49" name="Picture 48"/>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1503730" y="3087360"/>
            <a:ext cx="553397" cy="486318"/>
          </a:xfrm>
          <a:prstGeom prst="rect">
            <a:avLst/>
          </a:prstGeom>
        </p:spPr>
      </p:pic>
      <p:pic>
        <p:nvPicPr>
          <p:cNvPr id="53" name="Picture 52"/>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1489358" y="2106167"/>
            <a:ext cx="582140" cy="511577"/>
          </a:xfrm>
          <a:prstGeom prst="rect">
            <a:avLst/>
          </a:prstGeom>
        </p:spPr>
      </p:pic>
      <p:sp>
        <p:nvSpPr>
          <p:cNvPr id="17" name="Cloud 16">
            <a:hlinkClick r:id="rId16" action="ppaction://hlinksldjump"/>
          </p:cNvPr>
          <p:cNvSpPr/>
          <p:nvPr/>
        </p:nvSpPr>
        <p:spPr>
          <a:xfrm>
            <a:off x="4667494" y="5307647"/>
            <a:ext cx="2359211"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rPr>
              <a:t>QUAY VỀ</a:t>
            </a:r>
            <a:endParaRPr kumimoji="0" lang="vi-VN" sz="3000" b="0"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endParaRPr>
          </a:p>
        </p:txBody>
      </p:sp>
      <p:grpSp>
        <p:nvGrpSpPr>
          <p:cNvPr id="18" name="Group 17">
            <a:extLst>
              <a:ext uri="{FF2B5EF4-FFF2-40B4-BE49-F238E27FC236}">
                <a16:creationId xmlns:a16="http://schemas.microsoft.com/office/drawing/2014/main" id="{45C5D0F5-7FE9-4010-96F7-60DD9AC29741}"/>
              </a:ext>
            </a:extLst>
          </p:cNvPr>
          <p:cNvGrpSpPr/>
          <p:nvPr/>
        </p:nvGrpSpPr>
        <p:grpSpPr>
          <a:xfrm>
            <a:off x="1215357" y="4976952"/>
            <a:ext cx="1035321" cy="1061881"/>
            <a:chOff x="9134528" y="224918"/>
            <a:chExt cx="1448665" cy="1380582"/>
          </a:xfrm>
        </p:grpSpPr>
        <p:pic>
          <p:nvPicPr>
            <p:cNvPr id="19" name="Screen Recording 1">
              <a:hlinkClick r:id="" action="ppaction://media"/>
              <a:extLst>
                <a:ext uri="{FF2B5EF4-FFF2-40B4-BE49-F238E27FC236}">
                  <a16:creationId xmlns:a16="http://schemas.microsoft.com/office/drawing/2014/main" id="{7D268EF8-8495-4CBE-AF22-413954F63C1D}"/>
                </a:ext>
              </a:extLst>
            </p:cNvPr>
            <p:cNvPicPr>
              <a:picLocks noChangeAspect="1"/>
            </p:cNvPicPr>
            <p:nvPr>
              <a:videoFile r:link="rId2"/>
              <p:extLst>
                <p:ext uri="{DAA4B4D4-6D71-4841-9C94-3DE7FCFB9230}">
                  <p14:media xmlns:p14="http://schemas.microsoft.com/office/powerpoint/2010/main" r:embed="rId1"/>
                </p:ext>
              </p:extLst>
            </p:nvPr>
          </p:nvPicPr>
          <p:blipFill>
            <a:blip r:embed="rId17"/>
            <a:stretch>
              <a:fillRect/>
            </a:stretch>
          </p:blipFill>
          <p:spPr>
            <a:xfrm>
              <a:off x="9134528" y="1042709"/>
              <a:ext cx="1448665" cy="56279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20" name="Graphic 23" descr="Stopwatch">
              <a:extLst>
                <a:ext uri="{FF2B5EF4-FFF2-40B4-BE49-F238E27FC236}">
                  <a16:creationId xmlns:a16="http://schemas.microsoft.com/office/drawing/2014/main" id="{2643CB9B-AE90-4C09-8649-A10010732AA1}"/>
                </a:ext>
              </a:extLst>
            </p:cNvPr>
            <p:cNvPicPr>
              <a:picLocks noChangeAspect="1"/>
            </p:cNvPicPr>
            <p:nvPr/>
          </p:nvPicPr>
          <p:blipFill>
            <a:blip r:embed="rId18" cstate="hqprint">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9502396" y="224918"/>
              <a:ext cx="747339" cy="747339"/>
            </a:xfrm>
            <a:prstGeom prst="rect">
              <a:avLst/>
            </a:prstGeom>
          </p:spPr>
        </p:pic>
      </p:grpSp>
    </p:spTree>
    <p:extLst>
      <p:ext uri="{BB962C8B-B14F-4D97-AF65-F5344CB8AC3E}">
        <p14:creationId xmlns:p14="http://schemas.microsoft.com/office/powerpoint/2010/main" val="3408781777"/>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4"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5" name="Check mark.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00B05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4"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6"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4"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6"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4"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6"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video>
              <p:cMediaNode vol="80000" mute="1">
                <p:cTn id="104" fill="hold" display="0">
                  <p:stCondLst>
                    <p:cond delay="indefinite"/>
                  </p:stCondLst>
                </p:cTn>
                <p:tgtEl>
                  <p:spTgt spid="19"/>
                </p:tgtEl>
              </p:cMediaNode>
            </p:video>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rotWithShape="1">
          <a:gsLst>
            <a:gs pos="0">
              <a:srgbClr val="C7F7FF">
                <a:alpha val="100000"/>
              </a:srgbClr>
            </a:gs>
            <a:gs pos="100000">
              <a:srgbClr val="FFEFEB">
                <a:alpha val="100000"/>
              </a:srgbClr>
            </a:gs>
          </a:gsLst>
          <a:lin ang="5400000"/>
        </a:gradFill>
        <a:effectLst/>
      </p:bgPr>
    </p:bg>
    <p:spTree>
      <p:nvGrpSpPr>
        <p:cNvPr id="1" name=""/>
        <p:cNvGrpSpPr/>
        <p:nvPr/>
      </p:nvGrpSpPr>
      <p:grpSpPr>
        <a:xfrm>
          <a:off x="0" y="0"/>
          <a:ext cx="0" cy="0"/>
          <a:chOff x="0" y="0"/>
          <a:chExt cx="0" cy="0"/>
        </a:xfrm>
      </p:grpSpPr>
      <p:sp>
        <p:nvSpPr>
          <p:cNvPr id="2" name="Freeform 2"/>
          <p:cNvSpPr/>
          <p:nvPr/>
        </p:nvSpPr>
        <p:spPr>
          <a:xfrm>
            <a:off x="-2339052" y="471067"/>
            <a:ext cx="4467775" cy="1377564"/>
          </a:xfrm>
          <a:custGeom>
            <a:avLst/>
            <a:gdLst/>
            <a:ahLst/>
            <a:cxnLst/>
            <a:rect l="l" t="t" r="r" b="b"/>
            <a:pathLst>
              <a:path w="6701663" h="2066346">
                <a:moveTo>
                  <a:pt x="0" y="0"/>
                </a:moveTo>
                <a:lnTo>
                  <a:pt x="6701663" y="0"/>
                </a:lnTo>
                <a:lnTo>
                  <a:pt x="6701663" y="2066346"/>
                </a:lnTo>
                <a:lnTo>
                  <a:pt x="0" y="2066346"/>
                </a:lnTo>
                <a:lnTo>
                  <a:pt x="0" y="0"/>
                </a:lnTo>
                <a:close/>
              </a:path>
            </a:pathLst>
          </a:custGeom>
          <a:blipFill>
            <a:blip r:embed="rId2"/>
            <a:stretch>
              <a:fillRect/>
            </a:stretch>
          </a:blipFill>
        </p:spPr>
        <p:txBody>
          <a:bodyPr/>
          <a:lstStyle/>
          <a:p>
            <a:pPr defTabSz="609630"/>
            <a:endParaRPr lang="en-US" sz="1200">
              <a:solidFill>
                <a:prstClr val="black"/>
              </a:solidFill>
              <a:latin typeface="Calibri"/>
            </a:endParaRPr>
          </a:p>
        </p:txBody>
      </p:sp>
      <p:sp>
        <p:nvSpPr>
          <p:cNvPr id="3" name="Freeform 3"/>
          <p:cNvSpPr/>
          <p:nvPr/>
        </p:nvSpPr>
        <p:spPr>
          <a:xfrm>
            <a:off x="10833677" y="471067"/>
            <a:ext cx="2303215" cy="710158"/>
          </a:xfrm>
          <a:custGeom>
            <a:avLst/>
            <a:gdLst/>
            <a:ahLst/>
            <a:cxnLst/>
            <a:rect l="l" t="t" r="r" b="b"/>
            <a:pathLst>
              <a:path w="3454822" h="1065237">
                <a:moveTo>
                  <a:pt x="0" y="0"/>
                </a:moveTo>
                <a:lnTo>
                  <a:pt x="3454822" y="0"/>
                </a:lnTo>
                <a:lnTo>
                  <a:pt x="3454822" y="1065236"/>
                </a:lnTo>
                <a:lnTo>
                  <a:pt x="0" y="1065236"/>
                </a:lnTo>
                <a:lnTo>
                  <a:pt x="0" y="0"/>
                </a:lnTo>
                <a:close/>
              </a:path>
            </a:pathLst>
          </a:custGeom>
          <a:blipFill>
            <a:blip r:embed="rId2"/>
            <a:stretch>
              <a:fillRect/>
            </a:stretch>
          </a:blipFill>
        </p:spPr>
        <p:txBody>
          <a:bodyPr/>
          <a:lstStyle/>
          <a:p>
            <a:pPr defTabSz="609630"/>
            <a:endParaRPr lang="en-US" sz="1200">
              <a:solidFill>
                <a:prstClr val="black"/>
              </a:solidFill>
              <a:latin typeface="Calibri"/>
            </a:endParaRPr>
          </a:p>
        </p:txBody>
      </p:sp>
      <p:grpSp>
        <p:nvGrpSpPr>
          <p:cNvPr id="4" name="Group 4"/>
          <p:cNvGrpSpPr/>
          <p:nvPr/>
        </p:nvGrpSpPr>
        <p:grpSpPr>
          <a:xfrm>
            <a:off x="4839015" y="1764388"/>
            <a:ext cx="7055822" cy="2827569"/>
            <a:chOff x="0" y="0"/>
            <a:chExt cx="2449475" cy="1330502"/>
          </a:xfrm>
        </p:grpSpPr>
        <p:sp>
          <p:nvSpPr>
            <p:cNvPr id="5" name="Freeform 5"/>
            <p:cNvSpPr/>
            <p:nvPr/>
          </p:nvSpPr>
          <p:spPr>
            <a:xfrm>
              <a:off x="0" y="0"/>
              <a:ext cx="2449475" cy="1330502"/>
            </a:xfrm>
            <a:custGeom>
              <a:avLst/>
              <a:gdLst/>
              <a:ahLst/>
              <a:cxnLst/>
              <a:rect l="l" t="t" r="r" b="b"/>
              <a:pathLst>
                <a:path w="2449475" h="1330502">
                  <a:moveTo>
                    <a:pt x="82807" y="0"/>
                  </a:moveTo>
                  <a:lnTo>
                    <a:pt x="2366668" y="0"/>
                  </a:lnTo>
                  <a:cubicBezTo>
                    <a:pt x="2412401" y="0"/>
                    <a:pt x="2449475" y="37074"/>
                    <a:pt x="2449475" y="82807"/>
                  </a:cubicBezTo>
                  <a:lnTo>
                    <a:pt x="2449475" y="1247695"/>
                  </a:lnTo>
                  <a:cubicBezTo>
                    <a:pt x="2449475" y="1269657"/>
                    <a:pt x="2440751" y="1290719"/>
                    <a:pt x="2425221" y="1306248"/>
                  </a:cubicBezTo>
                  <a:cubicBezTo>
                    <a:pt x="2409692" y="1321778"/>
                    <a:pt x="2388630" y="1330502"/>
                    <a:pt x="2366668" y="1330502"/>
                  </a:cubicBezTo>
                  <a:lnTo>
                    <a:pt x="82807" y="1330502"/>
                  </a:lnTo>
                  <a:cubicBezTo>
                    <a:pt x="60845" y="1330502"/>
                    <a:pt x="39783" y="1321778"/>
                    <a:pt x="24254" y="1306248"/>
                  </a:cubicBezTo>
                  <a:cubicBezTo>
                    <a:pt x="8724" y="1290719"/>
                    <a:pt x="0" y="1269657"/>
                    <a:pt x="0" y="1247695"/>
                  </a:cubicBezTo>
                  <a:lnTo>
                    <a:pt x="0" y="82807"/>
                  </a:lnTo>
                  <a:cubicBezTo>
                    <a:pt x="0" y="60845"/>
                    <a:pt x="8724" y="39783"/>
                    <a:pt x="24254" y="24254"/>
                  </a:cubicBezTo>
                  <a:cubicBezTo>
                    <a:pt x="39783" y="8724"/>
                    <a:pt x="60845" y="0"/>
                    <a:pt x="82807" y="0"/>
                  </a:cubicBezTo>
                  <a:close/>
                </a:path>
              </a:pathLst>
            </a:custGeom>
            <a:solidFill>
              <a:srgbClr val="FFFBE9"/>
            </a:solidFill>
            <a:ln w="38100" cap="rnd">
              <a:solidFill>
                <a:srgbClr val="DA7739"/>
              </a:solidFill>
              <a:prstDash val="lgDash"/>
              <a:round/>
            </a:ln>
          </p:spPr>
          <p:txBody>
            <a:bodyPr/>
            <a:lstStyle/>
            <a:p>
              <a:pPr defTabSz="609630"/>
              <a:endParaRPr lang="en-US" sz="1200">
                <a:solidFill>
                  <a:prstClr val="black"/>
                </a:solidFill>
                <a:latin typeface="Calibri"/>
              </a:endParaRPr>
            </a:p>
          </p:txBody>
        </p:sp>
        <p:sp>
          <p:nvSpPr>
            <p:cNvPr id="6" name="TextBox 6"/>
            <p:cNvSpPr txBox="1"/>
            <p:nvPr/>
          </p:nvSpPr>
          <p:spPr>
            <a:xfrm>
              <a:off x="0" y="-38100"/>
              <a:ext cx="2449475" cy="1368602"/>
            </a:xfrm>
            <a:prstGeom prst="rect">
              <a:avLst/>
            </a:prstGeom>
          </p:spPr>
          <p:txBody>
            <a:bodyPr lIns="33867" tIns="33867" rIns="33867" bIns="33867" rtlCol="0" anchor="ctr"/>
            <a:lstStyle/>
            <a:p>
              <a:pPr algn="ctr" defTabSz="609630">
                <a:lnSpc>
                  <a:spcPts val="1773"/>
                </a:lnSpc>
                <a:spcBef>
                  <a:spcPct val="0"/>
                </a:spcBef>
              </a:pPr>
              <a:endParaRPr sz="1200">
                <a:solidFill>
                  <a:prstClr val="black"/>
                </a:solidFill>
                <a:latin typeface="Calibri"/>
              </a:endParaRPr>
            </a:p>
          </p:txBody>
        </p:sp>
      </p:grpSp>
      <p:sp>
        <p:nvSpPr>
          <p:cNvPr id="7" name="Freeform 7"/>
          <p:cNvSpPr/>
          <p:nvPr/>
        </p:nvSpPr>
        <p:spPr>
          <a:xfrm>
            <a:off x="2138264" y="4711589"/>
            <a:ext cx="6866298" cy="3772297"/>
          </a:xfrm>
          <a:custGeom>
            <a:avLst/>
            <a:gdLst/>
            <a:ahLst/>
            <a:cxnLst/>
            <a:rect l="l" t="t" r="r" b="b"/>
            <a:pathLst>
              <a:path w="8314964" h="5658446">
                <a:moveTo>
                  <a:pt x="0" y="0"/>
                </a:moveTo>
                <a:lnTo>
                  <a:pt x="8314964" y="0"/>
                </a:lnTo>
                <a:lnTo>
                  <a:pt x="8314964" y="5658446"/>
                </a:lnTo>
                <a:lnTo>
                  <a:pt x="0" y="5658446"/>
                </a:lnTo>
                <a:lnTo>
                  <a:pt x="0" y="0"/>
                </a:lnTo>
                <a:close/>
              </a:path>
            </a:pathLst>
          </a:custGeom>
          <a:blipFill>
            <a:blip r:embed="rId3"/>
            <a:stretch>
              <a:fillRect/>
            </a:stretch>
          </a:blipFill>
        </p:spPr>
        <p:txBody>
          <a:bodyPr/>
          <a:lstStyle/>
          <a:p>
            <a:pPr defTabSz="609630"/>
            <a:endParaRPr lang="en-US" sz="1200">
              <a:solidFill>
                <a:prstClr val="black"/>
              </a:solidFill>
              <a:latin typeface="Calibri"/>
            </a:endParaRPr>
          </a:p>
        </p:txBody>
      </p:sp>
      <p:sp>
        <p:nvSpPr>
          <p:cNvPr id="8" name="Freeform 8"/>
          <p:cNvSpPr/>
          <p:nvPr/>
        </p:nvSpPr>
        <p:spPr>
          <a:xfrm>
            <a:off x="-105164" y="4757430"/>
            <a:ext cx="5857562" cy="2181942"/>
          </a:xfrm>
          <a:custGeom>
            <a:avLst/>
            <a:gdLst/>
            <a:ahLst/>
            <a:cxnLst/>
            <a:rect l="l" t="t" r="r" b="b"/>
            <a:pathLst>
              <a:path w="8786343" h="3272913">
                <a:moveTo>
                  <a:pt x="0" y="0"/>
                </a:moveTo>
                <a:lnTo>
                  <a:pt x="8786343" y="0"/>
                </a:lnTo>
                <a:lnTo>
                  <a:pt x="8786343" y="3272913"/>
                </a:lnTo>
                <a:lnTo>
                  <a:pt x="0" y="3272913"/>
                </a:lnTo>
                <a:lnTo>
                  <a:pt x="0" y="0"/>
                </a:lnTo>
                <a:close/>
              </a:path>
            </a:pathLst>
          </a:custGeom>
          <a:blipFill>
            <a:blip r:embed="rId4"/>
            <a:stretch>
              <a:fillRect/>
            </a:stretch>
          </a:blipFill>
        </p:spPr>
        <p:txBody>
          <a:bodyPr/>
          <a:lstStyle/>
          <a:p>
            <a:pPr defTabSz="609630"/>
            <a:endParaRPr lang="en-US" sz="1200">
              <a:solidFill>
                <a:prstClr val="black"/>
              </a:solidFill>
              <a:latin typeface="Calibri"/>
            </a:endParaRPr>
          </a:p>
        </p:txBody>
      </p:sp>
      <p:sp>
        <p:nvSpPr>
          <p:cNvPr id="16" name="Freeform 16"/>
          <p:cNvSpPr/>
          <p:nvPr/>
        </p:nvSpPr>
        <p:spPr>
          <a:xfrm>
            <a:off x="165780" y="1622399"/>
            <a:ext cx="4719492" cy="5683662"/>
          </a:xfrm>
          <a:custGeom>
            <a:avLst/>
            <a:gdLst/>
            <a:ahLst/>
            <a:cxnLst/>
            <a:rect l="l" t="t" r="r" b="b"/>
            <a:pathLst>
              <a:path w="8503251" h="10227522">
                <a:moveTo>
                  <a:pt x="0" y="0"/>
                </a:moveTo>
                <a:lnTo>
                  <a:pt x="8503251" y="0"/>
                </a:lnTo>
                <a:lnTo>
                  <a:pt x="8503251" y="10227521"/>
                </a:lnTo>
                <a:lnTo>
                  <a:pt x="0" y="10227521"/>
                </a:lnTo>
                <a:lnTo>
                  <a:pt x="0" y="0"/>
                </a:lnTo>
                <a:close/>
              </a:path>
            </a:pathLst>
          </a:custGeom>
          <a:blipFill>
            <a:blip r:embed="rId5"/>
            <a:stretch>
              <a:fillRect/>
            </a:stretch>
          </a:blipFill>
        </p:spPr>
        <p:txBody>
          <a:bodyPr/>
          <a:lstStyle/>
          <a:p>
            <a:pPr defTabSz="609630"/>
            <a:endParaRPr lang="en-US" sz="1200">
              <a:solidFill>
                <a:prstClr val="black"/>
              </a:solidFill>
              <a:latin typeface="Calibri"/>
            </a:endParaRPr>
          </a:p>
        </p:txBody>
      </p:sp>
      <p:sp>
        <p:nvSpPr>
          <p:cNvPr id="17" name="Freeform 17"/>
          <p:cNvSpPr/>
          <p:nvPr/>
        </p:nvSpPr>
        <p:spPr>
          <a:xfrm>
            <a:off x="2823617" y="396713"/>
            <a:ext cx="1325447" cy="763136"/>
          </a:xfrm>
          <a:custGeom>
            <a:avLst/>
            <a:gdLst/>
            <a:ahLst/>
            <a:cxnLst/>
            <a:rect l="l" t="t" r="r" b="b"/>
            <a:pathLst>
              <a:path w="1988170" h="1144704">
                <a:moveTo>
                  <a:pt x="0" y="0"/>
                </a:moveTo>
                <a:lnTo>
                  <a:pt x="1988170" y="0"/>
                </a:lnTo>
                <a:lnTo>
                  <a:pt x="1988170" y="1144704"/>
                </a:lnTo>
                <a:lnTo>
                  <a:pt x="0" y="1144704"/>
                </a:lnTo>
                <a:lnTo>
                  <a:pt x="0" y="0"/>
                </a:lnTo>
                <a:close/>
              </a:path>
            </a:pathLst>
          </a:custGeom>
          <a:blipFill>
            <a:blip r:embed="rId6"/>
            <a:stretch>
              <a:fillRect/>
            </a:stretch>
          </a:blipFill>
        </p:spPr>
        <p:txBody>
          <a:bodyPr/>
          <a:lstStyle/>
          <a:p>
            <a:pPr defTabSz="609630"/>
            <a:endParaRPr lang="en-US" sz="1200">
              <a:solidFill>
                <a:prstClr val="black"/>
              </a:solidFill>
              <a:latin typeface="Calibri"/>
            </a:endParaRPr>
          </a:p>
        </p:txBody>
      </p:sp>
      <p:sp>
        <p:nvSpPr>
          <p:cNvPr id="18" name="TextBox 18"/>
          <p:cNvSpPr txBox="1"/>
          <p:nvPr/>
        </p:nvSpPr>
        <p:spPr>
          <a:xfrm>
            <a:off x="5340487" y="863737"/>
            <a:ext cx="6022560" cy="741934"/>
          </a:xfrm>
          <a:prstGeom prst="rect">
            <a:avLst/>
          </a:prstGeom>
        </p:spPr>
        <p:txBody>
          <a:bodyPr wrap="square" lIns="0" tIns="0" rIns="0" bIns="0" rtlCol="0" anchor="t">
            <a:spAutoFit/>
          </a:bodyPr>
          <a:lstStyle/>
          <a:p>
            <a:pPr algn="ctr" defTabSz="609630">
              <a:lnSpc>
                <a:spcPts val="6533"/>
              </a:lnSpc>
            </a:pPr>
            <a:r>
              <a:rPr lang="en-US" sz="4000" b="1" spc="340" dirty="0">
                <a:latin typeface="Adigiana Toybox"/>
                <a:ea typeface="Adigiana Toybox"/>
                <a:cs typeface="Adigiana Toybox"/>
                <a:sym typeface="Adigiana Toybox"/>
              </a:rPr>
              <a:t>NỘI DUNG BÀI HỌC</a:t>
            </a:r>
          </a:p>
        </p:txBody>
      </p:sp>
      <p:sp>
        <p:nvSpPr>
          <p:cNvPr id="22" name="Rounded Rectangle 7">
            <a:extLst>
              <a:ext uri="{FF2B5EF4-FFF2-40B4-BE49-F238E27FC236}">
                <a16:creationId xmlns:a16="http://schemas.microsoft.com/office/drawing/2014/main" id="{A959619C-8963-EE1B-268A-D0912A6504B1}"/>
              </a:ext>
            </a:extLst>
          </p:cNvPr>
          <p:cNvSpPr/>
          <p:nvPr/>
        </p:nvSpPr>
        <p:spPr>
          <a:xfrm>
            <a:off x="5324197" y="2057121"/>
            <a:ext cx="6038850" cy="648970"/>
          </a:xfrm>
          <a:prstGeom prst="round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ea typeface="Cambria" panose="02040503050406030204" pitchFamily="18" charset="0"/>
              </a:rPr>
              <a:t>1. </a:t>
            </a:r>
            <a:r>
              <a:rPr lang="en-US" altLang="vi-VN" sz="3200" b="1" dirty="0">
                <a:ea typeface="Cambria" panose="02040503050406030204" pitchFamily="18" charset="0"/>
              </a:rPr>
              <a:t>T</a:t>
            </a:r>
            <a:r>
              <a:rPr lang="vi-VN" sz="3200" b="1" dirty="0">
                <a:ea typeface="Cambria" panose="02040503050406030204" pitchFamily="18" charset="0"/>
              </a:rPr>
              <a:t>ác dụng của đòn bẩy</a:t>
            </a:r>
          </a:p>
        </p:txBody>
      </p:sp>
      <p:sp>
        <p:nvSpPr>
          <p:cNvPr id="23" name="Rounded Rectangle 8">
            <a:extLst>
              <a:ext uri="{FF2B5EF4-FFF2-40B4-BE49-F238E27FC236}">
                <a16:creationId xmlns:a16="http://schemas.microsoft.com/office/drawing/2014/main" id="{8E87056C-FD42-C63D-057D-24A6003B806A}"/>
              </a:ext>
            </a:extLst>
          </p:cNvPr>
          <p:cNvSpPr/>
          <p:nvPr/>
        </p:nvSpPr>
        <p:spPr>
          <a:xfrm>
            <a:off x="5324198" y="2861585"/>
            <a:ext cx="6038850" cy="648970"/>
          </a:xfrm>
          <a:prstGeom prst="round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ea typeface="Cambria" panose="02040503050406030204" pitchFamily="18" charset="0"/>
              </a:rPr>
              <a:t>2. </a:t>
            </a:r>
            <a:r>
              <a:rPr lang="en-US" altLang="vi-VN" sz="3200" b="1" dirty="0">
                <a:ea typeface="Cambria" panose="02040503050406030204" pitchFamily="18" charset="0"/>
              </a:rPr>
              <a:t>Các loại</a:t>
            </a:r>
            <a:r>
              <a:rPr lang="vi-VN" sz="3200" b="1" dirty="0">
                <a:ea typeface="Cambria" panose="02040503050406030204" pitchFamily="18" charset="0"/>
              </a:rPr>
              <a:t> đòn bẩy</a:t>
            </a:r>
          </a:p>
        </p:txBody>
      </p:sp>
      <p:sp>
        <p:nvSpPr>
          <p:cNvPr id="24" name="Rounded Rectangle 9">
            <a:extLst>
              <a:ext uri="{FF2B5EF4-FFF2-40B4-BE49-F238E27FC236}">
                <a16:creationId xmlns:a16="http://schemas.microsoft.com/office/drawing/2014/main" id="{DA132C36-D9FD-5037-6223-CF459A059CD3}"/>
              </a:ext>
            </a:extLst>
          </p:cNvPr>
          <p:cNvSpPr/>
          <p:nvPr/>
        </p:nvSpPr>
        <p:spPr>
          <a:xfrm>
            <a:off x="5324197" y="3641094"/>
            <a:ext cx="6038850" cy="648970"/>
          </a:xfrm>
          <a:prstGeom prst="round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ea typeface="Cambria" panose="02040503050406030204" pitchFamily="18" charset="0"/>
              </a:rPr>
              <a:t>3. </a:t>
            </a:r>
            <a:r>
              <a:rPr lang="en-US" altLang="vi-VN" sz="3200" b="1" dirty="0">
                <a:ea typeface="Cambria" panose="02040503050406030204" pitchFamily="18" charset="0"/>
              </a:rPr>
              <a:t>Ứng</a:t>
            </a:r>
            <a:r>
              <a:rPr lang="vi-VN" sz="3200" b="1" dirty="0">
                <a:ea typeface="Cambria" panose="02040503050406030204" pitchFamily="18" charset="0"/>
              </a:rPr>
              <a:t> dụng của đòn bẩy</a:t>
            </a:r>
          </a:p>
        </p:txBody>
      </p:sp>
      <p:sp>
        <p:nvSpPr>
          <p:cNvPr id="9" name="Freeform 9"/>
          <p:cNvSpPr/>
          <p:nvPr/>
        </p:nvSpPr>
        <p:spPr>
          <a:xfrm>
            <a:off x="7543109" y="3803289"/>
            <a:ext cx="6324212" cy="4033598"/>
          </a:xfrm>
          <a:custGeom>
            <a:avLst/>
            <a:gdLst/>
            <a:ahLst/>
            <a:cxnLst/>
            <a:rect l="l" t="t" r="r" b="b"/>
            <a:pathLst>
              <a:path w="9626532" h="4619183">
                <a:moveTo>
                  <a:pt x="0" y="0"/>
                </a:moveTo>
                <a:lnTo>
                  <a:pt x="9626532" y="0"/>
                </a:lnTo>
                <a:lnTo>
                  <a:pt x="9626532" y="4619183"/>
                </a:lnTo>
                <a:lnTo>
                  <a:pt x="0" y="4619183"/>
                </a:lnTo>
                <a:lnTo>
                  <a:pt x="0" y="0"/>
                </a:lnTo>
                <a:close/>
              </a:path>
            </a:pathLst>
          </a:custGeom>
          <a:blipFill>
            <a:blip r:embed="rId7"/>
            <a:stretch>
              <a:fillRect/>
            </a:stretch>
          </a:blipFill>
        </p:spPr>
        <p:txBody>
          <a:bodyPr/>
          <a:lstStyle/>
          <a:p>
            <a:pPr defTabSz="609630"/>
            <a:endParaRPr lang="en-US" sz="1200">
              <a:solidFill>
                <a:prstClr val="black"/>
              </a:solidFill>
              <a:latin typeface="Calibri"/>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3"/>
                                        </p:tgtEl>
                                        <p:attrNameLst>
                                          <p:attrName>style.visibility</p:attrName>
                                        </p:attrNameLst>
                                      </p:cBhvr>
                                      <p:to>
                                        <p:strVal val="visible"/>
                                      </p:to>
                                    </p:set>
                                    <p:anim calcmode="lin" valueType="num">
                                      <p:cBhvr additive="base">
                                        <p:cTn id="13" dur="500" fill="hold"/>
                                        <p:tgtEl>
                                          <p:spTgt spid="23"/>
                                        </p:tgtEl>
                                        <p:attrNameLst>
                                          <p:attrName>ppt_x</p:attrName>
                                        </p:attrNameLst>
                                      </p:cBhvr>
                                      <p:tavLst>
                                        <p:tav tm="0">
                                          <p:val>
                                            <p:strVal val="#ppt_x"/>
                                          </p:val>
                                        </p:tav>
                                        <p:tav tm="100000">
                                          <p:val>
                                            <p:strVal val="#ppt_x"/>
                                          </p:val>
                                        </p:tav>
                                      </p:tavLst>
                                    </p:anim>
                                    <p:anim calcmode="lin" valueType="num">
                                      <p:cBhvr additive="base">
                                        <p:cTn id="14"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4"/>
                                        </p:tgtEl>
                                        <p:attrNameLst>
                                          <p:attrName>style.visibility</p:attrName>
                                        </p:attrNameLst>
                                      </p:cBhvr>
                                      <p:to>
                                        <p:strVal val="visible"/>
                                      </p:to>
                                    </p:set>
                                    <p:anim calcmode="lin" valueType="num">
                                      <p:cBhvr additive="base">
                                        <p:cTn id="19" dur="500" fill="hold"/>
                                        <p:tgtEl>
                                          <p:spTgt spid="24"/>
                                        </p:tgtEl>
                                        <p:attrNameLst>
                                          <p:attrName>ppt_x</p:attrName>
                                        </p:attrNameLst>
                                      </p:cBhvr>
                                      <p:tavLst>
                                        <p:tav tm="0">
                                          <p:val>
                                            <p:strVal val="#ppt_x"/>
                                          </p:val>
                                        </p:tav>
                                        <p:tav tm="100000">
                                          <p:val>
                                            <p:strVal val="#ppt_x"/>
                                          </p:val>
                                        </p:tav>
                                      </p:tavLst>
                                    </p:anim>
                                    <p:anim calcmode="lin" valueType="num">
                                      <p:cBhvr additive="base">
                                        <p:cTn id="20"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P spid="24"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11" cstate="print">
            <a:biLevel thresh="25000"/>
            <a:extLst>
              <a:ext uri="{BEBA8EAE-BF5A-486C-A8C5-ECC9F3942E4B}">
                <a14:imgProps xmlns:a14="http://schemas.microsoft.com/office/drawing/2010/main">
                  <a14:imgLayer r:embed="rId12">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 name="Snip Diagonal Corner Rectangle 3"/>
          <p:cNvSpPr/>
          <p:nvPr/>
        </p:nvSpPr>
        <p:spPr>
          <a:xfrm>
            <a:off x="508001" y="199870"/>
            <a:ext cx="11072662" cy="1036264"/>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000" b="1" dirty="0" err="1">
                <a:solidFill>
                  <a:srgbClr val="FF0000"/>
                </a:solidFill>
                <a:latin typeface="Cambria" panose="02040503050406030204" pitchFamily="18" charset="0"/>
                <a:ea typeface="Cambria" panose="02040503050406030204" pitchFamily="18" charset="0"/>
                <a:cs typeface="Tahoma" panose="020B0604030504040204" pitchFamily="34" charset="0"/>
              </a:rPr>
              <a:t>Câu</a:t>
            </a:r>
            <a:r>
              <a:rPr lang="en-US" sz="3000" b="1" dirty="0">
                <a:solidFill>
                  <a:srgbClr val="FF0000"/>
                </a:solidFill>
                <a:latin typeface="Cambria" panose="02040503050406030204" pitchFamily="18" charset="0"/>
                <a:ea typeface="Cambria" panose="02040503050406030204" pitchFamily="18" charset="0"/>
                <a:cs typeface="Tahoma" panose="020B0604030504040204" pitchFamily="34" charset="0"/>
              </a:rPr>
              <a:t> </a:t>
            </a:r>
            <a:r>
              <a:rPr lang="en-US" sz="3000" b="1" dirty="0" err="1">
                <a:solidFill>
                  <a:srgbClr val="FF0000"/>
                </a:solidFill>
                <a:latin typeface="Cambria" panose="02040503050406030204" pitchFamily="18" charset="0"/>
                <a:ea typeface="Cambria" panose="02040503050406030204" pitchFamily="18" charset="0"/>
                <a:cs typeface="Tahoma" panose="020B0604030504040204" pitchFamily="34" charset="0"/>
              </a:rPr>
              <a:t>hỏi</a:t>
            </a:r>
            <a:r>
              <a:rPr lang="en-US" sz="3000" b="1" dirty="0">
                <a:solidFill>
                  <a:srgbClr val="FF0000"/>
                </a:solidFill>
                <a:latin typeface="Cambria" panose="02040503050406030204" pitchFamily="18" charset="0"/>
                <a:ea typeface="Cambria" panose="02040503050406030204" pitchFamily="18" charset="0"/>
                <a:cs typeface="Tahoma" panose="020B0604030504040204" pitchFamily="34" charset="0"/>
              </a:rPr>
              <a:t> 4</a:t>
            </a:r>
            <a:r>
              <a:rPr lang="en-US" sz="3000" b="1">
                <a:solidFill>
                  <a:srgbClr val="FF0000"/>
                </a:solidFill>
                <a:latin typeface="Cambria" panose="02040503050406030204" pitchFamily="18" charset="0"/>
                <a:ea typeface="Cambria" panose="02040503050406030204" pitchFamily="18" charset="0"/>
                <a:cs typeface="Tahoma" panose="020B0604030504040204" pitchFamily="34" charset="0"/>
              </a:rPr>
              <a:t>: </a:t>
            </a:r>
            <a:r>
              <a:rPr lang="en-US" sz="3000">
                <a:solidFill>
                  <a:srgbClr val="FF0000"/>
                </a:solidFill>
                <a:latin typeface="Cambria" panose="02040503050406030204" pitchFamily="18" charset="0"/>
                <a:ea typeface="Cambria" panose="02040503050406030204" pitchFamily="18" charset="0"/>
                <a:cs typeface="Tahoma" panose="020B0604030504040204" pitchFamily="34" charset="0"/>
              </a:rPr>
              <a:t>Muốn bẩy một vật nặng 2000N bằng một lực 500N thì phải dùng đòn bẩy có:</a:t>
            </a:r>
            <a:endParaRPr lang="en-US" sz="3000" b="1" dirty="0">
              <a:solidFill>
                <a:srgbClr val="FF0000"/>
              </a:solidFill>
              <a:latin typeface="Cambria" panose="02040503050406030204" pitchFamily="18" charset="0"/>
              <a:ea typeface="Cambria" panose="02040503050406030204" pitchFamily="18" charset="0"/>
              <a:cs typeface="Tahoma" panose="020B0604030504040204" pitchFamily="34" charset="0"/>
            </a:endParaRPr>
          </a:p>
        </p:txBody>
      </p:sp>
      <p:sp>
        <p:nvSpPr>
          <p:cNvPr id="26" name="Rectangle 25"/>
          <p:cNvSpPr/>
          <p:nvPr/>
        </p:nvSpPr>
        <p:spPr>
          <a:xfrm>
            <a:off x="190901" y="1577572"/>
            <a:ext cx="4861480" cy="96242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3000" b="1"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rPr>
              <a:t>A</a:t>
            </a:r>
            <a:r>
              <a:rPr kumimoji="0" lang="vi-VN" sz="3000" b="1" i="0" u="none" strike="noStrike" kern="1200" cap="none" spc="0" normalizeH="0" baseline="0" noProof="0">
                <a:ln>
                  <a:noFill/>
                </a:ln>
                <a:solidFill>
                  <a:schemeClr val="tx1"/>
                </a:solidFill>
                <a:effectLst/>
                <a:uLnTx/>
                <a:uFillTx/>
                <a:latin typeface="Cambria" panose="02040503050406030204" pitchFamily="18" charset="0"/>
                <a:ea typeface="Cambria" panose="02040503050406030204" pitchFamily="18" charset="0"/>
              </a:rPr>
              <a:t>. </a:t>
            </a:r>
            <a:r>
              <a:rPr lang="en-US" sz="3000" b="1">
                <a:solidFill>
                  <a:schemeClr val="tx1"/>
                </a:solidFill>
                <a:latin typeface="Cambria" panose="02040503050406030204" pitchFamily="18" charset="0"/>
                <a:ea typeface="Cambria" panose="02040503050406030204" pitchFamily="18" charset="0"/>
                <a:cs typeface="Times New Roman" panose="02020603050405020304" pitchFamily="18" charset="0"/>
              </a:rPr>
              <a:t>O</a:t>
            </a:r>
            <a:r>
              <a:rPr lang="en-US" sz="3000" b="1" baseline="-25000">
                <a:solidFill>
                  <a:schemeClr val="tx1"/>
                </a:solidFill>
                <a:latin typeface="Cambria" panose="02040503050406030204" pitchFamily="18" charset="0"/>
                <a:ea typeface="Cambria" panose="02040503050406030204" pitchFamily="18" charset="0"/>
                <a:cs typeface="Times New Roman" panose="02020603050405020304" pitchFamily="18" charset="0"/>
              </a:rPr>
              <a:t>2</a:t>
            </a:r>
            <a:r>
              <a:rPr lang="en-US" sz="3000" b="1">
                <a:solidFill>
                  <a:schemeClr val="tx1"/>
                </a:solidFill>
                <a:latin typeface="Cambria" panose="02040503050406030204" pitchFamily="18" charset="0"/>
                <a:ea typeface="Cambria" panose="02040503050406030204" pitchFamily="18" charset="0"/>
                <a:cs typeface="Times New Roman" panose="02020603050405020304" pitchFamily="18" charset="0"/>
              </a:rPr>
              <a:t>O = O</a:t>
            </a:r>
            <a:r>
              <a:rPr lang="en-US" sz="3000" b="1" baseline="-25000">
                <a:solidFill>
                  <a:schemeClr val="tx1"/>
                </a:solidFill>
                <a:latin typeface="Cambria" panose="02040503050406030204" pitchFamily="18" charset="0"/>
                <a:ea typeface="Cambria" panose="02040503050406030204" pitchFamily="18" charset="0"/>
                <a:cs typeface="Times New Roman" panose="02020603050405020304" pitchFamily="18" charset="0"/>
              </a:rPr>
              <a:t>1</a:t>
            </a:r>
            <a:r>
              <a:rPr lang="en-US" sz="3000" b="1">
                <a:solidFill>
                  <a:schemeClr val="tx1"/>
                </a:solidFill>
                <a:latin typeface="Cambria" panose="02040503050406030204" pitchFamily="18" charset="0"/>
                <a:ea typeface="Cambria" panose="02040503050406030204" pitchFamily="18" charset="0"/>
                <a:cs typeface="Times New Roman" panose="02020603050405020304" pitchFamily="18" charset="0"/>
              </a:rPr>
              <a:t>O</a:t>
            </a:r>
            <a:r>
              <a:rPr lang="en-US" sz="3000" b="1">
                <a:solidFill>
                  <a:schemeClr val="tx1"/>
                </a:solidFill>
                <a:latin typeface="Cambria" panose="02040503050406030204" pitchFamily="18" charset="0"/>
                <a:ea typeface="Cambria" panose="02040503050406030204" pitchFamily="18" charset="0"/>
                <a:cs typeface="Tahoma" panose="020B0604030504040204" pitchFamily="34" charset="0"/>
              </a:rPr>
              <a:t> </a:t>
            </a:r>
            <a:endParaRPr kumimoji="0" lang="vi-VN" sz="3000" b="1"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endParaRPr>
          </a:p>
        </p:txBody>
      </p:sp>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3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3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42" name="Rectangle 41"/>
          <p:cNvSpPr/>
          <p:nvPr/>
        </p:nvSpPr>
        <p:spPr>
          <a:xfrm>
            <a:off x="5401734" y="1577572"/>
            <a:ext cx="6790266" cy="962428"/>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3000" b="1"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rPr>
              <a:t>B</a:t>
            </a:r>
            <a:r>
              <a:rPr kumimoji="0" lang="vi-VN" sz="3000" b="1" i="0" u="none" strike="noStrike" kern="1200" cap="none" spc="0" normalizeH="0" baseline="0" noProof="0">
                <a:ln>
                  <a:noFill/>
                </a:ln>
                <a:solidFill>
                  <a:schemeClr val="tx1"/>
                </a:solidFill>
                <a:effectLst/>
                <a:uLnTx/>
                <a:uFillTx/>
                <a:latin typeface="Cambria" panose="02040503050406030204" pitchFamily="18" charset="0"/>
                <a:ea typeface="Cambria" panose="02040503050406030204" pitchFamily="18" charset="0"/>
              </a:rPr>
              <a:t>. </a:t>
            </a:r>
            <a:r>
              <a:rPr lang="en-US" sz="3000" b="1">
                <a:solidFill>
                  <a:schemeClr val="tx1"/>
                </a:solidFill>
                <a:latin typeface="Cambria" panose="02040503050406030204" pitchFamily="18" charset="0"/>
                <a:ea typeface="Cambria" panose="02040503050406030204" pitchFamily="18" charset="0"/>
                <a:cs typeface="Times New Roman" panose="02020603050405020304" pitchFamily="18" charset="0"/>
              </a:rPr>
              <a:t>O</a:t>
            </a:r>
            <a:r>
              <a:rPr lang="en-US" sz="3000" b="1" baseline="-25000">
                <a:solidFill>
                  <a:schemeClr val="tx1"/>
                </a:solidFill>
                <a:latin typeface="Cambria" panose="02040503050406030204" pitchFamily="18" charset="0"/>
                <a:ea typeface="Cambria" panose="02040503050406030204" pitchFamily="18" charset="0"/>
                <a:cs typeface="Times New Roman" panose="02020603050405020304" pitchFamily="18" charset="0"/>
              </a:rPr>
              <a:t>1</a:t>
            </a:r>
            <a:r>
              <a:rPr lang="en-US" sz="3000" b="1">
                <a:solidFill>
                  <a:schemeClr val="tx1"/>
                </a:solidFill>
                <a:latin typeface="Cambria" panose="02040503050406030204" pitchFamily="18" charset="0"/>
                <a:ea typeface="Cambria" panose="02040503050406030204" pitchFamily="18" charset="0"/>
                <a:cs typeface="Times New Roman" panose="02020603050405020304" pitchFamily="18" charset="0"/>
              </a:rPr>
              <a:t>O &gt; 4O</a:t>
            </a:r>
            <a:r>
              <a:rPr lang="en-US" sz="3000" b="1" baseline="-25000">
                <a:solidFill>
                  <a:schemeClr val="tx1"/>
                </a:solidFill>
                <a:latin typeface="Cambria" panose="02040503050406030204" pitchFamily="18" charset="0"/>
                <a:ea typeface="Cambria" panose="02040503050406030204" pitchFamily="18" charset="0"/>
                <a:cs typeface="Times New Roman" panose="02020603050405020304" pitchFamily="18" charset="0"/>
              </a:rPr>
              <a:t>2</a:t>
            </a:r>
            <a:r>
              <a:rPr lang="en-US" sz="3000" b="1">
                <a:solidFill>
                  <a:schemeClr val="tx1"/>
                </a:solidFill>
                <a:latin typeface="Cambria" panose="02040503050406030204" pitchFamily="18" charset="0"/>
                <a:ea typeface="Cambria" panose="02040503050406030204" pitchFamily="18" charset="0"/>
                <a:cs typeface="Times New Roman" panose="02020603050405020304" pitchFamily="18" charset="0"/>
              </a:rPr>
              <a:t>O </a:t>
            </a:r>
            <a:endParaRPr kumimoji="0" lang="vi-VN" sz="3000" b="1"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endParaRPr>
          </a:p>
        </p:txBody>
      </p:sp>
      <p:sp>
        <p:nvSpPr>
          <p:cNvPr id="43" name="Rectangle 42"/>
          <p:cNvSpPr/>
          <p:nvPr/>
        </p:nvSpPr>
        <p:spPr>
          <a:xfrm>
            <a:off x="190900" y="3080433"/>
            <a:ext cx="5574900" cy="105976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3000" b="1"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rPr>
              <a:t>C</a:t>
            </a:r>
            <a:r>
              <a:rPr kumimoji="0" lang="vi-VN" sz="3000" b="1" i="0" u="none" strike="noStrike" kern="1200" cap="none" spc="0" normalizeH="0" baseline="0" noProof="0">
                <a:ln>
                  <a:noFill/>
                </a:ln>
                <a:solidFill>
                  <a:schemeClr val="tx1"/>
                </a:solidFill>
                <a:effectLst/>
                <a:uLnTx/>
                <a:uFillTx/>
                <a:latin typeface="Cambria" panose="02040503050406030204" pitchFamily="18" charset="0"/>
                <a:ea typeface="Cambria" panose="02040503050406030204" pitchFamily="18" charset="0"/>
              </a:rPr>
              <a:t>. </a:t>
            </a:r>
            <a:r>
              <a:rPr lang="en-US" sz="3000" b="1">
                <a:solidFill>
                  <a:schemeClr val="tx1"/>
                </a:solidFill>
                <a:latin typeface="Cambria" panose="02040503050406030204" pitchFamily="18" charset="0"/>
                <a:ea typeface="Cambria" panose="02040503050406030204" pitchFamily="18" charset="0"/>
                <a:cs typeface="Times New Roman" panose="02020603050405020304" pitchFamily="18" charset="0"/>
              </a:rPr>
              <a:t>O</a:t>
            </a:r>
            <a:r>
              <a:rPr lang="en-US" sz="3000" b="1" baseline="-25000">
                <a:solidFill>
                  <a:schemeClr val="tx1"/>
                </a:solidFill>
                <a:latin typeface="Cambria" panose="02040503050406030204" pitchFamily="18" charset="0"/>
                <a:ea typeface="Cambria" panose="02040503050406030204" pitchFamily="18" charset="0"/>
                <a:cs typeface="Times New Roman" panose="02020603050405020304" pitchFamily="18" charset="0"/>
              </a:rPr>
              <a:t>2</a:t>
            </a:r>
            <a:r>
              <a:rPr lang="en-US" sz="3000" b="1">
                <a:solidFill>
                  <a:schemeClr val="tx1"/>
                </a:solidFill>
                <a:latin typeface="Cambria" panose="02040503050406030204" pitchFamily="18" charset="0"/>
                <a:ea typeface="Cambria" panose="02040503050406030204" pitchFamily="18" charset="0"/>
                <a:cs typeface="Times New Roman" panose="02020603050405020304" pitchFamily="18" charset="0"/>
              </a:rPr>
              <a:t>O &gt; 4O</a:t>
            </a:r>
            <a:r>
              <a:rPr lang="en-US" sz="3000" b="1" baseline="-25000">
                <a:solidFill>
                  <a:schemeClr val="tx1"/>
                </a:solidFill>
                <a:latin typeface="Cambria" panose="02040503050406030204" pitchFamily="18" charset="0"/>
                <a:ea typeface="Cambria" panose="02040503050406030204" pitchFamily="18" charset="0"/>
                <a:cs typeface="Times New Roman" panose="02020603050405020304" pitchFamily="18" charset="0"/>
              </a:rPr>
              <a:t>1</a:t>
            </a:r>
            <a:r>
              <a:rPr lang="en-US" sz="3000" b="1">
                <a:solidFill>
                  <a:schemeClr val="tx1"/>
                </a:solidFill>
                <a:latin typeface="Cambria" panose="02040503050406030204" pitchFamily="18" charset="0"/>
                <a:ea typeface="Cambria" panose="02040503050406030204" pitchFamily="18" charset="0"/>
                <a:cs typeface="Times New Roman" panose="02020603050405020304" pitchFamily="18" charset="0"/>
              </a:rPr>
              <a:t>O</a:t>
            </a:r>
            <a:endParaRPr kumimoji="0" lang="vi-VN" sz="3000" b="0"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endParaRPr>
          </a:p>
        </p:txBody>
      </p:sp>
      <p:sp>
        <p:nvSpPr>
          <p:cNvPr id="44" name="Rectangle 43"/>
          <p:cNvSpPr/>
          <p:nvPr/>
        </p:nvSpPr>
        <p:spPr>
          <a:xfrm>
            <a:off x="5412633" y="3108471"/>
            <a:ext cx="5518332" cy="105792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3000" b="1"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rPr>
              <a:t>D</a:t>
            </a:r>
            <a:r>
              <a:rPr kumimoji="0" lang="vi-VN" sz="3000" b="1" i="0" u="none" strike="noStrike" kern="1200" cap="none" spc="0" normalizeH="0" baseline="0" noProof="0">
                <a:ln>
                  <a:noFill/>
                </a:ln>
                <a:solidFill>
                  <a:schemeClr val="tx1"/>
                </a:solidFill>
                <a:effectLst/>
                <a:uLnTx/>
                <a:uFillTx/>
                <a:latin typeface="Cambria" panose="02040503050406030204" pitchFamily="18" charset="0"/>
                <a:ea typeface="Cambria" panose="02040503050406030204" pitchFamily="18" charset="0"/>
              </a:rPr>
              <a:t>. </a:t>
            </a:r>
            <a:r>
              <a:rPr lang="en-US" sz="3000" b="1">
                <a:solidFill>
                  <a:schemeClr val="tx1"/>
                </a:solidFill>
                <a:latin typeface="Cambria" panose="02040503050406030204" pitchFamily="18" charset="0"/>
                <a:ea typeface="Cambria" panose="02040503050406030204" pitchFamily="18" charset="0"/>
                <a:cs typeface="Times New Roman" panose="02020603050405020304" pitchFamily="18" charset="0"/>
              </a:rPr>
              <a:t>4O</a:t>
            </a:r>
            <a:r>
              <a:rPr lang="en-US" sz="3000" b="1" baseline="-25000">
                <a:solidFill>
                  <a:schemeClr val="tx1"/>
                </a:solidFill>
                <a:latin typeface="Cambria" panose="02040503050406030204" pitchFamily="18" charset="0"/>
                <a:ea typeface="Cambria" panose="02040503050406030204" pitchFamily="18" charset="0"/>
                <a:cs typeface="Times New Roman" panose="02020603050405020304" pitchFamily="18" charset="0"/>
              </a:rPr>
              <a:t>1</a:t>
            </a:r>
            <a:r>
              <a:rPr lang="en-US" sz="3000" b="1">
                <a:solidFill>
                  <a:schemeClr val="tx1"/>
                </a:solidFill>
                <a:latin typeface="Cambria" panose="02040503050406030204" pitchFamily="18" charset="0"/>
                <a:ea typeface="Cambria" panose="02040503050406030204" pitchFamily="18" charset="0"/>
                <a:cs typeface="Times New Roman" panose="02020603050405020304" pitchFamily="18" charset="0"/>
              </a:rPr>
              <a:t>O &gt; O</a:t>
            </a:r>
            <a:r>
              <a:rPr lang="en-US" sz="3000" b="1" baseline="-25000">
                <a:solidFill>
                  <a:schemeClr val="tx1"/>
                </a:solidFill>
                <a:latin typeface="Cambria" panose="02040503050406030204" pitchFamily="18" charset="0"/>
                <a:ea typeface="Cambria" panose="02040503050406030204" pitchFamily="18" charset="0"/>
                <a:cs typeface="Times New Roman" panose="02020603050405020304" pitchFamily="18" charset="0"/>
              </a:rPr>
              <a:t>2</a:t>
            </a:r>
            <a:r>
              <a:rPr lang="en-US" sz="3000" b="1">
                <a:solidFill>
                  <a:schemeClr val="tx1"/>
                </a:solidFill>
                <a:latin typeface="Cambria" panose="02040503050406030204" pitchFamily="18" charset="0"/>
                <a:ea typeface="Cambria" panose="02040503050406030204" pitchFamily="18" charset="0"/>
                <a:cs typeface="Times New Roman" panose="02020603050405020304" pitchFamily="18" charset="0"/>
              </a:rPr>
              <a:t>O &gt; 2O</a:t>
            </a:r>
            <a:r>
              <a:rPr lang="en-US" sz="3000" b="1" baseline="-25000">
                <a:solidFill>
                  <a:schemeClr val="tx1"/>
                </a:solidFill>
                <a:latin typeface="Cambria" panose="02040503050406030204" pitchFamily="18" charset="0"/>
                <a:ea typeface="Cambria" panose="02040503050406030204" pitchFamily="18" charset="0"/>
                <a:cs typeface="Times New Roman" panose="02020603050405020304" pitchFamily="18" charset="0"/>
              </a:rPr>
              <a:t>1</a:t>
            </a:r>
            <a:r>
              <a:rPr lang="en-US" sz="3000" b="1">
                <a:solidFill>
                  <a:schemeClr val="tx1"/>
                </a:solidFill>
                <a:latin typeface="Cambria" panose="02040503050406030204" pitchFamily="18" charset="0"/>
                <a:ea typeface="Cambria" panose="02040503050406030204" pitchFamily="18" charset="0"/>
                <a:cs typeface="Times New Roman" panose="02020603050405020304" pitchFamily="18" charset="0"/>
              </a:rPr>
              <a:t>O</a:t>
            </a:r>
            <a:endParaRPr kumimoji="0" lang="vi-VN" sz="3000" b="1"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endParaRPr>
          </a:p>
        </p:txBody>
      </p:sp>
      <p:pic>
        <p:nvPicPr>
          <p:cNvPr id="47" name="Picture 46"/>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041635" y="1870700"/>
            <a:ext cx="654500" cy="575167"/>
          </a:xfrm>
          <a:prstGeom prst="rect">
            <a:avLst/>
          </a:prstGeom>
        </p:spPr>
      </p:pic>
      <p:pic>
        <p:nvPicPr>
          <p:cNvPr id="51" name="Picture 50"/>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041635" y="3370738"/>
            <a:ext cx="713420" cy="570735"/>
          </a:xfrm>
          <a:prstGeom prst="rect">
            <a:avLst/>
          </a:prstGeom>
        </p:spPr>
      </p:pic>
      <p:pic>
        <p:nvPicPr>
          <p:cNvPr id="49" name="Picture 48"/>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677437" y="3437503"/>
            <a:ext cx="649698" cy="570946"/>
          </a:xfrm>
          <a:prstGeom prst="rect">
            <a:avLst/>
          </a:prstGeom>
        </p:spPr>
      </p:pic>
      <p:pic>
        <p:nvPicPr>
          <p:cNvPr id="53" name="Picture 5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642675" y="1928029"/>
            <a:ext cx="611337" cy="537236"/>
          </a:xfrm>
          <a:prstGeom prst="rect">
            <a:avLst/>
          </a:prstGeom>
        </p:spPr>
      </p:pic>
      <p:sp>
        <p:nvSpPr>
          <p:cNvPr id="18" name="Cloud 17">
            <a:hlinkClick r:id="rId15" action="ppaction://hlinksldjump"/>
          </p:cNvPr>
          <p:cNvSpPr/>
          <p:nvPr/>
        </p:nvSpPr>
        <p:spPr>
          <a:xfrm>
            <a:off x="4667494" y="4702499"/>
            <a:ext cx="2359211"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chemeClr val="bg1">
                    <a:lumMod val="50000"/>
                  </a:schemeClr>
                </a:solidFill>
                <a:effectLst/>
                <a:uLnTx/>
                <a:uFillTx/>
                <a:latin typeface="Cambria" panose="02040503050406030204" pitchFamily="18" charset="0"/>
                <a:ea typeface="Cambria" panose="02040503050406030204" pitchFamily="18" charset="0"/>
              </a:rPr>
              <a:t>QUAY VỀ</a:t>
            </a:r>
            <a:endParaRPr kumimoji="0" lang="vi-VN" sz="3000" b="0" i="0" u="none" strike="noStrike" kern="1200" cap="none" spc="0" normalizeH="0" baseline="0" noProof="0" dirty="0">
              <a:ln>
                <a:noFill/>
              </a:ln>
              <a:solidFill>
                <a:schemeClr val="bg1">
                  <a:lumMod val="50000"/>
                </a:schemeClr>
              </a:solidFill>
              <a:effectLst/>
              <a:uLnTx/>
              <a:uFillTx/>
              <a:latin typeface="Cambria" panose="02040503050406030204" pitchFamily="18" charset="0"/>
              <a:ea typeface="Cambria" panose="02040503050406030204" pitchFamily="18" charset="0"/>
            </a:endParaRPr>
          </a:p>
        </p:txBody>
      </p:sp>
      <p:grpSp>
        <p:nvGrpSpPr>
          <p:cNvPr id="17" name="Group 16">
            <a:extLst>
              <a:ext uri="{FF2B5EF4-FFF2-40B4-BE49-F238E27FC236}">
                <a16:creationId xmlns:a16="http://schemas.microsoft.com/office/drawing/2014/main" id="{45C5D0F5-7FE9-4010-96F7-60DD9AC29741}"/>
              </a:ext>
            </a:extLst>
          </p:cNvPr>
          <p:cNvGrpSpPr/>
          <p:nvPr/>
        </p:nvGrpSpPr>
        <p:grpSpPr>
          <a:xfrm>
            <a:off x="1399601" y="4976952"/>
            <a:ext cx="1035321" cy="1061881"/>
            <a:chOff x="9134528" y="224918"/>
            <a:chExt cx="1448665" cy="1380582"/>
          </a:xfrm>
        </p:grpSpPr>
        <p:pic>
          <p:nvPicPr>
            <p:cNvPr id="19" name="Screen Recording 1">
              <a:hlinkClick r:id="" action="ppaction://media"/>
              <a:extLst>
                <a:ext uri="{FF2B5EF4-FFF2-40B4-BE49-F238E27FC236}">
                  <a16:creationId xmlns:a16="http://schemas.microsoft.com/office/drawing/2014/main" id="{7D268EF8-8495-4CBE-AF22-413954F63C1D}"/>
                </a:ext>
              </a:extLst>
            </p:cNvPr>
            <p:cNvPicPr>
              <a:picLocks noChangeAspect="1"/>
            </p:cNvPicPr>
            <p:nvPr>
              <a:videoFile r:link="rId2"/>
              <p:extLst>
                <p:ext uri="{DAA4B4D4-6D71-4841-9C94-3DE7FCFB9230}">
                  <p14:media xmlns:p14="http://schemas.microsoft.com/office/powerpoint/2010/main" r:embed="rId1"/>
                </p:ext>
              </p:extLst>
            </p:nvPr>
          </p:nvPicPr>
          <p:blipFill>
            <a:blip r:embed="rId16"/>
            <a:stretch>
              <a:fillRect/>
            </a:stretch>
          </p:blipFill>
          <p:spPr>
            <a:xfrm>
              <a:off x="9134528" y="1042709"/>
              <a:ext cx="1448665" cy="56279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20" name="Graphic 23" descr="Stopwatch">
              <a:extLst>
                <a:ext uri="{FF2B5EF4-FFF2-40B4-BE49-F238E27FC236}">
                  <a16:creationId xmlns:a16="http://schemas.microsoft.com/office/drawing/2014/main" id="{2643CB9B-AE90-4C09-8649-A10010732AA1}"/>
                </a:ext>
              </a:extLst>
            </p:cNvPr>
            <p:cNvPicPr>
              <a:picLocks noChangeAspect="1"/>
            </p:cNvPicPr>
            <p:nvPr/>
          </p:nvPicPr>
          <p:blipFill>
            <a:blip r:embed="rId17" cstate="hqprint">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9502396" y="224918"/>
              <a:ext cx="747339" cy="747339"/>
            </a:xfrm>
            <a:prstGeom prst="rect">
              <a:avLst/>
            </a:prstGeom>
          </p:spPr>
        </p:pic>
      </p:grpSp>
    </p:spTree>
    <p:extLst>
      <p:ext uri="{BB962C8B-B14F-4D97-AF65-F5344CB8AC3E}">
        <p14:creationId xmlns:p14="http://schemas.microsoft.com/office/powerpoint/2010/main" val="3205864015"/>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4"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5"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4"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5"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4"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6" name="Check mark.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00B05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4"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5"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video>
              <p:cMediaNode vol="80000" mute="1">
                <p:cTn id="104" fill="hold" display="0">
                  <p:stCondLst>
                    <p:cond delay="indefinite"/>
                  </p:stCondLst>
                </p:cTn>
                <p:tgtEl>
                  <p:spTgt spid="19"/>
                </p:tgtEl>
              </p:cMediaNode>
            </p:video>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11" cstate="print">
            <a:biLevel thresh="25000"/>
            <a:extLst>
              <a:ext uri="{BEBA8EAE-BF5A-486C-A8C5-ECC9F3942E4B}">
                <a14:imgProps xmlns:a14="http://schemas.microsoft.com/office/drawing/2010/main">
                  <a14:imgLayer r:embed="rId12">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 name="Snip Diagonal Corner Rectangle 3"/>
          <p:cNvSpPr/>
          <p:nvPr/>
        </p:nvSpPr>
        <p:spPr>
          <a:xfrm>
            <a:off x="1890383" y="174394"/>
            <a:ext cx="10157238" cy="68178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000" b="1">
                <a:solidFill>
                  <a:srgbClr val="FF0000"/>
                </a:solidFill>
                <a:latin typeface="Cambria" panose="02040503050406030204" pitchFamily="18" charset="0"/>
                <a:ea typeface="Cambria" panose="02040503050406030204" pitchFamily="18" charset="0"/>
                <a:cs typeface="Tahoma" panose="020B0604030504040204" pitchFamily="34" charset="0"/>
              </a:rPr>
              <a:t>Câu hỏi 5: </a:t>
            </a:r>
            <a:r>
              <a:rPr lang="vi-VN" sz="3000">
                <a:solidFill>
                  <a:srgbClr val="FF0000"/>
                </a:solidFill>
                <a:latin typeface="Cambria" panose="02040503050406030204" pitchFamily="18" charset="0"/>
                <a:ea typeface="Cambria" panose="02040503050406030204" pitchFamily="18" charset="0"/>
                <a:cs typeface="Tahoma" panose="020B0604030504040204" pitchFamily="34" charset="0"/>
              </a:rPr>
              <a:t>Đầu người là đòn bẩy loại mấy?</a:t>
            </a:r>
            <a:endParaRPr lang="en-US" sz="3000" b="1" dirty="0">
              <a:solidFill>
                <a:srgbClr val="FF0000"/>
              </a:solidFill>
              <a:latin typeface="Cambria" panose="02040503050406030204" pitchFamily="18" charset="0"/>
              <a:ea typeface="Cambria" panose="02040503050406030204" pitchFamily="18" charset="0"/>
              <a:cs typeface="Tahoma" panose="020B0604030504040204" pitchFamily="34" charset="0"/>
            </a:endParaRPr>
          </a:p>
        </p:txBody>
      </p:sp>
      <p:sp>
        <p:nvSpPr>
          <p:cNvPr id="26" name="Rectangle 25"/>
          <p:cNvSpPr/>
          <p:nvPr/>
        </p:nvSpPr>
        <p:spPr>
          <a:xfrm>
            <a:off x="124252" y="1038936"/>
            <a:ext cx="10044215" cy="882998"/>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0" lang="vi-VN" sz="3000" b="0"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rPr>
              <a:t>A</a:t>
            </a:r>
            <a:r>
              <a:rPr kumimoji="0" lang="vi-VN" sz="3000" b="0"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rPr>
              <a:t>. </a:t>
            </a:r>
            <a:r>
              <a:rPr lang="en-US" sz="3000">
                <a:solidFill>
                  <a:srgbClr val="0070C0"/>
                </a:solidFill>
                <a:latin typeface="Cambria" panose="02040503050406030204" pitchFamily="18" charset="0"/>
                <a:ea typeface="Cambria" panose="02040503050406030204" pitchFamily="18" charset="0"/>
                <a:cs typeface="Tahoma" panose="020B0604030504040204" pitchFamily="34" charset="0"/>
              </a:rPr>
              <a:t>Loại 2</a:t>
            </a:r>
            <a:endParaRPr lang="en-US" sz="3000" b="1" dirty="0">
              <a:solidFill>
                <a:srgbClr val="0070C0"/>
              </a:solidFill>
              <a:latin typeface="Cambria" panose="02040503050406030204" pitchFamily="18" charset="0"/>
              <a:ea typeface="Cambria" panose="02040503050406030204" pitchFamily="18" charset="0"/>
              <a:cs typeface="Tahoma" panose="020B0604030504040204" pitchFamily="34" charset="0"/>
            </a:endParaRPr>
          </a:p>
        </p:txBody>
      </p:sp>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3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3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42" name="Rectangle 41"/>
          <p:cNvSpPr/>
          <p:nvPr/>
        </p:nvSpPr>
        <p:spPr>
          <a:xfrm>
            <a:off x="158077" y="1993487"/>
            <a:ext cx="10526815" cy="860091"/>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0" lang="vi-VN" sz="3000" b="0"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rPr>
              <a:t>B</a:t>
            </a:r>
            <a:r>
              <a:rPr kumimoji="0" lang="vi-VN" sz="3000" b="0"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rPr>
              <a:t>. </a:t>
            </a:r>
            <a:r>
              <a:rPr lang="en-US" sz="3000">
                <a:solidFill>
                  <a:srgbClr val="0070C0"/>
                </a:solidFill>
                <a:latin typeface="Cambria" panose="02040503050406030204" pitchFamily="18" charset="0"/>
                <a:ea typeface="Cambria" panose="02040503050406030204" pitchFamily="18" charset="0"/>
                <a:cs typeface="Tahoma" panose="020B0604030504040204" pitchFamily="34" charset="0"/>
              </a:rPr>
              <a:t>Loại 1</a:t>
            </a:r>
            <a:endParaRPr lang="en-US" sz="3000" b="1" dirty="0">
              <a:solidFill>
                <a:srgbClr val="0070C0"/>
              </a:solidFill>
              <a:latin typeface="Cambria" panose="02040503050406030204" pitchFamily="18" charset="0"/>
              <a:ea typeface="Cambria" panose="02040503050406030204" pitchFamily="18" charset="0"/>
              <a:cs typeface="Tahoma" panose="020B0604030504040204" pitchFamily="34" charset="0"/>
            </a:endParaRPr>
          </a:p>
        </p:txBody>
      </p:sp>
      <p:sp>
        <p:nvSpPr>
          <p:cNvPr id="43" name="Rectangle 42"/>
          <p:cNvSpPr/>
          <p:nvPr/>
        </p:nvSpPr>
        <p:spPr>
          <a:xfrm>
            <a:off x="124252" y="3120190"/>
            <a:ext cx="5711334" cy="481309"/>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3000" b="0"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rPr>
              <a:t>C</a:t>
            </a:r>
            <a:r>
              <a:rPr kumimoji="0" lang="vi-VN" sz="3000" b="0"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rPr>
              <a:t>. </a:t>
            </a:r>
            <a:r>
              <a:rPr lang="en-US" sz="3000">
                <a:solidFill>
                  <a:srgbClr val="0070C0"/>
                </a:solidFill>
                <a:latin typeface="Cambria" panose="02040503050406030204" pitchFamily="18" charset="0"/>
                <a:ea typeface="Cambria" panose="02040503050406030204" pitchFamily="18" charset="0"/>
                <a:cs typeface="Tahoma" panose="020B0604030504040204" pitchFamily="34" charset="0"/>
              </a:rPr>
              <a:t>Vừa loại 1, vừa loại 2</a:t>
            </a:r>
            <a:endParaRPr kumimoji="0" lang="vi-VN" sz="3000" b="0"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endParaRPr>
          </a:p>
        </p:txBody>
      </p:sp>
      <p:sp>
        <p:nvSpPr>
          <p:cNvPr id="44" name="Rectangle 43"/>
          <p:cNvSpPr/>
          <p:nvPr/>
        </p:nvSpPr>
        <p:spPr>
          <a:xfrm>
            <a:off x="78494" y="4089829"/>
            <a:ext cx="8021813" cy="61267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0" lang="vi-VN" sz="3000" b="0"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rPr>
              <a:t>D</a:t>
            </a:r>
            <a:r>
              <a:rPr kumimoji="0" lang="vi-VN" sz="3000" b="0"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rPr>
              <a:t>. </a:t>
            </a:r>
            <a:r>
              <a:rPr lang="en-US" sz="3000">
                <a:solidFill>
                  <a:srgbClr val="0070C0"/>
                </a:solidFill>
                <a:latin typeface="Cambria" panose="02040503050406030204" pitchFamily="18" charset="0"/>
                <a:ea typeface="Cambria" panose="02040503050406030204" pitchFamily="18" charset="0"/>
                <a:cs typeface="Tahoma" panose="020B0604030504040204" pitchFamily="34" charset="0"/>
              </a:rPr>
              <a:t>Không phải đòn bẩy</a:t>
            </a:r>
            <a:endParaRPr lang="en-US" sz="3000" b="1" dirty="0">
              <a:solidFill>
                <a:srgbClr val="0070C0"/>
              </a:solidFill>
              <a:latin typeface="Cambria" panose="02040503050406030204" pitchFamily="18" charset="0"/>
              <a:ea typeface="Cambria" panose="02040503050406030204" pitchFamily="18" charset="0"/>
              <a:cs typeface="Tahoma" panose="020B0604030504040204" pitchFamily="34" charset="0"/>
            </a:endParaRPr>
          </a:p>
        </p:txBody>
      </p:sp>
      <p:pic>
        <p:nvPicPr>
          <p:cNvPr id="47" name="Picture 46"/>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837318" y="840249"/>
            <a:ext cx="692125" cy="608231"/>
          </a:xfrm>
          <a:prstGeom prst="rect">
            <a:avLst/>
          </a:prstGeom>
        </p:spPr>
      </p:pic>
      <p:pic>
        <p:nvPicPr>
          <p:cNvPr id="51" name="Picture 50"/>
          <p:cNvPicPr>
            <a:picLocks noChangeAspect="1"/>
          </p:cNvPicPr>
          <p:nvPr/>
        </p:nvPicPr>
        <p:blipFill rotWithShape="1">
          <a:blip r:embed="rId14"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387658" y="3096189"/>
            <a:ext cx="662058" cy="579399"/>
          </a:xfrm>
          <a:prstGeom prst="rect">
            <a:avLst/>
          </a:prstGeom>
        </p:spPr>
      </p:pic>
      <p:pic>
        <p:nvPicPr>
          <p:cNvPr id="49" name="Picture 48"/>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638338" y="3887024"/>
            <a:ext cx="600302" cy="527538"/>
          </a:xfrm>
          <a:prstGeom prst="rect">
            <a:avLst/>
          </a:prstGeom>
        </p:spPr>
      </p:pic>
      <p:pic>
        <p:nvPicPr>
          <p:cNvPr id="53" name="Picture 52"/>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0168467" y="2002280"/>
            <a:ext cx="804742" cy="643793"/>
          </a:xfrm>
          <a:prstGeom prst="rect">
            <a:avLst/>
          </a:prstGeom>
        </p:spPr>
      </p:pic>
      <p:sp>
        <p:nvSpPr>
          <p:cNvPr id="18" name="Cloud 17">
            <a:hlinkClick r:id="rId16" action="ppaction://hlinksldjump"/>
          </p:cNvPr>
          <p:cNvSpPr/>
          <p:nvPr/>
        </p:nvSpPr>
        <p:spPr>
          <a:xfrm>
            <a:off x="4716733" y="5116740"/>
            <a:ext cx="2359211"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chemeClr val="bg1">
                    <a:lumMod val="50000"/>
                  </a:schemeClr>
                </a:solidFill>
                <a:effectLst/>
                <a:uLnTx/>
                <a:uFillTx/>
                <a:latin typeface="Cambria" panose="02040503050406030204" pitchFamily="18" charset="0"/>
                <a:ea typeface="Cambria" panose="02040503050406030204" pitchFamily="18" charset="0"/>
              </a:rPr>
              <a:t>QUAY VỀ</a:t>
            </a:r>
            <a:endParaRPr kumimoji="0" lang="vi-VN" sz="3000" b="0" i="0" u="none" strike="noStrike" kern="1200" cap="none" spc="0" normalizeH="0" baseline="0" noProof="0" dirty="0">
              <a:ln>
                <a:noFill/>
              </a:ln>
              <a:solidFill>
                <a:schemeClr val="bg1">
                  <a:lumMod val="50000"/>
                </a:schemeClr>
              </a:solidFill>
              <a:effectLst/>
              <a:uLnTx/>
              <a:uFillTx/>
              <a:latin typeface="Cambria" panose="02040503050406030204" pitchFamily="18" charset="0"/>
              <a:ea typeface="Cambria" panose="02040503050406030204" pitchFamily="18" charset="0"/>
            </a:endParaRPr>
          </a:p>
        </p:txBody>
      </p:sp>
      <p:grpSp>
        <p:nvGrpSpPr>
          <p:cNvPr id="17" name="Group 16">
            <a:extLst>
              <a:ext uri="{FF2B5EF4-FFF2-40B4-BE49-F238E27FC236}">
                <a16:creationId xmlns:a16="http://schemas.microsoft.com/office/drawing/2014/main" id="{45C5D0F5-7FE9-4010-96F7-60DD9AC29741}"/>
              </a:ext>
            </a:extLst>
          </p:cNvPr>
          <p:cNvGrpSpPr/>
          <p:nvPr/>
        </p:nvGrpSpPr>
        <p:grpSpPr>
          <a:xfrm>
            <a:off x="1418046" y="4995958"/>
            <a:ext cx="1035321" cy="1061881"/>
            <a:chOff x="9134528" y="224918"/>
            <a:chExt cx="1448665" cy="1380582"/>
          </a:xfrm>
        </p:grpSpPr>
        <p:pic>
          <p:nvPicPr>
            <p:cNvPr id="19" name="Screen Recording 1">
              <a:hlinkClick r:id="" action="ppaction://media"/>
              <a:extLst>
                <a:ext uri="{FF2B5EF4-FFF2-40B4-BE49-F238E27FC236}">
                  <a16:creationId xmlns:a16="http://schemas.microsoft.com/office/drawing/2014/main" id="{7D268EF8-8495-4CBE-AF22-413954F63C1D}"/>
                </a:ext>
              </a:extLst>
            </p:cNvPr>
            <p:cNvPicPr>
              <a:picLocks noChangeAspect="1"/>
            </p:cNvPicPr>
            <p:nvPr>
              <a:videoFile r:link="rId2"/>
              <p:extLst>
                <p:ext uri="{DAA4B4D4-6D71-4841-9C94-3DE7FCFB9230}">
                  <p14:media xmlns:p14="http://schemas.microsoft.com/office/powerpoint/2010/main" r:embed="rId1"/>
                </p:ext>
              </p:extLst>
            </p:nvPr>
          </p:nvPicPr>
          <p:blipFill>
            <a:blip r:embed="rId17"/>
            <a:stretch>
              <a:fillRect/>
            </a:stretch>
          </p:blipFill>
          <p:spPr>
            <a:xfrm>
              <a:off x="9134528" y="1042709"/>
              <a:ext cx="1448665" cy="56279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20" name="Graphic 23" descr="Stopwatch">
              <a:extLst>
                <a:ext uri="{FF2B5EF4-FFF2-40B4-BE49-F238E27FC236}">
                  <a16:creationId xmlns:a16="http://schemas.microsoft.com/office/drawing/2014/main" id="{2643CB9B-AE90-4C09-8649-A10010732AA1}"/>
                </a:ext>
              </a:extLst>
            </p:cNvPr>
            <p:cNvPicPr>
              <a:picLocks noChangeAspect="1"/>
            </p:cNvPicPr>
            <p:nvPr/>
          </p:nvPicPr>
          <p:blipFill>
            <a:blip r:embed="rId18" cstate="hqprint">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9502396" y="224918"/>
              <a:ext cx="747339" cy="747339"/>
            </a:xfrm>
            <a:prstGeom prst="rect">
              <a:avLst/>
            </a:prstGeom>
          </p:spPr>
        </p:pic>
      </p:grpSp>
    </p:spTree>
    <p:extLst>
      <p:ext uri="{BB962C8B-B14F-4D97-AF65-F5344CB8AC3E}">
        <p14:creationId xmlns:p14="http://schemas.microsoft.com/office/powerpoint/2010/main" val="2919973634"/>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4"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5"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4"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6" name="Check mark.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00B05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4"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5"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4"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5"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video>
              <p:cMediaNode vol="80000" mute="1">
                <p:cTn id="104" fill="hold" display="0">
                  <p:stCondLst>
                    <p:cond delay="indefinite"/>
                  </p:stCondLst>
                </p:cTn>
                <p:tgtEl>
                  <p:spTgt spid="19"/>
                </p:tgtEl>
              </p:cMediaNode>
            </p:video>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11" cstate="print">
            <a:biLevel thresh="25000"/>
            <a:extLst>
              <a:ext uri="{BEBA8EAE-BF5A-486C-A8C5-ECC9F3942E4B}">
                <a14:imgProps xmlns:a14="http://schemas.microsoft.com/office/drawing/2010/main">
                  <a14:imgLayer r:embed="rId12">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 name="Snip Diagonal Corner Rectangle 3"/>
          <p:cNvSpPr/>
          <p:nvPr/>
        </p:nvSpPr>
        <p:spPr>
          <a:xfrm>
            <a:off x="2165711" y="253335"/>
            <a:ext cx="11912600" cy="924293"/>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000" b="1" dirty="0" err="1">
                <a:solidFill>
                  <a:srgbClr val="FF0000"/>
                </a:solidFill>
                <a:latin typeface="Cambria" panose="02040503050406030204" pitchFamily="18" charset="0"/>
                <a:ea typeface="Cambria" panose="02040503050406030204" pitchFamily="18" charset="0"/>
                <a:cs typeface="Tahoma" panose="020B0604030504040204" pitchFamily="34" charset="0"/>
              </a:rPr>
              <a:t>Câu</a:t>
            </a:r>
            <a:r>
              <a:rPr lang="en-US" sz="3000" b="1" dirty="0">
                <a:solidFill>
                  <a:srgbClr val="FF0000"/>
                </a:solidFill>
                <a:latin typeface="Cambria" panose="02040503050406030204" pitchFamily="18" charset="0"/>
                <a:ea typeface="Cambria" panose="02040503050406030204" pitchFamily="18" charset="0"/>
                <a:cs typeface="Tahoma" panose="020B0604030504040204" pitchFamily="34" charset="0"/>
              </a:rPr>
              <a:t> </a:t>
            </a:r>
            <a:r>
              <a:rPr lang="en-US" sz="3000" b="1" dirty="0" err="1">
                <a:solidFill>
                  <a:srgbClr val="FF0000"/>
                </a:solidFill>
                <a:latin typeface="Cambria" panose="02040503050406030204" pitchFamily="18" charset="0"/>
                <a:ea typeface="Cambria" panose="02040503050406030204" pitchFamily="18" charset="0"/>
                <a:cs typeface="Tahoma" panose="020B0604030504040204" pitchFamily="34" charset="0"/>
              </a:rPr>
              <a:t>hỏi</a:t>
            </a:r>
            <a:r>
              <a:rPr lang="en-US" sz="3000" b="1" dirty="0">
                <a:solidFill>
                  <a:srgbClr val="FF0000"/>
                </a:solidFill>
                <a:latin typeface="Cambria" panose="02040503050406030204" pitchFamily="18" charset="0"/>
                <a:ea typeface="Cambria" panose="02040503050406030204" pitchFamily="18" charset="0"/>
                <a:cs typeface="Tahoma" panose="020B0604030504040204" pitchFamily="34" charset="0"/>
              </a:rPr>
              <a:t> 6</a:t>
            </a:r>
            <a:r>
              <a:rPr lang="en-US" sz="3000" b="1">
                <a:solidFill>
                  <a:srgbClr val="FF0000"/>
                </a:solidFill>
                <a:latin typeface="Cambria" panose="02040503050406030204" pitchFamily="18" charset="0"/>
                <a:ea typeface="Cambria" panose="02040503050406030204" pitchFamily="18" charset="0"/>
                <a:cs typeface="Tahoma" panose="020B0604030504040204" pitchFamily="34" charset="0"/>
              </a:rPr>
              <a:t>: </a:t>
            </a:r>
            <a:r>
              <a:rPr lang="en-US" sz="3000">
                <a:solidFill>
                  <a:srgbClr val="FF0000"/>
                </a:solidFill>
                <a:latin typeface="Cambria" panose="02040503050406030204" pitchFamily="18" charset="0"/>
                <a:ea typeface="Cambria" panose="02040503050406030204" pitchFamily="18" charset="0"/>
                <a:cs typeface="Tahoma" panose="020B0604030504040204" pitchFamily="34" charset="0"/>
              </a:rPr>
              <a:t>Cánh tay là đòn bẩy loại mấy?</a:t>
            </a:r>
            <a:endParaRPr lang="en-US" sz="3000" dirty="0">
              <a:solidFill>
                <a:srgbClr val="FF0000"/>
              </a:solidFill>
              <a:latin typeface="Cambria" panose="02040503050406030204" pitchFamily="18" charset="0"/>
              <a:ea typeface="Cambria" panose="02040503050406030204" pitchFamily="18" charset="0"/>
              <a:cs typeface="Tahoma" panose="020B0604030504040204" pitchFamily="34" charset="0"/>
            </a:endParaRPr>
          </a:p>
        </p:txBody>
      </p:sp>
      <p:sp>
        <p:nvSpPr>
          <p:cNvPr id="26" name="Rectangle 25"/>
          <p:cNvSpPr/>
          <p:nvPr/>
        </p:nvSpPr>
        <p:spPr>
          <a:xfrm>
            <a:off x="3651114" y="1359945"/>
            <a:ext cx="4906798" cy="52424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3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A</a:t>
            </a:r>
            <a:r>
              <a:rPr kumimoji="0" lang="vi-VN" sz="3000" b="0"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rPr>
              <a:t>. </a:t>
            </a:r>
            <a:r>
              <a:rPr lang="en-US" sz="3000">
                <a:solidFill>
                  <a:srgbClr val="002060"/>
                </a:solidFill>
                <a:latin typeface="Cambria" panose="02040503050406030204" pitchFamily="18" charset="0"/>
                <a:ea typeface="Cambria" panose="02040503050406030204" pitchFamily="18" charset="0"/>
                <a:cs typeface="Tahoma" panose="020B0604030504040204" pitchFamily="34" charset="0"/>
              </a:rPr>
              <a:t>Vừa loại 1, vừa loại 2</a:t>
            </a:r>
            <a:endParaRPr kumimoji="0" lang="vi-VN" sz="3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3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3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42" name="Rectangle 41"/>
          <p:cNvSpPr/>
          <p:nvPr/>
        </p:nvSpPr>
        <p:spPr>
          <a:xfrm>
            <a:off x="3651114" y="2098778"/>
            <a:ext cx="4130646" cy="539181"/>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0" lang="vi-VN" sz="3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B</a:t>
            </a:r>
            <a:r>
              <a:rPr kumimoji="0" lang="vi-VN" sz="3000" b="0"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rPr>
              <a:t>. </a:t>
            </a:r>
            <a:r>
              <a:rPr lang="en-US" sz="3000">
                <a:solidFill>
                  <a:srgbClr val="002060"/>
                </a:solidFill>
                <a:latin typeface="Cambria" panose="02040503050406030204" pitchFamily="18" charset="0"/>
                <a:ea typeface="Cambria" panose="02040503050406030204" pitchFamily="18" charset="0"/>
                <a:cs typeface="Tahoma" panose="020B0604030504040204" pitchFamily="34" charset="0"/>
              </a:rPr>
              <a:t>Không phải đòn bẩy</a:t>
            </a:r>
            <a:endParaRPr lang="en-US" sz="3000" b="1" dirty="0">
              <a:solidFill>
                <a:srgbClr val="002060"/>
              </a:solidFill>
              <a:latin typeface="Cambria" panose="02040503050406030204" pitchFamily="18" charset="0"/>
              <a:ea typeface="Cambria" panose="02040503050406030204" pitchFamily="18" charset="0"/>
              <a:cs typeface="Tahoma" panose="020B0604030504040204" pitchFamily="34" charset="0"/>
            </a:endParaRPr>
          </a:p>
        </p:txBody>
      </p:sp>
      <p:sp>
        <p:nvSpPr>
          <p:cNvPr id="43" name="Rectangle 42"/>
          <p:cNvSpPr/>
          <p:nvPr/>
        </p:nvSpPr>
        <p:spPr>
          <a:xfrm>
            <a:off x="3651114" y="2852550"/>
            <a:ext cx="4130646" cy="589331"/>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3000" b="0"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rPr>
              <a:t>C. </a:t>
            </a:r>
            <a:r>
              <a:rPr lang="en-US" sz="3000">
                <a:solidFill>
                  <a:srgbClr val="002060"/>
                </a:solidFill>
                <a:latin typeface="Cambria" panose="02040503050406030204" pitchFamily="18" charset="0"/>
                <a:ea typeface="Cambria" panose="02040503050406030204" pitchFamily="18" charset="0"/>
                <a:cs typeface="Tahoma" panose="020B0604030504040204" pitchFamily="34" charset="0"/>
              </a:rPr>
              <a:t>Loại 2</a:t>
            </a:r>
            <a:endParaRPr kumimoji="0" lang="vi-VN" sz="3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
        <p:nvSpPr>
          <p:cNvPr id="44" name="Rectangle 43"/>
          <p:cNvSpPr/>
          <p:nvPr/>
        </p:nvSpPr>
        <p:spPr>
          <a:xfrm>
            <a:off x="3651114" y="3653301"/>
            <a:ext cx="4906798" cy="52644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3000" b="0"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rPr>
              <a:t>D. </a:t>
            </a:r>
            <a:r>
              <a:rPr lang="fr-FR" sz="3000">
                <a:solidFill>
                  <a:srgbClr val="002060"/>
                </a:solidFill>
                <a:latin typeface="Cambria" panose="02040503050406030204" pitchFamily="18" charset="0"/>
                <a:ea typeface="Cambria" panose="02040503050406030204" pitchFamily="18" charset="0"/>
                <a:cs typeface="Tahoma" panose="020B0604030504040204" pitchFamily="34" charset="0"/>
              </a:rPr>
              <a:t>Loại 1</a:t>
            </a:r>
            <a:endParaRPr kumimoji="0" lang="vi-VN" sz="3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pic>
        <p:nvPicPr>
          <p:cNvPr id="47" name="Picture 46"/>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139641" y="1362196"/>
            <a:ext cx="609600" cy="535709"/>
          </a:xfrm>
          <a:prstGeom prst="rect">
            <a:avLst/>
          </a:prstGeom>
        </p:spPr>
      </p:pic>
      <p:pic>
        <p:nvPicPr>
          <p:cNvPr id="51" name="Picture 50"/>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8147611" y="2932924"/>
            <a:ext cx="547125" cy="480807"/>
          </a:xfrm>
          <a:prstGeom prst="rect">
            <a:avLst/>
          </a:prstGeom>
        </p:spPr>
      </p:pic>
      <p:pic>
        <p:nvPicPr>
          <p:cNvPr id="49" name="Picture 48"/>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8077536" y="3540365"/>
            <a:ext cx="804742" cy="643793"/>
          </a:xfrm>
          <a:prstGeom prst="rect">
            <a:avLst/>
          </a:prstGeom>
        </p:spPr>
      </p:pic>
      <p:pic>
        <p:nvPicPr>
          <p:cNvPr id="53" name="Picture 5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132400" y="2147445"/>
            <a:ext cx="577548" cy="507542"/>
          </a:xfrm>
          <a:prstGeom prst="rect">
            <a:avLst/>
          </a:prstGeom>
        </p:spPr>
      </p:pic>
      <p:sp>
        <p:nvSpPr>
          <p:cNvPr id="18" name="Cloud 17">
            <a:hlinkClick r:id="rId16" action="ppaction://hlinksldjump"/>
          </p:cNvPr>
          <p:cNvSpPr/>
          <p:nvPr/>
        </p:nvSpPr>
        <p:spPr>
          <a:xfrm>
            <a:off x="4667494" y="4702499"/>
            <a:ext cx="2359211"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chemeClr val="bg1">
                    <a:lumMod val="50000"/>
                  </a:schemeClr>
                </a:solidFill>
                <a:effectLst/>
                <a:uLnTx/>
                <a:uFillTx/>
                <a:latin typeface="Cambria" panose="02040503050406030204" pitchFamily="18" charset="0"/>
                <a:ea typeface="Cambria" panose="02040503050406030204" pitchFamily="18" charset="0"/>
              </a:rPr>
              <a:t>QUAY VỀ</a:t>
            </a:r>
            <a:endParaRPr kumimoji="0" lang="vi-VN" sz="3000" b="0" i="0" u="none" strike="noStrike" kern="1200" cap="none" spc="0" normalizeH="0" baseline="0" noProof="0" dirty="0">
              <a:ln>
                <a:noFill/>
              </a:ln>
              <a:solidFill>
                <a:schemeClr val="bg1">
                  <a:lumMod val="50000"/>
                </a:schemeClr>
              </a:solidFill>
              <a:effectLst/>
              <a:uLnTx/>
              <a:uFillTx/>
              <a:latin typeface="Cambria" panose="02040503050406030204" pitchFamily="18" charset="0"/>
              <a:ea typeface="Cambria" panose="02040503050406030204" pitchFamily="18" charset="0"/>
            </a:endParaRPr>
          </a:p>
        </p:txBody>
      </p:sp>
      <p:grpSp>
        <p:nvGrpSpPr>
          <p:cNvPr id="19" name="Group 18">
            <a:extLst>
              <a:ext uri="{FF2B5EF4-FFF2-40B4-BE49-F238E27FC236}">
                <a16:creationId xmlns:a16="http://schemas.microsoft.com/office/drawing/2014/main" id="{45C5D0F5-7FE9-4010-96F7-60DD9AC29741}"/>
              </a:ext>
            </a:extLst>
          </p:cNvPr>
          <p:cNvGrpSpPr/>
          <p:nvPr/>
        </p:nvGrpSpPr>
        <p:grpSpPr>
          <a:xfrm>
            <a:off x="1446876" y="5076801"/>
            <a:ext cx="1035321" cy="1061881"/>
            <a:chOff x="9134528" y="224918"/>
            <a:chExt cx="1448665" cy="1380582"/>
          </a:xfrm>
        </p:grpSpPr>
        <p:pic>
          <p:nvPicPr>
            <p:cNvPr id="20" name="Screen Recording 1">
              <a:hlinkClick r:id="" action="ppaction://media"/>
              <a:extLst>
                <a:ext uri="{FF2B5EF4-FFF2-40B4-BE49-F238E27FC236}">
                  <a16:creationId xmlns:a16="http://schemas.microsoft.com/office/drawing/2014/main" id="{7D268EF8-8495-4CBE-AF22-413954F63C1D}"/>
                </a:ext>
              </a:extLst>
            </p:cNvPr>
            <p:cNvPicPr>
              <a:picLocks noChangeAspect="1"/>
            </p:cNvPicPr>
            <p:nvPr>
              <a:videoFile r:link="rId2"/>
              <p:extLst>
                <p:ext uri="{DAA4B4D4-6D71-4841-9C94-3DE7FCFB9230}">
                  <p14:media xmlns:p14="http://schemas.microsoft.com/office/powerpoint/2010/main" r:embed="rId1"/>
                </p:ext>
              </p:extLst>
            </p:nvPr>
          </p:nvPicPr>
          <p:blipFill>
            <a:blip r:embed="rId17"/>
            <a:stretch>
              <a:fillRect/>
            </a:stretch>
          </p:blipFill>
          <p:spPr>
            <a:xfrm>
              <a:off x="9134528" y="1042709"/>
              <a:ext cx="1448665" cy="56279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21" name="Graphic 23" descr="Stopwatch">
              <a:extLst>
                <a:ext uri="{FF2B5EF4-FFF2-40B4-BE49-F238E27FC236}">
                  <a16:creationId xmlns:a16="http://schemas.microsoft.com/office/drawing/2014/main" id="{2643CB9B-AE90-4C09-8649-A10010732AA1}"/>
                </a:ext>
              </a:extLst>
            </p:cNvPr>
            <p:cNvPicPr>
              <a:picLocks noChangeAspect="1"/>
            </p:cNvPicPr>
            <p:nvPr/>
          </p:nvPicPr>
          <p:blipFill>
            <a:blip r:embed="rId18" cstate="hqprint">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9502396" y="224918"/>
              <a:ext cx="747339" cy="747339"/>
            </a:xfrm>
            <a:prstGeom prst="rect">
              <a:avLst/>
            </a:prstGeom>
          </p:spPr>
        </p:pic>
      </p:grpSp>
    </p:spTree>
    <p:extLst>
      <p:ext uri="{BB962C8B-B14F-4D97-AF65-F5344CB8AC3E}">
        <p14:creationId xmlns:p14="http://schemas.microsoft.com/office/powerpoint/2010/main" val="1267646773"/>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4"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5"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4"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5"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4"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5"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4"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6" name="Check mark.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00B05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video>
              <p:cMediaNode vol="80000" mute="1">
                <p:cTn id="104" fill="hold" display="0">
                  <p:stCondLst>
                    <p:cond delay="indefinite"/>
                  </p:stCondLst>
                </p:cTn>
                <p:tgtEl>
                  <p:spTgt spid="20"/>
                </p:tgtEl>
              </p:cMediaNode>
            </p:video>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11" cstate="print">
            <a:biLevel thresh="25000"/>
            <a:extLst>
              <a:ext uri="{BEBA8EAE-BF5A-486C-A8C5-ECC9F3942E4B}">
                <a14:imgProps xmlns:a14="http://schemas.microsoft.com/office/drawing/2010/main">
                  <a14:imgLayer r:embed="rId12">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 name="Snip Diagonal Corner Rectangle 3"/>
          <p:cNvSpPr/>
          <p:nvPr/>
        </p:nvSpPr>
        <p:spPr>
          <a:xfrm>
            <a:off x="98394" y="151559"/>
            <a:ext cx="11772763" cy="1820676"/>
          </a:xfrm>
          <a:prstGeom prst="snip2DiagRect">
            <a:avLst>
              <a:gd name="adj1" fmla="val 0"/>
              <a:gd name="adj2" fmla="val 46210"/>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000" b="1" dirty="0" err="1">
                <a:solidFill>
                  <a:srgbClr val="FF0000"/>
                </a:solidFill>
                <a:latin typeface="Cambria" panose="02040503050406030204" pitchFamily="18" charset="0"/>
                <a:ea typeface="Cambria" panose="02040503050406030204" pitchFamily="18" charset="0"/>
              </a:rPr>
              <a:t>Câu</a:t>
            </a:r>
            <a:r>
              <a:rPr lang="en-US" sz="3000" b="1" dirty="0">
                <a:solidFill>
                  <a:srgbClr val="FF0000"/>
                </a:solidFill>
                <a:latin typeface="Cambria" panose="02040503050406030204" pitchFamily="18" charset="0"/>
                <a:ea typeface="Cambria" panose="02040503050406030204" pitchFamily="18" charset="0"/>
              </a:rPr>
              <a:t> </a:t>
            </a:r>
            <a:r>
              <a:rPr lang="en-US" sz="3000" b="1" dirty="0" err="1">
                <a:solidFill>
                  <a:srgbClr val="FF0000"/>
                </a:solidFill>
                <a:latin typeface="Cambria" panose="02040503050406030204" pitchFamily="18" charset="0"/>
                <a:ea typeface="Cambria" panose="02040503050406030204" pitchFamily="18" charset="0"/>
              </a:rPr>
              <a:t>hỏi</a:t>
            </a:r>
            <a:r>
              <a:rPr lang="en-US" sz="3000" b="1" dirty="0">
                <a:solidFill>
                  <a:srgbClr val="FF0000"/>
                </a:solidFill>
                <a:latin typeface="Cambria" panose="02040503050406030204" pitchFamily="18" charset="0"/>
                <a:ea typeface="Cambria" panose="02040503050406030204" pitchFamily="18" charset="0"/>
              </a:rPr>
              <a:t> 7: </a:t>
            </a:r>
          </a:p>
          <a:p>
            <a:pPr lvl="0" algn="ctr">
              <a:defRPr/>
            </a:pPr>
            <a:r>
              <a:rPr lang="vi-VN" sz="3000">
                <a:solidFill>
                  <a:srgbClr val="FF0000"/>
                </a:solidFill>
                <a:latin typeface="Cambria" panose="02040503050406030204" pitchFamily="18" charset="0"/>
                <a:ea typeface="Cambria" panose="02040503050406030204" pitchFamily="18" charset="0"/>
              </a:rPr>
              <a:t>Điền vào chỗ trống: "Đòn bẩy loại 2: Điểm tựa nằm ngoài khoảng giữa điểm đặt O,, O, của hai lực, lực tác dụng lên đòn bẩy F, nằm ... điểm tựa O hơn vị trí của lực F"</a:t>
            </a:r>
            <a:endParaRPr kumimoji="0" lang="vi-VN" sz="3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3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3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8" name="Cloud 17">
            <a:hlinkClick r:id="rId13" action="ppaction://hlinksldjump"/>
          </p:cNvPr>
          <p:cNvSpPr/>
          <p:nvPr/>
        </p:nvSpPr>
        <p:spPr>
          <a:xfrm>
            <a:off x="4667492" y="5126848"/>
            <a:ext cx="2359211"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chemeClr val="bg1">
                    <a:lumMod val="50000"/>
                  </a:schemeClr>
                </a:solidFill>
                <a:effectLst/>
                <a:uLnTx/>
                <a:uFillTx/>
                <a:latin typeface="Cambria" panose="02040503050406030204" pitchFamily="18" charset="0"/>
                <a:ea typeface="Cambria" panose="02040503050406030204" pitchFamily="18" charset="0"/>
              </a:rPr>
              <a:t>QUAY VỀ</a:t>
            </a:r>
            <a:endParaRPr kumimoji="0" lang="vi-VN" sz="3000" b="0" i="0" u="none" strike="noStrike" kern="1200" cap="none" spc="0" normalizeH="0" baseline="0" noProof="0" dirty="0">
              <a:ln>
                <a:noFill/>
              </a:ln>
              <a:solidFill>
                <a:schemeClr val="bg1">
                  <a:lumMod val="50000"/>
                </a:schemeClr>
              </a:solidFill>
              <a:effectLst/>
              <a:uLnTx/>
              <a:uFillTx/>
              <a:latin typeface="Cambria" panose="02040503050406030204" pitchFamily="18" charset="0"/>
              <a:ea typeface="Cambria" panose="02040503050406030204" pitchFamily="18" charset="0"/>
            </a:endParaRPr>
          </a:p>
        </p:txBody>
      </p:sp>
      <p:grpSp>
        <p:nvGrpSpPr>
          <p:cNvPr id="19" name="Group 18">
            <a:extLst>
              <a:ext uri="{FF2B5EF4-FFF2-40B4-BE49-F238E27FC236}">
                <a16:creationId xmlns:a16="http://schemas.microsoft.com/office/drawing/2014/main" id="{45C5D0F5-7FE9-4010-96F7-60DD9AC29741}"/>
              </a:ext>
            </a:extLst>
          </p:cNvPr>
          <p:cNvGrpSpPr/>
          <p:nvPr/>
        </p:nvGrpSpPr>
        <p:grpSpPr>
          <a:xfrm>
            <a:off x="1456759" y="5214273"/>
            <a:ext cx="1035321" cy="1061881"/>
            <a:chOff x="9134528" y="224918"/>
            <a:chExt cx="1448665" cy="1380582"/>
          </a:xfrm>
        </p:grpSpPr>
        <p:pic>
          <p:nvPicPr>
            <p:cNvPr id="20" name="Screen Recording 1">
              <a:hlinkClick r:id="" action="ppaction://media"/>
              <a:extLst>
                <a:ext uri="{FF2B5EF4-FFF2-40B4-BE49-F238E27FC236}">
                  <a16:creationId xmlns:a16="http://schemas.microsoft.com/office/drawing/2014/main" id="{7D268EF8-8495-4CBE-AF22-413954F63C1D}"/>
                </a:ext>
              </a:extLst>
            </p:cNvPr>
            <p:cNvPicPr>
              <a:picLocks noChangeAspect="1"/>
            </p:cNvPicPr>
            <p:nvPr>
              <a:videoFile r:link="rId2"/>
              <p:extLst>
                <p:ext uri="{DAA4B4D4-6D71-4841-9C94-3DE7FCFB9230}">
                  <p14:media xmlns:p14="http://schemas.microsoft.com/office/powerpoint/2010/main" r:embed="rId1"/>
                </p:ext>
              </p:extLst>
            </p:nvPr>
          </p:nvPicPr>
          <p:blipFill>
            <a:blip r:embed="rId14"/>
            <a:stretch>
              <a:fillRect/>
            </a:stretch>
          </p:blipFill>
          <p:spPr>
            <a:xfrm>
              <a:off x="9134528" y="1042709"/>
              <a:ext cx="1448665" cy="56279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21" name="Graphic 23" descr="Stopwatch">
              <a:extLst>
                <a:ext uri="{FF2B5EF4-FFF2-40B4-BE49-F238E27FC236}">
                  <a16:creationId xmlns:a16="http://schemas.microsoft.com/office/drawing/2014/main" id="{2643CB9B-AE90-4C09-8649-A10010732AA1}"/>
                </a:ext>
              </a:extLst>
            </p:cNvPr>
            <p:cNvPicPr>
              <a:picLocks noChangeAspect="1"/>
            </p:cNvPicPr>
            <p:nvPr/>
          </p:nvPicPr>
          <p:blipFill>
            <a:blip r:embed="rId15" cstate="hqprint">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9502396" y="224918"/>
              <a:ext cx="747339" cy="747339"/>
            </a:xfrm>
            <a:prstGeom prst="rect">
              <a:avLst/>
            </a:prstGeom>
          </p:spPr>
        </p:pic>
      </p:grpSp>
      <p:sp>
        <p:nvSpPr>
          <p:cNvPr id="2" name="Rectangle 1">
            <a:extLst>
              <a:ext uri="{FF2B5EF4-FFF2-40B4-BE49-F238E27FC236}">
                <a16:creationId xmlns:a16="http://schemas.microsoft.com/office/drawing/2014/main" id="{38510147-D6FB-51D6-F5BF-B48B1380FD9A}"/>
              </a:ext>
            </a:extLst>
          </p:cNvPr>
          <p:cNvSpPr/>
          <p:nvPr/>
        </p:nvSpPr>
        <p:spPr>
          <a:xfrm>
            <a:off x="3651114" y="2210176"/>
            <a:ext cx="4906798" cy="52424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3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A</a:t>
            </a:r>
            <a:r>
              <a:rPr kumimoji="0" lang="vi-VN" sz="3000" b="0"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rPr>
              <a:t>. </a:t>
            </a:r>
            <a:r>
              <a:rPr lang="en-US" sz="3000">
                <a:solidFill>
                  <a:srgbClr val="002060"/>
                </a:solidFill>
                <a:latin typeface="Cambria" panose="02040503050406030204" pitchFamily="18" charset="0"/>
                <a:ea typeface="Cambria" panose="02040503050406030204" pitchFamily="18" charset="0"/>
                <a:cs typeface="Tahoma" panose="020B0604030504040204" pitchFamily="34" charset="0"/>
              </a:rPr>
              <a:t>Gần</a:t>
            </a:r>
            <a:endParaRPr kumimoji="0" lang="vi-VN" sz="3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
        <p:nvSpPr>
          <p:cNvPr id="5" name="Rectangle 4">
            <a:extLst>
              <a:ext uri="{FF2B5EF4-FFF2-40B4-BE49-F238E27FC236}">
                <a16:creationId xmlns:a16="http://schemas.microsoft.com/office/drawing/2014/main" id="{896EA5A2-C286-FD0B-4590-1094548C93BF}"/>
              </a:ext>
            </a:extLst>
          </p:cNvPr>
          <p:cNvSpPr/>
          <p:nvPr/>
        </p:nvSpPr>
        <p:spPr>
          <a:xfrm>
            <a:off x="3651114" y="2949009"/>
            <a:ext cx="4130646" cy="539181"/>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0" lang="vi-VN" sz="3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B</a:t>
            </a:r>
            <a:r>
              <a:rPr kumimoji="0" lang="vi-VN" sz="3000" b="0"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rPr>
              <a:t>. </a:t>
            </a:r>
            <a:r>
              <a:rPr lang="en-US" sz="3000">
                <a:solidFill>
                  <a:srgbClr val="002060"/>
                </a:solidFill>
                <a:latin typeface="Cambria" panose="02040503050406030204" pitchFamily="18" charset="0"/>
                <a:ea typeface="Cambria" panose="02040503050406030204" pitchFamily="18" charset="0"/>
                <a:cs typeface="Tahoma" panose="020B0604030504040204" pitchFamily="34" charset="0"/>
              </a:rPr>
              <a:t>Bất kì</a:t>
            </a:r>
            <a:endParaRPr lang="en-US" sz="3000" b="1" dirty="0">
              <a:solidFill>
                <a:srgbClr val="002060"/>
              </a:solidFill>
              <a:latin typeface="Cambria" panose="02040503050406030204" pitchFamily="18" charset="0"/>
              <a:ea typeface="Cambria" panose="02040503050406030204" pitchFamily="18" charset="0"/>
              <a:cs typeface="Tahoma" panose="020B0604030504040204" pitchFamily="34" charset="0"/>
            </a:endParaRPr>
          </a:p>
        </p:txBody>
      </p:sp>
      <p:sp>
        <p:nvSpPr>
          <p:cNvPr id="6" name="Rectangle 5">
            <a:extLst>
              <a:ext uri="{FF2B5EF4-FFF2-40B4-BE49-F238E27FC236}">
                <a16:creationId xmlns:a16="http://schemas.microsoft.com/office/drawing/2014/main" id="{CBF5E3D0-767C-516F-C83F-3F5443B8B230}"/>
              </a:ext>
            </a:extLst>
          </p:cNvPr>
          <p:cNvSpPr/>
          <p:nvPr/>
        </p:nvSpPr>
        <p:spPr>
          <a:xfrm>
            <a:off x="3651114" y="3702781"/>
            <a:ext cx="4130646" cy="589331"/>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3000" b="0"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rPr>
              <a:t>C. </a:t>
            </a:r>
            <a:r>
              <a:rPr lang="en-US" sz="3000">
                <a:solidFill>
                  <a:srgbClr val="002060"/>
                </a:solidFill>
                <a:latin typeface="Cambria" panose="02040503050406030204" pitchFamily="18" charset="0"/>
                <a:ea typeface="Cambria" panose="02040503050406030204" pitchFamily="18" charset="0"/>
                <a:cs typeface="Tahoma" panose="020B0604030504040204" pitchFamily="34" charset="0"/>
              </a:rPr>
              <a:t>Chính giữa</a:t>
            </a:r>
            <a:endParaRPr kumimoji="0" lang="vi-VN" sz="3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
        <p:nvSpPr>
          <p:cNvPr id="8" name="Rectangle 7">
            <a:extLst>
              <a:ext uri="{FF2B5EF4-FFF2-40B4-BE49-F238E27FC236}">
                <a16:creationId xmlns:a16="http://schemas.microsoft.com/office/drawing/2014/main" id="{E651EE97-114A-F718-C981-AE0AD4D12B33}"/>
              </a:ext>
            </a:extLst>
          </p:cNvPr>
          <p:cNvSpPr/>
          <p:nvPr/>
        </p:nvSpPr>
        <p:spPr>
          <a:xfrm>
            <a:off x="3651114" y="4503532"/>
            <a:ext cx="4906798" cy="52644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3000" b="0"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rPr>
              <a:t>D. </a:t>
            </a:r>
            <a:r>
              <a:rPr lang="fr-FR" sz="3000">
                <a:solidFill>
                  <a:srgbClr val="002060"/>
                </a:solidFill>
                <a:latin typeface="Cambria" panose="02040503050406030204" pitchFamily="18" charset="0"/>
                <a:ea typeface="Cambria" panose="02040503050406030204" pitchFamily="18" charset="0"/>
                <a:cs typeface="Tahoma" panose="020B0604030504040204" pitchFamily="34" charset="0"/>
              </a:rPr>
              <a:t>Xa</a:t>
            </a:r>
            <a:endParaRPr kumimoji="0" lang="vi-VN" sz="3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pic>
        <p:nvPicPr>
          <p:cNvPr id="10" name="Picture 9">
            <a:extLst>
              <a:ext uri="{FF2B5EF4-FFF2-40B4-BE49-F238E27FC236}">
                <a16:creationId xmlns:a16="http://schemas.microsoft.com/office/drawing/2014/main" id="{63FD51BC-937E-4B20-E550-36C2D6F29BA1}"/>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8139641" y="2212427"/>
            <a:ext cx="609600" cy="535709"/>
          </a:xfrm>
          <a:prstGeom prst="rect">
            <a:avLst/>
          </a:prstGeom>
        </p:spPr>
      </p:pic>
      <p:pic>
        <p:nvPicPr>
          <p:cNvPr id="12" name="Picture 11">
            <a:extLst>
              <a:ext uri="{FF2B5EF4-FFF2-40B4-BE49-F238E27FC236}">
                <a16:creationId xmlns:a16="http://schemas.microsoft.com/office/drawing/2014/main" id="{4B133BB4-56FE-5D40-2A3B-BAC82B6A127B}"/>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8147611" y="3783155"/>
            <a:ext cx="547125" cy="480807"/>
          </a:xfrm>
          <a:prstGeom prst="rect">
            <a:avLst/>
          </a:prstGeom>
        </p:spPr>
      </p:pic>
      <p:pic>
        <p:nvPicPr>
          <p:cNvPr id="13" name="Picture 12">
            <a:extLst>
              <a:ext uri="{FF2B5EF4-FFF2-40B4-BE49-F238E27FC236}">
                <a16:creationId xmlns:a16="http://schemas.microsoft.com/office/drawing/2014/main" id="{FE825B5D-7810-41E0-97AA-FFA7DE150ABF}"/>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8077536" y="4390596"/>
            <a:ext cx="804742" cy="643793"/>
          </a:xfrm>
          <a:prstGeom prst="rect">
            <a:avLst/>
          </a:prstGeom>
        </p:spPr>
      </p:pic>
      <p:pic>
        <p:nvPicPr>
          <p:cNvPr id="14" name="Picture 13">
            <a:extLst>
              <a:ext uri="{FF2B5EF4-FFF2-40B4-BE49-F238E27FC236}">
                <a16:creationId xmlns:a16="http://schemas.microsoft.com/office/drawing/2014/main" id="{B3E80FAF-BEEA-E5E0-BF3D-875170D5800B}"/>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8132400" y="2997676"/>
            <a:ext cx="577548" cy="507542"/>
          </a:xfrm>
          <a:prstGeom prst="rect">
            <a:avLst/>
          </a:prstGeom>
        </p:spPr>
      </p:pic>
    </p:spTree>
    <p:extLst>
      <p:ext uri="{BB962C8B-B14F-4D97-AF65-F5344CB8AC3E}">
        <p14:creationId xmlns:p14="http://schemas.microsoft.com/office/powerpoint/2010/main" val="1994095953"/>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8" presetClass="emph" presetSubtype="0" repeatCount="indefinite" fill="hold" nodeType="withEffect">
                                  <p:stCondLst>
                                    <p:cond delay="0"/>
                                  </p:stCondLst>
                                  <p:childTnLst>
                                    <p:animRot by="21600000">
                                      <p:cBhvr>
                                        <p:cTn id="11" dur="2250" fill="hold"/>
                                        <p:tgtEl>
                                          <p:spTgt spid="7"/>
                                        </p:tgtEl>
                                        <p:attrNameLst>
                                          <p:attrName>r</p:attrName>
                                        </p:attrNameLst>
                                      </p:cBhvr>
                                    </p:animRot>
                                  </p:childTnLst>
                                </p:cTn>
                              </p:par>
                              <p:par>
                                <p:cTn id="12" presetID="8" presetClass="emph" presetSubtype="0" repeatCount="indefinite" fill="hold" nodeType="withEffect">
                                  <p:stCondLst>
                                    <p:cond delay="0"/>
                                  </p:stCondLst>
                                  <p:childTnLst>
                                    <p:animRot by="21600000">
                                      <p:cBhvr>
                                        <p:cTn id="13" dur="2500" fill="hold"/>
                                        <p:tgtEl>
                                          <p:spTgt spid="9"/>
                                        </p:tgtEl>
                                        <p:attrNameLst>
                                          <p:attrName>r</p:attrName>
                                        </p:attrNameLst>
                                      </p:cBhvr>
                                    </p:animRot>
                                  </p:childTnLst>
                                </p:cTn>
                              </p:par>
                              <p:par>
                                <p:cTn id="14" presetID="8" presetClass="emph" presetSubtype="0" repeatCount="indefinite" fill="hold" nodeType="withEffect">
                                  <p:stCondLst>
                                    <p:cond delay="0"/>
                                  </p:stCondLst>
                                  <p:childTnLst>
                                    <p:animRot by="21600000">
                                      <p:cBhvr>
                                        <p:cTn id="15" dur="2000" fill="hold"/>
                                        <p:tgtEl>
                                          <p:spTgt spid="11"/>
                                        </p:tgtEl>
                                        <p:attrNameLst>
                                          <p:attrName>r</p:attrName>
                                        </p:attrNameLst>
                                      </p:cBhvr>
                                    </p:animRot>
                                  </p:childTnLst>
                                </p:cTn>
                              </p:par>
                              <p:par>
                                <p:cTn id="16" presetID="2" presetClass="entr" presetSubtype="2" repeatCount="indefinite" fill="hold" grpId="0" nodeType="withEffect">
                                  <p:stCondLst>
                                    <p:cond delay="500"/>
                                  </p:stCondLst>
                                  <p:childTnLst>
                                    <p:set>
                                      <p:cBhvr>
                                        <p:cTn id="17" dur="1" fill="hold">
                                          <p:stCondLst>
                                            <p:cond delay="0"/>
                                          </p:stCondLst>
                                        </p:cTn>
                                        <p:tgtEl>
                                          <p:spTgt spid="40"/>
                                        </p:tgtEl>
                                        <p:attrNameLst>
                                          <p:attrName>style.visibility</p:attrName>
                                        </p:attrNameLst>
                                      </p:cBhvr>
                                      <p:to>
                                        <p:strVal val="visible"/>
                                      </p:to>
                                    </p:set>
                                    <p:anim calcmode="lin" valueType="num">
                                      <p:cBhvr additive="base">
                                        <p:cTn id="18" dur="20000" fill="hold"/>
                                        <p:tgtEl>
                                          <p:spTgt spid="40"/>
                                        </p:tgtEl>
                                        <p:attrNameLst>
                                          <p:attrName>ppt_x</p:attrName>
                                        </p:attrNameLst>
                                      </p:cBhvr>
                                      <p:tavLst>
                                        <p:tav tm="0">
                                          <p:val>
                                            <p:strVal val="1+#ppt_w/2"/>
                                          </p:val>
                                        </p:tav>
                                        <p:tav tm="100000">
                                          <p:val>
                                            <p:strVal val="#ppt_x"/>
                                          </p:val>
                                        </p:tav>
                                      </p:tavLst>
                                    </p:anim>
                                    <p:anim calcmode="lin" valueType="num">
                                      <p:cBhvr additive="base">
                                        <p:cTn id="19" dur="20000" fill="hold"/>
                                        <p:tgtEl>
                                          <p:spTgt spid="40"/>
                                        </p:tgtEl>
                                        <p:attrNameLst>
                                          <p:attrName>ppt_y</p:attrName>
                                        </p:attrNameLst>
                                      </p:cBhvr>
                                      <p:tavLst>
                                        <p:tav tm="0">
                                          <p:val>
                                            <p:strVal val="#ppt_y"/>
                                          </p:val>
                                        </p:tav>
                                        <p:tav tm="100000">
                                          <p:val>
                                            <p:strVal val="#ppt_y"/>
                                          </p:val>
                                        </p:tav>
                                      </p:tavLst>
                                    </p:anim>
                                  </p:childTnLst>
                                </p:cTn>
                              </p:par>
                              <p:par>
                                <p:cTn id="20" presetID="2" presetClass="entr" presetSubtype="8" repeatCount="indefinite" fill="hold" grpId="0" nodeType="withEffect">
                                  <p:stCondLst>
                                    <p:cond delay="500"/>
                                  </p:stCondLst>
                                  <p:childTnLst>
                                    <p:set>
                                      <p:cBhvr>
                                        <p:cTn id="21" dur="1" fill="hold">
                                          <p:stCondLst>
                                            <p:cond delay="0"/>
                                          </p:stCondLst>
                                        </p:cTn>
                                        <p:tgtEl>
                                          <p:spTgt spid="41"/>
                                        </p:tgtEl>
                                        <p:attrNameLst>
                                          <p:attrName>style.visibility</p:attrName>
                                        </p:attrNameLst>
                                      </p:cBhvr>
                                      <p:to>
                                        <p:strVal val="visible"/>
                                      </p:to>
                                    </p:set>
                                    <p:anim calcmode="lin" valueType="num">
                                      <p:cBhvr additive="base">
                                        <p:cTn id="22" dur="20000" fill="hold"/>
                                        <p:tgtEl>
                                          <p:spTgt spid="41"/>
                                        </p:tgtEl>
                                        <p:attrNameLst>
                                          <p:attrName>ppt_x</p:attrName>
                                        </p:attrNameLst>
                                      </p:cBhvr>
                                      <p:tavLst>
                                        <p:tav tm="0">
                                          <p:val>
                                            <p:strVal val="0-#ppt_w/2"/>
                                          </p:val>
                                        </p:tav>
                                        <p:tav tm="100000">
                                          <p:val>
                                            <p:strVal val="#ppt_x"/>
                                          </p:val>
                                        </p:tav>
                                      </p:tavLst>
                                    </p:anim>
                                    <p:anim calcmode="lin" valueType="num">
                                      <p:cBhvr additive="base">
                                        <p:cTn id="23" dur="20000" fill="hold"/>
                                        <p:tgtEl>
                                          <p:spTgt spid="41"/>
                                        </p:tgtEl>
                                        <p:attrNameLst>
                                          <p:attrName>ppt_y</p:attrName>
                                        </p:attrNameLst>
                                      </p:cBhvr>
                                      <p:tavLst>
                                        <p:tav tm="0">
                                          <p:val>
                                            <p:strVal val="#ppt_y"/>
                                          </p:val>
                                        </p:tav>
                                        <p:tav tm="100000">
                                          <p:val>
                                            <p:strVal val="#ppt_y"/>
                                          </p:val>
                                        </p:tav>
                                      </p:tavLst>
                                    </p:anim>
                                  </p:childTnLst>
                                </p:cTn>
                              </p:par>
                              <p:par>
                                <p:cTn id="24" presetID="42" presetClass="entr" presetSubtype="0" fill="hold" grpId="0" nodeType="withEffect">
                                  <p:stCondLst>
                                    <p:cond delay="500"/>
                                  </p:stCondLst>
                                  <p:childTnLst>
                                    <p:set>
                                      <p:cBhvr>
                                        <p:cTn id="25" dur="1" fill="hold">
                                          <p:stCondLst>
                                            <p:cond delay="0"/>
                                          </p:stCondLst>
                                        </p:cTn>
                                        <p:tgtEl>
                                          <p:spTgt spid="2"/>
                                        </p:tgtEl>
                                        <p:attrNameLst>
                                          <p:attrName>style.visibility</p:attrName>
                                        </p:attrNameLst>
                                      </p:cBhvr>
                                      <p:to>
                                        <p:strVal val="visible"/>
                                      </p:to>
                                    </p:set>
                                    <p:animEffect transition="in" filter="fade">
                                      <p:cBhvr>
                                        <p:cTn id="26" dur="500"/>
                                        <p:tgtEl>
                                          <p:spTgt spid="2"/>
                                        </p:tgtEl>
                                      </p:cBhvr>
                                    </p:animEffect>
                                    <p:anim calcmode="lin" valueType="num">
                                      <p:cBhvr>
                                        <p:cTn id="27" dur="500" fill="hold"/>
                                        <p:tgtEl>
                                          <p:spTgt spid="2"/>
                                        </p:tgtEl>
                                        <p:attrNameLst>
                                          <p:attrName>ppt_x</p:attrName>
                                        </p:attrNameLst>
                                      </p:cBhvr>
                                      <p:tavLst>
                                        <p:tav tm="0">
                                          <p:val>
                                            <p:strVal val="#ppt_x"/>
                                          </p:val>
                                        </p:tav>
                                        <p:tav tm="100000">
                                          <p:val>
                                            <p:strVal val="#ppt_x"/>
                                          </p:val>
                                        </p:tav>
                                      </p:tavLst>
                                    </p:anim>
                                    <p:anim calcmode="lin" valueType="num">
                                      <p:cBhvr>
                                        <p:cTn id="28" dur="500" fill="hold"/>
                                        <p:tgtEl>
                                          <p:spTgt spid="2"/>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1000"/>
                                  </p:stCondLst>
                                  <p:childTnLst>
                                    <p:set>
                                      <p:cBhvr>
                                        <p:cTn id="30" dur="1" fill="hold">
                                          <p:stCondLst>
                                            <p:cond delay="0"/>
                                          </p:stCondLst>
                                        </p:cTn>
                                        <p:tgtEl>
                                          <p:spTgt spid="5"/>
                                        </p:tgtEl>
                                        <p:attrNameLst>
                                          <p:attrName>style.visibility</p:attrName>
                                        </p:attrNameLst>
                                      </p:cBhvr>
                                      <p:to>
                                        <p:strVal val="visible"/>
                                      </p:to>
                                    </p:set>
                                    <p:animEffect transition="in" filter="fade">
                                      <p:cBhvr>
                                        <p:cTn id="31" dur="500"/>
                                        <p:tgtEl>
                                          <p:spTgt spid="5"/>
                                        </p:tgtEl>
                                      </p:cBhvr>
                                    </p:animEffect>
                                    <p:anim calcmode="lin" valueType="num">
                                      <p:cBhvr>
                                        <p:cTn id="32" dur="500" fill="hold"/>
                                        <p:tgtEl>
                                          <p:spTgt spid="5"/>
                                        </p:tgtEl>
                                        <p:attrNameLst>
                                          <p:attrName>ppt_x</p:attrName>
                                        </p:attrNameLst>
                                      </p:cBhvr>
                                      <p:tavLst>
                                        <p:tav tm="0">
                                          <p:val>
                                            <p:strVal val="#ppt_x"/>
                                          </p:val>
                                        </p:tav>
                                        <p:tav tm="100000">
                                          <p:val>
                                            <p:strVal val="#ppt_x"/>
                                          </p:val>
                                        </p:tav>
                                      </p:tavLst>
                                    </p:anim>
                                    <p:anim calcmode="lin" valueType="num">
                                      <p:cBhvr>
                                        <p:cTn id="33" dur="500" fill="hold"/>
                                        <p:tgtEl>
                                          <p:spTgt spid="5"/>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1500"/>
                                  </p:stCondLst>
                                  <p:childTnLst>
                                    <p:set>
                                      <p:cBhvr>
                                        <p:cTn id="35" dur="1" fill="hold">
                                          <p:stCondLst>
                                            <p:cond delay="0"/>
                                          </p:stCondLst>
                                        </p:cTn>
                                        <p:tgtEl>
                                          <p:spTgt spid="6"/>
                                        </p:tgtEl>
                                        <p:attrNameLst>
                                          <p:attrName>style.visibility</p:attrName>
                                        </p:attrNameLst>
                                      </p:cBhvr>
                                      <p:to>
                                        <p:strVal val="visible"/>
                                      </p:to>
                                    </p:set>
                                    <p:animEffect transition="in" filter="fade">
                                      <p:cBhvr>
                                        <p:cTn id="36" dur="500"/>
                                        <p:tgtEl>
                                          <p:spTgt spid="6"/>
                                        </p:tgtEl>
                                      </p:cBhvr>
                                    </p:animEffect>
                                    <p:anim calcmode="lin" valueType="num">
                                      <p:cBhvr>
                                        <p:cTn id="37" dur="500" fill="hold"/>
                                        <p:tgtEl>
                                          <p:spTgt spid="6"/>
                                        </p:tgtEl>
                                        <p:attrNameLst>
                                          <p:attrName>ppt_x</p:attrName>
                                        </p:attrNameLst>
                                      </p:cBhvr>
                                      <p:tavLst>
                                        <p:tav tm="0">
                                          <p:val>
                                            <p:strVal val="#ppt_x"/>
                                          </p:val>
                                        </p:tav>
                                        <p:tav tm="100000">
                                          <p:val>
                                            <p:strVal val="#ppt_x"/>
                                          </p:val>
                                        </p:tav>
                                      </p:tavLst>
                                    </p:anim>
                                    <p:anim calcmode="lin" valueType="num">
                                      <p:cBhvr>
                                        <p:cTn id="38" dur="500" fill="hold"/>
                                        <p:tgtEl>
                                          <p:spTgt spid="6"/>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2000"/>
                                  </p:stCondLst>
                                  <p:childTnLst>
                                    <p:set>
                                      <p:cBhvr>
                                        <p:cTn id="40" dur="1" fill="hold">
                                          <p:stCondLst>
                                            <p:cond delay="0"/>
                                          </p:stCondLst>
                                        </p:cTn>
                                        <p:tgtEl>
                                          <p:spTgt spid="8"/>
                                        </p:tgtEl>
                                        <p:attrNameLst>
                                          <p:attrName>style.visibility</p:attrName>
                                        </p:attrNameLst>
                                      </p:cBhvr>
                                      <p:to>
                                        <p:strVal val="visible"/>
                                      </p:to>
                                    </p:set>
                                    <p:animEffect transition="in" filter="fade">
                                      <p:cBhvr>
                                        <p:cTn id="41" dur="500"/>
                                        <p:tgtEl>
                                          <p:spTgt spid="8"/>
                                        </p:tgtEl>
                                      </p:cBhvr>
                                    </p:animEffect>
                                    <p:anim calcmode="lin" valueType="num">
                                      <p:cBhvr>
                                        <p:cTn id="42" dur="500" fill="hold"/>
                                        <p:tgtEl>
                                          <p:spTgt spid="8"/>
                                        </p:tgtEl>
                                        <p:attrNameLst>
                                          <p:attrName>ppt_x</p:attrName>
                                        </p:attrNameLst>
                                      </p:cBhvr>
                                      <p:tavLst>
                                        <p:tav tm="0">
                                          <p:val>
                                            <p:strVal val="#ppt_x"/>
                                          </p:val>
                                        </p:tav>
                                        <p:tav tm="100000">
                                          <p:val>
                                            <p:strVal val="#ppt_x"/>
                                          </p:val>
                                        </p:tav>
                                      </p:tavLst>
                                    </p:anim>
                                    <p:anim calcmode="lin" valueType="num">
                                      <p:cBhvr>
                                        <p:cTn id="43" dur="5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44" fill="hold" display="0">
                  <p:stCondLst>
                    <p:cond delay="indefinite"/>
                  </p:stCondLst>
                </p:cTn>
                <p:tgtEl>
                  <p:spTgt spid="20"/>
                </p:tgtEl>
              </p:cMediaNode>
            </p:video>
            <p:seq concurrent="1" nextAc="seek">
              <p:cTn id="45" restart="whenNotActive" fill="hold" evtFilter="cancelBubble" nodeType="interactiveSeq">
                <p:stCondLst>
                  <p:cond evt="onClick" delay="0">
                    <p:tgtEl>
                      <p:spTgt spid="2"/>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2"/>
                                        </p:tgtEl>
                                        <p:attrNameLst>
                                          <p:attrName>fillcolor</p:attrName>
                                        </p:attrNameLst>
                                      </p:cBhvr>
                                      <p:to>
                                        <a:srgbClr val="FFF2CC"/>
                                      </p:to>
                                    </p:animClr>
                                    <p:set>
                                      <p:cBhvr>
                                        <p:cTn id="50" dur="250" fill="hold"/>
                                        <p:tgtEl>
                                          <p:spTgt spid="2"/>
                                        </p:tgtEl>
                                        <p:attrNameLst>
                                          <p:attrName>fill.type</p:attrName>
                                        </p:attrNameLst>
                                      </p:cBhvr>
                                      <p:to>
                                        <p:strVal val="solid"/>
                                      </p:to>
                                    </p:set>
                                    <p:set>
                                      <p:cBhvr>
                                        <p:cTn id="51" dur="250" fill="hold"/>
                                        <p:tgtEl>
                                          <p:spTgt spid="2"/>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4"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10"/>
                                        </p:tgtEl>
                                        <p:attrNameLst>
                                          <p:attrName>style.visibility</p:attrName>
                                        </p:attrNameLst>
                                      </p:cBhvr>
                                      <p:to>
                                        <p:strVal val="visible"/>
                                      </p:to>
                                    </p:set>
                                    <p:anim calcmode="lin" valueType="num">
                                      <p:cBhvr>
                                        <p:cTn id="54" dur="250" fill="hold"/>
                                        <p:tgtEl>
                                          <p:spTgt spid="10"/>
                                        </p:tgtEl>
                                        <p:attrNameLst>
                                          <p:attrName>ppt_w</p:attrName>
                                        </p:attrNameLst>
                                      </p:cBhvr>
                                      <p:tavLst>
                                        <p:tav tm="0">
                                          <p:val>
                                            <p:strVal val="4*#ppt_w"/>
                                          </p:val>
                                        </p:tav>
                                        <p:tav tm="100000">
                                          <p:val>
                                            <p:strVal val="#ppt_w"/>
                                          </p:val>
                                        </p:tav>
                                      </p:tavLst>
                                    </p:anim>
                                    <p:anim calcmode="lin" valueType="num">
                                      <p:cBhvr>
                                        <p:cTn id="55" dur="250" fill="hold"/>
                                        <p:tgtEl>
                                          <p:spTgt spid="1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5" name="Wrong Buzzer.wav"/>
                                        </p:tgtEl>
                                      </p:cMediaNode>
                                    </p:audio>
                                  </p:subTnLst>
                                </p:cTn>
                              </p:par>
                              <p:par>
                                <p:cTn id="56" presetID="1" presetClass="emph" presetSubtype="2" fill="hold" nodeType="withEffect">
                                  <p:stCondLst>
                                    <p:cond delay="1000"/>
                                  </p:stCondLst>
                                  <p:childTnLst>
                                    <p:animClr clrSpc="rgb" dir="cw">
                                      <p:cBhvr>
                                        <p:cTn id="57" dur="250" fill="hold"/>
                                        <p:tgtEl>
                                          <p:spTgt spid="2"/>
                                        </p:tgtEl>
                                        <p:attrNameLst>
                                          <p:attrName>fillcolor</p:attrName>
                                        </p:attrNameLst>
                                      </p:cBhvr>
                                      <p:to>
                                        <a:srgbClr val="FFFF00"/>
                                      </p:to>
                                    </p:animClr>
                                    <p:set>
                                      <p:cBhvr>
                                        <p:cTn id="58" dur="250" fill="hold"/>
                                        <p:tgtEl>
                                          <p:spTgt spid="2"/>
                                        </p:tgtEl>
                                        <p:attrNameLst>
                                          <p:attrName>fill.type</p:attrName>
                                        </p:attrNameLst>
                                      </p:cBhvr>
                                      <p:to>
                                        <p:strVal val="solid"/>
                                      </p:to>
                                    </p:set>
                                    <p:set>
                                      <p:cBhvr>
                                        <p:cTn id="59" dur="250" fill="hold"/>
                                        <p:tgtEl>
                                          <p:spTgt spid="2"/>
                                        </p:tgtEl>
                                        <p:attrNameLst>
                                          <p:attrName>fill.on</p:attrName>
                                        </p:attrNameLst>
                                      </p:cBhvr>
                                      <p:to>
                                        <p:strVal val="true"/>
                                      </p:to>
                                    </p:set>
                                  </p:childTnLst>
                                </p:cTn>
                              </p:par>
                            </p:childTnLst>
                          </p:cTn>
                        </p:par>
                      </p:childTnLst>
                    </p:cTn>
                  </p:par>
                </p:childTnLst>
              </p:cTn>
              <p:nextCondLst>
                <p:cond evt="onClick" delay="0">
                  <p:tgtEl>
                    <p:spTgt spid="2"/>
                  </p:tgtEl>
                </p:cond>
              </p:nextCondLst>
            </p:seq>
            <p:seq concurrent="1" nextAc="seek">
              <p:cTn id="60" restart="whenNotActive" fill="hold" evtFilter="cancelBubble" nodeType="interactiveSeq">
                <p:stCondLst>
                  <p:cond evt="onClick" delay="0">
                    <p:tgtEl>
                      <p:spTgt spid="5"/>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5"/>
                                        </p:tgtEl>
                                        <p:attrNameLst>
                                          <p:attrName>fillcolor</p:attrName>
                                        </p:attrNameLst>
                                      </p:cBhvr>
                                      <p:to>
                                        <a:srgbClr val="FFF2CC"/>
                                      </p:to>
                                    </p:animClr>
                                    <p:set>
                                      <p:cBhvr>
                                        <p:cTn id="65" dur="250" fill="hold"/>
                                        <p:tgtEl>
                                          <p:spTgt spid="5"/>
                                        </p:tgtEl>
                                        <p:attrNameLst>
                                          <p:attrName>fill.type</p:attrName>
                                        </p:attrNameLst>
                                      </p:cBhvr>
                                      <p:to>
                                        <p:strVal val="solid"/>
                                      </p:to>
                                    </p:set>
                                    <p:set>
                                      <p:cBhvr>
                                        <p:cTn id="66" dur="250" fill="hold"/>
                                        <p:tgtEl>
                                          <p:spTgt spid="5"/>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4"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14"/>
                                        </p:tgtEl>
                                        <p:attrNameLst>
                                          <p:attrName>style.visibility</p:attrName>
                                        </p:attrNameLst>
                                      </p:cBhvr>
                                      <p:to>
                                        <p:strVal val="visible"/>
                                      </p:to>
                                    </p:set>
                                    <p:anim calcmode="lin" valueType="num">
                                      <p:cBhvr>
                                        <p:cTn id="69" dur="250" fill="hold"/>
                                        <p:tgtEl>
                                          <p:spTgt spid="14"/>
                                        </p:tgtEl>
                                        <p:attrNameLst>
                                          <p:attrName>ppt_w</p:attrName>
                                        </p:attrNameLst>
                                      </p:cBhvr>
                                      <p:tavLst>
                                        <p:tav tm="0">
                                          <p:val>
                                            <p:strVal val="4*#ppt_w"/>
                                          </p:val>
                                        </p:tav>
                                        <p:tav tm="100000">
                                          <p:val>
                                            <p:strVal val="#ppt_w"/>
                                          </p:val>
                                        </p:tav>
                                      </p:tavLst>
                                    </p:anim>
                                    <p:anim calcmode="lin" valueType="num">
                                      <p:cBhvr>
                                        <p:cTn id="70" dur="250" fill="hold"/>
                                        <p:tgtEl>
                                          <p:spTgt spid="1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5" name="Wrong Buzzer.wav"/>
                                        </p:tgtEl>
                                      </p:cMediaNode>
                                    </p:audio>
                                  </p:subTnLst>
                                </p:cTn>
                              </p:par>
                              <p:par>
                                <p:cTn id="71" presetID="1" presetClass="emph" presetSubtype="2" fill="hold" nodeType="withEffect">
                                  <p:stCondLst>
                                    <p:cond delay="1000"/>
                                  </p:stCondLst>
                                  <p:childTnLst>
                                    <p:animClr clrSpc="rgb" dir="cw">
                                      <p:cBhvr>
                                        <p:cTn id="72" dur="250" fill="hold"/>
                                        <p:tgtEl>
                                          <p:spTgt spid="5"/>
                                        </p:tgtEl>
                                        <p:attrNameLst>
                                          <p:attrName>fillcolor</p:attrName>
                                        </p:attrNameLst>
                                      </p:cBhvr>
                                      <p:to>
                                        <a:srgbClr val="FFFF00"/>
                                      </p:to>
                                    </p:animClr>
                                    <p:set>
                                      <p:cBhvr>
                                        <p:cTn id="73" dur="250" fill="hold"/>
                                        <p:tgtEl>
                                          <p:spTgt spid="5"/>
                                        </p:tgtEl>
                                        <p:attrNameLst>
                                          <p:attrName>fill.type</p:attrName>
                                        </p:attrNameLst>
                                      </p:cBhvr>
                                      <p:to>
                                        <p:strVal val="solid"/>
                                      </p:to>
                                    </p:set>
                                    <p:set>
                                      <p:cBhvr>
                                        <p:cTn id="74" dur="250" fill="hold"/>
                                        <p:tgtEl>
                                          <p:spTgt spid="5"/>
                                        </p:tgtEl>
                                        <p:attrNameLst>
                                          <p:attrName>fill.on</p:attrName>
                                        </p:attrNameLst>
                                      </p:cBhvr>
                                      <p:to>
                                        <p:strVal val="true"/>
                                      </p:to>
                                    </p:set>
                                  </p:childTnLst>
                                </p:cTn>
                              </p:par>
                            </p:childTnLst>
                          </p:cTn>
                        </p:par>
                      </p:childTnLst>
                    </p:cTn>
                  </p:par>
                </p:childTnLst>
              </p:cTn>
              <p:nextCondLst>
                <p:cond evt="onClick" delay="0">
                  <p:tgtEl>
                    <p:spTgt spid="5"/>
                  </p:tgtEl>
                </p:cond>
              </p:nextCondLst>
            </p:seq>
            <p:seq concurrent="1" nextAc="seek">
              <p:cTn id="75" restart="whenNotActive" fill="hold" evtFilter="cancelBubble" nodeType="interactiveSeq">
                <p:stCondLst>
                  <p:cond evt="onClick" delay="0">
                    <p:tgtEl>
                      <p:spTgt spid="6"/>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6"/>
                                        </p:tgtEl>
                                        <p:attrNameLst>
                                          <p:attrName>fillcolor</p:attrName>
                                        </p:attrNameLst>
                                      </p:cBhvr>
                                      <p:to>
                                        <a:srgbClr val="FFF2CC"/>
                                      </p:to>
                                    </p:animClr>
                                    <p:set>
                                      <p:cBhvr>
                                        <p:cTn id="80" dur="250" fill="hold"/>
                                        <p:tgtEl>
                                          <p:spTgt spid="6"/>
                                        </p:tgtEl>
                                        <p:attrNameLst>
                                          <p:attrName>fill.type</p:attrName>
                                        </p:attrNameLst>
                                      </p:cBhvr>
                                      <p:to>
                                        <p:strVal val="solid"/>
                                      </p:to>
                                    </p:set>
                                    <p:set>
                                      <p:cBhvr>
                                        <p:cTn id="81" dur="250" fill="hold"/>
                                        <p:tgtEl>
                                          <p:spTgt spid="6"/>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4"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12"/>
                                        </p:tgtEl>
                                        <p:attrNameLst>
                                          <p:attrName>style.visibility</p:attrName>
                                        </p:attrNameLst>
                                      </p:cBhvr>
                                      <p:to>
                                        <p:strVal val="visible"/>
                                      </p:to>
                                    </p:set>
                                    <p:anim calcmode="lin" valueType="num">
                                      <p:cBhvr>
                                        <p:cTn id="84" dur="250" fill="hold"/>
                                        <p:tgtEl>
                                          <p:spTgt spid="12"/>
                                        </p:tgtEl>
                                        <p:attrNameLst>
                                          <p:attrName>ppt_w</p:attrName>
                                        </p:attrNameLst>
                                      </p:cBhvr>
                                      <p:tavLst>
                                        <p:tav tm="0">
                                          <p:val>
                                            <p:strVal val="4*#ppt_w"/>
                                          </p:val>
                                        </p:tav>
                                        <p:tav tm="100000">
                                          <p:val>
                                            <p:strVal val="#ppt_w"/>
                                          </p:val>
                                        </p:tav>
                                      </p:tavLst>
                                    </p:anim>
                                    <p:anim calcmode="lin" valueType="num">
                                      <p:cBhvr>
                                        <p:cTn id="85" dur="250" fill="hold"/>
                                        <p:tgtEl>
                                          <p:spTgt spid="12"/>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5" name="Wrong Buzzer.wav"/>
                                        </p:tgtEl>
                                      </p:cMediaNode>
                                    </p:audio>
                                  </p:subTnLst>
                                </p:cTn>
                              </p:par>
                              <p:par>
                                <p:cTn id="86" presetID="1" presetClass="emph" presetSubtype="2" fill="hold" nodeType="withEffect">
                                  <p:stCondLst>
                                    <p:cond delay="1000"/>
                                  </p:stCondLst>
                                  <p:childTnLst>
                                    <p:animClr clrSpc="rgb" dir="cw">
                                      <p:cBhvr>
                                        <p:cTn id="87" dur="250" fill="hold"/>
                                        <p:tgtEl>
                                          <p:spTgt spid="6"/>
                                        </p:tgtEl>
                                        <p:attrNameLst>
                                          <p:attrName>fillcolor</p:attrName>
                                        </p:attrNameLst>
                                      </p:cBhvr>
                                      <p:to>
                                        <a:srgbClr val="FFFF00"/>
                                      </p:to>
                                    </p:animClr>
                                    <p:set>
                                      <p:cBhvr>
                                        <p:cTn id="88" dur="250" fill="hold"/>
                                        <p:tgtEl>
                                          <p:spTgt spid="6"/>
                                        </p:tgtEl>
                                        <p:attrNameLst>
                                          <p:attrName>fill.type</p:attrName>
                                        </p:attrNameLst>
                                      </p:cBhvr>
                                      <p:to>
                                        <p:strVal val="solid"/>
                                      </p:to>
                                    </p:set>
                                    <p:set>
                                      <p:cBhvr>
                                        <p:cTn id="89" dur="250" fill="hold"/>
                                        <p:tgtEl>
                                          <p:spTgt spid="6"/>
                                        </p:tgtEl>
                                        <p:attrNameLst>
                                          <p:attrName>fill.on</p:attrName>
                                        </p:attrNameLst>
                                      </p:cBhvr>
                                      <p:to>
                                        <p:strVal val="true"/>
                                      </p:to>
                                    </p:set>
                                  </p:childTnLst>
                                </p:cTn>
                              </p:par>
                            </p:childTnLst>
                          </p:cTn>
                        </p:par>
                      </p:childTnLst>
                    </p:cTn>
                  </p:par>
                </p:childTnLst>
              </p:cTn>
              <p:nextCondLst>
                <p:cond evt="onClick" delay="0">
                  <p:tgtEl>
                    <p:spTgt spid="6"/>
                  </p:tgtEl>
                </p:cond>
              </p:nextCondLst>
            </p:seq>
            <p:seq concurrent="1" nextAc="seek">
              <p:cTn id="90" restart="whenNotActive" fill="hold" evtFilter="cancelBubble" nodeType="interactiveSeq">
                <p:stCondLst>
                  <p:cond evt="onClick" delay="0">
                    <p:tgtEl>
                      <p:spTgt spid="8"/>
                    </p:tgtEl>
                  </p:cond>
                </p:stCondLst>
                <p:endSync evt="end" delay="0">
                  <p:rtn val="all"/>
                </p:endSync>
                <p:childTnLst>
                  <p:par>
                    <p:cTn id="91" fill="hold">
                      <p:stCondLst>
                        <p:cond delay="0"/>
                      </p:stCondLst>
                      <p:childTnLst>
                        <p:par>
                          <p:cTn id="92" fill="hold">
                            <p:stCondLst>
                              <p:cond delay="0"/>
                            </p:stCondLst>
                            <p:childTnLst>
                              <p:par>
                                <p:cTn id="93" presetID="1" presetClass="emph" presetSubtype="2" fill="hold" nodeType="clickEffect">
                                  <p:stCondLst>
                                    <p:cond delay="0"/>
                                  </p:stCondLst>
                                  <p:childTnLst>
                                    <p:animClr clrSpc="rgb" dir="cw">
                                      <p:cBhvr>
                                        <p:cTn id="94" dur="250" fill="hold"/>
                                        <p:tgtEl>
                                          <p:spTgt spid="8"/>
                                        </p:tgtEl>
                                        <p:attrNameLst>
                                          <p:attrName>fillcolor</p:attrName>
                                        </p:attrNameLst>
                                      </p:cBhvr>
                                      <p:to>
                                        <a:srgbClr val="FFF2CC"/>
                                      </p:to>
                                    </p:animClr>
                                    <p:set>
                                      <p:cBhvr>
                                        <p:cTn id="95" dur="250" fill="hold"/>
                                        <p:tgtEl>
                                          <p:spTgt spid="8"/>
                                        </p:tgtEl>
                                        <p:attrNameLst>
                                          <p:attrName>fill.type</p:attrName>
                                        </p:attrNameLst>
                                      </p:cBhvr>
                                      <p:to>
                                        <p:strVal val="solid"/>
                                      </p:to>
                                    </p:set>
                                    <p:set>
                                      <p:cBhvr>
                                        <p:cTn id="96" dur="250" fill="hold"/>
                                        <p:tgtEl>
                                          <p:spTgt spid="8"/>
                                        </p:tgtEl>
                                        <p:attrNameLst>
                                          <p:attrName>fill.on</p:attrName>
                                        </p:attrNameLst>
                                      </p:cBhvr>
                                      <p:to>
                                        <p:strVal val="true"/>
                                      </p:to>
                                    </p:set>
                                  </p:childTnLst>
                                  <p:subTnLst>
                                    <p:audio>
                                      <p:cMediaNode>
                                        <p:cTn display="0" masterRel="sameClick">
                                          <p:stCondLst>
                                            <p:cond evt="begin" delay="0">
                                              <p:tn val="93"/>
                                            </p:cond>
                                          </p:stCondLst>
                                          <p:endCondLst>
                                            <p:cond evt="onStopAudio" delay="0">
                                              <p:tgtEl>
                                                <p:sldTgt/>
                                              </p:tgtEl>
                                            </p:cond>
                                          </p:endCondLst>
                                        </p:cTn>
                                        <p:tgtEl>
                                          <p:sndTgt r:embed="rId4" name="click.wav"/>
                                        </p:tgtEl>
                                      </p:cMediaNode>
                                    </p:audio>
                                  </p:subTnLst>
                                </p:cTn>
                              </p:par>
                              <p:par>
                                <p:cTn id="97" presetID="23" presetClass="entr" presetSubtype="32" fill="hold" nodeType="withEffect">
                                  <p:stCondLst>
                                    <p:cond delay="1000"/>
                                  </p:stCondLst>
                                  <p:childTnLst>
                                    <p:set>
                                      <p:cBhvr>
                                        <p:cTn id="98" dur="1" fill="hold">
                                          <p:stCondLst>
                                            <p:cond delay="0"/>
                                          </p:stCondLst>
                                        </p:cTn>
                                        <p:tgtEl>
                                          <p:spTgt spid="13"/>
                                        </p:tgtEl>
                                        <p:attrNameLst>
                                          <p:attrName>style.visibility</p:attrName>
                                        </p:attrNameLst>
                                      </p:cBhvr>
                                      <p:to>
                                        <p:strVal val="visible"/>
                                      </p:to>
                                    </p:set>
                                    <p:anim calcmode="lin" valueType="num">
                                      <p:cBhvr>
                                        <p:cTn id="99" dur="250" fill="hold"/>
                                        <p:tgtEl>
                                          <p:spTgt spid="13"/>
                                        </p:tgtEl>
                                        <p:attrNameLst>
                                          <p:attrName>ppt_w</p:attrName>
                                        </p:attrNameLst>
                                      </p:cBhvr>
                                      <p:tavLst>
                                        <p:tav tm="0">
                                          <p:val>
                                            <p:strVal val="4*#ppt_w"/>
                                          </p:val>
                                        </p:tav>
                                        <p:tav tm="100000">
                                          <p:val>
                                            <p:strVal val="#ppt_w"/>
                                          </p:val>
                                        </p:tav>
                                      </p:tavLst>
                                    </p:anim>
                                    <p:anim calcmode="lin" valueType="num">
                                      <p:cBhvr>
                                        <p:cTn id="100" dur="250" fill="hold"/>
                                        <p:tgtEl>
                                          <p:spTgt spid="1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7"/>
                                            </p:cond>
                                          </p:stCondLst>
                                          <p:endCondLst>
                                            <p:cond evt="onStopAudio" delay="0">
                                              <p:tgtEl>
                                                <p:sldTgt/>
                                              </p:tgtEl>
                                            </p:cond>
                                          </p:endCondLst>
                                        </p:cTn>
                                        <p:tgtEl>
                                          <p:sndTgt r:embed="rId6" name="Check mark.wav"/>
                                        </p:tgtEl>
                                      </p:cMediaNode>
                                    </p:audio>
                                  </p:subTnLst>
                                </p:cTn>
                              </p:par>
                              <p:par>
                                <p:cTn id="101" presetID="1" presetClass="emph" presetSubtype="2" fill="hold" nodeType="withEffect">
                                  <p:stCondLst>
                                    <p:cond delay="1000"/>
                                  </p:stCondLst>
                                  <p:childTnLst>
                                    <p:animClr clrSpc="rgb" dir="cw">
                                      <p:cBhvr>
                                        <p:cTn id="102" dur="250" fill="hold"/>
                                        <p:tgtEl>
                                          <p:spTgt spid="8"/>
                                        </p:tgtEl>
                                        <p:attrNameLst>
                                          <p:attrName>fillcolor</p:attrName>
                                        </p:attrNameLst>
                                      </p:cBhvr>
                                      <p:to>
                                        <a:srgbClr val="00B050"/>
                                      </p:to>
                                    </p:animClr>
                                    <p:set>
                                      <p:cBhvr>
                                        <p:cTn id="103" dur="250" fill="hold"/>
                                        <p:tgtEl>
                                          <p:spTgt spid="8"/>
                                        </p:tgtEl>
                                        <p:attrNameLst>
                                          <p:attrName>fill.type</p:attrName>
                                        </p:attrNameLst>
                                      </p:cBhvr>
                                      <p:to>
                                        <p:strVal val="solid"/>
                                      </p:to>
                                    </p:set>
                                    <p:set>
                                      <p:cBhvr>
                                        <p:cTn id="104" dur="250" fill="hold"/>
                                        <p:tgtEl>
                                          <p:spTgt spid="8"/>
                                        </p:tgtEl>
                                        <p:attrNameLst>
                                          <p:attrName>fill.on</p:attrName>
                                        </p:attrNameLst>
                                      </p:cBhvr>
                                      <p:to>
                                        <p:strVal val="true"/>
                                      </p:to>
                                    </p:set>
                                  </p:childTnLst>
                                </p:cTn>
                              </p:par>
                            </p:childTnLst>
                          </p:cTn>
                        </p:par>
                      </p:childTnLst>
                    </p:cTn>
                  </p:par>
                </p:childTnLst>
              </p:cTn>
              <p:nextCondLst>
                <p:cond evt="onClick" delay="0">
                  <p:tgtEl>
                    <p:spTgt spid="8"/>
                  </p:tgtEl>
                </p:cond>
              </p:nextCondLst>
            </p:seq>
          </p:childTnLst>
        </p:cTn>
      </p:par>
    </p:tnLst>
    <p:bldLst>
      <p:bldP spid="4" grpId="0" animBg="1"/>
      <p:bldP spid="40" grpId="0" animBg="1"/>
      <p:bldP spid="41" grpId="0" animBg="1"/>
      <p:bldP spid="2" grpId="0" animBg="1"/>
      <p:bldP spid="5" grpId="0" animBg="1"/>
      <p:bldP spid="6" grpId="0" animBg="1"/>
      <p:bldP spid="8"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D4BBEA4-B0D0-4CF0-9156-3081DEF7B793}"/>
              </a:ext>
            </a:extLst>
          </p:cNvPr>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5" name="Picture 4">
            <a:extLst>
              <a:ext uri="{FF2B5EF4-FFF2-40B4-BE49-F238E27FC236}">
                <a16:creationId xmlns:a16="http://schemas.microsoft.com/office/drawing/2014/main" id="{8B1F1D64-3EC5-DBBF-72D0-E6BCF3BB6AD5}"/>
              </a:ext>
            </a:extLst>
          </p:cNvPr>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6" name="Picture 5">
            <a:extLst>
              <a:ext uri="{FF2B5EF4-FFF2-40B4-BE49-F238E27FC236}">
                <a16:creationId xmlns:a16="http://schemas.microsoft.com/office/drawing/2014/main" id="{8782AD26-7480-8015-F563-9000DF0CD5C1}"/>
              </a:ext>
            </a:extLst>
          </p:cNvPr>
          <p:cNvPicPr>
            <a:picLocks noChangeAspect="1"/>
          </p:cNvPicPr>
          <p:nvPr/>
        </p:nvPicPr>
        <p:blipFill>
          <a:blip r:embed="rId11" cstate="print">
            <a:biLevel thresh="25000"/>
            <a:extLst>
              <a:ext uri="{BEBA8EAE-BF5A-486C-A8C5-ECC9F3942E4B}">
                <a14:imgProps xmlns:a14="http://schemas.microsoft.com/office/drawing/2010/main">
                  <a14:imgLayer r:embed="rId12">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7" name="Snip Diagonal Corner Rectangle 3">
            <a:extLst>
              <a:ext uri="{FF2B5EF4-FFF2-40B4-BE49-F238E27FC236}">
                <a16:creationId xmlns:a16="http://schemas.microsoft.com/office/drawing/2014/main" id="{1D9E726D-5107-C49B-5C8C-5C5AC5F5C5E5}"/>
              </a:ext>
            </a:extLst>
          </p:cNvPr>
          <p:cNvSpPr/>
          <p:nvPr/>
        </p:nvSpPr>
        <p:spPr>
          <a:xfrm>
            <a:off x="98394" y="151559"/>
            <a:ext cx="11772763" cy="1820676"/>
          </a:xfrm>
          <a:prstGeom prst="snip2DiagRect">
            <a:avLst>
              <a:gd name="adj1" fmla="val 0"/>
              <a:gd name="adj2" fmla="val 46210"/>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000" b="1" dirty="0" err="1">
                <a:solidFill>
                  <a:srgbClr val="FF0000"/>
                </a:solidFill>
                <a:latin typeface="Cambria" panose="02040503050406030204" pitchFamily="18" charset="0"/>
                <a:ea typeface="Cambria" panose="02040503050406030204" pitchFamily="18" charset="0"/>
              </a:rPr>
              <a:t>Câu</a:t>
            </a:r>
            <a:r>
              <a:rPr lang="en-US" sz="3000" b="1" dirty="0">
                <a:solidFill>
                  <a:srgbClr val="FF0000"/>
                </a:solidFill>
                <a:latin typeface="Cambria" panose="02040503050406030204" pitchFamily="18" charset="0"/>
                <a:ea typeface="Cambria" panose="02040503050406030204" pitchFamily="18" charset="0"/>
              </a:rPr>
              <a:t> </a:t>
            </a:r>
            <a:r>
              <a:rPr lang="en-US" sz="3000" b="1" err="1">
                <a:solidFill>
                  <a:srgbClr val="FF0000"/>
                </a:solidFill>
                <a:latin typeface="Cambria" panose="02040503050406030204" pitchFamily="18" charset="0"/>
                <a:ea typeface="Cambria" panose="02040503050406030204" pitchFamily="18" charset="0"/>
              </a:rPr>
              <a:t>hỏi</a:t>
            </a:r>
            <a:r>
              <a:rPr lang="en-US" sz="3000" b="1">
                <a:solidFill>
                  <a:srgbClr val="FF0000"/>
                </a:solidFill>
                <a:latin typeface="Cambria" panose="02040503050406030204" pitchFamily="18" charset="0"/>
                <a:ea typeface="Cambria" panose="02040503050406030204" pitchFamily="18" charset="0"/>
              </a:rPr>
              <a:t> 8: </a:t>
            </a:r>
            <a:endParaRPr lang="en-US" sz="3000" b="1" dirty="0">
              <a:solidFill>
                <a:srgbClr val="FF0000"/>
              </a:solidFill>
              <a:latin typeface="Cambria" panose="02040503050406030204" pitchFamily="18" charset="0"/>
              <a:ea typeface="Cambria" panose="02040503050406030204" pitchFamily="18" charset="0"/>
            </a:endParaRPr>
          </a:p>
          <a:p>
            <a:pPr lvl="0" algn="ctr">
              <a:defRPr/>
            </a:pPr>
            <a:r>
              <a:rPr lang="vi-VN" sz="3000">
                <a:solidFill>
                  <a:srgbClr val="FF0000"/>
                </a:solidFill>
                <a:latin typeface="Cambria" panose="02040503050406030204" pitchFamily="18" charset="0"/>
                <a:ea typeface="Cambria" panose="02040503050406030204" pitchFamily="18" charset="0"/>
              </a:rPr>
              <a:t>Đòn bẩy là một công cụ có thể thay đổi hướng tác dụng của lực và có thể cung cấp lợi thế về?</a:t>
            </a:r>
            <a:endParaRPr kumimoji="0" lang="vi-VN" sz="3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
        <p:nvSpPr>
          <p:cNvPr id="8" name="Cloud 7">
            <a:extLst>
              <a:ext uri="{FF2B5EF4-FFF2-40B4-BE49-F238E27FC236}">
                <a16:creationId xmlns:a16="http://schemas.microsoft.com/office/drawing/2014/main" id="{3EB3BD63-C86A-879B-0107-18857A42CEE0}"/>
              </a:ext>
            </a:extLst>
          </p:cNvPr>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3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9" name="Cloud 8">
            <a:extLst>
              <a:ext uri="{FF2B5EF4-FFF2-40B4-BE49-F238E27FC236}">
                <a16:creationId xmlns:a16="http://schemas.microsoft.com/office/drawing/2014/main" id="{8BF3403E-4FE2-633D-B80D-1208DA21AD9A}"/>
              </a:ext>
            </a:extLst>
          </p:cNvPr>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3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0" name="Cloud 9">
            <a:hlinkClick r:id="rId13" action="ppaction://hlinksldjump"/>
            <a:extLst>
              <a:ext uri="{FF2B5EF4-FFF2-40B4-BE49-F238E27FC236}">
                <a16:creationId xmlns:a16="http://schemas.microsoft.com/office/drawing/2014/main" id="{45DC1B88-1CCE-F70E-9FB8-8044A614C992}"/>
              </a:ext>
            </a:extLst>
          </p:cNvPr>
          <p:cNvSpPr/>
          <p:nvPr/>
        </p:nvSpPr>
        <p:spPr>
          <a:xfrm>
            <a:off x="4667492" y="5126848"/>
            <a:ext cx="2359211"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chemeClr val="bg1">
                    <a:lumMod val="50000"/>
                  </a:schemeClr>
                </a:solidFill>
                <a:effectLst/>
                <a:uLnTx/>
                <a:uFillTx/>
                <a:latin typeface="Cambria" panose="02040503050406030204" pitchFamily="18" charset="0"/>
                <a:ea typeface="Cambria" panose="02040503050406030204" pitchFamily="18" charset="0"/>
              </a:rPr>
              <a:t>QUAY VỀ</a:t>
            </a:r>
            <a:endParaRPr kumimoji="0" lang="vi-VN" sz="3000" b="0" i="0" u="none" strike="noStrike" kern="1200" cap="none" spc="0" normalizeH="0" baseline="0" noProof="0" dirty="0">
              <a:ln>
                <a:noFill/>
              </a:ln>
              <a:solidFill>
                <a:schemeClr val="bg1">
                  <a:lumMod val="50000"/>
                </a:schemeClr>
              </a:solidFill>
              <a:effectLst/>
              <a:uLnTx/>
              <a:uFillTx/>
              <a:latin typeface="Cambria" panose="02040503050406030204" pitchFamily="18" charset="0"/>
              <a:ea typeface="Cambria" panose="02040503050406030204" pitchFamily="18" charset="0"/>
            </a:endParaRPr>
          </a:p>
        </p:txBody>
      </p:sp>
      <p:grpSp>
        <p:nvGrpSpPr>
          <p:cNvPr id="11" name="Group 10">
            <a:extLst>
              <a:ext uri="{FF2B5EF4-FFF2-40B4-BE49-F238E27FC236}">
                <a16:creationId xmlns:a16="http://schemas.microsoft.com/office/drawing/2014/main" id="{4F008D4F-F412-B098-BCBD-81F31587B749}"/>
              </a:ext>
            </a:extLst>
          </p:cNvPr>
          <p:cNvGrpSpPr/>
          <p:nvPr/>
        </p:nvGrpSpPr>
        <p:grpSpPr>
          <a:xfrm>
            <a:off x="1456759" y="5214273"/>
            <a:ext cx="1035321" cy="1061881"/>
            <a:chOff x="9134528" y="224918"/>
            <a:chExt cx="1448665" cy="1380582"/>
          </a:xfrm>
        </p:grpSpPr>
        <p:pic>
          <p:nvPicPr>
            <p:cNvPr id="12" name="Screen Recording 1">
              <a:hlinkClick r:id="" action="ppaction://media"/>
              <a:extLst>
                <a:ext uri="{FF2B5EF4-FFF2-40B4-BE49-F238E27FC236}">
                  <a16:creationId xmlns:a16="http://schemas.microsoft.com/office/drawing/2014/main" id="{145F15A8-27AF-0FD3-F4E5-207CF807D25E}"/>
                </a:ext>
              </a:extLst>
            </p:cNvPr>
            <p:cNvPicPr>
              <a:picLocks noChangeAspect="1"/>
            </p:cNvPicPr>
            <p:nvPr>
              <a:videoFile r:link="rId2"/>
              <p:extLst>
                <p:ext uri="{DAA4B4D4-6D71-4841-9C94-3DE7FCFB9230}">
                  <p14:media xmlns:p14="http://schemas.microsoft.com/office/powerpoint/2010/main" r:embed="rId1"/>
                </p:ext>
              </p:extLst>
            </p:nvPr>
          </p:nvPicPr>
          <p:blipFill>
            <a:blip r:embed="rId14"/>
            <a:stretch>
              <a:fillRect/>
            </a:stretch>
          </p:blipFill>
          <p:spPr>
            <a:xfrm>
              <a:off x="9134528" y="1042709"/>
              <a:ext cx="1448665" cy="56279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3" name="Graphic 23" descr="Stopwatch">
              <a:extLst>
                <a:ext uri="{FF2B5EF4-FFF2-40B4-BE49-F238E27FC236}">
                  <a16:creationId xmlns:a16="http://schemas.microsoft.com/office/drawing/2014/main" id="{2AB0BC1B-579B-CB56-17BE-2FCEAF57EA32}"/>
                </a:ext>
              </a:extLst>
            </p:cNvPr>
            <p:cNvPicPr>
              <a:picLocks noChangeAspect="1"/>
            </p:cNvPicPr>
            <p:nvPr/>
          </p:nvPicPr>
          <p:blipFill>
            <a:blip r:embed="rId15" cstate="hqprint">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9502396" y="224918"/>
              <a:ext cx="747339" cy="747339"/>
            </a:xfrm>
            <a:prstGeom prst="rect">
              <a:avLst/>
            </a:prstGeom>
          </p:spPr>
        </p:pic>
      </p:grpSp>
      <p:sp>
        <p:nvSpPr>
          <p:cNvPr id="14" name="Rectangle 13">
            <a:extLst>
              <a:ext uri="{FF2B5EF4-FFF2-40B4-BE49-F238E27FC236}">
                <a16:creationId xmlns:a16="http://schemas.microsoft.com/office/drawing/2014/main" id="{9C07B5A4-7354-4BCD-75AF-39D745592E75}"/>
              </a:ext>
            </a:extLst>
          </p:cNvPr>
          <p:cNvSpPr/>
          <p:nvPr/>
        </p:nvSpPr>
        <p:spPr>
          <a:xfrm>
            <a:off x="3651114" y="2210176"/>
            <a:ext cx="4906798" cy="52424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3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A</a:t>
            </a:r>
            <a:r>
              <a:rPr kumimoji="0" lang="vi-VN" sz="3000" b="0"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rPr>
              <a:t>. </a:t>
            </a:r>
            <a:r>
              <a:rPr lang="vi-VN" sz="3000">
                <a:solidFill>
                  <a:srgbClr val="002060"/>
                </a:solidFill>
                <a:latin typeface="Cambria" panose="02040503050406030204" pitchFamily="18" charset="0"/>
                <a:ea typeface="Cambria" panose="02040503050406030204" pitchFamily="18" charset="0"/>
                <a:cs typeface="Tahoma" panose="020B0604030504040204" pitchFamily="34" charset="0"/>
              </a:rPr>
              <a:t>Khối lượng</a:t>
            </a:r>
            <a:endParaRPr kumimoji="0" lang="vi-VN" sz="3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
        <p:nvSpPr>
          <p:cNvPr id="15" name="Rectangle 14">
            <a:extLst>
              <a:ext uri="{FF2B5EF4-FFF2-40B4-BE49-F238E27FC236}">
                <a16:creationId xmlns:a16="http://schemas.microsoft.com/office/drawing/2014/main" id="{910E9E63-2EC8-1114-53AD-3EA48F3C9F0C}"/>
              </a:ext>
            </a:extLst>
          </p:cNvPr>
          <p:cNvSpPr/>
          <p:nvPr/>
        </p:nvSpPr>
        <p:spPr>
          <a:xfrm>
            <a:off x="3651114" y="2949009"/>
            <a:ext cx="4130646" cy="539181"/>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0" lang="vi-VN" sz="3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B</a:t>
            </a:r>
            <a:r>
              <a:rPr kumimoji="0" lang="vi-VN" sz="3000" b="0"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rPr>
              <a:t>. </a:t>
            </a:r>
            <a:r>
              <a:rPr lang="en-US" sz="3000">
                <a:solidFill>
                  <a:srgbClr val="002060"/>
                </a:solidFill>
                <a:latin typeface="Cambria" panose="02040503050406030204" pitchFamily="18" charset="0"/>
                <a:ea typeface="Cambria" panose="02040503050406030204" pitchFamily="18" charset="0"/>
                <a:cs typeface="Tahoma" panose="020B0604030504040204" pitchFamily="34" charset="0"/>
              </a:rPr>
              <a:t>Trọng lực</a:t>
            </a:r>
            <a:endParaRPr lang="en-US" sz="3000" b="1" dirty="0">
              <a:solidFill>
                <a:srgbClr val="002060"/>
              </a:solidFill>
              <a:latin typeface="Cambria" panose="02040503050406030204" pitchFamily="18" charset="0"/>
              <a:ea typeface="Cambria" panose="02040503050406030204" pitchFamily="18" charset="0"/>
              <a:cs typeface="Tahoma" panose="020B0604030504040204" pitchFamily="34" charset="0"/>
            </a:endParaRPr>
          </a:p>
        </p:txBody>
      </p:sp>
      <p:sp>
        <p:nvSpPr>
          <p:cNvPr id="16" name="Rectangle 15">
            <a:extLst>
              <a:ext uri="{FF2B5EF4-FFF2-40B4-BE49-F238E27FC236}">
                <a16:creationId xmlns:a16="http://schemas.microsoft.com/office/drawing/2014/main" id="{11B474CD-4B50-AC64-C0CA-CA061E8A573F}"/>
              </a:ext>
            </a:extLst>
          </p:cNvPr>
          <p:cNvSpPr/>
          <p:nvPr/>
        </p:nvSpPr>
        <p:spPr>
          <a:xfrm>
            <a:off x="3651114" y="3702781"/>
            <a:ext cx="4130646" cy="589331"/>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3000" b="0"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rPr>
              <a:t>C. </a:t>
            </a:r>
            <a:r>
              <a:rPr lang="en-US" sz="3000">
                <a:solidFill>
                  <a:srgbClr val="002060"/>
                </a:solidFill>
                <a:latin typeface="Cambria" panose="02040503050406030204" pitchFamily="18" charset="0"/>
                <a:ea typeface="Cambria" panose="02040503050406030204" pitchFamily="18" charset="0"/>
                <a:cs typeface="Tahoma" panose="020B0604030504040204" pitchFamily="34" charset="0"/>
              </a:rPr>
              <a:t>Thể tích</a:t>
            </a:r>
            <a:endParaRPr kumimoji="0" lang="vi-VN" sz="3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
        <p:nvSpPr>
          <p:cNvPr id="17" name="Rectangle 16">
            <a:extLst>
              <a:ext uri="{FF2B5EF4-FFF2-40B4-BE49-F238E27FC236}">
                <a16:creationId xmlns:a16="http://schemas.microsoft.com/office/drawing/2014/main" id="{CA27D6E7-7C48-6768-2AEA-BE986306480D}"/>
              </a:ext>
            </a:extLst>
          </p:cNvPr>
          <p:cNvSpPr/>
          <p:nvPr/>
        </p:nvSpPr>
        <p:spPr>
          <a:xfrm>
            <a:off x="3651114" y="4550357"/>
            <a:ext cx="4906798" cy="52644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3000" b="0"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rPr>
              <a:t>D. </a:t>
            </a:r>
            <a:r>
              <a:rPr lang="fr-FR" sz="3000">
                <a:solidFill>
                  <a:srgbClr val="002060"/>
                </a:solidFill>
                <a:latin typeface="Cambria" panose="02040503050406030204" pitchFamily="18" charset="0"/>
                <a:ea typeface="Cambria" panose="02040503050406030204" pitchFamily="18" charset="0"/>
                <a:cs typeface="Tahoma" panose="020B0604030504040204" pitchFamily="34" charset="0"/>
              </a:rPr>
              <a:t>Lực</a:t>
            </a:r>
            <a:endParaRPr kumimoji="0" lang="vi-VN" sz="3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pic>
        <p:nvPicPr>
          <p:cNvPr id="18" name="Picture 17">
            <a:extLst>
              <a:ext uri="{FF2B5EF4-FFF2-40B4-BE49-F238E27FC236}">
                <a16:creationId xmlns:a16="http://schemas.microsoft.com/office/drawing/2014/main" id="{7817A271-5E01-36EF-F4D3-E627DD574888}"/>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8139641" y="2212427"/>
            <a:ext cx="609600" cy="535709"/>
          </a:xfrm>
          <a:prstGeom prst="rect">
            <a:avLst/>
          </a:prstGeom>
        </p:spPr>
      </p:pic>
      <p:pic>
        <p:nvPicPr>
          <p:cNvPr id="19" name="Picture 18">
            <a:extLst>
              <a:ext uri="{FF2B5EF4-FFF2-40B4-BE49-F238E27FC236}">
                <a16:creationId xmlns:a16="http://schemas.microsoft.com/office/drawing/2014/main" id="{E25CC617-DCE3-534A-0D81-BDA1F6A60069}"/>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8147611" y="3783155"/>
            <a:ext cx="547125" cy="480807"/>
          </a:xfrm>
          <a:prstGeom prst="rect">
            <a:avLst/>
          </a:prstGeom>
        </p:spPr>
      </p:pic>
      <p:pic>
        <p:nvPicPr>
          <p:cNvPr id="20" name="Picture 19">
            <a:extLst>
              <a:ext uri="{FF2B5EF4-FFF2-40B4-BE49-F238E27FC236}">
                <a16:creationId xmlns:a16="http://schemas.microsoft.com/office/drawing/2014/main" id="{681937CE-3390-542E-B0B2-0C3913A9C3F2}"/>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8077536" y="4390596"/>
            <a:ext cx="804742" cy="643793"/>
          </a:xfrm>
          <a:prstGeom prst="rect">
            <a:avLst/>
          </a:prstGeom>
        </p:spPr>
      </p:pic>
      <p:pic>
        <p:nvPicPr>
          <p:cNvPr id="21" name="Picture 20">
            <a:extLst>
              <a:ext uri="{FF2B5EF4-FFF2-40B4-BE49-F238E27FC236}">
                <a16:creationId xmlns:a16="http://schemas.microsoft.com/office/drawing/2014/main" id="{925CAF64-F3A0-F2FF-7485-41DB95F09AC5}"/>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8132400" y="2997676"/>
            <a:ext cx="577548" cy="507542"/>
          </a:xfrm>
          <a:prstGeom prst="rect">
            <a:avLst/>
          </a:prstGeom>
        </p:spPr>
      </p:pic>
    </p:spTree>
    <p:extLst>
      <p:ext uri="{BB962C8B-B14F-4D97-AF65-F5344CB8AC3E}">
        <p14:creationId xmlns:p14="http://schemas.microsoft.com/office/powerpoint/2010/main" val="1002942950"/>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anim calcmode="lin" valueType="num">
                                      <p:cBhvr>
                                        <p:cTn id="8" dur="500" fill="hold"/>
                                        <p:tgtEl>
                                          <p:spTgt spid="7"/>
                                        </p:tgtEl>
                                        <p:attrNameLst>
                                          <p:attrName>ppt_x</p:attrName>
                                        </p:attrNameLst>
                                      </p:cBhvr>
                                      <p:tavLst>
                                        <p:tav tm="0">
                                          <p:val>
                                            <p:strVal val="#ppt_x"/>
                                          </p:val>
                                        </p:tav>
                                        <p:tav tm="100000">
                                          <p:val>
                                            <p:strVal val="#ppt_x"/>
                                          </p:val>
                                        </p:tav>
                                      </p:tavLst>
                                    </p:anim>
                                    <p:anim calcmode="lin" valueType="num">
                                      <p:cBhvr>
                                        <p:cTn id="9" dur="500" fill="hold"/>
                                        <p:tgtEl>
                                          <p:spTgt spid="7"/>
                                        </p:tgtEl>
                                        <p:attrNameLst>
                                          <p:attrName>ppt_y</p:attrName>
                                        </p:attrNameLst>
                                      </p:cBhvr>
                                      <p:tavLst>
                                        <p:tav tm="0">
                                          <p:val>
                                            <p:strVal val="#ppt_y-.1"/>
                                          </p:val>
                                        </p:tav>
                                        <p:tav tm="100000">
                                          <p:val>
                                            <p:strVal val="#ppt_y"/>
                                          </p:val>
                                        </p:tav>
                                      </p:tavLst>
                                    </p:anim>
                                  </p:childTnLst>
                                </p:cTn>
                              </p:par>
                              <p:par>
                                <p:cTn id="10" presetID="8" presetClass="emph" presetSubtype="0" repeatCount="indefinite" fill="hold" nodeType="withEffect">
                                  <p:stCondLst>
                                    <p:cond delay="0"/>
                                  </p:stCondLst>
                                  <p:childTnLst>
                                    <p:animRot by="21600000">
                                      <p:cBhvr>
                                        <p:cTn id="11" dur="2250" fill="hold"/>
                                        <p:tgtEl>
                                          <p:spTgt spid="4"/>
                                        </p:tgtEl>
                                        <p:attrNameLst>
                                          <p:attrName>r</p:attrName>
                                        </p:attrNameLst>
                                      </p:cBhvr>
                                    </p:animRot>
                                  </p:childTnLst>
                                </p:cTn>
                              </p:par>
                              <p:par>
                                <p:cTn id="12" presetID="8" presetClass="emph" presetSubtype="0" repeatCount="indefinite" fill="hold" nodeType="withEffect">
                                  <p:stCondLst>
                                    <p:cond delay="0"/>
                                  </p:stCondLst>
                                  <p:childTnLst>
                                    <p:animRot by="21600000">
                                      <p:cBhvr>
                                        <p:cTn id="13" dur="2500" fill="hold"/>
                                        <p:tgtEl>
                                          <p:spTgt spid="5"/>
                                        </p:tgtEl>
                                        <p:attrNameLst>
                                          <p:attrName>r</p:attrName>
                                        </p:attrNameLst>
                                      </p:cBhvr>
                                    </p:animRot>
                                  </p:childTnLst>
                                </p:cTn>
                              </p:par>
                              <p:par>
                                <p:cTn id="14" presetID="8" presetClass="emph" presetSubtype="0" repeatCount="indefinite" fill="hold" nodeType="withEffect">
                                  <p:stCondLst>
                                    <p:cond delay="0"/>
                                  </p:stCondLst>
                                  <p:childTnLst>
                                    <p:animRot by="21600000">
                                      <p:cBhvr>
                                        <p:cTn id="15" dur="2000" fill="hold"/>
                                        <p:tgtEl>
                                          <p:spTgt spid="6"/>
                                        </p:tgtEl>
                                        <p:attrNameLst>
                                          <p:attrName>r</p:attrName>
                                        </p:attrNameLst>
                                      </p:cBhvr>
                                    </p:animRot>
                                  </p:childTnLst>
                                </p:cTn>
                              </p:par>
                              <p:par>
                                <p:cTn id="16" presetID="2" presetClass="entr" presetSubtype="2" repeatCount="indefinite" fill="hold" grpId="0" nodeType="withEffect">
                                  <p:stCondLst>
                                    <p:cond delay="500"/>
                                  </p:stCondLst>
                                  <p:childTnLst>
                                    <p:set>
                                      <p:cBhvr>
                                        <p:cTn id="17" dur="1" fill="hold">
                                          <p:stCondLst>
                                            <p:cond delay="0"/>
                                          </p:stCondLst>
                                        </p:cTn>
                                        <p:tgtEl>
                                          <p:spTgt spid="8"/>
                                        </p:tgtEl>
                                        <p:attrNameLst>
                                          <p:attrName>style.visibility</p:attrName>
                                        </p:attrNameLst>
                                      </p:cBhvr>
                                      <p:to>
                                        <p:strVal val="visible"/>
                                      </p:to>
                                    </p:set>
                                    <p:anim calcmode="lin" valueType="num">
                                      <p:cBhvr additive="base">
                                        <p:cTn id="18" dur="20000" fill="hold"/>
                                        <p:tgtEl>
                                          <p:spTgt spid="8"/>
                                        </p:tgtEl>
                                        <p:attrNameLst>
                                          <p:attrName>ppt_x</p:attrName>
                                        </p:attrNameLst>
                                      </p:cBhvr>
                                      <p:tavLst>
                                        <p:tav tm="0">
                                          <p:val>
                                            <p:strVal val="1+#ppt_w/2"/>
                                          </p:val>
                                        </p:tav>
                                        <p:tav tm="100000">
                                          <p:val>
                                            <p:strVal val="#ppt_x"/>
                                          </p:val>
                                        </p:tav>
                                      </p:tavLst>
                                    </p:anim>
                                    <p:anim calcmode="lin" valueType="num">
                                      <p:cBhvr additive="base">
                                        <p:cTn id="19" dur="20000" fill="hold"/>
                                        <p:tgtEl>
                                          <p:spTgt spid="8"/>
                                        </p:tgtEl>
                                        <p:attrNameLst>
                                          <p:attrName>ppt_y</p:attrName>
                                        </p:attrNameLst>
                                      </p:cBhvr>
                                      <p:tavLst>
                                        <p:tav tm="0">
                                          <p:val>
                                            <p:strVal val="#ppt_y"/>
                                          </p:val>
                                        </p:tav>
                                        <p:tav tm="100000">
                                          <p:val>
                                            <p:strVal val="#ppt_y"/>
                                          </p:val>
                                        </p:tav>
                                      </p:tavLst>
                                    </p:anim>
                                  </p:childTnLst>
                                </p:cTn>
                              </p:par>
                              <p:par>
                                <p:cTn id="20" presetID="2" presetClass="entr" presetSubtype="8" repeatCount="indefinite" fill="hold" grpId="0" nodeType="withEffect">
                                  <p:stCondLst>
                                    <p:cond delay="500"/>
                                  </p:stCondLst>
                                  <p:childTnLst>
                                    <p:set>
                                      <p:cBhvr>
                                        <p:cTn id="21" dur="1" fill="hold">
                                          <p:stCondLst>
                                            <p:cond delay="0"/>
                                          </p:stCondLst>
                                        </p:cTn>
                                        <p:tgtEl>
                                          <p:spTgt spid="9"/>
                                        </p:tgtEl>
                                        <p:attrNameLst>
                                          <p:attrName>style.visibility</p:attrName>
                                        </p:attrNameLst>
                                      </p:cBhvr>
                                      <p:to>
                                        <p:strVal val="visible"/>
                                      </p:to>
                                    </p:set>
                                    <p:anim calcmode="lin" valueType="num">
                                      <p:cBhvr additive="base">
                                        <p:cTn id="22" dur="20000" fill="hold"/>
                                        <p:tgtEl>
                                          <p:spTgt spid="9"/>
                                        </p:tgtEl>
                                        <p:attrNameLst>
                                          <p:attrName>ppt_x</p:attrName>
                                        </p:attrNameLst>
                                      </p:cBhvr>
                                      <p:tavLst>
                                        <p:tav tm="0">
                                          <p:val>
                                            <p:strVal val="0-#ppt_w/2"/>
                                          </p:val>
                                        </p:tav>
                                        <p:tav tm="100000">
                                          <p:val>
                                            <p:strVal val="#ppt_x"/>
                                          </p:val>
                                        </p:tav>
                                      </p:tavLst>
                                    </p:anim>
                                    <p:anim calcmode="lin" valueType="num">
                                      <p:cBhvr additive="base">
                                        <p:cTn id="23" dur="20000" fill="hold"/>
                                        <p:tgtEl>
                                          <p:spTgt spid="9"/>
                                        </p:tgtEl>
                                        <p:attrNameLst>
                                          <p:attrName>ppt_y</p:attrName>
                                        </p:attrNameLst>
                                      </p:cBhvr>
                                      <p:tavLst>
                                        <p:tav tm="0">
                                          <p:val>
                                            <p:strVal val="#ppt_y"/>
                                          </p:val>
                                        </p:tav>
                                        <p:tav tm="100000">
                                          <p:val>
                                            <p:strVal val="#ppt_y"/>
                                          </p:val>
                                        </p:tav>
                                      </p:tavLst>
                                    </p:anim>
                                  </p:childTnLst>
                                </p:cTn>
                              </p:par>
                              <p:par>
                                <p:cTn id="24" presetID="42" presetClass="entr" presetSubtype="0" fill="hold" grpId="0" nodeType="withEffect">
                                  <p:stCondLst>
                                    <p:cond delay="50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500"/>
                                        <p:tgtEl>
                                          <p:spTgt spid="14"/>
                                        </p:tgtEl>
                                      </p:cBhvr>
                                    </p:animEffect>
                                    <p:anim calcmode="lin" valueType="num">
                                      <p:cBhvr>
                                        <p:cTn id="27" dur="500" fill="hold"/>
                                        <p:tgtEl>
                                          <p:spTgt spid="14"/>
                                        </p:tgtEl>
                                        <p:attrNameLst>
                                          <p:attrName>ppt_x</p:attrName>
                                        </p:attrNameLst>
                                      </p:cBhvr>
                                      <p:tavLst>
                                        <p:tav tm="0">
                                          <p:val>
                                            <p:strVal val="#ppt_x"/>
                                          </p:val>
                                        </p:tav>
                                        <p:tav tm="100000">
                                          <p:val>
                                            <p:strVal val="#ppt_x"/>
                                          </p:val>
                                        </p:tav>
                                      </p:tavLst>
                                    </p:anim>
                                    <p:anim calcmode="lin" valueType="num">
                                      <p:cBhvr>
                                        <p:cTn id="28" dur="500" fill="hold"/>
                                        <p:tgtEl>
                                          <p:spTgt spid="14"/>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100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500"/>
                                        <p:tgtEl>
                                          <p:spTgt spid="15"/>
                                        </p:tgtEl>
                                      </p:cBhvr>
                                    </p:animEffect>
                                    <p:anim calcmode="lin" valueType="num">
                                      <p:cBhvr>
                                        <p:cTn id="32" dur="500" fill="hold"/>
                                        <p:tgtEl>
                                          <p:spTgt spid="15"/>
                                        </p:tgtEl>
                                        <p:attrNameLst>
                                          <p:attrName>ppt_x</p:attrName>
                                        </p:attrNameLst>
                                      </p:cBhvr>
                                      <p:tavLst>
                                        <p:tav tm="0">
                                          <p:val>
                                            <p:strVal val="#ppt_x"/>
                                          </p:val>
                                        </p:tav>
                                        <p:tav tm="100000">
                                          <p:val>
                                            <p:strVal val="#ppt_x"/>
                                          </p:val>
                                        </p:tav>
                                      </p:tavLst>
                                    </p:anim>
                                    <p:anim calcmode="lin" valueType="num">
                                      <p:cBhvr>
                                        <p:cTn id="33" dur="500" fill="hold"/>
                                        <p:tgtEl>
                                          <p:spTgt spid="15"/>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1500"/>
                                  </p:stCondLst>
                                  <p:childTnLst>
                                    <p:set>
                                      <p:cBhvr>
                                        <p:cTn id="35" dur="1" fill="hold">
                                          <p:stCondLst>
                                            <p:cond delay="0"/>
                                          </p:stCondLst>
                                        </p:cTn>
                                        <p:tgtEl>
                                          <p:spTgt spid="16"/>
                                        </p:tgtEl>
                                        <p:attrNameLst>
                                          <p:attrName>style.visibility</p:attrName>
                                        </p:attrNameLst>
                                      </p:cBhvr>
                                      <p:to>
                                        <p:strVal val="visible"/>
                                      </p:to>
                                    </p:set>
                                    <p:animEffect transition="in" filter="fade">
                                      <p:cBhvr>
                                        <p:cTn id="36" dur="500"/>
                                        <p:tgtEl>
                                          <p:spTgt spid="16"/>
                                        </p:tgtEl>
                                      </p:cBhvr>
                                    </p:animEffect>
                                    <p:anim calcmode="lin" valueType="num">
                                      <p:cBhvr>
                                        <p:cTn id="37" dur="500" fill="hold"/>
                                        <p:tgtEl>
                                          <p:spTgt spid="16"/>
                                        </p:tgtEl>
                                        <p:attrNameLst>
                                          <p:attrName>ppt_x</p:attrName>
                                        </p:attrNameLst>
                                      </p:cBhvr>
                                      <p:tavLst>
                                        <p:tav tm="0">
                                          <p:val>
                                            <p:strVal val="#ppt_x"/>
                                          </p:val>
                                        </p:tav>
                                        <p:tav tm="100000">
                                          <p:val>
                                            <p:strVal val="#ppt_x"/>
                                          </p:val>
                                        </p:tav>
                                      </p:tavLst>
                                    </p:anim>
                                    <p:anim calcmode="lin" valueType="num">
                                      <p:cBhvr>
                                        <p:cTn id="38" dur="500" fill="hold"/>
                                        <p:tgtEl>
                                          <p:spTgt spid="16"/>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2000"/>
                                  </p:stCondLst>
                                  <p:childTnLst>
                                    <p:set>
                                      <p:cBhvr>
                                        <p:cTn id="40" dur="1" fill="hold">
                                          <p:stCondLst>
                                            <p:cond delay="0"/>
                                          </p:stCondLst>
                                        </p:cTn>
                                        <p:tgtEl>
                                          <p:spTgt spid="17"/>
                                        </p:tgtEl>
                                        <p:attrNameLst>
                                          <p:attrName>style.visibility</p:attrName>
                                        </p:attrNameLst>
                                      </p:cBhvr>
                                      <p:to>
                                        <p:strVal val="visible"/>
                                      </p:to>
                                    </p:set>
                                    <p:animEffect transition="in" filter="fade">
                                      <p:cBhvr>
                                        <p:cTn id="41" dur="500"/>
                                        <p:tgtEl>
                                          <p:spTgt spid="17"/>
                                        </p:tgtEl>
                                      </p:cBhvr>
                                    </p:animEffect>
                                    <p:anim calcmode="lin" valueType="num">
                                      <p:cBhvr>
                                        <p:cTn id="42" dur="500" fill="hold"/>
                                        <p:tgtEl>
                                          <p:spTgt spid="17"/>
                                        </p:tgtEl>
                                        <p:attrNameLst>
                                          <p:attrName>ppt_x</p:attrName>
                                        </p:attrNameLst>
                                      </p:cBhvr>
                                      <p:tavLst>
                                        <p:tav tm="0">
                                          <p:val>
                                            <p:strVal val="#ppt_x"/>
                                          </p:val>
                                        </p:tav>
                                        <p:tav tm="100000">
                                          <p:val>
                                            <p:strVal val="#ppt_x"/>
                                          </p:val>
                                        </p:tav>
                                      </p:tavLst>
                                    </p:anim>
                                    <p:anim calcmode="lin" valueType="num">
                                      <p:cBhvr>
                                        <p:cTn id="43" dur="5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14"/>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14"/>
                                        </p:tgtEl>
                                        <p:attrNameLst>
                                          <p:attrName>fillcolor</p:attrName>
                                        </p:attrNameLst>
                                      </p:cBhvr>
                                      <p:to>
                                        <a:srgbClr val="FFF2CC"/>
                                      </p:to>
                                    </p:animClr>
                                    <p:set>
                                      <p:cBhvr>
                                        <p:cTn id="49" dur="250" fill="hold"/>
                                        <p:tgtEl>
                                          <p:spTgt spid="14"/>
                                        </p:tgtEl>
                                        <p:attrNameLst>
                                          <p:attrName>fill.type</p:attrName>
                                        </p:attrNameLst>
                                      </p:cBhvr>
                                      <p:to>
                                        <p:strVal val="solid"/>
                                      </p:to>
                                    </p:set>
                                    <p:set>
                                      <p:cBhvr>
                                        <p:cTn id="50" dur="250" fill="hold"/>
                                        <p:tgtEl>
                                          <p:spTgt spid="14"/>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4"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18"/>
                                        </p:tgtEl>
                                        <p:attrNameLst>
                                          <p:attrName>style.visibility</p:attrName>
                                        </p:attrNameLst>
                                      </p:cBhvr>
                                      <p:to>
                                        <p:strVal val="visible"/>
                                      </p:to>
                                    </p:set>
                                    <p:anim calcmode="lin" valueType="num">
                                      <p:cBhvr>
                                        <p:cTn id="53" dur="250" fill="hold"/>
                                        <p:tgtEl>
                                          <p:spTgt spid="18"/>
                                        </p:tgtEl>
                                        <p:attrNameLst>
                                          <p:attrName>ppt_w</p:attrName>
                                        </p:attrNameLst>
                                      </p:cBhvr>
                                      <p:tavLst>
                                        <p:tav tm="0">
                                          <p:val>
                                            <p:strVal val="4*#ppt_w"/>
                                          </p:val>
                                        </p:tav>
                                        <p:tav tm="100000">
                                          <p:val>
                                            <p:strVal val="#ppt_w"/>
                                          </p:val>
                                        </p:tav>
                                      </p:tavLst>
                                    </p:anim>
                                    <p:anim calcmode="lin" valueType="num">
                                      <p:cBhvr>
                                        <p:cTn id="54" dur="250" fill="hold"/>
                                        <p:tgtEl>
                                          <p:spTgt spid="1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5" name="Wrong Buzzer.wav"/>
                                        </p:tgtEl>
                                      </p:cMediaNode>
                                    </p:audio>
                                  </p:subTnLst>
                                </p:cTn>
                              </p:par>
                              <p:par>
                                <p:cTn id="55" presetID="1" presetClass="emph" presetSubtype="2" fill="hold" nodeType="withEffect">
                                  <p:stCondLst>
                                    <p:cond delay="1000"/>
                                  </p:stCondLst>
                                  <p:childTnLst>
                                    <p:animClr clrSpc="rgb" dir="cw">
                                      <p:cBhvr>
                                        <p:cTn id="56" dur="250" fill="hold"/>
                                        <p:tgtEl>
                                          <p:spTgt spid="14"/>
                                        </p:tgtEl>
                                        <p:attrNameLst>
                                          <p:attrName>fillcolor</p:attrName>
                                        </p:attrNameLst>
                                      </p:cBhvr>
                                      <p:to>
                                        <a:srgbClr val="FFFF00"/>
                                      </p:to>
                                    </p:animClr>
                                    <p:set>
                                      <p:cBhvr>
                                        <p:cTn id="57" dur="250" fill="hold"/>
                                        <p:tgtEl>
                                          <p:spTgt spid="14"/>
                                        </p:tgtEl>
                                        <p:attrNameLst>
                                          <p:attrName>fill.type</p:attrName>
                                        </p:attrNameLst>
                                      </p:cBhvr>
                                      <p:to>
                                        <p:strVal val="solid"/>
                                      </p:to>
                                    </p:set>
                                    <p:set>
                                      <p:cBhvr>
                                        <p:cTn id="58" dur="25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seq concurrent="1" nextAc="seek">
              <p:cTn id="59" restart="whenNotActive" fill="hold" evtFilter="cancelBubble" nodeType="interactiveSeq">
                <p:stCondLst>
                  <p:cond evt="onClick" delay="0">
                    <p:tgtEl>
                      <p:spTgt spid="15"/>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15"/>
                                        </p:tgtEl>
                                        <p:attrNameLst>
                                          <p:attrName>fillcolor</p:attrName>
                                        </p:attrNameLst>
                                      </p:cBhvr>
                                      <p:to>
                                        <a:srgbClr val="FFF2CC"/>
                                      </p:to>
                                    </p:animClr>
                                    <p:set>
                                      <p:cBhvr>
                                        <p:cTn id="64" dur="250" fill="hold"/>
                                        <p:tgtEl>
                                          <p:spTgt spid="15"/>
                                        </p:tgtEl>
                                        <p:attrNameLst>
                                          <p:attrName>fill.type</p:attrName>
                                        </p:attrNameLst>
                                      </p:cBhvr>
                                      <p:to>
                                        <p:strVal val="solid"/>
                                      </p:to>
                                    </p:set>
                                    <p:set>
                                      <p:cBhvr>
                                        <p:cTn id="65" dur="250" fill="hold"/>
                                        <p:tgtEl>
                                          <p:spTgt spid="15"/>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4"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21"/>
                                        </p:tgtEl>
                                        <p:attrNameLst>
                                          <p:attrName>style.visibility</p:attrName>
                                        </p:attrNameLst>
                                      </p:cBhvr>
                                      <p:to>
                                        <p:strVal val="visible"/>
                                      </p:to>
                                    </p:set>
                                    <p:anim calcmode="lin" valueType="num">
                                      <p:cBhvr>
                                        <p:cTn id="68" dur="250" fill="hold"/>
                                        <p:tgtEl>
                                          <p:spTgt spid="21"/>
                                        </p:tgtEl>
                                        <p:attrNameLst>
                                          <p:attrName>ppt_w</p:attrName>
                                        </p:attrNameLst>
                                      </p:cBhvr>
                                      <p:tavLst>
                                        <p:tav tm="0">
                                          <p:val>
                                            <p:strVal val="4*#ppt_w"/>
                                          </p:val>
                                        </p:tav>
                                        <p:tav tm="100000">
                                          <p:val>
                                            <p:strVal val="#ppt_w"/>
                                          </p:val>
                                        </p:tav>
                                      </p:tavLst>
                                    </p:anim>
                                    <p:anim calcmode="lin" valueType="num">
                                      <p:cBhvr>
                                        <p:cTn id="69" dur="250" fill="hold"/>
                                        <p:tgtEl>
                                          <p:spTgt spid="2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5" name="Wrong Buzzer.wav"/>
                                        </p:tgtEl>
                                      </p:cMediaNode>
                                    </p:audio>
                                  </p:subTnLst>
                                </p:cTn>
                              </p:par>
                              <p:par>
                                <p:cTn id="70" presetID="1" presetClass="emph" presetSubtype="2" fill="hold" nodeType="withEffect">
                                  <p:stCondLst>
                                    <p:cond delay="1000"/>
                                  </p:stCondLst>
                                  <p:childTnLst>
                                    <p:animClr clrSpc="rgb" dir="cw">
                                      <p:cBhvr>
                                        <p:cTn id="71" dur="250" fill="hold"/>
                                        <p:tgtEl>
                                          <p:spTgt spid="15"/>
                                        </p:tgtEl>
                                        <p:attrNameLst>
                                          <p:attrName>fillcolor</p:attrName>
                                        </p:attrNameLst>
                                      </p:cBhvr>
                                      <p:to>
                                        <a:srgbClr val="FFFF00"/>
                                      </p:to>
                                    </p:animClr>
                                    <p:set>
                                      <p:cBhvr>
                                        <p:cTn id="72" dur="250" fill="hold"/>
                                        <p:tgtEl>
                                          <p:spTgt spid="15"/>
                                        </p:tgtEl>
                                        <p:attrNameLst>
                                          <p:attrName>fill.type</p:attrName>
                                        </p:attrNameLst>
                                      </p:cBhvr>
                                      <p:to>
                                        <p:strVal val="solid"/>
                                      </p:to>
                                    </p:set>
                                    <p:set>
                                      <p:cBhvr>
                                        <p:cTn id="73" dur="250" fill="hold"/>
                                        <p:tgtEl>
                                          <p:spTgt spid="15"/>
                                        </p:tgtEl>
                                        <p:attrNameLst>
                                          <p:attrName>fill.on</p:attrName>
                                        </p:attrNameLst>
                                      </p:cBhvr>
                                      <p:to>
                                        <p:strVal val="true"/>
                                      </p:to>
                                    </p:set>
                                  </p:childTnLst>
                                </p:cTn>
                              </p:par>
                            </p:childTnLst>
                          </p:cTn>
                        </p:par>
                      </p:childTnLst>
                    </p:cTn>
                  </p:par>
                </p:childTnLst>
              </p:cTn>
              <p:nextCondLst>
                <p:cond evt="onClick" delay="0">
                  <p:tgtEl>
                    <p:spTgt spid="15"/>
                  </p:tgtEl>
                </p:cond>
              </p:nextCondLst>
            </p:seq>
            <p:seq concurrent="1" nextAc="seek">
              <p:cTn id="74" restart="whenNotActive" fill="hold" evtFilter="cancelBubble" nodeType="interactiveSeq">
                <p:stCondLst>
                  <p:cond evt="onClick" delay="0">
                    <p:tgtEl>
                      <p:spTgt spid="16"/>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16"/>
                                        </p:tgtEl>
                                        <p:attrNameLst>
                                          <p:attrName>fillcolor</p:attrName>
                                        </p:attrNameLst>
                                      </p:cBhvr>
                                      <p:to>
                                        <a:srgbClr val="FFF2CC"/>
                                      </p:to>
                                    </p:animClr>
                                    <p:set>
                                      <p:cBhvr>
                                        <p:cTn id="79" dur="250" fill="hold"/>
                                        <p:tgtEl>
                                          <p:spTgt spid="16"/>
                                        </p:tgtEl>
                                        <p:attrNameLst>
                                          <p:attrName>fill.type</p:attrName>
                                        </p:attrNameLst>
                                      </p:cBhvr>
                                      <p:to>
                                        <p:strVal val="solid"/>
                                      </p:to>
                                    </p:set>
                                    <p:set>
                                      <p:cBhvr>
                                        <p:cTn id="80" dur="250" fill="hold"/>
                                        <p:tgtEl>
                                          <p:spTgt spid="16"/>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4"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19"/>
                                        </p:tgtEl>
                                        <p:attrNameLst>
                                          <p:attrName>style.visibility</p:attrName>
                                        </p:attrNameLst>
                                      </p:cBhvr>
                                      <p:to>
                                        <p:strVal val="visible"/>
                                      </p:to>
                                    </p:set>
                                    <p:anim calcmode="lin" valueType="num">
                                      <p:cBhvr>
                                        <p:cTn id="83" dur="250" fill="hold"/>
                                        <p:tgtEl>
                                          <p:spTgt spid="19"/>
                                        </p:tgtEl>
                                        <p:attrNameLst>
                                          <p:attrName>ppt_w</p:attrName>
                                        </p:attrNameLst>
                                      </p:cBhvr>
                                      <p:tavLst>
                                        <p:tav tm="0">
                                          <p:val>
                                            <p:strVal val="4*#ppt_w"/>
                                          </p:val>
                                        </p:tav>
                                        <p:tav tm="100000">
                                          <p:val>
                                            <p:strVal val="#ppt_w"/>
                                          </p:val>
                                        </p:tav>
                                      </p:tavLst>
                                    </p:anim>
                                    <p:anim calcmode="lin" valueType="num">
                                      <p:cBhvr>
                                        <p:cTn id="84" dur="250" fill="hold"/>
                                        <p:tgtEl>
                                          <p:spTgt spid="1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5" name="Wrong Buzzer.wav"/>
                                        </p:tgtEl>
                                      </p:cMediaNode>
                                    </p:audio>
                                  </p:subTnLst>
                                </p:cTn>
                              </p:par>
                              <p:par>
                                <p:cTn id="85" presetID="1" presetClass="emph" presetSubtype="2" fill="hold" nodeType="withEffect">
                                  <p:stCondLst>
                                    <p:cond delay="1000"/>
                                  </p:stCondLst>
                                  <p:childTnLst>
                                    <p:animClr clrSpc="rgb" dir="cw">
                                      <p:cBhvr>
                                        <p:cTn id="86" dur="250" fill="hold"/>
                                        <p:tgtEl>
                                          <p:spTgt spid="16"/>
                                        </p:tgtEl>
                                        <p:attrNameLst>
                                          <p:attrName>fillcolor</p:attrName>
                                        </p:attrNameLst>
                                      </p:cBhvr>
                                      <p:to>
                                        <a:srgbClr val="FFFF00"/>
                                      </p:to>
                                    </p:animClr>
                                    <p:set>
                                      <p:cBhvr>
                                        <p:cTn id="87" dur="250" fill="hold"/>
                                        <p:tgtEl>
                                          <p:spTgt spid="16"/>
                                        </p:tgtEl>
                                        <p:attrNameLst>
                                          <p:attrName>fill.type</p:attrName>
                                        </p:attrNameLst>
                                      </p:cBhvr>
                                      <p:to>
                                        <p:strVal val="solid"/>
                                      </p:to>
                                    </p:set>
                                    <p:set>
                                      <p:cBhvr>
                                        <p:cTn id="88" dur="250" fill="hold"/>
                                        <p:tgtEl>
                                          <p:spTgt spid="16"/>
                                        </p:tgtEl>
                                        <p:attrNameLst>
                                          <p:attrName>fill.on</p:attrName>
                                        </p:attrNameLst>
                                      </p:cBhvr>
                                      <p:to>
                                        <p:strVal val="true"/>
                                      </p:to>
                                    </p:set>
                                  </p:childTnLst>
                                </p:cTn>
                              </p:par>
                            </p:childTnLst>
                          </p:cTn>
                        </p:par>
                      </p:childTnLst>
                    </p:cTn>
                  </p:par>
                </p:childTnLst>
              </p:cTn>
              <p:nextCondLst>
                <p:cond evt="onClick" delay="0">
                  <p:tgtEl>
                    <p:spTgt spid="16"/>
                  </p:tgtEl>
                </p:cond>
              </p:nextCondLst>
            </p:seq>
            <p:seq concurrent="1" nextAc="seek">
              <p:cTn id="89" restart="whenNotActive" fill="hold" evtFilter="cancelBubble" nodeType="interactiveSeq">
                <p:stCondLst>
                  <p:cond evt="onClick" delay="0">
                    <p:tgtEl>
                      <p:spTgt spid="17"/>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17"/>
                                        </p:tgtEl>
                                        <p:attrNameLst>
                                          <p:attrName>fillcolor</p:attrName>
                                        </p:attrNameLst>
                                      </p:cBhvr>
                                      <p:to>
                                        <a:srgbClr val="FFF2CC"/>
                                      </p:to>
                                    </p:animClr>
                                    <p:set>
                                      <p:cBhvr>
                                        <p:cTn id="94" dur="250" fill="hold"/>
                                        <p:tgtEl>
                                          <p:spTgt spid="17"/>
                                        </p:tgtEl>
                                        <p:attrNameLst>
                                          <p:attrName>fill.type</p:attrName>
                                        </p:attrNameLst>
                                      </p:cBhvr>
                                      <p:to>
                                        <p:strVal val="solid"/>
                                      </p:to>
                                    </p:set>
                                    <p:set>
                                      <p:cBhvr>
                                        <p:cTn id="95" dur="250" fill="hold"/>
                                        <p:tgtEl>
                                          <p:spTgt spid="17"/>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4"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20"/>
                                        </p:tgtEl>
                                        <p:attrNameLst>
                                          <p:attrName>style.visibility</p:attrName>
                                        </p:attrNameLst>
                                      </p:cBhvr>
                                      <p:to>
                                        <p:strVal val="visible"/>
                                      </p:to>
                                    </p:set>
                                    <p:anim calcmode="lin" valueType="num">
                                      <p:cBhvr>
                                        <p:cTn id="98" dur="250" fill="hold"/>
                                        <p:tgtEl>
                                          <p:spTgt spid="20"/>
                                        </p:tgtEl>
                                        <p:attrNameLst>
                                          <p:attrName>ppt_w</p:attrName>
                                        </p:attrNameLst>
                                      </p:cBhvr>
                                      <p:tavLst>
                                        <p:tav tm="0">
                                          <p:val>
                                            <p:strVal val="4*#ppt_w"/>
                                          </p:val>
                                        </p:tav>
                                        <p:tav tm="100000">
                                          <p:val>
                                            <p:strVal val="#ppt_w"/>
                                          </p:val>
                                        </p:tav>
                                      </p:tavLst>
                                    </p:anim>
                                    <p:anim calcmode="lin" valueType="num">
                                      <p:cBhvr>
                                        <p:cTn id="99" dur="250" fill="hold"/>
                                        <p:tgtEl>
                                          <p:spTgt spid="2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6" name="Check mark.wav"/>
                                        </p:tgtEl>
                                      </p:cMediaNode>
                                    </p:audio>
                                  </p:subTnLst>
                                </p:cTn>
                              </p:par>
                              <p:par>
                                <p:cTn id="100" presetID="1" presetClass="emph" presetSubtype="2" fill="hold" nodeType="withEffect">
                                  <p:stCondLst>
                                    <p:cond delay="1000"/>
                                  </p:stCondLst>
                                  <p:childTnLst>
                                    <p:animClr clrSpc="rgb" dir="cw">
                                      <p:cBhvr>
                                        <p:cTn id="101" dur="250" fill="hold"/>
                                        <p:tgtEl>
                                          <p:spTgt spid="17"/>
                                        </p:tgtEl>
                                        <p:attrNameLst>
                                          <p:attrName>fillcolor</p:attrName>
                                        </p:attrNameLst>
                                      </p:cBhvr>
                                      <p:to>
                                        <a:srgbClr val="00B050"/>
                                      </p:to>
                                    </p:animClr>
                                    <p:set>
                                      <p:cBhvr>
                                        <p:cTn id="102" dur="250" fill="hold"/>
                                        <p:tgtEl>
                                          <p:spTgt spid="17"/>
                                        </p:tgtEl>
                                        <p:attrNameLst>
                                          <p:attrName>fill.type</p:attrName>
                                        </p:attrNameLst>
                                      </p:cBhvr>
                                      <p:to>
                                        <p:strVal val="solid"/>
                                      </p:to>
                                    </p:set>
                                    <p:set>
                                      <p:cBhvr>
                                        <p:cTn id="103" dur="250" fill="hold"/>
                                        <p:tgtEl>
                                          <p:spTgt spid="17"/>
                                        </p:tgtEl>
                                        <p:attrNameLst>
                                          <p:attrName>fill.on</p:attrName>
                                        </p:attrNameLst>
                                      </p:cBhvr>
                                      <p:to>
                                        <p:strVal val="true"/>
                                      </p:to>
                                    </p:set>
                                  </p:childTnLst>
                                </p:cTn>
                              </p:par>
                            </p:childTnLst>
                          </p:cTn>
                        </p:par>
                      </p:childTnLst>
                    </p:cTn>
                  </p:par>
                </p:childTnLst>
              </p:cTn>
              <p:nextCondLst>
                <p:cond evt="onClick" delay="0">
                  <p:tgtEl>
                    <p:spTgt spid="17"/>
                  </p:tgtEl>
                </p:cond>
              </p:nextCondLst>
            </p:seq>
            <p:video>
              <p:cMediaNode vol="80000" mute="1">
                <p:cTn id="104" fill="hold" display="0">
                  <p:stCondLst>
                    <p:cond delay="indefinite"/>
                  </p:stCondLst>
                </p:cTn>
                <p:tgtEl>
                  <p:spTgt spid="12"/>
                </p:tgtEl>
              </p:cMediaNode>
            </p:video>
          </p:childTnLst>
        </p:cTn>
      </p:par>
    </p:tnLst>
    <p:bldLst>
      <p:bldP spid="7" grpId="0" animBg="1"/>
      <p:bldP spid="8" grpId="0" animBg="1"/>
      <p:bldP spid="9" grpId="0" animBg="1"/>
      <p:bldP spid="14" grpId="0" animBg="1"/>
      <p:bldP spid="15" grpId="0" animBg="1"/>
      <p:bldP spid="16" grpId="0" animBg="1"/>
      <p:bldP spid="17"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 name="Picture 99"/>
          <p:cNvPicPr/>
          <p:nvPr/>
        </p:nvPicPr>
        <p:blipFill>
          <a:blip r:embed="rId2"/>
          <a:stretch>
            <a:fillRect/>
          </a:stretch>
        </p:blipFill>
        <p:spPr>
          <a:xfrm>
            <a:off x="1333500" y="812800"/>
            <a:ext cx="9525000" cy="5232400"/>
          </a:xfrm>
          <a:prstGeom prst="rect">
            <a:avLst/>
          </a:prstGeom>
          <a:noFill/>
          <a:ln w="9525">
            <a:noFill/>
          </a:ln>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7">
            <a:extLst>
              <a:ext uri="{FF2B5EF4-FFF2-40B4-BE49-F238E27FC236}">
                <a16:creationId xmlns:a16="http://schemas.microsoft.com/office/drawing/2014/main" id="{CD807016-E9C5-3670-44DF-3FF1A5D0D1A5}"/>
              </a:ext>
            </a:extLst>
          </p:cNvPr>
          <p:cNvSpPr/>
          <p:nvPr/>
        </p:nvSpPr>
        <p:spPr>
          <a:xfrm>
            <a:off x="203727" y="125302"/>
            <a:ext cx="11784546" cy="829148"/>
          </a:xfrm>
          <a:prstGeom prst="round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dirty="0">
                <a:latin typeface="Cambria" panose="02040503050406030204" pitchFamily="18" charset="0"/>
                <a:ea typeface="Cambria" panose="02040503050406030204" pitchFamily="18" charset="0"/>
              </a:rPr>
              <a:t>1. </a:t>
            </a:r>
            <a:r>
              <a:rPr lang="en-US" altLang="vi-VN" sz="4000" b="1" dirty="0">
                <a:latin typeface="Cambria" panose="02040503050406030204" pitchFamily="18" charset="0"/>
                <a:ea typeface="Cambria" panose="02040503050406030204" pitchFamily="18" charset="0"/>
              </a:rPr>
              <a:t>T</a:t>
            </a:r>
            <a:r>
              <a:rPr lang="vi-VN" sz="4000" b="1" dirty="0">
                <a:latin typeface="Cambria" panose="02040503050406030204" pitchFamily="18" charset="0"/>
                <a:ea typeface="Cambria" panose="02040503050406030204" pitchFamily="18" charset="0"/>
              </a:rPr>
              <a:t>ác dụng của đòn bẩy</a:t>
            </a:r>
          </a:p>
        </p:txBody>
      </p:sp>
      <p:sp>
        <p:nvSpPr>
          <p:cNvPr id="9" name="Speech Bubble: Rectangle 8">
            <a:extLst>
              <a:ext uri="{FF2B5EF4-FFF2-40B4-BE49-F238E27FC236}">
                <a16:creationId xmlns:a16="http://schemas.microsoft.com/office/drawing/2014/main" id="{23D38296-8F97-BE28-3A78-F2D5A212B20B}"/>
              </a:ext>
            </a:extLst>
          </p:cNvPr>
          <p:cNvSpPr/>
          <p:nvPr/>
        </p:nvSpPr>
        <p:spPr>
          <a:xfrm>
            <a:off x="1036241" y="4684893"/>
            <a:ext cx="7452667" cy="1661316"/>
          </a:xfrm>
          <a:prstGeom prst="wedgeRectCallout">
            <a:avLst>
              <a:gd name="adj1" fmla="val 64673"/>
              <a:gd name="adj2" fmla="val -22675"/>
            </a:avLst>
          </a:prstGeom>
          <a:ln/>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4400" b="1" dirty="0" err="1">
                <a:solidFill>
                  <a:srgbClr val="000000"/>
                </a:solidFill>
                <a:latin typeface="Times New Roman" panose="02020603050405020304" pitchFamily="18" charset="0"/>
                <a:ea typeface="Times New Roman" panose="02020603050405020304" pitchFamily="18" charset="0"/>
              </a:rPr>
              <a:t>Trình</a:t>
            </a:r>
            <a:r>
              <a:rPr lang="en-US" sz="4400" b="1" dirty="0">
                <a:solidFill>
                  <a:srgbClr val="000000"/>
                </a:solidFill>
                <a:latin typeface="Times New Roman" panose="02020603050405020304" pitchFamily="18" charset="0"/>
                <a:ea typeface="Times New Roman" panose="02020603050405020304" pitchFamily="18" charset="0"/>
              </a:rPr>
              <a:t> </a:t>
            </a:r>
            <a:r>
              <a:rPr lang="en-US" sz="4400" b="1" dirty="0" err="1">
                <a:solidFill>
                  <a:srgbClr val="000000"/>
                </a:solidFill>
                <a:latin typeface="Times New Roman" panose="02020603050405020304" pitchFamily="18" charset="0"/>
                <a:ea typeface="Times New Roman" panose="02020603050405020304" pitchFamily="18" charset="0"/>
              </a:rPr>
              <a:t>bày</a:t>
            </a:r>
            <a:r>
              <a:rPr lang="en-US" sz="4400" b="1" dirty="0">
                <a:solidFill>
                  <a:srgbClr val="000000"/>
                </a:solidFill>
                <a:latin typeface="Times New Roman" panose="02020603050405020304" pitchFamily="18" charset="0"/>
                <a:ea typeface="Times New Roman" panose="02020603050405020304" pitchFamily="18" charset="0"/>
              </a:rPr>
              <a:t> </a:t>
            </a:r>
            <a:r>
              <a:rPr lang="en-US" sz="4400" b="1" dirty="0" err="1">
                <a:solidFill>
                  <a:srgbClr val="000000"/>
                </a:solidFill>
                <a:latin typeface="Times New Roman" panose="02020603050405020304" pitchFamily="18" charset="0"/>
                <a:ea typeface="Times New Roman" panose="02020603050405020304" pitchFamily="18" charset="0"/>
              </a:rPr>
              <a:t>khái</a:t>
            </a:r>
            <a:r>
              <a:rPr lang="en-US" sz="4400" b="1" dirty="0">
                <a:solidFill>
                  <a:srgbClr val="000000"/>
                </a:solidFill>
                <a:latin typeface="Times New Roman" panose="02020603050405020304" pitchFamily="18" charset="0"/>
                <a:ea typeface="Times New Roman" panose="02020603050405020304" pitchFamily="18" charset="0"/>
              </a:rPr>
              <a:t> </a:t>
            </a:r>
            <a:r>
              <a:rPr lang="en-US" sz="4400" b="1" dirty="0" err="1">
                <a:solidFill>
                  <a:srgbClr val="000000"/>
                </a:solidFill>
                <a:latin typeface="Times New Roman" panose="02020603050405020304" pitchFamily="18" charset="0"/>
                <a:ea typeface="Times New Roman" panose="02020603050405020304" pitchFamily="18" charset="0"/>
              </a:rPr>
              <a:t>niệm</a:t>
            </a:r>
            <a:r>
              <a:rPr lang="en-US" sz="4400" b="1" dirty="0">
                <a:solidFill>
                  <a:srgbClr val="000000"/>
                </a:solidFill>
                <a:latin typeface="Times New Roman" panose="02020603050405020304" pitchFamily="18" charset="0"/>
                <a:ea typeface="Times New Roman" panose="02020603050405020304" pitchFamily="18" charset="0"/>
              </a:rPr>
              <a:t> </a:t>
            </a:r>
            <a:r>
              <a:rPr lang="en-US" sz="4400" b="1" dirty="0" err="1">
                <a:solidFill>
                  <a:srgbClr val="000000"/>
                </a:solidFill>
                <a:latin typeface="Times New Roman" panose="02020603050405020304" pitchFamily="18" charset="0"/>
                <a:ea typeface="Times New Roman" panose="02020603050405020304" pitchFamily="18" charset="0"/>
              </a:rPr>
              <a:t>và</a:t>
            </a:r>
            <a:r>
              <a:rPr lang="vi-VN" sz="4400" b="1" dirty="0">
                <a:solidFill>
                  <a:srgbClr val="000000"/>
                </a:solidFill>
                <a:latin typeface="Times New Roman" panose="02020603050405020304" pitchFamily="18" charset="0"/>
                <a:ea typeface="Times New Roman" panose="02020603050405020304" pitchFamily="18" charset="0"/>
              </a:rPr>
              <a:t> </a:t>
            </a:r>
            <a:r>
              <a:rPr lang="en-US" sz="4400" b="1" dirty="0" err="1">
                <a:solidFill>
                  <a:srgbClr val="000000"/>
                </a:solidFill>
                <a:latin typeface="Times New Roman" panose="02020603050405020304" pitchFamily="18" charset="0"/>
                <a:ea typeface="Times New Roman" panose="02020603050405020304" pitchFamily="18" charset="0"/>
              </a:rPr>
              <a:t>mô</a:t>
            </a:r>
            <a:r>
              <a:rPr lang="en-US" sz="4400" b="1" dirty="0">
                <a:solidFill>
                  <a:srgbClr val="000000"/>
                </a:solidFill>
                <a:latin typeface="Times New Roman" panose="02020603050405020304" pitchFamily="18" charset="0"/>
                <a:ea typeface="Times New Roman" panose="02020603050405020304" pitchFamily="18" charset="0"/>
              </a:rPr>
              <a:t> </a:t>
            </a:r>
            <a:r>
              <a:rPr lang="en-US" sz="4400" b="1" dirty="0" err="1">
                <a:solidFill>
                  <a:srgbClr val="000000"/>
                </a:solidFill>
                <a:latin typeface="Times New Roman" panose="02020603050405020304" pitchFamily="18" charset="0"/>
                <a:ea typeface="Times New Roman" panose="02020603050405020304" pitchFamily="18" charset="0"/>
              </a:rPr>
              <a:t>tả</a:t>
            </a:r>
            <a:r>
              <a:rPr lang="en-US" sz="4400" b="1" dirty="0">
                <a:solidFill>
                  <a:srgbClr val="000000"/>
                </a:solidFill>
                <a:latin typeface="Times New Roman" panose="02020603050405020304" pitchFamily="18" charset="0"/>
                <a:ea typeface="Times New Roman" panose="02020603050405020304" pitchFamily="18" charset="0"/>
              </a:rPr>
              <a:t> </a:t>
            </a:r>
            <a:r>
              <a:rPr lang="vi-VN" sz="4400" b="1" dirty="0">
                <a:solidFill>
                  <a:srgbClr val="000000"/>
                </a:solidFill>
                <a:latin typeface="Times New Roman" panose="02020603050405020304" pitchFamily="18" charset="0"/>
                <a:ea typeface="Times New Roman" panose="02020603050405020304" pitchFamily="18" charset="0"/>
              </a:rPr>
              <a:t>cấu tạo của đòn bẩy</a:t>
            </a:r>
            <a:r>
              <a:rPr lang="en-US" sz="4400" b="1" dirty="0">
                <a:solidFill>
                  <a:srgbClr val="000000"/>
                </a:solidFill>
                <a:latin typeface="Times New Roman" panose="02020603050405020304" pitchFamily="18" charset="0"/>
                <a:ea typeface="Times New Roman" panose="02020603050405020304" pitchFamily="18" charset="0"/>
              </a:rPr>
              <a:t>.</a:t>
            </a:r>
            <a:endParaRPr lang="en-US" sz="4400" b="1" dirty="0"/>
          </a:p>
        </p:txBody>
      </p:sp>
      <p:pic>
        <p:nvPicPr>
          <p:cNvPr id="4" name="Picture 3" descr="A blue and pink triangle with a red triangle&#10;&#10;Description automatically generated with medium confidence">
            <a:extLst>
              <a:ext uri="{FF2B5EF4-FFF2-40B4-BE49-F238E27FC236}">
                <a16:creationId xmlns:a16="http://schemas.microsoft.com/office/drawing/2014/main" id="{301DAE73-A9DB-6FE3-4D4B-6398F7DCFA26}"/>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2230960" y="1149767"/>
            <a:ext cx="7730080" cy="2657421"/>
          </a:xfrm>
          <a:prstGeom prst="rect">
            <a:avLst/>
          </a:prstGeom>
        </p:spPr>
      </p:pic>
      <p:sp>
        <p:nvSpPr>
          <p:cNvPr id="7" name="Freeform 11">
            <a:extLst>
              <a:ext uri="{FF2B5EF4-FFF2-40B4-BE49-F238E27FC236}">
                <a16:creationId xmlns:a16="http://schemas.microsoft.com/office/drawing/2014/main" id="{4728FA0E-B170-4C99-BD1C-0A11F8EC4ABC}"/>
              </a:ext>
            </a:extLst>
          </p:cNvPr>
          <p:cNvSpPr/>
          <p:nvPr/>
        </p:nvSpPr>
        <p:spPr>
          <a:xfrm flipH="1">
            <a:off x="9613327" y="3469990"/>
            <a:ext cx="2578673" cy="3388010"/>
          </a:xfrm>
          <a:custGeom>
            <a:avLst/>
            <a:gdLst/>
            <a:ahLst/>
            <a:cxnLst/>
            <a:rect l="l" t="t" r="r" b="b"/>
            <a:pathLst>
              <a:path w="5708202" h="10705493">
                <a:moveTo>
                  <a:pt x="0" y="0"/>
                </a:moveTo>
                <a:lnTo>
                  <a:pt x="5708202" y="0"/>
                </a:lnTo>
                <a:lnTo>
                  <a:pt x="5708202" y="10705493"/>
                </a:lnTo>
                <a:lnTo>
                  <a:pt x="0" y="10705493"/>
                </a:lnTo>
                <a:lnTo>
                  <a:pt x="0" y="0"/>
                </a:lnTo>
                <a:close/>
              </a:path>
            </a:pathLst>
          </a:custGeom>
          <a:blipFill>
            <a:blip r:embed="rId4"/>
            <a:stretch>
              <a:fillRect b="-38526"/>
            </a:stretch>
          </a:blipFill>
        </p:spPr>
        <p:txBody>
          <a:bodyPr/>
          <a:lstStyle/>
          <a:p>
            <a:endParaRPr lang="en-US"/>
          </a:p>
        </p:txBody>
      </p:sp>
    </p:spTree>
    <p:extLst>
      <p:ext uri="{BB962C8B-B14F-4D97-AF65-F5344CB8AC3E}">
        <p14:creationId xmlns:p14="http://schemas.microsoft.com/office/powerpoint/2010/main" val="3861856836"/>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rotWithShape="1">
          <a:gsLst>
            <a:gs pos="0">
              <a:srgbClr val="C7F7FF">
                <a:alpha val="100000"/>
              </a:srgbClr>
            </a:gs>
            <a:gs pos="100000">
              <a:srgbClr val="FFEFEB">
                <a:alpha val="100000"/>
              </a:srgbClr>
            </a:gs>
          </a:gsLst>
          <a:lin ang="5400000"/>
        </a:gradFill>
        <a:effectLst/>
      </p:bgPr>
    </p:bg>
    <p:spTree>
      <p:nvGrpSpPr>
        <p:cNvPr id="1" name=""/>
        <p:cNvGrpSpPr/>
        <p:nvPr/>
      </p:nvGrpSpPr>
      <p:grpSpPr>
        <a:xfrm>
          <a:off x="0" y="0"/>
          <a:ext cx="0" cy="0"/>
          <a:chOff x="0" y="0"/>
          <a:chExt cx="0" cy="0"/>
        </a:xfrm>
      </p:grpSpPr>
      <p:sp>
        <p:nvSpPr>
          <p:cNvPr id="2" name="Freeform 2"/>
          <p:cNvSpPr/>
          <p:nvPr/>
        </p:nvSpPr>
        <p:spPr>
          <a:xfrm>
            <a:off x="6428022" y="750014"/>
            <a:ext cx="4467775" cy="1377564"/>
          </a:xfrm>
          <a:custGeom>
            <a:avLst/>
            <a:gdLst/>
            <a:ahLst/>
            <a:cxnLst/>
            <a:rect l="l" t="t" r="r" b="b"/>
            <a:pathLst>
              <a:path w="6701663" h="2066346">
                <a:moveTo>
                  <a:pt x="0" y="0"/>
                </a:moveTo>
                <a:lnTo>
                  <a:pt x="6701663" y="0"/>
                </a:lnTo>
                <a:lnTo>
                  <a:pt x="6701663" y="2066346"/>
                </a:lnTo>
                <a:lnTo>
                  <a:pt x="0" y="2066346"/>
                </a:lnTo>
                <a:lnTo>
                  <a:pt x="0" y="0"/>
                </a:lnTo>
                <a:close/>
              </a:path>
            </a:pathLst>
          </a:custGeom>
          <a:blipFill>
            <a:blip r:embed="rId2"/>
            <a:stretch>
              <a:fillRect/>
            </a:stretch>
          </a:blipFill>
        </p:spPr>
        <p:txBody>
          <a:bodyPr/>
          <a:lstStyle/>
          <a:p>
            <a:pPr defTabSz="609630"/>
            <a:endParaRPr lang="en-US" sz="1200">
              <a:solidFill>
                <a:prstClr val="black"/>
              </a:solidFill>
              <a:latin typeface="Calibri"/>
            </a:endParaRPr>
          </a:p>
        </p:txBody>
      </p:sp>
      <p:sp>
        <p:nvSpPr>
          <p:cNvPr id="3" name="Freeform 3"/>
          <p:cNvSpPr/>
          <p:nvPr/>
        </p:nvSpPr>
        <p:spPr>
          <a:xfrm>
            <a:off x="-722333" y="1772500"/>
            <a:ext cx="2303215" cy="710158"/>
          </a:xfrm>
          <a:custGeom>
            <a:avLst/>
            <a:gdLst/>
            <a:ahLst/>
            <a:cxnLst/>
            <a:rect l="l" t="t" r="r" b="b"/>
            <a:pathLst>
              <a:path w="3454822" h="1065237">
                <a:moveTo>
                  <a:pt x="0" y="0"/>
                </a:moveTo>
                <a:lnTo>
                  <a:pt x="3454822" y="0"/>
                </a:lnTo>
                <a:lnTo>
                  <a:pt x="3454822" y="1065237"/>
                </a:lnTo>
                <a:lnTo>
                  <a:pt x="0" y="1065237"/>
                </a:lnTo>
                <a:lnTo>
                  <a:pt x="0" y="0"/>
                </a:lnTo>
                <a:close/>
              </a:path>
            </a:pathLst>
          </a:custGeom>
          <a:blipFill>
            <a:blip r:embed="rId2"/>
            <a:stretch>
              <a:fillRect/>
            </a:stretch>
          </a:blipFill>
        </p:spPr>
        <p:txBody>
          <a:bodyPr/>
          <a:lstStyle/>
          <a:p>
            <a:pPr defTabSz="609630"/>
            <a:endParaRPr lang="en-US" sz="1200">
              <a:solidFill>
                <a:prstClr val="black"/>
              </a:solidFill>
              <a:latin typeface="Calibri"/>
            </a:endParaRPr>
          </a:p>
        </p:txBody>
      </p:sp>
      <p:grpSp>
        <p:nvGrpSpPr>
          <p:cNvPr id="4" name="Group 4"/>
          <p:cNvGrpSpPr/>
          <p:nvPr/>
        </p:nvGrpSpPr>
        <p:grpSpPr>
          <a:xfrm>
            <a:off x="734136" y="1097592"/>
            <a:ext cx="10723727" cy="4973421"/>
            <a:chOff x="0" y="0"/>
            <a:chExt cx="2449475" cy="1330502"/>
          </a:xfrm>
        </p:grpSpPr>
        <p:sp>
          <p:nvSpPr>
            <p:cNvPr id="5" name="Freeform 5"/>
            <p:cNvSpPr/>
            <p:nvPr/>
          </p:nvSpPr>
          <p:spPr>
            <a:xfrm>
              <a:off x="0" y="0"/>
              <a:ext cx="2449475" cy="1330502"/>
            </a:xfrm>
            <a:custGeom>
              <a:avLst/>
              <a:gdLst/>
              <a:ahLst/>
              <a:cxnLst/>
              <a:rect l="l" t="t" r="r" b="b"/>
              <a:pathLst>
                <a:path w="2449475" h="1330502">
                  <a:moveTo>
                    <a:pt x="82807" y="0"/>
                  </a:moveTo>
                  <a:lnTo>
                    <a:pt x="2366668" y="0"/>
                  </a:lnTo>
                  <a:cubicBezTo>
                    <a:pt x="2412401" y="0"/>
                    <a:pt x="2449475" y="37074"/>
                    <a:pt x="2449475" y="82807"/>
                  </a:cubicBezTo>
                  <a:lnTo>
                    <a:pt x="2449475" y="1247695"/>
                  </a:lnTo>
                  <a:cubicBezTo>
                    <a:pt x="2449475" y="1269657"/>
                    <a:pt x="2440751" y="1290719"/>
                    <a:pt x="2425221" y="1306248"/>
                  </a:cubicBezTo>
                  <a:cubicBezTo>
                    <a:pt x="2409692" y="1321778"/>
                    <a:pt x="2388630" y="1330502"/>
                    <a:pt x="2366668" y="1330502"/>
                  </a:cubicBezTo>
                  <a:lnTo>
                    <a:pt x="82807" y="1330502"/>
                  </a:lnTo>
                  <a:cubicBezTo>
                    <a:pt x="60845" y="1330502"/>
                    <a:pt x="39783" y="1321778"/>
                    <a:pt x="24254" y="1306248"/>
                  </a:cubicBezTo>
                  <a:cubicBezTo>
                    <a:pt x="8724" y="1290719"/>
                    <a:pt x="0" y="1269657"/>
                    <a:pt x="0" y="1247695"/>
                  </a:cubicBezTo>
                  <a:lnTo>
                    <a:pt x="0" y="82807"/>
                  </a:lnTo>
                  <a:cubicBezTo>
                    <a:pt x="0" y="60845"/>
                    <a:pt x="8724" y="39783"/>
                    <a:pt x="24254" y="24254"/>
                  </a:cubicBezTo>
                  <a:cubicBezTo>
                    <a:pt x="39783" y="8724"/>
                    <a:pt x="60845" y="0"/>
                    <a:pt x="82807" y="0"/>
                  </a:cubicBezTo>
                  <a:close/>
                </a:path>
              </a:pathLst>
            </a:custGeom>
            <a:solidFill>
              <a:srgbClr val="FFFBE9"/>
            </a:solidFill>
            <a:ln w="38100" cap="rnd">
              <a:solidFill>
                <a:srgbClr val="DA7739"/>
              </a:solidFill>
              <a:prstDash val="lgDash"/>
              <a:round/>
            </a:ln>
          </p:spPr>
          <p:txBody>
            <a:bodyPr/>
            <a:lstStyle/>
            <a:p>
              <a:pPr defTabSz="609630"/>
              <a:endParaRPr lang="en-US" sz="1200">
                <a:solidFill>
                  <a:prstClr val="black"/>
                </a:solidFill>
                <a:latin typeface="Calibri"/>
              </a:endParaRPr>
            </a:p>
          </p:txBody>
        </p:sp>
        <p:sp>
          <p:nvSpPr>
            <p:cNvPr id="6" name="TextBox 6"/>
            <p:cNvSpPr txBox="1"/>
            <p:nvPr/>
          </p:nvSpPr>
          <p:spPr>
            <a:xfrm>
              <a:off x="0" y="-38100"/>
              <a:ext cx="2449475" cy="1368602"/>
            </a:xfrm>
            <a:prstGeom prst="rect">
              <a:avLst/>
            </a:prstGeom>
          </p:spPr>
          <p:txBody>
            <a:bodyPr lIns="33867" tIns="33867" rIns="33867" bIns="33867" rtlCol="0" anchor="ctr"/>
            <a:lstStyle/>
            <a:p>
              <a:pPr algn="ctr" defTabSz="609630">
                <a:lnSpc>
                  <a:spcPts val="1773"/>
                </a:lnSpc>
                <a:spcBef>
                  <a:spcPct val="0"/>
                </a:spcBef>
              </a:pPr>
              <a:endParaRPr sz="1200">
                <a:solidFill>
                  <a:prstClr val="black"/>
                </a:solidFill>
                <a:latin typeface="Calibri"/>
              </a:endParaRPr>
            </a:p>
          </p:txBody>
        </p:sp>
      </p:grpSp>
      <p:sp>
        <p:nvSpPr>
          <p:cNvPr id="7" name="Freeform 7"/>
          <p:cNvSpPr/>
          <p:nvPr/>
        </p:nvSpPr>
        <p:spPr>
          <a:xfrm>
            <a:off x="2823617" y="5424180"/>
            <a:ext cx="5543309" cy="3772297"/>
          </a:xfrm>
          <a:custGeom>
            <a:avLst/>
            <a:gdLst/>
            <a:ahLst/>
            <a:cxnLst/>
            <a:rect l="l" t="t" r="r" b="b"/>
            <a:pathLst>
              <a:path w="8314964" h="5658446">
                <a:moveTo>
                  <a:pt x="0" y="0"/>
                </a:moveTo>
                <a:lnTo>
                  <a:pt x="8314964" y="0"/>
                </a:lnTo>
                <a:lnTo>
                  <a:pt x="8314964" y="5658446"/>
                </a:lnTo>
                <a:lnTo>
                  <a:pt x="0" y="5658446"/>
                </a:lnTo>
                <a:lnTo>
                  <a:pt x="0" y="0"/>
                </a:lnTo>
                <a:close/>
              </a:path>
            </a:pathLst>
          </a:custGeom>
          <a:blipFill>
            <a:blip r:embed="rId3"/>
            <a:stretch>
              <a:fillRect/>
            </a:stretch>
          </a:blipFill>
        </p:spPr>
        <p:txBody>
          <a:bodyPr/>
          <a:lstStyle/>
          <a:p>
            <a:pPr defTabSz="609630"/>
            <a:endParaRPr lang="en-US" sz="1200">
              <a:solidFill>
                <a:prstClr val="black"/>
              </a:solidFill>
              <a:latin typeface="Calibri"/>
            </a:endParaRPr>
          </a:p>
        </p:txBody>
      </p:sp>
      <p:sp>
        <p:nvSpPr>
          <p:cNvPr id="8" name="Freeform 8"/>
          <p:cNvSpPr/>
          <p:nvPr/>
        </p:nvSpPr>
        <p:spPr>
          <a:xfrm>
            <a:off x="-105164" y="4757430"/>
            <a:ext cx="5857562" cy="2181942"/>
          </a:xfrm>
          <a:custGeom>
            <a:avLst/>
            <a:gdLst/>
            <a:ahLst/>
            <a:cxnLst/>
            <a:rect l="l" t="t" r="r" b="b"/>
            <a:pathLst>
              <a:path w="8786343" h="3272913">
                <a:moveTo>
                  <a:pt x="0" y="0"/>
                </a:moveTo>
                <a:lnTo>
                  <a:pt x="8786343" y="0"/>
                </a:lnTo>
                <a:lnTo>
                  <a:pt x="8786343" y="3272913"/>
                </a:lnTo>
                <a:lnTo>
                  <a:pt x="0" y="3272913"/>
                </a:lnTo>
                <a:lnTo>
                  <a:pt x="0" y="0"/>
                </a:lnTo>
                <a:close/>
              </a:path>
            </a:pathLst>
          </a:custGeom>
          <a:blipFill>
            <a:blip r:embed="rId4"/>
            <a:stretch>
              <a:fillRect/>
            </a:stretch>
          </a:blipFill>
        </p:spPr>
        <p:txBody>
          <a:bodyPr/>
          <a:lstStyle/>
          <a:p>
            <a:pPr defTabSz="609630"/>
            <a:endParaRPr lang="en-US" sz="1200">
              <a:solidFill>
                <a:prstClr val="black"/>
              </a:solidFill>
              <a:latin typeface="Calibri"/>
            </a:endParaRPr>
          </a:p>
        </p:txBody>
      </p:sp>
      <p:sp>
        <p:nvSpPr>
          <p:cNvPr id="9" name="Freeform 9"/>
          <p:cNvSpPr/>
          <p:nvPr/>
        </p:nvSpPr>
        <p:spPr>
          <a:xfrm>
            <a:off x="7449633" y="4757431"/>
            <a:ext cx="6417688" cy="3079455"/>
          </a:xfrm>
          <a:custGeom>
            <a:avLst/>
            <a:gdLst/>
            <a:ahLst/>
            <a:cxnLst/>
            <a:rect l="l" t="t" r="r" b="b"/>
            <a:pathLst>
              <a:path w="9626532" h="4619183">
                <a:moveTo>
                  <a:pt x="0" y="0"/>
                </a:moveTo>
                <a:lnTo>
                  <a:pt x="9626532" y="0"/>
                </a:lnTo>
                <a:lnTo>
                  <a:pt x="9626532" y="4619183"/>
                </a:lnTo>
                <a:lnTo>
                  <a:pt x="0" y="4619183"/>
                </a:lnTo>
                <a:lnTo>
                  <a:pt x="0" y="0"/>
                </a:lnTo>
                <a:close/>
              </a:path>
            </a:pathLst>
          </a:custGeom>
          <a:blipFill>
            <a:blip r:embed="rId5"/>
            <a:stretch>
              <a:fillRect/>
            </a:stretch>
          </a:blipFill>
        </p:spPr>
        <p:txBody>
          <a:bodyPr/>
          <a:lstStyle/>
          <a:p>
            <a:pPr defTabSz="609630"/>
            <a:endParaRPr lang="en-US" sz="1200">
              <a:solidFill>
                <a:prstClr val="black"/>
              </a:solidFill>
              <a:latin typeface="Calibri"/>
            </a:endParaRPr>
          </a:p>
        </p:txBody>
      </p:sp>
      <p:sp>
        <p:nvSpPr>
          <p:cNvPr id="11" name="TextBox 11"/>
          <p:cNvSpPr txBox="1"/>
          <p:nvPr/>
        </p:nvSpPr>
        <p:spPr>
          <a:xfrm>
            <a:off x="999449" y="1579162"/>
            <a:ext cx="10193100" cy="2954655"/>
          </a:xfrm>
          <a:prstGeom prst="rect">
            <a:avLst/>
          </a:prstGeom>
        </p:spPr>
        <p:txBody>
          <a:bodyPr wrap="square" lIns="0" tIns="0" rIns="0" bIns="0" rtlCol="0" anchor="t">
            <a:spAutoFit/>
          </a:bodyPr>
          <a:lstStyle/>
          <a:p>
            <a:pPr algn="just" defTabSz="609630"/>
            <a:r>
              <a:rPr lang="vi-VN" sz="4800" dirty="0">
                <a:solidFill>
                  <a:srgbClr val="DA7739"/>
                </a:solidFill>
                <a:latin typeface="Adigiana Toybox"/>
                <a:ea typeface="Adigiana Toybox"/>
                <a:cs typeface="Adigiana Toybox"/>
                <a:sym typeface="Adigiana Toybox"/>
              </a:rPr>
              <a:t>Đòn bẩy là một trong các loại máy cơ đơn giản được sử dụng nhiều trong đời sống để biến đổi lực tác dụng lên vật theo hướng có lợi cho con người.</a:t>
            </a:r>
          </a:p>
        </p:txBody>
      </p:sp>
      <p:sp>
        <p:nvSpPr>
          <p:cNvPr id="14" name="Rounded Rectangle 7">
            <a:extLst>
              <a:ext uri="{FF2B5EF4-FFF2-40B4-BE49-F238E27FC236}">
                <a16:creationId xmlns:a16="http://schemas.microsoft.com/office/drawing/2014/main" id="{51247A76-BB55-C266-049C-AC6DB2636F93}"/>
              </a:ext>
            </a:extLst>
          </p:cNvPr>
          <p:cNvSpPr/>
          <p:nvPr/>
        </p:nvSpPr>
        <p:spPr>
          <a:xfrm>
            <a:off x="203727" y="125302"/>
            <a:ext cx="11784546" cy="829148"/>
          </a:xfrm>
          <a:prstGeom prst="round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dirty="0">
                <a:latin typeface="Cambria" panose="02040503050406030204" pitchFamily="18" charset="0"/>
                <a:ea typeface="Cambria" panose="02040503050406030204" pitchFamily="18" charset="0"/>
              </a:rPr>
              <a:t>1. </a:t>
            </a:r>
            <a:r>
              <a:rPr lang="en-US" altLang="vi-VN" sz="4000" b="1" dirty="0">
                <a:latin typeface="Cambria" panose="02040503050406030204" pitchFamily="18" charset="0"/>
                <a:ea typeface="Cambria" panose="02040503050406030204" pitchFamily="18" charset="0"/>
              </a:rPr>
              <a:t>T</a:t>
            </a:r>
            <a:r>
              <a:rPr lang="vi-VN" sz="4000" b="1" dirty="0">
                <a:latin typeface="Cambria" panose="02040503050406030204" pitchFamily="18" charset="0"/>
                <a:ea typeface="Cambria" panose="02040503050406030204" pitchFamily="18" charset="0"/>
              </a:rPr>
              <a:t>ác dụng của đòn bẩy</a:t>
            </a:r>
          </a:p>
        </p:txBody>
      </p:sp>
      <p:pic>
        <p:nvPicPr>
          <p:cNvPr id="15" name="Picture 75" descr="viet3">
            <a:extLst>
              <a:ext uri="{FF2B5EF4-FFF2-40B4-BE49-F238E27FC236}">
                <a16:creationId xmlns:a16="http://schemas.microsoft.com/office/drawing/2014/main" id="{3EB59E9A-09D3-D355-BBBD-7C45463238A5}"/>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7739125" y="4534586"/>
            <a:ext cx="1358840" cy="11413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3A7C6BB6-6EB8-D7BB-D08C-2CBA9367E61F}"/>
              </a:ext>
            </a:extLst>
          </p:cNvPr>
          <p:cNvSpPr txBox="1"/>
          <p:nvPr/>
        </p:nvSpPr>
        <p:spPr>
          <a:xfrm>
            <a:off x="6368955" y="1079709"/>
            <a:ext cx="5710555" cy="1736646"/>
          </a:xfrm>
          <a:custGeom>
            <a:avLst/>
            <a:gdLst>
              <a:gd name="connsiteX0" fmla="*/ 0 w 5710555"/>
              <a:gd name="connsiteY0" fmla="*/ 289447 h 1736646"/>
              <a:gd name="connsiteX1" fmla="*/ 289447 w 5710555"/>
              <a:gd name="connsiteY1" fmla="*/ 0 h 1736646"/>
              <a:gd name="connsiteX2" fmla="*/ 5421108 w 5710555"/>
              <a:gd name="connsiteY2" fmla="*/ 0 h 1736646"/>
              <a:gd name="connsiteX3" fmla="*/ 5710555 w 5710555"/>
              <a:gd name="connsiteY3" fmla="*/ 289447 h 1736646"/>
              <a:gd name="connsiteX4" fmla="*/ 5710555 w 5710555"/>
              <a:gd name="connsiteY4" fmla="*/ 1447199 h 1736646"/>
              <a:gd name="connsiteX5" fmla="*/ 5421108 w 5710555"/>
              <a:gd name="connsiteY5" fmla="*/ 1736646 h 1736646"/>
              <a:gd name="connsiteX6" fmla="*/ 289447 w 5710555"/>
              <a:gd name="connsiteY6" fmla="*/ 1736646 h 1736646"/>
              <a:gd name="connsiteX7" fmla="*/ 0 w 5710555"/>
              <a:gd name="connsiteY7" fmla="*/ 1447199 h 1736646"/>
              <a:gd name="connsiteX8" fmla="*/ 0 w 5710555"/>
              <a:gd name="connsiteY8" fmla="*/ 289447 h 1736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10555" h="1736646" fill="none" extrusionOk="0">
                <a:moveTo>
                  <a:pt x="0" y="289447"/>
                </a:moveTo>
                <a:cubicBezTo>
                  <a:pt x="991" y="156402"/>
                  <a:pt x="132384" y="4689"/>
                  <a:pt x="289447" y="0"/>
                </a:cubicBezTo>
                <a:cubicBezTo>
                  <a:pt x="926087" y="72427"/>
                  <a:pt x="4408048" y="61419"/>
                  <a:pt x="5421108" y="0"/>
                </a:cubicBezTo>
                <a:cubicBezTo>
                  <a:pt x="5576613" y="-29961"/>
                  <a:pt x="5696021" y="125194"/>
                  <a:pt x="5710555" y="289447"/>
                </a:cubicBezTo>
                <a:cubicBezTo>
                  <a:pt x="5780979" y="511958"/>
                  <a:pt x="5656241" y="926525"/>
                  <a:pt x="5710555" y="1447199"/>
                </a:cubicBezTo>
                <a:cubicBezTo>
                  <a:pt x="5711786" y="1600808"/>
                  <a:pt x="5573002" y="1727719"/>
                  <a:pt x="5421108" y="1736646"/>
                </a:cubicBezTo>
                <a:cubicBezTo>
                  <a:pt x="4057070" y="1766473"/>
                  <a:pt x="824659" y="1657340"/>
                  <a:pt x="289447" y="1736646"/>
                </a:cubicBezTo>
                <a:cubicBezTo>
                  <a:pt x="136006" y="1735921"/>
                  <a:pt x="-28555" y="1612703"/>
                  <a:pt x="0" y="1447199"/>
                </a:cubicBezTo>
                <a:cubicBezTo>
                  <a:pt x="63432" y="935498"/>
                  <a:pt x="-13548" y="528218"/>
                  <a:pt x="0" y="289447"/>
                </a:cubicBezTo>
                <a:close/>
              </a:path>
              <a:path w="5710555" h="1736646" stroke="0" extrusionOk="0">
                <a:moveTo>
                  <a:pt x="0" y="289447"/>
                </a:moveTo>
                <a:cubicBezTo>
                  <a:pt x="25197" y="136458"/>
                  <a:pt x="140503" y="22738"/>
                  <a:pt x="289447" y="0"/>
                </a:cubicBezTo>
                <a:cubicBezTo>
                  <a:pt x="1639016" y="123000"/>
                  <a:pt x="3261143" y="-96860"/>
                  <a:pt x="5421108" y="0"/>
                </a:cubicBezTo>
                <a:cubicBezTo>
                  <a:pt x="5575310" y="-4310"/>
                  <a:pt x="5715013" y="120602"/>
                  <a:pt x="5710555" y="289447"/>
                </a:cubicBezTo>
                <a:cubicBezTo>
                  <a:pt x="5684919" y="561729"/>
                  <a:pt x="5624988" y="1106160"/>
                  <a:pt x="5710555" y="1447199"/>
                </a:cubicBezTo>
                <a:cubicBezTo>
                  <a:pt x="5698797" y="1611316"/>
                  <a:pt x="5571878" y="1735159"/>
                  <a:pt x="5421108" y="1736646"/>
                </a:cubicBezTo>
                <a:cubicBezTo>
                  <a:pt x="4046836" y="1575939"/>
                  <a:pt x="1276717" y="1776313"/>
                  <a:pt x="289447" y="1736646"/>
                </a:cubicBezTo>
                <a:cubicBezTo>
                  <a:pt x="118566" y="1734419"/>
                  <a:pt x="-14066" y="1600684"/>
                  <a:pt x="0" y="1447199"/>
                </a:cubicBezTo>
                <a:cubicBezTo>
                  <a:pt x="-39796" y="1244658"/>
                  <a:pt x="85194" y="804820"/>
                  <a:pt x="0" y="289447"/>
                </a:cubicBezTo>
                <a:close/>
              </a:path>
            </a:pathLst>
          </a:custGeom>
          <a:ln w="38100">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2"/>
          </a:lnRef>
          <a:fillRef idx="1">
            <a:schemeClr val="lt1"/>
          </a:fillRef>
          <a:effectRef idx="0">
            <a:schemeClr val="accent2"/>
          </a:effectRef>
          <a:fontRef idx="minor">
            <a:schemeClr val="dk1"/>
          </a:fontRef>
        </p:style>
        <p:txBody>
          <a:bodyPr wrap="square">
            <a:spAutoFit/>
          </a:bodyPr>
          <a:lstStyle/>
          <a:p>
            <a:pPr marL="457200" indent="-457200" algn="just">
              <a:buFont typeface="Wingdings" panose="05000000000000000000" pitchFamily="2" charset="2"/>
              <a:buChar char="Ø"/>
            </a:pPr>
            <a:r>
              <a:rPr lang="en-US" sz="3200" b="1" dirty="0" err="1">
                <a:effectLst/>
                <a:latin typeface="+mj-lt"/>
                <a:ea typeface="Cambria" panose="02040503050406030204" pitchFamily="18" charset="0"/>
                <a:cs typeface="Times New Roman" panose="02020603050405020304" pitchFamily="18" charset="0"/>
              </a:rPr>
              <a:t>Điểm</a:t>
            </a:r>
            <a:r>
              <a:rPr lang="en-US" sz="3200" b="1" dirty="0">
                <a:effectLst/>
                <a:latin typeface="+mj-lt"/>
                <a:ea typeface="Cambria" panose="02040503050406030204" pitchFamily="18" charset="0"/>
                <a:cs typeface="Times New Roman" panose="02020603050405020304" pitchFamily="18" charset="0"/>
              </a:rPr>
              <a:t> </a:t>
            </a:r>
            <a:r>
              <a:rPr lang="en-US" sz="3200" b="1" dirty="0" err="1">
                <a:effectLst/>
                <a:latin typeface="+mj-lt"/>
                <a:ea typeface="Cambria" panose="02040503050406030204" pitchFamily="18" charset="0"/>
                <a:cs typeface="Times New Roman" panose="02020603050405020304" pitchFamily="18" charset="0"/>
              </a:rPr>
              <a:t>tựa</a:t>
            </a:r>
            <a:r>
              <a:rPr lang="en-US" sz="3200" b="1" dirty="0">
                <a:effectLst/>
                <a:latin typeface="+mj-lt"/>
                <a:ea typeface="Cambria" panose="02040503050406030204" pitchFamily="18" charset="0"/>
                <a:cs typeface="Times New Roman" panose="02020603050405020304" pitchFamily="18" charset="0"/>
              </a:rPr>
              <a:t> O </a:t>
            </a:r>
            <a:r>
              <a:rPr lang="en-US" sz="3200" b="1" dirty="0" err="1">
                <a:solidFill>
                  <a:srgbClr val="000000"/>
                </a:solidFill>
                <a:effectLst/>
                <a:latin typeface="+mj-lt"/>
                <a:ea typeface="Cambria" panose="02040503050406030204" pitchFamily="18" charset="0"/>
                <a:cs typeface="Times New Roman" panose="02020603050405020304" pitchFamily="18" charset="0"/>
              </a:rPr>
              <a:t>là</a:t>
            </a:r>
            <a:r>
              <a:rPr lang="en-US" sz="3200" b="1" dirty="0">
                <a:solidFill>
                  <a:srgbClr val="000000"/>
                </a:solidFill>
                <a:effectLst/>
                <a:latin typeface="+mj-lt"/>
                <a:ea typeface="Cambria" panose="02040503050406030204" pitchFamily="18" charset="0"/>
                <a:cs typeface="Times New Roman" panose="02020603050405020304" pitchFamily="18" charset="0"/>
              </a:rPr>
              <a:t> </a:t>
            </a:r>
            <a:r>
              <a:rPr lang="en-US" sz="3200" b="1" dirty="0" err="1">
                <a:solidFill>
                  <a:srgbClr val="000000"/>
                </a:solidFill>
                <a:effectLst/>
                <a:latin typeface="+mj-lt"/>
                <a:ea typeface="Cambria" panose="02040503050406030204" pitchFamily="18" charset="0"/>
                <a:cs typeface="Times New Roman" panose="02020603050405020304" pitchFamily="18" charset="0"/>
              </a:rPr>
              <a:t>điểm</a:t>
            </a:r>
            <a:r>
              <a:rPr lang="en-US" sz="3200" b="1" dirty="0">
                <a:solidFill>
                  <a:srgbClr val="000000"/>
                </a:solidFill>
                <a:effectLst/>
                <a:latin typeface="+mj-lt"/>
                <a:ea typeface="Cambria" panose="02040503050406030204" pitchFamily="18" charset="0"/>
                <a:cs typeface="Times New Roman" panose="02020603050405020304" pitchFamily="18" charset="0"/>
              </a:rPr>
              <a:t> </a:t>
            </a:r>
            <a:r>
              <a:rPr lang="en-US" sz="3200" b="1" dirty="0" err="1">
                <a:solidFill>
                  <a:srgbClr val="000000"/>
                </a:solidFill>
                <a:effectLst/>
                <a:latin typeface="+mj-lt"/>
                <a:ea typeface="Cambria" panose="02040503050406030204" pitchFamily="18" charset="0"/>
                <a:cs typeface="Times New Roman" panose="02020603050405020304" pitchFamily="18" charset="0"/>
              </a:rPr>
              <a:t>nằm</a:t>
            </a:r>
            <a:r>
              <a:rPr lang="en-US" sz="3200" b="1" dirty="0">
                <a:solidFill>
                  <a:srgbClr val="000000"/>
                </a:solidFill>
                <a:effectLst/>
                <a:latin typeface="+mj-lt"/>
                <a:ea typeface="Cambria" panose="02040503050406030204" pitchFamily="18" charset="0"/>
                <a:cs typeface="Times New Roman" panose="02020603050405020304" pitchFamily="18" charset="0"/>
              </a:rPr>
              <a:t> </a:t>
            </a:r>
            <a:r>
              <a:rPr lang="en-US" sz="3200" b="1" dirty="0" err="1">
                <a:solidFill>
                  <a:srgbClr val="000000"/>
                </a:solidFill>
                <a:effectLst/>
                <a:latin typeface="+mj-lt"/>
                <a:ea typeface="Cambria" panose="02040503050406030204" pitchFamily="18" charset="0"/>
                <a:cs typeface="Times New Roman" panose="02020603050405020304" pitchFamily="18" charset="0"/>
              </a:rPr>
              <a:t>trên</a:t>
            </a:r>
            <a:r>
              <a:rPr lang="en-US" sz="3200" b="1" dirty="0">
                <a:solidFill>
                  <a:srgbClr val="000000"/>
                </a:solidFill>
                <a:effectLst/>
                <a:latin typeface="+mj-lt"/>
                <a:ea typeface="Cambria" panose="02040503050406030204" pitchFamily="18" charset="0"/>
                <a:cs typeface="Times New Roman" panose="02020603050405020304" pitchFamily="18" charset="0"/>
              </a:rPr>
              <a:t> </a:t>
            </a:r>
            <a:r>
              <a:rPr lang="en-US" sz="3200" b="1" dirty="0" err="1">
                <a:solidFill>
                  <a:srgbClr val="000000"/>
                </a:solidFill>
                <a:effectLst/>
                <a:latin typeface="+mj-lt"/>
                <a:ea typeface="Cambria" panose="02040503050406030204" pitchFamily="18" charset="0"/>
                <a:cs typeface="Times New Roman" panose="02020603050405020304" pitchFamily="18" charset="0"/>
              </a:rPr>
              <a:t>đòn</a:t>
            </a:r>
            <a:r>
              <a:rPr lang="en-US" sz="3200" b="1" dirty="0">
                <a:solidFill>
                  <a:srgbClr val="000000"/>
                </a:solidFill>
                <a:effectLst/>
                <a:latin typeface="+mj-lt"/>
                <a:ea typeface="Cambria" panose="02040503050406030204" pitchFamily="18" charset="0"/>
                <a:cs typeface="Times New Roman" panose="02020603050405020304" pitchFamily="18" charset="0"/>
              </a:rPr>
              <a:t> </a:t>
            </a:r>
            <a:r>
              <a:rPr lang="en-US" sz="3200" b="1" dirty="0" err="1">
                <a:solidFill>
                  <a:srgbClr val="000000"/>
                </a:solidFill>
                <a:effectLst/>
                <a:latin typeface="+mj-lt"/>
                <a:ea typeface="Cambria" panose="02040503050406030204" pitchFamily="18" charset="0"/>
                <a:cs typeface="Times New Roman" panose="02020603050405020304" pitchFamily="18" charset="0"/>
              </a:rPr>
              <a:t>bẩy</a:t>
            </a:r>
            <a:r>
              <a:rPr lang="en-US" sz="3200" b="1" dirty="0">
                <a:solidFill>
                  <a:srgbClr val="000000"/>
                </a:solidFill>
                <a:effectLst/>
                <a:latin typeface="+mj-lt"/>
                <a:ea typeface="Cambria" panose="02040503050406030204" pitchFamily="18" charset="0"/>
                <a:cs typeface="Times New Roman" panose="02020603050405020304" pitchFamily="18" charset="0"/>
              </a:rPr>
              <a:t> </a:t>
            </a:r>
            <a:r>
              <a:rPr lang="en-US" sz="3200" b="1" dirty="0" err="1">
                <a:solidFill>
                  <a:srgbClr val="000000"/>
                </a:solidFill>
                <a:effectLst/>
                <a:latin typeface="+mj-lt"/>
                <a:ea typeface="Cambria" panose="02040503050406030204" pitchFamily="18" charset="0"/>
                <a:cs typeface="Times New Roman" panose="02020603050405020304" pitchFamily="18" charset="0"/>
              </a:rPr>
              <a:t>mà</a:t>
            </a:r>
            <a:r>
              <a:rPr lang="en-US" sz="3200" b="1" dirty="0">
                <a:solidFill>
                  <a:srgbClr val="000000"/>
                </a:solidFill>
                <a:effectLst/>
                <a:latin typeface="+mj-lt"/>
                <a:ea typeface="Cambria" panose="02040503050406030204" pitchFamily="18" charset="0"/>
                <a:cs typeface="Times New Roman" panose="02020603050405020304" pitchFamily="18" charset="0"/>
              </a:rPr>
              <a:t> </a:t>
            </a:r>
            <a:r>
              <a:rPr lang="en-US" sz="3200" b="1" dirty="0" err="1">
                <a:solidFill>
                  <a:srgbClr val="000000"/>
                </a:solidFill>
                <a:effectLst/>
                <a:latin typeface="+mj-lt"/>
                <a:ea typeface="Cambria" panose="02040503050406030204" pitchFamily="18" charset="0"/>
                <a:cs typeface="Times New Roman" panose="02020603050405020304" pitchFamily="18" charset="0"/>
              </a:rPr>
              <a:t>tại</a:t>
            </a:r>
            <a:r>
              <a:rPr lang="en-US" sz="3200" b="1" dirty="0">
                <a:solidFill>
                  <a:srgbClr val="000000"/>
                </a:solidFill>
                <a:effectLst/>
                <a:latin typeface="+mj-lt"/>
                <a:ea typeface="Cambria" panose="02040503050406030204" pitchFamily="18" charset="0"/>
                <a:cs typeface="Times New Roman" panose="02020603050405020304" pitchFamily="18" charset="0"/>
              </a:rPr>
              <a:t> </a:t>
            </a:r>
            <a:r>
              <a:rPr lang="en-US" sz="3200" b="1" dirty="0" err="1">
                <a:solidFill>
                  <a:srgbClr val="000000"/>
                </a:solidFill>
                <a:effectLst/>
                <a:latin typeface="+mj-lt"/>
                <a:ea typeface="Cambria" panose="02040503050406030204" pitchFamily="18" charset="0"/>
                <a:cs typeface="Times New Roman" panose="02020603050405020304" pitchFamily="18" charset="0"/>
              </a:rPr>
              <a:t>đó</a:t>
            </a:r>
            <a:r>
              <a:rPr lang="en-US" sz="3200" b="1" dirty="0">
                <a:effectLst/>
                <a:latin typeface="+mj-lt"/>
                <a:ea typeface="Cambria" panose="02040503050406030204" pitchFamily="18" charset="0"/>
                <a:cs typeface="Times New Roman" panose="02020603050405020304" pitchFamily="18" charset="0"/>
              </a:rPr>
              <a:t> </a:t>
            </a:r>
            <a:r>
              <a:rPr lang="en-US" sz="3200" b="1" dirty="0" err="1">
                <a:effectLst/>
                <a:latin typeface="+mj-lt"/>
                <a:ea typeface="Cambria" panose="02040503050406030204" pitchFamily="18" charset="0"/>
                <a:cs typeface="Times New Roman" panose="02020603050405020304" pitchFamily="18" charset="0"/>
              </a:rPr>
              <a:t>đòn</a:t>
            </a:r>
            <a:r>
              <a:rPr lang="en-US" sz="3200" b="1" dirty="0">
                <a:effectLst/>
                <a:latin typeface="+mj-lt"/>
                <a:ea typeface="Cambria" panose="02040503050406030204" pitchFamily="18" charset="0"/>
                <a:cs typeface="Times New Roman" panose="02020603050405020304" pitchFamily="18" charset="0"/>
              </a:rPr>
              <a:t> </a:t>
            </a:r>
            <a:r>
              <a:rPr lang="en-US" sz="3200" b="1" dirty="0" err="1">
                <a:effectLst/>
                <a:latin typeface="+mj-lt"/>
                <a:ea typeface="Cambria" panose="02040503050406030204" pitchFamily="18" charset="0"/>
                <a:cs typeface="Times New Roman" panose="02020603050405020304" pitchFamily="18" charset="0"/>
              </a:rPr>
              <a:t>bẩy</a:t>
            </a:r>
            <a:r>
              <a:rPr lang="en-US" sz="3200" b="1" dirty="0">
                <a:effectLst/>
                <a:latin typeface="+mj-lt"/>
                <a:ea typeface="Cambria" panose="02040503050406030204" pitchFamily="18" charset="0"/>
                <a:cs typeface="Times New Roman" panose="02020603050405020304" pitchFamily="18" charset="0"/>
              </a:rPr>
              <a:t> quay </a:t>
            </a:r>
            <a:r>
              <a:rPr lang="en-US" sz="3200" b="1" dirty="0" err="1">
                <a:effectLst/>
                <a:latin typeface="+mj-lt"/>
                <a:ea typeface="Cambria" panose="02040503050406030204" pitchFamily="18" charset="0"/>
                <a:cs typeface="Times New Roman" panose="02020603050405020304" pitchFamily="18" charset="0"/>
              </a:rPr>
              <a:t>quanh</a:t>
            </a:r>
            <a:r>
              <a:rPr lang="en-US" sz="3200" b="1" dirty="0">
                <a:effectLst/>
                <a:latin typeface="+mj-lt"/>
                <a:ea typeface="Cambria" panose="02040503050406030204" pitchFamily="18" charset="0"/>
                <a:cs typeface="Times New Roman" panose="02020603050405020304" pitchFamily="18" charset="0"/>
              </a:rPr>
              <a:t> </a:t>
            </a:r>
            <a:r>
              <a:rPr lang="en-US" sz="3200" b="1" dirty="0" err="1">
                <a:effectLst/>
                <a:latin typeface="+mj-lt"/>
                <a:ea typeface="Cambria" panose="02040503050406030204" pitchFamily="18" charset="0"/>
                <a:cs typeface="Times New Roman" panose="02020603050405020304" pitchFamily="18" charset="0"/>
              </a:rPr>
              <a:t>điểm</a:t>
            </a:r>
            <a:r>
              <a:rPr lang="en-US" sz="3200" b="1" dirty="0">
                <a:effectLst/>
                <a:latin typeface="+mj-lt"/>
                <a:ea typeface="Cambria" panose="02040503050406030204" pitchFamily="18" charset="0"/>
                <a:cs typeface="Times New Roman" panose="02020603050405020304" pitchFamily="18" charset="0"/>
              </a:rPr>
              <a:t> </a:t>
            </a:r>
            <a:r>
              <a:rPr lang="en-US" sz="3200" b="1" dirty="0" err="1">
                <a:effectLst/>
                <a:latin typeface="+mj-lt"/>
                <a:ea typeface="Cambria" panose="02040503050406030204" pitchFamily="18" charset="0"/>
                <a:cs typeface="Times New Roman" panose="02020603050405020304" pitchFamily="18" charset="0"/>
              </a:rPr>
              <a:t>tựa</a:t>
            </a:r>
            <a:r>
              <a:rPr lang="en-US" sz="3200" b="1" dirty="0">
                <a:effectLst/>
                <a:latin typeface="+mj-lt"/>
                <a:ea typeface="Cambria" panose="02040503050406030204" pitchFamily="18" charset="0"/>
                <a:cs typeface="Times New Roman" panose="02020603050405020304" pitchFamily="18" charset="0"/>
              </a:rPr>
              <a:t> </a:t>
            </a:r>
            <a:r>
              <a:rPr lang="en-US" sz="3200" b="1" dirty="0" err="1">
                <a:effectLst/>
                <a:latin typeface="+mj-lt"/>
                <a:ea typeface="Cambria" panose="02040503050406030204" pitchFamily="18" charset="0"/>
                <a:cs typeface="Times New Roman" panose="02020603050405020304" pitchFamily="18" charset="0"/>
              </a:rPr>
              <a:t>này</a:t>
            </a:r>
            <a:r>
              <a:rPr lang="en-US" sz="3200" b="1" dirty="0">
                <a:effectLst/>
                <a:latin typeface="+mj-lt"/>
                <a:ea typeface="Cambria" panose="02040503050406030204" pitchFamily="18" charset="0"/>
                <a:cs typeface="Times New Roman" panose="02020603050405020304" pitchFamily="18" charset="0"/>
              </a:rPr>
              <a:t>. </a:t>
            </a:r>
            <a:endParaRPr lang="en-US" sz="3200" b="1" dirty="0">
              <a:latin typeface="+mj-lt"/>
              <a:ea typeface="Cambria" panose="02040503050406030204" pitchFamily="18" charset="0"/>
            </a:endParaRPr>
          </a:p>
        </p:txBody>
      </p:sp>
      <p:sp>
        <p:nvSpPr>
          <p:cNvPr id="13" name="TextBox 12">
            <a:extLst>
              <a:ext uri="{FF2B5EF4-FFF2-40B4-BE49-F238E27FC236}">
                <a16:creationId xmlns:a16="http://schemas.microsoft.com/office/drawing/2014/main" id="{EC6C95B4-6340-7CC3-1EF3-A7EA1E1C3CC1}"/>
              </a:ext>
            </a:extLst>
          </p:cNvPr>
          <p:cNvSpPr txBox="1"/>
          <p:nvPr/>
        </p:nvSpPr>
        <p:spPr>
          <a:xfrm>
            <a:off x="6513559" y="2816355"/>
            <a:ext cx="5474714" cy="1825322"/>
          </a:xfrm>
          <a:custGeom>
            <a:avLst/>
            <a:gdLst>
              <a:gd name="connsiteX0" fmla="*/ 0 w 5474714"/>
              <a:gd name="connsiteY0" fmla="*/ 304226 h 1825322"/>
              <a:gd name="connsiteX1" fmla="*/ 304226 w 5474714"/>
              <a:gd name="connsiteY1" fmla="*/ 0 h 1825322"/>
              <a:gd name="connsiteX2" fmla="*/ 5170488 w 5474714"/>
              <a:gd name="connsiteY2" fmla="*/ 0 h 1825322"/>
              <a:gd name="connsiteX3" fmla="*/ 5474714 w 5474714"/>
              <a:gd name="connsiteY3" fmla="*/ 304226 h 1825322"/>
              <a:gd name="connsiteX4" fmla="*/ 5474714 w 5474714"/>
              <a:gd name="connsiteY4" fmla="*/ 1521096 h 1825322"/>
              <a:gd name="connsiteX5" fmla="*/ 5170488 w 5474714"/>
              <a:gd name="connsiteY5" fmla="*/ 1825322 h 1825322"/>
              <a:gd name="connsiteX6" fmla="*/ 304226 w 5474714"/>
              <a:gd name="connsiteY6" fmla="*/ 1825322 h 1825322"/>
              <a:gd name="connsiteX7" fmla="*/ 0 w 5474714"/>
              <a:gd name="connsiteY7" fmla="*/ 1521096 h 1825322"/>
              <a:gd name="connsiteX8" fmla="*/ 0 w 5474714"/>
              <a:gd name="connsiteY8" fmla="*/ 304226 h 1825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74714" h="1825322" fill="none" extrusionOk="0">
                <a:moveTo>
                  <a:pt x="0" y="304226"/>
                </a:moveTo>
                <a:cubicBezTo>
                  <a:pt x="-10063" y="152930"/>
                  <a:pt x="120353" y="15686"/>
                  <a:pt x="304226" y="0"/>
                </a:cubicBezTo>
                <a:cubicBezTo>
                  <a:pt x="1408286" y="-46250"/>
                  <a:pt x="4461251" y="-30429"/>
                  <a:pt x="5170488" y="0"/>
                </a:cubicBezTo>
                <a:cubicBezTo>
                  <a:pt x="5328645" y="-1449"/>
                  <a:pt x="5499097" y="115337"/>
                  <a:pt x="5474714" y="304226"/>
                </a:cubicBezTo>
                <a:cubicBezTo>
                  <a:pt x="5505001" y="524116"/>
                  <a:pt x="5582413" y="1063368"/>
                  <a:pt x="5474714" y="1521096"/>
                </a:cubicBezTo>
                <a:cubicBezTo>
                  <a:pt x="5476814" y="1688725"/>
                  <a:pt x="5341174" y="1826807"/>
                  <a:pt x="5170488" y="1825322"/>
                </a:cubicBezTo>
                <a:cubicBezTo>
                  <a:pt x="3506545" y="1847020"/>
                  <a:pt x="1896850" y="1912876"/>
                  <a:pt x="304226" y="1825322"/>
                </a:cubicBezTo>
                <a:cubicBezTo>
                  <a:pt x="121826" y="1835518"/>
                  <a:pt x="11517" y="1682830"/>
                  <a:pt x="0" y="1521096"/>
                </a:cubicBezTo>
                <a:cubicBezTo>
                  <a:pt x="103984" y="933665"/>
                  <a:pt x="49591" y="735089"/>
                  <a:pt x="0" y="304226"/>
                </a:cubicBezTo>
                <a:close/>
              </a:path>
              <a:path w="5474714" h="1825322" stroke="0" extrusionOk="0">
                <a:moveTo>
                  <a:pt x="0" y="304226"/>
                </a:moveTo>
                <a:cubicBezTo>
                  <a:pt x="5258" y="117558"/>
                  <a:pt x="143871" y="-3210"/>
                  <a:pt x="304226" y="0"/>
                </a:cubicBezTo>
                <a:cubicBezTo>
                  <a:pt x="2154813" y="26606"/>
                  <a:pt x="3495157" y="-62515"/>
                  <a:pt x="5170488" y="0"/>
                </a:cubicBezTo>
                <a:cubicBezTo>
                  <a:pt x="5364063" y="-15681"/>
                  <a:pt x="5459113" y="133335"/>
                  <a:pt x="5474714" y="304226"/>
                </a:cubicBezTo>
                <a:cubicBezTo>
                  <a:pt x="5439126" y="528811"/>
                  <a:pt x="5528517" y="1362138"/>
                  <a:pt x="5474714" y="1521096"/>
                </a:cubicBezTo>
                <a:cubicBezTo>
                  <a:pt x="5477852" y="1693701"/>
                  <a:pt x="5334558" y="1805090"/>
                  <a:pt x="5170488" y="1825322"/>
                </a:cubicBezTo>
                <a:cubicBezTo>
                  <a:pt x="4448304" y="1821775"/>
                  <a:pt x="2061917" y="1668101"/>
                  <a:pt x="304226" y="1825322"/>
                </a:cubicBezTo>
                <a:cubicBezTo>
                  <a:pt x="132132" y="1837829"/>
                  <a:pt x="11141" y="1696513"/>
                  <a:pt x="0" y="1521096"/>
                </a:cubicBezTo>
                <a:cubicBezTo>
                  <a:pt x="-19413" y="1177989"/>
                  <a:pt x="50502" y="696767"/>
                  <a:pt x="0" y="304226"/>
                </a:cubicBezTo>
                <a:close/>
              </a:path>
            </a:pathLst>
          </a:custGeom>
          <a:ln w="57150">
            <a:extLst>
              <a:ext uri="{C807C97D-BFC1-408E-A445-0C87EB9F89A2}">
                <ask:lineSketchStyleProps xmlns:ask="http://schemas.microsoft.com/office/drawing/2018/sketchyshapes" sd="1121357405">
                  <a:prstGeom prst="roundRect">
                    <a:avLst/>
                  </a:prstGeom>
                  <ask:type>
                    <ask:lineSketchCurved/>
                  </ask:type>
                </ask:lineSketchStyleProps>
              </a:ext>
            </a:extLst>
          </a:ln>
        </p:spPr>
        <p:style>
          <a:lnRef idx="2">
            <a:schemeClr val="accent2"/>
          </a:lnRef>
          <a:fillRef idx="1">
            <a:schemeClr val="lt1"/>
          </a:fillRef>
          <a:effectRef idx="0">
            <a:schemeClr val="accent2"/>
          </a:effectRef>
          <a:fontRef idx="minor">
            <a:schemeClr val="dk1"/>
          </a:fontRef>
        </p:style>
        <p:txBody>
          <a:bodyPr wrap="square">
            <a:spAutoFit/>
          </a:bodyPr>
          <a:lstStyle/>
          <a:p>
            <a:pPr marL="914400" marR="30480" indent="-457200" algn="just">
              <a:lnSpc>
                <a:spcPct val="107000"/>
              </a:lnSpc>
              <a:spcBef>
                <a:spcPts val="0"/>
              </a:spcBef>
              <a:spcAft>
                <a:spcPts val="0"/>
              </a:spcAft>
              <a:buFont typeface="Wingdings" panose="05000000000000000000" pitchFamily="2" charset="2"/>
              <a:buChar char="Ø"/>
            </a:pPr>
            <a:r>
              <a:rPr lang="en-US" sz="3200" b="1" dirty="0" err="1">
                <a:effectLst/>
                <a:latin typeface="+mj-lt"/>
                <a:ea typeface="Cambria" panose="02040503050406030204" pitchFamily="18" charset="0"/>
                <a:cs typeface="Times New Roman" panose="02020603050405020304" pitchFamily="18" charset="0"/>
              </a:rPr>
              <a:t>Điểm</a:t>
            </a:r>
            <a:r>
              <a:rPr lang="en-US" sz="3200" b="1" dirty="0">
                <a:effectLst/>
                <a:latin typeface="+mj-lt"/>
                <a:ea typeface="Cambria" panose="02040503050406030204" pitchFamily="18" charset="0"/>
                <a:cs typeface="Times New Roman" panose="02020603050405020304" pitchFamily="18" charset="0"/>
              </a:rPr>
              <a:t> O</a:t>
            </a:r>
            <a:r>
              <a:rPr lang="en-US" sz="3200" b="1" baseline="-25000" dirty="0">
                <a:effectLst/>
                <a:latin typeface="+mj-lt"/>
                <a:ea typeface="Cambria" panose="02040503050406030204" pitchFamily="18" charset="0"/>
                <a:cs typeface="Times New Roman" panose="02020603050405020304" pitchFamily="18" charset="0"/>
              </a:rPr>
              <a:t>1</a:t>
            </a:r>
            <a:r>
              <a:rPr lang="en-US" sz="3200" b="1" dirty="0">
                <a:effectLst/>
                <a:latin typeface="+mj-lt"/>
                <a:ea typeface="Cambria" panose="02040503050406030204" pitchFamily="18" charset="0"/>
                <a:cs typeface="Times New Roman" panose="02020603050405020304" pitchFamily="18" charset="0"/>
              </a:rPr>
              <a:t> </a:t>
            </a:r>
            <a:r>
              <a:rPr lang="en-US" sz="3200" b="1" dirty="0" err="1">
                <a:effectLst/>
                <a:latin typeface="+mj-lt"/>
                <a:ea typeface="Cambria" panose="02040503050406030204" pitchFamily="18" charset="0"/>
                <a:cs typeface="Times New Roman" panose="02020603050405020304" pitchFamily="18" charset="0"/>
              </a:rPr>
              <a:t>là</a:t>
            </a:r>
            <a:r>
              <a:rPr lang="en-US" sz="3200" b="1" dirty="0">
                <a:effectLst/>
                <a:latin typeface="+mj-lt"/>
                <a:ea typeface="Cambria" panose="02040503050406030204" pitchFamily="18" charset="0"/>
                <a:cs typeface="Times New Roman" panose="02020603050405020304" pitchFamily="18" charset="0"/>
              </a:rPr>
              <a:t> </a:t>
            </a:r>
            <a:r>
              <a:rPr lang="en-US" sz="3200" b="1" dirty="0" err="1">
                <a:effectLst/>
                <a:latin typeface="+mj-lt"/>
                <a:ea typeface="Cambria" panose="02040503050406030204" pitchFamily="18" charset="0"/>
                <a:cs typeface="Times New Roman" panose="02020603050405020304" pitchFamily="18" charset="0"/>
              </a:rPr>
              <a:t>điểm</a:t>
            </a:r>
            <a:r>
              <a:rPr lang="en-US" sz="3200" b="1" dirty="0">
                <a:effectLst/>
                <a:latin typeface="+mj-lt"/>
                <a:ea typeface="Cambria" panose="02040503050406030204" pitchFamily="18" charset="0"/>
                <a:cs typeface="Times New Roman" panose="02020603050405020304" pitchFamily="18" charset="0"/>
              </a:rPr>
              <a:t> </a:t>
            </a:r>
            <a:r>
              <a:rPr lang="en-US" sz="3200" b="1" dirty="0" err="1">
                <a:effectLst/>
                <a:latin typeface="+mj-lt"/>
                <a:ea typeface="Cambria" panose="02040503050406030204" pitchFamily="18" charset="0"/>
                <a:cs typeface="Times New Roman" panose="02020603050405020304" pitchFamily="18" charset="0"/>
              </a:rPr>
              <a:t>chịu</a:t>
            </a:r>
            <a:r>
              <a:rPr lang="en-US" sz="3200" b="1" dirty="0">
                <a:effectLst/>
                <a:latin typeface="+mj-lt"/>
                <a:ea typeface="Cambria" panose="02040503050406030204" pitchFamily="18" charset="0"/>
                <a:cs typeface="Times New Roman" panose="02020603050405020304" pitchFamily="18" charset="0"/>
              </a:rPr>
              <a:t> </a:t>
            </a:r>
            <a:r>
              <a:rPr lang="en-US" sz="3200" b="1" dirty="0" err="1">
                <a:effectLst/>
                <a:latin typeface="+mj-lt"/>
                <a:ea typeface="Cambria" panose="02040503050406030204" pitchFamily="18" charset="0"/>
                <a:cs typeface="Times New Roman" panose="02020603050405020304" pitchFamily="18" charset="0"/>
              </a:rPr>
              <a:t>tác</a:t>
            </a:r>
            <a:r>
              <a:rPr lang="en-US" sz="3200" b="1" dirty="0">
                <a:effectLst/>
                <a:latin typeface="+mj-lt"/>
                <a:ea typeface="Cambria" panose="02040503050406030204" pitchFamily="18" charset="0"/>
                <a:cs typeface="Times New Roman" panose="02020603050405020304" pitchFamily="18" charset="0"/>
              </a:rPr>
              <a:t> </a:t>
            </a:r>
            <a:r>
              <a:rPr lang="en-US" sz="3200" b="1" dirty="0" err="1">
                <a:effectLst/>
                <a:latin typeface="+mj-lt"/>
                <a:ea typeface="Cambria" panose="02040503050406030204" pitchFamily="18" charset="0"/>
                <a:cs typeface="Times New Roman" panose="02020603050405020304" pitchFamily="18" charset="0"/>
              </a:rPr>
              <a:t>dụng</a:t>
            </a:r>
            <a:r>
              <a:rPr lang="en-US" sz="3200" b="1" dirty="0">
                <a:effectLst/>
                <a:latin typeface="+mj-lt"/>
                <a:ea typeface="Cambria" panose="02040503050406030204" pitchFamily="18" charset="0"/>
                <a:cs typeface="Times New Roman" panose="02020603050405020304" pitchFamily="18" charset="0"/>
              </a:rPr>
              <a:t> </a:t>
            </a:r>
            <a:r>
              <a:rPr lang="en-US" sz="3200" b="1" dirty="0" err="1">
                <a:effectLst/>
                <a:latin typeface="+mj-lt"/>
                <a:ea typeface="Cambria" panose="02040503050406030204" pitchFamily="18" charset="0"/>
                <a:cs typeface="Times New Roman" panose="02020603050405020304" pitchFamily="18" charset="0"/>
              </a:rPr>
              <a:t>trọng</a:t>
            </a:r>
            <a:r>
              <a:rPr lang="en-US" sz="3200" b="1" dirty="0">
                <a:effectLst/>
                <a:latin typeface="+mj-lt"/>
                <a:ea typeface="Cambria" panose="02040503050406030204" pitchFamily="18" charset="0"/>
                <a:cs typeface="Times New Roman" panose="02020603050405020304" pitchFamily="18" charset="0"/>
              </a:rPr>
              <a:t> </a:t>
            </a:r>
            <a:r>
              <a:rPr lang="en-US" sz="3200" b="1" dirty="0" err="1">
                <a:effectLst/>
                <a:latin typeface="+mj-lt"/>
                <a:ea typeface="Cambria" panose="02040503050406030204" pitchFamily="18" charset="0"/>
                <a:cs typeface="Times New Roman" panose="02020603050405020304" pitchFamily="18" charset="0"/>
              </a:rPr>
              <a:t>lượng</a:t>
            </a:r>
            <a:r>
              <a:rPr lang="en-US" sz="3200" b="1" dirty="0">
                <a:effectLst/>
                <a:latin typeface="+mj-lt"/>
                <a:ea typeface="Cambria" panose="02040503050406030204" pitchFamily="18" charset="0"/>
                <a:cs typeface="Times New Roman" panose="02020603050405020304" pitchFamily="18" charset="0"/>
              </a:rPr>
              <a:t> </a:t>
            </a:r>
            <a:r>
              <a:rPr lang="en-US" sz="3200" b="1" dirty="0" err="1">
                <a:effectLst/>
                <a:latin typeface="+mj-lt"/>
                <a:ea typeface="Cambria" panose="02040503050406030204" pitchFamily="18" charset="0"/>
                <a:cs typeface="Times New Roman" panose="02020603050405020304" pitchFamily="18" charset="0"/>
              </a:rPr>
              <a:t>của</a:t>
            </a:r>
            <a:r>
              <a:rPr lang="en-US" sz="3200" b="1" dirty="0">
                <a:effectLst/>
                <a:latin typeface="+mj-lt"/>
                <a:ea typeface="Cambria" panose="02040503050406030204" pitchFamily="18" charset="0"/>
                <a:cs typeface="Times New Roman" panose="02020603050405020304" pitchFamily="18" charset="0"/>
              </a:rPr>
              <a:t> </a:t>
            </a:r>
            <a:r>
              <a:rPr lang="en-US" sz="3200" b="1" dirty="0" err="1">
                <a:effectLst/>
                <a:latin typeface="+mj-lt"/>
                <a:ea typeface="Cambria" panose="02040503050406030204" pitchFamily="18" charset="0"/>
                <a:cs typeface="Times New Roman" panose="02020603050405020304" pitchFamily="18" charset="0"/>
              </a:rPr>
              <a:t>vật</a:t>
            </a:r>
            <a:r>
              <a:rPr lang="en-US" sz="3200" b="1" dirty="0">
                <a:effectLst/>
                <a:latin typeface="+mj-lt"/>
                <a:ea typeface="Cambria" panose="02040503050406030204" pitchFamily="18" charset="0"/>
                <a:cs typeface="Times New Roman" panose="02020603050405020304" pitchFamily="18" charset="0"/>
              </a:rPr>
              <a:t> </a:t>
            </a:r>
            <a:r>
              <a:rPr lang="en-US" sz="3200" b="1" dirty="0" err="1">
                <a:effectLst/>
                <a:latin typeface="+mj-lt"/>
                <a:ea typeface="Cambria" panose="02040503050406030204" pitchFamily="18" charset="0"/>
                <a:cs typeface="Times New Roman" panose="02020603050405020304" pitchFamily="18" charset="0"/>
              </a:rPr>
              <a:t>cần</a:t>
            </a:r>
            <a:r>
              <a:rPr lang="en-US" sz="3200" b="1" dirty="0">
                <a:effectLst/>
                <a:latin typeface="+mj-lt"/>
                <a:ea typeface="Cambria" panose="02040503050406030204" pitchFamily="18" charset="0"/>
                <a:cs typeface="Times New Roman" panose="02020603050405020304" pitchFamily="18" charset="0"/>
              </a:rPr>
              <a:t> </a:t>
            </a:r>
            <a:r>
              <a:rPr lang="en-US" sz="3200" b="1" dirty="0" err="1">
                <a:effectLst/>
                <a:latin typeface="+mj-lt"/>
                <a:ea typeface="Cambria" panose="02040503050406030204" pitchFamily="18" charset="0"/>
                <a:cs typeface="Times New Roman" panose="02020603050405020304" pitchFamily="18" charset="0"/>
              </a:rPr>
              <a:t>nâng</a:t>
            </a:r>
            <a:r>
              <a:rPr lang="en-US" sz="3200" b="1" dirty="0">
                <a:effectLst/>
                <a:latin typeface="+mj-lt"/>
                <a:ea typeface="Cambria" panose="02040503050406030204" pitchFamily="18" charset="0"/>
                <a:cs typeface="Times New Roman" panose="02020603050405020304" pitchFamily="18" charset="0"/>
              </a:rPr>
              <a:t> (</a:t>
            </a:r>
            <a:r>
              <a:rPr lang="en-US" sz="3200" b="1" dirty="0" err="1">
                <a:effectLst/>
                <a:latin typeface="+mj-lt"/>
                <a:ea typeface="Cambria" panose="02040503050406030204" pitchFamily="18" charset="0"/>
                <a:cs typeface="Times New Roman" panose="02020603050405020304" pitchFamily="18" charset="0"/>
              </a:rPr>
              <a:t>lực</a:t>
            </a:r>
            <a:r>
              <a:rPr lang="en-US" sz="3200" b="1" dirty="0">
                <a:effectLst/>
                <a:latin typeface="+mj-lt"/>
                <a:ea typeface="Cambria" panose="02040503050406030204" pitchFamily="18" charset="0"/>
                <a:cs typeface="Times New Roman" panose="02020603050405020304" pitchFamily="18" charset="0"/>
              </a:rPr>
              <a:t> F</a:t>
            </a:r>
            <a:r>
              <a:rPr lang="en-US" sz="3200" b="1" baseline="-25000" dirty="0">
                <a:effectLst/>
                <a:latin typeface="+mj-lt"/>
                <a:ea typeface="Cambria" panose="02040503050406030204" pitchFamily="18" charset="0"/>
                <a:cs typeface="Times New Roman" panose="02020603050405020304" pitchFamily="18" charset="0"/>
              </a:rPr>
              <a:t>1</a:t>
            </a:r>
            <a:r>
              <a:rPr lang="en-US" sz="3200" b="1" dirty="0">
                <a:effectLst/>
                <a:latin typeface="+mj-lt"/>
                <a:ea typeface="Cambria" panose="02040503050406030204" pitchFamily="18" charset="0"/>
                <a:cs typeface="Times New Roman" panose="02020603050405020304" pitchFamily="18" charset="0"/>
              </a:rPr>
              <a:t>)</a:t>
            </a:r>
          </a:p>
        </p:txBody>
      </p:sp>
      <p:sp>
        <p:nvSpPr>
          <p:cNvPr id="17" name="TextBox 16">
            <a:extLst>
              <a:ext uri="{FF2B5EF4-FFF2-40B4-BE49-F238E27FC236}">
                <a16:creationId xmlns:a16="http://schemas.microsoft.com/office/drawing/2014/main" id="{3D633BE2-4479-C2C9-90BB-76F81EE2FF6B}"/>
              </a:ext>
            </a:extLst>
          </p:cNvPr>
          <p:cNvSpPr txBox="1"/>
          <p:nvPr/>
        </p:nvSpPr>
        <p:spPr>
          <a:xfrm>
            <a:off x="879444" y="1151917"/>
            <a:ext cx="4686803" cy="646331"/>
          </a:xfrm>
          <a:prstGeom prst="rect">
            <a:avLst/>
          </a:prstGeom>
          <a:ln w="57150"/>
        </p:spPr>
        <p:style>
          <a:lnRef idx="2">
            <a:schemeClr val="accent2"/>
          </a:lnRef>
          <a:fillRef idx="1">
            <a:schemeClr val="lt1"/>
          </a:fillRef>
          <a:effectRef idx="0">
            <a:schemeClr val="accent2"/>
          </a:effectRef>
          <a:fontRef idx="minor">
            <a:schemeClr val="dk1"/>
          </a:fontRef>
        </p:style>
        <p:txBody>
          <a:bodyPr wrap="square">
            <a:spAutoFit/>
          </a:bodyPr>
          <a:lstStyle/>
          <a:p>
            <a:pPr algn="ctr"/>
            <a:r>
              <a:rPr lang="en-US" sz="3600" b="1" dirty="0" err="1">
                <a:solidFill>
                  <a:srgbClr val="00B050"/>
                </a:solidFill>
                <a:effectLst/>
                <a:latin typeface="Cambria" panose="02040503050406030204" pitchFamily="18" charset="0"/>
                <a:ea typeface="Cambria" panose="02040503050406030204" pitchFamily="18" charset="0"/>
              </a:rPr>
              <a:t>Cấu</a:t>
            </a:r>
            <a:r>
              <a:rPr lang="en-US" sz="3600" b="1" dirty="0">
                <a:solidFill>
                  <a:srgbClr val="00B050"/>
                </a:solidFill>
                <a:effectLst/>
                <a:latin typeface="Cambria" panose="02040503050406030204" pitchFamily="18" charset="0"/>
                <a:ea typeface="Cambria" panose="02040503050406030204" pitchFamily="18" charset="0"/>
              </a:rPr>
              <a:t> </a:t>
            </a:r>
            <a:r>
              <a:rPr lang="en-US" sz="3600" b="1" dirty="0" err="1">
                <a:solidFill>
                  <a:srgbClr val="00B050"/>
                </a:solidFill>
                <a:effectLst/>
                <a:latin typeface="Cambria" panose="02040503050406030204" pitchFamily="18" charset="0"/>
                <a:ea typeface="Cambria" panose="02040503050406030204" pitchFamily="18" charset="0"/>
              </a:rPr>
              <a:t>tạo</a:t>
            </a:r>
            <a:r>
              <a:rPr lang="en-US" sz="3600" b="1" dirty="0">
                <a:solidFill>
                  <a:srgbClr val="00B050"/>
                </a:solidFill>
                <a:effectLst/>
                <a:latin typeface="Cambria" panose="02040503050406030204" pitchFamily="18" charset="0"/>
                <a:ea typeface="Cambria" panose="02040503050406030204" pitchFamily="18" charset="0"/>
              </a:rPr>
              <a:t> </a:t>
            </a:r>
            <a:r>
              <a:rPr lang="en-US" sz="3600" b="1" dirty="0" err="1">
                <a:solidFill>
                  <a:srgbClr val="00B050"/>
                </a:solidFill>
                <a:effectLst/>
                <a:latin typeface="Cambria" panose="02040503050406030204" pitchFamily="18" charset="0"/>
                <a:ea typeface="Cambria" panose="02040503050406030204" pitchFamily="18" charset="0"/>
              </a:rPr>
              <a:t>của</a:t>
            </a:r>
            <a:r>
              <a:rPr lang="en-US" sz="3600" b="1" dirty="0">
                <a:solidFill>
                  <a:srgbClr val="00B050"/>
                </a:solidFill>
                <a:effectLst/>
                <a:latin typeface="Cambria" panose="02040503050406030204" pitchFamily="18" charset="0"/>
                <a:ea typeface="Cambria" panose="02040503050406030204" pitchFamily="18" charset="0"/>
              </a:rPr>
              <a:t> </a:t>
            </a:r>
            <a:r>
              <a:rPr lang="en-US" sz="3600" b="1" dirty="0" err="1">
                <a:solidFill>
                  <a:srgbClr val="00B050"/>
                </a:solidFill>
                <a:effectLst/>
                <a:latin typeface="Cambria" panose="02040503050406030204" pitchFamily="18" charset="0"/>
                <a:ea typeface="Cambria" panose="02040503050406030204" pitchFamily="18" charset="0"/>
              </a:rPr>
              <a:t>đòn</a:t>
            </a:r>
            <a:r>
              <a:rPr lang="en-US" sz="3600" b="1" dirty="0">
                <a:solidFill>
                  <a:srgbClr val="00B050"/>
                </a:solidFill>
                <a:effectLst/>
                <a:latin typeface="Cambria" panose="02040503050406030204" pitchFamily="18" charset="0"/>
                <a:ea typeface="Cambria" panose="02040503050406030204" pitchFamily="18" charset="0"/>
              </a:rPr>
              <a:t> </a:t>
            </a:r>
            <a:r>
              <a:rPr lang="en-US" sz="3600" b="1" dirty="0" err="1">
                <a:solidFill>
                  <a:srgbClr val="00B050"/>
                </a:solidFill>
                <a:effectLst/>
                <a:latin typeface="Cambria" panose="02040503050406030204" pitchFamily="18" charset="0"/>
                <a:ea typeface="Cambria" panose="02040503050406030204" pitchFamily="18" charset="0"/>
              </a:rPr>
              <a:t>bẩy</a:t>
            </a:r>
            <a:endParaRPr lang="en-US" sz="3600" b="1" dirty="0">
              <a:solidFill>
                <a:srgbClr val="00B050"/>
              </a:solidFill>
              <a:latin typeface="Cambria" panose="02040503050406030204" pitchFamily="18" charset="0"/>
              <a:ea typeface="Cambria" panose="02040503050406030204" pitchFamily="18" charset="0"/>
            </a:endParaRPr>
          </a:p>
        </p:txBody>
      </p:sp>
      <p:sp>
        <p:nvSpPr>
          <p:cNvPr id="6" name="Rounded Rectangle 7">
            <a:extLst>
              <a:ext uri="{FF2B5EF4-FFF2-40B4-BE49-F238E27FC236}">
                <a16:creationId xmlns:a16="http://schemas.microsoft.com/office/drawing/2014/main" id="{5B0D1937-C57B-C030-C9F7-431935D27569}"/>
              </a:ext>
            </a:extLst>
          </p:cNvPr>
          <p:cNvSpPr/>
          <p:nvPr/>
        </p:nvSpPr>
        <p:spPr>
          <a:xfrm>
            <a:off x="203727" y="125302"/>
            <a:ext cx="11784546" cy="829148"/>
          </a:xfrm>
          <a:prstGeom prst="round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dirty="0">
                <a:latin typeface="Cambria" panose="02040503050406030204" pitchFamily="18" charset="0"/>
                <a:ea typeface="Cambria" panose="02040503050406030204" pitchFamily="18" charset="0"/>
              </a:rPr>
              <a:t>1. </a:t>
            </a:r>
            <a:r>
              <a:rPr lang="en-US" altLang="vi-VN" sz="4000" b="1" dirty="0">
                <a:latin typeface="Cambria" panose="02040503050406030204" pitchFamily="18" charset="0"/>
                <a:ea typeface="Cambria" panose="02040503050406030204" pitchFamily="18" charset="0"/>
              </a:rPr>
              <a:t>T</a:t>
            </a:r>
            <a:r>
              <a:rPr lang="vi-VN" sz="4000" b="1" dirty="0">
                <a:latin typeface="Cambria" panose="02040503050406030204" pitchFamily="18" charset="0"/>
                <a:ea typeface="Cambria" panose="02040503050406030204" pitchFamily="18" charset="0"/>
              </a:rPr>
              <a:t>ác dụng của đòn bẩy</a:t>
            </a:r>
          </a:p>
        </p:txBody>
      </p:sp>
      <p:pic>
        <p:nvPicPr>
          <p:cNvPr id="8" name="Picture 7" descr="A blue and pink triangle with a red triangle&#10;&#10;Description automatically generated with medium confidence">
            <a:extLst>
              <a:ext uri="{FF2B5EF4-FFF2-40B4-BE49-F238E27FC236}">
                <a16:creationId xmlns:a16="http://schemas.microsoft.com/office/drawing/2014/main" id="{DE6C52A6-BBDE-0A27-FD2F-8D9A50083064}"/>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148884" y="2043863"/>
            <a:ext cx="6183677" cy="4428244"/>
          </a:xfrm>
          <a:prstGeom prst="rect">
            <a:avLst/>
          </a:prstGeom>
        </p:spPr>
      </p:pic>
      <p:sp>
        <p:nvSpPr>
          <p:cNvPr id="9" name="Freeform 14">
            <a:extLst>
              <a:ext uri="{FF2B5EF4-FFF2-40B4-BE49-F238E27FC236}">
                <a16:creationId xmlns:a16="http://schemas.microsoft.com/office/drawing/2014/main" id="{171AC9F8-C7BA-712C-3DB2-1F3D1E53A157}"/>
              </a:ext>
            </a:extLst>
          </p:cNvPr>
          <p:cNvSpPr/>
          <p:nvPr/>
        </p:nvSpPr>
        <p:spPr>
          <a:xfrm flipH="1">
            <a:off x="112489" y="177299"/>
            <a:ext cx="1497946" cy="1375033"/>
          </a:xfrm>
          <a:custGeom>
            <a:avLst/>
            <a:gdLst/>
            <a:ahLst/>
            <a:cxnLst/>
            <a:rect l="l" t="t" r="r" b="b"/>
            <a:pathLst>
              <a:path w="2333403" h="2114397">
                <a:moveTo>
                  <a:pt x="0" y="0"/>
                </a:moveTo>
                <a:lnTo>
                  <a:pt x="2333403" y="0"/>
                </a:lnTo>
                <a:lnTo>
                  <a:pt x="2333403" y="2114397"/>
                </a:lnTo>
                <a:lnTo>
                  <a:pt x="0" y="2114397"/>
                </a:lnTo>
                <a:lnTo>
                  <a:pt x="0" y="0"/>
                </a:lnTo>
                <a:close/>
              </a:path>
            </a:pathLst>
          </a:custGeom>
          <a:blipFill>
            <a:blip r:embed="rId4"/>
            <a:stretch>
              <a:fillRect/>
            </a:stretch>
          </a:blipFill>
        </p:spPr>
        <p:txBody>
          <a:bodyPr/>
          <a:lstStyle/>
          <a:p>
            <a:endParaRPr lang="en-US"/>
          </a:p>
        </p:txBody>
      </p:sp>
      <p:sp>
        <p:nvSpPr>
          <p:cNvPr id="7" name="TextBox 6">
            <a:extLst>
              <a:ext uri="{FF2B5EF4-FFF2-40B4-BE49-F238E27FC236}">
                <a16:creationId xmlns:a16="http://schemas.microsoft.com/office/drawing/2014/main" id="{E96856E2-91F8-0892-C1A5-78B1B16CD252}"/>
              </a:ext>
            </a:extLst>
          </p:cNvPr>
          <p:cNvSpPr txBox="1"/>
          <p:nvPr/>
        </p:nvSpPr>
        <p:spPr>
          <a:xfrm>
            <a:off x="6608360" y="4646785"/>
            <a:ext cx="5425532" cy="1825322"/>
          </a:xfrm>
          <a:custGeom>
            <a:avLst/>
            <a:gdLst>
              <a:gd name="connsiteX0" fmla="*/ 0 w 5425532"/>
              <a:gd name="connsiteY0" fmla="*/ 304226 h 1825322"/>
              <a:gd name="connsiteX1" fmla="*/ 304226 w 5425532"/>
              <a:gd name="connsiteY1" fmla="*/ 0 h 1825322"/>
              <a:gd name="connsiteX2" fmla="*/ 5121306 w 5425532"/>
              <a:gd name="connsiteY2" fmla="*/ 0 h 1825322"/>
              <a:gd name="connsiteX3" fmla="*/ 5425532 w 5425532"/>
              <a:gd name="connsiteY3" fmla="*/ 304226 h 1825322"/>
              <a:gd name="connsiteX4" fmla="*/ 5425532 w 5425532"/>
              <a:gd name="connsiteY4" fmla="*/ 1521096 h 1825322"/>
              <a:gd name="connsiteX5" fmla="*/ 5121306 w 5425532"/>
              <a:gd name="connsiteY5" fmla="*/ 1825322 h 1825322"/>
              <a:gd name="connsiteX6" fmla="*/ 304226 w 5425532"/>
              <a:gd name="connsiteY6" fmla="*/ 1825322 h 1825322"/>
              <a:gd name="connsiteX7" fmla="*/ 0 w 5425532"/>
              <a:gd name="connsiteY7" fmla="*/ 1521096 h 1825322"/>
              <a:gd name="connsiteX8" fmla="*/ 0 w 5425532"/>
              <a:gd name="connsiteY8" fmla="*/ 304226 h 1825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25532" h="1825322" fill="none" extrusionOk="0">
                <a:moveTo>
                  <a:pt x="0" y="304226"/>
                </a:moveTo>
                <a:cubicBezTo>
                  <a:pt x="-76" y="138690"/>
                  <a:pt x="137800" y="-3213"/>
                  <a:pt x="304226" y="0"/>
                </a:cubicBezTo>
                <a:cubicBezTo>
                  <a:pt x="1094859" y="29483"/>
                  <a:pt x="4260923" y="4220"/>
                  <a:pt x="5121306" y="0"/>
                </a:cubicBezTo>
                <a:cubicBezTo>
                  <a:pt x="5315585" y="9892"/>
                  <a:pt x="5416925" y="147377"/>
                  <a:pt x="5425532" y="304226"/>
                </a:cubicBezTo>
                <a:cubicBezTo>
                  <a:pt x="5529194" y="869392"/>
                  <a:pt x="5520928" y="1195460"/>
                  <a:pt x="5425532" y="1521096"/>
                </a:cubicBezTo>
                <a:cubicBezTo>
                  <a:pt x="5445196" y="1699697"/>
                  <a:pt x="5310178" y="1844095"/>
                  <a:pt x="5121306" y="1825322"/>
                </a:cubicBezTo>
                <a:cubicBezTo>
                  <a:pt x="4297231" y="1859450"/>
                  <a:pt x="1901574" y="1702530"/>
                  <a:pt x="304226" y="1825322"/>
                </a:cubicBezTo>
                <a:cubicBezTo>
                  <a:pt x="121405" y="1854815"/>
                  <a:pt x="-8694" y="1703605"/>
                  <a:pt x="0" y="1521096"/>
                </a:cubicBezTo>
                <a:cubicBezTo>
                  <a:pt x="65348" y="1082956"/>
                  <a:pt x="-78996" y="433634"/>
                  <a:pt x="0" y="304226"/>
                </a:cubicBezTo>
                <a:close/>
              </a:path>
              <a:path w="5425532" h="1825322" stroke="0" extrusionOk="0">
                <a:moveTo>
                  <a:pt x="0" y="304226"/>
                </a:moveTo>
                <a:cubicBezTo>
                  <a:pt x="-10787" y="154568"/>
                  <a:pt x="145381" y="4957"/>
                  <a:pt x="304226" y="0"/>
                </a:cubicBezTo>
                <a:cubicBezTo>
                  <a:pt x="904812" y="-40312"/>
                  <a:pt x="3201380" y="-70188"/>
                  <a:pt x="5121306" y="0"/>
                </a:cubicBezTo>
                <a:cubicBezTo>
                  <a:pt x="5273555" y="-1484"/>
                  <a:pt x="5440900" y="106373"/>
                  <a:pt x="5425532" y="304226"/>
                </a:cubicBezTo>
                <a:cubicBezTo>
                  <a:pt x="5530953" y="650282"/>
                  <a:pt x="5504584" y="1138794"/>
                  <a:pt x="5425532" y="1521096"/>
                </a:cubicBezTo>
                <a:cubicBezTo>
                  <a:pt x="5422955" y="1719889"/>
                  <a:pt x="5272504" y="1825569"/>
                  <a:pt x="5121306" y="1825322"/>
                </a:cubicBezTo>
                <a:cubicBezTo>
                  <a:pt x="4288371" y="1842673"/>
                  <a:pt x="1064849" y="1948668"/>
                  <a:pt x="304226" y="1825322"/>
                </a:cubicBezTo>
                <a:cubicBezTo>
                  <a:pt x="139103" y="1813129"/>
                  <a:pt x="9315" y="1700749"/>
                  <a:pt x="0" y="1521096"/>
                </a:cubicBezTo>
                <a:cubicBezTo>
                  <a:pt x="85747" y="1354665"/>
                  <a:pt x="-8639" y="541072"/>
                  <a:pt x="0" y="304226"/>
                </a:cubicBezTo>
                <a:close/>
              </a:path>
            </a:pathLst>
          </a:custGeom>
          <a:ln w="57150">
            <a:extLst>
              <a:ext uri="{C807C97D-BFC1-408E-A445-0C87EB9F89A2}">
                <ask:lineSketchStyleProps xmlns:ask="http://schemas.microsoft.com/office/drawing/2018/sketchyshapes" sd="2173784308">
                  <a:prstGeom prst="roundRect">
                    <a:avLst/>
                  </a:prstGeom>
                  <ask:type>
                    <ask:lineSketchCurved/>
                  </ask:type>
                </ask:lineSketchStyleProps>
              </a:ext>
            </a:extLst>
          </a:ln>
        </p:spPr>
        <p:style>
          <a:lnRef idx="2">
            <a:schemeClr val="accent2"/>
          </a:lnRef>
          <a:fillRef idx="1">
            <a:schemeClr val="lt1"/>
          </a:fillRef>
          <a:effectRef idx="0">
            <a:schemeClr val="accent2"/>
          </a:effectRef>
          <a:fontRef idx="minor">
            <a:schemeClr val="dk1"/>
          </a:fontRef>
        </p:style>
        <p:txBody>
          <a:bodyPr wrap="square">
            <a:spAutoFit/>
          </a:bodyPr>
          <a:lstStyle/>
          <a:p>
            <a:pPr marL="914400" marR="30480" indent="-457200" algn="just">
              <a:lnSpc>
                <a:spcPct val="107000"/>
              </a:lnSpc>
              <a:spcBef>
                <a:spcPts val="0"/>
              </a:spcBef>
              <a:spcAft>
                <a:spcPts val="0"/>
              </a:spcAft>
              <a:buFont typeface="Wingdings" panose="05000000000000000000" pitchFamily="2" charset="2"/>
              <a:buChar char="Ø"/>
            </a:pPr>
            <a:r>
              <a:rPr lang="en-US" sz="3200" b="1" dirty="0" err="1">
                <a:effectLst/>
                <a:latin typeface="+mj-lt"/>
                <a:ea typeface="Cambria" panose="02040503050406030204" pitchFamily="18" charset="0"/>
                <a:cs typeface="Times New Roman" panose="02020603050405020304" pitchFamily="18" charset="0"/>
              </a:rPr>
              <a:t>Điểm</a:t>
            </a:r>
            <a:r>
              <a:rPr lang="en-US" sz="3200" b="1" dirty="0">
                <a:effectLst/>
                <a:latin typeface="+mj-lt"/>
                <a:ea typeface="Cambria" panose="02040503050406030204" pitchFamily="18" charset="0"/>
                <a:cs typeface="Times New Roman" panose="02020603050405020304" pitchFamily="18" charset="0"/>
              </a:rPr>
              <a:t> O</a:t>
            </a:r>
            <a:r>
              <a:rPr lang="en-US" sz="3200" b="1" baseline="-25000" dirty="0">
                <a:effectLst/>
                <a:latin typeface="+mj-lt"/>
                <a:ea typeface="Cambria" panose="02040503050406030204" pitchFamily="18" charset="0"/>
                <a:cs typeface="Times New Roman" panose="02020603050405020304" pitchFamily="18" charset="0"/>
              </a:rPr>
              <a:t>2</a:t>
            </a:r>
            <a:r>
              <a:rPr lang="en-US" sz="3200" b="1" dirty="0">
                <a:effectLst/>
                <a:latin typeface="+mj-lt"/>
                <a:ea typeface="Cambria" panose="02040503050406030204" pitchFamily="18" charset="0"/>
                <a:cs typeface="Times New Roman" panose="02020603050405020304" pitchFamily="18" charset="0"/>
              </a:rPr>
              <a:t> </a:t>
            </a:r>
            <a:r>
              <a:rPr lang="en-US" sz="3200" b="1" dirty="0" err="1">
                <a:effectLst/>
                <a:latin typeface="+mj-lt"/>
                <a:ea typeface="Cambria" panose="02040503050406030204" pitchFamily="18" charset="0"/>
                <a:cs typeface="Times New Roman" panose="02020603050405020304" pitchFamily="18" charset="0"/>
              </a:rPr>
              <a:t>là</a:t>
            </a:r>
            <a:r>
              <a:rPr lang="en-US" sz="3200" b="1" dirty="0">
                <a:effectLst/>
                <a:latin typeface="+mj-lt"/>
                <a:ea typeface="Cambria" panose="02040503050406030204" pitchFamily="18" charset="0"/>
                <a:cs typeface="Times New Roman" panose="02020603050405020304" pitchFamily="18" charset="0"/>
              </a:rPr>
              <a:t> </a:t>
            </a:r>
            <a:r>
              <a:rPr lang="en-US" sz="3200" b="1" dirty="0" err="1">
                <a:effectLst/>
                <a:latin typeface="+mj-lt"/>
                <a:ea typeface="Cambria" panose="02040503050406030204" pitchFamily="18" charset="0"/>
                <a:cs typeface="Times New Roman" panose="02020603050405020304" pitchFamily="18" charset="0"/>
              </a:rPr>
              <a:t>điểm</a:t>
            </a:r>
            <a:r>
              <a:rPr lang="en-US" sz="3200" b="1" dirty="0">
                <a:effectLst/>
                <a:latin typeface="+mj-lt"/>
                <a:ea typeface="Cambria" panose="02040503050406030204" pitchFamily="18" charset="0"/>
                <a:cs typeface="Times New Roman" panose="02020603050405020304" pitchFamily="18" charset="0"/>
              </a:rPr>
              <a:t> </a:t>
            </a:r>
            <a:r>
              <a:rPr lang="en-US" sz="3200" b="1" dirty="0" err="1">
                <a:effectLst/>
                <a:latin typeface="+mj-lt"/>
                <a:ea typeface="Cambria" panose="02040503050406030204" pitchFamily="18" charset="0"/>
                <a:cs typeface="Times New Roman" panose="02020603050405020304" pitchFamily="18" charset="0"/>
              </a:rPr>
              <a:t>chịu</a:t>
            </a:r>
            <a:r>
              <a:rPr lang="en-US" sz="3200" b="1" dirty="0">
                <a:effectLst/>
                <a:latin typeface="+mj-lt"/>
                <a:ea typeface="Cambria" panose="02040503050406030204" pitchFamily="18" charset="0"/>
                <a:cs typeface="Times New Roman" panose="02020603050405020304" pitchFamily="18" charset="0"/>
              </a:rPr>
              <a:t> </a:t>
            </a:r>
            <a:r>
              <a:rPr lang="en-US" sz="3200" b="1" dirty="0" err="1">
                <a:effectLst/>
                <a:latin typeface="+mj-lt"/>
                <a:ea typeface="Cambria" panose="02040503050406030204" pitchFamily="18" charset="0"/>
                <a:cs typeface="Times New Roman" panose="02020603050405020304" pitchFamily="18" charset="0"/>
              </a:rPr>
              <a:t>tác</a:t>
            </a:r>
            <a:r>
              <a:rPr lang="en-US" sz="3200" b="1" dirty="0">
                <a:effectLst/>
                <a:latin typeface="+mj-lt"/>
                <a:ea typeface="Cambria" panose="02040503050406030204" pitchFamily="18" charset="0"/>
                <a:cs typeface="Times New Roman" panose="02020603050405020304" pitchFamily="18" charset="0"/>
              </a:rPr>
              <a:t> </a:t>
            </a:r>
            <a:r>
              <a:rPr lang="en-US" sz="3200" b="1" dirty="0" err="1">
                <a:effectLst/>
                <a:latin typeface="+mj-lt"/>
                <a:ea typeface="Cambria" panose="02040503050406030204" pitchFamily="18" charset="0"/>
                <a:cs typeface="Times New Roman" panose="02020603050405020304" pitchFamily="18" charset="0"/>
              </a:rPr>
              <a:t>dụng</a:t>
            </a:r>
            <a:r>
              <a:rPr lang="en-US" sz="3200" b="1" dirty="0">
                <a:effectLst/>
                <a:latin typeface="+mj-lt"/>
                <a:ea typeface="Cambria" panose="02040503050406030204" pitchFamily="18" charset="0"/>
                <a:cs typeface="Times New Roman" panose="02020603050405020304" pitchFamily="18" charset="0"/>
              </a:rPr>
              <a:t> </a:t>
            </a:r>
            <a:r>
              <a:rPr lang="en-US" sz="3200" b="1" dirty="0" err="1">
                <a:effectLst/>
                <a:latin typeface="+mj-lt"/>
                <a:ea typeface="Cambria" panose="02040503050406030204" pitchFamily="18" charset="0"/>
                <a:cs typeface="Times New Roman" panose="02020603050405020304" pitchFamily="18" charset="0"/>
              </a:rPr>
              <a:t>lực</a:t>
            </a:r>
            <a:r>
              <a:rPr lang="en-US" sz="3200" b="1" dirty="0">
                <a:effectLst/>
                <a:latin typeface="+mj-lt"/>
                <a:ea typeface="Cambria" panose="02040503050406030204" pitchFamily="18" charset="0"/>
                <a:cs typeface="Times New Roman" panose="02020603050405020304" pitchFamily="18" charset="0"/>
              </a:rPr>
              <a:t> </a:t>
            </a:r>
            <a:r>
              <a:rPr lang="en-US" sz="3200" b="1" dirty="0" err="1">
                <a:effectLst/>
                <a:latin typeface="+mj-lt"/>
                <a:ea typeface="Cambria" panose="02040503050406030204" pitchFamily="18" charset="0"/>
                <a:cs typeface="Times New Roman" panose="02020603050405020304" pitchFamily="18" charset="0"/>
              </a:rPr>
              <a:t>của</a:t>
            </a:r>
            <a:r>
              <a:rPr lang="en-US" sz="3200" b="1" dirty="0">
                <a:effectLst/>
                <a:latin typeface="+mj-lt"/>
                <a:ea typeface="Cambria" panose="02040503050406030204" pitchFamily="18" charset="0"/>
                <a:cs typeface="Times New Roman" panose="02020603050405020304" pitchFamily="18" charset="0"/>
              </a:rPr>
              <a:t> </a:t>
            </a:r>
            <a:r>
              <a:rPr lang="en-US" sz="3200" b="1" dirty="0" err="1">
                <a:effectLst/>
                <a:latin typeface="+mj-lt"/>
                <a:ea typeface="Cambria" panose="02040503050406030204" pitchFamily="18" charset="0"/>
                <a:cs typeface="Times New Roman" panose="02020603050405020304" pitchFamily="18" charset="0"/>
              </a:rPr>
              <a:t>tay</a:t>
            </a:r>
            <a:r>
              <a:rPr lang="en-US" sz="3200" b="1" dirty="0">
                <a:effectLst/>
                <a:latin typeface="+mj-lt"/>
                <a:ea typeface="Cambria" panose="02040503050406030204" pitchFamily="18" charset="0"/>
                <a:cs typeface="Times New Roman" panose="02020603050405020304" pitchFamily="18" charset="0"/>
              </a:rPr>
              <a:t> ta </a:t>
            </a:r>
            <a:r>
              <a:rPr lang="en-US" sz="3200" b="1" dirty="0" err="1">
                <a:effectLst/>
                <a:latin typeface="+mj-lt"/>
                <a:ea typeface="Cambria" panose="02040503050406030204" pitchFamily="18" charset="0"/>
                <a:cs typeface="Times New Roman" panose="02020603050405020304" pitchFamily="18" charset="0"/>
              </a:rPr>
              <a:t>lên</a:t>
            </a:r>
            <a:r>
              <a:rPr lang="en-US" sz="3200" b="1" dirty="0">
                <a:effectLst/>
                <a:latin typeface="+mj-lt"/>
                <a:ea typeface="Cambria" panose="02040503050406030204" pitchFamily="18" charset="0"/>
                <a:cs typeface="Times New Roman" panose="02020603050405020304" pitchFamily="18" charset="0"/>
              </a:rPr>
              <a:t> </a:t>
            </a:r>
            <a:r>
              <a:rPr lang="en-US" sz="3200" b="1" dirty="0" err="1">
                <a:effectLst/>
                <a:latin typeface="+mj-lt"/>
                <a:ea typeface="Cambria" panose="02040503050406030204" pitchFamily="18" charset="0"/>
                <a:cs typeface="Times New Roman" panose="02020603050405020304" pitchFamily="18" charset="0"/>
              </a:rPr>
              <a:t>đòn</a:t>
            </a:r>
            <a:r>
              <a:rPr lang="en-US" sz="3200" b="1" dirty="0">
                <a:effectLst/>
                <a:latin typeface="+mj-lt"/>
                <a:ea typeface="Cambria" panose="02040503050406030204" pitchFamily="18" charset="0"/>
                <a:cs typeface="Times New Roman" panose="02020603050405020304" pitchFamily="18" charset="0"/>
              </a:rPr>
              <a:t> </a:t>
            </a:r>
            <a:r>
              <a:rPr lang="en-US" sz="3200" b="1" dirty="0" err="1">
                <a:effectLst/>
                <a:latin typeface="+mj-lt"/>
                <a:ea typeface="Cambria" panose="02040503050406030204" pitchFamily="18" charset="0"/>
                <a:cs typeface="Times New Roman" panose="02020603050405020304" pitchFamily="18" charset="0"/>
              </a:rPr>
              <a:t>bẩy</a:t>
            </a:r>
            <a:r>
              <a:rPr lang="en-US" sz="3200" b="1" dirty="0">
                <a:effectLst/>
                <a:latin typeface="+mj-lt"/>
                <a:ea typeface="Cambria" panose="02040503050406030204" pitchFamily="18" charset="0"/>
                <a:cs typeface="Times New Roman" panose="02020603050405020304" pitchFamily="18" charset="0"/>
              </a:rPr>
              <a:t> (</a:t>
            </a:r>
            <a:r>
              <a:rPr lang="en-US" sz="3200" b="1" dirty="0" err="1">
                <a:effectLst/>
                <a:latin typeface="+mj-lt"/>
                <a:ea typeface="Cambria" panose="02040503050406030204" pitchFamily="18" charset="0"/>
                <a:cs typeface="Times New Roman" panose="02020603050405020304" pitchFamily="18" charset="0"/>
              </a:rPr>
              <a:t>lực</a:t>
            </a:r>
            <a:r>
              <a:rPr lang="en-US" sz="3200" b="1" dirty="0">
                <a:effectLst/>
                <a:latin typeface="+mj-lt"/>
                <a:ea typeface="Cambria" panose="02040503050406030204" pitchFamily="18" charset="0"/>
                <a:cs typeface="Times New Roman" panose="02020603050405020304" pitchFamily="18" charset="0"/>
              </a:rPr>
              <a:t> F</a:t>
            </a:r>
            <a:r>
              <a:rPr lang="vi-VN" sz="3200" b="1" baseline="-25000" dirty="0">
                <a:effectLst/>
                <a:latin typeface="+mj-lt"/>
                <a:ea typeface="Cambria" panose="02040503050406030204" pitchFamily="18" charset="0"/>
                <a:cs typeface="Times New Roman" panose="02020603050405020304" pitchFamily="18" charset="0"/>
              </a:rPr>
              <a:t>2</a:t>
            </a:r>
            <a:r>
              <a:rPr lang="en-US" sz="3200" b="1" dirty="0">
                <a:effectLst/>
                <a:latin typeface="+mj-lt"/>
                <a:ea typeface="Cambria" panose="02040503050406030204" pitchFamily="18" charset="0"/>
                <a:cs typeface="Times New Roman" panose="02020603050405020304" pitchFamily="18" charset="0"/>
              </a:rPr>
              <a:t>) </a:t>
            </a:r>
          </a:p>
        </p:txBody>
      </p:sp>
      <p:pic>
        <p:nvPicPr>
          <p:cNvPr id="5" name="Picture 75" descr="viet3">
            <a:extLst>
              <a:ext uri="{FF2B5EF4-FFF2-40B4-BE49-F238E27FC236}">
                <a16:creationId xmlns:a16="http://schemas.microsoft.com/office/drawing/2014/main" id="{BDFEDA46-D83F-59EE-38F7-30C11DB39415}"/>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5729596" y="1808851"/>
            <a:ext cx="915158" cy="768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798537"/>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fill="hold"/>
                                        <p:tgtEl>
                                          <p:spTgt spid="13"/>
                                        </p:tgtEl>
                                        <p:attrNameLst>
                                          <p:attrName>ppt_x</p:attrName>
                                        </p:attrNameLst>
                                      </p:cBhvr>
                                      <p:tavLst>
                                        <p:tav tm="0">
                                          <p:val>
                                            <p:strVal val="#ppt_x"/>
                                          </p:val>
                                        </p:tav>
                                        <p:tav tm="100000">
                                          <p:val>
                                            <p:strVal val="#ppt_x"/>
                                          </p:val>
                                        </p:tav>
                                      </p:tavLst>
                                    </p:anim>
                                    <p:anim calcmode="lin" valueType="num">
                                      <p:cBhvr additive="base">
                                        <p:cTn id="1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screenshot of a video game&#10;&#10;Description automatically generated">
            <a:extLst>
              <a:ext uri="{FF2B5EF4-FFF2-40B4-BE49-F238E27FC236}">
                <a16:creationId xmlns:a16="http://schemas.microsoft.com/office/drawing/2014/main" id="{7512C525-99F5-7CA8-51B5-62AADFCCB579}"/>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Effect>
                      <a14:saturation sat="20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97405" y="1095049"/>
            <a:ext cx="8746344" cy="5637649"/>
          </a:xfrm>
          <a:prstGeom prst="rect">
            <a:avLst/>
          </a:prstGeom>
        </p:spPr>
      </p:pic>
      <p:sp>
        <p:nvSpPr>
          <p:cNvPr id="7" name="Rounded Rectangle 7">
            <a:extLst>
              <a:ext uri="{FF2B5EF4-FFF2-40B4-BE49-F238E27FC236}">
                <a16:creationId xmlns:a16="http://schemas.microsoft.com/office/drawing/2014/main" id="{8F6511FF-D644-5184-E0F4-03699D9D590F}"/>
              </a:ext>
            </a:extLst>
          </p:cNvPr>
          <p:cNvSpPr/>
          <p:nvPr/>
        </p:nvSpPr>
        <p:spPr>
          <a:xfrm>
            <a:off x="203727" y="125302"/>
            <a:ext cx="11784546" cy="829148"/>
          </a:xfrm>
          <a:prstGeom prst="round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dirty="0">
                <a:latin typeface="Cambria" panose="02040503050406030204" pitchFamily="18" charset="0"/>
                <a:ea typeface="Cambria" panose="02040503050406030204" pitchFamily="18" charset="0"/>
              </a:rPr>
              <a:t>1. </a:t>
            </a:r>
            <a:r>
              <a:rPr lang="en-US" altLang="vi-VN" sz="4000" b="1" dirty="0">
                <a:latin typeface="Cambria" panose="02040503050406030204" pitchFamily="18" charset="0"/>
                <a:ea typeface="Cambria" panose="02040503050406030204" pitchFamily="18" charset="0"/>
              </a:rPr>
              <a:t>T</a:t>
            </a:r>
            <a:r>
              <a:rPr lang="vi-VN" sz="4000" b="1" dirty="0">
                <a:latin typeface="Cambria" panose="02040503050406030204" pitchFamily="18" charset="0"/>
                <a:ea typeface="Cambria" panose="02040503050406030204" pitchFamily="18" charset="0"/>
              </a:rPr>
              <a:t>ác dụng của đòn bẩy</a:t>
            </a:r>
          </a:p>
        </p:txBody>
      </p:sp>
      <p:sp>
        <p:nvSpPr>
          <p:cNvPr id="9" name="Freeform 10">
            <a:extLst>
              <a:ext uri="{FF2B5EF4-FFF2-40B4-BE49-F238E27FC236}">
                <a16:creationId xmlns:a16="http://schemas.microsoft.com/office/drawing/2014/main" id="{F251B5B2-EB28-9EF0-7858-E8231AD29E6E}"/>
              </a:ext>
            </a:extLst>
          </p:cNvPr>
          <p:cNvSpPr/>
          <p:nvPr/>
        </p:nvSpPr>
        <p:spPr>
          <a:xfrm>
            <a:off x="8814077" y="2893326"/>
            <a:ext cx="3280518" cy="3979972"/>
          </a:xfrm>
          <a:custGeom>
            <a:avLst/>
            <a:gdLst/>
            <a:ahLst/>
            <a:cxnLst/>
            <a:rect l="l" t="t" r="r" b="b"/>
            <a:pathLst>
              <a:path w="6888302" h="8592196">
                <a:moveTo>
                  <a:pt x="0" y="0"/>
                </a:moveTo>
                <a:lnTo>
                  <a:pt x="6888302" y="0"/>
                </a:lnTo>
                <a:lnTo>
                  <a:pt x="6888302" y="8592196"/>
                </a:lnTo>
                <a:lnTo>
                  <a:pt x="0" y="8592196"/>
                </a:lnTo>
                <a:lnTo>
                  <a:pt x="0" y="0"/>
                </a:lnTo>
                <a:close/>
              </a:path>
            </a:pathLst>
          </a:custGeom>
          <a:blipFill>
            <a:blip r:embed="rId5"/>
            <a:stretch>
              <a:fillRect/>
            </a:stretch>
          </a:blipFill>
        </p:spPr>
        <p:txBody>
          <a:bodyPr/>
          <a:lstStyle/>
          <a:p>
            <a:endParaRPr lang="en-US"/>
          </a:p>
        </p:txBody>
      </p:sp>
      <p:sp>
        <p:nvSpPr>
          <p:cNvPr id="10" name="Freeform 10">
            <a:extLst>
              <a:ext uri="{FF2B5EF4-FFF2-40B4-BE49-F238E27FC236}">
                <a16:creationId xmlns:a16="http://schemas.microsoft.com/office/drawing/2014/main" id="{80EB95A6-D938-7F81-E917-56EB7A02D1A2}"/>
              </a:ext>
            </a:extLst>
          </p:cNvPr>
          <p:cNvSpPr/>
          <p:nvPr/>
        </p:nvSpPr>
        <p:spPr>
          <a:xfrm>
            <a:off x="10222686" y="164116"/>
            <a:ext cx="1765587" cy="1580668"/>
          </a:xfrm>
          <a:custGeom>
            <a:avLst/>
            <a:gdLst/>
            <a:ahLst/>
            <a:cxnLst/>
            <a:rect l="l" t="t" r="r" b="b"/>
            <a:pathLst>
              <a:path w="2317036" h="2099566">
                <a:moveTo>
                  <a:pt x="0" y="0"/>
                </a:moveTo>
                <a:lnTo>
                  <a:pt x="2317035" y="0"/>
                </a:lnTo>
                <a:lnTo>
                  <a:pt x="2317035" y="2099566"/>
                </a:lnTo>
                <a:lnTo>
                  <a:pt x="0" y="2099566"/>
                </a:lnTo>
                <a:lnTo>
                  <a:pt x="0" y="0"/>
                </a:lnTo>
                <a:close/>
              </a:path>
            </a:pathLst>
          </a:custGeom>
          <a:blipFill>
            <a:blip r:embed="rId6"/>
            <a:stretch>
              <a:fillRect/>
            </a:stretch>
          </a:blipFill>
        </p:spPr>
        <p:txBody>
          <a:bodyPr/>
          <a:lstStyle/>
          <a:p>
            <a:endParaRPr lang="en-US"/>
          </a:p>
        </p:txBody>
      </p:sp>
    </p:spTree>
    <p:custDataLst>
      <p:tags r:id="rId1"/>
    </p:custData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gradFill rotWithShape="1">
          <a:gsLst>
            <a:gs pos="0">
              <a:srgbClr val="C7F7FF">
                <a:alpha val="100000"/>
              </a:srgbClr>
            </a:gs>
            <a:gs pos="100000">
              <a:srgbClr val="FFEFEB">
                <a:alpha val="100000"/>
              </a:srgbClr>
            </a:gs>
          </a:gsLst>
          <a:lin ang="5400000"/>
        </a:gradFill>
        <a:effectLst/>
      </p:bgPr>
    </p:bg>
    <p:spTree>
      <p:nvGrpSpPr>
        <p:cNvPr id="1" name=""/>
        <p:cNvGrpSpPr/>
        <p:nvPr/>
      </p:nvGrpSpPr>
      <p:grpSpPr>
        <a:xfrm>
          <a:off x="0" y="0"/>
          <a:ext cx="0" cy="0"/>
          <a:chOff x="0" y="0"/>
          <a:chExt cx="0" cy="0"/>
        </a:xfrm>
      </p:grpSpPr>
      <p:sp>
        <p:nvSpPr>
          <p:cNvPr id="18" name="Freeform 2">
            <a:extLst>
              <a:ext uri="{FF2B5EF4-FFF2-40B4-BE49-F238E27FC236}">
                <a16:creationId xmlns:a16="http://schemas.microsoft.com/office/drawing/2014/main" id="{181DFEB2-2446-C8E3-43B1-70BA3226A587}"/>
              </a:ext>
            </a:extLst>
          </p:cNvPr>
          <p:cNvSpPr/>
          <p:nvPr/>
        </p:nvSpPr>
        <p:spPr>
          <a:xfrm>
            <a:off x="-783580" y="131438"/>
            <a:ext cx="4467775" cy="1377564"/>
          </a:xfrm>
          <a:custGeom>
            <a:avLst/>
            <a:gdLst/>
            <a:ahLst/>
            <a:cxnLst/>
            <a:rect l="l" t="t" r="r" b="b"/>
            <a:pathLst>
              <a:path w="6701663" h="2066346">
                <a:moveTo>
                  <a:pt x="0" y="0"/>
                </a:moveTo>
                <a:lnTo>
                  <a:pt x="6701663" y="0"/>
                </a:lnTo>
                <a:lnTo>
                  <a:pt x="6701663" y="2066346"/>
                </a:lnTo>
                <a:lnTo>
                  <a:pt x="0" y="2066346"/>
                </a:lnTo>
                <a:lnTo>
                  <a:pt x="0" y="0"/>
                </a:lnTo>
                <a:close/>
              </a:path>
            </a:pathLst>
          </a:custGeom>
          <a:blipFill>
            <a:blip r:embed="rId2"/>
            <a:stretch>
              <a:fillRect/>
            </a:stretch>
          </a:blipFill>
        </p:spPr>
        <p:txBody>
          <a:bodyPr/>
          <a:lstStyle/>
          <a:p>
            <a:pPr defTabSz="609630"/>
            <a:endParaRPr lang="en-US" sz="1200">
              <a:solidFill>
                <a:prstClr val="black"/>
              </a:solidFill>
              <a:latin typeface="Calibri"/>
            </a:endParaRPr>
          </a:p>
        </p:txBody>
      </p:sp>
      <p:sp>
        <p:nvSpPr>
          <p:cNvPr id="2" name="Freeform 2"/>
          <p:cNvSpPr/>
          <p:nvPr/>
        </p:nvSpPr>
        <p:spPr>
          <a:xfrm>
            <a:off x="7251679" y="677771"/>
            <a:ext cx="4467775" cy="1377564"/>
          </a:xfrm>
          <a:custGeom>
            <a:avLst/>
            <a:gdLst/>
            <a:ahLst/>
            <a:cxnLst/>
            <a:rect l="l" t="t" r="r" b="b"/>
            <a:pathLst>
              <a:path w="6701663" h="2066346">
                <a:moveTo>
                  <a:pt x="0" y="0"/>
                </a:moveTo>
                <a:lnTo>
                  <a:pt x="6701663" y="0"/>
                </a:lnTo>
                <a:lnTo>
                  <a:pt x="6701663" y="2066346"/>
                </a:lnTo>
                <a:lnTo>
                  <a:pt x="0" y="2066346"/>
                </a:lnTo>
                <a:lnTo>
                  <a:pt x="0" y="0"/>
                </a:lnTo>
                <a:close/>
              </a:path>
            </a:pathLst>
          </a:custGeom>
          <a:blipFill>
            <a:blip r:embed="rId2"/>
            <a:stretch>
              <a:fillRect/>
            </a:stretch>
          </a:blipFill>
        </p:spPr>
        <p:txBody>
          <a:bodyPr/>
          <a:lstStyle/>
          <a:p>
            <a:pPr defTabSz="609630"/>
            <a:endParaRPr lang="en-US" sz="1200">
              <a:solidFill>
                <a:prstClr val="black"/>
              </a:solidFill>
              <a:latin typeface="Calibri"/>
            </a:endParaRPr>
          </a:p>
        </p:txBody>
      </p:sp>
      <p:sp>
        <p:nvSpPr>
          <p:cNvPr id="3" name="Freeform 3"/>
          <p:cNvSpPr/>
          <p:nvPr/>
        </p:nvSpPr>
        <p:spPr>
          <a:xfrm>
            <a:off x="-722333" y="1772500"/>
            <a:ext cx="2303215" cy="710158"/>
          </a:xfrm>
          <a:custGeom>
            <a:avLst/>
            <a:gdLst/>
            <a:ahLst/>
            <a:cxnLst/>
            <a:rect l="l" t="t" r="r" b="b"/>
            <a:pathLst>
              <a:path w="3454822" h="1065237">
                <a:moveTo>
                  <a:pt x="0" y="0"/>
                </a:moveTo>
                <a:lnTo>
                  <a:pt x="3454822" y="0"/>
                </a:lnTo>
                <a:lnTo>
                  <a:pt x="3454822" y="1065237"/>
                </a:lnTo>
                <a:lnTo>
                  <a:pt x="0" y="1065237"/>
                </a:lnTo>
                <a:lnTo>
                  <a:pt x="0" y="0"/>
                </a:lnTo>
                <a:close/>
              </a:path>
            </a:pathLst>
          </a:custGeom>
          <a:blipFill>
            <a:blip r:embed="rId2"/>
            <a:stretch>
              <a:fillRect/>
            </a:stretch>
          </a:blipFill>
        </p:spPr>
        <p:txBody>
          <a:bodyPr/>
          <a:lstStyle/>
          <a:p>
            <a:pPr defTabSz="609630"/>
            <a:endParaRPr lang="en-US" sz="1200">
              <a:solidFill>
                <a:prstClr val="black"/>
              </a:solidFill>
              <a:latin typeface="Calibri"/>
            </a:endParaRPr>
          </a:p>
        </p:txBody>
      </p:sp>
      <p:grpSp>
        <p:nvGrpSpPr>
          <p:cNvPr id="4" name="Group 4"/>
          <p:cNvGrpSpPr/>
          <p:nvPr/>
        </p:nvGrpSpPr>
        <p:grpSpPr>
          <a:xfrm>
            <a:off x="685801" y="1638528"/>
            <a:ext cx="10928444" cy="4847604"/>
            <a:chOff x="0" y="0"/>
            <a:chExt cx="2449475" cy="1330502"/>
          </a:xfrm>
        </p:grpSpPr>
        <p:sp>
          <p:nvSpPr>
            <p:cNvPr id="5" name="Freeform 5"/>
            <p:cNvSpPr/>
            <p:nvPr/>
          </p:nvSpPr>
          <p:spPr>
            <a:xfrm>
              <a:off x="0" y="0"/>
              <a:ext cx="2449475" cy="1330502"/>
            </a:xfrm>
            <a:custGeom>
              <a:avLst/>
              <a:gdLst/>
              <a:ahLst/>
              <a:cxnLst/>
              <a:rect l="l" t="t" r="r" b="b"/>
              <a:pathLst>
                <a:path w="2449475" h="1330502">
                  <a:moveTo>
                    <a:pt x="82807" y="0"/>
                  </a:moveTo>
                  <a:lnTo>
                    <a:pt x="2366668" y="0"/>
                  </a:lnTo>
                  <a:cubicBezTo>
                    <a:pt x="2412401" y="0"/>
                    <a:pt x="2449475" y="37074"/>
                    <a:pt x="2449475" y="82807"/>
                  </a:cubicBezTo>
                  <a:lnTo>
                    <a:pt x="2449475" y="1247695"/>
                  </a:lnTo>
                  <a:cubicBezTo>
                    <a:pt x="2449475" y="1269657"/>
                    <a:pt x="2440751" y="1290719"/>
                    <a:pt x="2425221" y="1306248"/>
                  </a:cubicBezTo>
                  <a:cubicBezTo>
                    <a:pt x="2409692" y="1321778"/>
                    <a:pt x="2388630" y="1330502"/>
                    <a:pt x="2366668" y="1330502"/>
                  </a:cubicBezTo>
                  <a:lnTo>
                    <a:pt x="82807" y="1330502"/>
                  </a:lnTo>
                  <a:cubicBezTo>
                    <a:pt x="60845" y="1330502"/>
                    <a:pt x="39783" y="1321778"/>
                    <a:pt x="24254" y="1306248"/>
                  </a:cubicBezTo>
                  <a:cubicBezTo>
                    <a:pt x="8724" y="1290719"/>
                    <a:pt x="0" y="1269657"/>
                    <a:pt x="0" y="1247695"/>
                  </a:cubicBezTo>
                  <a:lnTo>
                    <a:pt x="0" y="82807"/>
                  </a:lnTo>
                  <a:cubicBezTo>
                    <a:pt x="0" y="60845"/>
                    <a:pt x="8724" y="39783"/>
                    <a:pt x="24254" y="24254"/>
                  </a:cubicBezTo>
                  <a:cubicBezTo>
                    <a:pt x="39783" y="8724"/>
                    <a:pt x="60845" y="0"/>
                    <a:pt x="82807" y="0"/>
                  </a:cubicBezTo>
                  <a:close/>
                </a:path>
              </a:pathLst>
            </a:custGeom>
            <a:solidFill>
              <a:srgbClr val="FFFBE9"/>
            </a:solidFill>
            <a:ln w="38100" cap="rnd">
              <a:solidFill>
                <a:srgbClr val="DA7739"/>
              </a:solidFill>
              <a:prstDash val="lgDash"/>
              <a:round/>
            </a:ln>
          </p:spPr>
          <p:txBody>
            <a:bodyPr/>
            <a:lstStyle/>
            <a:p>
              <a:pPr defTabSz="609630"/>
              <a:endParaRPr lang="en-US" sz="1200">
                <a:solidFill>
                  <a:prstClr val="black"/>
                </a:solidFill>
                <a:latin typeface="Calibri"/>
              </a:endParaRPr>
            </a:p>
          </p:txBody>
        </p:sp>
        <p:sp>
          <p:nvSpPr>
            <p:cNvPr id="6" name="TextBox 6"/>
            <p:cNvSpPr txBox="1"/>
            <p:nvPr/>
          </p:nvSpPr>
          <p:spPr>
            <a:xfrm>
              <a:off x="0" y="-38100"/>
              <a:ext cx="2449475" cy="1368602"/>
            </a:xfrm>
            <a:prstGeom prst="rect">
              <a:avLst/>
            </a:prstGeom>
          </p:spPr>
          <p:txBody>
            <a:bodyPr lIns="33867" tIns="33867" rIns="33867" bIns="33867" rtlCol="0" anchor="ctr"/>
            <a:lstStyle/>
            <a:p>
              <a:pPr algn="ctr" defTabSz="609630">
                <a:lnSpc>
                  <a:spcPts val="1773"/>
                </a:lnSpc>
                <a:spcBef>
                  <a:spcPct val="0"/>
                </a:spcBef>
              </a:pPr>
              <a:endParaRPr sz="1200">
                <a:solidFill>
                  <a:prstClr val="black"/>
                </a:solidFill>
                <a:latin typeface="Calibri"/>
              </a:endParaRPr>
            </a:p>
          </p:txBody>
        </p:sp>
      </p:grpSp>
      <p:sp>
        <p:nvSpPr>
          <p:cNvPr id="7" name="Freeform 7"/>
          <p:cNvSpPr/>
          <p:nvPr/>
        </p:nvSpPr>
        <p:spPr>
          <a:xfrm>
            <a:off x="2823617" y="5424180"/>
            <a:ext cx="5543309" cy="3772297"/>
          </a:xfrm>
          <a:custGeom>
            <a:avLst/>
            <a:gdLst/>
            <a:ahLst/>
            <a:cxnLst/>
            <a:rect l="l" t="t" r="r" b="b"/>
            <a:pathLst>
              <a:path w="8314964" h="5658446">
                <a:moveTo>
                  <a:pt x="0" y="0"/>
                </a:moveTo>
                <a:lnTo>
                  <a:pt x="8314964" y="0"/>
                </a:lnTo>
                <a:lnTo>
                  <a:pt x="8314964" y="5658446"/>
                </a:lnTo>
                <a:lnTo>
                  <a:pt x="0" y="5658446"/>
                </a:lnTo>
                <a:lnTo>
                  <a:pt x="0" y="0"/>
                </a:lnTo>
                <a:close/>
              </a:path>
            </a:pathLst>
          </a:custGeom>
          <a:blipFill>
            <a:blip r:embed="rId3"/>
            <a:stretch>
              <a:fillRect/>
            </a:stretch>
          </a:blipFill>
        </p:spPr>
        <p:txBody>
          <a:bodyPr/>
          <a:lstStyle/>
          <a:p>
            <a:pPr defTabSz="609630"/>
            <a:endParaRPr lang="en-US" sz="1200">
              <a:solidFill>
                <a:prstClr val="black"/>
              </a:solidFill>
              <a:latin typeface="Calibri"/>
            </a:endParaRPr>
          </a:p>
        </p:txBody>
      </p:sp>
      <p:sp>
        <p:nvSpPr>
          <p:cNvPr id="8" name="Freeform 8"/>
          <p:cNvSpPr/>
          <p:nvPr/>
        </p:nvSpPr>
        <p:spPr>
          <a:xfrm>
            <a:off x="-105164" y="5141346"/>
            <a:ext cx="5857562" cy="1798025"/>
          </a:xfrm>
          <a:custGeom>
            <a:avLst/>
            <a:gdLst/>
            <a:ahLst/>
            <a:cxnLst/>
            <a:rect l="l" t="t" r="r" b="b"/>
            <a:pathLst>
              <a:path w="8786343" h="3272913">
                <a:moveTo>
                  <a:pt x="0" y="0"/>
                </a:moveTo>
                <a:lnTo>
                  <a:pt x="8786343" y="0"/>
                </a:lnTo>
                <a:lnTo>
                  <a:pt x="8786343" y="3272913"/>
                </a:lnTo>
                <a:lnTo>
                  <a:pt x="0" y="3272913"/>
                </a:lnTo>
                <a:lnTo>
                  <a:pt x="0" y="0"/>
                </a:lnTo>
                <a:close/>
              </a:path>
            </a:pathLst>
          </a:custGeom>
          <a:blipFill>
            <a:blip r:embed="rId4"/>
            <a:stretch>
              <a:fillRect/>
            </a:stretch>
          </a:blipFill>
        </p:spPr>
        <p:txBody>
          <a:bodyPr/>
          <a:lstStyle/>
          <a:p>
            <a:pPr defTabSz="609630"/>
            <a:endParaRPr lang="en-US" sz="1200">
              <a:solidFill>
                <a:prstClr val="black"/>
              </a:solidFill>
              <a:latin typeface="Calibri"/>
            </a:endParaRPr>
          </a:p>
        </p:txBody>
      </p:sp>
      <p:sp>
        <p:nvSpPr>
          <p:cNvPr id="9" name="Freeform 9"/>
          <p:cNvSpPr/>
          <p:nvPr/>
        </p:nvSpPr>
        <p:spPr>
          <a:xfrm>
            <a:off x="7399453" y="5173024"/>
            <a:ext cx="6417688" cy="3079455"/>
          </a:xfrm>
          <a:custGeom>
            <a:avLst/>
            <a:gdLst/>
            <a:ahLst/>
            <a:cxnLst/>
            <a:rect l="l" t="t" r="r" b="b"/>
            <a:pathLst>
              <a:path w="9626532" h="4619183">
                <a:moveTo>
                  <a:pt x="0" y="0"/>
                </a:moveTo>
                <a:lnTo>
                  <a:pt x="9626532" y="0"/>
                </a:lnTo>
                <a:lnTo>
                  <a:pt x="9626532" y="4619183"/>
                </a:lnTo>
                <a:lnTo>
                  <a:pt x="0" y="4619183"/>
                </a:lnTo>
                <a:lnTo>
                  <a:pt x="0" y="0"/>
                </a:lnTo>
                <a:close/>
              </a:path>
            </a:pathLst>
          </a:custGeom>
          <a:blipFill>
            <a:blip r:embed="rId5"/>
            <a:stretch>
              <a:fillRect/>
            </a:stretch>
          </a:blipFill>
        </p:spPr>
        <p:txBody>
          <a:bodyPr/>
          <a:lstStyle/>
          <a:p>
            <a:pPr defTabSz="609630"/>
            <a:endParaRPr lang="en-US" sz="1200">
              <a:solidFill>
                <a:prstClr val="black"/>
              </a:solidFill>
              <a:latin typeface="Calibri"/>
            </a:endParaRPr>
          </a:p>
        </p:txBody>
      </p:sp>
      <p:sp>
        <p:nvSpPr>
          <p:cNvPr id="11" name="TextBox 11"/>
          <p:cNvSpPr txBox="1"/>
          <p:nvPr/>
        </p:nvSpPr>
        <p:spPr>
          <a:xfrm>
            <a:off x="4225126" y="312389"/>
            <a:ext cx="5260829" cy="1015663"/>
          </a:xfrm>
          <a:prstGeom prst="rect">
            <a:avLst/>
          </a:prstGeom>
        </p:spPr>
        <p:txBody>
          <a:bodyPr lIns="0" tIns="0" rIns="0" bIns="0" rtlCol="0" anchor="t">
            <a:spAutoFit/>
          </a:bodyPr>
          <a:lstStyle/>
          <a:p>
            <a:pPr algn="ctr"/>
            <a:r>
              <a:rPr lang="vi-VN" sz="6600" b="1" dirty="0">
                <a:solidFill>
                  <a:srgbClr val="0070C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TEAMWORD</a:t>
            </a:r>
            <a:endParaRPr lang="en-US" sz="6600" b="1" dirty="0">
              <a:solidFill>
                <a:srgbClr val="0070C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p:txBody>
      </p:sp>
      <p:sp>
        <p:nvSpPr>
          <p:cNvPr id="14" name="Freeform 14"/>
          <p:cNvSpPr/>
          <p:nvPr/>
        </p:nvSpPr>
        <p:spPr>
          <a:xfrm rot="-591114">
            <a:off x="10237733" y="240213"/>
            <a:ext cx="1555602" cy="1409598"/>
          </a:xfrm>
          <a:custGeom>
            <a:avLst/>
            <a:gdLst/>
            <a:ahLst/>
            <a:cxnLst/>
            <a:rect l="l" t="t" r="r" b="b"/>
            <a:pathLst>
              <a:path w="2333403" h="2114397">
                <a:moveTo>
                  <a:pt x="0" y="0"/>
                </a:moveTo>
                <a:lnTo>
                  <a:pt x="2333403" y="0"/>
                </a:lnTo>
                <a:lnTo>
                  <a:pt x="2333403" y="2114397"/>
                </a:lnTo>
                <a:lnTo>
                  <a:pt x="0" y="2114397"/>
                </a:lnTo>
                <a:lnTo>
                  <a:pt x="0" y="0"/>
                </a:lnTo>
                <a:close/>
              </a:path>
            </a:pathLst>
          </a:custGeom>
          <a:blipFill>
            <a:blip r:embed="rId6"/>
            <a:stretch>
              <a:fillRect/>
            </a:stretch>
          </a:blipFill>
        </p:spPr>
        <p:txBody>
          <a:bodyPr/>
          <a:lstStyle/>
          <a:p>
            <a:pPr defTabSz="609630"/>
            <a:endParaRPr lang="en-US" sz="1200">
              <a:solidFill>
                <a:prstClr val="black"/>
              </a:solidFill>
              <a:latin typeface="Calibri"/>
            </a:endParaRPr>
          </a:p>
        </p:txBody>
      </p:sp>
      <p:sp>
        <p:nvSpPr>
          <p:cNvPr id="15" name="TextBox 14">
            <a:extLst>
              <a:ext uri="{FF2B5EF4-FFF2-40B4-BE49-F238E27FC236}">
                <a16:creationId xmlns:a16="http://schemas.microsoft.com/office/drawing/2014/main" id="{42C54CDD-E980-98BD-5156-75655C94B948}"/>
              </a:ext>
            </a:extLst>
          </p:cNvPr>
          <p:cNvSpPr txBox="1"/>
          <p:nvPr/>
        </p:nvSpPr>
        <p:spPr>
          <a:xfrm>
            <a:off x="381873" y="1638528"/>
            <a:ext cx="5434097" cy="3785652"/>
          </a:xfrm>
          <a:prstGeom prst="rect">
            <a:avLst/>
          </a:prstGeom>
          <a:noFill/>
        </p:spPr>
        <p:txBody>
          <a:bodyPr wrap="square" rtlCol="0">
            <a:spAutoFit/>
          </a:bodyPr>
          <a:lstStyle/>
          <a:p>
            <a:pPr algn="ctr">
              <a:lnSpc>
                <a:spcPct val="150000"/>
              </a:lnSpc>
            </a:pPr>
            <a:r>
              <a:rPr lang="vi-VN" sz="3200" b="1" dirty="0">
                <a:latin typeface="Cambria" panose="02040503050406030204" pitchFamily="18" charset="0"/>
                <a:ea typeface="Cambria" panose="02040503050406030204" pitchFamily="18" charset="0"/>
              </a:rPr>
              <a:t>Chia lớp làm 4 </a:t>
            </a:r>
            <a:r>
              <a:rPr lang="en-US" sz="3200" b="1" dirty="0" err="1">
                <a:latin typeface="Cambria" panose="02040503050406030204" pitchFamily="18" charset="0"/>
                <a:ea typeface="Cambria" panose="02040503050406030204" pitchFamily="18" charset="0"/>
              </a:rPr>
              <a:t>tổ</a:t>
            </a:r>
            <a:r>
              <a:rPr lang="vi-VN" sz="3200" b="1" dirty="0">
                <a:latin typeface="Cambria" panose="02040503050406030204" pitchFamily="18" charset="0"/>
                <a:ea typeface="Cambria" panose="02040503050406030204" pitchFamily="18" charset="0"/>
              </a:rPr>
              <a:t>: </a:t>
            </a:r>
          </a:p>
          <a:p>
            <a:pPr algn="ctr">
              <a:lnSpc>
                <a:spcPct val="150000"/>
              </a:lnSpc>
            </a:pPr>
            <a:r>
              <a:rPr lang="en-US" sz="3200" b="1" dirty="0" err="1">
                <a:latin typeface="Cambria" panose="02040503050406030204" pitchFamily="18" charset="0"/>
                <a:ea typeface="Cambria" panose="02040503050406030204" pitchFamily="18" charset="0"/>
                <a:sym typeface="Wingdings" panose="05000000000000000000" pitchFamily="2" charset="2"/>
              </a:rPr>
              <a:t>Tổ</a:t>
            </a:r>
            <a:r>
              <a:rPr lang="en-US" sz="3200" b="1" dirty="0">
                <a:latin typeface="Cambria" panose="02040503050406030204" pitchFamily="18" charset="0"/>
                <a:ea typeface="Cambria" panose="02040503050406030204" pitchFamily="18" charset="0"/>
                <a:sym typeface="Wingdings" panose="05000000000000000000" pitchFamily="2" charset="2"/>
              </a:rPr>
              <a:t> </a:t>
            </a:r>
            <a:r>
              <a:rPr lang="vi-VN" sz="3200" b="1" dirty="0">
                <a:latin typeface="Cambria" panose="02040503050406030204" pitchFamily="18" charset="0"/>
                <a:ea typeface="Cambria" panose="02040503050406030204" pitchFamily="18" charset="0"/>
                <a:sym typeface="Wingdings" panose="05000000000000000000" pitchFamily="2" charset="2"/>
              </a:rPr>
              <a:t>1</a:t>
            </a:r>
          </a:p>
          <a:p>
            <a:pPr algn="ctr">
              <a:lnSpc>
                <a:spcPct val="150000"/>
              </a:lnSpc>
            </a:pPr>
            <a:r>
              <a:rPr lang="en-US" sz="3200" b="1" dirty="0" err="1">
                <a:latin typeface="Cambria" panose="02040503050406030204" pitchFamily="18" charset="0"/>
                <a:ea typeface="Cambria" panose="02040503050406030204" pitchFamily="18" charset="0"/>
                <a:sym typeface="Wingdings" panose="05000000000000000000" pitchFamily="2" charset="2"/>
              </a:rPr>
              <a:t>Tổ</a:t>
            </a:r>
            <a:r>
              <a:rPr lang="vi-VN" sz="3200" b="1" dirty="0">
                <a:latin typeface="Cambria" panose="02040503050406030204" pitchFamily="18" charset="0"/>
                <a:ea typeface="Cambria" panose="02040503050406030204" pitchFamily="18" charset="0"/>
                <a:sym typeface="Wingdings" panose="05000000000000000000" pitchFamily="2" charset="2"/>
              </a:rPr>
              <a:t> </a:t>
            </a:r>
            <a:r>
              <a:rPr lang="en-US" sz="3200" b="1" dirty="0">
                <a:latin typeface="Cambria" panose="02040503050406030204" pitchFamily="18" charset="0"/>
                <a:ea typeface="Cambria" panose="02040503050406030204" pitchFamily="18" charset="0"/>
                <a:sym typeface="Wingdings" panose="05000000000000000000" pitchFamily="2" charset="2"/>
              </a:rPr>
              <a:t>2</a:t>
            </a:r>
            <a:endParaRPr lang="vi-VN" sz="3200" b="1" dirty="0">
              <a:latin typeface="Cambria" panose="02040503050406030204" pitchFamily="18" charset="0"/>
              <a:ea typeface="Cambria" panose="02040503050406030204" pitchFamily="18" charset="0"/>
              <a:sym typeface="Wingdings" panose="05000000000000000000" pitchFamily="2" charset="2"/>
            </a:endParaRPr>
          </a:p>
          <a:p>
            <a:pPr algn="ctr">
              <a:lnSpc>
                <a:spcPct val="150000"/>
              </a:lnSpc>
            </a:pPr>
            <a:r>
              <a:rPr lang="en-US" sz="3200" b="1" dirty="0" err="1">
                <a:latin typeface="Cambria" panose="02040503050406030204" pitchFamily="18" charset="0"/>
                <a:ea typeface="Cambria" panose="02040503050406030204" pitchFamily="18" charset="0"/>
                <a:sym typeface="Wingdings" panose="05000000000000000000" pitchFamily="2" charset="2"/>
              </a:rPr>
              <a:t>Tổ</a:t>
            </a:r>
            <a:r>
              <a:rPr lang="vi-VN" sz="3200" b="1" dirty="0">
                <a:latin typeface="Cambria" panose="02040503050406030204" pitchFamily="18" charset="0"/>
                <a:ea typeface="Cambria" panose="02040503050406030204" pitchFamily="18" charset="0"/>
                <a:sym typeface="Wingdings" panose="05000000000000000000" pitchFamily="2" charset="2"/>
              </a:rPr>
              <a:t> 3</a:t>
            </a:r>
          </a:p>
          <a:p>
            <a:pPr algn="ctr">
              <a:lnSpc>
                <a:spcPct val="150000"/>
              </a:lnSpc>
            </a:pPr>
            <a:r>
              <a:rPr lang="en-US" sz="3200" b="1" dirty="0" err="1">
                <a:latin typeface="Cambria" panose="02040503050406030204" pitchFamily="18" charset="0"/>
                <a:ea typeface="Cambria" panose="02040503050406030204" pitchFamily="18" charset="0"/>
                <a:sym typeface="Wingdings" panose="05000000000000000000" pitchFamily="2" charset="2"/>
              </a:rPr>
              <a:t>Tổ</a:t>
            </a:r>
            <a:r>
              <a:rPr lang="vi-VN" sz="3200" b="1" dirty="0">
                <a:latin typeface="Cambria" panose="02040503050406030204" pitchFamily="18" charset="0"/>
                <a:ea typeface="Cambria" panose="02040503050406030204" pitchFamily="18" charset="0"/>
                <a:sym typeface="Wingdings" panose="05000000000000000000" pitchFamily="2" charset="2"/>
              </a:rPr>
              <a:t> 4</a:t>
            </a:r>
            <a:endParaRPr lang="vi-VN" sz="3200" dirty="0">
              <a:latin typeface="Cambria" panose="02040503050406030204" pitchFamily="18" charset="0"/>
              <a:ea typeface="Cambria" panose="02040503050406030204" pitchFamily="18" charset="0"/>
              <a:sym typeface="Wingdings" panose="05000000000000000000" pitchFamily="2" charset="2"/>
            </a:endParaRPr>
          </a:p>
        </p:txBody>
      </p:sp>
      <p:sp>
        <p:nvSpPr>
          <p:cNvPr id="16" name="Rounded Rectangle 4">
            <a:extLst>
              <a:ext uri="{FF2B5EF4-FFF2-40B4-BE49-F238E27FC236}">
                <a16:creationId xmlns:a16="http://schemas.microsoft.com/office/drawing/2014/main" id="{C79DC109-CFDB-4FE0-6D63-B1B5F9B79D54}"/>
              </a:ext>
            </a:extLst>
          </p:cNvPr>
          <p:cNvSpPr/>
          <p:nvPr/>
        </p:nvSpPr>
        <p:spPr>
          <a:xfrm>
            <a:off x="4118674" y="2578673"/>
            <a:ext cx="7136090" cy="2740791"/>
          </a:xfrm>
          <a:prstGeom prst="roundRect">
            <a:avLst/>
          </a:prstGeom>
          <a:solidFill>
            <a:srgbClr val="FFDDDD"/>
          </a:solidFill>
          <a:ln>
            <a:solidFill>
              <a:srgbClr val="FFCC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600" dirty="0">
                <a:solidFill>
                  <a:srgbClr val="313131"/>
                </a:solidFill>
                <a:effectLst/>
                <a:latin typeface="Cambria" panose="02040503050406030204" pitchFamily="18" charset="0"/>
                <a:ea typeface="Cambria" panose="02040503050406030204" pitchFamily="18" charset="0"/>
              </a:rPr>
              <a:t>Thực hiện thí nghiệm với đòn bẩy hình 19.1 theo nhóm</a:t>
            </a:r>
            <a:r>
              <a:rPr lang="en-US" sz="3600" dirty="0">
                <a:solidFill>
                  <a:srgbClr val="313131"/>
                </a:solidFill>
                <a:effectLst/>
                <a:latin typeface="Cambria" panose="02040503050406030204" pitchFamily="18" charset="0"/>
                <a:ea typeface="Cambria" panose="02040503050406030204" pitchFamily="18" charset="0"/>
              </a:rPr>
              <a:t> </a:t>
            </a:r>
            <a:r>
              <a:rPr lang="en-US" sz="3600" b="1" dirty="0">
                <a:solidFill>
                  <a:schemeClr val="tx1">
                    <a:lumMod val="85000"/>
                    <a:lumOff val="15000"/>
                  </a:schemeClr>
                </a:solidFill>
                <a:effectLst/>
                <a:latin typeface="Cambria" panose="02040503050406030204" pitchFamily="18" charset="0"/>
                <a:ea typeface="Cambria" panose="02040503050406030204" pitchFamily="18" charset="0"/>
              </a:rPr>
              <a:t>(</a:t>
            </a:r>
            <a:r>
              <a:rPr lang="vi-VN" sz="3600" b="1" dirty="0">
                <a:solidFill>
                  <a:schemeClr val="tx1">
                    <a:lumMod val="85000"/>
                    <a:lumOff val="15000"/>
                  </a:schemeClr>
                </a:solidFill>
                <a:latin typeface="Cambria" panose="02040503050406030204" pitchFamily="18" charset="0"/>
                <a:ea typeface="Cambria" panose="02040503050406030204" pitchFamily="18" charset="0"/>
              </a:rPr>
              <a:t>7 phút</a:t>
            </a:r>
            <a:r>
              <a:rPr lang="en-US" sz="3600" b="1" dirty="0">
                <a:solidFill>
                  <a:schemeClr val="tx1">
                    <a:lumMod val="85000"/>
                    <a:lumOff val="15000"/>
                  </a:schemeClr>
                </a:solidFill>
                <a:latin typeface="Cambria" panose="02040503050406030204" pitchFamily="18" charset="0"/>
                <a:ea typeface="Cambria" panose="02040503050406030204" pitchFamily="18" charset="0"/>
              </a:rPr>
              <a:t>)</a:t>
            </a:r>
            <a:r>
              <a:rPr lang="vi-VN" sz="3600" dirty="0">
                <a:solidFill>
                  <a:srgbClr val="313131"/>
                </a:solidFill>
                <a:effectLst/>
                <a:latin typeface="Cambria" panose="02040503050406030204" pitchFamily="18" charset="0"/>
                <a:ea typeface="Cambria" panose="02040503050406030204" pitchFamily="18" charset="0"/>
              </a:rPr>
              <a:t> và trả lời câu hỏi trong phiếu học tập 1</a:t>
            </a:r>
            <a:r>
              <a:rPr lang="en-US" sz="3600" dirty="0">
                <a:solidFill>
                  <a:srgbClr val="313131"/>
                </a:solidFill>
                <a:effectLst/>
                <a:latin typeface="Cambria" panose="02040503050406030204" pitchFamily="18" charset="0"/>
                <a:ea typeface="Cambria" panose="02040503050406030204" pitchFamily="18" charset="0"/>
              </a:rPr>
              <a:t> </a:t>
            </a:r>
            <a:r>
              <a:rPr lang="en-US" sz="3600" b="1" dirty="0">
                <a:solidFill>
                  <a:schemeClr val="tx1">
                    <a:lumMod val="85000"/>
                    <a:lumOff val="15000"/>
                  </a:schemeClr>
                </a:solidFill>
                <a:latin typeface="Cambria" panose="02040503050406030204" pitchFamily="18" charset="0"/>
                <a:ea typeface="Cambria" panose="02040503050406030204" pitchFamily="18" charset="0"/>
              </a:rPr>
              <a:t>(5</a:t>
            </a:r>
            <a:r>
              <a:rPr lang="vi-VN" sz="3600" b="1" dirty="0">
                <a:solidFill>
                  <a:schemeClr val="tx1">
                    <a:lumMod val="85000"/>
                    <a:lumOff val="15000"/>
                  </a:schemeClr>
                </a:solidFill>
                <a:latin typeface="Cambria" panose="02040503050406030204" pitchFamily="18" charset="0"/>
                <a:ea typeface="Cambria" panose="02040503050406030204" pitchFamily="18" charset="0"/>
              </a:rPr>
              <a:t> phút</a:t>
            </a:r>
            <a:r>
              <a:rPr lang="en-US" sz="3600" b="1" dirty="0">
                <a:solidFill>
                  <a:schemeClr val="tx1">
                    <a:lumMod val="85000"/>
                    <a:lumOff val="15000"/>
                  </a:schemeClr>
                </a:solidFill>
                <a:latin typeface="Cambria" panose="02040503050406030204" pitchFamily="18" charset="0"/>
                <a:ea typeface="Cambria" panose="02040503050406030204" pitchFamily="18" charset="0"/>
              </a:rPr>
              <a:t>)</a:t>
            </a:r>
            <a:endParaRPr lang="en-US" sz="3600" b="1" dirty="0">
              <a:solidFill>
                <a:schemeClr val="tx1"/>
              </a:solidFill>
              <a:latin typeface="Cambria" panose="02040503050406030204" pitchFamily="18" charset="0"/>
              <a:ea typeface="Cambria" panose="02040503050406030204" pitchFamily="18" charset="0"/>
            </a:endParaRPr>
          </a:p>
        </p:txBody>
      </p:sp>
      <p:pic>
        <p:nvPicPr>
          <p:cNvPr id="17" name="Picture 16">
            <a:extLst>
              <a:ext uri="{FF2B5EF4-FFF2-40B4-BE49-F238E27FC236}">
                <a16:creationId xmlns:a16="http://schemas.microsoft.com/office/drawing/2014/main" id="{88EE361E-C20A-CC6E-5F55-91145EABF055}"/>
              </a:ext>
            </a:extLst>
          </p:cNvPr>
          <p:cNvPicPr>
            <a:picLocks noChangeAspect="1"/>
          </p:cNvPicPr>
          <p:nvPr/>
        </p:nvPicPr>
        <p:blipFill>
          <a:blip r:embed="rId7"/>
          <a:srcRect l="-403" t="28535" r="403" b="10377"/>
          <a:stretch/>
        </p:blipFill>
        <p:spPr>
          <a:xfrm>
            <a:off x="1845790" y="112215"/>
            <a:ext cx="2379336" cy="1448958"/>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gradFill rotWithShape="1">
          <a:gsLst>
            <a:gs pos="0">
              <a:srgbClr val="C7F7FF">
                <a:alpha val="100000"/>
              </a:srgbClr>
            </a:gs>
            <a:gs pos="100000">
              <a:srgbClr val="FFEFEB">
                <a:alpha val="100000"/>
              </a:srgbClr>
            </a:gs>
          </a:gsLst>
          <a:lin ang="5400000"/>
        </a:gradFill>
        <a:effectLst/>
      </p:bgPr>
    </p:bg>
    <p:spTree>
      <p:nvGrpSpPr>
        <p:cNvPr id="1" name="">
          <a:extLst>
            <a:ext uri="{FF2B5EF4-FFF2-40B4-BE49-F238E27FC236}">
              <a16:creationId xmlns:a16="http://schemas.microsoft.com/office/drawing/2014/main" id="{134644B8-BE2D-41AD-A701-C1440B9EA596}"/>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942CAF0D-9EF9-E03F-BE7A-5CBED61EEFE4}"/>
              </a:ext>
            </a:extLst>
          </p:cNvPr>
          <p:cNvSpPr/>
          <p:nvPr/>
        </p:nvSpPr>
        <p:spPr>
          <a:xfrm>
            <a:off x="7482101" y="309384"/>
            <a:ext cx="4467775" cy="1377564"/>
          </a:xfrm>
          <a:custGeom>
            <a:avLst/>
            <a:gdLst/>
            <a:ahLst/>
            <a:cxnLst/>
            <a:rect l="l" t="t" r="r" b="b"/>
            <a:pathLst>
              <a:path w="6701663" h="2066346">
                <a:moveTo>
                  <a:pt x="0" y="0"/>
                </a:moveTo>
                <a:lnTo>
                  <a:pt x="6701663" y="0"/>
                </a:lnTo>
                <a:lnTo>
                  <a:pt x="6701663" y="2066346"/>
                </a:lnTo>
                <a:lnTo>
                  <a:pt x="0" y="2066346"/>
                </a:lnTo>
                <a:lnTo>
                  <a:pt x="0" y="0"/>
                </a:lnTo>
                <a:close/>
              </a:path>
            </a:pathLst>
          </a:custGeom>
          <a:blipFill>
            <a:blip r:embed="rId2"/>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4" name="Group 4">
            <a:extLst>
              <a:ext uri="{FF2B5EF4-FFF2-40B4-BE49-F238E27FC236}">
                <a16:creationId xmlns:a16="http://schemas.microsoft.com/office/drawing/2014/main" id="{2054E3EA-BE2E-79C3-D414-7F75CF2159D5}"/>
              </a:ext>
            </a:extLst>
          </p:cNvPr>
          <p:cNvGrpSpPr/>
          <p:nvPr/>
        </p:nvGrpSpPr>
        <p:grpSpPr>
          <a:xfrm>
            <a:off x="685801" y="1638528"/>
            <a:ext cx="10928444" cy="4847604"/>
            <a:chOff x="0" y="0"/>
            <a:chExt cx="2449475" cy="1330502"/>
          </a:xfrm>
        </p:grpSpPr>
        <p:sp>
          <p:nvSpPr>
            <p:cNvPr id="5" name="Freeform 5">
              <a:extLst>
                <a:ext uri="{FF2B5EF4-FFF2-40B4-BE49-F238E27FC236}">
                  <a16:creationId xmlns:a16="http://schemas.microsoft.com/office/drawing/2014/main" id="{A879F5C6-0E14-31E6-53DC-FCBA763ECBC7}"/>
                </a:ext>
              </a:extLst>
            </p:cNvPr>
            <p:cNvSpPr/>
            <p:nvPr/>
          </p:nvSpPr>
          <p:spPr>
            <a:xfrm>
              <a:off x="0" y="0"/>
              <a:ext cx="2449475" cy="1330502"/>
            </a:xfrm>
            <a:custGeom>
              <a:avLst/>
              <a:gdLst/>
              <a:ahLst/>
              <a:cxnLst/>
              <a:rect l="l" t="t" r="r" b="b"/>
              <a:pathLst>
                <a:path w="2449475" h="1330502">
                  <a:moveTo>
                    <a:pt x="82807" y="0"/>
                  </a:moveTo>
                  <a:lnTo>
                    <a:pt x="2366668" y="0"/>
                  </a:lnTo>
                  <a:cubicBezTo>
                    <a:pt x="2412401" y="0"/>
                    <a:pt x="2449475" y="37074"/>
                    <a:pt x="2449475" y="82807"/>
                  </a:cubicBezTo>
                  <a:lnTo>
                    <a:pt x="2449475" y="1247695"/>
                  </a:lnTo>
                  <a:cubicBezTo>
                    <a:pt x="2449475" y="1269657"/>
                    <a:pt x="2440751" y="1290719"/>
                    <a:pt x="2425221" y="1306248"/>
                  </a:cubicBezTo>
                  <a:cubicBezTo>
                    <a:pt x="2409692" y="1321778"/>
                    <a:pt x="2388630" y="1330502"/>
                    <a:pt x="2366668" y="1330502"/>
                  </a:cubicBezTo>
                  <a:lnTo>
                    <a:pt x="82807" y="1330502"/>
                  </a:lnTo>
                  <a:cubicBezTo>
                    <a:pt x="60845" y="1330502"/>
                    <a:pt x="39783" y="1321778"/>
                    <a:pt x="24254" y="1306248"/>
                  </a:cubicBezTo>
                  <a:cubicBezTo>
                    <a:pt x="8724" y="1290719"/>
                    <a:pt x="0" y="1269657"/>
                    <a:pt x="0" y="1247695"/>
                  </a:cubicBezTo>
                  <a:lnTo>
                    <a:pt x="0" y="82807"/>
                  </a:lnTo>
                  <a:cubicBezTo>
                    <a:pt x="0" y="60845"/>
                    <a:pt x="8724" y="39783"/>
                    <a:pt x="24254" y="24254"/>
                  </a:cubicBezTo>
                  <a:cubicBezTo>
                    <a:pt x="39783" y="8724"/>
                    <a:pt x="60845" y="0"/>
                    <a:pt x="82807" y="0"/>
                  </a:cubicBezTo>
                  <a:close/>
                </a:path>
              </a:pathLst>
            </a:custGeom>
            <a:solidFill>
              <a:srgbClr val="FFFBE9"/>
            </a:solidFill>
            <a:ln w="38100" cap="rnd">
              <a:solidFill>
                <a:srgbClr val="DA7739"/>
              </a:solidFill>
              <a:prstDash val="lgDash"/>
              <a:round/>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C1B3E136-754E-5B4B-6E0E-ADD1DA809AAC}"/>
                </a:ext>
              </a:extLst>
            </p:cNvPr>
            <p:cNvSpPr txBox="1"/>
            <p:nvPr/>
          </p:nvSpPr>
          <p:spPr>
            <a:xfrm>
              <a:off x="0" y="-38100"/>
              <a:ext cx="2449475" cy="1368602"/>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ct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aphicFrame>
        <p:nvGraphicFramePr>
          <p:cNvPr id="10" name="Table 9">
            <a:extLst>
              <a:ext uri="{FF2B5EF4-FFF2-40B4-BE49-F238E27FC236}">
                <a16:creationId xmlns:a16="http://schemas.microsoft.com/office/drawing/2014/main" id="{23F40AB2-510A-C5E3-CAE3-D8A6CD3A4516}"/>
              </a:ext>
            </a:extLst>
          </p:cNvPr>
          <p:cNvGraphicFramePr>
            <a:graphicFrameLocks noGrp="1"/>
          </p:cNvGraphicFramePr>
          <p:nvPr>
            <p:extLst>
              <p:ext uri="{D42A27DB-BD31-4B8C-83A1-F6EECF244321}">
                <p14:modId xmlns:p14="http://schemas.microsoft.com/office/powerpoint/2010/main" val="1782709537"/>
              </p:ext>
            </p:extLst>
          </p:nvPr>
        </p:nvGraphicFramePr>
        <p:xfrm>
          <a:off x="868101" y="1897898"/>
          <a:ext cx="10563843" cy="3546656"/>
        </p:xfrm>
        <a:graphic>
          <a:graphicData uri="http://schemas.openxmlformats.org/drawingml/2006/table">
            <a:tbl>
              <a:tblPr firstRow="1" firstCol="1" bandRow="1">
                <a:tableStyleId>{22838BEF-8BB2-4498-84A7-C5851F593DF1}</a:tableStyleId>
              </a:tblPr>
              <a:tblGrid>
                <a:gridCol w="6730308">
                  <a:extLst>
                    <a:ext uri="{9D8B030D-6E8A-4147-A177-3AD203B41FA5}">
                      <a16:colId xmlns:a16="http://schemas.microsoft.com/office/drawing/2014/main" val="737872285"/>
                    </a:ext>
                  </a:extLst>
                </a:gridCol>
                <a:gridCol w="3833535">
                  <a:extLst>
                    <a:ext uri="{9D8B030D-6E8A-4147-A177-3AD203B41FA5}">
                      <a16:colId xmlns:a16="http://schemas.microsoft.com/office/drawing/2014/main" val="3964558092"/>
                    </a:ext>
                  </a:extLst>
                </a:gridCol>
              </a:tblGrid>
              <a:tr h="475904">
                <a:tc gridSpan="2">
                  <a:txBody>
                    <a:bodyPr/>
                    <a:lstStyle/>
                    <a:p>
                      <a:pPr marL="0" marR="0" indent="0" algn="ctr">
                        <a:lnSpc>
                          <a:spcPct val="130000"/>
                        </a:lnSpc>
                        <a:spcBef>
                          <a:spcPts val="0"/>
                        </a:spcBef>
                        <a:spcAft>
                          <a:spcPts val="0"/>
                        </a:spcAft>
                      </a:pPr>
                      <a:r>
                        <a:rPr lang="vi-VN" sz="3000" dirty="0">
                          <a:effectLst/>
                          <a:latin typeface="Cambria" panose="02040503050406030204" pitchFamily="18" charset="0"/>
                          <a:ea typeface="Cambria" panose="02040503050406030204" pitchFamily="18" charset="0"/>
                        </a:rPr>
                        <a:t>Phiếu học tập 1</a:t>
                      </a:r>
                      <a:endParaRPr lang="en-US" sz="30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tc hMerge="1">
                  <a:txBody>
                    <a:bodyPr/>
                    <a:lstStyle/>
                    <a:p>
                      <a:endParaRPr lang="en-US"/>
                    </a:p>
                  </a:txBody>
                  <a:tcPr/>
                </a:tc>
                <a:extLst>
                  <a:ext uri="{0D108BD9-81ED-4DB2-BD59-A6C34878D82A}">
                    <a16:rowId xmlns:a16="http://schemas.microsoft.com/office/drawing/2014/main" val="1669235487"/>
                  </a:ext>
                </a:extLst>
              </a:tr>
              <a:tr h="475904">
                <a:tc>
                  <a:txBody>
                    <a:bodyPr/>
                    <a:lstStyle/>
                    <a:p>
                      <a:pPr marL="0" marR="0" algn="ctr">
                        <a:lnSpc>
                          <a:spcPct val="107000"/>
                        </a:lnSpc>
                        <a:spcBef>
                          <a:spcPts val="0"/>
                        </a:spcBef>
                        <a:spcAft>
                          <a:spcPts val="0"/>
                        </a:spcAft>
                      </a:pPr>
                      <a:r>
                        <a:rPr lang="vi-VN" sz="3000" dirty="0">
                          <a:effectLst/>
                          <a:latin typeface="Cambria" panose="02040503050406030204" pitchFamily="18" charset="0"/>
                          <a:ea typeface="Cambria" panose="02040503050406030204" pitchFamily="18" charset="0"/>
                        </a:rPr>
                        <a:t>Câu hỏi</a:t>
                      </a:r>
                      <a:endParaRPr lang="en-US" sz="30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tc>
                  <a:txBody>
                    <a:bodyPr/>
                    <a:lstStyle/>
                    <a:p>
                      <a:pPr marL="0" marR="0" indent="0" algn="ctr">
                        <a:lnSpc>
                          <a:spcPct val="130000"/>
                        </a:lnSpc>
                        <a:spcBef>
                          <a:spcPts val="0"/>
                        </a:spcBef>
                        <a:spcAft>
                          <a:spcPts val="0"/>
                        </a:spcAft>
                      </a:pPr>
                      <a:r>
                        <a:rPr lang="vi-VN" sz="3000" b="1" dirty="0">
                          <a:effectLst/>
                          <a:latin typeface="Cambria" panose="02040503050406030204" pitchFamily="18" charset="0"/>
                          <a:ea typeface="Cambria" panose="02040503050406030204" pitchFamily="18" charset="0"/>
                        </a:rPr>
                        <a:t>Đáp án</a:t>
                      </a:r>
                      <a:endParaRPr lang="en-US" sz="3000" b="1"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4073408350"/>
                  </a:ext>
                </a:extLst>
              </a:tr>
              <a:tr h="1387495">
                <a:tc>
                  <a:txBody>
                    <a:bodyPr/>
                    <a:lstStyle/>
                    <a:p>
                      <a:pPr marL="0" marR="0" algn="just">
                        <a:lnSpc>
                          <a:spcPct val="107000"/>
                        </a:lnSpc>
                        <a:spcBef>
                          <a:spcPts val="0"/>
                        </a:spcBef>
                        <a:spcAft>
                          <a:spcPts val="0"/>
                        </a:spcAft>
                      </a:pPr>
                      <a:r>
                        <a:rPr lang="vi-VN" sz="3000" b="0">
                          <a:effectLst/>
                          <a:latin typeface="Cambria" panose="02040503050406030204" pitchFamily="18" charset="0"/>
                          <a:ea typeface="Cambria" panose="02040503050406030204" pitchFamily="18" charset="0"/>
                        </a:rPr>
                        <a:t>Câu 1: </a:t>
                      </a:r>
                      <a:r>
                        <a:rPr lang="en-US" sz="3000" b="0">
                          <a:effectLst/>
                          <a:latin typeface="Cambria" panose="02040503050406030204" pitchFamily="18" charset="0"/>
                          <a:ea typeface="Cambria" panose="02040503050406030204" pitchFamily="18" charset="0"/>
                        </a:rPr>
                        <a:t>Đòn bẩy AB có tác dụng thay đổi hướng lực tác dụng khi nâng quả nặng như thế nào? </a:t>
                      </a:r>
                    </a:p>
                  </a:txBody>
                  <a:tcPr marL="68580" marR="68580" marT="0" marB="0"/>
                </a:tc>
                <a:tc>
                  <a:txBody>
                    <a:bodyPr/>
                    <a:lstStyle/>
                    <a:p>
                      <a:pPr marL="0" marR="0" indent="0" algn="just">
                        <a:lnSpc>
                          <a:spcPct val="130000"/>
                        </a:lnSpc>
                        <a:spcBef>
                          <a:spcPts val="0"/>
                        </a:spcBef>
                        <a:spcAft>
                          <a:spcPts val="0"/>
                        </a:spcAft>
                      </a:pPr>
                      <a:endParaRPr lang="en-US" sz="30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857462220"/>
                  </a:ext>
                </a:extLst>
              </a:tr>
              <a:tr h="1049963">
                <a:tc>
                  <a:txBody>
                    <a:bodyPr/>
                    <a:lstStyle/>
                    <a:p>
                      <a:pPr marL="0" marR="0" algn="just">
                        <a:lnSpc>
                          <a:spcPct val="107000"/>
                        </a:lnSpc>
                        <a:spcBef>
                          <a:spcPts val="0"/>
                        </a:spcBef>
                        <a:spcAft>
                          <a:spcPts val="0"/>
                        </a:spcAft>
                      </a:pPr>
                      <a:r>
                        <a:rPr lang="en-US" sz="3000" b="0">
                          <a:effectLst/>
                          <a:latin typeface="Cambria" panose="02040503050406030204" pitchFamily="18" charset="0"/>
                          <a:ea typeface="Cambria" panose="02040503050406030204" pitchFamily="18" charset="0"/>
                        </a:rPr>
                        <a:t>Câu 2. Khi nào đòn bẩy cho ta lợi về lực?</a:t>
                      </a:r>
                    </a:p>
                    <a:p>
                      <a:pPr marL="0" marR="0" indent="0" algn="just">
                        <a:lnSpc>
                          <a:spcPct val="130000"/>
                        </a:lnSpc>
                        <a:spcBef>
                          <a:spcPts val="0"/>
                        </a:spcBef>
                        <a:spcAft>
                          <a:spcPts val="0"/>
                        </a:spcAft>
                      </a:pPr>
                      <a:endParaRPr lang="en-US" sz="3000" b="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endParaRPr lang="en-US" sz="30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165069373"/>
                  </a:ext>
                </a:extLst>
              </a:tr>
            </a:tbl>
          </a:graphicData>
        </a:graphic>
      </p:graphicFrame>
      <p:sp>
        <p:nvSpPr>
          <p:cNvPr id="18" name="Freeform 2">
            <a:extLst>
              <a:ext uri="{FF2B5EF4-FFF2-40B4-BE49-F238E27FC236}">
                <a16:creationId xmlns:a16="http://schemas.microsoft.com/office/drawing/2014/main" id="{C7AEB112-8705-3684-526A-64E23027E678}"/>
              </a:ext>
            </a:extLst>
          </p:cNvPr>
          <p:cNvSpPr/>
          <p:nvPr/>
        </p:nvSpPr>
        <p:spPr>
          <a:xfrm>
            <a:off x="-783580" y="131438"/>
            <a:ext cx="4467775" cy="1377564"/>
          </a:xfrm>
          <a:custGeom>
            <a:avLst/>
            <a:gdLst/>
            <a:ahLst/>
            <a:cxnLst/>
            <a:rect l="l" t="t" r="r" b="b"/>
            <a:pathLst>
              <a:path w="6701663" h="2066346">
                <a:moveTo>
                  <a:pt x="0" y="0"/>
                </a:moveTo>
                <a:lnTo>
                  <a:pt x="6701663" y="0"/>
                </a:lnTo>
                <a:lnTo>
                  <a:pt x="6701663" y="2066346"/>
                </a:lnTo>
                <a:lnTo>
                  <a:pt x="0" y="2066346"/>
                </a:lnTo>
                <a:lnTo>
                  <a:pt x="0" y="0"/>
                </a:lnTo>
                <a:close/>
              </a:path>
            </a:pathLst>
          </a:custGeom>
          <a:blipFill>
            <a:blip r:embed="rId2"/>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a:extLst>
              <a:ext uri="{FF2B5EF4-FFF2-40B4-BE49-F238E27FC236}">
                <a16:creationId xmlns:a16="http://schemas.microsoft.com/office/drawing/2014/main" id="{28EC9C93-E5C2-07CE-900A-258B55286C70}"/>
              </a:ext>
            </a:extLst>
          </p:cNvPr>
          <p:cNvSpPr/>
          <p:nvPr/>
        </p:nvSpPr>
        <p:spPr>
          <a:xfrm>
            <a:off x="-722333" y="1772500"/>
            <a:ext cx="2303215" cy="710158"/>
          </a:xfrm>
          <a:custGeom>
            <a:avLst/>
            <a:gdLst/>
            <a:ahLst/>
            <a:cxnLst/>
            <a:rect l="l" t="t" r="r" b="b"/>
            <a:pathLst>
              <a:path w="3454822" h="1065237">
                <a:moveTo>
                  <a:pt x="0" y="0"/>
                </a:moveTo>
                <a:lnTo>
                  <a:pt x="3454822" y="0"/>
                </a:lnTo>
                <a:lnTo>
                  <a:pt x="3454822" y="1065237"/>
                </a:lnTo>
                <a:lnTo>
                  <a:pt x="0" y="1065237"/>
                </a:lnTo>
                <a:lnTo>
                  <a:pt x="0" y="0"/>
                </a:lnTo>
                <a:close/>
              </a:path>
            </a:pathLst>
          </a:custGeom>
          <a:blipFill>
            <a:blip r:embed="rId2"/>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a:extLst>
              <a:ext uri="{FF2B5EF4-FFF2-40B4-BE49-F238E27FC236}">
                <a16:creationId xmlns:a16="http://schemas.microsoft.com/office/drawing/2014/main" id="{A8D7F556-584B-9F75-CFC8-482A43BC4030}"/>
              </a:ext>
            </a:extLst>
          </p:cNvPr>
          <p:cNvSpPr/>
          <p:nvPr/>
        </p:nvSpPr>
        <p:spPr>
          <a:xfrm>
            <a:off x="2823617" y="5424180"/>
            <a:ext cx="5543309" cy="3772297"/>
          </a:xfrm>
          <a:custGeom>
            <a:avLst/>
            <a:gdLst/>
            <a:ahLst/>
            <a:cxnLst/>
            <a:rect l="l" t="t" r="r" b="b"/>
            <a:pathLst>
              <a:path w="8314964" h="5658446">
                <a:moveTo>
                  <a:pt x="0" y="0"/>
                </a:moveTo>
                <a:lnTo>
                  <a:pt x="8314964" y="0"/>
                </a:lnTo>
                <a:lnTo>
                  <a:pt x="8314964" y="5658446"/>
                </a:lnTo>
                <a:lnTo>
                  <a:pt x="0" y="5658446"/>
                </a:lnTo>
                <a:lnTo>
                  <a:pt x="0"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a:extLst>
              <a:ext uri="{FF2B5EF4-FFF2-40B4-BE49-F238E27FC236}">
                <a16:creationId xmlns:a16="http://schemas.microsoft.com/office/drawing/2014/main" id="{F4E5E1C7-BF17-6122-EED3-6B4B11F08448}"/>
              </a:ext>
            </a:extLst>
          </p:cNvPr>
          <p:cNvSpPr/>
          <p:nvPr/>
        </p:nvSpPr>
        <p:spPr>
          <a:xfrm>
            <a:off x="-105164" y="5141346"/>
            <a:ext cx="5857562" cy="1798025"/>
          </a:xfrm>
          <a:custGeom>
            <a:avLst/>
            <a:gdLst/>
            <a:ahLst/>
            <a:cxnLst/>
            <a:rect l="l" t="t" r="r" b="b"/>
            <a:pathLst>
              <a:path w="8786343" h="3272913">
                <a:moveTo>
                  <a:pt x="0" y="0"/>
                </a:moveTo>
                <a:lnTo>
                  <a:pt x="8786343" y="0"/>
                </a:lnTo>
                <a:lnTo>
                  <a:pt x="8786343" y="3272913"/>
                </a:lnTo>
                <a:lnTo>
                  <a:pt x="0" y="3272913"/>
                </a:lnTo>
                <a:lnTo>
                  <a:pt x="0" y="0"/>
                </a:lnTo>
                <a:close/>
              </a:path>
            </a:pathLst>
          </a:custGeom>
          <a:blipFill>
            <a:blip r:embed="rId4"/>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9">
            <a:extLst>
              <a:ext uri="{FF2B5EF4-FFF2-40B4-BE49-F238E27FC236}">
                <a16:creationId xmlns:a16="http://schemas.microsoft.com/office/drawing/2014/main" id="{D26263F2-80E8-4DCE-269D-350C42D4657D}"/>
              </a:ext>
            </a:extLst>
          </p:cNvPr>
          <p:cNvSpPr/>
          <p:nvPr/>
        </p:nvSpPr>
        <p:spPr>
          <a:xfrm>
            <a:off x="7334373" y="5057773"/>
            <a:ext cx="6417688" cy="3079455"/>
          </a:xfrm>
          <a:custGeom>
            <a:avLst/>
            <a:gdLst/>
            <a:ahLst/>
            <a:cxnLst/>
            <a:rect l="l" t="t" r="r" b="b"/>
            <a:pathLst>
              <a:path w="9626532" h="4619183">
                <a:moveTo>
                  <a:pt x="0" y="0"/>
                </a:moveTo>
                <a:lnTo>
                  <a:pt x="9626532" y="0"/>
                </a:lnTo>
                <a:lnTo>
                  <a:pt x="9626532" y="4619183"/>
                </a:lnTo>
                <a:lnTo>
                  <a:pt x="0" y="4619183"/>
                </a:lnTo>
                <a:lnTo>
                  <a:pt x="0" y="0"/>
                </a:lnTo>
                <a:close/>
              </a:path>
            </a:pathLst>
          </a:custGeom>
          <a:blipFill>
            <a:blip r:embed="rId5"/>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1" name="TextBox 11">
            <a:extLst>
              <a:ext uri="{FF2B5EF4-FFF2-40B4-BE49-F238E27FC236}">
                <a16:creationId xmlns:a16="http://schemas.microsoft.com/office/drawing/2014/main" id="{D816E6CF-957C-5969-1484-935048B3D34E}"/>
              </a:ext>
            </a:extLst>
          </p:cNvPr>
          <p:cNvSpPr txBox="1"/>
          <p:nvPr/>
        </p:nvSpPr>
        <p:spPr>
          <a:xfrm>
            <a:off x="4225126" y="312389"/>
            <a:ext cx="5260829" cy="1015663"/>
          </a:xfrm>
          <a:prstGeom prst="rect">
            <a:avLst/>
          </a:prstGeom>
        </p:spPr>
        <p:txBody>
          <a:bodyPr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600" b="1" i="0" u="none" strike="noStrike" kern="1200" cap="none" spc="0" normalizeH="0" baseline="0" noProof="0" dirty="0">
                <a:ln>
                  <a:noFill/>
                </a:ln>
                <a:solidFill>
                  <a:srgbClr val="0070C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TEAMWORD</a:t>
            </a:r>
            <a:endParaRPr kumimoji="0" lang="en-US" sz="6600" b="1" i="0" u="none" strike="noStrike" kern="1200" cap="none" spc="0" normalizeH="0" baseline="0" noProof="0" dirty="0">
              <a:ln>
                <a:noFill/>
              </a:ln>
              <a:solidFill>
                <a:srgbClr val="0070C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endParaRPr>
          </a:p>
        </p:txBody>
      </p:sp>
      <p:sp>
        <p:nvSpPr>
          <p:cNvPr id="14" name="Freeform 14">
            <a:extLst>
              <a:ext uri="{FF2B5EF4-FFF2-40B4-BE49-F238E27FC236}">
                <a16:creationId xmlns:a16="http://schemas.microsoft.com/office/drawing/2014/main" id="{3A6AF1D3-D9B3-F0DF-A510-374919822913}"/>
              </a:ext>
            </a:extLst>
          </p:cNvPr>
          <p:cNvSpPr/>
          <p:nvPr/>
        </p:nvSpPr>
        <p:spPr>
          <a:xfrm rot="-591114">
            <a:off x="10237733" y="240213"/>
            <a:ext cx="1555602" cy="1409598"/>
          </a:xfrm>
          <a:custGeom>
            <a:avLst/>
            <a:gdLst/>
            <a:ahLst/>
            <a:cxnLst/>
            <a:rect l="l" t="t" r="r" b="b"/>
            <a:pathLst>
              <a:path w="2333403" h="2114397">
                <a:moveTo>
                  <a:pt x="0" y="0"/>
                </a:moveTo>
                <a:lnTo>
                  <a:pt x="2333403" y="0"/>
                </a:lnTo>
                <a:lnTo>
                  <a:pt x="2333403" y="2114397"/>
                </a:lnTo>
                <a:lnTo>
                  <a:pt x="0" y="2114397"/>
                </a:lnTo>
                <a:lnTo>
                  <a:pt x="0" y="0"/>
                </a:lnTo>
                <a:close/>
              </a:path>
            </a:pathLst>
          </a:custGeom>
          <a:blipFill>
            <a:blip r:embed="rId6"/>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pic>
        <p:nvPicPr>
          <p:cNvPr id="17" name="Picture 16">
            <a:extLst>
              <a:ext uri="{FF2B5EF4-FFF2-40B4-BE49-F238E27FC236}">
                <a16:creationId xmlns:a16="http://schemas.microsoft.com/office/drawing/2014/main" id="{1F7D63F4-C696-000A-8A83-127317D1C149}"/>
              </a:ext>
            </a:extLst>
          </p:cNvPr>
          <p:cNvPicPr>
            <a:picLocks noChangeAspect="1"/>
          </p:cNvPicPr>
          <p:nvPr/>
        </p:nvPicPr>
        <p:blipFill>
          <a:blip r:embed="rId7"/>
          <a:srcRect l="-403" t="28535" r="403" b="10377"/>
          <a:stretch/>
        </p:blipFill>
        <p:spPr>
          <a:xfrm>
            <a:off x="1845790" y="112215"/>
            <a:ext cx="2379336" cy="1448958"/>
          </a:xfrm>
          <a:prstGeom prst="rect">
            <a:avLst/>
          </a:prstGeom>
        </p:spPr>
      </p:pic>
    </p:spTree>
    <p:extLst>
      <p:ext uri="{BB962C8B-B14F-4D97-AF65-F5344CB8AC3E}">
        <p14:creationId xmlns:p14="http://schemas.microsoft.com/office/powerpoint/2010/main" val="1580947045"/>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ISPRING_UUID" val="{AC018AE5-E7C7-47D7-8B33-ADD9D57C1037}"/>
  <p:tag name="ISPRING_RESOURCE_FOLDER" val="D:\KẾ HOẠCH BÀI DẠY\KHTN 7 sinh\Thao giảng\"/>
  <p:tag name="ISPRING_PRESENTATION_PATH" val="D:\KẾ HOẠCH BÀI DẠY\KHTN 7 sinh\Thao giảng.pptx"/>
  <p:tag name="ISPRING_PROJECT_VERSION" val="9.3"/>
  <p:tag name="ISPRING_PROJECT_FOLDER_UPDATED" val="1"/>
  <p:tag name="ISPRING_SCREEN_RECS_UPDATED" val="D:\KẾ HOẠCH BÀI DẠY\KHTN 7 sinh\Thao giảng\"/>
</p:tagLst>
</file>

<file path=ppt/tags/tag2.xml><?xml version="1.0" encoding="utf-8"?>
<p:tagLst xmlns:a="http://schemas.openxmlformats.org/drawingml/2006/main" xmlns:r="http://schemas.openxmlformats.org/officeDocument/2006/relationships" xmlns:p="http://schemas.openxmlformats.org/presentationml/2006/main">
  <p:tag name="TIMING" val="|7"/>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691</TotalTime>
  <Words>1736</Words>
  <Application>Microsoft Office PowerPoint</Application>
  <PresentationFormat>Widescreen</PresentationFormat>
  <Paragraphs>176</Paragraphs>
  <Slides>35</Slides>
  <Notes>0</Notes>
  <HiddenSlides>0</HiddenSlides>
  <MMClips>9</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35</vt:i4>
      </vt:variant>
    </vt:vector>
  </HeadingPairs>
  <TitlesOfParts>
    <vt:vector size="45" baseType="lpstr">
      <vt:lpstr>Adigiana Toybox</vt:lpstr>
      <vt:lpstr>Arial</vt:lpstr>
      <vt:lpstr>Calibri</vt:lpstr>
      <vt:lpstr>Calibri Light</vt:lpstr>
      <vt:lpstr>Cambria</vt:lpstr>
      <vt:lpstr>Tahoma</vt:lpstr>
      <vt:lpstr>Times New Roman</vt:lpstr>
      <vt:lpstr>Wingdings</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Đình Cảnh Nguyễn</cp:lastModifiedBy>
  <cp:revision>134</cp:revision>
  <dcterms:created xsi:type="dcterms:W3CDTF">2022-10-12T13:48:00Z</dcterms:created>
  <dcterms:modified xsi:type="dcterms:W3CDTF">2024-12-04T14:42:05Z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9C953D55AFA540A5B75C6BEBF33564E0</vt:lpwstr>
  </property>
  <property fmtid="{D5CDD505-2E9C-101B-9397-08002B2CF9AE}" pid="3" name="KSOProductBuildVer">
    <vt:lpwstr>1033-11.2.0.11537</vt:lpwstr>
  </property>
</Properties>
</file>