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65" r:id="rId3"/>
    <p:sldId id="266" r:id="rId4"/>
    <p:sldId id="267" r:id="rId5"/>
    <p:sldId id="260" r:id="rId6"/>
    <p:sldId id="289" r:id="rId7"/>
    <p:sldId id="286" r:id="rId8"/>
    <p:sldId id="270" r:id="rId9"/>
    <p:sldId id="290" r:id="rId10"/>
    <p:sldId id="272" r:id="rId11"/>
    <p:sldId id="279" r:id="rId12"/>
    <p:sldId id="273" r:id="rId13"/>
    <p:sldId id="278" r:id="rId14"/>
    <p:sldId id="293" r:id="rId15"/>
    <p:sldId id="280" r:id="rId16"/>
    <p:sldId id="282" r:id="rId17"/>
    <p:sldId id="291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865D-BA7D-48EF-8C86-FC23C1D5311B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6373-7F1B-48FF-92BB-F71D8246E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53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865D-BA7D-48EF-8C86-FC23C1D5311B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6373-7F1B-48FF-92BB-F71D8246E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0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865D-BA7D-48EF-8C86-FC23C1D5311B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6373-7F1B-48FF-92BB-F71D8246E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865D-BA7D-48EF-8C86-FC23C1D5311B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6373-7F1B-48FF-92BB-F71D8246E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3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865D-BA7D-48EF-8C86-FC23C1D5311B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6373-7F1B-48FF-92BB-F71D8246E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865D-BA7D-48EF-8C86-FC23C1D5311B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6373-7F1B-48FF-92BB-F71D8246E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96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865D-BA7D-48EF-8C86-FC23C1D5311B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6373-7F1B-48FF-92BB-F71D8246E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865D-BA7D-48EF-8C86-FC23C1D5311B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6373-7F1B-48FF-92BB-F71D8246E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7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865D-BA7D-48EF-8C86-FC23C1D5311B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6373-7F1B-48FF-92BB-F71D8246E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865D-BA7D-48EF-8C86-FC23C1D5311B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6373-7F1B-48FF-92BB-F71D8246E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3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865D-BA7D-48EF-8C86-FC23C1D5311B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6373-7F1B-48FF-92BB-F71D8246E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A865D-BA7D-48EF-8C86-FC23C1D5311B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B6373-7F1B-48FF-92BB-F71D8246E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2141" y="2544965"/>
            <a:ext cx="8899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89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6756"/>
            <a:ext cx="120904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66222" cy="670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397" y="-297"/>
            <a:ext cx="12302794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5927" y="3136612"/>
            <a:ext cx="6217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0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058" y="133656"/>
            <a:ext cx="58478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380" y="779987"/>
            <a:ext cx="1635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0380" y="1528868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000" dirty="0" smtClean="0"/>
              <a:t>+ Rừng góp phần điều hòa khí hậu, giữ đất, giữ nước, bảo vệ đa dạng sinh học, cung cấp gỗ,…</a:t>
            </a:r>
          </a:p>
          <a:p>
            <a:endParaRPr lang="vi-VN" sz="3000" dirty="0" smtClean="0"/>
          </a:p>
          <a:p>
            <a:r>
              <a:rPr lang="vi-VN" sz="3000" dirty="0" smtClean="0"/>
              <a:t>+ Sinh vật biển thúc đẩy sự phát triển mạnh của ngành thủy sản.</a:t>
            </a:r>
          </a:p>
          <a:p>
            <a:endParaRPr lang="vi-VN" dirty="0" smtClean="0"/>
          </a:p>
          <a:p>
            <a:endParaRPr lang="vi-VN" dirty="0" smtClean="0"/>
          </a:p>
          <a:p>
            <a:endParaRPr lang="vi-VN" dirty="0" smtClean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51" y="687654"/>
            <a:ext cx="5315692" cy="45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1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5" y="449585"/>
            <a:ext cx="11616744" cy="11595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2580" y="1720840"/>
            <a:ext cx="6235055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bảo vệ đa dạng sinh học ở châu Âu: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hệ sinh thái trên cạn và dưới nước được bảo tồn tương đối tốt.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Để giữ gìn đa dạng sinh học, các quốc gia châu Âu ban hành nhiều chính sách bảo vệ và phát triển bền vững, giảm thiểu các nguyên nhân gây ô nhiễm môi trường đất và nước.</a:t>
            </a: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705" y="1244194"/>
            <a:ext cx="4805531" cy="496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66222" cy="670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397" y="-297"/>
            <a:ext cx="12302794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5927" y="3136612"/>
            <a:ext cx="7065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841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3346"/>
            <a:ext cx="72891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0" dirty="0" smtClean="0">
                <a:solidFill>
                  <a:srgbClr val="222222"/>
                </a:solidFill>
                <a:effectLst/>
                <a:latin typeface="Roboto"/>
              </a:rPr>
              <a:t>3. </a:t>
            </a:r>
            <a:r>
              <a:rPr lang="en-US" sz="3000" b="1" i="0" dirty="0" err="1" smtClean="0">
                <a:solidFill>
                  <a:srgbClr val="222222"/>
                </a:solidFill>
                <a:effectLst/>
                <a:latin typeface="Roboto"/>
              </a:rPr>
              <a:t>Vấn</a:t>
            </a:r>
            <a:r>
              <a:rPr lang="en-US" sz="3000" b="1" i="0" dirty="0" smtClean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sz="3000" b="1" i="0" dirty="0" err="1" smtClean="0">
                <a:solidFill>
                  <a:srgbClr val="222222"/>
                </a:solidFill>
                <a:effectLst/>
                <a:latin typeface="Roboto"/>
              </a:rPr>
              <a:t>đề</a:t>
            </a:r>
            <a:r>
              <a:rPr lang="en-US" sz="3000" b="1" i="0" dirty="0" smtClean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sz="3000" b="1" i="0" dirty="0" err="1" smtClean="0">
                <a:solidFill>
                  <a:srgbClr val="222222"/>
                </a:solidFill>
                <a:effectLst/>
                <a:latin typeface="Roboto"/>
              </a:rPr>
              <a:t>ứng</a:t>
            </a:r>
            <a:r>
              <a:rPr lang="en-US" sz="3000" b="1" i="0" dirty="0" smtClean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sz="3000" b="1" i="0" dirty="0" err="1" smtClean="0">
                <a:solidFill>
                  <a:srgbClr val="222222"/>
                </a:solidFill>
                <a:effectLst/>
                <a:latin typeface="Roboto"/>
              </a:rPr>
              <a:t>phó</a:t>
            </a:r>
            <a:r>
              <a:rPr lang="en-US" sz="3000" b="1" i="0" dirty="0" smtClean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sz="3000" b="1" i="0" dirty="0" err="1" smtClean="0">
                <a:solidFill>
                  <a:srgbClr val="222222"/>
                </a:solidFill>
                <a:effectLst/>
                <a:latin typeface="Roboto"/>
              </a:rPr>
              <a:t>với</a:t>
            </a:r>
            <a:r>
              <a:rPr lang="en-US" sz="3000" b="1" i="0" dirty="0" smtClean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sz="3000" b="1" i="0" dirty="0" err="1" smtClean="0">
                <a:solidFill>
                  <a:srgbClr val="222222"/>
                </a:solidFill>
                <a:effectLst/>
                <a:latin typeface="Roboto"/>
              </a:rPr>
              <a:t>biến</a:t>
            </a:r>
            <a:r>
              <a:rPr lang="en-US" sz="3000" b="1" i="0" dirty="0" smtClean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sz="3000" b="1" i="0" dirty="0" err="1" smtClean="0">
                <a:solidFill>
                  <a:srgbClr val="222222"/>
                </a:solidFill>
                <a:effectLst/>
                <a:latin typeface="Roboto"/>
              </a:rPr>
              <a:t>đổi</a:t>
            </a:r>
            <a:r>
              <a:rPr lang="en-US" sz="3000" b="1" i="0" dirty="0" smtClean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sz="3000" b="1" i="0" dirty="0" err="1" smtClean="0">
                <a:solidFill>
                  <a:srgbClr val="222222"/>
                </a:solidFill>
                <a:effectLst/>
                <a:latin typeface="Roboto"/>
              </a:rPr>
              <a:t>khí</a:t>
            </a:r>
            <a:r>
              <a:rPr lang="en-US" sz="3000" b="1" i="0" dirty="0" smtClean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sz="3000" b="1" i="0" dirty="0" err="1" smtClean="0">
                <a:solidFill>
                  <a:srgbClr val="222222"/>
                </a:solidFill>
                <a:effectLst/>
                <a:latin typeface="Roboto"/>
              </a:rPr>
              <a:t>hậu</a:t>
            </a:r>
            <a:endParaRPr lang="en-US" sz="3000" dirty="0"/>
          </a:p>
        </p:txBody>
      </p:sp>
      <p:sp>
        <p:nvSpPr>
          <p:cNvPr id="6" name="Rectangle 5"/>
          <p:cNvSpPr/>
          <p:nvPr/>
        </p:nvSpPr>
        <p:spPr>
          <a:xfrm>
            <a:off x="485103" y="1087020"/>
            <a:ext cx="84141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hiện tượng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cực đoan như: nắng nóng gây cháy rừng ở các quốc gia Nam Âu, mưa lũ ở Tây và Trung Âu…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56" y="3211884"/>
            <a:ext cx="3895682" cy="2469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21" y="3211884"/>
            <a:ext cx="3895682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5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442" y="215384"/>
            <a:ext cx="22685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0" i="0" dirty="0" smtClean="0">
                <a:solidFill>
                  <a:srgbClr val="222222"/>
                </a:solidFill>
                <a:effectLst/>
                <a:latin typeface="Roboto"/>
              </a:rPr>
              <a:t>- </a:t>
            </a:r>
            <a:r>
              <a:rPr lang="en-US" sz="3000" b="0" i="0" dirty="0" err="1" smtClean="0">
                <a:solidFill>
                  <a:srgbClr val="222222"/>
                </a:solidFill>
                <a:effectLst/>
                <a:latin typeface="Roboto"/>
              </a:rPr>
              <a:t>Biện</a:t>
            </a:r>
            <a:r>
              <a:rPr lang="en-US" sz="3000" b="0" i="0" dirty="0" smtClean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sz="3000" b="0" i="0" dirty="0" err="1" smtClean="0">
                <a:solidFill>
                  <a:srgbClr val="222222"/>
                </a:solidFill>
                <a:effectLst/>
                <a:latin typeface="Roboto"/>
              </a:rPr>
              <a:t>pháp</a:t>
            </a:r>
            <a:r>
              <a:rPr lang="en-US" sz="3000" b="0" i="0" dirty="0" smtClean="0">
                <a:solidFill>
                  <a:srgbClr val="222222"/>
                </a:solidFill>
                <a:effectLst/>
                <a:latin typeface="Roboto"/>
              </a:rPr>
              <a:t>: 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624840" y="813138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000" dirty="0" smtClean="0"/>
              <a:t>+ Trồng rừng và bảo vệ rừng: có vai trò trong việc giảm thiểu tác động biến đổi khí hậu, giảm nguy cơ lũ lụt và hạn hán.</a:t>
            </a:r>
          </a:p>
          <a:p>
            <a:endParaRPr lang="vi-VN" sz="3000" dirty="0" smtClean="0"/>
          </a:p>
          <a:p>
            <a:r>
              <a:rPr lang="vi-VN" sz="3000" dirty="0" smtClean="0"/>
              <a:t>+ Hạn chế sử dụng nhiên liệu hóa thạch ở mức tối đa, phát triển năng lương tái tạo thân thiện với môi trường như: năng lượng gió, mặt trời..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137" y="3615555"/>
            <a:ext cx="4889863" cy="3242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137" y="-1"/>
            <a:ext cx="4747804" cy="361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4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230294"/>
            <a:ext cx="10161431" cy="1602243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66669" y="1574828"/>
            <a:ext cx="1093229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6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ách cảm ơn trong tiếng Anh ở mọi tình huống thường ng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6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09172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3305" y="2408350"/>
            <a:ext cx="98225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: KHAI THÁC , SỬ DỤNG VÀ BẢO </a:t>
            </a:r>
          </a:p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 THIÊN NHIÊN Ở CHÂU ÂU 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90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về môi trường - Hà Nội Spirit Of Place | Power points, Môi  trường, Hình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93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97621" y="3219718"/>
            <a:ext cx="5889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3588" y="1471910"/>
            <a:ext cx="90710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222222"/>
                </a:solidFill>
                <a:latin typeface="+mj-lt"/>
              </a:rPr>
              <a:t>a) Bảo vệ môi trường không khí</a:t>
            </a:r>
            <a:endParaRPr lang="en-US" sz="2800" b="1" dirty="0">
              <a:latin typeface="+mj-lt"/>
            </a:endParaRP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ô nhiễm: hoạt động sản xuất công nghiệp, tiêu thụ năng lượng, vận tải đường bộ.</a:t>
            </a: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34" y="3082907"/>
            <a:ext cx="5113867" cy="3522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736" y="3082907"/>
            <a:ext cx="5113867" cy="35221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567" y="825579"/>
            <a:ext cx="5889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1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5105" y="722784"/>
            <a:ext cx="65853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222222"/>
                </a:solidFill>
              </a:rPr>
              <a:t>a) Bảo vệ môi trường không khí</a:t>
            </a:r>
            <a:endParaRPr lang="en-US" sz="2400" b="1" dirty="0"/>
          </a:p>
          <a:p>
            <a:pPr algn="just"/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Giải pháp: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+ Kiểm soát lượng khí thải trong khí quyển.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+ Đánh thuế các-bon, thuế tiêu thụ đặc biệt với nhiên liệu có hàm lượng các-bon cao.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+ Đầu tư phát triển công nghệ xanh, sử dụng năng lượng tái tạo dần thay thế năng lượng hóa thạch.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+ Có các biện pháp giảm lượng khí thải trong thành phố.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/>
            </a:r>
            <a:br>
              <a:rPr lang="vi-VN" sz="2400" dirty="0">
                <a:solidFill>
                  <a:srgbClr val="000000"/>
                </a:solidFill>
                <a:latin typeface="+mj-lt"/>
              </a:rPr>
            </a:br>
            <a:r>
              <a:rPr lang="vi-VN" sz="2400" dirty="0">
                <a:solidFill>
                  <a:srgbClr val="000000"/>
                </a:solidFill>
                <a:latin typeface="+mj-lt"/>
              </a:rPr>
              <a:t/>
            </a:r>
            <a:br>
              <a:rPr lang="vi-VN" sz="2400" dirty="0">
                <a:solidFill>
                  <a:srgbClr val="000000"/>
                </a:solidFill>
                <a:latin typeface="+mj-lt"/>
              </a:rPr>
            </a:br>
            <a:endParaRPr lang="en-US" sz="24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239" y="2783907"/>
            <a:ext cx="4791871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4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372" y="835984"/>
            <a:ext cx="5443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</a:t>
            </a:r>
            <a:r>
              <a:rPr lang="vi-VN" sz="28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0372" y="1457133"/>
            <a:ext cx="108907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OpenSans"/>
              </a:rPr>
              <a:t/>
            </a:r>
            <a:br>
              <a:rPr lang="en-US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pic>
        <p:nvPicPr>
          <p:cNvPr id="3082" name="Picture 10" descr="Ô nhiễm môi trường nước là gì ? Quy định về ô nhiễm môi trường n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004" y="2813207"/>
            <a:ext cx="4710404" cy="314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uyên nhân, giải pháp khắc phục tình trạng ô nhiễm môi trường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2" y="2534350"/>
            <a:ext cx="3985242" cy="398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90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28961"/>
            <a:ext cx="1209326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Bảo vệ môi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Giải pháp: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+ Tăng cường kiểm tra đầu ra nguồn rác thải, hóa chất độc hại từ nông nghiệp.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+ Đảm bảo xử lí rác thải, nước thải từ sinh hoạt, công nghiệp trước khi thải ra môi trường.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+ Kiểm soát, xử lí các nguồn gây ô nhiễm từ hoạt động kinh tế biển.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+ Nâng cao ý thức của người dân trong bảo vệ môi trường nước,…</a:t>
            </a:r>
          </a:p>
          <a:p>
            <a:r>
              <a:rPr lang="vi-VN" sz="2800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sz="2800" dirty="0">
                <a:solidFill>
                  <a:srgbClr val="000000"/>
                </a:solidFill>
                <a:latin typeface="OpenSans"/>
              </a:rPr>
            </a:br>
            <a:r>
              <a:rPr lang="vi-VN" sz="2800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sz="2800" dirty="0">
                <a:solidFill>
                  <a:srgbClr val="000000"/>
                </a:solidFill>
                <a:latin typeface="OpenSans"/>
              </a:rPr>
            </a:b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3314211"/>
            <a:ext cx="5140195" cy="3027004"/>
          </a:xfrm>
          <a:prstGeom prst="rect">
            <a:avLst/>
          </a:prstGeom>
        </p:spPr>
      </p:pic>
      <p:sp>
        <p:nvSpPr>
          <p:cNvPr id="7" name="AutoShape 2" descr="7 biện pháp khắc phục ô nhiễm môi trường nướ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862" y="3100133"/>
            <a:ext cx="5203064" cy="34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9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17" y="643646"/>
            <a:ext cx="8848379" cy="7472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9216" y="1720840"/>
            <a:ext cx="109516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Vấn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đề bảo vệ đa dạng sinh học ở châu Âu: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- Các hệ sinh thái trên cạn và dưới nước được bảo tồn tương đối tốt.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- Để giữ gìn đa dạng sinh học, các quốc gia châu Âu ban hành nhiều chính sách bảo vệ và phát triển bền vững, giảm thiểu các nguyên nhân gây ô nhiễm môi trường đất và nước.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/>
            </a:r>
            <a:br>
              <a:rPr lang="vi-VN" sz="2400" dirty="0">
                <a:solidFill>
                  <a:srgbClr val="000000"/>
                </a:solidFill>
                <a:latin typeface="+mj-lt"/>
              </a:rPr>
            </a:br>
            <a:r>
              <a:rPr lang="vi-VN" sz="2400" dirty="0">
                <a:solidFill>
                  <a:srgbClr val="000000"/>
                </a:solidFill>
                <a:latin typeface="+mj-lt"/>
              </a:rPr>
              <a:t/>
            </a:r>
            <a:br>
              <a:rPr lang="vi-VN" sz="2400" dirty="0">
                <a:solidFill>
                  <a:srgbClr val="000000"/>
                </a:solidFill>
                <a:latin typeface="+mj-lt"/>
              </a:rPr>
            </a:b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39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717</Words>
  <Application>Microsoft Office PowerPoint</Application>
  <PresentationFormat>Widescreen</PresentationFormat>
  <Paragraphs>53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OpenSans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 lớp 7  Bài 3: Khai thác, sử dụng và bảo vệ thiên nhiên châu Âu</dc:title>
  <dc:creator>User</dc:creator>
  <cp:lastModifiedBy>Admin</cp:lastModifiedBy>
  <cp:revision>27</cp:revision>
  <dcterms:created xsi:type="dcterms:W3CDTF">2022-10-16T13:04:58Z</dcterms:created>
  <dcterms:modified xsi:type="dcterms:W3CDTF">2023-09-25T11:37:11Z</dcterms:modified>
</cp:coreProperties>
</file>