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1" r:id="rId4"/>
    <p:sldId id="261" r:id="rId5"/>
    <p:sldId id="263" r:id="rId6"/>
    <p:sldId id="272" r:id="rId7"/>
    <p:sldId id="273" r:id="rId8"/>
    <p:sldId id="265" r:id="rId9"/>
    <p:sldId id="264" r:id="rId10"/>
    <p:sldId id="266" r:id="rId11"/>
    <p:sldId id="267" r:id="rId12"/>
  </p:sldIdLst>
  <p:sldSz cx="18288000" cy="10287000"/>
  <p:notesSz cx="6858000" cy="9144000"/>
  <p:embeddedFontLst>
    <p:embeddedFont>
      <p:font typeface="Algerian" panose="04020705040A02060702" pitchFamily="82" charset="0"/>
      <p:regular r:id="rId13"/>
    </p:embeddedFont>
    <p:embeddedFont>
      <p:font typeface="Cooper Black" panose="0208090404030B020404" pitchFamily="18" charset="0"/>
      <p:regular r:id="rId14"/>
    </p:embeddedFont>
    <p:embeddedFont>
      <p:font typeface="Cormorant Garamond Light Bold" panose="020B0604020202020204" charset="0"/>
      <p:regular r:id="rId15"/>
    </p:embeddedFont>
    <p:embeddedFont>
      <p:font typeface="Cormorant Garamond Light Bold Italics" panose="020B0604020202020204" charset="0"/>
      <p:regular r:id="rId16"/>
    </p:embeddedFont>
    <p:embeddedFont>
      <p:font typeface="HK Grotesk Light Bold" panose="020B0604020202020204" charset="0"/>
      <p:regular r:id="rId17"/>
    </p:embeddedFont>
    <p:embeddedFont>
      <p:font typeface="HK Grotesk Medium Bold" panose="020B0604020202020204" charset="0"/>
      <p:regular r:id="rId18"/>
    </p:embeddedFont>
    <p:embeddedFont>
      <p:font typeface="Sitka Heading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21547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20631" y="392360"/>
            <a:ext cx="1069876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8800" dirty="0">
                <a:solidFill>
                  <a:srgbClr val="000000"/>
                </a:solidFill>
                <a:latin typeface="Cormorant Garamond Light Bold"/>
              </a:rPr>
              <a:t>ĐA DẠNG SINH HỌC</a:t>
            </a:r>
            <a:endParaRPr lang="en-US" sz="8800" dirty="0">
              <a:solidFill>
                <a:srgbClr val="000000"/>
              </a:solidFill>
              <a:latin typeface="Cormorant Garamond Light Bold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848600" y="2628900"/>
            <a:ext cx="9686475" cy="1754164"/>
            <a:chOff x="0" y="0"/>
            <a:chExt cx="4798333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F8EC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333969" y="3436975"/>
            <a:ext cx="8658510" cy="66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7200" b="1" dirty="0">
                <a:solidFill>
                  <a:srgbClr val="000000"/>
                </a:solidFill>
                <a:latin typeface="HK Grotesk Light Bold"/>
              </a:rPr>
              <a:t>BÀI 29 – VIRUS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23544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HK Grotesk Medium Bold"/>
              </a:rPr>
              <a:t>01</a:t>
            </a:r>
          </a:p>
        </p:txBody>
      </p:sp>
      <p:pic>
        <p:nvPicPr>
          <p:cNvPr id="1028" name="Picture 4" descr="Coronavirus now in more than 100 countries: Covid-19 world up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onavirus spread now a global emergency declares World Health  Organization | | UN New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293" y="4762500"/>
            <a:ext cx="5095861" cy="50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34475" y="0"/>
            <a:ext cx="9153525" cy="5589090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5" name="TextBox 5"/>
          <p:cNvSpPr txBox="1"/>
          <p:nvPr/>
        </p:nvSpPr>
        <p:spPr>
          <a:xfrm>
            <a:off x="402006" y="374501"/>
            <a:ext cx="4930068" cy="647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3"/>
              </a:lnSpc>
            </a:pPr>
            <a:r>
              <a:rPr lang="en-US" sz="10185" dirty="0">
                <a:solidFill>
                  <a:srgbClr val="000000"/>
                </a:solidFill>
                <a:latin typeface="Cormorant Garamond Light Bold Italics"/>
              </a:rPr>
              <a:t>III. CÁC BỆNH DO VIRUS GÂY RA</a:t>
            </a:r>
            <a:endParaRPr lang="en-US" sz="10185" dirty="0">
              <a:solidFill>
                <a:srgbClr val="000000"/>
              </a:solidFill>
              <a:latin typeface="Cormorant Garamond Light Bold"/>
            </a:endParaRPr>
          </a:p>
        </p:txBody>
      </p:sp>
      <p:pic>
        <p:nvPicPr>
          <p:cNvPr id="9218" name="Picture 2" descr="Hướng dẫn cách ly y tế tại nhà, nơi lưu trú phòng chống viêm đường hô hấp  cấp do virus Corona (COVID-19)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7310"/>
            <a:ext cx="5410200" cy="704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34800" y="374501"/>
            <a:ext cx="6400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CHUYÊN MỤC</a:t>
            </a:r>
          </a:p>
          <a:p>
            <a:pPr algn="ctr"/>
            <a:r>
              <a:rPr lang="en-US" sz="4800" b="1" dirty="0"/>
              <a:t>BÁC SĨ VÀ GIA ĐÌNH</a:t>
            </a:r>
          </a:p>
          <a:p>
            <a:pPr algn="ctr"/>
            <a:endParaRPr lang="en-US" sz="4800" dirty="0"/>
          </a:p>
          <a:p>
            <a:pPr algn="just"/>
            <a:r>
              <a:rPr lang="en-US" sz="4800" i="1" dirty="0"/>
              <a:t>Hs </a:t>
            </a:r>
            <a:r>
              <a:rPr lang="en-US" sz="4800" i="1" dirty="0" err="1"/>
              <a:t>đóng</a:t>
            </a:r>
            <a:r>
              <a:rPr lang="en-US" sz="4800" i="1" dirty="0"/>
              <a:t> </a:t>
            </a:r>
            <a:r>
              <a:rPr lang="en-US" sz="4800" i="1" dirty="0" err="1"/>
              <a:t>tiểu</a:t>
            </a:r>
            <a:r>
              <a:rPr lang="en-US" sz="4800" i="1" dirty="0"/>
              <a:t> </a:t>
            </a:r>
            <a:r>
              <a:rPr lang="en-US" sz="4800" i="1" dirty="0" err="1"/>
              <a:t>phẩm</a:t>
            </a:r>
            <a:r>
              <a:rPr lang="en-US" sz="4800" i="1" dirty="0"/>
              <a:t>, </a:t>
            </a:r>
            <a:r>
              <a:rPr lang="en-US" sz="4800" i="1" dirty="0" err="1"/>
              <a:t>giới</a:t>
            </a:r>
            <a:r>
              <a:rPr lang="en-US" sz="4800" i="1" dirty="0"/>
              <a:t> </a:t>
            </a:r>
            <a:r>
              <a:rPr lang="en-US" sz="4800" i="1" dirty="0" err="1"/>
              <a:t>thiệu</a:t>
            </a:r>
            <a:r>
              <a:rPr lang="en-US" sz="4800" i="1" dirty="0"/>
              <a:t> </a:t>
            </a:r>
            <a:r>
              <a:rPr lang="en-US" sz="4800" i="1" dirty="0" err="1"/>
              <a:t>các</a:t>
            </a:r>
            <a:r>
              <a:rPr lang="en-US" sz="4800" i="1" dirty="0"/>
              <a:t> </a:t>
            </a:r>
            <a:r>
              <a:rPr lang="en-US" sz="4800" i="1" dirty="0" err="1"/>
              <a:t>bệnh</a:t>
            </a:r>
            <a:r>
              <a:rPr lang="en-US" sz="4800" i="1" dirty="0"/>
              <a:t> do virus </a:t>
            </a:r>
            <a:r>
              <a:rPr lang="en-US" sz="4800" i="1" dirty="0" err="1"/>
              <a:t>gây</a:t>
            </a:r>
            <a:r>
              <a:rPr lang="en-US" sz="4800" i="1" dirty="0"/>
              <a:t> </a:t>
            </a:r>
            <a:r>
              <a:rPr lang="en-US" sz="4800" i="1" dirty="0" err="1"/>
              <a:t>ra</a:t>
            </a:r>
            <a:r>
              <a:rPr lang="en-US" sz="4800" i="1" dirty="0"/>
              <a:t> </a:t>
            </a:r>
            <a:r>
              <a:rPr lang="en-US" sz="4800" i="1" dirty="0" err="1"/>
              <a:t>và</a:t>
            </a:r>
            <a:r>
              <a:rPr lang="en-US" sz="4800" i="1" dirty="0"/>
              <a:t> </a:t>
            </a:r>
            <a:r>
              <a:rPr lang="en-US" sz="4800" i="1" dirty="0" err="1"/>
              <a:t>cách</a:t>
            </a:r>
            <a:r>
              <a:rPr lang="en-US" sz="4800" i="1" dirty="0"/>
              <a:t> </a:t>
            </a:r>
            <a:r>
              <a:rPr lang="en-US" sz="4800" i="1" dirty="0" err="1"/>
              <a:t>phòng</a:t>
            </a:r>
            <a:r>
              <a:rPr lang="en-US" sz="4800" i="1" dirty="0"/>
              <a:t> </a:t>
            </a:r>
            <a:r>
              <a:rPr lang="en-US" sz="4800" i="1" dirty="0" err="1"/>
              <a:t>tránh</a:t>
            </a:r>
            <a:r>
              <a:rPr lang="en-US" sz="4800" i="1" dirty="0"/>
              <a:t>:</a:t>
            </a:r>
          </a:p>
          <a:p>
            <a:pPr algn="just"/>
            <a:endParaRPr lang="en-US" sz="4800" i="1" dirty="0"/>
          </a:p>
          <a:p>
            <a:pPr marL="685800" indent="-685800" algn="just">
              <a:buFontTx/>
              <a:buChar char="-"/>
            </a:pPr>
            <a:r>
              <a:rPr lang="en-US" sz="4800" dirty="0" err="1"/>
              <a:t>Bệnh</a:t>
            </a:r>
            <a:r>
              <a:rPr lang="en-US" sz="4800" dirty="0"/>
              <a:t> </a:t>
            </a:r>
            <a:r>
              <a:rPr lang="en-US" sz="4800" dirty="0" err="1"/>
              <a:t>sốt</a:t>
            </a:r>
            <a:r>
              <a:rPr lang="en-US" sz="4800" dirty="0"/>
              <a:t> </a:t>
            </a:r>
            <a:r>
              <a:rPr lang="en-US" sz="4800" dirty="0" err="1"/>
              <a:t>xuất</a:t>
            </a:r>
            <a:r>
              <a:rPr lang="en-US" sz="4800" dirty="0"/>
              <a:t> </a:t>
            </a:r>
            <a:r>
              <a:rPr lang="en-US" sz="4800" dirty="0" err="1"/>
              <a:t>huyết</a:t>
            </a:r>
            <a:endParaRPr lang="en-US" sz="4800" dirty="0"/>
          </a:p>
          <a:p>
            <a:pPr marL="685800" indent="-685800" algn="just">
              <a:buFontTx/>
              <a:buChar char="-"/>
            </a:pPr>
            <a:r>
              <a:rPr lang="en-US" sz="4800" dirty="0" err="1"/>
              <a:t>Viêm</a:t>
            </a:r>
            <a:r>
              <a:rPr lang="en-US" sz="4800" dirty="0"/>
              <a:t> </a:t>
            </a:r>
            <a:r>
              <a:rPr lang="en-US" sz="4800" dirty="0" err="1"/>
              <a:t>đường</a:t>
            </a:r>
            <a:r>
              <a:rPr lang="en-US" sz="4800" dirty="0"/>
              <a:t> </a:t>
            </a:r>
            <a:r>
              <a:rPr lang="en-US" sz="4800" dirty="0" err="1"/>
              <a:t>hô</a:t>
            </a:r>
            <a:r>
              <a:rPr lang="en-US" sz="4800" dirty="0"/>
              <a:t> </a:t>
            </a:r>
            <a:r>
              <a:rPr lang="en-US" sz="4800" dirty="0" err="1"/>
              <a:t>hấp</a:t>
            </a:r>
            <a:endParaRPr lang="en-US" sz="4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5456058"/>
            <a:ext cx="9144000" cy="4830942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3" name="TextBox 3"/>
          <p:cNvSpPr txBox="1"/>
          <p:nvPr/>
        </p:nvSpPr>
        <p:spPr>
          <a:xfrm>
            <a:off x="5562600" y="855721"/>
            <a:ext cx="10948021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1"/>
              </a:lnSpc>
            </a:pPr>
            <a:r>
              <a:rPr lang="en-US" sz="11318" b="1" dirty="0">
                <a:solidFill>
                  <a:srgbClr val="006600"/>
                </a:solidFill>
                <a:latin typeface="Cormorant Garamond Light Bold Italics"/>
              </a:rPr>
              <a:t>THIẾT KẾ POSTER TUYÊN TRUYỀN</a:t>
            </a:r>
            <a:endParaRPr lang="en-US" sz="11318" b="1" dirty="0">
              <a:solidFill>
                <a:srgbClr val="006600"/>
              </a:solidFill>
              <a:latin typeface="Cormorant Garamond Light Bold"/>
            </a:endParaRPr>
          </a:p>
        </p:txBody>
      </p:sp>
      <p:pic>
        <p:nvPicPr>
          <p:cNvPr id="10242" name="Picture 2" descr="Thông tin tuyên truyền - Infographic về phòng chống COVID-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0"/>
            <a:ext cx="3857740" cy="5456058"/>
          </a:xfrm>
          <a:prstGeom prst="rect">
            <a:avLst/>
          </a:prstGeom>
          <a:ln>
            <a:noFill/>
          </a:ln>
          <a:effectLst>
            <a:glow rad="38100">
              <a:schemeClr val="accent1">
                <a:alpha val="0"/>
              </a:schemeClr>
            </a:glow>
            <a:reflection blurRad="76200" stA="8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" y="5753100"/>
            <a:ext cx="85451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/>
              <a:t>Sự</a:t>
            </a:r>
            <a:r>
              <a:rPr lang="en-US" sz="11500" dirty="0"/>
              <a:t> </a:t>
            </a:r>
            <a:r>
              <a:rPr lang="en-US" sz="11500" dirty="0" err="1"/>
              <a:t>phát</a:t>
            </a:r>
            <a:r>
              <a:rPr lang="en-US" sz="11500" dirty="0"/>
              <a:t> </a:t>
            </a:r>
            <a:r>
              <a:rPr lang="en-US" sz="11500" dirty="0" err="1"/>
              <a:t>triển</a:t>
            </a:r>
            <a:r>
              <a:rPr lang="en-US" sz="11500" dirty="0"/>
              <a:t> virus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3439" y="5734050"/>
            <a:ext cx="85451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/>
              <a:t>Biện</a:t>
            </a:r>
            <a:r>
              <a:rPr lang="en-US" sz="11500" dirty="0"/>
              <a:t> </a:t>
            </a:r>
            <a:r>
              <a:rPr lang="en-US" sz="11500" dirty="0" err="1"/>
              <a:t>pháp</a:t>
            </a:r>
            <a:r>
              <a:rPr lang="en-US" sz="11500" dirty="0"/>
              <a:t> </a:t>
            </a:r>
            <a:r>
              <a:rPr lang="en-US" sz="11500" dirty="0" err="1"/>
              <a:t>phòng</a:t>
            </a:r>
            <a:r>
              <a:rPr lang="en-US" sz="11500" dirty="0"/>
              <a:t> </a:t>
            </a:r>
            <a:r>
              <a:rPr lang="en-US" sz="11500" dirty="0" err="1"/>
              <a:t>chống</a:t>
            </a:r>
            <a:endParaRPr lang="en-US" sz="1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9646" y="189226"/>
            <a:ext cx="616595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WARM UP!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530" y="1459838"/>
            <a:ext cx="160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88262"/>
              </p:ext>
            </p:extLst>
          </p:nvPr>
        </p:nvGraphicFramePr>
        <p:xfrm>
          <a:off x="9220200" y="2628900"/>
          <a:ext cx="8305800" cy="639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5694341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81000" y="2439769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2439769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999" y="5229886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2518" y="5448300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512" y="758190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430000" y="266700"/>
            <a:ext cx="6553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1420007" y="252951"/>
            <a:ext cx="6553200" cy="685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ranh đồng hồ Doraemon trang trí phòng trẻ em- Xưởng tranh đồng hồ Amia Hà  Nộ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94" y="1174160"/>
            <a:ext cx="1223963" cy="12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3"/>
          <p:cNvSpPr txBox="1"/>
          <p:nvPr/>
        </p:nvSpPr>
        <p:spPr>
          <a:xfrm>
            <a:off x="6705600" y="-186305"/>
            <a:ext cx="6165954" cy="1153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</a:rPr>
              <a:t>HẾT GIỜ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58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3948" y="197762"/>
            <a:ext cx="150612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Đáp</a:t>
            </a: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 </a:t>
            </a: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án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82678"/>
              </p:ext>
            </p:extLst>
          </p:nvPr>
        </p:nvGraphicFramePr>
        <p:xfrm>
          <a:off x="1600200" y="2628900"/>
          <a:ext cx="15925800" cy="736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900">
                  <a:extLst>
                    <a:ext uri="{9D8B030D-6E8A-4147-A177-3AD203B41FA5}">
                      <a16:colId xmlns:a16="http://schemas.microsoft.com/office/drawing/2014/main" val="4221808360"/>
                    </a:ext>
                  </a:extLst>
                </a:gridCol>
                <a:gridCol w="7962900">
                  <a:extLst>
                    <a:ext uri="{9D8B030D-6E8A-4147-A177-3AD203B41FA5}">
                      <a16:colId xmlns:a16="http://schemas.microsoft.com/office/drawing/2014/main" val="2768596118"/>
                    </a:ext>
                  </a:extLst>
                </a:gridCol>
              </a:tblGrid>
              <a:tr h="8070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099004"/>
                  </a:ext>
                </a:extLst>
              </a:tr>
              <a:tr h="6555737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054824" y="3729347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5498" y="3731805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11000" y="3527762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67191" y="5512246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2660" y="693006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1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506200" y="6546561"/>
            <a:ext cx="6477000" cy="374043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882650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HK Grotesk Medium Bold"/>
              </a:rPr>
              <a:t>06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457200" y="94861"/>
            <a:ext cx="5029200" cy="2440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6000" dirty="0">
                <a:solidFill>
                  <a:srgbClr val="000000"/>
                </a:solidFill>
              </a:rPr>
              <a:t>1/ HÌNH DẠNG, CẤU TẠO 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11658600" y="1235141"/>
            <a:ext cx="6172200" cy="888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>
              <a:lnSpc>
                <a:spcPts val="9889"/>
              </a:lnSpc>
            </a:pP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Hãy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dùng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đất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nặn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hình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virus</a:t>
            </a:r>
          </a:p>
          <a:p>
            <a:pPr>
              <a:lnSpc>
                <a:spcPts val="9889"/>
              </a:lnSpc>
            </a:pPr>
            <a:endParaRPr lang="en-US" sz="4800" b="1" dirty="0">
              <a:solidFill>
                <a:srgbClr val="000000"/>
              </a:solidFill>
              <a:latin typeface="Sitka Heading" panose="02000505000000020004" pitchFamily="2" charset="0"/>
            </a:endParaRPr>
          </a:p>
          <a:p>
            <a:pPr>
              <a:lnSpc>
                <a:spcPts val="9889"/>
              </a:lnSpc>
            </a:pP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+Virus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hình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dạng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gì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?</a:t>
            </a:r>
          </a:p>
          <a:p>
            <a:pPr>
              <a:lnSpc>
                <a:spcPts val="9889"/>
              </a:lnSpc>
            </a:pP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+ Virus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cấu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tạo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như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thế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nào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8349">
            <a:off x="7752985" y="2698431"/>
            <a:ext cx="2809842" cy="4040296"/>
          </a:xfrm>
          <a:prstGeom prst="rect">
            <a:avLst/>
          </a:prstGeom>
        </p:spPr>
      </p:pic>
      <p:pic>
        <p:nvPicPr>
          <p:cNvPr id="4100" name="Picture 4" descr="Đất nặ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3475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2001500" y="6438900"/>
            <a:ext cx="5791200" cy="4050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Giáo dục STEM, Những điều bạn cần biết | In3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47" y="7065910"/>
            <a:ext cx="4184273" cy="26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195147" y="225491"/>
            <a:ext cx="10635653" cy="12604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14197" y="225491"/>
            <a:ext cx="10616603" cy="12604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4 </a:t>
            </a:r>
            <a:r>
              <a:rPr lang="en-US" sz="6000" b="1" dirty="0" err="1">
                <a:solidFill>
                  <a:srgbClr val="FFFF00"/>
                </a:solidFill>
              </a:rPr>
              <a:t>phút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334000" y="342900"/>
            <a:ext cx="1676400" cy="892241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lgerian" panose="04020705040A02060702" pitchFamily="82" charset="0"/>
              </a:rPr>
              <a:t>BẮT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240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00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 on Red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723900"/>
            <a:ext cx="8763615" cy="876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04800" y="113685"/>
            <a:ext cx="5486400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dirty="0">
                <a:solidFill>
                  <a:srgbClr val="000000"/>
                </a:solidFill>
                <a:latin typeface="Cormorant Garamond Light Bold"/>
              </a:rPr>
              <a:t>1/ HÌNH DẠNG, CẤU TẠO 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914400" y="5372100"/>
            <a:ext cx="7162800" cy="127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b="1" dirty="0">
                <a:solidFill>
                  <a:srgbClr val="321547"/>
                </a:solidFill>
                <a:latin typeface="Cormorant Garamond Light Bold"/>
              </a:rPr>
              <a:t>- </a:t>
            </a:r>
            <a:r>
              <a:rPr lang="en-US" sz="8829" b="1" dirty="0" err="1">
                <a:solidFill>
                  <a:srgbClr val="321547"/>
                </a:solidFill>
                <a:latin typeface="Cormorant Garamond Light Bold"/>
              </a:rPr>
              <a:t>Đa</a:t>
            </a:r>
            <a:r>
              <a:rPr lang="en-US" sz="8829" b="1" dirty="0">
                <a:solidFill>
                  <a:srgbClr val="321547"/>
                </a:solidFill>
                <a:latin typeface="Cormorant Garamond Light Bold"/>
              </a:rPr>
              <a:t> </a:t>
            </a:r>
            <a:r>
              <a:rPr lang="en-US" sz="8829" b="1" dirty="0" err="1">
                <a:solidFill>
                  <a:srgbClr val="321547"/>
                </a:solidFill>
                <a:latin typeface="Cormorant Garamond Light Bold"/>
              </a:rPr>
              <a:t>dạng</a:t>
            </a:r>
            <a:endParaRPr lang="en-US" sz="8829" b="1" dirty="0">
              <a:solidFill>
                <a:srgbClr val="321547"/>
              </a:solidFill>
              <a:latin typeface="Cormorant Garamond Ligh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304800" y="113685"/>
            <a:ext cx="5486400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dirty="0">
                <a:solidFill>
                  <a:srgbClr val="000000"/>
                </a:solidFill>
                <a:latin typeface="Cormorant Garamond Light Bold"/>
              </a:rPr>
              <a:t>1/ HÌNH DẠNG, CẤU TẠO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61" y="4305300"/>
            <a:ext cx="5351289" cy="4648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Viruses (Update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17" end="292933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72390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-342138"/>
            <a:ext cx="17830800" cy="3154161"/>
            <a:chOff x="-4543964" y="-1765889"/>
            <a:chExt cx="23774400" cy="4685626"/>
          </a:xfrm>
        </p:grpSpPr>
        <p:sp>
          <p:nvSpPr>
            <p:cNvPr id="5" name="TextBox 5"/>
            <p:cNvSpPr txBox="1"/>
            <p:nvPr/>
          </p:nvSpPr>
          <p:spPr>
            <a:xfrm>
              <a:off x="-4543964" y="-1765889"/>
              <a:ext cx="23774400" cy="2482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141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Cormorant Garamond Light Bold"/>
                </a:rPr>
                <a:t>VIRUS VÀ VI KHUẨN KHÁC NHAU NHƯ THẾ NÀO?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954918" y="1834240"/>
              <a:ext cx="8370233" cy="1085497"/>
              <a:chOff x="-1" y="-879942"/>
              <a:chExt cx="5092323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" y="-879942"/>
                <a:ext cx="50923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5092323" h="660400">
                    <a:moveTo>
                      <a:pt x="49678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67863" y="0"/>
                    </a:lnTo>
                    <a:cubicBezTo>
                      <a:pt x="5036443" y="0"/>
                      <a:pt x="5092323" y="55880"/>
                      <a:pt x="5092323" y="124460"/>
                    </a:cubicBezTo>
                    <a:lnTo>
                      <a:pt x="5092323" y="535940"/>
                    </a:lnTo>
                    <a:cubicBezTo>
                      <a:pt x="5092323" y="604520"/>
                      <a:pt x="5036443" y="660400"/>
                      <a:pt x="4967863" y="660400"/>
                    </a:cubicBezTo>
                    <a:close/>
                  </a:path>
                </a:pathLst>
              </a:custGeom>
              <a:solidFill>
                <a:srgbClr val="F8ECA3"/>
              </a:solidFill>
            </p:spPr>
          </p:sp>
        </p:grpSp>
      </p:grpSp>
      <p:pic>
        <p:nvPicPr>
          <p:cNvPr id="9" name="Sự khác nhau giữa vi khuẩn và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8549" y="2324100"/>
            <a:ext cx="11315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91339" y="1714500"/>
            <a:ext cx="14941078" cy="161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55"/>
              </a:lnSpc>
            </a:pPr>
            <a:r>
              <a:rPr lang="en-US" sz="10120" dirty="0">
                <a:solidFill>
                  <a:srgbClr val="000000"/>
                </a:solidFill>
                <a:latin typeface="Cormorant Garamond Light Bold Italics"/>
              </a:rPr>
              <a:t>II. VAI TRÒ VÀ ỨNG DỤNG</a:t>
            </a:r>
            <a:endParaRPr lang="en-US" sz="10120" dirty="0">
              <a:solidFill>
                <a:srgbClr val="000000"/>
              </a:solidFill>
              <a:latin typeface="Cormorant Garamond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10</a:t>
            </a:r>
          </a:p>
        </p:txBody>
      </p:sp>
      <p:pic>
        <p:nvPicPr>
          <p:cNvPr id="6148" name="Picture 4" descr="Virus Structure ( Read ) | Biology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053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Human Virome | The Scientist Magazine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24350"/>
            <a:ext cx="982133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Five Critical Guidelines for Sales Presentations that Close De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19300"/>
            <a:ext cx="9855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200" y="34290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THUYẾT TRÌNH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33700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/>
              <a:t>Vai</a:t>
            </a:r>
            <a:r>
              <a:rPr lang="en-US" sz="11500" dirty="0"/>
              <a:t> </a:t>
            </a:r>
            <a:r>
              <a:rPr lang="en-US" sz="11500" dirty="0" err="1"/>
              <a:t>trò</a:t>
            </a:r>
            <a:endParaRPr lang="en-US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14706600" y="2812613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/>
              <a:t>Ứng</a:t>
            </a:r>
            <a:r>
              <a:rPr lang="en-US" sz="11500" dirty="0"/>
              <a:t> </a:t>
            </a:r>
            <a:r>
              <a:rPr lang="en-US" sz="11500" dirty="0" err="1"/>
              <a:t>dụng</a:t>
            </a:r>
            <a:endParaRPr lang="en-US" sz="11500" dirty="0"/>
          </a:p>
        </p:txBody>
      </p:sp>
      <p:sp>
        <p:nvSpPr>
          <p:cNvPr id="10" name="TextBox 9"/>
          <p:cNvSpPr txBox="1"/>
          <p:nvPr/>
        </p:nvSpPr>
        <p:spPr>
          <a:xfrm>
            <a:off x="4286250" y="884045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188</Words>
  <Application>Microsoft Office PowerPoint</Application>
  <PresentationFormat>Custom</PresentationFormat>
  <Paragraphs>52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Cormorant Garamond Light Bold Italics</vt:lpstr>
      <vt:lpstr>HK Grotesk Light Bold</vt:lpstr>
      <vt:lpstr>HK Grotesk Medium Bold</vt:lpstr>
      <vt:lpstr>Algerian</vt:lpstr>
      <vt:lpstr>Sitka Heading</vt:lpstr>
      <vt:lpstr>Times New Roman</vt:lpstr>
      <vt:lpstr>Arial</vt:lpstr>
      <vt:lpstr>Cooper Black</vt:lpstr>
      <vt:lpstr>Cormorant Garamond Light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Ly Dao</cp:lastModifiedBy>
  <cp:revision>27</cp:revision>
  <dcterms:created xsi:type="dcterms:W3CDTF">2006-08-16T00:00:00Z</dcterms:created>
  <dcterms:modified xsi:type="dcterms:W3CDTF">2025-02-26T09:21:50Z</dcterms:modified>
  <dc:identifier>DAEcXKfSbaU</dc:identifier>
  <cp:contentStatus/>
</cp:coreProperties>
</file>