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678" r:id="rId2"/>
    <p:sldId id="503" r:id="rId3"/>
    <p:sldId id="649" r:id="rId4"/>
    <p:sldId id="669" r:id="rId5"/>
    <p:sldId id="670" r:id="rId6"/>
    <p:sldId id="671" r:id="rId7"/>
    <p:sldId id="647" r:id="rId8"/>
    <p:sldId id="648" r:id="rId9"/>
    <p:sldId id="614" r:id="rId10"/>
    <p:sldId id="619" r:id="rId11"/>
    <p:sldId id="620" r:id="rId12"/>
    <p:sldId id="672" r:id="rId13"/>
    <p:sldId id="673" r:id="rId14"/>
    <p:sldId id="650" r:id="rId15"/>
    <p:sldId id="674" r:id="rId16"/>
    <p:sldId id="622" r:id="rId17"/>
    <p:sldId id="626" r:id="rId18"/>
    <p:sldId id="625" r:id="rId19"/>
    <p:sldId id="627" r:id="rId20"/>
    <p:sldId id="630" r:id="rId21"/>
    <p:sldId id="652" r:id="rId22"/>
    <p:sldId id="653" r:id="rId23"/>
    <p:sldId id="675" r:id="rId24"/>
    <p:sldId id="676" r:id="rId25"/>
    <p:sldId id="677" r:id="rId26"/>
    <p:sldId id="661" r:id="rId27"/>
    <p:sldId id="662" r:id="rId28"/>
    <p:sldId id="666" r:id="rId29"/>
    <p:sldId id="667" r:id="rId30"/>
    <p:sldId id="664" r:id="rId31"/>
    <p:sldId id="668" r:id="rId32"/>
    <p:sldId id="63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varScale="1">
        <p:scale>
          <a:sx n="83" d="100"/>
          <a:sy n="83" d="100"/>
        </p:scale>
        <p:origin x="-1526"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a:latin typeface="Cambria" panose="02040503050406030204" pitchFamily="18" charset="0"/>
              <a:ea typeface="Cambria" panose="02040503050406030204" pitchFamily="18" charset="0"/>
            </a:rPr>
            <a:t>1</a:t>
          </a: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a:latin typeface="Cambria" panose="02040503050406030204" pitchFamily="18" charset="0"/>
              <a:ea typeface="Cambria" panose="02040503050406030204" pitchFamily="18" charset="0"/>
            </a:rPr>
            <a:t>2</a:t>
          </a: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a:latin typeface="Cambria" panose="02040503050406030204" pitchFamily="18" charset="0"/>
              <a:ea typeface="Cambria" panose="02040503050406030204" pitchFamily="18" charset="0"/>
            </a:rPr>
            <a:t>3</a:t>
          </a: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a:latin typeface="Cambria" panose="02040503050406030204" pitchFamily="18" charset="0"/>
              <a:ea typeface="Cambria" panose="02040503050406030204" pitchFamily="18" charset="0"/>
            </a:rPr>
            <a:t>4</a:t>
          </a: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a:latin typeface="Cambria" panose="02040503050406030204" pitchFamily="18" charset="0"/>
              <a:ea typeface="Cambria" panose="02040503050406030204" pitchFamily="18" charset="0"/>
            </a:rPr>
            <a:t>5</a:t>
          </a: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Cambria" pitchFamily="18" charset="0"/>
              <a:ea typeface="Cambria" pitchFamily="18" charset="0"/>
            </a:rPr>
            <a:t>Trồng</a:t>
          </a:r>
          <a:r>
            <a:rPr lang="en-US" sz="1800" dirty="0">
              <a:latin typeface="Cambria" pitchFamily="18" charset="0"/>
              <a:ea typeface="Cambria" pitchFamily="18" charset="0"/>
            </a:rPr>
            <a:t> </a:t>
          </a:r>
          <a:r>
            <a:rPr lang="en-US" sz="1800" dirty="0" err="1">
              <a:latin typeface="Cambria" pitchFamily="18" charset="0"/>
              <a:ea typeface="Cambria" pitchFamily="18" charset="0"/>
            </a:rPr>
            <a:t>và</a:t>
          </a:r>
          <a:r>
            <a:rPr lang="en-US" sz="1800" dirty="0">
              <a:latin typeface="Cambria" pitchFamily="18" charset="0"/>
              <a:ea typeface="Cambria" pitchFamily="18" charset="0"/>
            </a:rPr>
            <a:t> </a:t>
          </a:r>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rừng</a:t>
          </a:r>
          <a:r>
            <a:rPr lang="en-US" sz="1800" dirty="0">
              <a:latin typeface="Cambria" pitchFamily="18" charset="0"/>
              <a:ea typeface="Cambria" pitchFamily="18" charset="0"/>
            </a:rPr>
            <a:t> </a:t>
          </a:r>
          <a:r>
            <a:rPr lang="en-US" sz="1800" dirty="0" err="1">
              <a:latin typeface="Cambria" pitchFamily="18" charset="0"/>
              <a:ea typeface="Cambria" pitchFamily="18" charset="0"/>
            </a:rPr>
            <a:t>ngập</a:t>
          </a:r>
          <a:r>
            <a:rPr lang="en-US" sz="1800" dirty="0">
              <a:latin typeface="Cambria" pitchFamily="18" charset="0"/>
              <a:ea typeface="Cambria" pitchFamily="18" charset="0"/>
            </a:rPr>
            <a:t> </a:t>
          </a:r>
          <a:r>
            <a:rPr lang="en-US" sz="1800" dirty="0" err="1">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rạn</a:t>
          </a:r>
          <a:r>
            <a:rPr lang="en-US" sz="1800" dirty="0">
              <a:latin typeface="Cambria" pitchFamily="18" charset="0"/>
              <a:ea typeface="Cambria" pitchFamily="18" charset="0"/>
            </a:rPr>
            <a:t> san </a:t>
          </a:r>
          <a:r>
            <a:rPr lang="en-US" sz="1800" dirty="0" err="1">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Cambria" pitchFamily="18" charset="0"/>
              <a:ea typeface="Cambria" pitchFamily="18" charset="0"/>
            </a:rPr>
            <a:t>Cải</a:t>
          </a:r>
          <a:r>
            <a:rPr lang="en-US" sz="1800" dirty="0">
              <a:latin typeface="Cambria" pitchFamily="18" charset="0"/>
              <a:ea typeface="Cambria" pitchFamily="18" charset="0"/>
            </a:rPr>
            <a:t> </a:t>
          </a:r>
          <a:r>
            <a:rPr lang="en-US" sz="1800" dirty="0" err="1">
              <a:latin typeface="Cambria" pitchFamily="18" charset="0"/>
              <a:ea typeface="Cambria" pitchFamily="18" charset="0"/>
            </a:rPr>
            <a:t>thiện</a:t>
          </a:r>
          <a:r>
            <a:rPr lang="en-US" sz="1800" dirty="0">
              <a:latin typeface="Cambria" pitchFamily="18" charset="0"/>
              <a:ea typeface="Cambria" pitchFamily="18" charset="0"/>
            </a:rPr>
            <a:t> </a:t>
          </a:r>
          <a:r>
            <a:rPr lang="en-US" sz="1800" dirty="0" err="1">
              <a:latin typeface="Cambria" pitchFamily="18" charset="0"/>
              <a:ea typeface="Cambria" pitchFamily="18" charset="0"/>
            </a:rPr>
            <a:t>tình</a:t>
          </a:r>
          <a:r>
            <a:rPr lang="en-US" sz="1800" dirty="0">
              <a:latin typeface="Cambria" pitchFamily="18" charset="0"/>
              <a:ea typeface="Cambria" pitchFamily="18" charset="0"/>
            </a:rPr>
            <a:t> </a:t>
          </a:r>
          <a:r>
            <a:rPr lang="en-US" sz="1800" dirty="0" err="1">
              <a:latin typeface="Cambria" pitchFamily="18" charset="0"/>
              <a:ea typeface="Cambria" pitchFamily="18" charset="0"/>
            </a:rPr>
            <a:t>trạng</a:t>
          </a:r>
          <a:r>
            <a:rPr lang="en-US" sz="1800" dirty="0">
              <a:latin typeface="Cambria" pitchFamily="18" charset="0"/>
              <a:ea typeface="Cambria" pitchFamily="18" charset="0"/>
            </a:rPr>
            <a:t> ô </a:t>
          </a:r>
          <a:r>
            <a:rPr lang="en-US" sz="1800" dirty="0" err="1">
              <a:latin typeface="Cambria" pitchFamily="18" charset="0"/>
              <a:ea typeface="Cambria" pitchFamily="18" charset="0"/>
            </a:rPr>
            <a:t>nhiễm</a:t>
          </a:r>
          <a:r>
            <a:rPr lang="en-US" sz="1800" dirty="0">
              <a:latin typeface="Cambria" pitchFamily="18" charset="0"/>
              <a:ea typeface="Cambria" pitchFamily="18" charset="0"/>
            </a:rPr>
            <a:t> </a:t>
          </a:r>
          <a:r>
            <a:rPr lang="en-US" sz="1800" dirty="0" err="1">
              <a:latin typeface="Cambria" pitchFamily="18" charset="0"/>
              <a:ea typeface="Cambria" pitchFamily="18" charset="0"/>
            </a:rPr>
            <a:t>ven</a:t>
          </a:r>
          <a:r>
            <a:rPr lang="en-US" sz="1800" dirty="0">
              <a:latin typeface="Cambria" pitchFamily="18" charset="0"/>
              <a:ea typeface="Cambria" pitchFamily="18" charset="0"/>
            </a:rPr>
            <a:t> </a:t>
          </a:r>
          <a:r>
            <a:rPr lang="en-US" sz="1800" dirty="0" err="1">
              <a:latin typeface="Cambria" pitchFamily="18" charset="0"/>
              <a:ea typeface="Cambria" pitchFamily="18" charset="0"/>
            </a:rPr>
            <a:t>bờ</a:t>
          </a:r>
          <a:r>
            <a:rPr lang="en-US" sz="1800" dirty="0">
              <a:latin typeface="Cambria" pitchFamily="18" charset="0"/>
              <a:ea typeface="Cambria"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1</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Kể</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a:solidFill>
                <a:schemeClr val="tx1"/>
              </a:solidFill>
              <a:latin typeface="Cambria" pitchFamily="18" charset="0"/>
              <a:ea typeface="Cambria" pitchFamily="18" charset="0"/>
            </a:rPr>
            <a:t>Giao</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vận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tải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khoáng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làm</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muối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và</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nuôi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trồng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thuỷ</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du </a:t>
          </a:r>
          <a:r>
            <a:rPr lang="en-US" sz="1600" dirty="0" err="1">
              <a:solidFill>
                <a:schemeClr val="tx1"/>
              </a:solidFill>
              <a:latin typeface="Cambria" pitchFamily="18" charset="0"/>
              <a:ea typeface="Cambria" pitchFamily="18" charset="0"/>
            </a:rPr>
            <a:t>lịch</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Thuận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Khó</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a:solidFill>
                <a:srgbClr val="FF0000"/>
              </a:solidFill>
              <a:latin typeface="Cambria" pitchFamily="18" charset="0"/>
              <a:ea typeface="Cambria" pitchFamily="18" charset="0"/>
            </a:rPr>
            <a:t>NHÓM 5</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Thuận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Khó</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1</a:t>
          </a: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2</a:t>
          </a: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3</a:t>
          </a: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4</a:t>
          </a: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5</a:t>
          </a: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26.jpeg"/><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NƠI ĐẢO XA</a:t>
            </a:r>
          </a:p>
        </p:txBody>
      </p:sp>
      <p:pic>
        <p:nvPicPr>
          <p:cNvPr id="6" name="Bai 17">
            <a:hlinkClick r:id="" action="ppaction://media"/>
            <a:extLst>
              <a:ext uri="{FF2B5EF4-FFF2-40B4-BE49-F238E27FC236}">
                <a16:creationId xmlns:a16="http://schemas.microsoft.com/office/drawing/2014/main" xmlns=""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c</a:t>
            </a:r>
            <a:r>
              <a:rPr lang="vi-VN" sz="1900" i="1" dirty="0">
                <a:solidFill>
                  <a:srgbClr val="FF0000"/>
                </a:solidFill>
                <a:latin typeface="Cambria" panose="02040503050406030204" pitchFamily="18" charset="0"/>
                <a:ea typeface="Cambria" panose="02040503050406030204" pitchFamily="18" charset="0"/>
              </a:rPr>
              <a:t>hứng 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Cambria" panose="02040503050406030204" pitchFamily="18" charset="0"/>
                <a:ea typeface="Cambria" panose="02040503050406030204" pitchFamily="18" charset="0"/>
              </a:rPr>
              <a:t>- L</a:t>
            </a:r>
            <a:r>
              <a:rPr lang="vi-VN" dirty="0">
                <a:latin typeface="Cambria" panose="02040503050406030204" pitchFamily="18" charset="0"/>
                <a:ea typeface="Cambria" panose="020405030504060302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ô</a:t>
            </a:r>
            <a:r>
              <a:rPr lang="vi-VN" sz="2400" i="1" dirty="0">
                <a:solidFill>
                  <a:srgbClr val="FF0000"/>
                </a:solidFill>
                <a:latin typeface="Cambria" panose="02040503050406030204" pitchFamily="18" charset="0"/>
                <a:ea typeface="Cambria" panose="02040503050406030204" pitchFamily="18" charset="0"/>
              </a:rPr>
              <a:t> 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Phá hoại môi trường sống của sinh vật, làm tuyệt chủng một số loại hản sản, sinh vật gần bờ.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Gây 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ở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chết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Môi 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k</a:t>
            </a:r>
            <a:r>
              <a:rPr lang="vi-VN" sz="2100" i="1" dirty="0">
                <a:solidFill>
                  <a:srgbClr val="FF0000"/>
                </a:solidFill>
                <a:latin typeface="Cambria" panose="02040503050406030204" pitchFamily="18" charset="0"/>
                <a:ea typeface="Cambria" panose="02040503050406030204" pitchFamily="18" charset="0"/>
              </a:rPr>
              <a:t>ể tên các tài nguyên ở vùng biển, đảo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Nhiều</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loài hải sản, trong đó có rất nhiều loài có giá trị kinh tế cao</a:t>
            </a:r>
            <a:r>
              <a:rPr lang="en-US" sz="2100" dirty="0">
                <a:latin typeface="Cambria" panose="02040503050406030204" pitchFamily="18" charset="0"/>
                <a:ea typeface="Cambria" panose="02040503050406030204" pitchFamily="18" charset="0"/>
              </a:rPr>
              <a:t>.</a:t>
            </a:r>
          </a:p>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Là nguồn cung cấp muối vô tận. Các khoáng sản có trữ lượng tương đối lớn như: dầu mỏ, khí tự nhiên, cát thuỷ tinh, ti-tan,...</a:t>
            </a:r>
            <a:endParaRPr lang="en-US" sz="2100" dirty="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trắng</a:t>
            </a:r>
            <a:r>
              <a:rPr lang="en-US" dirty="0">
                <a:latin typeface="Cambria" pitchFamily="18" charset="0"/>
                <a:ea typeface="Cambria" pitchFamily="18" charset="0"/>
              </a:rPr>
              <a:t> </a:t>
            </a:r>
            <a:r>
              <a:rPr lang="en-US" dirty="0" err="1">
                <a:latin typeface="Cambria" pitchFamily="18" charset="0"/>
                <a:ea typeface="Cambria" pitchFamily="18" charset="0"/>
              </a:rPr>
              <a:t>Khánh</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Hải</a:t>
            </a:r>
            <a:r>
              <a:rPr lang="en-US" dirty="0">
                <a:latin typeface="Cambria" pitchFamily="18" charset="0"/>
                <a:ea typeface="Cambria" pitchFamily="18" charset="0"/>
              </a:rPr>
              <a:t> </a:t>
            </a: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giá</a:t>
            </a:r>
            <a:r>
              <a:rPr lang="en-US" dirty="0">
                <a:latin typeface="Cambria" pitchFamily="18" charset="0"/>
                <a:ea typeface="Cambria" pitchFamily="18" charset="0"/>
              </a:rPr>
              <a:t> </a:t>
            </a:r>
            <a:r>
              <a:rPr lang="en-US" dirty="0" err="1">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Tài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nguyên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K</a:t>
            </a:r>
            <a:r>
              <a:rPr lang="vi-VN" sz="2400" dirty="0">
                <a:latin typeface="Cambria" pitchFamily="18" charset="0"/>
                <a:ea typeface="Cambria" pitchFamily="18" charset="0"/>
              </a:rPr>
              <a:t>há 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Kể tên một số hoạt động khai thác tài nguyên vùng biển, đảo nước ta.</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dirty="0">
                <a:solidFill>
                  <a:srgbClr val="00B050"/>
                </a:solidFill>
                <a:latin typeface="Cambria" panose="02040503050406030204" pitchFamily="18" charset="0"/>
                <a:ea typeface="Cambria" panose="02040503050406030204" pitchFamily="18" charset="0"/>
              </a:rPr>
              <a:t>* NHÓM 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Cambria" pitchFamily="18" charset="0"/>
                <a:ea typeface="Cambria" pitchFamily="18" charset="0"/>
              </a:rPr>
              <a:t>Tranh</a:t>
            </a:r>
            <a:r>
              <a:rPr lang="en-US" dirty="0">
                <a:latin typeface="Cambria" pitchFamily="18" charset="0"/>
                <a:ea typeface="Cambria" pitchFamily="18" charset="0"/>
              </a:rPr>
              <a:t> </a:t>
            </a:r>
            <a:r>
              <a:rPr lang="en-US" dirty="0" err="1">
                <a:latin typeface="Cambria" pitchFamily="18" charset="0"/>
                <a:ea typeface="Cambria" pitchFamily="18" charset="0"/>
              </a:rPr>
              <a:t>chấp</a:t>
            </a:r>
            <a:r>
              <a:rPr lang="en-US" dirty="0">
                <a:latin typeface="Cambria" pitchFamily="18" charset="0"/>
                <a:ea typeface="Cambria" pitchFamily="18" charset="0"/>
              </a:rPr>
              <a:t> </a:t>
            </a:r>
            <a:r>
              <a:rPr lang="en-US" dirty="0" err="1">
                <a:latin typeface="Cambria" pitchFamily="18" charset="0"/>
                <a:ea typeface="Cambria" pitchFamily="18" charset="0"/>
              </a:rPr>
              <a:t>chủ</a:t>
            </a:r>
            <a:r>
              <a:rPr lang="en-US" dirty="0">
                <a:latin typeface="Cambria" pitchFamily="18" charset="0"/>
                <a:ea typeface="Cambria" pitchFamily="18" charset="0"/>
              </a:rPr>
              <a:t> </a:t>
            </a:r>
            <a:r>
              <a:rPr lang="en-US" dirty="0" err="1">
                <a:latin typeface="Cambria" pitchFamily="18" charset="0"/>
                <a:ea typeface="Cambria" pitchFamily="18" charset="0"/>
              </a:rPr>
              <a:t>quyền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Sài</a:t>
            </a:r>
            <a:r>
              <a:rPr lang="en-US" dirty="0">
                <a:latin typeface="Cambria" pitchFamily="18" charset="0"/>
                <a:ea typeface="Cambria" pitchFamily="18" charset="0"/>
              </a:rPr>
              <a:t> </a:t>
            </a:r>
            <a:r>
              <a:rPr lang="en-US" dirty="0" err="1">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lợi:</a:t>
            </a:r>
            <a:r>
              <a:rPr lang="en-US" sz="2200" b="1" dirty="0">
                <a:latin typeface="Cambria" pitchFamily="18" charset="0"/>
                <a:ea typeface="Cambria" pitchFamily="18" charset="0"/>
              </a:rPr>
              <a:t> </a:t>
            </a:r>
            <a:r>
              <a:rPr lang="vi-VN" sz="2200" dirty="0">
                <a:latin typeface="Cambria" pitchFamily="18" charset="0"/>
                <a:ea typeface="Cambria" pitchFamily="18" charset="0"/>
              </a:rPr>
              <a:t>Phát 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Đối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a:latin typeface="Cambria" pitchFamily="18" charset="0"/>
                <a:ea typeface="Cambria" pitchFamily="18" charset="0"/>
              </a:rPr>
              <a:t>+ 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t</a:t>
            </a:r>
            <a:r>
              <a:rPr lang="vi-VN" sz="20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từ</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VII 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Thương</a:t>
            </a:r>
            <a:r>
              <a:rPr lang="en-US" dirty="0">
                <a:latin typeface="Cambria" pitchFamily="18" charset="0"/>
                <a:ea typeface="Cambria" pitchFamily="18" charset="0"/>
              </a:rPr>
              <a:t> </a:t>
            </a: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Trống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Đông</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2.3, 2.4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a:latin typeface="Cambria" panose="02040503050406030204" pitchFamily="18" charset="0"/>
                <a:ea typeface="Cambria" panose="02040503050406030204" pitchFamily="18" charset="0"/>
              </a:rPr>
              <a:t>-</a:t>
            </a:r>
            <a:r>
              <a:rPr lang="vi-VN" sz="1650" dirty="0">
                <a:latin typeface="Cambria" panose="02040503050406030204" pitchFamily="18" charset="0"/>
                <a:ea typeface="Cambria" panose="02040503050406030204" pitchFamily="18" charset="0"/>
              </a:rPr>
              <a:t> Các cảng thị, đô thị cổ ở cả Đàng Ngoài và Đàng Trong đều hướng ra biển.</a:t>
            </a:r>
          </a:p>
          <a:p>
            <a:pPr algn="just"/>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Thế 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quyề</a:t>
            </a:r>
            <a:r>
              <a:rPr lang="en-US" sz="1650" dirty="0">
                <a:latin typeface="Cambria" panose="02040503050406030204" pitchFamily="18" charset="0"/>
                <a:ea typeface="Cambria" panose="02040503050406030204" pitchFamily="18" charset="0"/>
              </a:rPr>
              <a:t>n </a:t>
            </a:r>
            <a:r>
              <a:rPr lang="vi-VN" sz="1650" dirty="0">
                <a:latin typeface="Cambria" panose="02040503050406030204" pitchFamily="18" charset="0"/>
                <a:ea typeface="Cambria" panose="02040503050406030204" pitchFamily="18" charset="0"/>
              </a:rPr>
              <a:t>của </a:t>
            </a:r>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Việt 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xmlns="" val="20000"/>
                    </a:ext>
                  </a:extLst>
                </a:gridCol>
                <a:gridCol w="5867400">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38100" dist="38100" dir="2700000" algn="tl">
                    <a:srgbClr val="000000">
                      <a:alpha val="43137"/>
                    </a:srgbClr>
                  </a:outerShdw>
                </a:effectLst>
                <a:latin typeface="Cambria" pitchFamily="18" charset="0"/>
              </a:rPr>
              <a:t>CHỦ ĐỀ 2. BẢO 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ĐÔNG</a:t>
            </a:r>
          </a:p>
          <a:p>
            <a:r>
              <a:rPr lang="en-US" sz="2000" b="1" dirty="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quyền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biển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xmlns="" val="20000"/>
                    </a:ext>
                  </a:extLst>
                </a:gridCol>
                <a:gridCol w="5867400">
                  <a:extLst>
                    <a:ext uri="{9D8B030D-6E8A-4147-A177-3AD203B41FA5}">
                      <a16:colId xmlns:a16="http://schemas.microsoft.com/office/drawing/2014/main" xmlns="" val="20001"/>
                    </a:ext>
                  </a:extLst>
                </a:gridCol>
                <a:gridCol w="1752600">
                  <a:extLst>
                    <a:ext uri="{9D8B030D-6E8A-4147-A177-3AD203B41FA5}">
                      <a16:colId xmlns:a16="http://schemas.microsoft.com/office/drawing/2014/main" xmlns=""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a:t>
            </a:r>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iếp 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Vùng biển nước ta có diện tích khoảng 1 triệu km</a:t>
            </a:r>
            <a:r>
              <a:rPr lang="vi-VN" sz="2300" baseline="30000" dirty="0">
                <a:latin typeface="Cambria" panose="02040503050406030204" pitchFamily="18" charset="0"/>
                <a:ea typeface="Cambria" panose="02040503050406030204" pitchFamily="18" charset="0"/>
              </a:rPr>
              <a:t>2</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gồm</a:t>
            </a:r>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tr4, 5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n</a:t>
            </a:r>
            <a:r>
              <a:rPr lang="vi-VN" sz="2100" i="1" dirty="0">
                <a:solidFill>
                  <a:srgbClr val="FF0000"/>
                </a:solidFill>
                <a:latin typeface="Cambria" panose="02040503050406030204" pitchFamily="18" charset="0"/>
                <a:ea typeface="Cambria" panose="020405030504060302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54"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Vùng 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Vùng biển Việt Nam bao gồm nội thủy, lãnh hải, vùng tiếp giáp lãnh hải, vùng đặc quyền kinh tế và thềm lục địa thuộc chủ quyền, quyền chủ quyền và quyền tài phán quốc gia của Việt Nam.</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t</a:t>
            </a:r>
            <a:r>
              <a:rPr lang="vi-VN" sz="2400" i="1" dirty="0">
                <a:solidFill>
                  <a:srgbClr val="FF0000"/>
                </a:solidFill>
                <a:latin typeface="Cambria" panose="02040503050406030204" pitchFamily="18" charset="0"/>
                <a:ea typeface="Cambria" panose="02040503050406030204" pitchFamily="18" charset="0"/>
              </a:rPr>
              <a:t>rình 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xa</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ven</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6591</TotalTime>
  <Words>4085</Words>
  <Application>Microsoft Office PowerPoint</Application>
  <PresentationFormat>On-screen Show (4:3)</PresentationFormat>
  <Paragraphs>282</Paragraphs>
  <Slides>32</Slides>
  <Notes>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494</cp:revision>
  <dcterms:created xsi:type="dcterms:W3CDTF">2016-02-15T14:28:12Z</dcterms:created>
  <dcterms:modified xsi:type="dcterms:W3CDTF">2024-09-21T07:03:47Z</dcterms:modified>
</cp:coreProperties>
</file>