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495" r:id="rId2"/>
    <p:sldId id="496" r:id="rId3"/>
    <p:sldId id="482" r:id="rId4"/>
    <p:sldId id="485" r:id="rId5"/>
    <p:sldId id="483" r:id="rId6"/>
    <p:sldId id="484" r:id="rId7"/>
    <p:sldId id="481" r:id="rId8"/>
    <p:sldId id="480" r:id="rId9"/>
    <p:sldId id="491" r:id="rId10"/>
    <p:sldId id="492" r:id="rId11"/>
    <p:sldId id="504" r:id="rId12"/>
    <p:sldId id="497" r:id="rId13"/>
    <p:sldId id="493" r:id="rId14"/>
    <p:sldId id="487" r:id="rId15"/>
    <p:sldId id="486" r:id="rId16"/>
    <p:sldId id="503" r:id="rId17"/>
    <p:sldId id="494" r:id="rId18"/>
    <p:sldId id="499" r:id="rId19"/>
    <p:sldId id="500" r:id="rId20"/>
    <p:sldId id="501" r:id="rId21"/>
    <p:sldId id="488"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000" autoAdjust="0"/>
  </p:normalViewPr>
  <p:slideViewPr>
    <p:cSldViewPr snapToGrid="0" snapToObjects="1">
      <p:cViewPr varScale="1">
        <p:scale>
          <a:sx n="79" d="100"/>
          <a:sy n="79" d="100"/>
        </p:scale>
        <p:origin x="5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EB5A7-AA2A-46C2-BF0E-8FF0F6984056}" type="datetimeFigureOut">
              <a:rPr lang="vi-VN" smtClean="0"/>
              <a:t>12/02/2023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328E0-9DA1-42B8-A842-34FCF2B3A8C8}" type="slidenum">
              <a:rPr lang="vi-VN" smtClean="0"/>
              <a:t>‹#›</a:t>
            </a:fld>
            <a:endParaRPr lang="vi-VN"/>
          </a:p>
        </p:txBody>
      </p:sp>
    </p:spTree>
    <p:extLst>
      <p:ext uri="{BB962C8B-B14F-4D97-AF65-F5344CB8AC3E}">
        <p14:creationId xmlns:p14="http://schemas.microsoft.com/office/powerpoint/2010/main" val="307047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06328E0-9DA1-42B8-A842-34FCF2B3A8C8}" type="slidenum">
              <a:rPr lang="vi-VN" smtClean="0"/>
              <a:t>5</a:t>
            </a:fld>
            <a:endParaRPr lang="vi-VN"/>
          </a:p>
        </p:txBody>
      </p:sp>
    </p:spTree>
    <p:extLst>
      <p:ext uri="{BB962C8B-B14F-4D97-AF65-F5344CB8AC3E}">
        <p14:creationId xmlns:p14="http://schemas.microsoft.com/office/powerpoint/2010/main" val="188045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06328E0-9DA1-42B8-A842-34FCF2B3A8C8}" type="slidenum">
              <a:rPr lang="vi-VN" smtClean="0"/>
              <a:t>9</a:t>
            </a:fld>
            <a:endParaRPr lang="vi-VN"/>
          </a:p>
        </p:txBody>
      </p:sp>
    </p:spTree>
    <p:extLst>
      <p:ext uri="{BB962C8B-B14F-4D97-AF65-F5344CB8AC3E}">
        <p14:creationId xmlns:p14="http://schemas.microsoft.com/office/powerpoint/2010/main" val="265280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26C968C0-1272-FC46-B6B1-B48493D537B5}"/>
              </a:ext>
            </a:extLst>
          </p:cNvPr>
          <p:cNvSpPr>
            <a:spLocks noGrp="1"/>
          </p:cNvSpPr>
          <p:nvPr>
            <p:ph type="dt" sz="half" idx="10"/>
          </p:nvPr>
        </p:nvSpPr>
        <p:spPr/>
        <p:txBody>
          <a:bodyPr/>
          <a:lstStyle/>
          <a:p>
            <a:fld id="{DCABFE86-5F1F-6946-9818-B4D877E6DEA8}" type="datetimeFigureOut">
              <a:rPr lang="x-none" smtClean="0"/>
              <a:t>2/12/2023</a:t>
            </a:fld>
            <a:endParaRPr lang="x-none"/>
          </a:p>
        </p:txBody>
      </p:sp>
      <p:sp>
        <p:nvSpPr>
          <p:cNvPr id="5" name="Footer Placeholder 4">
            <a:extLst>
              <a:ext uri="{FF2B5EF4-FFF2-40B4-BE49-F238E27FC236}">
                <a16:creationId xmlns:a16="http://schemas.microsoft.com/office/drawing/2014/main" xmlns=""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6D5CBA5-B345-E042-B1BF-D36A7A18823E}"/>
              </a:ext>
            </a:extLst>
          </p:cNvPr>
          <p:cNvSpPr>
            <a:spLocks noGrp="1"/>
          </p:cNvSpPr>
          <p:nvPr>
            <p:ph type="dt" sz="half" idx="10"/>
          </p:nvPr>
        </p:nvSpPr>
        <p:spPr/>
        <p:txBody>
          <a:bodyPr/>
          <a:lstStyle/>
          <a:p>
            <a:fld id="{DCABFE86-5F1F-6946-9818-B4D877E6DEA8}" type="datetimeFigureOut">
              <a:rPr lang="x-none" smtClean="0"/>
              <a:t>2/12/2023</a:t>
            </a:fld>
            <a:endParaRPr lang="x-none"/>
          </a:p>
        </p:txBody>
      </p:sp>
      <p:sp>
        <p:nvSpPr>
          <p:cNvPr id="5" name="Footer Placeholder 4">
            <a:extLst>
              <a:ext uri="{FF2B5EF4-FFF2-40B4-BE49-F238E27FC236}">
                <a16:creationId xmlns:a16="http://schemas.microsoft.com/office/drawing/2014/main" xmlns=""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3984DCA-0EE3-1240-95E3-2375BB651632}"/>
              </a:ext>
            </a:extLst>
          </p:cNvPr>
          <p:cNvSpPr>
            <a:spLocks noGrp="1"/>
          </p:cNvSpPr>
          <p:nvPr>
            <p:ph type="dt" sz="half" idx="10"/>
          </p:nvPr>
        </p:nvSpPr>
        <p:spPr/>
        <p:txBody>
          <a:bodyPr/>
          <a:lstStyle/>
          <a:p>
            <a:fld id="{DCABFE86-5F1F-6946-9818-B4D877E6DEA8}" type="datetimeFigureOut">
              <a:rPr lang="x-none" smtClean="0"/>
              <a:t>2/12/2023</a:t>
            </a:fld>
            <a:endParaRPr lang="x-none"/>
          </a:p>
        </p:txBody>
      </p:sp>
      <p:sp>
        <p:nvSpPr>
          <p:cNvPr id="5" name="Footer Placeholder 4">
            <a:extLst>
              <a:ext uri="{FF2B5EF4-FFF2-40B4-BE49-F238E27FC236}">
                <a16:creationId xmlns:a16="http://schemas.microsoft.com/office/drawing/2014/main" xmlns=""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8559ED71-ACDD-1E49-891A-595314ED05C1}"/>
              </a:ext>
            </a:extLst>
          </p:cNvPr>
          <p:cNvSpPr>
            <a:spLocks noGrp="1"/>
          </p:cNvSpPr>
          <p:nvPr>
            <p:ph type="dt" sz="half" idx="10"/>
          </p:nvPr>
        </p:nvSpPr>
        <p:spPr/>
        <p:txBody>
          <a:bodyPr/>
          <a:lstStyle/>
          <a:p>
            <a:fld id="{DCABFE86-5F1F-6946-9818-B4D877E6DEA8}" type="datetimeFigureOut">
              <a:rPr lang="x-none" smtClean="0"/>
              <a:t>2/12/2023</a:t>
            </a:fld>
            <a:endParaRPr lang="x-none"/>
          </a:p>
        </p:txBody>
      </p:sp>
      <p:sp>
        <p:nvSpPr>
          <p:cNvPr id="4" name="Footer Placeholder 3">
            <a:extLst>
              <a:ext uri="{FF2B5EF4-FFF2-40B4-BE49-F238E27FC236}">
                <a16:creationId xmlns:a16="http://schemas.microsoft.com/office/drawing/2014/main" xmlns=""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3883BD-95AF-7C41-AB00-CF14B6258C3F}"/>
              </a:ext>
            </a:extLst>
          </p:cNvPr>
          <p:cNvSpPr>
            <a:spLocks noGrp="1"/>
          </p:cNvSpPr>
          <p:nvPr>
            <p:ph type="dt" sz="half" idx="10"/>
          </p:nvPr>
        </p:nvSpPr>
        <p:spPr/>
        <p:txBody>
          <a:bodyPr/>
          <a:lstStyle/>
          <a:p>
            <a:fld id="{DCABFE86-5F1F-6946-9818-B4D877E6DEA8}" type="datetimeFigureOut">
              <a:rPr lang="x-none" smtClean="0"/>
              <a:t>2/12/2023</a:t>
            </a:fld>
            <a:endParaRPr lang="x-none"/>
          </a:p>
        </p:txBody>
      </p:sp>
      <p:sp>
        <p:nvSpPr>
          <p:cNvPr id="5" name="Footer Placeholder 4">
            <a:extLst>
              <a:ext uri="{FF2B5EF4-FFF2-40B4-BE49-F238E27FC236}">
                <a16:creationId xmlns:a16="http://schemas.microsoft.com/office/drawing/2014/main" xmlns=""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3F30520E-892B-2041-A6EA-E5CC0EF69C07}"/>
              </a:ext>
            </a:extLst>
          </p:cNvPr>
          <p:cNvSpPr>
            <a:spLocks noGrp="1"/>
          </p:cNvSpPr>
          <p:nvPr>
            <p:ph type="dt" sz="half" idx="10"/>
          </p:nvPr>
        </p:nvSpPr>
        <p:spPr/>
        <p:txBody>
          <a:bodyPr/>
          <a:lstStyle/>
          <a:p>
            <a:fld id="{DCABFE86-5F1F-6946-9818-B4D877E6DEA8}" type="datetimeFigureOut">
              <a:rPr lang="x-none" smtClean="0"/>
              <a:t>2/12/2023</a:t>
            </a:fld>
            <a:endParaRPr lang="x-none"/>
          </a:p>
        </p:txBody>
      </p:sp>
      <p:sp>
        <p:nvSpPr>
          <p:cNvPr id="6" name="Footer Placeholder 5">
            <a:extLst>
              <a:ext uri="{FF2B5EF4-FFF2-40B4-BE49-F238E27FC236}">
                <a16:creationId xmlns:a16="http://schemas.microsoft.com/office/drawing/2014/main" xmlns=""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3B7BB534-3189-5E4F-8096-20915794CA58}"/>
              </a:ext>
            </a:extLst>
          </p:cNvPr>
          <p:cNvSpPr>
            <a:spLocks noGrp="1"/>
          </p:cNvSpPr>
          <p:nvPr>
            <p:ph type="dt" sz="half" idx="10"/>
          </p:nvPr>
        </p:nvSpPr>
        <p:spPr/>
        <p:txBody>
          <a:bodyPr/>
          <a:lstStyle/>
          <a:p>
            <a:fld id="{DCABFE86-5F1F-6946-9818-B4D877E6DEA8}" type="datetimeFigureOut">
              <a:rPr lang="x-none" smtClean="0"/>
              <a:t>2/12/2023</a:t>
            </a:fld>
            <a:endParaRPr lang="x-none"/>
          </a:p>
        </p:txBody>
      </p:sp>
      <p:sp>
        <p:nvSpPr>
          <p:cNvPr id="8" name="Footer Placeholder 7">
            <a:extLst>
              <a:ext uri="{FF2B5EF4-FFF2-40B4-BE49-F238E27FC236}">
                <a16:creationId xmlns:a16="http://schemas.microsoft.com/office/drawing/2014/main" xmlns=""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C60F86EC-E833-F14C-9E66-41E9BEB47E94}"/>
              </a:ext>
            </a:extLst>
          </p:cNvPr>
          <p:cNvSpPr>
            <a:spLocks noGrp="1"/>
          </p:cNvSpPr>
          <p:nvPr>
            <p:ph type="dt" sz="half" idx="10"/>
          </p:nvPr>
        </p:nvSpPr>
        <p:spPr/>
        <p:txBody>
          <a:bodyPr/>
          <a:lstStyle/>
          <a:p>
            <a:fld id="{DCABFE86-5F1F-6946-9818-B4D877E6DEA8}" type="datetimeFigureOut">
              <a:rPr lang="x-none" smtClean="0"/>
              <a:t>2/12/2023</a:t>
            </a:fld>
            <a:endParaRPr lang="x-none"/>
          </a:p>
        </p:txBody>
      </p:sp>
      <p:sp>
        <p:nvSpPr>
          <p:cNvPr id="4" name="Footer Placeholder 3">
            <a:extLst>
              <a:ext uri="{FF2B5EF4-FFF2-40B4-BE49-F238E27FC236}">
                <a16:creationId xmlns:a16="http://schemas.microsoft.com/office/drawing/2014/main" xmlns=""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E831CA-2E69-5949-B30F-B8B78C06334B}"/>
              </a:ext>
            </a:extLst>
          </p:cNvPr>
          <p:cNvSpPr>
            <a:spLocks noGrp="1"/>
          </p:cNvSpPr>
          <p:nvPr>
            <p:ph type="dt" sz="half" idx="10"/>
          </p:nvPr>
        </p:nvSpPr>
        <p:spPr/>
        <p:txBody>
          <a:bodyPr/>
          <a:lstStyle/>
          <a:p>
            <a:fld id="{DCABFE86-5F1F-6946-9818-B4D877E6DEA8}" type="datetimeFigureOut">
              <a:rPr lang="x-none" smtClean="0"/>
              <a:t>2/12/2023</a:t>
            </a:fld>
            <a:endParaRPr lang="x-none"/>
          </a:p>
        </p:txBody>
      </p:sp>
      <p:sp>
        <p:nvSpPr>
          <p:cNvPr id="3" name="Footer Placeholder 2">
            <a:extLst>
              <a:ext uri="{FF2B5EF4-FFF2-40B4-BE49-F238E27FC236}">
                <a16:creationId xmlns:a16="http://schemas.microsoft.com/office/drawing/2014/main" xmlns=""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7BA5D7-C2E5-1742-AA49-7F1ED8618BE1}"/>
              </a:ext>
            </a:extLst>
          </p:cNvPr>
          <p:cNvSpPr>
            <a:spLocks noGrp="1"/>
          </p:cNvSpPr>
          <p:nvPr>
            <p:ph type="dt" sz="half" idx="10"/>
          </p:nvPr>
        </p:nvSpPr>
        <p:spPr/>
        <p:txBody>
          <a:bodyPr/>
          <a:lstStyle/>
          <a:p>
            <a:fld id="{DCABFE86-5F1F-6946-9818-B4D877E6DEA8}" type="datetimeFigureOut">
              <a:rPr lang="x-none" smtClean="0"/>
              <a:t>2/12/2023</a:t>
            </a:fld>
            <a:endParaRPr lang="x-none"/>
          </a:p>
        </p:txBody>
      </p:sp>
      <p:sp>
        <p:nvSpPr>
          <p:cNvPr id="6" name="Footer Placeholder 5">
            <a:extLst>
              <a:ext uri="{FF2B5EF4-FFF2-40B4-BE49-F238E27FC236}">
                <a16:creationId xmlns:a16="http://schemas.microsoft.com/office/drawing/2014/main" xmlns=""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71F450-BAB6-7349-B544-02570C29E4F5}"/>
              </a:ext>
            </a:extLst>
          </p:cNvPr>
          <p:cNvSpPr>
            <a:spLocks noGrp="1"/>
          </p:cNvSpPr>
          <p:nvPr>
            <p:ph type="dt" sz="half" idx="10"/>
          </p:nvPr>
        </p:nvSpPr>
        <p:spPr/>
        <p:txBody>
          <a:bodyPr/>
          <a:lstStyle/>
          <a:p>
            <a:fld id="{DCABFE86-5F1F-6946-9818-B4D877E6DEA8}" type="datetimeFigureOut">
              <a:rPr lang="x-none" smtClean="0"/>
              <a:t>2/12/2023</a:t>
            </a:fld>
            <a:endParaRPr lang="x-none"/>
          </a:p>
        </p:txBody>
      </p:sp>
      <p:sp>
        <p:nvSpPr>
          <p:cNvPr id="6" name="Footer Placeholder 5">
            <a:extLst>
              <a:ext uri="{FF2B5EF4-FFF2-40B4-BE49-F238E27FC236}">
                <a16:creationId xmlns:a16="http://schemas.microsoft.com/office/drawing/2014/main" xmlns=""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2/12/2023</a:t>
            </a:fld>
            <a:endParaRPr lang="x-none"/>
          </a:p>
        </p:txBody>
      </p:sp>
      <p:sp>
        <p:nvSpPr>
          <p:cNvPr id="5" name="Footer Placeholder 4">
            <a:extLst>
              <a:ext uri="{FF2B5EF4-FFF2-40B4-BE49-F238E27FC236}">
                <a16:creationId xmlns:a16="http://schemas.microsoft.com/office/drawing/2014/main" xmlns=""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a16="http://schemas.microsoft.com/office/drawing/2014/main" xmlns=""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2421" y="245227"/>
            <a:ext cx="2037348" cy="596983"/>
          </a:xfrm>
        </p:spPr>
        <p:txBody>
          <a:bodyPr/>
          <a:lstStyle/>
          <a:p>
            <a:r>
              <a:rPr lang="vi-VN" b="1" dirty="0" smtClean="0">
                <a:solidFill>
                  <a:srgbClr val="002060"/>
                </a:solidFill>
                <a:latin typeface="+mj-lt"/>
              </a:rPr>
              <a:t>KHỞI ĐỘNG</a:t>
            </a:r>
          </a:p>
          <a:p>
            <a:endParaRPr lang="vi-VN" b="1" dirty="0">
              <a:solidFill>
                <a:srgbClr val="002060"/>
              </a:solidFill>
              <a:latin typeface="+mj-lt"/>
            </a:endParaRPr>
          </a:p>
        </p:txBody>
      </p:sp>
      <p:pic>
        <p:nvPicPr>
          <p:cNvPr id="4" name="image90.jpeg" descr="C:\Users\HP\OneDrive\Desktop\Screenshot_23.png"/>
          <p:cNvPicPr/>
          <p:nvPr/>
        </p:nvPicPr>
        <p:blipFill>
          <a:blip r:embed="rId2" cstate="print"/>
          <a:stretch>
            <a:fillRect/>
          </a:stretch>
        </p:blipFill>
        <p:spPr>
          <a:xfrm>
            <a:off x="1006644" y="697831"/>
            <a:ext cx="10038346" cy="6015790"/>
          </a:xfrm>
          <a:prstGeom prst="rect">
            <a:avLst/>
          </a:prstGeom>
        </p:spPr>
      </p:pic>
      <p:sp>
        <p:nvSpPr>
          <p:cNvPr id="5" name="TextBox 4"/>
          <p:cNvSpPr txBox="1"/>
          <p:nvPr/>
        </p:nvSpPr>
        <p:spPr>
          <a:xfrm>
            <a:off x="1300869" y="2381033"/>
            <a:ext cx="1538584" cy="523220"/>
          </a:xfrm>
          <a:prstGeom prst="rect">
            <a:avLst/>
          </a:prstGeom>
          <a:noFill/>
        </p:spPr>
        <p:txBody>
          <a:bodyPr wrap="square" rtlCol="0">
            <a:spAutoFit/>
          </a:bodyPr>
          <a:lstStyle/>
          <a:p>
            <a:r>
              <a:rPr lang="vi-VN" sz="2800" b="1" dirty="0" smtClean="0">
                <a:solidFill>
                  <a:srgbClr val="002060"/>
                </a:solidFill>
              </a:rPr>
              <a:t>1</a:t>
            </a:r>
            <a:endParaRPr lang="vi-VN" sz="2800" dirty="0">
              <a:solidFill>
                <a:srgbClr val="002060"/>
              </a:solidFill>
            </a:endParaRPr>
          </a:p>
        </p:txBody>
      </p:sp>
      <p:sp>
        <p:nvSpPr>
          <p:cNvPr id="6" name="TextBox 5"/>
          <p:cNvSpPr txBox="1"/>
          <p:nvPr/>
        </p:nvSpPr>
        <p:spPr>
          <a:xfrm>
            <a:off x="4064121" y="2381033"/>
            <a:ext cx="1538584" cy="523220"/>
          </a:xfrm>
          <a:prstGeom prst="rect">
            <a:avLst/>
          </a:prstGeom>
          <a:noFill/>
        </p:spPr>
        <p:txBody>
          <a:bodyPr wrap="square" rtlCol="0">
            <a:spAutoFit/>
          </a:bodyPr>
          <a:lstStyle/>
          <a:p>
            <a:r>
              <a:rPr lang="vi-VN" sz="2800" b="1" dirty="0">
                <a:solidFill>
                  <a:srgbClr val="002060"/>
                </a:solidFill>
              </a:rPr>
              <a:t>2</a:t>
            </a:r>
            <a:endParaRPr lang="vi-VN" sz="2800" dirty="0">
              <a:solidFill>
                <a:srgbClr val="002060"/>
              </a:solidFill>
            </a:endParaRPr>
          </a:p>
        </p:txBody>
      </p:sp>
      <p:sp>
        <p:nvSpPr>
          <p:cNvPr id="7" name="TextBox 6"/>
          <p:cNvSpPr txBox="1"/>
          <p:nvPr/>
        </p:nvSpPr>
        <p:spPr>
          <a:xfrm>
            <a:off x="7072016" y="2381033"/>
            <a:ext cx="1538584" cy="523220"/>
          </a:xfrm>
          <a:prstGeom prst="rect">
            <a:avLst/>
          </a:prstGeom>
          <a:noFill/>
        </p:spPr>
        <p:txBody>
          <a:bodyPr wrap="square" rtlCol="0">
            <a:spAutoFit/>
          </a:bodyPr>
          <a:lstStyle/>
          <a:p>
            <a:r>
              <a:rPr lang="vi-VN" sz="2800" b="1" dirty="0">
                <a:solidFill>
                  <a:srgbClr val="002060"/>
                </a:solidFill>
              </a:rPr>
              <a:t>3</a:t>
            </a:r>
            <a:endParaRPr lang="vi-VN" sz="2800" dirty="0">
              <a:solidFill>
                <a:srgbClr val="002060"/>
              </a:solidFill>
            </a:endParaRPr>
          </a:p>
        </p:txBody>
      </p:sp>
      <p:sp>
        <p:nvSpPr>
          <p:cNvPr id="8" name="TextBox 7"/>
          <p:cNvSpPr txBox="1"/>
          <p:nvPr/>
        </p:nvSpPr>
        <p:spPr>
          <a:xfrm>
            <a:off x="9543960" y="2375803"/>
            <a:ext cx="1538584" cy="523220"/>
          </a:xfrm>
          <a:prstGeom prst="rect">
            <a:avLst/>
          </a:prstGeom>
          <a:noFill/>
        </p:spPr>
        <p:txBody>
          <a:bodyPr wrap="square" rtlCol="0">
            <a:spAutoFit/>
          </a:bodyPr>
          <a:lstStyle/>
          <a:p>
            <a:r>
              <a:rPr lang="vi-VN" sz="2800" b="1" dirty="0">
                <a:solidFill>
                  <a:srgbClr val="002060"/>
                </a:solidFill>
              </a:rPr>
              <a:t>4</a:t>
            </a:r>
            <a:endParaRPr lang="vi-VN" sz="2800" dirty="0">
              <a:solidFill>
                <a:srgbClr val="002060"/>
              </a:solidFill>
            </a:endParaRPr>
          </a:p>
        </p:txBody>
      </p:sp>
      <p:sp>
        <p:nvSpPr>
          <p:cNvPr id="9" name="TextBox 8"/>
          <p:cNvSpPr txBox="1"/>
          <p:nvPr/>
        </p:nvSpPr>
        <p:spPr>
          <a:xfrm>
            <a:off x="1597648" y="4181466"/>
            <a:ext cx="1538584" cy="523220"/>
          </a:xfrm>
          <a:prstGeom prst="rect">
            <a:avLst/>
          </a:prstGeom>
          <a:noFill/>
        </p:spPr>
        <p:txBody>
          <a:bodyPr wrap="square" rtlCol="0">
            <a:spAutoFit/>
          </a:bodyPr>
          <a:lstStyle/>
          <a:p>
            <a:r>
              <a:rPr lang="vi-VN" sz="2800" b="1" dirty="0">
                <a:solidFill>
                  <a:srgbClr val="002060"/>
                </a:solidFill>
              </a:rPr>
              <a:t>5</a:t>
            </a:r>
            <a:endParaRPr lang="vi-VN" sz="2800" dirty="0">
              <a:solidFill>
                <a:srgbClr val="002060"/>
              </a:solidFill>
            </a:endParaRPr>
          </a:p>
        </p:txBody>
      </p:sp>
      <p:sp>
        <p:nvSpPr>
          <p:cNvPr id="10" name="TextBox 9"/>
          <p:cNvSpPr txBox="1"/>
          <p:nvPr/>
        </p:nvSpPr>
        <p:spPr>
          <a:xfrm>
            <a:off x="4487233" y="4176236"/>
            <a:ext cx="1538584" cy="523220"/>
          </a:xfrm>
          <a:prstGeom prst="rect">
            <a:avLst/>
          </a:prstGeom>
          <a:noFill/>
        </p:spPr>
        <p:txBody>
          <a:bodyPr wrap="square" rtlCol="0">
            <a:spAutoFit/>
          </a:bodyPr>
          <a:lstStyle/>
          <a:p>
            <a:r>
              <a:rPr lang="vi-VN" sz="2800" b="1" dirty="0">
                <a:solidFill>
                  <a:srgbClr val="002060"/>
                </a:solidFill>
              </a:rPr>
              <a:t>6</a:t>
            </a:r>
            <a:endParaRPr lang="vi-VN" sz="2800" dirty="0">
              <a:solidFill>
                <a:srgbClr val="002060"/>
              </a:solidFill>
            </a:endParaRPr>
          </a:p>
        </p:txBody>
      </p:sp>
      <p:sp>
        <p:nvSpPr>
          <p:cNvPr id="11" name="TextBox 10"/>
          <p:cNvSpPr txBox="1"/>
          <p:nvPr/>
        </p:nvSpPr>
        <p:spPr>
          <a:xfrm>
            <a:off x="7376818" y="4176236"/>
            <a:ext cx="1538584" cy="523220"/>
          </a:xfrm>
          <a:prstGeom prst="rect">
            <a:avLst/>
          </a:prstGeom>
          <a:noFill/>
        </p:spPr>
        <p:txBody>
          <a:bodyPr wrap="square" rtlCol="0">
            <a:spAutoFit/>
          </a:bodyPr>
          <a:lstStyle/>
          <a:p>
            <a:r>
              <a:rPr lang="vi-VN" sz="2800" b="1" dirty="0">
                <a:solidFill>
                  <a:srgbClr val="002060"/>
                </a:solidFill>
              </a:rPr>
              <a:t>7</a:t>
            </a:r>
            <a:endParaRPr lang="vi-VN" sz="2800" dirty="0">
              <a:solidFill>
                <a:srgbClr val="002060"/>
              </a:solidFill>
            </a:endParaRPr>
          </a:p>
        </p:txBody>
      </p:sp>
      <p:sp>
        <p:nvSpPr>
          <p:cNvPr id="12" name="TextBox 11"/>
          <p:cNvSpPr txBox="1"/>
          <p:nvPr/>
        </p:nvSpPr>
        <p:spPr>
          <a:xfrm>
            <a:off x="9801908" y="4158952"/>
            <a:ext cx="1538584" cy="523220"/>
          </a:xfrm>
          <a:prstGeom prst="rect">
            <a:avLst/>
          </a:prstGeom>
          <a:noFill/>
        </p:spPr>
        <p:txBody>
          <a:bodyPr wrap="square" rtlCol="0">
            <a:spAutoFit/>
          </a:bodyPr>
          <a:lstStyle/>
          <a:p>
            <a:r>
              <a:rPr lang="vi-VN" sz="2800" b="1" dirty="0">
                <a:solidFill>
                  <a:srgbClr val="002060"/>
                </a:solidFill>
              </a:rPr>
              <a:t>8</a:t>
            </a:r>
            <a:endParaRPr lang="vi-VN" sz="2800" dirty="0">
              <a:solidFill>
                <a:srgbClr val="002060"/>
              </a:solidFill>
            </a:endParaRPr>
          </a:p>
        </p:txBody>
      </p:sp>
      <p:sp>
        <p:nvSpPr>
          <p:cNvPr id="13" name="TextBox 12"/>
          <p:cNvSpPr txBox="1"/>
          <p:nvPr/>
        </p:nvSpPr>
        <p:spPr>
          <a:xfrm>
            <a:off x="2067609" y="5981899"/>
            <a:ext cx="1538584" cy="523220"/>
          </a:xfrm>
          <a:prstGeom prst="rect">
            <a:avLst/>
          </a:prstGeom>
          <a:noFill/>
        </p:spPr>
        <p:txBody>
          <a:bodyPr wrap="square" rtlCol="0">
            <a:spAutoFit/>
          </a:bodyPr>
          <a:lstStyle/>
          <a:p>
            <a:r>
              <a:rPr lang="vi-VN" sz="2800" b="1" dirty="0">
                <a:solidFill>
                  <a:srgbClr val="002060"/>
                </a:solidFill>
              </a:rPr>
              <a:t>9</a:t>
            </a:r>
            <a:endParaRPr lang="vi-VN" sz="2800" dirty="0">
              <a:solidFill>
                <a:srgbClr val="002060"/>
              </a:solidFill>
            </a:endParaRPr>
          </a:p>
        </p:txBody>
      </p:sp>
      <p:sp>
        <p:nvSpPr>
          <p:cNvPr id="14" name="TextBox 13"/>
          <p:cNvSpPr txBox="1"/>
          <p:nvPr/>
        </p:nvSpPr>
        <p:spPr>
          <a:xfrm>
            <a:off x="5838234" y="5954177"/>
            <a:ext cx="1538584" cy="523220"/>
          </a:xfrm>
          <a:prstGeom prst="rect">
            <a:avLst/>
          </a:prstGeom>
          <a:noFill/>
        </p:spPr>
        <p:txBody>
          <a:bodyPr wrap="square" rtlCol="0">
            <a:spAutoFit/>
          </a:bodyPr>
          <a:lstStyle/>
          <a:p>
            <a:r>
              <a:rPr lang="vi-VN" sz="2800" b="1" dirty="0" smtClean="0">
                <a:solidFill>
                  <a:srgbClr val="002060"/>
                </a:solidFill>
              </a:rPr>
              <a:t>10</a:t>
            </a:r>
            <a:endParaRPr lang="vi-VN" sz="2800" dirty="0">
              <a:solidFill>
                <a:srgbClr val="002060"/>
              </a:solidFill>
            </a:endParaRPr>
          </a:p>
        </p:txBody>
      </p:sp>
      <p:sp>
        <p:nvSpPr>
          <p:cNvPr id="15" name="TextBox 14"/>
          <p:cNvSpPr txBox="1"/>
          <p:nvPr/>
        </p:nvSpPr>
        <p:spPr>
          <a:xfrm>
            <a:off x="9506406" y="5981899"/>
            <a:ext cx="1538584" cy="523220"/>
          </a:xfrm>
          <a:prstGeom prst="rect">
            <a:avLst/>
          </a:prstGeom>
          <a:noFill/>
        </p:spPr>
        <p:txBody>
          <a:bodyPr wrap="square" rtlCol="0">
            <a:spAutoFit/>
          </a:bodyPr>
          <a:lstStyle/>
          <a:p>
            <a:r>
              <a:rPr lang="vi-VN" sz="2800" b="1" dirty="0" smtClean="0">
                <a:solidFill>
                  <a:srgbClr val="002060"/>
                </a:solidFill>
              </a:rPr>
              <a:t>11</a:t>
            </a:r>
            <a:endParaRPr lang="vi-VN" sz="2800" dirty="0">
              <a:solidFill>
                <a:srgbClr val="002060"/>
              </a:solidFill>
            </a:endParaRPr>
          </a:p>
        </p:txBody>
      </p:sp>
    </p:spTree>
    <p:extLst>
      <p:ext uri="{BB962C8B-B14F-4D97-AF65-F5344CB8AC3E}">
        <p14:creationId xmlns:p14="http://schemas.microsoft.com/office/powerpoint/2010/main" val="307314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9896" y="763188"/>
            <a:ext cx="11078310" cy="2901243"/>
          </a:xfrm>
          <a:prstGeom prst="rect">
            <a:avLst/>
          </a:prstGeom>
          <a:solidFill>
            <a:srgbClr val="FFFF00"/>
          </a:solidFill>
        </p:spPr>
        <p:txBody>
          <a:bodyPr wrap="square">
            <a:spAutoFit/>
          </a:bodyPr>
          <a:lstStyle/>
          <a:p>
            <a:pPr>
              <a:lnSpc>
                <a:spcPct val="130000"/>
              </a:lnSpc>
              <a:spcAft>
                <a:spcPts val="0"/>
              </a:spcAft>
            </a:pPr>
            <a:r>
              <a:rPr lang="vi-VN" sz="3600" dirty="0" smtClean="0">
                <a:solidFill>
                  <a:srgbClr val="002060"/>
                </a:solidFill>
                <a:latin typeface="+mj-lt"/>
                <a:ea typeface="Times New Roman" panose="02020603050405020304" pitchFamily="18" charset="0"/>
              </a:rPr>
              <a:t>-Nhờ n</a:t>
            </a:r>
            <a:r>
              <a:rPr lang="vi-VN" sz="3600" dirty="0" smtClean="0">
                <a:solidFill>
                  <a:srgbClr val="002060"/>
                </a:solidFill>
                <a:latin typeface="+mj-lt"/>
                <a:ea typeface="Arial" panose="020B0604020202020204" pitchFamily="34" charset="0"/>
              </a:rPr>
              <a:t>ghề </a:t>
            </a:r>
            <a:r>
              <a:rPr lang="vi-VN" sz="3600" dirty="0">
                <a:solidFill>
                  <a:srgbClr val="002060"/>
                </a:solidFill>
                <a:latin typeface="+mj-lt"/>
                <a:ea typeface="Arial" panose="020B0604020202020204" pitchFamily="34" charset="0"/>
              </a:rPr>
              <a:t>nông trồng lúa nước </a:t>
            </a:r>
            <a:r>
              <a:rPr lang="vi-VN" sz="3600" dirty="0" smtClean="0">
                <a:solidFill>
                  <a:srgbClr val="002060"/>
                </a:solidFill>
                <a:latin typeface="+mj-lt"/>
                <a:ea typeface="Arial" panose="020B0604020202020204" pitchFamily="34" charset="0"/>
              </a:rPr>
              <a:t>và </a:t>
            </a:r>
            <a:r>
              <a:rPr lang="vi-VN" sz="3600" dirty="0">
                <a:solidFill>
                  <a:srgbClr val="002060"/>
                </a:solidFill>
                <a:latin typeface="+mj-lt"/>
                <a:ea typeface="Arial" panose="020B0604020202020204" pitchFamily="34" charset="0"/>
              </a:rPr>
              <a:t>nghề thủ công đúc đồng, rèn sắt, dệt, gốm</a:t>
            </a:r>
            <a:r>
              <a:rPr lang="vi-VN" sz="3600" dirty="0" smtClean="0">
                <a:solidFill>
                  <a:srgbClr val="002060"/>
                </a:solidFill>
                <a:latin typeface="+mj-lt"/>
                <a:ea typeface="Arial" panose="020B0604020202020204" pitchFamily="34" charset="0"/>
              </a:rPr>
              <a:t>... Phát triển và trao đổi hàng hóa, giao lưu văn </a:t>
            </a:r>
            <a:r>
              <a:rPr lang="vi-VN" sz="3600" dirty="0">
                <a:solidFill>
                  <a:srgbClr val="002060"/>
                </a:solidFill>
                <a:latin typeface="+mj-lt"/>
                <a:ea typeface="Arial" panose="020B0604020202020204" pitchFamily="34" charset="0"/>
              </a:rPr>
              <a:t>hoá với </a:t>
            </a:r>
            <a:r>
              <a:rPr lang="vi-VN" sz="3600" dirty="0" smtClean="0">
                <a:solidFill>
                  <a:srgbClr val="002060"/>
                </a:solidFill>
                <a:latin typeface="+mj-lt"/>
                <a:ea typeface="Arial" panose="020B0604020202020204" pitchFamily="34" charset="0"/>
              </a:rPr>
              <a:t>các nước như: Ấn </a:t>
            </a:r>
            <a:r>
              <a:rPr lang="vi-VN" sz="3600" dirty="0">
                <a:solidFill>
                  <a:srgbClr val="002060"/>
                </a:solidFill>
                <a:latin typeface="+mj-lt"/>
                <a:ea typeface="Arial" panose="020B0604020202020204" pitchFamily="34" charset="0"/>
              </a:rPr>
              <a:t>Độ, Trung </a:t>
            </a:r>
            <a:r>
              <a:rPr lang="vi-VN" sz="3600" dirty="0" smtClean="0">
                <a:solidFill>
                  <a:srgbClr val="002060"/>
                </a:solidFill>
                <a:latin typeface="+mj-lt"/>
                <a:ea typeface="Arial" panose="020B0604020202020204" pitchFamily="34" charset="0"/>
              </a:rPr>
              <a:t>Quốc,... </a:t>
            </a:r>
            <a:r>
              <a:rPr lang="vi-VN" sz="3600" dirty="0">
                <a:solidFill>
                  <a:srgbClr val="002060"/>
                </a:solidFill>
                <a:latin typeface="+mj-lt"/>
                <a:ea typeface="Arial" panose="020B0604020202020204" pitchFamily="34" charset="0"/>
              </a:rPr>
              <a:t>C</a:t>
            </a:r>
            <a:r>
              <a:rPr lang="vi-VN" sz="3600" dirty="0" smtClean="0">
                <a:solidFill>
                  <a:srgbClr val="002060"/>
                </a:solidFill>
                <a:latin typeface="+mj-lt"/>
                <a:ea typeface="Arial" panose="020B0604020202020204" pitchFamily="34" charset="0"/>
              </a:rPr>
              <a:t>ác quốc gia cổ ra đời từ đó.</a:t>
            </a:r>
          </a:p>
        </p:txBody>
      </p:sp>
      <p:sp>
        <p:nvSpPr>
          <p:cNvPr id="2" name="Rectangle 1"/>
          <p:cNvSpPr/>
          <p:nvPr/>
        </p:nvSpPr>
        <p:spPr>
          <a:xfrm>
            <a:off x="429896" y="3655503"/>
            <a:ext cx="11078310" cy="2862322"/>
          </a:xfrm>
          <a:prstGeom prst="rect">
            <a:avLst/>
          </a:prstGeom>
          <a:solidFill>
            <a:srgbClr val="FFFF00"/>
          </a:solidFill>
        </p:spPr>
        <p:txBody>
          <a:bodyPr wrap="square">
            <a:spAutoFit/>
          </a:bodyPr>
          <a:lstStyle/>
          <a:p>
            <a:pPr indent="254000">
              <a:spcAft>
                <a:spcPts val="0"/>
              </a:spcAft>
            </a:pPr>
            <a:r>
              <a:rPr lang="vi-VN" sz="3600" dirty="0">
                <a:solidFill>
                  <a:srgbClr val="C00000"/>
                </a:solidFill>
                <a:latin typeface="+mj-lt"/>
                <a:ea typeface="Arial" panose="020B0604020202020204" pitchFamily="34" charset="0"/>
              </a:rPr>
              <a:t>- </a:t>
            </a:r>
            <a:r>
              <a:rPr lang="vi-VN" sz="3600" dirty="0" smtClean="0">
                <a:latin typeface="+mj-lt"/>
              </a:rPr>
              <a:t>Các </a:t>
            </a:r>
            <a:r>
              <a:rPr lang="vi-VN" sz="3600" dirty="0">
                <a:latin typeface="+mj-lt"/>
              </a:rPr>
              <a:t>nhà nước đầu </a:t>
            </a:r>
            <a:r>
              <a:rPr lang="vi-VN" sz="3600" dirty="0" smtClean="0">
                <a:latin typeface="+mj-lt"/>
              </a:rPr>
              <a:t>tiên: </a:t>
            </a:r>
            <a:r>
              <a:rPr lang="vi-VN" sz="3600" dirty="0">
                <a:latin typeface="+mj-lt"/>
              </a:rPr>
              <a:t>Phù Nam, Chăm-pa, Đốn Tốn, Xích </a:t>
            </a:r>
            <a:r>
              <a:rPr lang="vi-VN" sz="3600" dirty="0" smtClean="0">
                <a:latin typeface="+mj-lt"/>
              </a:rPr>
              <a:t>Thổ rồi Chân </a:t>
            </a:r>
            <a:r>
              <a:rPr lang="vi-VN" sz="3600" dirty="0">
                <a:latin typeface="+mj-lt"/>
              </a:rPr>
              <a:t>Lạp, Thaton, Pegu. Các tiểu quốc nhỏ vùng hải đảo như Cantoli, Melayu, Taruma cũng lần lượt ra đời.</a:t>
            </a:r>
            <a:endParaRPr lang="vi-VN" sz="3600" dirty="0">
              <a:solidFill>
                <a:srgbClr val="C00000"/>
              </a:solidFill>
              <a:latin typeface="+mj-lt"/>
              <a:ea typeface="Arial" panose="020B0604020202020204" pitchFamily="34" charset="0"/>
            </a:endParaRPr>
          </a:p>
          <a:p>
            <a:pPr algn="just">
              <a:spcAft>
                <a:spcPts val="0"/>
              </a:spcAft>
            </a:pPr>
            <a:r>
              <a:rPr lang="vi-VN" sz="3600" dirty="0" smtClean="0">
                <a:solidFill>
                  <a:srgbClr val="C00000"/>
                </a:solidFill>
                <a:latin typeface="+mj-lt"/>
                <a:ea typeface="Times New Roman" panose="02020603050405020304" pitchFamily="18" charset="0"/>
              </a:rPr>
              <a:t>   </a:t>
            </a:r>
            <a:endParaRPr lang="vi-VN" sz="3600" dirty="0">
              <a:solidFill>
                <a:srgbClr val="C00000"/>
              </a:solidFill>
              <a:effectLst/>
              <a:latin typeface="+mj-lt"/>
              <a:ea typeface="Times New Roman" panose="02020603050405020304" pitchFamily="18" charset="0"/>
              <a:cs typeface="Times New Roman" panose="02020603050405020304" pitchFamily="18" charset="0"/>
            </a:endParaRPr>
          </a:p>
        </p:txBody>
      </p:sp>
      <p:sp>
        <p:nvSpPr>
          <p:cNvPr id="6" name="Rectangle 5"/>
          <p:cNvSpPr/>
          <p:nvPr/>
        </p:nvSpPr>
        <p:spPr>
          <a:xfrm>
            <a:off x="89982" y="68114"/>
            <a:ext cx="10868616" cy="523220"/>
          </a:xfrm>
          <a:prstGeom prst="rect">
            <a:avLst/>
          </a:prstGeom>
        </p:spPr>
        <p:txBody>
          <a:bodyPr wrap="none">
            <a:spAutoFit/>
          </a:bodyPr>
          <a:lstStyle/>
          <a:p>
            <a:r>
              <a:rPr lang="vi-VN" sz="2800" b="1" dirty="0">
                <a:solidFill>
                  <a:schemeClr val="accent1">
                    <a:lumMod val="50000"/>
                  </a:schemeClr>
                </a:solidFill>
                <a:latin typeface="+mj-lt"/>
                <a:ea typeface="Times New Roman" panose="02020603050405020304" pitchFamily="18" charset="0"/>
              </a:rPr>
              <a:t>2. </a:t>
            </a:r>
            <a:r>
              <a:rPr lang="vi-VN" sz="2800" b="1" dirty="0" smtClean="0">
                <a:solidFill>
                  <a:schemeClr val="accent1">
                    <a:lumMod val="50000"/>
                  </a:schemeClr>
                </a:solidFill>
                <a:latin typeface="+mj-lt"/>
                <a:ea typeface="Times New Roman" panose="02020603050405020304" pitchFamily="18" charset="0"/>
              </a:rPr>
              <a:t>Sự xuất hiện các quốc gia cổ đại từ đầu công nguyên đến thế kỉ VII </a:t>
            </a:r>
            <a:endParaRPr lang="vi-VN" sz="2800" dirty="0">
              <a:solidFill>
                <a:schemeClr val="accent1">
                  <a:lumMod val="50000"/>
                </a:schemeClr>
              </a:solidFill>
              <a:latin typeface="+mj-lt"/>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56903" y="5532711"/>
            <a:ext cx="1451303" cy="98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801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smtClean="0"/>
              <a:t> </a:t>
            </a:r>
            <a:endParaRPr lang="vi-VN" dirty="0"/>
          </a:p>
        </p:txBody>
      </p:sp>
      <p:sp>
        <p:nvSpPr>
          <p:cNvPr id="3" name="TextBox 2">
            <a:extLst>
              <a:ext uri="{FF2B5EF4-FFF2-40B4-BE49-F238E27FC236}">
                <a16:creationId xmlns:a16="http://schemas.microsoft.com/office/drawing/2014/main" xmlns="" id="{58C39CCC-1777-0643-880D-86EB4F8E01C1}"/>
              </a:ext>
            </a:extLst>
          </p:cNvPr>
          <p:cNvSpPr txBox="1"/>
          <p:nvPr/>
        </p:nvSpPr>
        <p:spPr>
          <a:xfrm>
            <a:off x="1877710" y="1059626"/>
            <a:ext cx="8938679" cy="830997"/>
          </a:xfrm>
          <a:prstGeom prst="rect">
            <a:avLst/>
          </a:prstGeom>
          <a:noFill/>
        </p:spPr>
        <p:txBody>
          <a:bodyPr wrap="square" rtlCol="0">
            <a:spAutoFit/>
          </a:bodyPr>
          <a:lstStyle/>
          <a:p>
            <a:pPr algn="ctr"/>
            <a:r>
              <a:rPr lang="en-US" sz="2400" b="1" dirty="0" err="1" smtClean="0">
                <a:solidFill>
                  <a:srgbClr val="FFC000"/>
                </a:solidFill>
                <a:latin typeface="Times New Roman" panose="02020603050405020304" pitchFamily="18" charset="0"/>
                <a:cs typeface="Times New Roman" panose="02020603050405020304" pitchFamily="18" charset="0"/>
              </a:rPr>
              <a:t>Tiết</a:t>
            </a:r>
            <a:r>
              <a:rPr lang="en-US" sz="2400" b="1" dirty="0" smtClean="0">
                <a:solidFill>
                  <a:srgbClr val="FFC000"/>
                </a:solidFill>
                <a:latin typeface="Times New Roman" panose="02020603050405020304" pitchFamily="18" charset="0"/>
                <a:cs typeface="Times New Roman" panose="02020603050405020304" pitchFamily="18" charset="0"/>
              </a:rPr>
              <a:t> 27-28 </a:t>
            </a:r>
            <a:r>
              <a:rPr lang="x-none" sz="2400" b="1" dirty="0" smtClean="0">
                <a:solidFill>
                  <a:srgbClr val="FFC000"/>
                </a:solidFill>
                <a:latin typeface="Times New Roman" panose="02020603050405020304" pitchFamily="18" charset="0"/>
                <a:cs typeface="Times New Roman" panose="02020603050405020304" pitchFamily="18" charset="0"/>
              </a:rPr>
              <a:t>Bài 1</a:t>
            </a:r>
            <a:r>
              <a:rPr lang="vi-VN" sz="2400" b="1" dirty="0">
                <a:solidFill>
                  <a:srgbClr val="FFC000"/>
                </a:solidFill>
                <a:latin typeface="Times New Roman" panose="02020603050405020304" pitchFamily="18" charset="0"/>
                <a:cs typeface="Times New Roman" panose="02020603050405020304" pitchFamily="18" charset="0"/>
              </a:rPr>
              <a:t>2</a:t>
            </a:r>
            <a:r>
              <a:rPr lang="x-none" sz="2400" b="1" dirty="0" smtClean="0">
                <a:solidFill>
                  <a:srgbClr val="FFC000"/>
                </a:solidFill>
                <a:latin typeface="Times New Roman" panose="02020603050405020304" pitchFamily="18" charset="0"/>
                <a:cs typeface="Times New Roman" panose="02020603050405020304" pitchFamily="18" charset="0"/>
              </a:rPr>
              <a:t>: </a:t>
            </a:r>
            <a:r>
              <a:rPr lang="vi-VN" sz="2400" b="1" dirty="0" smtClean="0">
                <a:solidFill>
                  <a:srgbClr val="FFC000"/>
                </a:solidFill>
                <a:latin typeface="Times New Roman" panose="02020603050405020304" pitchFamily="18" charset="0"/>
                <a:cs typeface="Times New Roman" panose="02020603050405020304" pitchFamily="18" charset="0"/>
              </a:rPr>
              <a:t>CÁC VƯƠNG QUỐC Ở ĐÔNG NAM Á TRƯỚC THẾ KỈ X (TT)</a:t>
            </a:r>
          </a:p>
        </p:txBody>
      </p:sp>
      <p:sp>
        <p:nvSpPr>
          <p:cNvPr id="5" name="TextBox 4"/>
          <p:cNvSpPr txBox="1"/>
          <p:nvPr/>
        </p:nvSpPr>
        <p:spPr>
          <a:xfrm>
            <a:off x="1600199" y="147889"/>
            <a:ext cx="8991600" cy="769441"/>
          </a:xfrm>
          <a:prstGeom prst="rect">
            <a:avLst/>
          </a:prstGeom>
          <a:noFill/>
        </p:spPr>
        <p:txBody>
          <a:bodyPr wrap="square" rtlCol="0">
            <a:spAutoFit/>
          </a:bodyPr>
          <a:lstStyle/>
          <a:p>
            <a:pPr algn="ctr"/>
            <a:r>
              <a:rPr lang="vi-VN" sz="2400" b="1" dirty="0" smtClean="0">
                <a:solidFill>
                  <a:srgbClr val="92D050"/>
                </a:solidFill>
              </a:rPr>
              <a:t>CHƯƠNG IV: ĐÔNG NAM Á </a:t>
            </a:r>
          </a:p>
          <a:p>
            <a:pPr algn="ctr"/>
            <a:r>
              <a:rPr lang="vi-VN" sz="2000" b="1" dirty="0" smtClean="0">
                <a:solidFill>
                  <a:srgbClr val="92D050"/>
                </a:solidFill>
              </a:rPr>
              <a:t>TỪ NHỮNG THẾ KỈ TIẾP GIÁP ĐẦU CÔNG NGUYÊN ĐẾN THẾ KỈ X</a:t>
            </a:r>
            <a:endParaRPr lang="vi-VN" sz="2000" b="1" dirty="0">
              <a:solidFill>
                <a:srgbClr val="92D050"/>
              </a:solidFill>
            </a:endParaRPr>
          </a:p>
        </p:txBody>
      </p:sp>
      <p:pic>
        <p:nvPicPr>
          <p:cNvPr id="7" name="Picture 5" descr="20526659_684991958366288_984150484_n"/>
          <p:cNvPicPr>
            <a:picLocks noChangeAspect="1" noChangeArrowheads="1"/>
          </p:cNvPicPr>
          <p:nvPr/>
        </p:nvPicPr>
        <p:blipFill>
          <a:blip r:embed="rId2" cstate="print"/>
          <a:srcRect/>
          <a:stretch>
            <a:fillRect/>
          </a:stretch>
        </p:blipFill>
        <p:spPr bwMode="auto">
          <a:xfrm>
            <a:off x="2610178" y="2063398"/>
            <a:ext cx="7038109" cy="4627419"/>
          </a:xfrm>
          <a:prstGeom prst="rect">
            <a:avLst/>
          </a:prstGeom>
          <a:noFill/>
        </p:spPr>
      </p:pic>
    </p:spTree>
    <p:extLst>
      <p:ext uri="{BB962C8B-B14F-4D97-AF65-F5344CB8AC3E}">
        <p14:creationId xmlns:p14="http://schemas.microsoft.com/office/powerpoint/2010/main" val="1510120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661" y="31587"/>
            <a:ext cx="10352690" cy="954107"/>
          </a:xfrm>
          <a:prstGeom prst="rect">
            <a:avLst/>
          </a:prstGeom>
        </p:spPr>
        <p:txBody>
          <a:bodyPr wrap="square">
            <a:spAutoFit/>
          </a:bodyPr>
          <a:lstStyle/>
          <a:p>
            <a:pPr algn="ctr"/>
            <a:r>
              <a:rPr lang="vi-VN" sz="2800" b="1" dirty="0">
                <a:solidFill>
                  <a:srgbClr val="0070C0"/>
                </a:solidFill>
                <a:latin typeface="Times New Roman" panose="02020603050405020304" pitchFamily="18" charset="0"/>
                <a:ea typeface="Times New Roman" panose="02020603050405020304" pitchFamily="18" charset="0"/>
              </a:rPr>
              <a:t>3. Sự hình thành và phát triển của các vương quốc phong kiến </a:t>
            </a:r>
            <a:endParaRPr lang="vi-VN" sz="2800" b="1" dirty="0" smtClean="0">
              <a:solidFill>
                <a:srgbClr val="0070C0"/>
              </a:solidFill>
              <a:latin typeface="Times New Roman" panose="02020603050405020304" pitchFamily="18" charset="0"/>
              <a:ea typeface="Times New Roman" panose="02020603050405020304" pitchFamily="18" charset="0"/>
            </a:endParaRPr>
          </a:p>
          <a:p>
            <a:pPr algn="ctr"/>
            <a:r>
              <a:rPr lang="vi-VN" sz="2800" b="1" dirty="0" smtClean="0">
                <a:solidFill>
                  <a:srgbClr val="0070C0"/>
                </a:solidFill>
                <a:latin typeface="Times New Roman" panose="02020603050405020304" pitchFamily="18" charset="0"/>
                <a:ea typeface="Times New Roman" panose="02020603050405020304" pitchFamily="18" charset="0"/>
              </a:rPr>
              <a:t>ở </a:t>
            </a:r>
            <a:r>
              <a:rPr lang="vi-VN" sz="2800" b="1" dirty="0">
                <a:solidFill>
                  <a:srgbClr val="0070C0"/>
                </a:solidFill>
                <a:latin typeface="Times New Roman" panose="02020603050405020304" pitchFamily="18" charset="0"/>
                <a:ea typeface="Times New Roman" panose="02020603050405020304" pitchFamily="18" charset="0"/>
              </a:rPr>
              <a:t>Đông Nam Á từ thế kỉ XII đến thế kỉ X</a:t>
            </a:r>
            <a:endParaRPr lang="vi-VN" sz="2800" dirty="0"/>
          </a:p>
        </p:txBody>
      </p:sp>
      <p:pic>
        <p:nvPicPr>
          <p:cNvPr id="6" name="Picture 5" descr="C:\Users\DO XUAN HUY\Documents\xz.pn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0306"/>
            <a:ext cx="9083843" cy="5380810"/>
          </a:xfrm>
          <a:prstGeom prst="rect">
            <a:avLst/>
          </a:prstGeom>
          <a:noFill/>
          <a:ln>
            <a:noFill/>
          </a:ln>
        </p:spPr>
      </p:pic>
    </p:spTree>
    <p:extLst>
      <p:ext uri="{BB962C8B-B14F-4D97-AF65-F5344CB8AC3E}">
        <p14:creationId xmlns:p14="http://schemas.microsoft.com/office/powerpoint/2010/main" val="2970573820"/>
      </p:ext>
    </p:extLst>
  </p:cSld>
  <p:clrMapOvr>
    <a:masterClrMapping/>
  </p:clrMapOvr>
  <p:transition spd="med">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DO XUAN HUY\Documents\xz.png"/>
          <p:cNvPicPr/>
          <p:nvPr/>
        </p:nvPicPr>
        <p:blipFill>
          <a:blip r:embed="rId2">
            <a:extLst>
              <a:ext uri="{28A0092B-C50C-407E-A947-70E740481C1C}">
                <a14:useLocalDpi xmlns:a14="http://schemas.microsoft.com/office/drawing/2010/main" val="0"/>
              </a:ext>
            </a:extLst>
          </a:blip>
          <a:srcRect/>
          <a:stretch>
            <a:fillRect/>
          </a:stretch>
        </p:blipFill>
        <p:spPr bwMode="auto">
          <a:xfrm>
            <a:off x="1780673" y="1356874"/>
            <a:ext cx="9083843" cy="5380810"/>
          </a:xfrm>
          <a:prstGeom prst="rect">
            <a:avLst/>
          </a:prstGeom>
          <a:noFill/>
          <a:ln>
            <a:noFill/>
          </a:ln>
        </p:spPr>
      </p:pic>
      <p:sp>
        <p:nvSpPr>
          <p:cNvPr id="2" name="Rectangle 1"/>
          <p:cNvSpPr/>
          <p:nvPr/>
        </p:nvSpPr>
        <p:spPr>
          <a:xfrm>
            <a:off x="132347" y="52453"/>
            <a:ext cx="12059653" cy="1200329"/>
          </a:xfrm>
          <a:prstGeom prst="rect">
            <a:avLst/>
          </a:prstGeom>
        </p:spPr>
        <p:txBody>
          <a:bodyPr wrap="square">
            <a:spAutoFit/>
          </a:bodyPr>
          <a:lstStyle/>
          <a:p>
            <a:pPr algn="ctr">
              <a:spcAft>
                <a:spcPts val="0"/>
              </a:spcAft>
            </a:pPr>
            <a:r>
              <a:rPr lang="vi-VN" sz="2400" b="1" dirty="0">
                <a:solidFill>
                  <a:srgbClr val="594F4F"/>
                </a:solidFill>
                <a:latin typeface="+mj-lt"/>
                <a:ea typeface="Times New Roman" panose="02020603050405020304" pitchFamily="18" charset="0"/>
                <a:cs typeface="Times New Roman" panose="02020603050405020304" pitchFamily="18" charset="0"/>
              </a:rPr>
              <a:t>Câu hỏi trang 65 sgk lịch sử 6 Chân trời sáng tạo</a:t>
            </a:r>
            <a:endParaRPr lang="vi-VN" sz="2400" dirty="0">
              <a:latin typeface="+mj-lt"/>
              <a:ea typeface="Arial" panose="020B0604020202020204" pitchFamily="34" charset="0"/>
              <a:cs typeface="Times New Roman" panose="02020603050405020304" pitchFamily="18" charset="0"/>
            </a:endParaRPr>
          </a:p>
          <a:p>
            <a:pPr>
              <a:spcAft>
                <a:spcPts val="0"/>
              </a:spcAft>
            </a:pPr>
            <a:r>
              <a:rPr lang="vi-VN" sz="2400" dirty="0" smtClean="0">
                <a:solidFill>
                  <a:srgbClr val="594F4F"/>
                </a:solidFill>
                <a:latin typeface="+mj-lt"/>
                <a:ea typeface="Times New Roman" panose="02020603050405020304" pitchFamily="18" charset="0"/>
                <a:cs typeface="Times New Roman" panose="02020603050405020304" pitchFamily="18" charset="0"/>
              </a:rPr>
              <a:t>- Em </a:t>
            </a:r>
            <a:r>
              <a:rPr lang="vi-VN" sz="2400" dirty="0">
                <a:solidFill>
                  <a:srgbClr val="594F4F"/>
                </a:solidFill>
                <a:latin typeface="+mj-lt"/>
                <a:ea typeface="Times New Roman" panose="02020603050405020304" pitchFamily="18" charset="0"/>
                <a:cs typeface="Times New Roman" panose="02020603050405020304" pitchFamily="18" charset="0"/>
              </a:rPr>
              <a:t>hãy xác định trên lược đồ 12.3, kể tên các vương quốc phong kiến ở Đông Nam Á từ thế kỷ VII đến thế kỷ X.</a:t>
            </a:r>
            <a:endParaRPr lang="vi-VN" sz="2400" dirty="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58952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894" y="629613"/>
            <a:ext cx="10768263" cy="5632311"/>
          </a:xfrm>
          <a:prstGeom prst="rect">
            <a:avLst/>
          </a:prstGeom>
        </p:spPr>
        <p:txBody>
          <a:bodyPr wrap="square">
            <a:spAutoFit/>
          </a:bodyPr>
          <a:lstStyle/>
          <a:p>
            <a:pPr>
              <a:spcAft>
                <a:spcPts val="0"/>
              </a:spcAft>
            </a:pP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Tìm trên lược đồ 12.3 trang 65 sgk lịch sử 6 Chân trời sáng tạo các quốc gia phong kiến Đông Nam Á sau:</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Ka-lin-ga</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Sri-Vi-Giay-a</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Bu-tu-an</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Tu-ma-sic</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Tha-ton</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Pe-gu</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Pa-gan</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Đại Cổ Việt</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Ha-ri-pun-giay-a</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Dva-ra-va-ti</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Campuchia</a:t>
            </a:r>
            <a:endParaRPr lang="vi-VN" sz="24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400" dirty="0">
                <a:solidFill>
                  <a:srgbClr val="0070C0"/>
                </a:solidFill>
                <a:latin typeface="+mj-lt"/>
                <a:ea typeface="Times New Roman" panose="02020603050405020304" pitchFamily="18" charset="0"/>
                <a:cs typeface="Times New Roman" panose="02020603050405020304" pitchFamily="18" charset="0"/>
              </a:rPr>
              <a:t>-     Chăm-pa</a:t>
            </a:r>
            <a:endParaRPr lang="vi-VN" sz="2400" dirty="0">
              <a:solidFill>
                <a:srgbClr val="0070C0"/>
              </a:solidFill>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54608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9494" y="643281"/>
            <a:ext cx="10295021" cy="461665"/>
          </a:xfrm>
          <a:prstGeom prst="rect">
            <a:avLst/>
          </a:prstGeom>
        </p:spPr>
        <p:txBody>
          <a:bodyPr wrap="square">
            <a:spAutoFit/>
          </a:bodyPr>
          <a:lstStyle/>
          <a:p>
            <a:pPr algn="ctr">
              <a:spcAft>
                <a:spcPts val="0"/>
              </a:spcAft>
            </a:pPr>
            <a:r>
              <a:rPr lang="vi-VN" sz="2400" b="1" dirty="0" smtClean="0">
                <a:solidFill>
                  <a:srgbClr val="594F4F"/>
                </a:solidFill>
                <a:latin typeface="+mj-lt"/>
                <a:ea typeface="Times New Roman" panose="02020603050405020304" pitchFamily="18" charset="0"/>
                <a:cs typeface="Times New Roman" panose="02020603050405020304" pitchFamily="18" charset="0"/>
              </a:rPr>
              <a:t>- Vị </a:t>
            </a:r>
            <a:r>
              <a:rPr lang="vi-VN" sz="2400" b="1" dirty="0">
                <a:solidFill>
                  <a:srgbClr val="594F4F"/>
                </a:solidFill>
                <a:latin typeface="+mj-lt"/>
                <a:ea typeface="Times New Roman" panose="02020603050405020304" pitchFamily="18" charset="0"/>
                <a:cs typeface="Times New Roman" panose="02020603050405020304" pitchFamily="18" charset="0"/>
              </a:rPr>
              <a:t>trí các các vương quốc phong kiến đó thuộc lãnh thổ nước nào ngày ?</a:t>
            </a:r>
            <a:endParaRPr lang="vi-VN" sz="2400" dirty="0">
              <a:latin typeface="+mj-lt"/>
              <a:ea typeface="Arial" panose="020B060402020202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911934386"/>
              </p:ext>
            </p:extLst>
          </p:nvPr>
        </p:nvGraphicFramePr>
        <p:xfrm>
          <a:off x="685798" y="1439451"/>
          <a:ext cx="10996865" cy="5151121"/>
        </p:xfrm>
        <a:graphic>
          <a:graphicData uri="http://schemas.openxmlformats.org/drawingml/2006/table">
            <a:tbl>
              <a:tblPr firstRow="1" firstCol="1" bandRow="1">
                <a:tableStyleId>{5C22544A-7EE6-4342-B048-85BDC9FD1C3A}</a:tableStyleId>
              </a:tblPr>
              <a:tblGrid>
                <a:gridCol w="5688724"/>
                <a:gridCol w="5308141"/>
              </a:tblGrid>
              <a:tr h="0">
                <a:tc>
                  <a:txBody>
                    <a:bodyPr/>
                    <a:lstStyle/>
                    <a:p>
                      <a:pPr algn="ctr">
                        <a:lnSpc>
                          <a:spcPct val="107000"/>
                        </a:lnSpc>
                        <a:spcAft>
                          <a:spcPts val="0"/>
                        </a:spcAft>
                      </a:pPr>
                      <a:r>
                        <a:rPr lang="vi-VN" sz="2800" dirty="0">
                          <a:effectLst/>
                          <a:latin typeface="+mj-lt"/>
                        </a:rPr>
                        <a:t>Tên các vương </a:t>
                      </a:r>
                      <a:r>
                        <a:rPr lang="vi-VN" sz="2800" dirty="0" smtClean="0">
                          <a:effectLst/>
                          <a:latin typeface="+mj-lt"/>
                        </a:rPr>
                        <a:t>phong</a:t>
                      </a:r>
                      <a:r>
                        <a:rPr lang="vi-VN" sz="2800" baseline="0" dirty="0" smtClean="0">
                          <a:effectLst/>
                          <a:latin typeface="+mj-lt"/>
                        </a:rPr>
                        <a:t> kiến</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Thuộc lãnh thổ quốc gia hiện nay</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Champa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dirty="0">
                          <a:effectLst/>
                          <a:latin typeface="+mj-lt"/>
                        </a:rPr>
                        <a:t>Việt Nam</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Đại Cồ Việt</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Việt Nam</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dirty="0" smtClean="0">
                          <a:effectLst/>
                          <a:latin typeface="+mj-lt"/>
                        </a:rPr>
                        <a:t>Pa-gan, Pê</a:t>
                      </a:r>
                      <a:r>
                        <a:rPr lang="vi-VN" sz="2800" baseline="0" dirty="0" smtClean="0">
                          <a:effectLst/>
                          <a:latin typeface="+mj-lt"/>
                        </a:rPr>
                        <a:t> –Gu, Tha-Tơn</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Mi-an-ma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dirty="0" smtClean="0">
                          <a:effectLst/>
                          <a:latin typeface="+mj-lt"/>
                          <a:ea typeface="+mn-ea"/>
                          <a:cs typeface="+mn-cs"/>
                        </a:rPr>
                        <a:t>Campuchia,</a:t>
                      </a:r>
                      <a:r>
                        <a:rPr lang="vi-VN" sz="2800" baseline="0" dirty="0" smtClean="0">
                          <a:effectLst/>
                          <a:latin typeface="+mj-lt"/>
                          <a:ea typeface="+mn-ea"/>
                          <a:cs typeface="+mn-cs"/>
                        </a:rPr>
                        <a:t> Dva-ra-va-ti, </a:t>
                      </a:r>
                    </a:p>
                    <a:p>
                      <a:pPr algn="ctr">
                        <a:lnSpc>
                          <a:spcPct val="107000"/>
                        </a:lnSpc>
                        <a:spcAft>
                          <a:spcPts val="0"/>
                        </a:spcAft>
                      </a:pPr>
                      <a:r>
                        <a:rPr lang="vi-VN" sz="2800" baseline="0" dirty="0" smtClean="0">
                          <a:effectLst/>
                          <a:latin typeface="+mj-lt"/>
                          <a:ea typeface="+mn-ea"/>
                          <a:cs typeface="+mn-cs"/>
                        </a:rPr>
                        <a:t>Ha-ri-pun-giay-a</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Lào, Campuchia, Thái Lan</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Tu-ma-síc</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Xingapo</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Sri Vi-giay-a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Indonexia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Ka-lin-ga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Indonexia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Bu-tu-an</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dirty="0">
                          <a:effectLst/>
                          <a:latin typeface="+mj-lt"/>
                        </a:rPr>
                        <a:t>Philippin</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r>
            </a:tbl>
          </a:graphicData>
        </a:graphic>
      </p:graphicFrame>
      <p:sp>
        <p:nvSpPr>
          <p:cNvPr id="10" name="Rounded Rectangle 9"/>
          <p:cNvSpPr/>
          <p:nvPr/>
        </p:nvSpPr>
        <p:spPr>
          <a:xfrm>
            <a:off x="6383404" y="2358188"/>
            <a:ext cx="5359905" cy="423238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dirty="0">
              <a:latin typeface="+mj-lt"/>
            </a:endParaRPr>
          </a:p>
        </p:txBody>
      </p:sp>
    </p:spTree>
    <p:extLst>
      <p:ext uri="{BB962C8B-B14F-4D97-AF65-F5344CB8AC3E}">
        <p14:creationId xmlns:p14="http://schemas.microsoft.com/office/powerpoint/2010/main" val="41520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661" y="31587"/>
            <a:ext cx="10352690" cy="954107"/>
          </a:xfrm>
          <a:prstGeom prst="rect">
            <a:avLst/>
          </a:prstGeom>
        </p:spPr>
        <p:txBody>
          <a:bodyPr wrap="square">
            <a:spAutoFit/>
          </a:bodyPr>
          <a:lstStyle/>
          <a:p>
            <a:pPr algn="ctr"/>
            <a:r>
              <a:rPr lang="vi-VN" sz="2800" b="1" dirty="0">
                <a:solidFill>
                  <a:srgbClr val="0070C0"/>
                </a:solidFill>
                <a:latin typeface="Times New Roman" panose="02020603050405020304" pitchFamily="18" charset="0"/>
                <a:ea typeface="Times New Roman" panose="02020603050405020304" pitchFamily="18" charset="0"/>
              </a:rPr>
              <a:t>3. Sự hình thành và phát triển của các vương quốc phong kiến </a:t>
            </a:r>
            <a:endParaRPr lang="vi-VN" sz="2800" b="1" dirty="0" smtClean="0">
              <a:solidFill>
                <a:srgbClr val="0070C0"/>
              </a:solidFill>
              <a:latin typeface="Times New Roman" panose="02020603050405020304" pitchFamily="18" charset="0"/>
              <a:ea typeface="Times New Roman" panose="02020603050405020304" pitchFamily="18" charset="0"/>
            </a:endParaRPr>
          </a:p>
          <a:p>
            <a:pPr algn="ctr"/>
            <a:r>
              <a:rPr lang="vi-VN" sz="2800" b="1" dirty="0" smtClean="0">
                <a:solidFill>
                  <a:srgbClr val="0070C0"/>
                </a:solidFill>
                <a:latin typeface="Times New Roman" panose="02020603050405020304" pitchFamily="18" charset="0"/>
                <a:ea typeface="Times New Roman" panose="02020603050405020304" pitchFamily="18" charset="0"/>
              </a:rPr>
              <a:t>ở </a:t>
            </a:r>
            <a:r>
              <a:rPr lang="vi-VN" sz="2800" b="1" dirty="0">
                <a:solidFill>
                  <a:srgbClr val="0070C0"/>
                </a:solidFill>
                <a:latin typeface="Times New Roman" panose="02020603050405020304" pitchFamily="18" charset="0"/>
                <a:ea typeface="Times New Roman" panose="02020603050405020304" pitchFamily="18" charset="0"/>
              </a:rPr>
              <a:t>Đông Nam Á từ thế kỉ XII đến thế kỉ X</a:t>
            </a:r>
            <a:endParaRPr lang="vi-VN" sz="2800" dirty="0"/>
          </a:p>
        </p:txBody>
      </p:sp>
      <p:sp>
        <p:nvSpPr>
          <p:cNvPr id="3" name="Rectangle 2"/>
          <p:cNvSpPr/>
          <p:nvPr/>
        </p:nvSpPr>
        <p:spPr>
          <a:xfrm>
            <a:off x="358346" y="985694"/>
            <a:ext cx="11528853" cy="5488682"/>
          </a:xfrm>
          <a:prstGeom prst="rect">
            <a:avLst/>
          </a:prstGeom>
          <a:solidFill>
            <a:srgbClr val="FFFF00"/>
          </a:solidFill>
        </p:spPr>
        <p:txBody>
          <a:bodyPr wrap="square">
            <a:spAutoFit/>
          </a:bodyPr>
          <a:lstStyle/>
          <a:p>
            <a:pPr marR="57785" algn="just">
              <a:spcBef>
                <a:spcPts val="1345"/>
              </a:spcBef>
              <a:spcAft>
                <a:spcPts val="0"/>
              </a:spcAft>
            </a:pPr>
            <a:r>
              <a:rPr lang="vi-VN" sz="3600" dirty="0" smtClean="0">
                <a:latin typeface="Times New Roman" panose="02020603050405020304" pitchFamily="18" charset="0"/>
                <a:ea typeface="Times New Roman" panose="02020603050405020304" pitchFamily="18" charset="0"/>
              </a:rPr>
              <a:t>Yêu cầu: Xác </a:t>
            </a:r>
            <a:r>
              <a:rPr lang="vi-VN" sz="3600" dirty="0">
                <a:latin typeface="Times New Roman" panose="02020603050405020304" pitchFamily="18" charset="0"/>
                <a:ea typeface="Times New Roman" panose="02020603050405020304" pitchFamily="18" charset="0"/>
              </a:rPr>
              <a:t>định những vương quốc phong kiến ở Đông Nam Á từ thế kỉ VII đến thế kỉ X, và vị trí của các vương quốc đó thuộc các quốc gia Đông Nam Á nào ngày nay:</a:t>
            </a:r>
          </a:p>
          <a:p>
            <a:pPr marR="60325" algn="just">
              <a:lnSpc>
                <a:spcPct val="100000"/>
              </a:lnSpc>
              <a:spcAft>
                <a:spcPts val="0"/>
              </a:spcAft>
            </a:pPr>
            <a:r>
              <a:rPr lang="vi-VN" sz="3600" dirty="0">
                <a:latin typeface="Times New Roman" panose="02020603050405020304" pitchFamily="18" charset="0"/>
                <a:ea typeface="Times New Roman" panose="02020603050405020304" pitchFamily="18" charset="0"/>
              </a:rPr>
              <a:t>+ Pagan, Pequ, Thaton </a:t>
            </a:r>
            <a:r>
              <a:rPr lang="vi-VN" sz="3600" dirty="0" smtClean="0">
                <a:latin typeface="Times New Roman" panose="02020603050405020304" pitchFamily="18" charset="0"/>
                <a:ea typeface="Times New Roman" panose="02020603050405020304" pitchFamily="18" charset="0"/>
              </a:rPr>
              <a:t>là Mi-an-ma.</a:t>
            </a:r>
            <a:endParaRPr lang="vi-VN" sz="3600" dirty="0">
              <a:latin typeface="Times New Roman" panose="02020603050405020304" pitchFamily="18" charset="0"/>
              <a:ea typeface="Times New Roman" panose="02020603050405020304" pitchFamily="18" charset="0"/>
            </a:endParaRPr>
          </a:p>
          <a:p>
            <a:pPr marR="58420" algn="just">
              <a:spcAft>
                <a:spcPts val="0"/>
              </a:spcAft>
            </a:pPr>
            <a:r>
              <a:rPr lang="vi-VN" sz="3600" dirty="0">
                <a:latin typeface="Times New Roman" panose="02020603050405020304" pitchFamily="18" charset="0"/>
                <a:ea typeface="Times New Roman" panose="02020603050405020304" pitchFamily="18" charset="0"/>
              </a:rPr>
              <a:t>+ Ha-ri-pun-giay-a, Đva-ra-va-ti </a:t>
            </a:r>
            <a:r>
              <a:rPr lang="vi-VN" sz="3600" dirty="0" smtClean="0">
                <a:latin typeface="Times New Roman" panose="02020603050405020304" pitchFamily="18" charset="0"/>
                <a:ea typeface="Times New Roman" panose="02020603050405020304" pitchFamily="18" charset="0"/>
              </a:rPr>
              <a:t>là </a:t>
            </a:r>
            <a:r>
              <a:rPr lang="vi-VN" sz="3600" dirty="0">
                <a:latin typeface="Times New Roman" panose="02020603050405020304" pitchFamily="18" charset="0"/>
                <a:ea typeface="Times New Roman" panose="02020603050405020304" pitchFamily="18" charset="0"/>
              </a:rPr>
              <a:t>Thái </a:t>
            </a:r>
            <a:r>
              <a:rPr lang="vi-VN" sz="3600" dirty="0" smtClean="0">
                <a:latin typeface="Times New Roman" panose="02020603050405020304" pitchFamily="18" charset="0"/>
                <a:ea typeface="Times New Roman" panose="02020603050405020304" pitchFamily="18" charset="0"/>
              </a:rPr>
              <a:t>Lan.</a:t>
            </a:r>
            <a:endParaRPr lang="vi-VN" sz="3600" dirty="0">
              <a:latin typeface="Times New Roman" panose="02020603050405020304" pitchFamily="18" charset="0"/>
              <a:ea typeface="Times New Roman" panose="02020603050405020304" pitchFamily="18" charset="0"/>
            </a:endParaRPr>
          </a:p>
          <a:p>
            <a:pPr marR="59055" algn="just">
              <a:spcAft>
                <a:spcPts val="0"/>
              </a:spcAft>
            </a:pPr>
            <a:r>
              <a:rPr lang="vi-VN" sz="3600" dirty="0">
                <a:latin typeface="Times New Roman" panose="02020603050405020304" pitchFamily="18" charset="0"/>
                <a:ea typeface="Times New Roman" panose="02020603050405020304" pitchFamily="18" charset="0"/>
              </a:rPr>
              <a:t>+ Cam-pu-chia vẫn </a:t>
            </a:r>
            <a:r>
              <a:rPr lang="vi-VN" sz="3600" dirty="0" smtClean="0">
                <a:latin typeface="Times New Roman" panose="02020603050405020304" pitchFamily="18" charset="0"/>
                <a:ea typeface="Times New Roman" panose="02020603050405020304" pitchFamily="18" charset="0"/>
              </a:rPr>
              <a:t>là Cam-pu-chia.</a:t>
            </a:r>
            <a:endParaRPr lang="vi-VN" sz="3600" dirty="0">
              <a:latin typeface="Times New Roman" panose="02020603050405020304" pitchFamily="18" charset="0"/>
              <a:ea typeface="Times New Roman" panose="02020603050405020304" pitchFamily="18" charset="0"/>
            </a:endParaRPr>
          </a:p>
          <a:p>
            <a:pPr marR="59055" algn="just">
              <a:spcAft>
                <a:spcPts val="0"/>
              </a:spcAft>
            </a:pPr>
            <a:r>
              <a:rPr lang="vi-VN" sz="3600" dirty="0" smtClean="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Đại Cổ Việt, Chăm-pa </a:t>
            </a:r>
            <a:r>
              <a:rPr lang="vi-VN" sz="3600" dirty="0" smtClean="0">
                <a:latin typeface="Times New Roman" panose="02020603050405020304" pitchFamily="18" charset="0"/>
                <a:ea typeface="Times New Roman" panose="02020603050405020304" pitchFamily="18" charset="0"/>
              </a:rPr>
              <a:t>là </a:t>
            </a:r>
            <a:r>
              <a:rPr lang="vi-VN" sz="3600" dirty="0">
                <a:latin typeface="Times New Roman" panose="02020603050405020304" pitchFamily="18" charset="0"/>
                <a:ea typeface="Times New Roman" panose="02020603050405020304" pitchFamily="18" charset="0"/>
              </a:rPr>
              <a:t>Việt </a:t>
            </a:r>
            <a:r>
              <a:rPr lang="vi-VN" sz="3600" dirty="0" smtClean="0">
                <a:latin typeface="Times New Roman" panose="02020603050405020304" pitchFamily="18" charset="0"/>
                <a:ea typeface="Times New Roman" panose="02020603050405020304" pitchFamily="18" charset="0"/>
              </a:rPr>
              <a:t>Nam.</a:t>
            </a:r>
          </a:p>
          <a:p>
            <a:pPr algn="just">
              <a:lnSpc>
                <a:spcPts val="1610"/>
              </a:lnSpc>
              <a:spcAft>
                <a:spcPts val="0"/>
              </a:spcAft>
            </a:pPr>
            <a:endParaRPr lang="vi-VN" sz="3600" dirty="0" smtClean="0">
              <a:latin typeface="Times New Roman" panose="02020603050405020304" pitchFamily="18" charset="0"/>
              <a:ea typeface="Times New Roman" panose="02020603050405020304" pitchFamily="18" charset="0"/>
            </a:endParaRPr>
          </a:p>
          <a:p>
            <a:pPr algn="just">
              <a:lnSpc>
                <a:spcPts val="1610"/>
              </a:lnSpc>
              <a:spcAft>
                <a:spcPts val="0"/>
              </a:spcAft>
            </a:pPr>
            <a:r>
              <a:rPr lang="vi-VN" sz="3600" dirty="0" smtClean="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Tu-ma-sic </a:t>
            </a:r>
            <a:r>
              <a:rPr lang="vi-VN" sz="3600" dirty="0" smtClean="0">
                <a:latin typeface="Times New Roman" panose="02020603050405020304" pitchFamily="18" charset="0"/>
                <a:ea typeface="Times New Roman" panose="02020603050405020304" pitchFamily="18" charset="0"/>
              </a:rPr>
              <a:t>là Xing-ga-po.</a:t>
            </a:r>
            <a:endParaRPr lang="vi-VN" sz="3600" dirty="0">
              <a:latin typeface="Times New Roman" panose="02020603050405020304" pitchFamily="18" charset="0"/>
              <a:ea typeface="Times New Roman" panose="02020603050405020304" pitchFamily="18" charset="0"/>
            </a:endParaRPr>
          </a:p>
          <a:p>
            <a:r>
              <a:rPr lang="vi-VN" sz="3600" dirty="0">
                <a:latin typeface="Times New Roman" panose="02020603050405020304" pitchFamily="18" charset="0"/>
                <a:ea typeface="Times New Roman" panose="02020603050405020304" pitchFamily="18" charset="0"/>
              </a:rPr>
              <a:t>+ Sri-vi-giay-a và Ka-lin-ga </a:t>
            </a:r>
            <a:r>
              <a:rPr lang="vi-VN" sz="3600" dirty="0" smtClean="0">
                <a:latin typeface="Times New Roman" panose="02020603050405020304" pitchFamily="18" charset="0"/>
                <a:ea typeface="Times New Roman" panose="02020603050405020304" pitchFamily="18" charset="0"/>
              </a:rPr>
              <a:t>là </a:t>
            </a:r>
            <a:r>
              <a:rPr lang="vi-VN" sz="3600" dirty="0">
                <a:latin typeface="Times New Roman" panose="02020603050405020304" pitchFamily="18" charset="0"/>
                <a:ea typeface="Times New Roman" panose="02020603050405020304" pitchFamily="18" charset="0"/>
              </a:rPr>
              <a:t>In-đô- </a:t>
            </a:r>
            <a:r>
              <a:rPr lang="vi-VN" sz="3600" dirty="0" smtClean="0">
                <a:latin typeface="Times New Roman" panose="02020603050405020304" pitchFamily="18" charset="0"/>
                <a:ea typeface="Times New Roman" panose="02020603050405020304" pitchFamily="18" charset="0"/>
              </a:rPr>
              <a:t>nê-xi-a.</a:t>
            </a:r>
          </a:p>
          <a:p>
            <a:r>
              <a:rPr lang="vi-VN" sz="3600" dirty="0" smtClean="0">
                <a:latin typeface="Times New Roman" panose="02020603050405020304" pitchFamily="18" charset="0"/>
              </a:rPr>
              <a:t>+ Bu- Tu-An là Philippin.</a:t>
            </a:r>
            <a:endParaRPr lang="vi-VN" sz="3600"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43288" y="5338580"/>
            <a:ext cx="1451303" cy="98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49687"/>
      </p:ext>
    </p:extLst>
  </p:cSld>
  <p:clrMapOvr>
    <a:masterClrMapping/>
  </p:clrMapOvr>
  <p:transition spd="med">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995" y="231530"/>
            <a:ext cx="1872629" cy="523220"/>
          </a:xfrm>
          <a:prstGeom prst="rect">
            <a:avLst/>
          </a:prstGeom>
        </p:spPr>
        <p:txBody>
          <a:bodyPr wrap="none">
            <a:spAutoFit/>
          </a:bodyPr>
          <a:lstStyle/>
          <a:p>
            <a:r>
              <a:rPr lang="vi-VN" sz="2800" b="1" dirty="0" smtClean="0">
                <a:solidFill>
                  <a:schemeClr val="accent1">
                    <a:lumMod val="50000"/>
                  </a:schemeClr>
                </a:solidFill>
                <a:latin typeface="+mj-lt"/>
                <a:ea typeface="Times New Roman" panose="02020603050405020304" pitchFamily="18" charset="0"/>
              </a:rPr>
              <a:t>Luyện tập:</a:t>
            </a:r>
            <a:endParaRPr lang="vi-VN" sz="2800" dirty="0">
              <a:solidFill>
                <a:schemeClr val="accent1">
                  <a:lumMod val="50000"/>
                </a:schemeClr>
              </a:solidFill>
              <a:latin typeface="+mj-lt"/>
            </a:endParaRPr>
          </a:p>
        </p:txBody>
      </p:sp>
      <p:sp>
        <p:nvSpPr>
          <p:cNvPr id="2" name="Rectangle 1"/>
          <p:cNvSpPr/>
          <p:nvPr/>
        </p:nvSpPr>
        <p:spPr>
          <a:xfrm>
            <a:off x="665747" y="921746"/>
            <a:ext cx="10788315" cy="5262979"/>
          </a:xfrm>
          <a:prstGeom prst="rect">
            <a:avLst/>
          </a:prstGeom>
        </p:spPr>
        <p:txBody>
          <a:bodyPr wrap="square">
            <a:spAutoFit/>
          </a:bodyPr>
          <a:lstStyle/>
          <a:p>
            <a:pPr algn="ctr"/>
            <a:r>
              <a:rPr lang="vi-VN" sz="2800" b="1" i="1" dirty="0" smtClean="0">
                <a:solidFill>
                  <a:srgbClr val="594F4F"/>
                </a:solidFill>
                <a:latin typeface="+mj-lt"/>
                <a:ea typeface="Times New Roman" panose="02020603050405020304" pitchFamily="18" charset="0"/>
                <a:cs typeface="Arial" panose="020B0604020202020204" pitchFamily="34" charset="0"/>
              </a:rPr>
              <a:t>Câu </a:t>
            </a:r>
            <a:r>
              <a:rPr lang="vi-VN" sz="2800" b="1" i="1" dirty="0">
                <a:solidFill>
                  <a:srgbClr val="594F4F"/>
                </a:solidFill>
                <a:latin typeface="+mj-lt"/>
                <a:ea typeface="Times New Roman" panose="02020603050405020304" pitchFamily="18" charset="0"/>
                <a:cs typeface="Arial" panose="020B0604020202020204" pitchFamily="34" charset="0"/>
              </a:rPr>
              <a:t>hỏi 1 phần luyện tập trang 66 sgk lịch sử 6 Chân trời sáng </a:t>
            </a:r>
            <a:r>
              <a:rPr lang="vi-VN" sz="2800" b="1" i="1" dirty="0" smtClean="0">
                <a:solidFill>
                  <a:srgbClr val="594F4F"/>
                </a:solidFill>
                <a:latin typeface="+mj-lt"/>
                <a:ea typeface="Times New Roman" panose="02020603050405020304" pitchFamily="18" charset="0"/>
                <a:cs typeface="Arial" panose="020B0604020202020204" pitchFamily="34" charset="0"/>
              </a:rPr>
              <a:t>tạo: </a:t>
            </a:r>
            <a:r>
              <a:rPr lang="vi-VN" sz="2800" b="1" dirty="0" smtClean="0">
                <a:solidFill>
                  <a:srgbClr val="594F4F"/>
                </a:solidFill>
                <a:latin typeface="+mj-lt"/>
                <a:ea typeface="Times New Roman" panose="02020603050405020304" pitchFamily="18" charset="0"/>
                <a:cs typeface="Arial" panose="020B0604020202020204" pitchFamily="34" charset="0"/>
              </a:rPr>
              <a:t>Đặc </a:t>
            </a:r>
            <a:r>
              <a:rPr lang="vi-VN" sz="2800" b="1" dirty="0">
                <a:solidFill>
                  <a:srgbClr val="594F4F"/>
                </a:solidFill>
                <a:latin typeface="+mj-lt"/>
                <a:ea typeface="Times New Roman" panose="02020603050405020304" pitchFamily="18" charset="0"/>
                <a:cs typeface="Arial" panose="020B0604020202020204" pitchFamily="34" charset="0"/>
              </a:rPr>
              <a:t>điểm nổi bật về vị trí địa lí của Đông Nam </a:t>
            </a:r>
            <a:r>
              <a:rPr lang="vi-VN" sz="2800" b="1" dirty="0" smtClean="0">
                <a:solidFill>
                  <a:srgbClr val="594F4F"/>
                </a:solidFill>
                <a:latin typeface="+mj-lt"/>
                <a:ea typeface="Times New Roman" panose="02020603050405020304" pitchFamily="18" charset="0"/>
                <a:cs typeface="Arial" panose="020B0604020202020204" pitchFamily="34" charset="0"/>
              </a:rPr>
              <a:t>Á ?</a:t>
            </a:r>
            <a:endParaRPr lang="vi-VN" sz="2800" dirty="0">
              <a:latin typeface="+mj-lt"/>
              <a:ea typeface="Arial" panose="020B0604020202020204" pitchFamily="34" charset="0"/>
              <a:cs typeface="Times New Roman" panose="02020603050405020304" pitchFamily="18" charset="0"/>
            </a:endParaRPr>
          </a:p>
          <a:p>
            <a:pPr algn="ctr">
              <a:spcAft>
                <a:spcPts val="0"/>
              </a:spcAft>
            </a:pPr>
            <a:r>
              <a:rPr lang="vi-VN" sz="2800" dirty="0" smtClean="0">
                <a:latin typeface="+mj-lt"/>
                <a:ea typeface="Arial" panose="020B0604020202020204" pitchFamily="34" charset="0"/>
                <a:cs typeface="Times New Roman" panose="02020603050405020304" pitchFamily="18" charset="0"/>
              </a:rPr>
              <a:t>; </a:t>
            </a:r>
            <a:endParaRPr lang="vi-VN" sz="2800" dirty="0">
              <a:latin typeface="+mj-lt"/>
              <a:ea typeface="Arial" panose="020B0604020202020204" pitchFamily="34" charset="0"/>
              <a:cs typeface="Times New Roman" panose="02020603050405020304" pitchFamily="18" charset="0"/>
            </a:endParaRPr>
          </a:p>
          <a:p>
            <a:pPr>
              <a:spcAft>
                <a:spcPts val="0"/>
              </a:spcAft>
            </a:pPr>
            <a:endParaRPr lang="vi-VN" sz="2800" b="1" dirty="0" smtClean="0">
              <a:solidFill>
                <a:srgbClr val="14A9E3"/>
              </a:solidFill>
              <a:latin typeface="+mj-lt"/>
              <a:ea typeface="Times New Roman" panose="02020603050405020304" pitchFamily="18" charset="0"/>
              <a:cs typeface="Arial" panose="020B0604020202020204" pitchFamily="34" charset="0"/>
            </a:endParaRPr>
          </a:p>
          <a:p>
            <a:pPr>
              <a:spcAft>
                <a:spcPts val="0"/>
              </a:spcAft>
            </a:pPr>
            <a:r>
              <a:rPr lang="vi-VN" sz="2800" b="1" dirty="0" smtClean="0">
                <a:solidFill>
                  <a:srgbClr val="14A9E3"/>
                </a:solidFill>
                <a:latin typeface="+mj-lt"/>
                <a:ea typeface="Times New Roman" panose="02020603050405020304" pitchFamily="18" charset="0"/>
                <a:cs typeface="Arial" panose="020B0604020202020204" pitchFamily="34" charset="0"/>
              </a:rPr>
              <a:t>Hướng dẫn:</a:t>
            </a:r>
            <a:endParaRPr lang="vi-VN" sz="2800" dirty="0">
              <a:latin typeface="+mj-lt"/>
              <a:ea typeface="Arial" panose="020B0604020202020204" pitchFamily="34" charset="0"/>
              <a:cs typeface="Times New Roman" panose="02020603050405020304" pitchFamily="18" charset="0"/>
            </a:endParaRPr>
          </a:p>
          <a:p>
            <a:pPr algn="just">
              <a:spcAft>
                <a:spcPts val="0"/>
              </a:spcAft>
            </a:pPr>
            <a:r>
              <a:rPr lang="vi-VN" sz="2800" dirty="0">
                <a:solidFill>
                  <a:srgbClr val="594F4F"/>
                </a:solidFill>
                <a:latin typeface="+mj-lt"/>
                <a:ea typeface="Times New Roman" panose="02020603050405020304" pitchFamily="18" charset="0"/>
                <a:cs typeface="Arial" panose="020B0604020202020204" pitchFamily="34" charset="0"/>
              </a:rPr>
              <a:t> </a:t>
            </a:r>
            <a:r>
              <a:rPr lang="vi-VN" sz="2800" dirty="0" smtClean="0">
                <a:solidFill>
                  <a:srgbClr val="594F4F"/>
                </a:solidFill>
                <a:latin typeface="+mj-lt"/>
                <a:ea typeface="Times New Roman" panose="02020603050405020304" pitchFamily="18" charset="0"/>
                <a:cs typeface="Times New Roman" panose="02020603050405020304" pitchFamily="18" charset="0"/>
              </a:rPr>
              <a:t>-</a:t>
            </a:r>
            <a:r>
              <a:rPr lang="vi-VN" sz="2800" dirty="0">
                <a:solidFill>
                  <a:srgbClr val="594F4F"/>
                </a:solidFill>
                <a:latin typeface="+mj-lt"/>
                <a:ea typeface="Times New Roman" panose="02020603050405020304" pitchFamily="18" charset="0"/>
                <a:cs typeface="Times New Roman" panose="02020603050405020304" pitchFamily="18" charset="0"/>
              </a:rPr>
              <a:t> </a:t>
            </a:r>
            <a:r>
              <a:rPr lang="vi-VN" sz="2800" dirty="0" smtClean="0">
                <a:solidFill>
                  <a:srgbClr val="594F4F"/>
                </a:solidFill>
                <a:latin typeface="+mj-lt"/>
                <a:ea typeface="Times New Roman" panose="02020603050405020304" pitchFamily="18" charset="0"/>
                <a:cs typeface="Times New Roman" panose="02020603050405020304" pitchFamily="18" charset="0"/>
              </a:rPr>
              <a:t>Đông </a:t>
            </a:r>
            <a:r>
              <a:rPr lang="vi-VN" sz="2800" dirty="0">
                <a:solidFill>
                  <a:srgbClr val="594F4F"/>
                </a:solidFill>
                <a:latin typeface="+mj-lt"/>
                <a:ea typeface="Times New Roman" panose="02020603050405020304" pitchFamily="18" charset="0"/>
                <a:cs typeface="Times New Roman" panose="02020603050405020304" pitchFamily="18" charset="0"/>
              </a:rPr>
              <a:t>Nam Á nằm ở phía Đông-Nam lục địa châu Á.</a:t>
            </a:r>
            <a:endParaRPr lang="vi-VN" sz="2800" dirty="0">
              <a:latin typeface="+mj-lt"/>
              <a:ea typeface="Arial" panose="020B0604020202020204" pitchFamily="34" charset="0"/>
              <a:cs typeface="Times New Roman" panose="02020603050405020304" pitchFamily="18" charset="0"/>
            </a:endParaRPr>
          </a:p>
          <a:p>
            <a:pPr algn="just">
              <a:spcAft>
                <a:spcPts val="0"/>
              </a:spcAft>
            </a:pPr>
            <a:r>
              <a:rPr lang="vi-VN" sz="2800" dirty="0">
                <a:solidFill>
                  <a:srgbClr val="594F4F"/>
                </a:solidFill>
                <a:latin typeface="+mj-lt"/>
                <a:ea typeface="Times New Roman" panose="02020603050405020304" pitchFamily="18" charset="0"/>
                <a:cs typeface="Times New Roman" panose="02020603050405020304" pitchFamily="18" charset="0"/>
              </a:rPr>
              <a:t>- </a:t>
            </a:r>
            <a:r>
              <a:rPr lang="vi-VN" sz="2800" dirty="0" smtClean="0">
                <a:solidFill>
                  <a:srgbClr val="594F4F"/>
                </a:solidFill>
                <a:latin typeface="+mj-lt"/>
                <a:ea typeface="Times New Roman" panose="02020603050405020304" pitchFamily="18" charset="0"/>
                <a:cs typeface="Times New Roman" panose="02020603050405020304" pitchFamily="18" charset="0"/>
              </a:rPr>
              <a:t>Phía </a:t>
            </a:r>
            <a:r>
              <a:rPr lang="vi-VN" sz="2800" dirty="0">
                <a:solidFill>
                  <a:srgbClr val="594F4F"/>
                </a:solidFill>
                <a:latin typeface="+mj-lt"/>
                <a:ea typeface="Times New Roman" panose="02020603050405020304" pitchFamily="18" charset="0"/>
                <a:cs typeface="Times New Roman" panose="02020603050405020304" pitchFamily="18" charset="0"/>
              </a:rPr>
              <a:t>Tây tiếp giáp Thái Bình Dương. Phía Nam tiếp giáp Ấn Độ Dương.</a:t>
            </a:r>
            <a:endParaRPr lang="vi-VN" sz="2800" dirty="0">
              <a:latin typeface="+mj-lt"/>
              <a:ea typeface="Arial" panose="020B0604020202020204" pitchFamily="34" charset="0"/>
              <a:cs typeface="Times New Roman" panose="02020603050405020304" pitchFamily="18" charset="0"/>
            </a:endParaRPr>
          </a:p>
          <a:p>
            <a:pPr algn="just">
              <a:spcAft>
                <a:spcPts val="0"/>
              </a:spcAft>
            </a:pPr>
            <a:r>
              <a:rPr lang="vi-VN" sz="2800" dirty="0">
                <a:solidFill>
                  <a:srgbClr val="594F4F"/>
                </a:solidFill>
                <a:latin typeface="+mj-lt"/>
                <a:ea typeface="Times New Roman" panose="02020603050405020304" pitchFamily="18" charset="0"/>
                <a:cs typeface="Times New Roman" panose="02020603050405020304" pitchFamily="18" charset="0"/>
              </a:rPr>
              <a:t>- </a:t>
            </a:r>
            <a:r>
              <a:rPr lang="vi-VN" sz="2800" dirty="0" smtClean="0">
                <a:solidFill>
                  <a:srgbClr val="594F4F"/>
                </a:solidFill>
                <a:latin typeface="+mj-lt"/>
                <a:ea typeface="Times New Roman" panose="02020603050405020304" pitchFamily="18" charset="0"/>
                <a:cs typeface="Times New Roman" panose="02020603050405020304" pitchFamily="18" charset="0"/>
              </a:rPr>
              <a:t>Là </a:t>
            </a:r>
            <a:r>
              <a:rPr lang="vi-VN" sz="2800" dirty="0">
                <a:solidFill>
                  <a:srgbClr val="594F4F"/>
                </a:solidFill>
                <a:latin typeface="+mj-lt"/>
                <a:ea typeface="Times New Roman" panose="02020603050405020304" pitchFamily="18" charset="0"/>
                <a:cs typeface="Times New Roman" panose="02020603050405020304" pitchFamily="18" charset="0"/>
              </a:rPr>
              <a:t>cầu nối giữa lục địa Á-Âu với lục địa Úc.</a:t>
            </a:r>
            <a:endParaRPr lang="vi-VN" sz="2800" dirty="0">
              <a:latin typeface="+mj-lt"/>
              <a:ea typeface="Arial" panose="020B0604020202020204" pitchFamily="34" charset="0"/>
              <a:cs typeface="Times New Roman" panose="02020603050405020304" pitchFamily="18" charset="0"/>
            </a:endParaRPr>
          </a:p>
          <a:p>
            <a:pPr algn="just">
              <a:spcAft>
                <a:spcPts val="0"/>
              </a:spcAft>
            </a:pPr>
            <a:r>
              <a:rPr lang="vi-VN" sz="2800" dirty="0">
                <a:solidFill>
                  <a:srgbClr val="594F4F"/>
                </a:solidFill>
                <a:latin typeface="+mj-lt"/>
                <a:ea typeface="Times New Roman" panose="02020603050405020304" pitchFamily="18" charset="0"/>
                <a:cs typeface="Times New Roman" panose="02020603050405020304" pitchFamily="18" charset="0"/>
              </a:rPr>
              <a:t>- </a:t>
            </a:r>
            <a:r>
              <a:rPr lang="vi-VN" sz="2800" dirty="0" smtClean="0">
                <a:solidFill>
                  <a:srgbClr val="594F4F"/>
                </a:solidFill>
                <a:latin typeface="+mj-lt"/>
                <a:ea typeface="Times New Roman" panose="02020603050405020304" pitchFamily="18" charset="0"/>
                <a:cs typeface="Times New Roman" panose="02020603050405020304" pitchFamily="18" charset="0"/>
              </a:rPr>
              <a:t>Đông </a:t>
            </a:r>
            <a:r>
              <a:rPr lang="vi-VN" sz="2800" dirty="0">
                <a:solidFill>
                  <a:srgbClr val="594F4F"/>
                </a:solidFill>
                <a:latin typeface="+mj-lt"/>
                <a:ea typeface="Times New Roman" panose="02020603050405020304" pitchFamily="18" charset="0"/>
                <a:cs typeface="Times New Roman" panose="02020603050405020304" pitchFamily="18" charset="0"/>
              </a:rPr>
              <a:t>Nam Á có hệ thống bán đảo, đảo, quần đảo xen giữa biển rất phức tạp.</a:t>
            </a:r>
            <a:endParaRPr lang="vi-VN" sz="2800" dirty="0">
              <a:latin typeface="+mj-lt"/>
              <a:ea typeface="Arial" panose="020B0604020202020204" pitchFamily="34" charset="0"/>
              <a:cs typeface="Times New Roman" panose="02020603050405020304" pitchFamily="18" charset="0"/>
            </a:endParaRPr>
          </a:p>
          <a:p>
            <a:pPr algn="just">
              <a:spcAft>
                <a:spcPts val="0"/>
              </a:spcAft>
            </a:pPr>
            <a:r>
              <a:rPr lang="vi-VN" sz="2800" dirty="0">
                <a:solidFill>
                  <a:srgbClr val="594F4F"/>
                </a:solidFill>
                <a:latin typeface="+mj-lt"/>
                <a:ea typeface="Times New Roman" panose="02020603050405020304" pitchFamily="18" charset="0"/>
                <a:cs typeface="Times New Roman" panose="02020603050405020304" pitchFamily="18" charset="0"/>
              </a:rPr>
              <a:t>- </a:t>
            </a:r>
            <a:r>
              <a:rPr lang="vi-VN" sz="2800" dirty="0" smtClean="0">
                <a:solidFill>
                  <a:srgbClr val="594F4F"/>
                </a:solidFill>
                <a:latin typeface="+mj-lt"/>
                <a:ea typeface="Times New Roman" panose="02020603050405020304" pitchFamily="18" charset="0"/>
                <a:cs typeface="Times New Roman" panose="02020603050405020304" pitchFamily="18" charset="0"/>
              </a:rPr>
              <a:t>Đông </a:t>
            </a:r>
            <a:r>
              <a:rPr lang="vi-VN" sz="2800" dirty="0">
                <a:solidFill>
                  <a:srgbClr val="594F4F"/>
                </a:solidFill>
                <a:latin typeface="+mj-lt"/>
                <a:ea typeface="Times New Roman" panose="02020603050405020304" pitchFamily="18" charset="0"/>
                <a:cs typeface="Times New Roman" panose="02020603050405020304" pitchFamily="18" charset="0"/>
              </a:rPr>
              <a:t>Nam Á có vị trí quan trọng, nơi giao thoa của nhiều nền văn hóa lớn, giao thương của nhiều quốc gia trên thế giới.</a:t>
            </a:r>
            <a:endParaRPr lang="vi-VN" sz="2800" dirty="0">
              <a:effectLst/>
              <a:latin typeface="+mj-lt"/>
              <a:ea typeface="Arial" panose="020B0604020202020204" pitchFamily="34" charset="0"/>
              <a:cs typeface="Times New Roman" panose="02020603050405020304" pitchFamily="18" charset="0"/>
            </a:endParaRPr>
          </a:p>
        </p:txBody>
      </p:sp>
      <p:sp>
        <p:nvSpPr>
          <p:cNvPr id="7" name="Rounded Rectangle 6"/>
          <p:cNvSpPr/>
          <p:nvPr/>
        </p:nvSpPr>
        <p:spPr>
          <a:xfrm>
            <a:off x="170446" y="2520778"/>
            <a:ext cx="11778916" cy="3831896"/>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dirty="0">
              <a:latin typeface="+mj-lt"/>
            </a:endParaRPr>
          </a:p>
        </p:txBody>
      </p:sp>
    </p:spTree>
    <p:extLst>
      <p:ext uri="{BB962C8B-B14F-4D97-AF65-F5344CB8AC3E}">
        <p14:creationId xmlns:p14="http://schemas.microsoft.com/office/powerpoint/2010/main" val="33281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137" y="623734"/>
            <a:ext cx="11526252" cy="4832092"/>
          </a:xfrm>
          <a:prstGeom prst="rect">
            <a:avLst/>
          </a:prstGeom>
        </p:spPr>
        <p:txBody>
          <a:bodyPr wrap="square">
            <a:spAutoFit/>
          </a:bodyPr>
          <a:lstStyle/>
          <a:p>
            <a:pPr algn="ctr">
              <a:spcAft>
                <a:spcPts val="0"/>
              </a:spcAft>
            </a:pPr>
            <a:r>
              <a:rPr lang="vi-VN" sz="2800" b="1" i="1" dirty="0">
                <a:solidFill>
                  <a:srgbClr val="594F4F"/>
                </a:solidFill>
                <a:latin typeface="+mj-lt"/>
                <a:ea typeface="Times New Roman" panose="02020603050405020304" pitchFamily="18" charset="0"/>
                <a:cs typeface="Times New Roman" panose="02020603050405020304" pitchFamily="18" charset="0"/>
              </a:rPr>
              <a:t>Câu hỏi 2 phần luyện tập trang 66 sgk lịch sử 6 Chân trời sáng tạo </a:t>
            </a:r>
            <a:endParaRPr lang="vi-VN" sz="2800" i="1" dirty="0">
              <a:latin typeface="+mj-lt"/>
              <a:ea typeface="Arial" panose="020B0604020202020204" pitchFamily="34" charset="0"/>
              <a:cs typeface="Times New Roman" panose="02020603050405020304" pitchFamily="18" charset="0"/>
            </a:endParaRPr>
          </a:p>
          <a:p>
            <a:pPr>
              <a:spcAft>
                <a:spcPts val="0"/>
              </a:spcAft>
            </a:pPr>
            <a:r>
              <a:rPr lang="vi-VN" sz="2800" dirty="0">
                <a:solidFill>
                  <a:srgbClr val="594F4F"/>
                </a:solidFill>
                <a:latin typeface="+mj-lt"/>
                <a:ea typeface="Times New Roman" panose="02020603050405020304" pitchFamily="18" charset="0"/>
                <a:cs typeface="Times New Roman" panose="02020603050405020304" pitchFamily="18" charset="0"/>
              </a:rPr>
              <a:t>Hãy nêu những điểm tương đồng về vị trí địa lý của các vương quốc cổ ở Đông Nam Á</a:t>
            </a:r>
            <a:r>
              <a:rPr lang="vi-VN" sz="2800" dirty="0" smtClean="0">
                <a:solidFill>
                  <a:srgbClr val="594F4F"/>
                </a:solidFill>
                <a:latin typeface="+mj-lt"/>
                <a:ea typeface="Times New Roman" panose="02020603050405020304" pitchFamily="18" charset="0"/>
                <a:cs typeface="Times New Roman" panose="02020603050405020304" pitchFamily="18" charset="0"/>
              </a:rPr>
              <a:t>?</a:t>
            </a:r>
          </a:p>
          <a:p>
            <a:pPr>
              <a:spcAft>
                <a:spcPts val="0"/>
              </a:spcAft>
            </a:pPr>
            <a:endParaRPr lang="vi-VN" sz="2800" dirty="0">
              <a:solidFill>
                <a:srgbClr val="594F4F"/>
              </a:solidFill>
              <a:latin typeface="+mj-lt"/>
              <a:ea typeface="Arial" panose="020B0604020202020204" pitchFamily="34" charset="0"/>
              <a:cs typeface="Times New Roman" panose="02020603050405020304" pitchFamily="18" charset="0"/>
            </a:endParaRPr>
          </a:p>
          <a:p>
            <a:pPr>
              <a:spcAft>
                <a:spcPts val="0"/>
              </a:spcAft>
            </a:pPr>
            <a:endParaRPr lang="vi-VN" sz="2800" dirty="0">
              <a:latin typeface="+mj-lt"/>
              <a:ea typeface="Arial" panose="020B0604020202020204" pitchFamily="34" charset="0"/>
              <a:cs typeface="Times New Roman" panose="02020603050405020304" pitchFamily="18" charset="0"/>
            </a:endParaRPr>
          </a:p>
          <a:p>
            <a:pPr>
              <a:spcAft>
                <a:spcPts val="0"/>
              </a:spcAft>
            </a:pPr>
            <a:r>
              <a:rPr lang="vi-VN" sz="2800" b="1" dirty="0">
                <a:solidFill>
                  <a:srgbClr val="14A9E3"/>
                </a:solidFill>
                <a:latin typeface="+mj-lt"/>
                <a:ea typeface="Times New Roman" panose="02020603050405020304" pitchFamily="18" charset="0"/>
                <a:cs typeface="Times New Roman" panose="02020603050405020304" pitchFamily="18" charset="0"/>
              </a:rPr>
              <a:t>Hướng </a:t>
            </a:r>
            <a:r>
              <a:rPr lang="vi-VN" sz="2800" b="1" dirty="0" smtClean="0">
                <a:solidFill>
                  <a:srgbClr val="14A9E3"/>
                </a:solidFill>
                <a:latin typeface="+mj-lt"/>
                <a:ea typeface="Times New Roman" panose="02020603050405020304" pitchFamily="18" charset="0"/>
                <a:cs typeface="Times New Roman" panose="02020603050405020304" pitchFamily="18" charset="0"/>
              </a:rPr>
              <a:t>dẫn:</a:t>
            </a:r>
            <a:endParaRPr lang="vi-VN" sz="2800" dirty="0">
              <a:latin typeface="+mj-lt"/>
              <a:ea typeface="Arial" panose="020B0604020202020204" pitchFamily="34" charset="0"/>
              <a:cs typeface="Times New Roman" panose="02020603050405020304" pitchFamily="18" charset="0"/>
            </a:endParaRPr>
          </a:p>
          <a:p>
            <a:pPr lvl="0">
              <a:spcAft>
                <a:spcPts val="0"/>
              </a:spcAft>
              <a:buSzPts val="1000"/>
              <a:tabLst>
                <a:tab pos="457200" algn="l"/>
              </a:tabLst>
            </a:pPr>
            <a:r>
              <a:rPr lang="vi-VN" sz="2800" dirty="0" smtClean="0">
                <a:solidFill>
                  <a:srgbClr val="594F4F"/>
                </a:solidFill>
                <a:latin typeface="+mj-lt"/>
                <a:ea typeface="Times New Roman" panose="02020603050405020304" pitchFamily="18" charset="0"/>
                <a:cs typeface="Times New Roman" panose="02020603050405020304" pitchFamily="18" charset="0"/>
              </a:rPr>
              <a:t>- Đều </a:t>
            </a:r>
            <a:r>
              <a:rPr lang="vi-VN" sz="2800" dirty="0">
                <a:solidFill>
                  <a:srgbClr val="594F4F"/>
                </a:solidFill>
                <a:latin typeface="+mj-lt"/>
                <a:ea typeface="Times New Roman" panose="02020603050405020304" pitchFamily="18" charset="0"/>
                <a:cs typeface="Times New Roman" panose="02020603050405020304" pitchFamily="18" charset="0"/>
              </a:rPr>
              <a:t>nằm ở phía ĐôngNam của châu Á. Có vị trí </a:t>
            </a:r>
            <a:r>
              <a:rPr lang="vi-VN" sz="2800" dirty="0" smtClean="0">
                <a:solidFill>
                  <a:srgbClr val="594F4F"/>
                </a:solidFill>
                <a:latin typeface="+mj-lt"/>
                <a:ea typeface="Times New Roman" panose="02020603050405020304" pitchFamily="18" charset="0"/>
                <a:cs typeface="Times New Roman" panose="02020603050405020304" pitchFamily="18" charset="0"/>
              </a:rPr>
              <a:t>tiếp </a:t>
            </a:r>
            <a:r>
              <a:rPr lang="vi-VN" sz="2800" dirty="0">
                <a:solidFill>
                  <a:srgbClr val="594F4F"/>
                </a:solidFill>
                <a:latin typeface="+mj-lt"/>
                <a:ea typeface="Times New Roman" panose="02020603050405020304" pitchFamily="18" charset="0"/>
                <a:cs typeface="Times New Roman" panose="02020603050405020304" pitchFamily="18" charset="0"/>
              </a:rPr>
              <a:t>giáp Thái Bình Dương và Ấn Độ Dương, là cầu nối giữa lục địa Á-Âu với lục địa Úc.</a:t>
            </a:r>
            <a:endParaRPr lang="vi-VN" sz="2800" dirty="0">
              <a:solidFill>
                <a:srgbClr val="594F4F"/>
              </a:solidFill>
              <a:latin typeface="+mj-lt"/>
              <a:ea typeface="Arial" panose="020B0604020202020204" pitchFamily="34" charset="0"/>
              <a:cs typeface="Times New Roman" panose="02020603050405020304" pitchFamily="18" charset="0"/>
            </a:endParaRPr>
          </a:p>
          <a:p>
            <a:pPr lvl="0">
              <a:spcAft>
                <a:spcPts val="0"/>
              </a:spcAft>
              <a:buSzPts val="1000"/>
              <a:tabLst>
                <a:tab pos="457200" algn="l"/>
              </a:tabLst>
            </a:pPr>
            <a:r>
              <a:rPr lang="vi-VN" sz="2800" dirty="0" smtClean="0">
                <a:solidFill>
                  <a:srgbClr val="594F4F"/>
                </a:solidFill>
                <a:latin typeface="+mj-lt"/>
                <a:ea typeface="Times New Roman" panose="02020603050405020304" pitchFamily="18" charset="0"/>
                <a:cs typeface="Times New Roman" panose="02020603050405020304" pitchFamily="18" charset="0"/>
              </a:rPr>
              <a:t>- Các </a:t>
            </a:r>
            <a:r>
              <a:rPr lang="vi-VN" sz="2800" dirty="0">
                <a:solidFill>
                  <a:srgbClr val="594F4F"/>
                </a:solidFill>
                <a:latin typeface="+mj-lt"/>
                <a:ea typeface="Times New Roman" panose="02020603050405020304" pitchFamily="18" charset="0"/>
                <a:cs typeface="Times New Roman" panose="02020603050405020304" pitchFamily="18" charset="0"/>
              </a:rPr>
              <a:t>vương quốc cổ Đông Nam Á đều được xây dựng ở lưu vực các con sông lớn giàu phù sa. Thuận lợi cho người dân sản xuất nông nghiệp như trồng trọt, chăn nuôi và sinh hoạt.</a:t>
            </a:r>
            <a:endParaRPr lang="vi-VN" sz="2800" dirty="0">
              <a:solidFill>
                <a:srgbClr val="594F4F"/>
              </a:solidFill>
              <a:effectLst/>
              <a:latin typeface="+mj-lt"/>
              <a:ea typeface="Arial" panose="020B0604020202020204" pitchFamily="34" charset="0"/>
              <a:cs typeface="Times New Roman" panose="02020603050405020304" pitchFamily="18" charset="0"/>
            </a:endParaRPr>
          </a:p>
        </p:txBody>
      </p:sp>
      <p:sp>
        <p:nvSpPr>
          <p:cNvPr id="7" name="Rounded Rectangle 6"/>
          <p:cNvSpPr/>
          <p:nvPr/>
        </p:nvSpPr>
        <p:spPr>
          <a:xfrm>
            <a:off x="180473" y="2144223"/>
            <a:ext cx="11778916" cy="3510620"/>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dirty="0">
              <a:latin typeface="+mj-lt"/>
            </a:endParaRPr>
          </a:p>
        </p:txBody>
      </p:sp>
    </p:spTree>
    <p:extLst>
      <p:ext uri="{BB962C8B-B14F-4D97-AF65-F5344CB8AC3E}">
        <p14:creationId xmlns:p14="http://schemas.microsoft.com/office/powerpoint/2010/main" val="23492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9494" y="643281"/>
            <a:ext cx="10295021" cy="830997"/>
          </a:xfrm>
          <a:prstGeom prst="rect">
            <a:avLst/>
          </a:prstGeom>
        </p:spPr>
        <p:txBody>
          <a:bodyPr wrap="square">
            <a:spAutoFit/>
          </a:bodyPr>
          <a:lstStyle/>
          <a:p>
            <a:pPr algn="ctr">
              <a:spcAft>
                <a:spcPts val="0"/>
              </a:spcAft>
            </a:pPr>
            <a:r>
              <a:rPr lang="vi-VN" sz="2400" b="1" dirty="0" smtClean="0">
                <a:solidFill>
                  <a:srgbClr val="594F4F"/>
                </a:solidFill>
                <a:latin typeface="+mj-lt"/>
                <a:ea typeface="Times New Roman" panose="02020603050405020304" pitchFamily="18" charset="0"/>
                <a:cs typeface="Times New Roman" panose="02020603050405020304" pitchFamily="18" charset="0"/>
              </a:rPr>
              <a:t>Bài tập 3: Vị </a:t>
            </a:r>
            <a:r>
              <a:rPr lang="vi-VN" sz="2400" b="1" dirty="0">
                <a:solidFill>
                  <a:srgbClr val="594F4F"/>
                </a:solidFill>
                <a:latin typeface="+mj-lt"/>
                <a:ea typeface="Times New Roman" panose="02020603050405020304" pitchFamily="18" charset="0"/>
                <a:cs typeface="Times New Roman" panose="02020603050405020304" pitchFamily="18" charset="0"/>
              </a:rPr>
              <a:t>trí các các vương quốc phong kiến đó thuộc lãnh thổ nước nào ngày nay</a:t>
            </a:r>
            <a:r>
              <a:rPr lang="vi-VN" sz="2400" b="1" dirty="0" smtClean="0">
                <a:solidFill>
                  <a:srgbClr val="594F4F"/>
                </a:solidFill>
                <a:latin typeface="+mj-lt"/>
                <a:ea typeface="Times New Roman" panose="02020603050405020304" pitchFamily="18" charset="0"/>
                <a:cs typeface="Times New Roman" panose="02020603050405020304" pitchFamily="18" charset="0"/>
              </a:rPr>
              <a:t>?</a:t>
            </a:r>
            <a:endParaRPr lang="vi-VN" sz="2400" dirty="0">
              <a:latin typeface="+mj-lt"/>
              <a:ea typeface="Arial" panose="020B0604020202020204" pitchFamily="34" charset="0"/>
              <a:cs typeface="Times New Roman" panose="02020603050405020304" pitchFamily="18" charset="0"/>
            </a:endParaRPr>
          </a:p>
        </p:txBody>
      </p:sp>
      <p:graphicFrame>
        <p:nvGraphicFramePr>
          <p:cNvPr id="9" name="Table 8"/>
          <p:cNvGraphicFramePr>
            <a:graphicFrameLocks noGrp="1"/>
          </p:cNvGraphicFramePr>
          <p:nvPr/>
        </p:nvGraphicFramePr>
        <p:xfrm>
          <a:off x="830177" y="1872588"/>
          <a:ext cx="10996865" cy="4756150"/>
        </p:xfrm>
        <a:graphic>
          <a:graphicData uri="http://schemas.openxmlformats.org/drawingml/2006/table">
            <a:tbl>
              <a:tblPr firstRow="1" firstCol="1" bandRow="1">
                <a:tableStyleId>{5C22544A-7EE6-4342-B048-85BDC9FD1C3A}</a:tableStyleId>
              </a:tblPr>
              <a:tblGrid>
                <a:gridCol w="5688724"/>
                <a:gridCol w="5308141"/>
              </a:tblGrid>
              <a:tr h="0">
                <a:tc>
                  <a:txBody>
                    <a:bodyPr/>
                    <a:lstStyle/>
                    <a:p>
                      <a:pPr algn="ctr">
                        <a:lnSpc>
                          <a:spcPct val="107000"/>
                        </a:lnSpc>
                        <a:spcAft>
                          <a:spcPts val="0"/>
                        </a:spcAft>
                      </a:pPr>
                      <a:r>
                        <a:rPr lang="vi-VN" sz="2800" dirty="0">
                          <a:effectLst/>
                          <a:latin typeface="+mj-lt"/>
                        </a:rPr>
                        <a:t>Tên các vương quốc cổ</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Thuộc lãnh thổ quốc gia hiện nay</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Phù Nam</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Việt Nam</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Champa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dirty="0">
                          <a:effectLst/>
                          <a:latin typeface="+mj-lt"/>
                        </a:rPr>
                        <a:t>Việt Nam</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Đại Cồ Việt</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Việt Nam</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Pa-gan</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Mi-an-ma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dirty="0">
                          <a:effectLst/>
                          <a:latin typeface="+mj-lt"/>
                        </a:rPr>
                        <a:t>Chân Lạp</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Lào, Campuchia, Thái Lan</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Tu-ma-síc</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Xingapo</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Sri Vi-giay-a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Indonexia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Ka-lin-ga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Indonexia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vi-VN" sz="2800">
                          <a:effectLst/>
                          <a:latin typeface="+mj-lt"/>
                        </a:rPr>
                        <a:t>Bu-tu-an</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dirty="0">
                          <a:effectLst/>
                          <a:latin typeface="+mj-lt"/>
                        </a:rPr>
                        <a:t>Philippin</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r>
            </a:tbl>
          </a:graphicData>
        </a:graphic>
      </p:graphicFrame>
      <p:sp>
        <p:nvSpPr>
          <p:cNvPr id="4" name="Rounded Rectangle 3"/>
          <p:cNvSpPr/>
          <p:nvPr/>
        </p:nvSpPr>
        <p:spPr>
          <a:xfrm>
            <a:off x="6467136" y="2384854"/>
            <a:ext cx="5359905" cy="424388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dirty="0">
              <a:latin typeface="+mj-lt"/>
            </a:endParaRPr>
          </a:p>
        </p:txBody>
      </p:sp>
    </p:spTree>
    <p:extLst>
      <p:ext uri="{BB962C8B-B14F-4D97-AF65-F5344CB8AC3E}">
        <p14:creationId xmlns:p14="http://schemas.microsoft.com/office/powerpoint/2010/main" val="377834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2421" y="245227"/>
            <a:ext cx="2037348" cy="596983"/>
          </a:xfrm>
        </p:spPr>
        <p:txBody>
          <a:bodyPr/>
          <a:lstStyle/>
          <a:p>
            <a:r>
              <a:rPr lang="vi-VN" b="1" dirty="0" smtClean="0">
                <a:solidFill>
                  <a:srgbClr val="002060"/>
                </a:solidFill>
                <a:latin typeface="+mj-lt"/>
              </a:rPr>
              <a:t>KHỞI ĐỘNG</a:t>
            </a:r>
          </a:p>
          <a:p>
            <a:endParaRPr lang="vi-VN" b="1" dirty="0">
              <a:solidFill>
                <a:srgbClr val="002060"/>
              </a:solidFill>
              <a:latin typeface="+mj-lt"/>
            </a:endParaRPr>
          </a:p>
        </p:txBody>
      </p:sp>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98885" y="842210"/>
            <a:ext cx="9853863" cy="5895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7952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5963" y="236548"/>
            <a:ext cx="1814920" cy="523220"/>
          </a:xfrm>
          <a:prstGeom prst="rect">
            <a:avLst/>
          </a:prstGeom>
        </p:spPr>
        <p:txBody>
          <a:bodyPr wrap="none">
            <a:spAutoFit/>
          </a:bodyPr>
          <a:lstStyle/>
          <a:p>
            <a:r>
              <a:rPr lang="vi-VN" sz="2800" b="1" dirty="0" smtClean="0">
                <a:solidFill>
                  <a:srgbClr val="00B050"/>
                </a:solidFill>
                <a:latin typeface="+mj-lt"/>
                <a:ea typeface="Times New Roman" panose="02020603050405020304" pitchFamily="18" charset="0"/>
              </a:rPr>
              <a:t>Vận dụng:</a:t>
            </a:r>
            <a:endParaRPr lang="vi-VN" sz="2800" dirty="0">
              <a:solidFill>
                <a:srgbClr val="00B050"/>
              </a:solidFill>
              <a:latin typeface="+mj-lt"/>
            </a:endParaRPr>
          </a:p>
        </p:txBody>
      </p:sp>
      <p:sp>
        <p:nvSpPr>
          <p:cNvPr id="2" name="Rectangle 1"/>
          <p:cNvSpPr/>
          <p:nvPr/>
        </p:nvSpPr>
        <p:spPr>
          <a:xfrm>
            <a:off x="120317" y="964926"/>
            <a:ext cx="11778916" cy="4465325"/>
          </a:xfrm>
          <a:prstGeom prst="rect">
            <a:avLst/>
          </a:prstGeom>
        </p:spPr>
        <p:txBody>
          <a:bodyPr wrap="square">
            <a:spAutoFit/>
          </a:bodyPr>
          <a:lstStyle/>
          <a:p>
            <a:r>
              <a:rPr lang="vi-VN" sz="2800" b="1" i="1" dirty="0">
                <a:solidFill>
                  <a:srgbClr val="594F4F"/>
                </a:solidFill>
                <a:latin typeface="+mj-lt"/>
                <a:ea typeface="Times New Roman" panose="02020603050405020304" pitchFamily="18" charset="0"/>
                <a:cs typeface="Arial" panose="020B0604020202020204" pitchFamily="34" charset="0"/>
              </a:rPr>
              <a:t>Vận dụng trang 66 sgk lịch sử 6 Chân trời sáng </a:t>
            </a:r>
            <a:r>
              <a:rPr lang="vi-VN" sz="2800" b="1" i="1" dirty="0" smtClean="0">
                <a:solidFill>
                  <a:srgbClr val="594F4F"/>
                </a:solidFill>
                <a:latin typeface="+mj-lt"/>
                <a:ea typeface="Times New Roman" panose="02020603050405020304" pitchFamily="18" charset="0"/>
                <a:cs typeface="Arial" panose="020B0604020202020204" pitchFamily="34" charset="0"/>
              </a:rPr>
              <a:t>tạo:</a:t>
            </a:r>
            <a:endParaRPr lang="vi-VN" sz="2800" b="1" i="1" dirty="0">
              <a:latin typeface="+mj-lt"/>
              <a:ea typeface="Times New Roman" panose="02020603050405020304" pitchFamily="18" charset="0"/>
            </a:endParaRPr>
          </a:p>
          <a:p>
            <a:r>
              <a:rPr lang="vi-VN" sz="2800" dirty="0">
                <a:solidFill>
                  <a:srgbClr val="594F4F"/>
                </a:solidFill>
                <a:latin typeface="+mj-lt"/>
                <a:ea typeface="Times New Roman" panose="02020603050405020304" pitchFamily="18" charset="0"/>
              </a:rPr>
              <a:t>Sông Mekong gắn bó với lịch sử của những quốc gia cổ nào ở Đông Nam Á? Những quốc gia đó thuộc quốc gia nào ngày nay? </a:t>
            </a:r>
            <a:endParaRPr lang="vi-VN" sz="2800" dirty="0" smtClean="0">
              <a:solidFill>
                <a:srgbClr val="594F4F"/>
              </a:solidFill>
              <a:latin typeface="+mj-lt"/>
              <a:ea typeface="Times New Roman" panose="02020603050405020304" pitchFamily="18" charset="0"/>
            </a:endParaRPr>
          </a:p>
          <a:p>
            <a:r>
              <a:rPr lang="vi-VN" sz="2800" dirty="0" smtClean="0">
                <a:solidFill>
                  <a:srgbClr val="594F4F"/>
                </a:solidFill>
                <a:latin typeface="+mj-lt"/>
                <a:ea typeface="Times New Roman" panose="02020603050405020304" pitchFamily="18" charset="0"/>
              </a:rPr>
              <a:t>Tham </a:t>
            </a:r>
            <a:r>
              <a:rPr lang="vi-VN" sz="2800" dirty="0">
                <a:solidFill>
                  <a:srgbClr val="594F4F"/>
                </a:solidFill>
                <a:latin typeface="+mj-lt"/>
                <a:ea typeface="Times New Roman" panose="02020603050405020304" pitchFamily="18" charset="0"/>
              </a:rPr>
              <a:t>khảo thêm bản đồ 12.1 và 12.2 để trả lời.</a:t>
            </a:r>
            <a:r>
              <a:rPr lang="vi-VN" sz="2800" b="1" dirty="0">
                <a:solidFill>
                  <a:srgbClr val="594F4F"/>
                </a:solidFill>
                <a:latin typeface="+mj-lt"/>
                <a:ea typeface="Times New Roman" panose="02020603050405020304" pitchFamily="18" charset="0"/>
              </a:rPr>
              <a:t> </a:t>
            </a:r>
            <a:endParaRPr lang="vi-VN" sz="2800" b="1" dirty="0" smtClean="0">
              <a:solidFill>
                <a:srgbClr val="594F4F"/>
              </a:solidFill>
              <a:latin typeface="+mj-lt"/>
              <a:ea typeface="Times New Roman" panose="02020603050405020304" pitchFamily="18" charset="0"/>
            </a:endParaRPr>
          </a:p>
          <a:p>
            <a:endParaRPr lang="vi-VN" sz="2800" dirty="0">
              <a:latin typeface="+mj-lt"/>
              <a:ea typeface="Times New Roman" panose="02020603050405020304" pitchFamily="18" charset="0"/>
            </a:endParaRPr>
          </a:p>
          <a:p>
            <a:r>
              <a:rPr lang="vi-VN" sz="2800" dirty="0">
                <a:solidFill>
                  <a:srgbClr val="14A9E3"/>
                </a:solidFill>
                <a:latin typeface="+mj-lt"/>
                <a:ea typeface="Times New Roman" panose="02020603050405020304" pitchFamily="18" charset="0"/>
                <a:cs typeface="Arial" panose="020B0604020202020204" pitchFamily="34" charset="0"/>
              </a:rPr>
              <a:t>Hướng </a:t>
            </a:r>
            <a:r>
              <a:rPr lang="vi-VN" sz="2800" dirty="0" smtClean="0">
                <a:solidFill>
                  <a:srgbClr val="14A9E3"/>
                </a:solidFill>
                <a:latin typeface="+mj-lt"/>
                <a:ea typeface="Times New Roman" panose="02020603050405020304" pitchFamily="18" charset="0"/>
                <a:cs typeface="Arial" panose="020B0604020202020204" pitchFamily="34" charset="0"/>
              </a:rPr>
              <a:t>dẫn:</a:t>
            </a:r>
            <a:endParaRPr lang="vi-VN" sz="2800" b="1" dirty="0">
              <a:latin typeface="+mj-lt"/>
              <a:ea typeface="Times New Roman" panose="02020603050405020304" pitchFamily="18" charset="0"/>
            </a:endParaRPr>
          </a:p>
          <a:p>
            <a:pPr algn="just"/>
            <a:r>
              <a:rPr lang="vi-VN" sz="2800" dirty="0" smtClean="0">
                <a:solidFill>
                  <a:srgbClr val="594F4F"/>
                </a:solidFill>
                <a:latin typeface="+mj-lt"/>
                <a:ea typeface="Times New Roman" panose="02020603050405020304" pitchFamily="18" charset="0"/>
              </a:rPr>
              <a:t>- Các </a:t>
            </a:r>
            <a:r>
              <a:rPr lang="vi-VN" sz="2800" dirty="0">
                <a:solidFill>
                  <a:srgbClr val="594F4F"/>
                </a:solidFill>
                <a:latin typeface="+mj-lt"/>
                <a:ea typeface="Times New Roman" panose="02020603050405020304" pitchFamily="18" charset="0"/>
              </a:rPr>
              <a:t>quốc gia cổ gắn bó với sông MêKông gồm: Champa, Phù Nam, Chân Lạp. </a:t>
            </a:r>
            <a:endParaRPr lang="vi-VN" sz="2800" dirty="0">
              <a:latin typeface="+mj-lt"/>
              <a:ea typeface="Times New Roman" panose="02020603050405020304" pitchFamily="18" charset="0"/>
            </a:endParaRPr>
          </a:p>
          <a:p>
            <a:pPr algn="just"/>
            <a:r>
              <a:rPr lang="vi-VN" sz="2800" dirty="0" smtClean="0">
                <a:solidFill>
                  <a:srgbClr val="594F4F"/>
                </a:solidFill>
                <a:latin typeface="+mj-lt"/>
                <a:ea typeface="Times New Roman" panose="02020603050405020304" pitchFamily="18" charset="0"/>
              </a:rPr>
              <a:t>- Những </a:t>
            </a:r>
            <a:r>
              <a:rPr lang="vi-VN" sz="2800" dirty="0">
                <a:solidFill>
                  <a:srgbClr val="594F4F"/>
                </a:solidFill>
                <a:latin typeface="+mj-lt"/>
                <a:ea typeface="Times New Roman" panose="02020603050405020304" pitchFamily="18" charset="0"/>
              </a:rPr>
              <a:t>vương quốc đó thuộc về các quốc gia ngày nay như:</a:t>
            </a:r>
            <a:endParaRPr lang="vi-VN" sz="2800" dirty="0">
              <a:latin typeface="+mj-lt"/>
              <a:ea typeface="Times New Roman" panose="02020603050405020304" pitchFamily="18" charset="0"/>
            </a:endParaRPr>
          </a:p>
          <a:p>
            <a:pPr lvl="0" algn="just">
              <a:spcAft>
                <a:spcPts val="500"/>
              </a:spcAft>
              <a:buSzPts val="1000"/>
              <a:tabLst>
                <a:tab pos="457200" algn="l"/>
              </a:tabLst>
            </a:pPr>
            <a:r>
              <a:rPr lang="vi-VN" sz="2800" dirty="0" smtClean="0">
                <a:solidFill>
                  <a:srgbClr val="594F4F"/>
                </a:solidFill>
                <a:latin typeface="+mj-lt"/>
                <a:ea typeface="Times New Roman" panose="02020603050405020304" pitchFamily="18" charset="0"/>
              </a:rPr>
              <a:t>+ Champa</a:t>
            </a:r>
            <a:r>
              <a:rPr lang="vi-VN" sz="2800" dirty="0">
                <a:solidFill>
                  <a:srgbClr val="594F4F"/>
                </a:solidFill>
                <a:latin typeface="+mj-lt"/>
                <a:ea typeface="Times New Roman" panose="02020603050405020304" pitchFamily="18" charset="0"/>
              </a:rPr>
              <a:t>   =&gt; thuộc Việt Nam</a:t>
            </a:r>
            <a:endParaRPr lang="vi-VN" sz="2800" dirty="0">
              <a:latin typeface="+mj-lt"/>
              <a:ea typeface="Times New Roman" panose="02020603050405020304" pitchFamily="18" charset="0"/>
            </a:endParaRPr>
          </a:p>
          <a:p>
            <a:pPr lvl="0" algn="just">
              <a:spcAft>
                <a:spcPts val="500"/>
              </a:spcAft>
              <a:buSzPts val="1000"/>
              <a:tabLst>
                <a:tab pos="457200" algn="l"/>
              </a:tabLst>
            </a:pPr>
            <a:r>
              <a:rPr lang="vi-VN" sz="2800" dirty="0" smtClean="0">
                <a:solidFill>
                  <a:srgbClr val="594F4F"/>
                </a:solidFill>
                <a:latin typeface="+mj-lt"/>
                <a:ea typeface="Times New Roman" panose="02020603050405020304" pitchFamily="18" charset="0"/>
              </a:rPr>
              <a:t>+ Chân </a:t>
            </a:r>
            <a:r>
              <a:rPr lang="vi-VN" sz="2800" dirty="0">
                <a:solidFill>
                  <a:srgbClr val="594F4F"/>
                </a:solidFill>
                <a:latin typeface="+mj-lt"/>
                <a:ea typeface="Times New Roman" panose="02020603050405020304" pitchFamily="18" charset="0"/>
              </a:rPr>
              <a:t>Lạp =&gt;Lào, Campuchia, Thái Lan</a:t>
            </a:r>
            <a:endParaRPr lang="vi-VN" sz="2800" dirty="0">
              <a:effectLst/>
              <a:latin typeface="+mj-lt"/>
              <a:ea typeface="Times New Roman" panose="02020603050405020304" pitchFamily="18" charset="0"/>
            </a:endParaRPr>
          </a:p>
        </p:txBody>
      </p:sp>
      <p:sp>
        <p:nvSpPr>
          <p:cNvPr id="4" name="Rounded Rectangle 3"/>
          <p:cNvSpPr/>
          <p:nvPr/>
        </p:nvSpPr>
        <p:spPr>
          <a:xfrm>
            <a:off x="120317" y="2842054"/>
            <a:ext cx="11778916" cy="3510620"/>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dirty="0">
              <a:latin typeface="+mj-lt"/>
            </a:endParaRPr>
          </a:p>
        </p:txBody>
      </p:sp>
    </p:spTree>
    <p:extLst>
      <p:ext uri="{BB962C8B-B14F-4D97-AF65-F5344CB8AC3E}">
        <p14:creationId xmlns:p14="http://schemas.microsoft.com/office/powerpoint/2010/main" val="141516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8758" y="839002"/>
            <a:ext cx="11478126" cy="5056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dirty="0" smtClean="0">
                <a:solidFill>
                  <a:srgbClr val="FF0000"/>
                </a:solidFill>
                <a:latin typeface="+mj-lt"/>
              </a:rPr>
              <a:t> NHIỆM VỤ CÁC NHÓM</a:t>
            </a:r>
            <a:endParaRPr lang="vi-VN" sz="3600" dirty="0">
              <a:latin typeface="+mj-lt"/>
            </a:endParaRPr>
          </a:p>
          <a:p>
            <a:pPr algn="ctr">
              <a:lnSpc>
                <a:spcPct val="150000"/>
              </a:lnSpc>
            </a:pPr>
            <a:r>
              <a:rPr lang="vi-VN" sz="3600" dirty="0" smtClean="0">
                <a:latin typeface="+mj-lt"/>
              </a:rPr>
              <a:t>*Thảo luận và trả lời các câu hỏi trong bài 13: Giao lưu thương mại và văn hóa ở Đông Nam Á (Từ đầu CN đến TK X).</a:t>
            </a:r>
            <a:endParaRPr lang="vi-VN" sz="3600" dirty="0">
              <a:latin typeface="+mj-lt"/>
            </a:endParaRPr>
          </a:p>
        </p:txBody>
      </p:sp>
    </p:spTree>
    <p:extLst>
      <p:ext uri="{BB962C8B-B14F-4D97-AF65-F5344CB8AC3E}">
        <p14:creationId xmlns:p14="http://schemas.microsoft.com/office/powerpoint/2010/main" val="309224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smtClean="0"/>
              <a:t> </a:t>
            </a:r>
            <a:endParaRPr lang="vi-VN" dirty="0"/>
          </a:p>
        </p:txBody>
      </p:sp>
      <p:sp>
        <p:nvSpPr>
          <p:cNvPr id="3" name="TextBox 2">
            <a:extLst>
              <a:ext uri="{FF2B5EF4-FFF2-40B4-BE49-F238E27FC236}">
                <a16:creationId xmlns:a16="http://schemas.microsoft.com/office/drawing/2014/main" xmlns="" id="{58C39CCC-1777-0643-880D-86EB4F8E01C1}"/>
              </a:ext>
            </a:extLst>
          </p:cNvPr>
          <p:cNvSpPr txBox="1"/>
          <p:nvPr/>
        </p:nvSpPr>
        <p:spPr>
          <a:xfrm>
            <a:off x="2346942" y="1065219"/>
            <a:ext cx="7301345" cy="830997"/>
          </a:xfrm>
          <a:prstGeom prst="rect">
            <a:avLst/>
          </a:prstGeom>
          <a:noFill/>
        </p:spPr>
        <p:txBody>
          <a:bodyPr wrap="square" rtlCol="0">
            <a:spAutoFit/>
          </a:bodyPr>
          <a:lstStyle/>
          <a:p>
            <a:pPr algn="ctr"/>
            <a:r>
              <a:rPr lang="en-US" sz="2400" b="1" dirty="0" err="1" smtClean="0">
                <a:solidFill>
                  <a:srgbClr val="FFC000"/>
                </a:solidFill>
                <a:latin typeface="Times New Roman" panose="02020603050405020304" pitchFamily="18" charset="0"/>
                <a:cs typeface="Times New Roman" panose="02020603050405020304" pitchFamily="18" charset="0"/>
              </a:rPr>
              <a:t>Tiết</a:t>
            </a:r>
            <a:r>
              <a:rPr lang="en-US" sz="2400" b="1" dirty="0" smtClean="0">
                <a:solidFill>
                  <a:srgbClr val="FFC000"/>
                </a:solidFill>
                <a:latin typeface="Times New Roman" panose="02020603050405020304" pitchFamily="18" charset="0"/>
                <a:cs typeface="Times New Roman" panose="02020603050405020304" pitchFamily="18" charset="0"/>
              </a:rPr>
              <a:t> 27-28 </a:t>
            </a:r>
            <a:r>
              <a:rPr lang="x-none" sz="2400" b="1" dirty="0" smtClean="0">
                <a:solidFill>
                  <a:srgbClr val="FFC000"/>
                </a:solidFill>
                <a:latin typeface="Times New Roman" panose="02020603050405020304" pitchFamily="18" charset="0"/>
                <a:cs typeface="Times New Roman" panose="02020603050405020304" pitchFamily="18" charset="0"/>
              </a:rPr>
              <a:t>Bài 1</a:t>
            </a:r>
            <a:r>
              <a:rPr lang="vi-VN" sz="2400" b="1" dirty="0">
                <a:solidFill>
                  <a:srgbClr val="FFC000"/>
                </a:solidFill>
                <a:latin typeface="Times New Roman" panose="02020603050405020304" pitchFamily="18" charset="0"/>
                <a:cs typeface="Times New Roman" panose="02020603050405020304" pitchFamily="18" charset="0"/>
              </a:rPr>
              <a:t>2</a:t>
            </a:r>
            <a:r>
              <a:rPr lang="x-none" sz="2400" b="1" dirty="0" smtClean="0">
                <a:solidFill>
                  <a:srgbClr val="FFC000"/>
                </a:solidFill>
                <a:latin typeface="Times New Roman" panose="02020603050405020304" pitchFamily="18" charset="0"/>
                <a:cs typeface="Times New Roman" panose="02020603050405020304" pitchFamily="18" charset="0"/>
              </a:rPr>
              <a:t>: </a:t>
            </a:r>
            <a:r>
              <a:rPr lang="vi-VN" sz="2400" b="1" dirty="0" smtClean="0">
                <a:solidFill>
                  <a:srgbClr val="FFC000"/>
                </a:solidFill>
                <a:latin typeface="Times New Roman" panose="02020603050405020304" pitchFamily="18" charset="0"/>
                <a:cs typeface="Times New Roman" panose="02020603050405020304" pitchFamily="18" charset="0"/>
              </a:rPr>
              <a:t>CÁC VƯƠNG QUỐC Ở ĐÔNG NAM Á TRƯỚC THẾ KỈ X</a:t>
            </a:r>
          </a:p>
        </p:txBody>
      </p:sp>
      <p:sp>
        <p:nvSpPr>
          <p:cNvPr id="5" name="TextBox 4"/>
          <p:cNvSpPr txBox="1"/>
          <p:nvPr/>
        </p:nvSpPr>
        <p:spPr>
          <a:xfrm>
            <a:off x="1600199" y="147889"/>
            <a:ext cx="8991600" cy="769441"/>
          </a:xfrm>
          <a:prstGeom prst="rect">
            <a:avLst/>
          </a:prstGeom>
          <a:noFill/>
        </p:spPr>
        <p:txBody>
          <a:bodyPr wrap="square" rtlCol="0">
            <a:spAutoFit/>
          </a:bodyPr>
          <a:lstStyle/>
          <a:p>
            <a:pPr algn="ctr"/>
            <a:r>
              <a:rPr lang="vi-VN" sz="2400" b="1" dirty="0" smtClean="0">
                <a:solidFill>
                  <a:srgbClr val="92D050"/>
                </a:solidFill>
              </a:rPr>
              <a:t>CHƯƠNG IV: ĐÔNG NAM Á </a:t>
            </a:r>
          </a:p>
          <a:p>
            <a:pPr algn="ctr"/>
            <a:r>
              <a:rPr lang="vi-VN" sz="2000" b="1" dirty="0" smtClean="0">
                <a:solidFill>
                  <a:srgbClr val="92D050"/>
                </a:solidFill>
              </a:rPr>
              <a:t>TỪ NHỮNG THẾ KỈ TIẾP GIÁP ĐẦU CÔNG NGUYÊN ĐẾN THẾ KỈ X</a:t>
            </a:r>
            <a:endParaRPr lang="vi-VN" sz="2000" b="1" dirty="0">
              <a:solidFill>
                <a:srgbClr val="92D050"/>
              </a:solidFill>
            </a:endParaRPr>
          </a:p>
        </p:txBody>
      </p:sp>
      <p:pic>
        <p:nvPicPr>
          <p:cNvPr id="7" name="Picture 5" descr="20526659_684991958366288_984150484_n"/>
          <p:cNvPicPr>
            <a:picLocks noChangeAspect="1" noChangeArrowheads="1"/>
          </p:cNvPicPr>
          <p:nvPr/>
        </p:nvPicPr>
        <p:blipFill>
          <a:blip r:embed="rId2" cstate="print"/>
          <a:srcRect/>
          <a:stretch>
            <a:fillRect/>
          </a:stretch>
        </p:blipFill>
        <p:spPr bwMode="auto">
          <a:xfrm>
            <a:off x="2610178" y="2063398"/>
            <a:ext cx="7038109" cy="4627419"/>
          </a:xfrm>
          <a:prstGeom prst="rect">
            <a:avLst/>
          </a:prstGeom>
          <a:noFill/>
        </p:spPr>
      </p:pic>
    </p:spTree>
    <p:extLst>
      <p:ext uri="{BB962C8B-B14F-4D97-AF65-F5344CB8AC3E}">
        <p14:creationId xmlns:p14="http://schemas.microsoft.com/office/powerpoint/2010/main" val="451116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20526659_684991958366288_984150484_n"/>
          <p:cNvPicPr>
            <a:picLocks noChangeAspect="1" noChangeArrowheads="1"/>
          </p:cNvPicPr>
          <p:nvPr/>
        </p:nvPicPr>
        <p:blipFill>
          <a:blip r:embed="rId2" cstate="print"/>
          <a:srcRect/>
          <a:stretch>
            <a:fillRect/>
          </a:stretch>
        </p:blipFill>
        <p:spPr bwMode="auto">
          <a:xfrm>
            <a:off x="0" y="-6927"/>
            <a:ext cx="12192000" cy="6370996"/>
          </a:xfrm>
          <a:prstGeom prst="rect">
            <a:avLst/>
          </a:prstGeom>
          <a:noFill/>
        </p:spPr>
      </p:pic>
      <p:sp>
        <p:nvSpPr>
          <p:cNvPr id="3" name="TextBox 2"/>
          <p:cNvSpPr txBox="1"/>
          <p:nvPr/>
        </p:nvSpPr>
        <p:spPr>
          <a:xfrm>
            <a:off x="0" y="6364069"/>
            <a:ext cx="12192000" cy="480131"/>
          </a:xfrm>
          <a:prstGeom prst="rect">
            <a:avLst/>
          </a:prstGeom>
          <a:ln w="38100">
            <a:solidFill>
              <a:srgbClr val="FFFFFF"/>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90000"/>
              </a:lnSpc>
            </a:pPr>
            <a:r>
              <a:rPr lang="vi-VN" sz="2800" dirty="0" smtClean="0">
                <a:latin typeface="Cambria" pitchFamily="18" charset="0"/>
              </a:rPr>
              <a:t>Lược đồ các nước Đông Nam Á.</a:t>
            </a:r>
            <a:endParaRPr lang="en-US" sz="2800" dirty="0">
              <a:latin typeface="Cambria" pitchFamily="18" charset="0"/>
            </a:endParaRPr>
          </a:p>
        </p:txBody>
      </p:sp>
    </p:spTree>
    <p:extLst>
      <p:ext uri="{BB962C8B-B14F-4D97-AF65-F5344CB8AC3E}">
        <p14:creationId xmlns:p14="http://schemas.microsoft.com/office/powerpoint/2010/main" val="3176429732"/>
      </p:ext>
    </p:extLst>
  </p:cSld>
  <p:clrMapOvr>
    <a:masterClrMapping/>
  </p:clrMapOvr>
  <p:transition spd="med">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9954" y="852498"/>
            <a:ext cx="10709565" cy="2116060"/>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 Đông Nam Á là một khu vực nằm ở phía đông nam của châu Á, bao gồm 11 quốc gia: Brunei, </a:t>
            </a:r>
            <a:r>
              <a:rPr lang="en-US" sz="2800" dirty="0" err="1" smtClean="0">
                <a:latin typeface="Times New Roman" panose="02020603050405020304" pitchFamily="18" charset="0"/>
                <a:cs typeface="Times New Roman" panose="02020603050405020304" pitchFamily="18" charset="0"/>
              </a:rPr>
              <a:t>Campuchia</a:t>
            </a:r>
            <a:r>
              <a:rPr lang="en-US" sz="2800" dirty="0" smtClean="0">
                <a:latin typeface="Times New Roman" panose="02020603050405020304" pitchFamily="18" charset="0"/>
                <a:cs typeface="Times New Roman" panose="02020603050405020304" pitchFamily="18" charset="0"/>
              </a:rPr>
              <a:t>, Đông Timor, </a:t>
            </a:r>
            <a:r>
              <a:rPr lang="en-US" sz="2800" dirty="0" err="1" smtClean="0">
                <a:latin typeface="Times New Roman" panose="02020603050405020304" pitchFamily="18" charset="0"/>
                <a:cs typeface="Times New Roman" panose="02020603050405020304" pitchFamily="18" charset="0"/>
              </a:rPr>
              <a:t>Inđônêxia</a:t>
            </a:r>
            <a:r>
              <a:rPr lang="en-US" sz="2800" dirty="0" smtClean="0">
                <a:latin typeface="Times New Roman" panose="02020603050405020304" pitchFamily="18" charset="0"/>
                <a:cs typeface="Times New Roman" panose="02020603050405020304" pitchFamily="18" charset="0"/>
              </a:rPr>
              <a:t>, Lào, Malaysia, </a:t>
            </a:r>
            <a:r>
              <a:rPr lang="en-US" sz="2800" dirty="0" err="1" smtClean="0">
                <a:latin typeface="Times New Roman" panose="02020603050405020304" pitchFamily="18" charset="0"/>
                <a:cs typeface="Times New Roman" panose="02020603050405020304" pitchFamily="18" charset="0"/>
              </a:rPr>
              <a:t>Myanma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Philippin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t>
            </a:r>
            <a:r>
              <a:rPr lang="en-US" sz="2800" dirty="0" err="1" smtClean="0">
                <a:latin typeface="Times New Roman" panose="02020603050405020304" pitchFamily="18" charset="0"/>
                <a:cs typeface="Times New Roman" panose="02020603050405020304" pitchFamily="18" charset="0"/>
              </a:rPr>
              <a:t>ingapo</a:t>
            </a:r>
            <a:r>
              <a:rPr lang="en-US" sz="2800" dirty="0" smtClean="0">
                <a:latin typeface="Times New Roman" panose="02020603050405020304" pitchFamily="18" charset="0"/>
                <a:cs typeface="Times New Roman" panose="02020603050405020304" pitchFamily="18" charset="0"/>
              </a:rPr>
              <a:t>, Thái Lan và Việt Nam. </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689954" y="2968558"/>
            <a:ext cx="10709565" cy="3970318"/>
          </a:xfrm>
          <a:prstGeom prst="rect">
            <a:avLst/>
          </a:prstGeom>
          <a:solidFill>
            <a:schemeClr val="bg1"/>
          </a:solidFill>
        </p:spPr>
        <p:txBody>
          <a:bodyPr wrap="square">
            <a:spAutoFit/>
          </a:bodyPr>
          <a:lstStyle/>
          <a:p>
            <a:pPr>
              <a:lnSpc>
                <a:spcPct val="150000"/>
              </a:lnSpc>
            </a:pPr>
            <a:r>
              <a:rPr lang="vi-VN" sz="2800" dirty="0" smtClean="0">
                <a:solidFill>
                  <a:srgbClr val="002060"/>
                </a:solidFill>
                <a:latin typeface="+mj-lt"/>
              </a:rPr>
              <a:t>Dân </a:t>
            </a:r>
            <a:r>
              <a:rPr lang="vi-VN" sz="2800" dirty="0">
                <a:solidFill>
                  <a:srgbClr val="002060"/>
                </a:solidFill>
                <a:latin typeface="+mj-lt"/>
              </a:rPr>
              <a:t>số hiện tại của các nước Đông Nam Á là 675.351.130 người vào ngày 14/07/2021 theo số liệu từ Liên Hợp Quốc. </a:t>
            </a:r>
            <a:endParaRPr lang="vi-VN" sz="2800" dirty="0" smtClean="0">
              <a:solidFill>
                <a:srgbClr val="002060"/>
              </a:solidFill>
              <a:latin typeface="+mj-lt"/>
            </a:endParaRPr>
          </a:p>
          <a:p>
            <a:pPr>
              <a:lnSpc>
                <a:spcPct val="150000"/>
              </a:lnSpc>
            </a:pPr>
            <a:r>
              <a:rPr lang="vi-VN" sz="2800" dirty="0" smtClean="0">
                <a:solidFill>
                  <a:srgbClr val="002060"/>
                </a:solidFill>
                <a:latin typeface="+mj-lt"/>
              </a:rPr>
              <a:t>+ Chiếm </a:t>
            </a:r>
            <a:r>
              <a:rPr lang="vi-VN" sz="2800" dirty="0">
                <a:solidFill>
                  <a:srgbClr val="002060"/>
                </a:solidFill>
                <a:latin typeface="+mj-lt"/>
              </a:rPr>
              <a:t>8,57% dân số thế giới. </a:t>
            </a:r>
            <a:endParaRPr lang="vi-VN" sz="2800" dirty="0" smtClean="0">
              <a:solidFill>
                <a:srgbClr val="002060"/>
              </a:solidFill>
              <a:latin typeface="+mj-lt"/>
            </a:endParaRPr>
          </a:p>
          <a:p>
            <a:pPr>
              <a:lnSpc>
                <a:spcPct val="150000"/>
              </a:lnSpc>
            </a:pPr>
            <a:r>
              <a:rPr lang="vi-VN" sz="2800" dirty="0" smtClean="0">
                <a:solidFill>
                  <a:srgbClr val="002060"/>
                </a:solidFill>
                <a:latin typeface="+mj-lt"/>
              </a:rPr>
              <a:t>+ Mật </a:t>
            </a:r>
            <a:r>
              <a:rPr lang="vi-VN" sz="2800" dirty="0">
                <a:solidFill>
                  <a:srgbClr val="002060"/>
                </a:solidFill>
                <a:latin typeface="+mj-lt"/>
              </a:rPr>
              <a:t>độ dân số </a:t>
            </a:r>
            <a:r>
              <a:rPr lang="vi-VN" sz="2800" dirty="0" smtClean="0">
                <a:solidFill>
                  <a:srgbClr val="002060"/>
                </a:solidFill>
                <a:latin typeface="+mj-lt"/>
              </a:rPr>
              <a:t>là 156 </a:t>
            </a:r>
            <a:r>
              <a:rPr lang="vi-VN" sz="2800" dirty="0">
                <a:solidFill>
                  <a:srgbClr val="002060"/>
                </a:solidFill>
                <a:latin typeface="+mj-lt"/>
              </a:rPr>
              <a:t>người/km2. </a:t>
            </a:r>
          </a:p>
          <a:p>
            <a:pPr>
              <a:lnSpc>
                <a:spcPct val="150000"/>
              </a:lnSpc>
            </a:pPr>
            <a:r>
              <a:rPr lang="vi-VN" sz="2800" dirty="0" smtClean="0">
                <a:solidFill>
                  <a:srgbClr val="002060"/>
                </a:solidFill>
                <a:latin typeface="+mj-lt"/>
              </a:rPr>
              <a:t>+ Tổng </a:t>
            </a:r>
            <a:r>
              <a:rPr lang="vi-VN" sz="2800" dirty="0">
                <a:solidFill>
                  <a:srgbClr val="002060"/>
                </a:solidFill>
                <a:latin typeface="+mj-lt"/>
              </a:rPr>
              <a:t>diện tích là 4.340.239 km2 </a:t>
            </a:r>
            <a:endParaRPr lang="vi-VN" sz="2800" dirty="0" smtClean="0">
              <a:solidFill>
                <a:srgbClr val="002060"/>
              </a:solidFill>
              <a:latin typeface="+mj-lt"/>
            </a:endParaRPr>
          </a:p>
          <a:p>
            <a:pPr>
              <a:lnSpc>
                <a:spcPct val="150000"/>
              </a:lnSpc>
            </a:pPr>
            <a:r>
              <a:rPr lang="vi-VN" sz="2800" dirty="0">
                <a:solidFill>
                  <a:srgbClr val="002060"/>
                </a:solidFill>
                <a:latin typeface="+mj-lt"/>
              </a:rPr>
              <a:t>	</a:t>
            </a:r>
            <a:r>
              <a:rPr lang="vi-VN" sz="2800" dirty="0" smtClean="0">
                <a:solidFill>
                  <a:srgbClr val="002060"/>
                </a:solidFill>
                <a:latin typeface="+mj-lt"/>
              </a:rPr>
              <a:t>			(</a:t>
            </a:r>
            <a:r>
              <a:rPr lang="vi-VN" sz="2800" dirty="0">
                <a:solidFill>
                  <a:srgbClr val="002060"/>
                </a:solidFill>
                <a:latin typeface="+mj-lt"/>
              </a:rPr>
              <a:t>Nguồn: https://danso.org/dong-nam-a/)</a:t>
            </a:r>
            <a:endParaRPr lang="en-US" sz="2800" dirty="0">
              <a:solidFill>
                <a:srgbClr val="002060"/>
              </a:solidFill>
              <a:latin typeface="+mj-lt"/>
            </a:endParaRPr>
          </a:p>
        </p:txBody>
      </p:sp>
      <p:sp>
        <p:nvSpPr>
          <p:cNvPr id="8" name="TextBox 7">
            <a:extLst>
              <a:ext uri="{FF2B5EF4-FFF2-40B4-BE49-F238E27FC236}">
                <a16:creationId xmlns:a16="http://schemas.microsoft.com/office/drawing/2014/main" xmlns="" id="{58C39CCC-1777-0643-880D-86EB4F8E01C1}"/>
              </a:ext>
            </a:extLst>
          </p:cNvPr>
          <p:cNvSpPr txBox="1"/>
          <p:nvPr/>
        </p:nvSpPr>
        <p:spPr>
          <a:xfrm>
            <a:off x="2082247" y="27941"/>
            <a:ext cx="7301345" cy="830997"/>
          </a:xfrm>
          <a:prstGeom prst="rect">
            <a:avLst/>
          </a:prstGeom>
          <a:noFill/>
        </p:spPr>
        <p:txBody>
          <a:bodyPr wrap="square" rtlCol="0">
            <a:spAutoFit/>
          </a:bodyPr>
          <a:lstStyle/>
          <a:p>
            <a:pPr algn="ctr"/>
            <a:r>
              <a:rPr lang="x-none" sz="2400" b="1" dirty="0">
                <a:latin typeface="Times New Roman" panose="02020603050405020304" pitchFamily="18" charset="0"/>
                <a:cs typeface="Times New Roman" panose="02020603050405020304" pitchFamily="18" charset="0"/>
              </a:rPr>
              <a:t>Bài </a:t>
            </a:r>
            <a:r>
              <a:rPr lang="x-none" sz="2400" b="1" dirty="0" smtClean="0">
                <a:latin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cs typeface="Times New Roman" panose="02020603050405020304" pitchFamily="18" charset="0"/>
              </a:rPr>
              <a:t>2</a:t>
            </a:r>
            <a:r>
              <a:rPr lang="x-none"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CÁC VƯƠNG QUỐC Ở ĐÔNG NAM Á TRƯỚC THẾ KỈ X</a:t>
            </a:r>
          </a:p>
        </p:txBody>
      </p:sp>
    </p:spTree>
    <p:extLst>
      <p:ext uri="{BB962C8B-B14F-4D97-AF65-F5344CB8AC3E}">
        <p14:creationId xmlns:p14="http://schemas.microsoft.com/office/powerpoint/2010/main" val="440568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9133" y="1852383"/>
            <a:ext cx="10638467" cy="523220"/>
          </a:xfrm>
          <a:prstGeom prst="rect">
            <a:avLst/>
          </a:prstGeom>
          <a:solidFill>
            <a:schemeClr val="bg1"/>
          </a:solidFill>
        </p:spPr>
        <p:txBody>
          <a:bodyPr wrap="square">
            <a:spAutoFit/>
          </a:bodyPr>
          <a:lstStyle/>
          <a:p>
            <a:r>
              <a:rPr lang="vi-VN" sz="2800" dirty="0" smtClean="0">
                <a:latin typeface="Times New Roman" panose="02020603050405020304" pitchFamily="18" charset="0"/>
                <a:ea typeface="Times New Roman" panose="02020603050405020304" pitchFamily="18" charset="0"/>
              </a:rPr>
              <a:t>Quan </a:t>
            </a:r>
            <a:r>
              <a:rPr lang="vi-VN" sz="2800" dirty="0">
                <a:latin typeface="Times New Roman" panose="02020603050405020304" pitchFamily="18" charset="0"/>
                <a:ea typeface="Times New Roman" panose="02020603050405020304" pitchFamily="18" charset="0"/>
              </a:rPr>
              <a:t>sát lược đồ hình </a:t>
            </a:r>
            <a:r>
              <a:rPr lang="vi-VN" sz="2800" dirty="0" smtClean="0">
                <a:latin typeface="Times New Roman" panose="02020603050405020304" pitchFamily="18" charset="0"/>
                <a:ea typeface="Times New Roman" panose="02020603050405020304" pitchFamily="18" charset="0"/>
              </a:rPr>
              <a:t>12.1 </a:t>
            </a:r>
            <a:r>
              <a:rPr lang="vi-VN" sz="2800" dirty="0">
                <a:latin typeface="Times New Roman" panose="02020603050405020304" pitchFamily="18" charset="0"/>
                <a:ea typeface="Times New Roman" panose="02020603050405020304" pitchFamily="18" charset="0"/>
              </a:rPr>
              <a:t>(</a:t>
            </a:r>
            <a:r>
              <a:rPr lang="vi-VN" sz="2800" dirty="0" smtClean="0">
                <a:latin typeface="Times New Roman" panose="02020603050405020304" pitchFamily="18" charset="0"/>
                <a:ea typeface="Times New Roman" panose="02020603050405020304" pitchFamily="18" charset="0"/>
              </a:rPr>
              <a:t>tr.63), </a:t>
            </a:r>
            <a:r>
              <a:rPr lang="vi-VN" sz="2800" dirty="0">
                <a:latin typeface="Times New Roman" panose="02020603050405020304" pitchFamily="18" charset="0"/>
                <a:ea typeface="Times New Roman" panose="02020603050405020304" pitchFamily="18" charset="0"/>
              </a:rPr>
              <a:t>kết hợp khai thác thông tin trong SGK </a:t>
            </a:r>
            <a:endParaRPr lang="vi-VN" sz="2800" dirty="0"/>
          </a:p>
        </p:txBody>
      </p:sp>
      <p:sp>
        <p:nvSpPr>
          <p:cNvPr id="5" name="Rectangle: Rounded Corners 186">
            <a:extLst>
              <a:ext uri="{FF2B5EF4-FFF2-40B4-BE49-F238E27FC236}">
                <a16:creationId xmlns:a16="http://schemas.microsoft.com/office/drawing/2014/main" xmlns="" id="{09BD8570-F3EE-4550-91DC-3636FF64E440}"/>
              </a:ext>
            </a:extLst>
          </p:cNvPr>
          <p:cNvSpPr/>
          <p:nvPr/>
        </p:nvSpPr>
        <p:spPr>
          <a:xfrm>
            <a:off x="9502330" y="555612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
        <p:nvSpPr>
          <p:cNvPr id="6" name="TextBox 5"/>
          <p:cNvSpPr txBox="1"/>
          <p:nvPr/>
        </p:nvSpPr>
        <p:spPr>
          <a:xfrm>
            <a:off x="1108363" y="949275"/>
            <a:ext cx="8063345" cy="523220"/>
          </a:xfrm>
          <a:prstGeom prst="rect">
            <a:avLst/>
          </a:prstGeom>
          <a:noFill/>
        </p:spPr>
        <p:txBody>
          <a:bodyPr wrap="square" rtlCol="0">
            <a:spAutoFit/>
          </a:bodyPr>
          <a:lstStyle/>
          <a:p>
            <a:r>
              <a:rPr lang="vi-VN" sz="2800" b="1" dirty="0">
                <a:solidFill>
                  <a:srgbClr val="002060"/>
                </a:solidFill>
                <a:latin typeface="+mj-lt"/>
              </a:rPr>
              <a:t>1</a:t>
            </a:r>
            <a:r>
              <a:rPr lang="vi-VN" sz="2800" b="1" dirty="0" smtClean="0">
                <a:solidFill>
                  <a:srgbClr val="002060"/>
                </a:solidFill>
                <a:latin typeface="+mj-lt"/>
              </a:rPr>
              <a:t>. Vị trí địa lí của Đông Nam Á</a:t>
            </a:r>
            <a:endParaRPr lang="vi-VN" sz="2800" dirty="0">
              <a:solidFill>
                <a:srgbClr val="002060"/>
              </a:solidFill>
              <a:latin typeface="+mj-lt"/>
            </a:endParaRPr>
          </a:p>
        </p:txBody>
      </p:sp>
      <p:sp>
        <p:nvSpPr>
          <p:cNvPr id="7" name="Flowchart: Alternate Process 6"/>
          <p:cNvSpPr/>
          <p:nvPr/>
        </p:nvSpPr>
        <p:spPr>
          <a:xfrm>
            <a:off x="639133" y="2828331"/>
            <a:ext cx="10742741" cy="243840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254000" algn="just">
              <a:lnSpc>
                <a:spcPct val="150000"/>
              </a:lnSpc>
              <a:spcAft>
                <a:spcPts val="0"/>
              </a:spcAft>
              <a:tabLst>
                <a:tab pos="471170" algn="l"/>
              </a:tabLst>
            </a:pPr>
            <a:r>
              <a:rPr lang="vi-VN" sz="2800" dirty="0" smtClean="0">
                <a:solidFill>
                  <a:schemeClr val="bg1"/>
                </a:solidFill>
                <a:latin typeface="+mj-lt"/>
                <a:ea typeface="Arial" panose="020B0604020202020204" pitchFamily="34" charset="0"/>
              </a:rPr>
              <a:t>- Mô tả sơ lược vị </a:t>
            </a:r>
            <a:r>
              <a:rPr lang="vi-VN" sz="2800" dirty="0">
                <a:solidFill>
                  <a:schemeClr val="bg1"/>
                </a:solidFill>
                <a:latin typeface="+mj-lt"/>
                <a:ea typeface="Arial" panose="020B0604020202020204" pitchFamily="34" charset="0"/>
              </a:rPr>
              <a:t>trí địa lí của khu vực Đông Nam </a:t>
            </a:r>
            <a:r>
              <a:rPr lang="vi-VN" sz="2800" dirty="0" smtClean="0">
                <a:solidFill>
                  <a:schemeClr val="bg1"/>
                </a:solidFill>
                <a:latin typeface="+mj-lt"/>
                <a:ea typeface="Arial" panose="020B0604020202020204" pitchFamily="34" charset="0"/>
              </a:rPr>
              <a:t>Á ?</a:t>
            </a:r>
            <a:endParaRPr lang="vi-VN" sz="2800" dirty="0">
              <a:solidFill>
                <a:schemeClr val="bg1"/>
              </a:solidFill>
              <a:latin typeface="+mj-lt"/>
              <a:ea typeface="Arial" panose="020B0604020202020204" pitchFamily="34" charset="0"/>
            </a:endParaRPr>
          </a:p>
          <a:p>
            <a:pPr indent="254000">
              <a:lnSpc>
                <a:spcPct val="150000"/>
              </a:lnSpc>
              <a:spcAft>
                <a:spcPts val="0"/>
              </a:spcAft>
              <a:tabLst>
                <a:tab pos="471170" algn="l"/>
              </a:tabLst>
            </a:pPr>
            <a:r>
              <a:rPr lang="vi-VN" sz="2800" dirty="0" smtClean="0">
                <a:solidFill>
                  <a:schemeClr val="bg1"/>
                </a:solidFill>
                <a:latin typeface="+mj-lt"/>
                <a:ea typeface="Arial" panose="020B0604020202020204" pitchFamily="34" charset="0"/>
              </a:rPr>
              <a:t>- Vị </a:t>
            </a:r>
            <a:r>
              <a:rPr lang="vi-VN" sz="2800" dirty="0">
                <a:solidFill>
                  <a:schemeClr val="bg1"/>
                </a:solidFill>
                <a:latin typeface="+mj-lt"/>
                <a:ea typeface="Arial" panose="020B0604020202020204" pitchFamily="34" charset="0"/>
              </a:rPr>
              <a:t>trí địa lí này mang đến những thuận lợi, khó khăn nào cho cuộc sống của cư dân </a:t>
            </a:r>
            <a:r>
              <a:rPr lang="vi-VN" sz="2800" dirty="0" smtClean="0">
                <a:solidFill>
                  <a:schemeClr val="bg1"/>
                </a:solidFill>
                <a:latin typeface="+mj-lt"/>
                <a:ea typeface="Arial" panose="020B0604020202020204" pitchFamily="34" charset="0"/>
              </a:rPr>
              <a:t>ở Đông </a:t>
            </a:r>
            <a:r>
              <a:rPr lang="vi-VN" sz="2800" dirty="0">
                <a:solidFill>
                  <a:schemeClr val="bg1"/>
                </a:solidFill>
                <a:latin typeface="+mj-lt"/>
                <a:ea typeface="Arial" panose="020B0604020202020204" pitchFamily="34" charset="0"/>
              </a:rPr>
              <a:t>Nam Á?</a:t>
            </a:r>
          </a:p>
        </p:txBody>
      </p:sp>
      <p:sp>
        <p:nvSpPr>
          <p:cNvPr id="9" name="TextBox 8">
            <a:extLst>
              <a:ext uri="{FF2B5EF4-FFF2-40B4-BE49-F238E27FC236}">
                <a16:creationId xmlns:a16="http://schemas.microsoft.com/office/drawing/2014/main" xmlns="" id="{58C39CCC-1777-0643-880D-86EB4F8E01C1}"/>
              </a:ext>
            </a:extLst>
          </p:cNvPr>
          <p:cNvSpPr txBox="1"/>
          <p:nvPr/>
        </p:nvSpPr>
        <p:spPr>
          <a:xfrm>
            <a:off x="2046153" y="0"/>
            <a:ext cx="7301345" cy="830997"/>
          </a:xfrm>
          <a:prstGeom prst="rect">
            <a:avLst/>
          </a:prstGeom>
          <a:noFill/>
        </p:spPr>
        <p:txBody>
          <a:bodyPr wrap="square" rtlCol="0">
            <a:spAutoFit/>
          </a:bodyPr>
          <a:lstStyle/>
          <a:p>
            <a:pPr algn="ctr"/>
            <a:r>
              <a:rPr lang="x-none" sz="2400" b="1" dirty="0">
                <a:latin typeface="Times New Roman" panose="02020603050405020304" pitchFamily="18" charset="0"/>
                <a:cs typeface="Times New Roman" panose="02020603050405020304" pitchFamily="18" charset="0"/>
              </a:rPr>
              <a:t>Bài </a:t>
            </a:r>
            <a:r>
              <a:rPr lang="x-none" sz="2400" b="1" dirty="0" smtClean="0">
                <a:latin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cs typeface="Times New Roman" panose="02020603050405020304" pitchFamily="18" charset="0"/>
              </a:rPr>
              <a:t>2</a:t>
            </a:r>
            <a:r>
              <a:rPr lang="x-none"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CÁC VƯƠNG QUỐC Ở ĐÔNG NAM Á TRƯỚC THẾ KỈ X</a:t>
            </a:r>
          </a:p>
        </p:txBody>
      </p:sp>
    </p:spTree>
    <p:extLst>
      <p:ext uri="{BB962C8B-B14F-4D97-AF65-F5344CB8AC3E}">
        <p14:creationId xmlns:p14="http://schemas.microsoft.com/office/powerpoint/2010/main" val="177015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larm clo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1021080" y="1"/>
            <a:ext cx="10485120" cy="6857999"/>
          </a:xfrm>
          <a:prstGeom prst="rect">
            <a:avLst/>
          </a:prstGeom>
        </p:spPr>
      </p:pic>
    </p:spTree>
    <p:extLst>
      <p:ext uri="{BB962C8B-B14F-4D97-AF65-F5344CB8AC3E}">
        <p14:creationId xmlns:p14="http://schemas.microsoft.com/office/powerpoint/2010/main" val="4120436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08363" y="949275"/>
            <a:ext cx="8063345" cy="523220"/>
          </a:xfrm>
          <a:prstGeom prst="rect">
            <a:avLst/>
          </a:prstGeom>
          <a:noFill/>
        </p:spPr>
        <p:txBody>
          <a:bodyPr wrap="square" rtlCol="0">
            <a:spAutoFit/>
          </a:bodyPr>
          <a:lstStyle/>
          <a:p>
            <a:r>
              <a:rPr lang="vi-VN" sz="2800" b="1" dirty="0">
                <a:solidFill>
                  <a:srgbClr val="002060"/>
                </a:solidFill>
              </a:rPr>
              <a:t>1</a:t>
            </a:r>
            <a:r>
              <a:rPr lang="vi-VN" sz="2800" b="1" dirty="0" smtClean="0">
                <a:solidFill>
                  <a:srgbClr val="002060"/>
                </a:solidFill>
              </a:rPr>
              <a:t>. Vị trí địa lí của Đông Nam Á</a:t>
            </a:r>
            <a:endParaRPr lang="vi-VN" sz="2800" dirty="0">
              <a:solidFill>
                <a:srgbClr val="002060"/>
              </a:solidFill>
            </a:endParaRPr>
          </a:p>
        </p:txBody>
      </p:sp>
      <p:sp>
        <p:nvSpPr>
          <p:cNvPr id="9" name="TextBox 8">
            <a:extLst>
              <a:ext uri="{FF2B5EF4-FFF2-40B4-BE49-F238E27FC236}">
                <a16:creationId xmlns:a16="http://schemas.microsoft.com/office/drawing/2014/main" xmlns="" id="{58C39CCC-1777-0643-880D-86EB4F8E01C1}"/>
              </a:ext>
            </a:extLst>
          </p:cNvPr>
          <p:cNvSpPr txBox="1"/>
          <p:nvPr/>
        </p:nvSpPr>
        <p:spPr>
          <a:xfrm>
            <a:off x="2118342" y="52754"/>
            <a:ext cx="7301345" cy="830997"/>
          </a:xfrm>
          <a:prstGeom prst="rect">
            <a:avLst/>
          </a:prstGeom>
          <a:noFill/>
        </p:spPr>
        <p:txBody>
          <a:bodyPr wrap="square" rtlCol="0">
            <a:spAutoFit/>
          </a:bodyPr>
          <a:lstStyle/>
          <a:p>
            <a:pPr algn="ctr"/>
            <a:r>
              <a:rPr lang="x-none" sz="2400" b="1" dirty="0">
                <a:latin typeface="Times New Roman" panose="02020603050405020304" pitchFamily="18" charset="0"/>
                <a:cs typeface="Times New Roman" panose="02020603050405020304" pitchFamily="18" charset="0"/>
              </a:rPr>
              <a:t>Bài </a:t>
            </a:r>
            <a:r>
              <a:rPr lang="x-none" sz="2400" b="1" dirty="0" smtClean="0">
                <a:latin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cs typeface="Times New Roman" panose="02020603050405020304" pitchFamily="18" charset="0"/>
              </a:rPr>
              <a:t>2</a:t>
            </a:r>
            <a:r>
              <a:rPr lang="x-none"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CÁC VƯƠNG QUỐC Ở ĐÔNG NAM Á TRƯỚC THẾ KỈ X</a:t>
            </a:r>
          </a:p>
        </p:txBody>
      </p:sp>
      <p:sp>
        <p:nvSpPr>
          <p:cNvPr id="7" name="Rectangle 6"/>
          <p:cNvSpPr/>
          <p:nvPr/>
        </p:nvSpPr>
        <p:spPr>
          <a:xfrm>
            <a:off x="481263" y="1538019"/>
            <a:ext cx="11273590" cy="5078313"/>
          </a:xfrm>
          <a:prstGeom prst="rect">
            <a:avLst/>
          </a:prstGeom>
          <a:solidFill>
            <a:srgbClr val="FFFF00"/>
          </a:solidFill>
        </p:spPr>
        <p:txBody>
          <a:bodyPr wrap="square">
            <a:spAutoFit/>
          </a:bodyPr>
          <a:lstStyle/>
          <a:p>
            <a:pPr marR="58420" algn="just">
              <a:spcBef>
                <a:spcPts val="10"/>
              </a:spcBef>
              <a:spcAft>
                <a:spcPts val="0"/>
              </a:spcAft>
            </a:pPr>
            <a:r>
              <a:rPr lang="vi-VN" sz="3600" dirty="0" smtClean="0">
                <a:latin typeface="Times New Roman" panose="02020603050405020304" pitchFamily="18" charset="0"/>
                <a:ea typeface="Times New Roman" panose="02020603050405020304" pitchFamily="18" charset="0"/>
              </a:rPr>
              <a:t>- Nằm </a:t>
            </a:r>
            <a:r>
              <a:rPr lang="vi-VN" sz="3600" dirty="0">
                <a:latin typeface="Times New Roman" panose="02020603050405020304" pitchFamily="18" charset="0"/>
                <a:ea typeface="Times New Roman" panose="02020603050405020304" pitchFamily="18" charset="0"/>
              </a:rPr>
              <a:t>án ngữ trên con đường hàng hải nối liền giữa Ấn Độ Dương và Thái Bình Dương, khu vực này từ thời cổ đại đã được xem là cầu nối giữa Trung Quốc và Ấn Độ, giữa lục địa Á - Âu với châu Đại Dương.</a:t>
            </a:r>
          </a:p>
          <a:p>
            <a:pPr marR="59690" algn="just">
              <a:spcAft>
                <a:spcPts val="0"/>
              </a:spcAft>
            </a:pPr>
            <a:r>
              <a:rPr lang="vi-VN" sz="3600" dirty="0" smtClean="0">
                <a:latin typeface="Times New Roman" panose="02020603050405020304" pitchFamily="18" charset="0"/>
                <a:ea typeface="Times New Roman" panose="02020603050405020304" pitchFamily="18" charset="0"/>
              </a:rPr>
              <a:t>- Khí hậu nhiệt </a:t>
            </a:r>
            <a:r>
              <a:rPr lang="vi-VN" sz="3600" dirty="0">
                <a:latin typeface="Times New Roman" panose="02020603050405020304" pitchFamily="18" charset="0"/>
                <a:ea typeface="Times New Roman" panose="02020603050405020304" pitchFamily="18" charset="0"/>
              </a:rPr>
              <a:t>đới gió mùa, nóng ấm, mưa </a:t>
            </a:r>
            <a:r>
              <a:rPr lang="vi-VN" sz="3600" dirty="0" smtClean="0">
                <a:latin typeface="Times New Roman" panose="02020603050405020304" pitchFamily="18" charset="0"/>
                <a:ea typeface="Times New Roman" panose="02020603050405020304" pitchFamily="18" charset="0"/>
              </a:rPr>
              <a:t>nhiều </a:t>
            </a:r>
            <a:r>
              <a:rPr lang="vi-VN" sz="3600" dirty="0">
                <a:latin typeface="Times New Roman" panose="02020603050405020304" pitchFamily="18" charset="0"/>
                <a:ea typeface="Times New Roman" panose="02020603050405020304" pitchFamily="18" charset="0"/>
              </a:rPr>
              <a:t>thuận lợi cho sự phát triển </a:t>
            </a:r>
            <a:r>
              <a:rPr lang="vi-VN" sz="3600" dirty="0" smtClean="0">
                <a:latin typeface="Times New Roman" panose="02020603050405020304" pitchFamily="18" charset="0"/>
                <a:ea typeface="Times New Roman" panose="02020603050405020304" pitchFamily="18" charset="0"/>
              </a:rPr>
              <a:t>nông nghiệp. Từ đó xuất hiện các </a:t>
            </a:r>
            <a:r>
              <a:rPr lang="vi-VN" sz="3600" dirty="0">
                <a:latin typeface="Times New Roman" panose="02020603050405020304" pitchFamily="18" charset="0"/>
                <a:ea typeface="Times New Roman" panose="02020603050405020304" pitchFamily="18" charset="0"/>
              </a:rPr>
              <a:t>quốc gia </a:t>
            </a:r>
            <a:r>
              <a:rPr lang="vi-VN" sz="3600" dirty="0" smtClean="0">
                <a:latin typeface="Times New Roman" panose="02020603050405020304" pitchFamily="18" charset="0"/>
                <a:ea typeface="Times New Roman" panose="02020603050405020304" pitchFamily="18" charset="0"/>
              </a:rPr>
              <a:t>cổ ở Đông </a:t>
            </a:r>
            <a:r>
              <a:rPr lang="vi-VN" sz="3600" dirty="0">
                <a:latin typeface="Times New Roman" panose="02020603050405020304" pitchFamily="18" charset="0"/>
                <a:ea typeface="Times New Roman" panose="02020603050405020304" pitchFamily="18" charset="0"/>
              </a:rPr>
              <a:t>Nam</a:t>
            </a:r>
            <a:r>
              <a:rPr lang="vi-VN" sz="3600" spc="-35" dirty="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Á</a:t>
            </a:r>
            <a:r>
              <a:rPr lang="vi-VN" sz="3600" dirty="0" smtClean="0">
                <a:latin typeface="Times New Roman" panose="02020603050405020304" pitchFamily="18" charset="0"/>
                <a:ea typeface="Times New Roman" panose="02020603050405020304" pitchFamily="18" charset="0"/>
              </a:rPr>
              <a:t>:</a:t>
            </a:r>
          </a:p>
          <a:p>
            <a:pPr marR="59690" algn="just">
              <a:spcAft>
                <a:spcPts val="0"/>
              </a:spcAft>
            </a:pPr>
            <a:endParaRPr lang="vi-VN" sz="3600" dirty="0">
              <a:latin typeface="Times New Roman" panose="02020603050405020304" pitchFamily="18" charset="0"/>
              <a:ea typeface="Times New Roman" panose="02020603050405020304" pitchFamily="18" charset="0"/>
            </a:endParaRPr>
          </a:p>
          <a:p>
            <a:pPr marR="59690" algn="just">
              <a:spcAft>
                <a:spcPts val="0"/>
              </a:spcAft>
            </a:pPr>
            <a:endParaRPr lang="vi-VN" sz="3600" dirty="0">
              <a:latin typeface="Times New Roman" panose="02020603050405020304" pitchFamily="18" charset="0"/>
              <a:ea typeface="Times New Roman" panose="02020603050405020304" pitchFamily="18"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2815" y="5442063"/>
            <a:ext cx="1451303" cy="98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142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82" y="68114"/>
            <a:ext cx="12146274" cy="523220"/>
          </a:xfrm>
          <a:prstGeom prst="rect">
            <a:avLst/>
          </a:prstGeom>
        </p:spPr>
        <p:txBody>
          <a:bodyPr wrap="none">
            <a:spAutoFit/>
          </a:bodyPr>
          <a:lstStyle/>
          <a:p>
            <a:r>
              <a:rPr lang="vi-VN" sz="2800" b="1" dirty="0">
                <a:solidFill>
                  <a:schemeClr val="accent1">
                    <a:lumMod val="50000"/>
                  </a:schemeClr>
                </a:solidFill>
                <a:ea typeface="Times New Roman" panose="02020603050405020304" pitchFamily="18" charset="0"/>
              </a:rPr>
              <a:t>2. </a:t>
            </a:r>
            <a:r>
              <a:rPr lang="vi-VN" sz="2800" b="1" dirty="0" smtClean="0">
                <a:solidFill>
                  <a:schemeClr val="accent1">
                    <a:lumMod val="50000"/>
                  </a:schemeClr>
                </a:solidFill>
                <a:ea typeface="Times New Roman" panose="02020603050405020304" pitchFamily="18" charset="0"/>
              </a:rPr>
              <a:t>Sự xuất hiện các quốc gia cổ đại từ đầu công nguyên đến thế kỉ VII </a:t>
            </a:r>
            <a:endParaRPr lang="vi-VN" sz="2800" dirty="0">
              <a:solidFill>
                <a:schemeClr val="accent1">
                  <a:lumMod val="50000"/>
                </a:schemeClr>
              </a:solidFill>
            </a:endParaRPr>
          </a:p>
        </p:txBody>
      </p:sp>
      <p:sp>
        <p:nvSpPr>
          <p:cNvPr id="6" name="Rectangle 3"/>
          <p:cNvSpPr>
            <a:spLocks noChangeArrowheads="1"/>
          </p:cNvSpPr>
          <p:nvPr/>
        </p:nvSpPr>
        <p:spPr bwMode="auto">
          <a:xfrm>
            <a:off x="886690" y="568568"/>
            <a:ext cx="10175324" cy="504718"/>
          </a:xfrm>
          <a:prstGeom prst="rect">
            <a:avLst/>
          </a:prstGeom>
          <a:solidFill>
            <a:schemeClr val="bg2"/>
          </a:solidFill>
          <a:ln>
            <a:noFill/>
          </a:ln>
          <a:extLst/>
        </p:spPr>
        <p:txBody>
          <a:bodyPr anchor="b"/>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eaLnBrk="1" hangingPunct="1"/>
            <a:r>
              <a:rPr lang="en-US" altLang="vi-VN" sz="2800" dirty="0" smtClean="0">
                <a:solidFill>
                  <a:srgbClr val="FF0000"/>
                </a:solidFill>
              </a:rPr>
              <a:t>Hoạt động nhóm -</a:t>
            </a:r>
            <a:r>
              <a:rPr lang="nl-NL" altLang="vi-VN" sz="2800" b="0" dirty="0" smtClean="0">
                <a:solidFill>
                  <a:srgbClr val="FF0000"/>
                </a:solidFill>
              </a:rPr>
              <a:t> </a:t>
            </a:r>
            <a:r>
              <a:rPr lang="nl-NL" altLang="vi-VN" sz="2800" dirty="0">
                <a:solidFill>
                  <a:srgbClr val="FF0000"/>
                </a:solidFill>
              </a:rPr>
              <a:t>“</a:t>
            </a:r>
            <a:r>
              <a:rPr lang="nl-NL" altLang="vi-VN" sz="2800" i="1" dirty="0">
                <a:solidFill>
                  <a:srgbClr val="FF0000"/>
                </a:solidFill>
              </a:rPr>
              <a:t>Khăn trải bàn</a:t>
            </a:r>
            <a:r>
              <a:rPr lang="nl-NL" altLang="vi-VN" sz="2800" b="0" dirty="0" smtClean="0">
                <a:solidFill>
                  <a:srgbClr val="FF0000"/>
                </a:solidFill>
              </a:rPr>
              <a:t>” </a:t>
            </a:r>
            <a:r>
              <a:rPr lang="nl-NL" altLang="vi-VN" sz="2800" dirty="0" smtClean="0">
                <a:solidFill>
                  <a:srgbClr val="FF0000"/>
                </a:solidFill>
              </a:rPr>
              <a:t>- </a:t>
            </a:r>
            <a:r>
              <a:rPr lang="vi-VN" altLang="vi-VN" sz="2800" dirty="0" smtClean="0">
                <a:solidFill>
                  <a:srgbClr val="FF0000"/>
                </a:solidFill>
              </a:rPr>
              <a:t>7</a:t>
            </a:r>
            <a:r>
              <a:rPr lang="nl-NL" altLang="vi-VN" sz="2800" dirty="0" smtClean="0">
                <a:solidFill>
                  <a:srgbClr val="FF0000"/>
                </a:solidFill>
              </a:rPr>
              <a:t> phút</a:t>
            </a:r>
            <a:endParaRPr lang="en-US" altLang="vi-VN" sz="2800" dirty="0">
              <a:solidFill>
                <a:srgbClr val="FF0000"/>
              </a:solidFill>
            </a:endParaRPr>
          </a:p>
        </p:txBody>
      </p:sp>
      <p:sp>
        <p:nvSpPr>
          <p:cNvPr id="7" name="Rectangle 4"/>
          <p:cNvSpPr>
            <a:spLocks noChangeArrowheads="1"/>
          </p:cNvSpPr>
          <p:nvPr/>
        </p:nvSpPr>
        <p:spPr bwMode="auto">
          <a:xfrm>
            <a:off x="886690" y="1066018"/>
            <a:ext cx="10238509" cy="5802353"/>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endParaRPr lang="en-US" altLang="vi-VN" sz="2400" b="0" dirty="0"/>
          </a:p>
          <a:p>
            <a:pPr algn="ctr"/>
            <a:endParaRPr lang="en-US" altLang="vi-VN" sz="2400" b="0" dirty="0">
              <a:latin typeface="Times" panose="02020603050405020304" pitchFamily="18" charset="0"/>
            </a:endParaRPr>
          </a:p>
        </p:txBody>
      </p:sp>
      <p:sp>
        <p:nvSpPr>
          <p:cNvPr id="8" name="Rectangle 5"/>
          <p:cNvSpPr>
            <a:spLocks noChangeArrowheads="1"/>
          </p:cNvSpPr>
          <p:nvPr/>
        </p:nvSpPr>
        <p:spPr bwMode="auto">
          <a:xfrm>
            <a:off x="2496050" y="2179079"/>
            <a:ext cx="7259781" cy="3491347"/>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just"/>
            <a:r>
              <a:rPr lang="vi-VN" sz="2800" dirty="0" smtClean="0">
                <a:cs typeface="Times New Roman" panose="02020603050405020304" pitchFamily="18" charset="0"/>
              </a:rPr>
              <a:t>- Điều kiện nào giúp cho các quốc gia cổ ở Đông Nam Á ra đời ?</a:t>
            </a:r>
          </a:p>
          <a:p>
            <a:pPr algn="just"/>
            <a:endParaRPr lang="vi-VN" sz="2800" dirty="0" smtClean="0">
              <a:cs typeface="Times New Roman" panose="02020603050405020304" pitchFamily="18" charset="0"/>
            </a:endParaRPr>
          </a:p>
          <a:p>
            <a:pPr algn="just"/>
            <a:r>
              <a:rPr lang="vi-VN" sz="2800" dirty="0" smtClean="0">
                <a:cs typeface="Times New Roman" panose="02020603050405020304" pitchFamily="18" charset="0"/>
              </a:rPr>
              <a:t>- Chỉ </a:t>
            </a:r>
            <a:r>
              <a:rPr lang="vi-VN" sz="2800" dirty="0">
                <a:cs typeface="Times New Roman" panose="02020603050405020304" pitchFamily="18" charset="0"/>
              </a:rPr>
              <a:t>trên lược đồ </a:t>
            </a:r>
            <a:r>
              <a:rPr lang="vi-VN" sz="2800" dirty="0" smtClean="0">
                <a:cs typeface="Times New Roman" panose="02020603050405020304" pitchFamily="18" charset="0"/>
              </a:rPr>
              <a:t>H12.2 một </a:t>
            </a:r>
            <a:r>
              <a:rPr lang="vi-VN" sz="2800" dirty="0">
                <a:cs typeface="Times New Roman" panose="02020603050405020304" pitchFamily="18" charset="0"/>
              </a:rPr>
              <a:t>số quốc gia sơ kì ở Đông Nam Á</a:t>
            </a:r>
            <a:r>
              <a:rPr lang="vi-VN" sz="2800" dirty="0" smtClean="0">
                <a:cs typeface="Times New Roman" panose="02020603050405020304" pitchFamily="18" charset="0"/>
              </a:rPr>
              <a:t>? Các vương quốc đó thuộc các nước nào ngày nay ?</a:t>
            </a:r>
            <a:endParaRPr lang="vi-VN" sz="2800" dirty="0">
              <a:cs typeface="Times New Roman" panose="02020603050405020304" pitchFamily="18" charset="0"/>
            </a:endParaRPr>
          </a:p>
          <a:p>
            <a:pPr algn="just"/>
            <a:endParaRPr lang="en-US" altLang="vi-VN" sz="2800" dirty="0">
              <a:cs typeface="Times New Roman" panose="02020603050405020304" pitchFamily="18" charset="0"/>
            </a:endParaRPr>
          </a:p>
        </p:txBody>
      </p:sp>
      <p:sp>
        <p:nvSpPr>
          <p:cNvPr id="9" name="Text Box 21"/>
          <p:cNvSpPr txBox="1">
            <a:spLocks noChangeArrowheads="1"/>
          </p:cNvSpPr>
          <p:nvPr/>
        </p:nvSpPr>
        <p:spPr bwMode="auto">
          <a:xfrm>
            <a:off x="4792218" y="1068233"/>
            <a:ext cx="2689848" cy="45429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800" b="0" dirty="0" smtClean="0">
                <a:latin typeface="Comic Sans MS" panose="030F0702030302020204" pitchFamily="66" charset="0"/>
              </a:rPr>
              <a:t>Ý kiến cá nhân</a:t>
            </a:r>
            <a:endParaRPr lang="en-US" altLang="vi-VN" sz="2800" b="0" dirty="0">
              <a:latin typeface="Times" panose="02020603050405020304" pitchFamily="18" charset="0"/>
            </a:endParaRPr>
          </a:p>
        </p:txBody>
      </p:sp>
      <p:sp>
        <p:nvSpPr>
          <p:cNvPr id="10" name="Text Box 21"/>
          <p:cNvSpPr txBox="1">
            <a:spLocks noChangeArrowheads="1"/>
          </p:cNvSpPr>
          <p:nvPr/>
        </p:nvSpPr>
        <p:spPr bwMode="auto">
          <a:xfrm>
            <a:off x="4820289" y="6217940"/>
            <a:ext cx="2633705" cy="63817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400" b="0" dirty="0" smtClean="0">
                <a:latin typeface="Comic Sans MS" panose="030F0702030302020204" pitchFamily="66" charset="0"/>
              </a:rPr>
              <a:t>Ý kiến cá nhân</a:t>
            </a:r>
            <a:endParaRPr lang="en-US" altLang="vi-VN" sz="2400" b="0" dirty="0">
              <a:latin typeface="Times" panose="02020603050405020304" pitchFamily="18" charset="0"/>
            </a:endParaRPr>
          </a:p>
        </p:txBody>
      </p:sp>
      <p:sp>
        <p:nvSpPr>
          <p:cNvPr id="12" name="Text Box 21"/>
          <p:cNvSpPr txBox="1">
            <a:spLocks noChangeArrowheads="1"/>
          </p:cNvSpPr>
          <p:nvPr/>
        </p:nvSpPr>
        <p:spPr bwMode="auto">
          <a:xfrm rot="5400000">
            <a:off x="286059" y="3609953"/>
            <a:ext cx="2315690" cy="63817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400" b="0" dirty="0" smtClean="0">
                <a:latin typeface="Comic Sans MS" panose="030F0702030302020204" pitchFamily="66" charset="0"/>
              </a:rPr>
              <a:t>Ý kiến cá nhân</a:t>
            </a:r>
            <a:endParaRPr lang="en-US" altLang="vi-VN" sz="2400" b="0" dirty="0">
              <a:latin typeface="Times" panose="02020603050405020304" pitchFamily="18" charset="0"/>
            </a:endParaRPr>
          </a:p>
        </p:txBody>
      </p:sp>
      <p:sp>
        <p:nvSpPr>
          <p:cNvPr id="14" name="Text Box 21"/>
          <p:cNvSpPr txBox="1">
            <a:spLocks noChangeArrowheads="1"/>
          </p:cNvSpPr>
          <p:nvPr/>
        </p:nvSpPr>
        <p:spPr bwMode="auto">
          <a:xfrm rot="16200000">
            <a:off x="9468531" y="3662661"/>
            <a:ext cx="2354329" cy="63817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400" b="0" dirty="0" smtClean="0">
                <a:latin typeface="Comic Sans MS" panose="030F0702030302020204" pitchFamily="66" charset="0"/>
              </a:rPr>
              <a:t>Ý kiến cá nhân</a:t>
            </a:r>
            <a:endParaRPr lang="en-US" altLang="vi-VN" sz="2400" b="0" dirty="0">
              <a:latin typeface="Times" panose="02020603050405020304" pitchFamily="18" charset="0"/>
            </a:endParaRPr>
          </a:p>
        </p:txBody>
      </p:sp>
      <p:sp>
        <p:nvSpPr>
          <p:cNvPr id="15" name="Line 10"/>
          <p:cNvSpPr>
            <a:spLocks noChangeShapeType="1"/>
          </p:cNvSpPr>
          <p:nvPr/>
        </p:nvSpPr>
        <p:spPr bwMode="auto">
          <a:xfrm flipH="1" flipV="1">
            <a:off x="886690" y="1080573"/>
            <a:ext cx="1620562"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 name="Line 9"/>
          <p:cNvSpPr>
            <a:spLocks noChangeShapeType="1"/>
          </p:cNvSpPr>
          <p:nvPr/>
        </p:nvSpPr>
        <p:spPr bwMode="auto">
          <a:xfrm flipH="1">
            <a:off x="886690" y="5698008"/>
            <a:ext cx="1620562" cy="11599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 name="Line 7"/>
          <p:cNvSpPr>
            <a:spLocks noChangeShapeType="1"/>
          </p:cNvSpPr>
          <p:nvPr/>
        </p:nvSpPr>
        <p:spPr bwMode="auto">
          <a:xfrm>
            <a:off x="9767033" y="5710349"/>
            <a:ext cx="1302320" cy="11016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 name="Line 6"/>
          <p:cNvSpPr>
            <a:spLocks noChangeShapeType="1"/>
          </p:cNvSpPr>
          <p:nvPr/>
        </p:nvSpPr>
        <p:spPr bwMode="auto">
          <a:xfrm flipV="1">
            <a:off x="9767033" y="1144230"/>
            <a:ext cx="1321803" cy="10500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Oval 19"/>
          <p:cNvSpPr/>
          <p:nvPr/>
        </p:nvSpPr>
        <p:spPr>
          <a:xfrm>
            <a:off x="5874465" y="1621677"/>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vi-VN" dirty="0"/>
          </a:p>
        </p:txBody>
      </p:sp>
      <p:sp>
        <p:nvSpPr>
          <p:cNvPr id="21" name="Oval 20"/>
          <p:cNvSpPr/>
          <p:nvPr/>
        </p:nvSpPr>
        <p:spPr>
          <a:xfrm>
            <a:off x="5915470" y="5750644"/>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vi-VN" dirty="0"/>
          </a:p>
        </p:txBody>
      </p:sp>
      <p:sp>
        <p:nvSpPr>
          <p:cNvPr id="22" name="Oval 21"/>
          <p:cNvSpPr/>
          <p:nvPr/>
        </p:nvSpPr>
        <p:spPr>
          <a:xfrm rot="5400000">
            <a:off x="1877753" y="3732984"/>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vi-VN" dirty="0"/>
          </a:p>
        </p:txBody>
      </p:sp>
      <p:sp>
        <p:nvSpPr>
          <p:cNvPr id="23" name="Oval 22"/>
          <p:cNvSpPr/>
          <p:nvPr/>
        </p:nvSpPr>
        <p:spPr>
          <a:xfrm rot="16499929">
            <a:off x="9849857" y="3745345"/>
            <a:ext cx="495299" cy="466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vi-VN" dirty="0"/>
          </a:p>
        </p:txBody>
      </p:sp>
      <p:sp>
        <p:nvSpPr>
          <p:cNvPr id="24" name="Rectangle: Rounded Corners 186">
            <a:extLst>
              <a:ext uri="{FF2B5EF4-FFF2-40B4-BE49-F238E27FC236}">
                <a16:creationId xmlns:a16="http://schemas.microsoft.com/office/drawing/2014/main" xmlns="" id="{09BD8570-F3EE-4550-91DC-3636FF64E440}"/>
              </a:ext>
            </a:extLst>
          </p:cNvPr>
          <p:cNvSpPr/>
          <p:nvPr/>
        </p:nvSpPr>
        <p:spPr>
          <a:xfrm>
            <a:off x="10485107" y="5749927"/>
            <a:ext cx="1706893"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endPar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3680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fade">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Effect transition="in" filter="fade">
                                      <p:cBhvr>
                                        <p:cTn id="61" dur="500"/>
                                        <p:tgtEl>
                                          <p:spTgt spid="8">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alarm clo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1094</Words>
  <Application>Microsoft Office PowerPoint</Application>
  <PresentationFormat>Widescreen</PresentationFormat>
  <Paragraphs>158</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Cambria</vt:lpstr>
      <vt:lpstr>Comic Sans MS</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DO XUAN HUY</cp:lastModifiedBy>
  <cp:revision>156</cp:revision>
  <dcterms:created xsi:type="dcterms:W3CDTF">2021-07-16T02:46:11Z</dcterms:created>
  <dcterms:modified xsi:type="dcterms:W3CDTF">2023-02-12T15:11:44Z</dcterms:modified>
</cp:coreProperties>
</file>