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  <p:sldMasterId id="2147483661" r:id="rId2"/>
  </p:sldMasterIdLst>
  <p:notesMasterIdLst>
    <p:notesMasterId r:id="rId43"/>
  </p:notesMasterIdLst>
  <p:sldIdLst>
    <p:sldId id="257" r:id="rId3"/>
    <p:sldId id="285" r:id="rId4"/>
    <p:sldId id="256" r:id="rId5"/>
    <p:sldId id="259" r:id="rId6"/>
    <p:sldId id="284" r:id="rId7"/>
    <p:sldId id="291" r:id="rId8"/>
    <p:sldId id="351" r:id="rId9"/>
    <p:sldId id="289" r:id="rId10"/>
    <p:sldId id="270" r:id="rId11"/>
    <p:sldId id="350" r:id="rId12"/>
    <p:sldId id="352" r:id="rId13"/>
    <p:sldId id="345" r:id="rId14"/>
    <p:sldId id="298" r:id="rId15"/>
    <p:sldId id="293" r:id="rId16"/>
    <p:sldId id="258" r:id="rId17"/>
    <p:sldId id="269" r:id="rId18"/>
    <p:sldId id="309" r:id="rId19"/>
    <p:sldId id="296" r:id="rId20"/>
    <p:sldId id="342" r:id="rId21"/>
    <p:sldId id="305" r:id="rId22"/>
    <p:sldId id="286" r:id="rId23"/>
    <p:sldId id="303" r:id="rId24"/>
    <p:sldId id="353" r:id="rId25"/>
    <p:sldId id="322" r:id="rId26"/>
    <p:sldId id="300" r:id="rId27"/>
    <p:sldId id="354" r:id="rId28"/>
    <p:sldId id="343" r:id="rId29"/>
    <p:sldId id="355" r:id="rId30"/>
    <p:sldId id="358" r:id="rId31"/>
    <p:sldId id="356" r:id="rId32"/>
    <p:sldId id="360" r:id="rId33"/>
    <p:sldId id="361" r:id="rId34"/>
    <p:sldId id="357" r:id="rId35"/>
    <p:sldId id="330" r:id="rId36"/>
    <p:sldId id="321" r:id="rId37"/>
    <p:sldId id="319" r:id="rId38"/>
    <p:sldId id="344" r:id="rId39"/>
    <p:sldId id="362" r:id="rId40"/>
    <p:sldId id="267" r:id="rId41"/>
    <p:sldId id="283" r:id="rId42"/>
  </p:sldIdLst>
  <p:sldSz cx="18288000" cy="10287000"/>
  <p:notesSz cx="6858000" cy="9144000"/>
  <p:embeddedFontLst>
    <p:embeddedFont>
      <p:font typeface="Cambria Math" panose="02040503050406030204" pitchFamily="18" charset="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285"/>
            <p14:sldId id="256"/>
            <p14:sldId id="259"/>
            <p14:sldId id="284"/>
            <p14:sldId id="291"/>
            <p14:sldId id="351"/>
            <p14:sldId id="289"/>
            <p14:sldId id="270"/>
            <p14:sldId id="350"/>
            <p14:sldId id="352"/>
            <p14:sldId id="345"/>
            <p14:sldId id="298"/>
            <p14:sldId id="293"/>
            <p14:sldId id="258"/>
            <p14:sldId id="269"/>
            <p14:sldId id="309"/>
            <p14:sldId id="296"/>
            <p14:sldId id="342"/>
            <p14:sldId id="305"/>
            <p14:sldId id="286"/>
            <p14:sldId id="303"/>
            <p14:sldId id="353"/>
            <p14:sldId id="322"/>
            <p14:sldId id="300"/>
            <p14:sldId id="354"/>
            <p14:sldId id="343"/>
            <p14:sldId id="355"/>
            <p14:sldId id="358"/>
            <p14:sldId id="356"/>
            <p14:sldId id="360"/>
            <p14:sldId id="361"/>
            <p14:sldId id="357"/>
            <p14:sldId id="330"/>
            <p14:sldId id="321"/>
            <p14:sldId id="319"/>
            <p14:sldId id="344"/>
            <p14:sldId id="362"/>
            <p14:sldId id="267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D9DDC3"/>
    <a:srgbClr val="F8DC6E"/>
    <a:srgbClr val="F8C2D9"/>
    <a:srgbClr val="FFFF66"/>
    <a:srgbClr val="FFFF99"/>
    <a:srgbClr val="CCFF99"/>
    <a:srgbClr val="FAC8BB"/>
    <a:srgbClr val="EF9F54"/>
    <a:srgbClr val="CCD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19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7A3E7-939A-4CF6-9EF9-8A8C4D902BB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94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95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719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20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288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206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82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87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01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468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400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755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24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20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5.png"/><Relationship Id="rId14" Type="http://schemas.openxmlformats.org/officeDocument/2006/relationships/image" Target="../media/image26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image" Target="../media/image9.png"/><Relationship Id="rId12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33.png"/><Relationship Id="rId10" Type="http://schemas.openxmlformats.org/officeDocument/2006/relationships/image" Target="../media/image34.sv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image" Target="../media/image9.png"/><Relationship Id="rId12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35.png"/><Relationship Id="rId10" Type="http://schemas.openxmlformats.org/officeDocument/2006/relationships/image" Target="../media/image34.sv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9.png"/><Relationship Id="rId12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9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21" Type="http://schemas.openxmlformats.org/officeDocument/2006/relationships/image" Target="../media/image20.png"/><Relationship Id="rId12" Type="http://schemas.openxmlformats.org/officeDocument/2006/relationships/image" Target="../media/image38.png"/><Relationship Id="rId2" Type="http://schemas.openxmlformats.org/officeDocument/2006/relationships/image" Target="../media/image8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Relationship Id="rId24" Type="http://schemas.openxmlformats.org/officeDocument/2006/relationships/image" Target="../media/image40.png"/><Relationship Id="rId23" Type="http://schemas.openxmlformats.org/officeDocument/2006/relationships/image" Target="../media/image39.png"/><Relationship Id="rId19" Type="http://schemas.openxmlformats.org/officeDocument/2006/relationships/image" Target="../media/image51.svg"/><Relationship Id="rId22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3" Type="http://schemas.openxmlformats.org/officeDocument/2006/relationships/image" Target="../media/image41.png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1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8" Type="http://schemas.openxmlformats.org/officeDocument/2006/relationships/image" Target="../media/image32.sv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45.png"/><Relationship Id="rId10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9.png"/><Relationship Id="rId21" Type="http://schemas.openxmlformats.org/officeDocument/2006/relationships/image" Target="../media/image47.png"/><Relationship Id="rId12" Type="http://schemas.openxmlformats.org/officeDocument/2006/relationships/image" Target="../media/image38.png"/><Relationship Id="rId2" Type="http://schemas.openxmlformats.org/officeDocument/2006/relationships/image" Target="../media/image8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4.svg"/><Relationship Id="rId10" Type="http://schemas.openxmlformats.org/officeDocument/2006/relationships/image" Target="../media/image9.png"/><Relationship Id="rId19" Type="http://schemas.openxmlformats.org/officeDocument/2006/relationships/image" Target="../media/image51.sv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3" Type="http://schemas.microsoft.com/office/2007/relationships/hdphoto" Target="../media/hdphoto3.wdp"/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3" Type="http://schemas.openxmlformats.org/officeDocument/2006/relationships/image" Target="../media/image9.png"/><Relationship Id="rId12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12.png"/><Relationship Id="rId10" Type="http://schemas.openxmlformats.org/officeDocument/2006/relationships/image" Target="../media/image34.sv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9.png"/><Relationship Id="rId12" Type="http://schemas.openxmlformats.org/officeDocument/2006/relationships/image" Target="../media/image4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41.png"/><Relationship Id="rId7" Type="http://schemas.openxmlformats.org/officeDocument/2006/relationships/image" Target="../media/image19.png"/><Relationship Id="rId12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51.png"/><Relationship Id="rId5" Type="http://schemas.openxmlformats.org/officeDocument/2006/relationships/image" Target="../media/image10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2.png"/><Relationship Id="rId7" Type="http://schemas.openxmlformats.org/officeDocument/2006/relationships/image" Target="../media/image30.svg"/><Relationship Id="rId12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3.png"/><Relationship Id="rId5" Type="http://schemas.openxmlformats.org/officeDocument/2006/relationships/image" Target="../media/image28.svg"/><Relationship Id="rId10" Type="http://schemas.openxmlformats.org/officeDocument/2006/relationships/image" Target="../media/image34.svg"/><Relationship Id="rId4" Type="http://schemas.microsoft.com/office/2007/relationships/hdphoto" Target="../media/hdphoto5.wdp"/><Relationship Id="rId43" Type="http://schemas.openxmlformats.org/officeDocument/2006/relationships/image" Target="../media/image13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55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57.png"/><Relationship Id="rId10" Type="http://schemas.openxmlformats.org/officeDocument/2006/relationships/image" Target="../media/image34.svg"/><Relationship Id="rId1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59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31" Type="http://schemas.openxmlformats.org/officeDocument/2006/relationships/image" Target="../media/image29.svg"/></Relationships>
</file>

<file path=ppt/slides/_rels/slide2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4.png"/><Relationship Id="rId3" Type="http://schemas.openxmlformats.org/officeDocument/2006/relationships/image" Target="../media/image9.png"/><Relationship Id="rId12" Type="http://schemas.openxmlformats.org/officeDocument/2006/relationships/image" Target="../media/image60.png"/><Relationship Id="rId17" Type="http://schemas.openxmlformats.org/officeDocument/2006/relationships/image" Target="../media/image63.png"/><Relationship Id="rId2" Type="http://schemas.openxmlformats.org/officeDocument/2006/relationships/image" Target="../media/image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61.png"/><Relationship Id="rId10" Type="http://schemas.openxmlformats.org/officeDocument/2006/relationships/image" Target="../media/image34.svg"/><Relationship Id="rId1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66.png"/><Relationship Id="rId12" Type="http://schemas.openxmlformats.org/officeDocument/2006/relationships/image" Target="../media/image65.png"/><Relationship Id="rId17" Type="http://schemas.openxmlformats.org/officeDocument/2006/relationships/image" Target="../media/image32.svg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0.png"/><Relationship Id="rId15" Type="http://schemas.openxmlformats.org/officeDocument/2006/relationships/image" Target="../media/image67.png"/><Relationship Id="rId10" Type="http://schemas.openxmlformats.org/officeDocument/2006/relationships/image" Target="../media/image34.svg"/><Relationship Id="rId1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68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microsoft.com/office/2007/relationships/hdphoto" Target="../media/hdphoto7.wdp"/><Relationship Id="rId7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3" Type="http://schemas.openxmlformats.org/officeDocument/2006/relationships/image" Target="../media/image13.png"/><Relationship Id="rId12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14" Type="http://schemas.openxmlformats.org/officeDocument/2006/relationships/image" Target="../media/image13.sv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6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microsoft.com/office/2007/relationships/hdphoto" Target="../media/hdphoto7.wdp"/><Relationship Id="rId7" Type="http://schemas.openxmlformats.org/officeDocument/2006/relationships/image" Target="../media/image7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69.png"/><Relationship Id="rId9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9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82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83.png"/><Relationship Id="rId10" Type="http://schemas.openxmlformats.org/officeDocument/2006/relationships/image" Target="../media/image34.svg"/><Relationship Id="rId31" Type="http://schemas.openxmlformats.org/officeDocument/2006/relationships/image" Target="NULL"/><Relationship Id="rId1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8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86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1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88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2" Type="http://schemas.openxmlformats.org/officeDocument/2006/relationships/image" Target="../media/image13.svg"/><Relationship Id="rId17" Type="http://schemas.openxmlformats.org/officeDocument/2006/relationships/image" Target="../media/image9.svg"/><Relationship Id="rId2" Type="http://schemas.openxmlformats.org/officeDocument/2006/relationships/image" Target="../media/image17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6.png"/><Relationship Id="rId9" Type="http://schemas.openxmlformats.org/officeDocument/2006/relationships/image" Target="../media/image15.png"/><Relationship Id="rId1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11.png"/><Relationship Id="rId12" Type="http://schemas.openxmlformats.org/officeDocument/2006/relationships/image" Target="../media/image1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9.svg"/><Relationship Id="rId9" Type="http://schemas.openxmlformats.org/officeDocument/2006/relationships/image" Target="../media/image16.png"/><Relationship Id="rId1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5.png"/><Relationship Id="rId1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9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8" Type="http://schemas.openxmlformats.org/officeDocument/2006/relationships/image" Target="../media/image30.svg"/><Relationship Id="rId12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20.png"/><Relationship Id="rId15" Type="http://schemas.openxmlformats.org/officeDocument/2006/relationships/image" Target="../media/image10.png"/><Relationship Id="rId10" Type="http://schemas.openxmlformats.org/officeDocument/2006/relationships/image" Target="../media/image34.sv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8" Type="http://schemas.openxmlformats.org/officeDocument/2006/relationships/image" Target="../media/image30.svg"/><Relationship Id="rId12" Type="http://schemas.microsoft.com/office/2007/relationships/hdphoto" Target="../media/hdphoto1.wdp"/><Relationship Id="rId17" Type="http://schemas.openxmlformats.org/officeDocument/2006/relationships/image" Target="../media/image32.svg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20.png"/><Relationship Id="rId15" Type="http://schemas.openxmlformats.org/officeDocument/2006/relationships/image" Target="../media/image10.png"/><Relationship Id="rId10" Type="http://schemas.openxmlformats.org/officeDocument/2006/relationships/image" Target="../media/image34.sv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3" Type="http://schemas.openxmlformats.org/officeDocument/2006/relationships/image" Target="../media/image9.png"/><Relationship Id="rId12" Type="http://schemas.openxmlformats.org/officeDocument/2006/relationships/image" Target="../media/image20.png"/><Relationship Id="rId17" Type="http://schemas.openxmlformats.org/officeDocument/2006/relationships/image" Target="../media/image26.png"/><Relationship Id="rId2" Type="http://schemas.openxmlformats.org/officeDocument/2006/relationships/image" Target="../media/image8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microsoft.com/office/2007/relationships/hdphoto" Target="../media/hdphoto2.wdp"/><Relationship Id="rId10" Type="http://schemas.openxmlformats.org/officeDocument/2006/relationships/image" Target="../media/image34.sv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12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4.svg"/><Relationship Id="rId15" Type="http://schemas.openxmlformats.org/officeDocument/2006/relationships/image" Target="NULL"/><Relationship Id="rId10" Type="http://schemas.openxmlformats.org/officeDocument/2006/relationships/image" Target="../media/image9.png"/><Relationship Id="rId9" Type="http://schemas.openxmlformats.org/officeDocument/2006/relationships/image" Target="../media/image10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  <a:endParaRPr lang="en-US" sz="6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859400">
            <a:off x="497897" y="8094291"/>
            <a:ext cx="1406893" cy="21236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800" y="224811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tr60)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98876" y="1449023"/>
            <a:ext cx="1481560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= 2cm; BC= 4 cm; AC = 5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(H9.3)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1844923" y="457050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77" y="4933776"/>
            <a:ext cx="5786118" cy="3254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15400" y="5927700"/>
            <a:ext cx="9144000" cy="20415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= 2 cm; BC = 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4cm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  <a:blipFill>
                <a:blip r:embed="rId13"/>
                <a:stretch>
                  <a:fillRect l="-157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944600" y="6953622"/>
                <a:ext cx="286546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&gt; AB.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600" y="6953622"/>
                <a:ext cx="2865464" cy="1015663"/>
              </a:xfrm>
              <a:prstGeom prst="rect">
                <a:avLst/>
              </a:prstGeom>
              <a:blipFill>
                <a:blip r:embed="rId14"/>
                <a:stretch>
                  <a:fillRect r="-6170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98876" y="2442508"/>
            <a:ext cx="1433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ABC.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ABC,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881271" y="8224711"/>
                <a:ext cx="6757299" cy="728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1, ta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271" y="8224711"/>
                <a:ext cx="6757299" cy="728789"/>
              </a:xfrm>
              <a:prstGeom prst="rect">
                <a:avLst/>
              </a:prstGeom>
              <a:blipFill>
                <a:blip r:embed="rId15"/>
                <a:stretch>
                  <a:fillRect l="-3249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444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9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859400">
            <a:off x="497897" y="8094291"/>
            <a:ext cx="1406893" cy="21236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800" y="224811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tr60)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98876" y="1449023"/>
            <a:ext cx="1481560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 = 2cm; BC= 4 cm; AC = 5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(H9.3)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1844923" y="457050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82" y="4784973"/>
            <a:ext cx="5786118" cy="3254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63000" y="5927700"/>
            <a:ext cx="236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Ta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  <a:blipFill>
                <a:blip r:embed="rId13"/>
                <a:stretch>
                  <a:fillRect l="-157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852359" y="5924471"/>
            <a:ext cx="34329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 &gt; BC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8876" y="2442508"/>
            <a:ext cx="1433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ABC.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394988" y="7200900"/>
                <a:ext cx="7692812" cy="728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988" y="7200900"/>
                <a:ext cx="7692812" cy="728789"/>
              </a:xfrm>
              <a:prstGeom prst="rect">
                <a:avLst/>
              </a:prstGeom>
              <a:blipFill>
                <a:blip r:embed="rId14"/>
                <a:stretch>
                  <a:fillRect l="-2773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84233" y="8267700"/>
                <a:ext cx="13122567" cy="1047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233" y="8267700"/>
                <a:ext cx="13122567" cy="1047018"/>
              </a:xfrm>
              <a:prstGeom prst="rect">
                <a:avLst/>
              </a:prstGeom>
              <a:blipFill>
                <a:blip r:embed="rId15"/>
                <a:stretch>
                  <a:fillRect l="-1626" r="-604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15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396689" y="210722"/>
            <a:ext cx="1582603" cy="1054409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92607">
            <a:off x="17097948" y="9096893"/>
            <a:ext cx="1281917" cy="13896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74491" y="185980"/>
            <a:ext cx="5988909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1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1400127"/>
            <a:ext cx="1691640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MN= 3 cm, NP= 5 cm, MP= 7 cm.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5" y="4627894"/>
            <a:ext cx="4917447" cy="5027192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10997318" y="3944406"/>
            <a:ext cx="1752600" cy="107722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486400" y="5143500"/>
                <a:ext cx="12252507" cy="4808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MN &lt; NP &lt; MP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&lt;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143500"/>
                <a:ext cx="12252507" cy="4808752"/>
              </a:xfrm>
              <a:prstGeom prst="rect">
                <a:avLst/>
              </a:prstGeom>
              <a:blipFill>
                <a:blip r:embed="rId13"/>
                <a:stretch>
                  <a:fillRect l="-1741" r="-1741" b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5864266">
            <a:off x="-185727" y="4261036"/>
            <a:ext cx="956535" cy="144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88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1800" y="3162300"/>
            <a:ext cx="12573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5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Cạnh đối diện với góc lớn hơn trong một tam giác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257800" y="67437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362200" y="1104900"/>
            <a:ext cx="2204336" cy="1952445"/>
            <a:chOff x="3355952" y="3102142"/>
            <a:chExt cx="1406383" cy="1285465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355952" y="3102142"/>
              <a:ext cx="1406383" cy="1285465"/>
              <a:chOff x="14167" y="0"/>
              <a:chExt cx="6321663" cy="6350000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14167" y="0"/>
                <a:ext cx="6321663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27818" y="3635071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6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6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36783">
            <a:off x="16436543" y="275684"/>
            <a:ext cx="1861626" cy="1383149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8280" y="210950"/>
            <a:ext cx="1635014" cy="1664137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584855" y="8742567"/>
            <a:ext cx="1094746" cy="13233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09800" y="800100"/>
            <a:ext cx="10559301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0" indent="-6858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sánh hai cạnh theo góc đối diện</a:t>
            </a:r>
            <a:endParaRPr lang="en-US" sz="4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46841"/>
            <a:ext cx="1072337" cy="10007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76364" y="2159896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44048" y="2022942"/>
            <a:ext cx="13377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(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AB)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8267699" y="42291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2769101" y="6972300"/>
            <a:ext cx="4540631" cy="2502447"/>
          </a:xfrm>
          <a:prstGeom prst="wedgeEllipseCallout">
            <a:avLst>
              <a:gd name="adj1" fmla="val 50853"/>
              <a:gd name="adj2" fmla="val 39230"/>
            </a:avLst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94" y="4561202"/>
            <a:ext cx="4714510" cy="4241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146230" y="5388875"/>
                <a:ext cx="8627170" cy="2104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80°;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45°.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30" y="5388875"/>
                <a:ext cx="8627170" cy="2104294"/>
              </a:xfrm>
              <a:prstGeom prst="rect">
                <a:avLst/>
              </a:prstGeom>
              <a:blipFill>
                <a:blip r:embed="rId24"/>
                <a:stretch>
                  <a:fillRect l="-2472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7191632" y="7556837"/>
            <a:ext cx="38759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&gt; AB.</a:t>
            </a:r>
          </a:p>
        </p:txBody>
      </p:sp>
    </p:spTree>
    <p:extLst>
      <p:ext uri="{BB962C8B-B14F-4D97-AF65-F5344CB8AC3E}">
        <p14:creationId xmlns:p14="http://schemas.microsoft.com/office/powerpoint/2010/main" val="32388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5" grpId="0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60230" y="35044"/>
            <a:ext cx="1860063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59007">
            <a:off x="16428856" y="8389551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295400" y="846215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04900"/>
            <a:ext cx="1072337" cy="10007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364" y="1217955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500" b="1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1104900"/>
            <a:ext cx="1005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4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kiểm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dự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HĐ 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290737"/>
            <a:ext cx="308143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=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&gt;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  <a:blipFill>
                <a:blip r:embed="rId13"/>
                <a:stretch>
                  <a:fillRect l="-1393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733800" y="8356707"/>
            <a:ext cx="1020619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 AC &gt; AB.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8" grpId="0"/>
      <p:bldP spid="9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723900"/>
            <a:ext cx="16403317" cy="8915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564333" y="48033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017526" y="8006334"/>
            <a:ext cx="1490734" cy="22501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6600" y="138463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0346" y="2594908"/>
            <a:ext cx="1638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Trong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tam giác, cạnh đối diện với góc lớn hơn là cạnh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18" y="5143500"/>
            <a:ext cx="7474482" cy="3719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:a16="http://schemas.microsoft.com/office/drawing/2014/main" val="2867080736"/>
                        </a:ext>
                      </a:extLst>
                    </a:gridCol>
                  </a:tblGrid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&gt;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</m:oMath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10612096"/>
                      </a:ext>
                    </a:extLst>
                  </a:tr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:a16="http://schemas.microsoft.com/office/drawing/2014/main" val="2867080736"/>
                        </a:ext>
                      </a:extLst>
                    </a:gridCol>
                  </a:tblGrid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0085" r="-141" b="-1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0612096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441750" y="8073307"/>
            <a:ext cx="1457193" cy="15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7823228" y="8162503"/>
            <a:ext cx="1196198" cy="1805582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254580" y="-212474"/>
            <a:ext cx="1791728" cy="119373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96000" y="250174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tr61)</a:t>
              </a:r>
              <a:endPara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00" y="1375708"/>
            <a:ext cx="1706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ABC trên Hình 9.4, em hãy sắp xếp ba cạnh AB, BC và CA theo thứ tự độ dài từ lớn đến bé.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1315700" y="2933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72200" y="4100906"/>
                <a:ext cx="11734800" cy="5757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tam giác  ABC có</a:t>
                </a: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(ĐL tổng ba góc trong một tam giác)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 = 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(80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= 55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định lí 2 ta được : AC &gt; BC &gt; AB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100906"/>
                <a:ext cx="11734800" cy="5757730"/>
              </a:xfrm>
              <a:prstGeom prst="rect">
                <a:avLst/>
              </a:prstGeom>
              <a:blipFill>
                <a:blip r:embed="rId11"/>
                <a:stretch>
                  <a:fillRect l="-1870" r="-1818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82844"/>
            <a:ext cx="5043061" cy="4536948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586459" y="8762751"/>
            <a:ext cx="1177972" cy="12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8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197272" y="8038465"/>
            <a:ext cx="1631199" cy="17682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087294" y="7867798"/>
            <a:ext cx="1490734" cy="225016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8280" y="58550"/>
            <a:ext cx="1635014" cy="16641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74491" y="620405"/>
            <a:ext cx="5988909" cy="124649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2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2000" y="1866900"/>
                <a:ext cx="16739870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47</a:t>
                </a:r>
                <a:r>
                  <a:rPr lang="en-US" sz="4000" baseline="30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53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66900"/>
                <a:ext cx="16739870" cy="1963936"/>
              </a:xfrm>
              <a:prstGeom prst="rect">
                <a:avLst/>
              </a:prstGeom>
              <a:blipFill>
                <a:blip r:embed="rId20"/>
                <a:stretch>
                  <a:fillRect l="-1275" r="-1275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8267699" y="4111357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87743" y="5318643"/>
                <a:ext cx="14052457" cy="4168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47°,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 53°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180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(53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+ 47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= 180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-100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NP &lt; PM &lt; MN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743" y="5318643"/>
                <a:ext cx="14052457" cy="4168257"/>
              </a:xfrm>
              <a:prstGeom prst="rect">
                <a:avLst/>
              </a:prstGeom>
              <a:blipFill>
                <a:blip r:embed="rId21"/>
                <a:stretch>
                  <a:fillRect l="-1518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5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419100"/>
            <a:ext cx="16916400" cy="94488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546182" y="322634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5864266">
            <a:off x="464572" y="2262829"/>
            <a:ext cx="956535" cy="14438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36137" y="927437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LUẬN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1930" y="2184507"/>
            <a:ext cx="882498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giác ABC có góc A là góc tù.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96" y="3619500"/>
            <a:ext cx="11562007" cy="48730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90108" y="8813907"/>
            <a:ext cx="862768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bạn nào nói đúng? Vì sao?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665556" y="7908581"/>
            <a:ext cx="1833147" cy="19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76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6477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2800" y="124070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35510" y="7831047"/>
            <a:ext cx="2738979" cy="222199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2496800" y="6616398"/>
            <a:ext cx="1864630" cy="28705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05000" y="2487148"/>
            <a:ext cx="148348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Trong trận bóng đá, trái bóng đang ở vị trí D, ba cầu thủ đứng thẳng hàng tại vị trí A, B, C trên sân với số áo lần lượt là 4, 2, 3 như hình 9.1. Theo em, cầu thủ nào gần trái bóng nhất, cầu thủ nào xa trái bóng nhất? Tại sao? (Biết rằng góc ACD là góc tù).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30" y="6449384"/>
            <a:ext cx="5820188" cy="32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" y="-3810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7558000" y="4202609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-166714" y="8403174"/>
            <a:ext cx="1576125" cy="1708537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001000" y="1028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42728" y="1943100"/>
                <a:ext cx="16995854" cy="5182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 Tròn nói đúng. </a:t>
                </a:r>
                <a:endParaRPr lang="nl-NL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 90° 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 180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°.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28" y="1943100"/>
                <a:ext cx="16995854" cy="5182060"/>
              </a:xfrm>
              <a:prstGeom prst="rect">
                <a:avLst/>
              </a:prstGeom>
              <a:blipFill>
                <a:blip r:embed="rId12"/>
                <a:stretch>
                  <a:fillRect l="-1291" r="-108" b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828800" y="7335982"/>
            <a:ext cx="14988540" cy="2454289"/>
            <a:chOff x="1828800" y="7335982"/>
            <a:chExt cx="14988540" cy="2454289"/>
          </a:xfrm>
        </p:grpSpPr>
        <p:grpSp>
          <p:nvGrpSpPr>
            <p:cNvPr id="13" name="Group 12"/>
            <p:cNvGrpSpPr/>
            <p:nvPr/>
          </p:nvGrpSpPr>
          <p:grpSpPr>
            <a:xfrm>
              <a:off x="1828800" y="7335982"/>
              <a:ext cx="14988540" cy="2150918"/>
              <a:chOff x="1828800" y="7335982"/>
              <a:chExt cx="14988540" cy="2150918"/>
            </a:xfrm>
          </p:grpSpPr>
          <p:sp>
            <p:nvSpPr>
              <p:cNvPr id="12" name="Rectangular Callout 11"/>
              <p:cNvSpPr/>
              <p:nvPr/>
            </p:nvSpPr>
            <p:spPr>
              <a:xfrm>
                <a:off x="1828800" y="7335982"/>
                <a:ext cx="14988540" cy="2150918"/>
              </a:xfrm>
              <a:prstGeom prst="wedgeRectCallou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47388" y="7444962"/>
                <a:ext cx="1456421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5087600" y="8877300"/>
              <a:ext cx="1143000" cy="91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46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66800" y="876300"/>
            <a:ext cx="16230600" cy="85516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5877558" y="7204377"/>
            <a:ext cx="1218411" cy="18391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1541805" y="7305695"/>
            <a:ext cx="1563258" cy="16945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730327" y="880075"/>
            <a:ext cx="2397119" cy="15970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15150" y="1765637"/>
            <a:ext cx="4457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90470" y="2931656"/>
            <a:ext cx="1441633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 giác vuông, góc vuông là góc lớn nhất nên cạnh đối diện với góc vuông (tức cạnh huyền) là cạnh lớn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nhất.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 trong tam giác tù, cạnh đối diện với góc tù là cạnh lớn nhất.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5981700"/>
            <a:ext cx="4566369" cy="31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6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" y="35044"/>
            <a:ext cx="18288000" cy="102519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375970">
            <a:off x="17465327" y="8749420"/>
            <a:ext cx="788582" cy="11903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1445" y="991608"/>
            <a:ext cx="5988909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273751"/>
            <a:ext cx="1661160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trả lời câu hỏi trong tình huống mở đầu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trận bóng đá, trái bóng đang ở vị trí D, ba cầu thủ đứng thẳng hàng tại vị trí A, B, C trên sân với số áo lần lượt là 4, 2, 3 như hình 9.1. Theo em, cầu thủ nào gần trái bóng nhất, cầu thủ nào xa trái bóng nhất? Tại sao? (Biết rằng góc ACD là góc tù).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6362700"/>
            <a:ext cx="5571352" cy="3472230"/>
          </a:xfrm>
          <a:prstGeom prst="rect">
            <a:avLst/>
          </a:prstGeom>
        </p:spPr>
      </p:pic>
      <p:pic>
        <p:nvPicPr>
          <p:cNvPr id="12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2286000" y="7438676"/>
            <a:ext cx="1902417" cy="249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-171450"/>
            <a:ext cx="17068799" cy="1125855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243804" y="145482"/>
            <a:ext cx="1676726" cy="11171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572829">
            <a:off x="16887443" y="8963682"/>
            <a:ext cx="895244" cy="1351312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263207" y="221449"/>
            <a:ext cx="1220059" cy="1322558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267699" y="39974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90601" y="1562100"/>
                <a:ext cx="16459199" cy="8495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4, 2, 4,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  B, 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endPara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BCD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ABD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(1)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&gt; BD &gt; CD.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4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1562100"/>
                <a:ext cx="16459199" cy="8495211"/>
              </a:xfrm>
              <a:prstGeom prst="rect">
                <a:avLst/>
              </a:prstGeom>
              <a:blipFill>
                <a:blip r:embed="rId13"/>
                <a:stretch>
                  <a:fillRect l="-1333" r="-1296" b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29000" y="2476500"/>
                <a:ext cx="137922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A, B, C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B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(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476500"/>
                <a:ext cx="13792200" cy="1046633"/>
              </a:xfrm>
              <a:prstGeom prst="rect">
                <a:avLst/>
              </a:prstGeom>
              <a:blipFill>
                <a:blip r:embed="rId14"/>
                <a:stretch>
                  <a:fillRect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97706" y="4337586"/>
                <a:ext cx="354937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BD &gt; CD (1)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706" y="4337586"/>
                <a:ext cx="3549370" cy="1015663"/>
              </a:xfrm>
              <a:prstGeom prst="rect">
                <a:avLst/>
              </a:prstGeom>
              <a:blipFill>
                <a:blip r:embed="rId15"/>
                <a:stretch>
                  <a:fillRect r="-4983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733018" y="6197777"/>
                <a:ext cx="352051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 &gt; BD (2)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018" y="6197777"/>
                <a:ext cx="3520516" cy="1015663"/>
              </a:xfrm>
              <a:prstGeom prst="rect">
                <a:avLst/>
              </a:prstGeom>
              <a:blipFill>
                <a:blip r:embed="rId16"/>
                <a:stretch>
                  <a:fillRect r="-5026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18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5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5851943" y="7856944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7096" y="1182577"/>
            <a:ext cx="615471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65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91200" y="2965821"/>
            <a:ext cx="6858000" cy="2819400"/>
            <a:chOff x="5791200" y="4054003"/>
            <a:chExt cx="6858000" cy="2819400"/>
          </a:xfrm>
        </p:grpSpPr>
        <p:sp>
          <p:nvSpPr>
            <p:cNvPr id="5" name="Rectangular Callout 4"/>
            <p:cNvSpPr/>
            <p:nvPr/>
          </p:nvSpPr>
          <p:spPr>
            <a:xfrm>
              <a:off x="5791200" y="4054003"/>
              <a:ext cx="6858000" cy="2819400"/>
            </a:xfrm>
            <a:prstGeom prst="wedgeRectCallout">
              <a:avLst>
                <a:gd name="adj1" fmla="val -56991"/>
                <a:gd name="adj2" fmla="val 43810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64715" y="4435003"/>
              <a:ext cx="6110968" cy="19389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THẢO LUẬN NHÓM </a:t>
              </a:r>
              <a:r>
                <a:rPr lang="nl-NL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ĐÔI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hoàn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thành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tập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7086600" y="5918894"/>
            <a:ext cx="4267200" cy="37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958928" y="2466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859400">
            <a:off x="623464" y="8051239"/>
            <a:ext cx="1490734" cy="22501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A5CF70-D43D-4C55-844F-EE73654874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2477423" y="8566651"/>
            <a:ext cx="4330928" cy="1412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=105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=35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  <a:blipFill>
                <a:blip r:embed="rId15"/>
                <a:stretch>
                  <a:fillRect l="-1854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124" y="1917398"/>
            <a:ext cx="3715518" cy="3652329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513525" y="531511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=105</m:t>
                    </m:r>
                    <m:r>
                      <a:rPr lang="en-US" sz="4000" i="1" baseline="30000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⇒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b="0" i="0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  <a:blipFill>
                <a:blip r:embed="rId17"/>
                <a:stretch>
                  <a:fillRect l="-240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⇒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  <a:blipFill>
                <a:blip r:embed="rId18"/>
                <a:stretch>
                  <a:fillRect l="-6206" r="-5496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418025" y="718859"/>
            <a:ext cx="5943600" cy="1136203"/>
            <a:chOff x="5638800" y="495300"/>
            <a:chExt cx="5943600" cy="1136203"/>
          </a:xfrm>
        </p:grpSpPr>
        <p:grpSp>
          <p:nvGrpSpPr>
            <p:cNvPr id="25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2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26" name="TextBox 2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9.1: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8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8686800" y="3514073"/>
            <a:ext cx="2781300" cy="10198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412671">
            <a:off x="16318300" y="8317658"/>
            <a:ext cx="1196198" cy="180558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69573" y="181003"/>
            <a:ext cx="5943600" cy="1136203"/>
            <a:chOff x="5638800" y="495300"/>
            <a:chExt cx="5943600" cy="1136203"/>
          </a:xfrm>
        </p:grpSpPr>
        <p:grpSp>
          <p:nvGrpSpPr>
            <p:cNvPr id="15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6" name="TextBox 1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9.2: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5400" y="1485900"/>
                <a:ext cx="15621000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9.6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?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b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485900"/>
                <a:ext cx="15621000" cy="2995885"/>
              </a:xfrm>
              <a:prstGeom prst="rect">
                <a:avLst/>
              </a:prstGeom>
              <a:blipFill>
                <a:blip r:embed="rId12"/>
                <a:stretch>
                  <a:fillRect l="-1405" r="-1366" b="-3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018"/>
          <a:stretch/>
        </p:blipFill>
        <p:spPr bwMode="auto">
          <a:xfrm>
            <a:off x="13438322" y="3724416"/>
            <a:ext cx="3810000" cy="3724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71600" y="5950704"/>
                <a:ext cx="15849600" cy="4124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AC = AD +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AC = AD + BC.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950704"/>
                <a:ext cx="15849600" cy="4124784"/>
              </a:xfrm>
              <a:prstGeom prst="rect">
                <a:avLst/>
              </a:prstGeom>
              <a:blipFill>
                <a:blip r:embed="rId15"/>
                <a:stretch>
                  <a:fillRect l="-1346" b="-2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/>
          <p:cNvSpPr/>
          <p:nvPr/>
        </p:nvSpPr>
        <p:spPr>
          <a:xfrm>
            <a:off x="5661287" y="462046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30833" y="6149598"/>
            <a:ext cx="3363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DC = BC.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5600" y="6963390"/>
            <a:ext cx="66259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&gt; BC hay BC &lt; AC</a:t>
            </a: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179779">
            <a:off x="465774" y="317877"/>
            <a:ext cx="995408" cy="10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4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20" grpId="0" animBg="1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7536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00004" y="202063"/>
            <a:ext cx="1594416" cy="9751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4860515">
            <a:off x="-88514" y="2973967"/>
            <a:ext cx="1091428" cy="1647439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572432">
            <a:off x="16618837" y="4340984"/>
            <a:ext cx="1405065" cy="152310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172200" y="197297"/>
            <a:ext cx="5943600" cy="1136203"/>
            <a:chOff x="5638800" y="495300"/>
            <a:chExt cx="5943600" cy="1136203"/>
          </a:xfrm>
        </p:grpSpPr>
        <p:grpSp>
          <p:nvGrpSpPr>
            <p:cNvPr id="14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5" name="TextBox 14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9.3: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62000" y="1333500"/>
            <a:ext cx="167471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96°,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hay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đáy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r>
              <a:rPr lang="en-US" sz="4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457723" y="3314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61903" y="4229100"/>
                <a:ext cx="15925800" cy="5757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96°.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90° &lt; 96°&lt;180°.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chỉ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i="1" dirty="0" smtClean="0">
                  <a:solidFill>
                    <a:srgbClr val="333333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903" y="4229100"/>
                <a:ext cx="15925800" cy="5757730"/>
              </a:xfrm>
              <a:prstGeom prst="rect">
                <a:avLst/>
              </a:prstGeom>
              <a:blipFill>
                <a:blip r:embed="rId13"/>
                <a:stretch>
                  <a:fillRect l="-1378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332716" y="1071344"/>
            <a:ext cx="1064526" cy="1064526"/>
            <a:chOff x="8625386" y="109182"/>
            <a:chExt cx="709684" cy="709684"/>
          </a:xfrm>
        </p:grpSpPr>
        <p:sp>
          <p:nvSpPr>
            <p:cNvPr id="8" name="Oval 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52117" y="1071344"/>
            <a:ext cx="1064526" cy="1064526"/>
            <a:chOff x="11169555" y="109182"/>
            <a:chExt cx="709684" cy="709684"/>
          </a:xfrm>
        </p:grpSpPr>
        <p:sp>
          <p:nvSpPr>
            <p:cNvPr id="10" name="Oval 9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091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790700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494154" y="5676899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791703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634741" y="573821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494154" y="7820830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225316" y="2242142"/>
            <a:ext cx="1151262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 Cho </a:t>
            </a:r>
            <a:r>
              <a:rPr lang="el-GR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MNP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MN &lt; MP &lt; NP.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15302" y="5994507"/>
                <a:ext cx="3316805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302" y="5994507"/>
                <a:ext cx="3316805" cy="919804"/>
              </a:xfrm>
              <a:prstGeom prst="rect">
                <a:avLst/>
              </a:prstGeom>
              <a:blipFill>
                <a:blip r:embed="rId5"/>
                <a:stretch>
                  <a:fillRect l="-6618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311144" y="5981700"/>
                <a:ext cx="3316805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1144" y="5981700"/>
                <a:ext cx="3316805" cy="919804"/>
              </a:xfrm>
              <a:prstGeom prst="rect">
                <a:avLst/>
              </a:prstGeom>
              <a:blipFill>
                <a:blip r:embed="rId6"/>
                <a:stretch>
                  <a:fillRect l="-6618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35438" y="8115300"/>
                <a:ext cx="3345659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438" y="8115300"/>
                <a:ext cx="3345659" cy="919804"/>
              </a:xfrm>
              <a:prstGeom prst="rect">
                <a:avLst/>
              </a:prstGeom>
              <a:blipFill>
                <a:blip r:embed="rId7"/>
                <a:stretch>
                  <a:fillRect l="-6569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272544" y="8204307"/>
                <a:ext cx="3345659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2544" y="8204307"/>
                <a:ext cx="3345659" cy="919804"/>
              </a:xfrm>
              <a:prstGeom prst="rect">
                <a:avLst/>
              </a:prstGeom>
              <a:blipFill>
                <a:blip r:embed="rId8"/>
                <a:stretch>
                  <a:fillRect l="-6375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00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47800" y="894794"/>
            <a:ext cx="15310402" cy="8896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52708" y="7722387"/>
            <a:ext cx="1515849" cy="238716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177789" y="230319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5386986" y="7767212"/>
            <a:ext cx="1930447" cy="2078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05000" y="2447479"/>
            <a:ext cx="14097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300" b="1" kern="0" dirty="0">
                <a:solidFill>
                  <a:srgbClr val="FF0000"/>
                </a:solidFill>
              </a:rPr>
              <a:t>CHƯƠNG IX. QUAN HỆ GIỮA CÁC YẾU TỐ TRONG MỘT TAM GIÁC</a:t>
            </a:r>
            <a:endParaRPr lang="en-US" sz="63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5753100"/>
            <a:ext cx="14020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5800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31: QUAN HỆ GIỮA GÓC VÀ CẠNH ĐỐI DIỆN </a:t>
            </a:r>
            <a:r>
              <a:rPr lang="en-US" sz="5800" b="1" kern="0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</a:t>
            </a:r>
            <a:r>
              <a:rPr lang="en-US" sz="5800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TAM GIÁC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990678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628098" y="6349245"/>
            <a:ext cx="6470299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82467" y="8349987"/>
            <a:ext cx="6472514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85665" y="6393034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81557" y="2415000"/>
                <a:ext cx="11906043" cy="1966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2. 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 tam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𝟗𝟓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𝟒𝟎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Em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hãy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chọn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trả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lời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đúng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3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557" y="2415000"/>
                <a:ext cx="11906043" cy="1966500"/>
              </a:xfrm>
              <a:prstGeom prst="rect">
                <a:avLst/>
              </a:prstGeom>
              <a:blipFill>
                <a:blip r:embed="rId5"/>
                <a:stretch>
                  <a:fillRect l="-1587" r="-1536" b="-6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885002" y="6438900"/>
            <a:ext cx="4174091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 &lt; AB &lt; AC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94375" y="6451707"/>
            <a:ext cx="403142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AC &lt; AB &lt; BC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3921" y="8432907"/>
            <a:ext cx="406027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AC &lt; BC &lt; AB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73889" y="8509107"/>
            <a:ext cx="406027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AB &lt; BC &lt; AC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36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905000" y="1714500"/>
            <a:ext cx="14601093" cy="266700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981203" y="4686300"/>
            <a:ext cx="8853833" cy="124069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005823" y="8824485"/>
            <a:ext cx="8930035" cy="118594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981202" y="6023978"/>
            <a:ext cx="8853833" cy="119426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2005824" y="7409074"/>
            <a:ext cx="8930035" cy="116342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34290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59940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352431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35416" y="22606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0" y="2089742"/>
            <a:ext cx="139368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3. Chọn câu trả lời đúng nhất. Ba cạnh của tam giác có độ dài là 6cm; 7cm; 8cm. Góc lớn nhất là góc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4808" y="4765866"/>
            <a:ext cx="805060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6cm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4808" y="6117826"/>
            <a:ext cx="805060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7cm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4808" y="7444998"/>
            <a:ext cx="8079456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8cm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0306" y="8875152"/>
            <a:ext cx="751519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Ba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342900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43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990678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628098" y="6349245"/>
            <a:ext cx="6470299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82467" y="8349987"/>
            <a:ext cx="6472514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85665" y="6393034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08859" y="2415000"/>
                <a:ext cx="13064541" cy="196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4. Cho ΔABC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So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859" y="2415000"/>
                <a:ext cx="13064541" cy="1969963"/>
              </a:xfrm>
              <a:prstGeom prst="rect">
                <a:avLst/>
              </a:prstGeom>
              <a:blipFill>
                <a:blip r:embed="rId5"/>
                <a:stretch>
                  <a:fillRect l="-1632" r="-1632" b="-6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34199" y="6516390"/>
                <a:ext cx="2075696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199" y="6516390"/>
                <a:ext cx="2075696" cy="924612"/>
              </a:xfrm>
              <a:prstGeom prst="rect">
                <a:avLst/>
              </a:prstGeom>
              <a:blipFill>
                <a:blip r:embed="rId6"/>
                <a:stretch>
                  <a:fillRect l="-10264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00906" y="6451707"/>
                <a:ext cx="2218364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0906" y="6451707"/>
                <a:ext cx="2218364" cy="924612"/>
              </a:xfrm>
              <a:prstGeom prst="rect">
                <a:avLst/>
              </a:prstGeom>
              <a:blipFill>
                <a:blip r:embed="rId7"/>
                <a:stretch>
                  <a:fillRect l="-9890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51785" y="8432907"/>
                <a:ext cx="2104550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785" y="8432907"/>
                <a:ext cx="2104550" cy="924612"/>
              </a:xfrm>
              <a:prstGeom prst="rect">
                <a:avLst/>
              </a:prstGeom>
              <a:blipFill>
                <a:blip r:embed="rId8"/>
                <a:stretch>
                  <a:fillRect l="-10435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709274" y="8509107"/>
                <a:ext cx="2189510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9274" y="8509107"/>
                <a:ext cx="2189510" cy="924612"/>
              </a:xfrm>
              <a:prstGeom prst="rect">
                <a:avLst/>
              </a:prstGeom>
              <a:blipFill>
                <a:blip r:embed="rId9"/>
                <a:stretch>
                  <a:fillRect l="-10028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03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828800" y="1838278"/>
            <a:ext cx="14608230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494154" y="5676899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494154" y="790472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529668" y="784237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529668" y="5676900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0" y="1900178"/>
            <a:ext cx="137767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5. Cho tam giác ABC vuông tại A. Trên hai cạnh góc vuông AB</a:t>
            </a:r>
            <a:r>
              <a:rPr lang="vi-VN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AC </a:t>
            </a: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lấy lần lượt hai điểm M và N. So sánh </a:t>
            </a:r>
            <a:r>
              <a:rPr lang="en-US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vi-VN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MN </a:t>
            </a: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và BC.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5006" y="5994507"/>
            <a:ext cx="290656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MN &gt;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1040" y="5976217"/>
            <a:ext cx="304923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MN  &lt;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6152" y="8195473"/>
            <a:ext cx="293541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MN =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72995" y="7658100"/>
            <a:ext cx="57148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53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89688" y="3550756"/>
            <a:ext cx="6154712" cy="140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en-US" sz="65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105400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6161" y="952499"/>
            <a:ext cx="17068799" cy="8382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001885" y="4752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5641178">
            <a:off x="782571" y="7526651"/>
            <a:ext cx="1178057" cy="1778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884310">
            <a:off x="589393" y="533699"/>
            <a:ext cx="1281917" cy="13896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72200" y="425897"/>
            <a:ext cx="5943600" cy="1136203"/>
            <a:chOff x="5638800" y="495300"/>
            <a:chExt cx="5943600" cy="1136203"/>
          </a:xfrm>
        </p:grpSpPr>
        <p:grpSp>
          <p:nvGrpSpPr>
            <p:cNvPr id="14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6" name="TextBox 1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9.4: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Mai,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con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AD, BD, CD (H.9.7).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A,B,C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B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  <a:blipFill>
                <a:blip r:embed="rId13"/>
                <a:stretch>
                  <a:fillRect l="-1350" r="-1350" b="-3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488194"/>
            <a:ext cx="5987451" cy="3646901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D330A2C-F712-4337-A1FF-39172FF145B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4495800" y="6532311"/>
            <a:ext cx="2971799" cy="22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958928" y="2466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859400">
            <a:off x="623464" y="8051239"/>
            <a:ext cx="1490734" cy="2250165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8382000" y="8001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AC.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CD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  <a:blipFill>
                <a:blip r:embed="rId12"/>
                <a:stretch>
                  <a:fillRect l="-1219" b="-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884310">
            <a:off x="16318827" y="8550880"/>
            <a:ext cx="1281917" cy="13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81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974942" y="216817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5864266">
            <a:off x="134440" y="259324"/>
            <a:ext cx="956535" cy="144382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92607">
            <a:off x="17270050" y="8621556"/>
            <a:ext cx="1281917" cy="138961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172200" y="425897"/>
            <a:ext cx="5943600" cy="1136203"/>
            <a:chOff x="5638800" y="495300"/>
            <a:chExt cx="5943600" cy="1136203"/>
          </a:xfrm>
        </p:grpSpPr>
        <p:grpSp>
          <p:nvGrpSpPr>
            <p:cNvPr id="22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24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23" name="TextBox 22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9.5: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1790700"/>
                <a:ext cx="17221200" cy="2893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A,B,C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AC= 500m.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rõ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500m?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90700"/>
                <a:ext cx="17221200" cy="2893677"/>
              </a:xfrm>
              <a:prstGeom prst="rect">
                <a:avLst/>
              </a:prstGeom>
              <a:blipFill>
                <a:blip r:embed="rId13"/>
                <a:stretch>
                  <a:fillRect l="-1239" r="-1239" b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4"/>
          <p:cNvSpPr/>
          <p:nvPr/>
        </p:nvSpPr>
        <p:spPr>
          <a:xfrm>
            <a:off x="8153400" y="494746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9600" y="6292340"/>
                <a:ext cx="170688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truyền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O. 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</a:t>
                </a:r>
                <a:endParaRPr lang="en-US" sz="4000" i="1" dirty="0" smtClean="0">
                  <a:solidFill>
                    <a:srgbClr val="333333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292340"/>
                <a:ext cx="17068800" cy="2862322"/>
              </a:xfrm>
              <a:prstGeom prst="rect">
                <a:avLst/>
              </a:prstGeom>
              <a:blipFill>
                <a:blip r:embed="rId14"/>
                <a:stretch>
                  <a:fillRect l="-1250" r="-125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" y="495300"/>
            <a:ext cx="17678400" cy="9144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974942" y="216817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5864266">
            <a:off x="820240" y="7915808"/>
            <a:ext cx="956535" cy="144382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92607">
            <a:off x="17270050" y="8621556"/>
            <a:ext cx="1281917" cy="1389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90700" y="2137904"/>
                <a:ext cx="14897100" cy="658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OAC.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&gt; AC. </a:t>
                </a:r>
                <a:endPara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AC= 500m =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rõ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OC &gt;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rõ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2137904"/>
                <a:ext cx="14897100" cy="6586996"/>
              </a:xfrm>
              <a:prstGeom prst="rect">
                <a:avLst/>
              </a:prstGeom>
              <a:blipFill>
                <a:blip r:embed="rId13"/>
                <a:stretch>
                  <a:fillRect l="-1473" r="-1432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439150" y="8247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8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62200">
            <a:off x="886593" y="1043452"/>
            <a:ext cx="1824152" cy="224166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76305" y="1171575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393100" y="540234"/>
            <a:ext cx="2404625" cy="225538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7809" y="3309783"/>
            <a:ext cx="5411428" cy="5024436"/>
            <a:chOff x="924909" y="3568797"/>
            <a:chExt cx="5411428" cy="4241703"/>
          </a:xfrm>
        </p:grpSpPr>
        <p:grpSp>
          <p:nvGrpSpPr>
            <p:cNvPr id="15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7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18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1118771" y="4786715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27710" y="3332358"/>
            <a:ext cx="5422223" cy="5001862"/>
            <a:chOff x="6840639" y="3553166"/>
            <a:chExt cx="5422223" cy="5001862"/>
          </a:xfrm>
        </p:grpSpPr>
        <p:grpSp>
          <p:nvGrpSpPr>
            <p:cNvPr id="20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2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3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1" name="Rectangle 20"/>
            <p:cNvSpPr/>
            <p:nvPr/>
          </p:nvSpPr>
          <p:spPr>
            <a:xfrm>
              <a:off x="7376245" y="496294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433287" y="3306055"/>
            <a:ext cx="5422223" cy="5013607"/>
            <a:chOff x="12644694" y="3479846"/>
            <a:chExt cx="5422223" cy="4709752"/>
          </a:xfrm>
        </p:grpSpPr>
        <p:grpSp>
          <p:nvGrpSpPr>
            <p:cNvPr id="25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7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8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12756290" y="3989040"/>
              <a:ext cx="5196871" cy="3556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 Bài 32. Quan hệ giữa đường vuông góc và đường xiên”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9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1194222">
            <a:off x="16012971" y="8124881"/>
            <a:ext cx="1930447" cy="2078544"/>
          </a:xfrm>
          <a:prstGeom prst="rect">
            <a:avLst/>
          </a:prstGeom>
        </p:spPr>
      </p:pic>
      <p:pic>
        <p:nvPicPr>
          <p:cNvPr id="3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590184" y="7419880"/>
            <a:ext cx="1796427" cy="28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62200">
            <a:off x="15943712" y="625412"/>
            <a:ext cx="1824152" cy="22416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45858" y="688374"/>
            <a:ext cx="1930447" cy="20785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58427" y="839698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  <a:endParaRPr lang="en-US" sz="6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953500" y="5775669"/>
            <a:ext cx="2734552" cy="4209702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62000" y="7194451"/>
            <a:ext cx="1796427" cy="28290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573361" y="3015011"/>
            <a:ext cx="1317192" cy="1296009"/>
            <a:chOff x="3352800" y="3102142"/>
            <a:chExt cx="1412687" cy="1285465"/>
          </a:xfrm>
        </p:grpSpPr>
        <p:grpSp>
          <p:nvGrpSpPr>
            <p:cNvPr id="11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13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2" name="TextBox 15"/>
            <p:cNvSpPr txBox="1"/>
            <p:nvPr/>
          </p:nvSpPr>
          <p:spPr>
            <a:xfrm>
              <a:off x="3534358" y="3579348"/>
              <a:ext cx="1043391" cy="453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399506" y="2797244"/>
            <a:ext cx="9553994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Góc đối diện với cạnh lớn hơn trong một tam giác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99506" y="5829300"/>
            <a:ext cx="9553994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Cạnh đối diện với góc lớn hơn trong một tam giác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70422" y="6094477"/>
            <a:ext cx="1317192" cy="1296009"/>
            <a:chOff x="3352800" y="3102142"/>
            <a:chExt cx="1412687" cy="1285465"/>
          </a:xfrm>
        </p:grpSpPr>
        <p:grpSp>
          <p:nvGrpSpPr>
            <p:cNvPr id="2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9" name="TextBox 15"/>
            <p:cNvSpPr txBox="1"/>
            <p:nvPr/>
          </p:nvSpPr>
          <p:spPr>
            <a:xfrm>
              <a:off x="3534358" y="3579348"/>
              <a:ext cx="1043391" cy="56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smtClean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6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4600" y="3314700"/>
            <a:ext cx="137922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6500" b="1" dirty="0">
                <a:ea typeface="Calibri" panose="020F0502020204030204" pitchFamily="34" charset="0"/>
                <a:cs typeface="Arial" panose="020B0604020202020204" pitchFamily="34" charset="0"/>
              </a:rPr>
              <a:t>Góc đối diện với cạnh lớn hơn trong một tam giác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292777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086309" y="1114605"/>
            <a:ext cx="2214217" cy="1952445"/>
            <a:chOff x="3352800" y="3102142"/>
            <a:chExt cx="1412687" cy="1285465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37541" y="3622931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6" y="306045"/>
            <a:ext cx="1072337" cy="100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HĐ </a:t>
            </a:r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75" y="5556290"/>
            <a:ext cx="3362125" cy="42475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6195035"/>
            <a:ext cx="11506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 các cạnh theo thứ tự từ bé đến lớn là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&lt; AC &lt; BC</a:t>
            </a:r>
            <a:r>
              <a:rPr lang="nl-NL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0134600" y="5073303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  <a:defRPr/>
                </a:pPr>
                <a:r>
                  <a:rPr lang="nl-NL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 </a:t>
                </a:r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 các góc theo thứ tự từ bé đến lớn là</a:t>
                </a:r>
                <a:r>
                  <a:rPr lang="nl-NL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  <a:blipFill>
                <a:blip r:embed="rId14"/>
                <a:stretch>
                  <a:fillRect l="-1765" b="-13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8124649">
            <a:off x="484493" y="8072285"/>
            <a:ext cx="1196198" cy="18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6" y="306045"/>
            <a:ext cx="1072337" cy="100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75" y="5556290"/>
            <a:ext cx="3362125" cy="4247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BC.</a:t>
                </a: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  <a:blipFill>
                <a:blip r:embed="rId14"/>
                <a:stretch>
                  <a:fillRect l="-1696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10134600" y="5333488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8124649">
            <a:off x="484493" y="8072285"/>
            <a:ext cx="1196198" cy="1805582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364837">
            <a:off x="16700752" y="8679016"/>
            <a:ext cx="1130840" cy="122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859400">
            <a:off x="472990" y="8141727"/>
            <a:ext cx="1406893" cy="2123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36" y="713730"/>
            <a:ext cx="1072337" cy="10007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62200" y="826785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3877" y="1790700"/>
            <a:ext cx="15694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Em hãy vẽ một tam giác ABC có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AB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cm,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AC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cm. Quan sát hình vừa vẽ và dự đoán xem trong hai góc B và C, góc nào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153400" y="40005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17" name="Picture 16" descr="https://tech12h.com/sites/default/files/styles/inbody400/public/tai_xuong_73.png?itok=6vxDh1KX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97" r="10623"/>
          <a:stretch/>
        </p:blipFill>
        <p:spPr bwMode="auto">
          <a:xfrm>
            <a:off x="2419786" y="5529099"/>
            <a:ext cx="7047627" cy="3852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  <a:blipFill>
                <a:blip r:embed="rId16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5"/>
          <p:cNvPicPr>
            <a:picLocks noChangeAspect="1"/>
          </p:cNvPicPr>
          <p:nvPr/>
        </p:nvPicPr>
        <p:blipFill rotWithShape="1">
          <a:blip r:embed="rId17"/>
          <a:srcRect l="71258" t="36429"/>
          <a:stretch/>
        </p:blipFill>
        <p:spPr>
          <a:xfrm>
            <a:off x="14630400" y="6667500"/>
            <a:ext cx="2002767" cy="28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15543442" y="7640630"/>
            <a:ext cx="2129849" cy="23087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542493" y="110149"/>
            <a:ext cx="1490734" cy="22501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43800" y="688057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6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  <a:endParaRPr lang="en-US" sz="6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996072">
            <a:off x="16314932" y="246523"/>
            <a:ext cx="1861626" cy="12403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87860" y="2141339"/>
            <a:ext cx="18017862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Định lí 1. </a:t>
            </a:r>
            <a:endParaRPr lang="en-US" sz="4000" b="1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vi-VN" sz="4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Trong </a:t>
            </a: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một tam giác, góc đối diện với cạnh lớn hơn là góc lớn hơn.</a:t>
            </a:r>
            <a:endParaRPr lang="en-US" sz="4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2667000" y="4668147"/>
            <a:ext cx="5438522" cy="3828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:a16="http://schemas.microsoft.com/office/drawing/2014/main" val="3694887555"/>
                        </a:ext>
                      </a:extLst>
                    </a:gridCol>
                  </a:tblGrid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AC </a:t>
                          </a:r>
                          <a:r>
                            <a:rPr lang="en-US" sz="4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312094"/>
                      </a:ext>
                    </a:extLst>
                  </a:tr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&gt;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:a16="http://schemas.microsoft.com/office/drawing/2014/main" val="3694887555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61004" r="-129" b="-115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312094"/>
                      </a:ext>
                    </a:extLst>
                  </a:tr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13"/>
                          <a:stretch>
                            <a:fillRect l="-61004" t="-96491" r="-129" b="-11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Picture 14">
            <a:extLst>
              <a:ext uri="{FF2B5EF4-FFF2-40B4-BE49-F238E27FC236}">
                <a16:creationId xmlns:a16="http://schemas.microsoft.com/office/drawing/2014/main" id="{D4D41858-330A-43AB-9BC5-5B96DECAD5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17148" y="8108190"/>
            <a:ext cx="1664259" cy="181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1583</Words>
  <PresentationFormat>Custom</PresentationFormat>
  <Paragraphs>240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Cambria Math</vt:lpstr>
      <vt:lpstr>Calibri</vt:lpstr>
      <vt:lpstr>Calibri Light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Thư Viện VnTeach.Com</dc:creator>
  <cp:keywords>Thư Viện VnTeach.Com</cp:keywords>
  <dcterms:created xsi:type="dcterms:W3CDTF">2006-08-16T00:00:00Z</dcterms:created>
  <dcterms:modified xsi:type="dcterms:W3CDTF">2022-11-17T18:04:43Z</dcterms:modified>
  <dc:identifier>DAFKql8qNNg</dc:identifier>
</cp:coreProperties>
</file>