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 id="2147483696" r:id="rId2"/>
  </p:sldMasterIdLst>
  <p:notesMasterIdLst>
    <p:notesMasterId r:id="rId36"/>
  </p:notesMasterIdLst>
  <p:sldIdLst>
    <p:sldId id="590" r:id="rId3"/>
    <p:sldId id="591" r:id="rId4"/>
    <p:sldId id="592" r:id="rId5"/>
    <p:sldId id="593" r:id="rId6"/>
    <p:sldId id="594" r:id="rId7"/>
    <p:sldId id="595" r:id="rId8"/>
    <p:sldId id="596" r:id="rId9"/>
    <p:sldId id="423" r:id="rId10"/>
    <p:sldId id="436" r:id="rId11"/>
    <p:sldId id="445" r:id="rId12"/>
    <p:sldId id="446" r:id="rId13"/>
    <p:sldId id="447" r:id="rId14"/>
    <p:sldId id="448" r:id="rId15"/>
    <p:sldId id="449" r:id="rId16"/>
    <p:sldId id="437" r:id="rId17"/>
    <p:sldId id="451" r:id="rId18"/>
    <p:sldId id="454" r:id="rId19"/>
    <p:sldId id="600" r:id="rId20"/>
    <p:sldId id="581" r:id="rId21"/>
    <p:sldId id="577" r:id="rId22"/>
    <p:sldId id="578" r:id="rId23"/>
    <p:sldId id="582" r:id="rId24"/>
    <p:sldId id="580" r:id="rId25"/>
    <p:sldId id="599" r:id="rId26"/>
    <p:sldId id="597" r:id="rId27"/>
    <p:sldId id="601" r:id="rId28"/>
    <p:sldId id="602" r:id="rId29"/>
    <p:sldId id="603" r:id="rId30"/>
    <p:sldId id="604" r:id="rId31"/>
    <p:sldId id="605" r:id="rId32"/>
    <p:sldId id="606" r:id="rId33"/>
    <p:sldId id="607" r:id="rId34"/>
    <p:sldId id="608" r:id="rId35"/>
  </p:sldIdLst>
  <p:sldSz cx="18288000" cy="10287000"/>
  <p:notesSz cx="6858000" cy="9144000"/>
  <p:embeddedFontLst>
    <p:embeddedFont>
      <p:font typeface="#9Slide05 Dancing Script" charset="-93"/>
      <p:bold r:id="rId37"/>
    </p:embeddedFont>
    <p:embeddedFont>
      <p:font typeface="#9Slide07 SVNGuerrilla" charset="0"/>
      <p:regular r:id="rId38"/>
    </p:embeddedFont>
    <p:embeddedFont>
      <p:font typeface="Calibri" pitchFamily="34" charset="0"/>
      <p:regular r:id="rId39"/>
      <p:bold r:id="rId40"/>
      <p:italic r:id="rId41"/>
      <p:boldItalic r:id="rId42"/>
    </p:embeddedFont>
    <p:embeddedFont>
      <p:font typeface="#9Slide05 Hummingbird" charset="0"/>
      <p:regular r:id="rId43"/>
    </p:embeddedFont>
    <p:embeddedFont>
      <p:font typeface="#9Slide05 Harman Script Inline" charset="-93"/>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E5D5"/>
    <a:srgbClr val="C5DAFC"/>
    <a:srgbClr val="EF3220"/>
    <a:srgbClr val="F8E505"/>
    <a:srgbClr val="51B59F"/>
    <a:srgbClr val="397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455" autoAdjust="0"/>
  </p:normalViewPr>
  <p:slideViewPr>
    <p:cSldViewPr>
      <p:cViewPr>
        <p:scale>
          <a:sx n="33" d="100"/>
          <a:sy n="33" d="100"/>
        </p:scale>
        <p:origin x="-1476" y="-4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4B9FF-5432-473C-807B-3194EF2CDBCC}"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DB898-5747-4776-B813-931C786069D0}" type="slidenum">
              <a:rPr lang="en-US" smtClean="0"/>
              <a:t>‹#›</a:t>
            </a:fld>
            <a:endParaRPr lang="en-US"/>
          </a:p>
        </p:txBody>
      </p:sp>
    </p:spTree>
    <p:extLst>
      <p:ext uri="{BB962C8B-B14F-4D97-AF65-F5344CB8AC3E}">
        <p14:creationId xmlns:p14="http://schemas.microsoft.com/office/powerpoint/2010/main" val="807733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a:t>
            </a:fld>
            <a:endParaRPr lang="en-US"/>
          </a:p>
        </p:txBody>
      </p:sp>
    </p:spTree>
    <p:extLst>
      <p:ext uri="{BB962C8B-B14F-4D97-AF65-F5344CB8AC3E}">
        <p14:creationId xmlns:p14="http://schemas.microsoft.com/office/powerpoint/2010/main" val="1505584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10</a:t>
            </a:fld>
            <a:endParaRPr lang="en-US"/>
          </a:p>
        </p:txBody>
      </p:sp>
    </p:spTree>
    <p:extLst>
      <p:ext uri="{BB962C8B-B14F-4D97-AF65-F5344CB8AC3E}">
        <p14:creationId xmlns:p14="http://schemas.microsoft.com/office/powerpoint/2010/main" val="997351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11</a:t>
            </a:fld>
            <a:endParaRPr lang="en-US"/>
          </a:p>
        </p:txBody>
      </p:sp>
    </p:spTree>
    <p:extLst>
      <p:ext uri="{BB962C8B-B14F-4D97-AF65-F5344CB8AC3E}">
        <p14:creationId xmlns:p14="http://schemas.microsoft.com/office/powerpoint/2010/main" val="2704893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12</a:t>
            </a:fld>
            <a:endParaRPr lang="en-US"/>
          </a:p>
        </p:txBody>
      </p:sp>
    </p:spTree>
    <p:extLst>
      <p:ext uri="{BB962C8B-B14F-4D97-AF65-F5344CB8AC3E}">
        <p14:creationId xmlns:p14="http://schemas.microsoft.com/office/powerpoint/2010/main" val="116890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13</a:t>
            </a:fld>
            <a:endParaRPr lang="en-US"/>
          </a:p>
        </p:txBody>
      </p:sp>
    </p:spTree>
    <p:extLst>
      <p:ext uri="{BB962C8B-B14F-4D97-AF65-F5344CB8AC3E}">
        <p14:creationId xmlns:p14="http://schemas.microsoft.com/office/powerpoint/2010/main" val="3832067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14</a:t>
            </a:fld>
            <a:endParaRPr lang="en-US"/>
          </a:p>
        </p:txBody>
      </p:sp>
    </p:spTree>
    <p:extLst>
      <p:ext uri="{BB962C8B-B14F-4D97-AF65-F5344CB8AC3E}">
        <p14:creationId xmlns:p14="http://schemas.microsoft.com/office/powerpoint/2010/main" val="2662317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15</a:t>
            </a:fld>
            <a:endParaRPr lang="en-US"/>
          </a:p>
        </p:txBody>
      </p:sp>
    </p:spTree>
    <p:extLst>
      <p:ext uri="{BB962C8B-B14F-4D97-AF65-F5344CB8AC3E}">
        <p14:creationId xmlns:p14="http://schemas.microsoft.com/office/powerpoint/2010/main" val="3216402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Đó</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độ</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phản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nam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quyền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định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kiện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xã</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hội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nữ</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giới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thông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với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thân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phận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phụ</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nữ</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tôn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vinh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vẻ</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đẹp</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hình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phẩm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chất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bản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lĩnh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họ</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Đó</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còn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thần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cao</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yêu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sự</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sống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tự</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nhiên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đồng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cổ</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vũ</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những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vọng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táo</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bạo</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chính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16</a:t>
            </a:fld>
            <a:endParaRPr lang="en-US"/>
          </a:p>
        </p:txBody>
      </p:sp>
    </p:spTree>
    <p:extLst>
      <p:ext uri="{BB962C8B-B14F-4D97-AF65-F5344CB8AC3E}">
        <p14:creationId xmlns:p14="http://schemas.microsoft.com/office/powerpoint/2010/main" val="415411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Chùm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Tự</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gồm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kết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nhiều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nét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đặc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sắc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tưởng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nghệ</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thuật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Nôm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Hồ</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Xuân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Theo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nhiều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tài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liệu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trên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đây</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được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xem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số</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2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chùm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đó</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algn="just"/>
            <a:r>
              <a:rPr lang="vi-VN" b="0" i="0" dirty="0">
                <a:solidFill>
                  <a:srgbClr val="212529"/>
                </a:solidFill>
                <a:effectLst/>
                <a:latin typeface="Muli"/>
              </a:rPr>
              <a:t>Chùm thơ </a:t>
            </a:r>
            <a:r>
              <a:rPr lang="vi-VN" b="0" i="1" dirty="0">
                <a:solidFill>
                  <a:srgbClr val="212529"/>
                </a:solidFill>
                <a:effectLst/>
                <a:latin typeface="Muli"/>
              </a:rPr>
              <a:t>Tự tình </a:t>
            </a:r>
            <a:r>
              <a:rPr lang="vi-VN" b="0" i="0" dirty="0">
                <a:solidFill>
                  <a:srgbClr val="212529"/>
                </a:solidFill>
                <a:effectLst/>
                <a:latin typeface="Muli"/>
              </a:rPr>
              <a:t>khắc họa cảnh ngộ éo le ngang trái cùng những nỗi niềm buồn tủi cay đắng của nữ sĩ về thân phận mình, về kiếp người nhỏ bé của người phụ nữ thời trung đại, đồng thời cũng khẳng định tiếng nói tự ý thức cùng cá tính độc đáo, đầy bản lĩnh của bà. Đó là thái độ phản kháng chế độ nam quyền và định kiến xã hội về nữ giới, cảm thông với thân phận người phụ nữ, tôn vinh vẻ đẹp hình thể, phẩm chất và bản lĩnh của họ. Không những vậy, tiếng nói ấy còn khẳng định, tán đồng và cổ vũ những khát vọng táo bạo, chính đáng của con người. </a:t>
            </a:r>
          </a:p>
          <a:p>
            <a:r>
              <a:rPr lang="vi-VN" dirty="0"/>
              <a:t/>
            </a:r>
            <a:br>
              <a:rPr lang="vi-VN" dirty="0"/>
            </a:b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17</a:t>
            </a:fld>
            <a:endParaRPr lang="en-US"/>
          </a:p>
        </p:txBody>
      </p:sp>
    </p:spTree>
    <p:extLst>
      <p:ext uri="{BB962C8B-B14F-4D97-AF65-F5344CB8AC3E}">
        <p14:creationId xmlns:p14="http://schemas.microsoft.com/office/powerpoint/2010/main" val="4015828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077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19</a:t>
            </a:fld>
            <a:endParaRPr lang="en-US"/>
          </a:p>
        </p:txBody>
      </p:sp>
    </p:spTree>
    <p:extLst>
      <p:ext uri="{BB962C8B-B14F-4D97-AF65-F5344CB8AC3E}">
        <p14:creationId xmlns:p14="http://schemas.microsoft.com/office/powerpoint/2010/main" val="3838760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Bậc</a:t>
            </a:r>
            <a:r>
              <a:rPr lang="en-US" dirty="0"/>
              <a:t> </a:t>
            </a:r>
            <a:r>
              <a:rPr lang="en-US" dirty="0" err="1"/>
              <a:t>liệt</a:t>
            </a:r>
            <a:r>
              <a:rPr lang="en-US" dirty="0"/>
              <a:t> </a:t>
            </a:r>
            <a:r>
              <a:rPr lang="en-US" dirty="0" err="1"/>
              <a:t>nữ</a:t>
            </a:r>
            <a:r>
              <a:rPr lang="en-US" dirty="0"/>
              <a:t> </a:t>
            </a:r>
            <a:r>
              <a:rPr lang="en-US" dirty="0" err="1"/>
              <a:t>đầu</a:t>
            </a:r>
            <a:r>
              <a:rPr lang="en-US" dirty="0"/>
              <a:t> </a:t>
            </a:r>
            <a:r>
              <a:rPr lang="en-US" dirty="0" err="1"/>
              <a:t>tiên</a:t>
            </a:r>
            <a:r>
              <a:rPr lang="en-US" dirty="0"/>
              <a:t> </a:t>
            </a:r>
            <a:r>
              <a:rPr lang="en-US" dirty="0" err="1"/>
              <a:t>trong</a:t>
            </a:r>
            <a:r>
              <a:rPr lang="en-US" dirty="0"/>
              <a:t> </a:t>
            </a:r>
            <a:r>
              <a:rPr lang="en-US" dirty="0" err="1"/>
              <a:t>lịch</a:t>
            </a:r>
            <a:r>
              <a:rPr lang="en-US" dirty="0"/>
              <a:t> </a:t>
            </a:r>
            <a:r>
              <a:rPr lang="en-US" dirty="0" err="1"/>
              <a:t>sử</a:t>
            </a:r>
            <a:r>
              <a:rPr lang="en-US" dirty="0"/>
              <a:t> </a:t>
            </a:r>
            <a:r>
              <a:rPr lang="en-US" dirty="0" err="1"/>
              <a:t>nước</a:t>
            </a:r>
            <a:r>
              <a:rPr lang="en-US" dirty="0"/>
              <a:t> </a:t>
            </a:r>
            <a:r>
              <a:rPr lang="en-US" dirty="0" err="1"/>
              <a:t>nhà</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2</a:t>
            </a:fld>
            <a:endParaRPr lang="en-US"/>
          </a:p>
        </p:txBody>
      </p:sp>
    </p:spTree>
    <p:extLst>
      <p:ext uri="{BB962C8B-B14F-4D97-AF65-F5344CB8AC3E}">
        <p14:creationId xmlns:p14="http://schemas.microsoft.com/office/powerpoint/2010/main" val="749036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Luật</a:t>
            </a:r>
            <a:r>
              <a:rPr lang="en-US" baseline="0" dirty="0"/>
              <a:t> </a:t>
            </a:r>
            <a:r>
              <a:rPr lang="en-US" baseline="0" dirty="0" err="1"/>
              <a:t>bằng</a:t>
            </a:r>
            <a:r>
              <a:rPr lang="en-US" baseline="0" dirty="0"/>
              <a:t> </a:t>
            </a:r>
            <a:r>
              <a:rPr lang="en-US" baseline="0" dirty="0" err="1"/>
              <a:t>trắc</a:t>
            </a:r>
            <a:r>
              <a:rPr lang="en-US" baseline="0" dirty="0"/>
              <a:t>:</a:t>
            </a:r>
          </a:p>
          <a:p>
            <a:r>
              <a:rPr lang="en-US" baseline="0" dirty="0"/>
              <a:t>- </a:t>
            </a:r>
            <a:r>
              <a:rPr lang="en-US" baseline="0" dirty="0" err="1"/>
              <a:t>Luật</a:t>
            </a:r>
            <a:r>
              <a:rPr lang="en-US" baseline="0" dirty="0"/>
              <a:t> </a:t>
            </a:r>
            <a:r>
              <a:rPr lang="en-US" baseline="0" dirty="0" err="1"/>
              <a:t>bằng</a:t>
            </a:r>
            <a:r>
              <a:rPr lang="en-US" baseline="0" dirty="0"/>
              <a:t> </a:t>
            </a:r>
          </a:p>
          <a:p>
            <a:r>
              <a:rPr lang="en-US" dirty="0"/>
              <a:t>- </a:t>
            </a:r>
            <a:r>
              <a:rPr lang="en-US" dirty="0" err="1"/>
              <a:t>Các</a:t>
            </a:r>
            <a:r>
              <a:rPr lang="en-US" baseline="0" dirty="0"/>
              <a:t> </a:t>
            </a:r>
            <a:r>
              <a:rPr lang="en-US" baseline="0" dirty="0" err="1"/>
              <a:t>thanh</a:t>
            </a:r>
            <a:r>
              <a:rPr lang="en-US" baseline="0" dirty="0"/>
              <a:t> </a:t>
            </a:r>
            <a:r>
              <a:rPr lang="en-US" baseline="0" dirty="0" err="1"/>
              <a:t>bằng</a:t>
            </a:r>
            <a:r>
              <a:rPr lang="en-US" baseline="0" dirty="0"/>
              <a:t> </a:t>
            </a:r>
            <a:r>
              <a:rPr lang="en-US" baseline="0" dirty="0" err="1"/>
              <a:t>trắc</a:t>
            </a:r>
            <a:r>
              <a:rPr lang="en-US" baseline="0" dirty="0"/>
              <a:t> </a:t>
            </a:r>
            <a:r>
              <a:rPr lang="en-US" baseline="0" dirty="0" err="1"/>
              <a:t>đan</a:t>
            </a:r>
            <a:r>
              <a:rPr lang="en-US" baseline="0" dirty="0"/>
              <a:t> </a:t>
            </a:r>
            <a:r>
              <a:rPr lang="en-US" baseline="0" dirty="0" err="1"/>
              <a:t>xen</a:t>
            </a:r>
            <a:r>
              <a:rPr lang="en-US" baseline="0" dirty="0"/>
              <a:t> </a:t>
            </a:r>
            <a:r>
              <a:rPr lang="en-US" baseline="0" dirty="0" err="1"/>
              <a:t>nhau</a:t>
            </a:r>
            <a:r>
              <a:rPr lang="en-US" baseline="0" dirty="0"/>
              <a:t> (2,4,6)</a:t>
            </a:r>
            <a:endParaRPr lang="en-US" dirty="0"/>
          </a:p>
        </p:txBody>
      </p:sp>
      <p:sp>
        <p:nvSpPr>
          <p:cNvPr id="4" name="Slide Number Placeholder 3"/>
          <p:cNvSpPr>
            <a:spLocks noGrp="1"/>
          </p:cNvSpPr>
          <p:nvPr>
            <p:ph type="sldNum" sz="quarter" idx="10"/>
          </p:nvPr>
        </p:nvSpPr>
        <p:spPr/>
        <p:txBody>
          <a:bodyPr/>
          <a:lstStyle/>
          <a:p>
            <a:fld id="{F210B20A-7B10-4135-953B-420F8F0D2EC6}" type="slidenum">
              <a:rPr lang="zh-CN" altLang="en-US" smtClean="0"/>
              <a:t>20</a:t>
            </a:fld>
            <a:endParaRPr lang="zh-CN" altLang="en-US"/>
          </a:p>
        </p:txBody>
      </p:sp>
    </p:spTree>
    <p:extLst>
      <p:ext uri="{BB962C8B-B14F-4D97-AF65-F5344CB8AC3E}">
        <p14:creationId xmlns:p14="http://schemas.microsoft.com/office/powerpoint/2010/main" val="1513281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Liên</a:t>
            </a:r>
            <a:r>
              <a:rPr lang="en-US" baseline="0" dirty="0"/>
              <a:t> (</a:t>
            </a:r>
            <a:r>
              <a:rPr lang="en-US" baseline="0" dirty="0" err="1"/>
              <a:t>trong</a:t>
            </a:r>
            <a:r>
              <a:rPr lang="en-US" baseline="0" dirty="0"/>
              <a:t> </a:t>
            </a:r>
            <a:r>
              <a:rPr lang="en-US" baseline="0" dirty="0" err="1"/>
              <a:t>mỗi</a:t>
            </a:r>
            <a:r>
              <a:rPr lang="en-US" baseline="0" dirty="0"/>
              <a:t> </a:t>
            </a:r>
            <a:r>
              <a:rPr lang="en-US" baseline="0" dirty="0" err="1"/>
              <a:t>cặp</a:t>
            </a:r>
            <a:r>
              <a:rPr lang="en-US" baseline="0" dirty="0"/>
              <a:t> </a:t>
            </a:r>
            <a:r>
              <a:rPr lang="en-US" baseline="0" dirty="0" err="1"/>
              <a:t>câu</a:t>
            </a:r>
            <a:r>
              <a:rPr lang="en-US" baseline="0" dirty="0"/>
              <a:t>) </a:t>
            </a:r>
            <a:r>
              <a:rPr lang="en-US" baseline="0" dirty="0" err="1"/>
              <a:t>các</a:t>
            </a:r>
            <a:r>
              <a:rPr lang="en-US" baseline="0" dirty="0"/>
              <a:t> </a:t>
            </a:r>
            <a:r>
              <a:rPr lang="en-US" baseline="0" dirty="0" err="1"/>
              <a:t>thanh</a:t>
            </a:r>
            <a:r>
              <a:rPr lang="en-US" baseline="0" dirty="0"/>
              <a:t> </a:t>
            </a:r>
            <a:r>
              <a:rPr lang="en-US" baseline="0" dirty="0" err="1"/>
              <a:t>bằng</a:t>
            </a:r>
            <a:r>
              <a:rPr lang="en-US" baseline="0" dirty="0"/>
              <a:t>, </a:t>
            </a:r>
            <a:r>
              <a:rPr lang="en-US" baseline="0" dirty="0" err="1"/>
              <a:t>trắc</a:t>
            </a:r>
            <a:r>
              <a:rPr lang="en-US" baseline="0" dirty="0"/>
              <a:t> </a:t>
            </a:r>
            <a:r>
              <a:rPr lang="en-US" baseline="0" dirty="0" err="1"/>
              <a:t>ngược</a:t>
            </a:r>
            <a:r>
              <a:rPr lang="en-US" baseline="0" dirty="0"/>
              <a:t> </a:t>
            </a:r>
            <a:r>
              <a:rPr lang="en-US" baseline="0" dirty="0" err="1"/>
              <a:t>nhau</a:t>
            </a:r>
            <a:endParaRPr lang="en-US" dirty="0"/>
          </a:p>
        </p:txBody>
      </p:sp>
      <p:sp>
        <p:nvSpPr>
          <p:cNvPr id="4" name="Slide Number Placeholder 3"/>
          <p:cNvSpPr>
            <a:spLocks noGrp="1"/>
          </p:cNvSpPr>
          <p:nvPr>
            <p:ph type="sldNum" sz="quarter" idx="10"/>
          </p:nvPr>
        </p:nvSpPr>
        <p:spPr/>
        <p:txBody>
          <a:bodyPr/>
          <a:lstStyle/>
          <a:p>
            <a:fld id="{F210B20A-7B10-4135-953B-420F8F0D2EC6}" type="slidenum">
              <a:rPr lang="zh-CN" altLang="en-US" smtClean="0"/>
              <a:t>21</a:t>
            </a:fld>
            <a:endParaRPr lang="zh-CN" altLang="en-US"/>
          </a:p>
        </p:txBody>
      </p:sp>
    </p:spTree>
    <p:extLst>
      <p:ext uri="{BB962C8B-B14F-4D97-AF65-F5344CB8AC3E}">
        <p14:creationId xmlns:p14="http://schemas.microsoft.com/office/powerpoint/2010/main" val="758183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Niêm</a:t>
            </a:r>
            <a:r>
              <a:rPr lang="en-US" baseline="0" dirty="0"/>
              <a:t> (</a:t>
            </a:r>
            <a:r>
              <a:rPr lang="en-US" baseline="0" dirty="0" err="1"/>
              <a:t>cùng</a:t>
            </a:r>
            <a:r>
              <a:rPr lang="en-US" baseline="0" dirty="0"/>
              <a:t> </a:t>
            </a:r>
            <a:r>
              <a:rPr lang="en-US" baseline="0" dirty="0" err="1"/>
              <a:t>thanh</a:t>
            </a:r>
            <a:r>
              <a:rPr lang="en-US" baseline="0" dirty="0"/>
              <a:t>)</a:t>
            </a:r>
            <a:endParaRPr lang="en-US" dirty="0"/>
          </a:p>
        </p:txBody>
      </p:sp>
      <p:sp>
        <p:nvSpPr>
          <p:cNvPr id="4" name="Slide Number Placeholder 3"/>
          <p:cNvSpPr>
            <a:spLocks noGrp="1"/>
          </p:cNvSpPr>
          <p:nvPr>
            <p:ph type="sldNum" sz="quarter" idx="10"/>
          </p:nvPr>
        </p:nvSpPr>
        <p:spPr/>
        <p:txBody>
          <a:bodyPr/>
          <a:lstStyle/>
          <a:p>
            <a:fld id="{F210B20A-7B10-4135-953B-420F8F0D2EC6}" type="slidenum">
              <a:rPr lang="zh-CN" altLang="en-US" smtClean="0"/>
              <a:t>22</a:t>
            </a:fld>
            <a:endParaRPr lang="zh-CN" altLang="en-US"/>
          </a:p>
        </p:txBody>
      </p:sp>
    </p:spTree>
    <p:extLst>
      <p:ext uri="{BB962C8B-B14F-4D97-AF65-F5344CB8AC3E}">
        <p14:creationId xmlns:p14="http://schemas.microsoft.com/office/powerpoint/2010/main" val="1988967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Vần</a:t>
            </a:r>
            <a:r>
              <a:rPr lang="en-US" dirty="0"/>
              <a:t>, </a:t>
            </a:r>
            <a:r>
              <a:rPr lang="en-US" dirty="0" err="1"/>
              <a:t>nhịp</a:t>
            </a:r>
            <a:r>
              <a:rPr lang="en-US" dirty="0"/>
              <a:t>, </a:t>
            </a:r>
            <a:r>
              <a:rPr lang="en-US" dirty="0" err="1"/>
              <a:t>bố</a:t>
            </a:r>
            <a:r>
              <a:rPr lang="en-US" baseline="0" dirty="0"/>
              <a:t> </a:t>
            </a:r>
            <a:r>
              <a:rPr lang="en-US" baseline="0" dirty="0" err="1"/>
              <a:t>cục</a:t>
            </a:r>
            <a:r>
              <a:rPr lang="en-US" baseline="0" dirty="0"/>
              <a:t>, </a:t>
            </a:r>
            <a:r>
              <a:rPr lang="en-US" baseline="0" dirty="0" err="1"/>
              <a:t>đối</a:t>
            </a:r>
            <a:r>
              <a:rPr lang="en-US" baseline="0" dirty="0"/>
              <a:t> (ở </a:t>
            </a:r>
            <a:r>
              <a:rPr lang="en-US" baseline="0" dirty="0" err="1"/>
              <a:t>hai</a:t>
            </a:r>
            <a:r>
              <a:rPr lang="en-US" baseline="0" dirty="0"/>
              <a:t> </a:t>
            </a:r>
            <a:r>
              <a:rPr lang="en-US" baseline="0" dirty="0" err="1"/>
              <a:t>câu</a:t>
            </a:r>
            <a:r>
              <a:rPr lang="en-US" baseline="0" dirty="0"/>
              <a:t> </a:t>
            </a:r>
            <a:r>
              <a:rPr lang="en-US" baseline="0" dirty="0" err="1"/>
              <a:t>thực</a:t>
            </a:r>
            <a:r>
              <a:rPr lang="en-US" baseline="0" dirty="0"/>
              <a:t> </a:t>
            </a:r>
            <a:r>
              <a:rPr lang="en-US" baseline="0" dirty="0" err="1"/>
              <a:t>và</a:t>
            </a:r>
            <a:r>
              <a:rPr lang="en-US" baseline="0" dirty="0"/>
              <a:t> </a:t>
            </a:r>
            <a:r>
              <a:rPr lang="en-US" baseline="0" dirty="0" err="1"/>
              <a:t>hai</a:t>
            </a:r>
            <a:r>
              <a:rPr lang="en-US" baseline="0" dirty="0"/>
              <a:t> </a:t>
            </a:r>
            <a:r>
              <a:rPr lang="en-US" baseline="0" dirty="0" err="1"/>
              <a:t>câu</a:t>
            </a:r>
            <a:r>
              <a:rPr lang="en-US" baseline="0" dirty="0"/>
              <a:t> </a:t>
            </a:r>
            <a:r>
              <a:rPr lang="en-US" baseline="0" dirty="0" err="1"/>
              <a:t>luận</a:t>
            </a:r>
            <a:r>
              <a:rPr lang="en-US" baseline="0" dirty="0"/>
              <a:t>)</a:t>
            </a:r>
          </a:p>
          <a:p>
            <a:r>
              <a:rPr lang="en-US" baseline="0" dirty="0" err="1"/>
              <a:t>Bài</a:t>
            </a:r>
            <a:r>
              <a:rPr lang="en-US" baseline="0" dirty="0"/>
              <a:t> </a:t>
            </a:r>
            <a:r>
              <a:rPr lang="en-US" baseline="0" dirty="0" err="1"/>
              <a:t>thơ</a:t>
            </a:r>
            <a:r>
              <a:rPr lang="en-US" baseline="0" dirty="0"/>
              <a:t> </a:t>
            </a:r>
            <a:r>
              <a:rPr lang="en-US" baseline="0" dirty="0" err="1"/>
              <a:t>gieo</a:t>
            </a:r>
            <a:r>
              <a:rPr lang="en-US" baseline="0" dirty="0"/>
              <a:t> </a:t>
            </a:r>
            <a:r>
              <a:rPr lang="en-US" baseline="0" dirty="0" err="1"/>
              <a:t>vần</a:t>
            </a:r>
            <a:r>
              <a:rPr lang="en-US" baseline="0" dirty="0"/>
              <a:t> “om” ở </a:t>
            </a:r>
            <a:r>
              <a:rPr lang="en-US" baseline="0" dirty="0" err="1"/>
              <a:t>các</a:t>
            </a:r>
            <a:r>
              <a:rPr lang="en-US" baseline="0" dirty="0"/>
              <a:t> </a:t>
            </a:r>
            <a:r>
              <a:rPr lang="en-US" baseline="0" dirty="0" err="1"/>
              <a:t>chữ</a:t>
            </a:r>
            <a:r>
              <a:rPr lang="en-US" baseline="0" dirty="0"/>
              <a:t> </a:t>
            </a:r>
            <a:r>
              <a:rPr lang="en-US" baseline="0" dirty="0" err="1"/>
              <a:t>cuối</a:t>
            </a:r>
            <a:r>
              <a:rPr lang="en-US" baseline="0" dirty="0"/>
              <a:t> </a:t>
            </a:r>
            <a:r>
              <a:rPr lang="en-US" baseline="0" dirty="0" err="1"/>
              <a:t>của</a:t>
            </a:r>
            <a:r>
              <a:rPr lang="en-US" baseline="0" dirty="0"/>
              <a:t> </a:t>
            </a:r>
            <a:r>
              <a:rPr lang="en-US" baseline="0" dirty="0" err="1"/>
              <a:t>ác</a:t>
            </a:r>
            <a:r>
              <a:rPr lang="en-US" baseline="0" dirty="0"/>
              <a:t> </a:t>
            </a:r>
            <a:r>
              <a:rPr lang="en-US" baseline="0" dirty="0" err="1"/>
              <a:t>câu</a:t>
            </a:r>
            <a:r>
              <a:rPr lang="en-US" baseline="0" dirty="0"/>
              <a:t> 1,2,4,6,8 – </a:t>
            </a:r>
            <a:r>
              <a:rPr lang="en-US" baseline="0" dirty="0" err="1"/>
              <a:t>thanh</a:t>
            </a:r>
            <a:r>
              <a:rPr lang="en-US" baseline="0" dirty="0"/>
              <a:t> </a:t>
            </a:r>
            <a:r>
              <a:rPr lang="en-US" baseline="0" dirty="0" err="1"/>
              <a:t>bằng</a:t>
            </a:r>
            <a:r>
              <a:rPr lang="en-US" baseline="0" dirty="0"/>
              <a:t>, </a:t>
            </a:r>
            <a:r>
              <a:rPr lang="en-US" baseline="0" dirty="0" err="1"/>
              <a:t>chủ</a:t>
            </a:r>
            <a:r>
              <a:rPr lang="en-US" baseline="0" dirty="0"/>
              <a:t> </a:t>
            </a:r>
            <a:r>
              <a:rPr lang="en-US" baseline="0" dirty="0" err="1"/>
              <a:t>yếu</a:t>
            </a:r>
            <a:r>
              <a:rPr lang="en-US" baseline="0" dirty="0"/>
              <a:t> </a:t>
            </a:r>
            <a:r>
              <a:rPr lang="en-US" baseline="0" dirty="0" err="1"/>
              <a:t>ngắt</a:t>
            </a:r>
            <a:r>
              <a:rPr lang="en-US" baseline="0" dirty="0"/>
              <a:t> </a:t>
            </a:r>
            <a:r>
              <a:rPr lang="en-US" baseline="0" dirty="0" err="1"/>
              <a:t>nhịp</a:t>
            </a:r>
            <a:r>
              <a:rPr lang="en-US" baseline="0" dirty="0"/>
              <a:t> 4/3</a:t>
            </a:r>
            <a:endParaRPr lang="en-US" dirty="0"/>
          </a:p>
        </p:txBody>
      </p:sp>
      <p:sp>
        <p:nvSpPr>
          <p:cNvPr id="4" name="Slide Number Placeholder 3"/>
          <p:cNvSpPr>
            <a:spLocks noGrp="1"/>
          </p:cNvSpPr>
          <p:nvPr>
            <p:ph type="sldNum" sz="quarter" idx="10"/>
          </p:nvPr>
        </p:nvSpPr>
        <p:spPr/>
        <p:txBody>
          <a:bodyPr/>
          <a:lstStyle/>
          <a:p>
            <a:fld id="{F210B20A-7B10-4135-953B-420F8F0D2EC6}" type="slidenum">
              <a:rPr lang="zh-CN" altLang="en-US" smtClean="0"/>
              <a:t>23</a:t>
            </a:fld>
            <a:endParaRPr lang="zh-CN" altLang="en-US"/>
          </a:p>
        </p:txBody>
      </p:sp>
    </p:spTree>
    <p:extLst>
      <p:ext uri="{BB962C8B-B14F-4D97-AF65-F5344CB8AC3E}">
        <p14:creationId xmlns:p14="http://schemas.microsoft.com/office/powerpoint/2010/main" val="500621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24</a:t>
            </a:fld>
            <a:endParaRPr lang="en-US"/>
          </a:p>
        </p:txBody>
      </p:sp>
    </p:spTree>
    <p:extLst>
      <p:ext uri="{BB962C8B-B14F-4D97-AF65-F5344CB8AC3E}">
        <p14:creationId xmlns:p14="http://schemas.microsoft.com/office/powerpoint/2010/main" val="2853382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Gợi</a:t>
            </a:r>
            <a:r>
              <a:rPr lang="en-US" dirty="0"/>
              <a:t> ý </a:t>
            </a:r>
            <a:r>
              <a:rPr lang="en-US" dirty="0" err="1"/>
              <a:t>trình</a:t>
            </a:r>
            <a:r>
              <a:rPr lang="en-US" dirty="0"/>
              <a:t> </a:t>
            </a:r>
            <a:r>
              <a:rPr lang="en-US" dirty="0" err="1"/>
              <a:t>bày</a:t>
            </a:r>
            <a:r>
              <a:rPr lang="en-US" dirty="0"/>
              <a:t> </a:t>
            </a:r>
            <a:r>
              <a:rPr lang="en-US" dirty="0" err="1"/>
              <a:t>về</a:t>
            </a:r>
            <a:r>
              <a:rPr lang="en-US" dirty="0"/>
              <a:t> </a:t>
            </a:r>
            <a:r>
              <a:rPr lang="en-US" dirty="0" err="1"/>
              <a:t>hoàn</a:t>
            </a:r>
            <a:r>
              <a:rPr lang="en-US" dirty="0"/>
              <a:t> </a:t>
            </a:r>
            <a:r>
              <a:rPr lang="en-US" dirty="0" err="1"/>
              <a:t>cảnh</a:t>
            </a:r>
            <a:r>
              <a:rPr lang="en-US" dirty="0"/>
              <a:t> </a:t>
            </a:r>
            <a:r>
              <a:rPr lang="en-US" dirty="0" err="1"/>
              <a:t>sống</a:t>
            </a:r>
            <a:r>
              <a:rPr lang="en-US" dirty="0"/>
              <a:t>, </a:t>
            </a:r>
            <a:r>
              <a:rPr lang="en-US" dirty="0" err="1"/>
              <a:t>quyền</a:t>
            </a:r>
            <a:r>
              <a:rPr lang="en-US" dirty="0"/>
              <a:t> </a:t>
            </a:r>
            <a:r>
              <a:rPr lang="en-US" dirty="0" err="1"/>
              <a:t>lợi</a:t>
            </a:r>
            <a:r>
              <a:rPr lang="en-US" dirty="0"/>
              <a:t>, </a:t>
            </a:r>
            <a:r>
              <a:rPr lang="en-US" dirty="0" err="1"/>
              <a:t>trách</a:t>
            </a:r>
            <a:r>
              <a:rPr lang="en-US" dirty="0"/>
              <a:t> </a:t>
            </a:r>
            <a:r>
              <a:rPr lang="en-US" dirty="0" err="1"/>
              <a:t>nhiệm</a:t>
            </a:r>
            <a:r>
              <a:rPr lang="en-US" dirty="0"/>
              <a:t> </a:t>
            </a:r>
            <a:r>
              <a:rPr lang="en-US" dirty="0" err="1"/>
              <a:t>và</a:t>
            </a:r>
            <a:r>
              <a:rPr lang="en-US" dirty="0"/>
              <a:t> </a:t>
            </a:r>
            <a:r>
              <a:rPr lang="en-US" dirty="0" err="1"/>
              <a:t>khát</a:t>
            </a:r>
            <a:r>
              <a:rPr lang="en-US" dirty="0"/>
              <a:t> </a:t>
            </a:r>
            <a:r>
              <a:rPr lang="en-US" dirty="0" err="1"/>
              <a:t>vọng</a:t>
            </a:r>
            <a:r>
              <a:rPr lang="en-US" dirty="0"/>
              <a:t> … </a:t>
            </a:r>
            <a:r>
              <a:rPr lang="en-US" dirty="0" err="1"/>
              <a:t>của</a:t>
            </a:r>
            <a:r>
              <a:rPr lang="en-US" dirty="0"/>
              <a:t> </a:t>
            </a:r>
            <a:r>
              <a:rPr lang="en-US" dirty="0" err="1"/>
              <a:t>phụ</a:t>
            </a:r>
            <a:r>
              <a:rPr lang="en-US" dirty="0"/>
              <a:t> </a:t>
            </a:r>
            <a:r>
              <a:rPr lang="en-US" dirty="0" err="1"/>
              <a:t>nữ</a:t>
            </a:r>
            <a:r>
              <a:rPr lang="en-US" dirty="0"/>
              <a:t> </a:t>
            </a:r>
            <a:r>
              <a:rPr lang="en-US" dirty="0" err="1"/>
              <a:t>trong</a:t>
            </a:r>
            <a:r>
              <a:rPr lang="en-US" dirty="0"/>
              <a:t> </a:t>
            </a:r>
            <a:r>
              <a:rPr lang="en-US" dirty="0" err="1"/>
              <a:t>xã</a:t>
            </a:r>
            <a:r>
              <a:rPr lang="en-US" dirty="0"/>
              <a:t> </a:t>
            </a:r>
            <a:r>
              <a:rPr lang="en-US" dirty="0" err="1"/>
              <a:t>hội</a:t>
            </a:r>
            <a:r>
              <a:rPr lang="en-US" dirty="0"/>
              <a:t> </a:t>
            </a:r>
            <a:r>
              <a:rPr lang="en-US" dirty="0" err="1"/>
              <a:t>phong</a:t>
            </a:r>
            <a:r>
              <a:rPr lang="en-US" dirty="0"/>
              <a:t> </a:t>
            </a:r>
            <a:r>
              <a:rPr lang="en-US" dirty="0" err="1"/>
              <a:t>kiến</a:t>
            </a:r>
            <a:r>
              <a:rPr lang="en-US" dirty="0"/>
              <a:t> </a:t>
            </a:r>
            <a:r>
              <a:rPr lang="en-US" dirty="0" err="1"/>
              <a:t>và</a:t>
            </a:r>
            <a:r>
              <a:rPr lang="en-US" dirty="0"/>
              <a:t> </a:t>
            </a:r>
            <a:r>
              <a:rPr lang="en-US" dirty="0" err="1"/>
              <a:t>hiện</a:t>
            </a:r>
            <a:r>
              <a:rPr lang="en-US" dirty="0"/>
              <a:t> </a:t>
            </a:r>
            <a:r>
              <a:rPr lang="en-US" dirty="0" err="1"/>
              <a:t>đại</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25</a:t>
            </a:fld>
            <a:endParaRPr lang="en-US"/>
          </a:p>
        </p:txBody>
      </p:sp>
    </p:spTree>
    <p:extLst>
      <p:ext uri="{BB962C8B-B14F-4D97-AF65-F5344CB8AC3E}">
        <p14:creationId xmlns:p14="http://schemas.microsoft.com/office/powerpoint/2010/main" val="2496007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Vâng</a:t>
            </a:r>
            <a:r>
              <a:rPr lang="en-US" dirty="0"/>
              <a:t> </a:t>
            </a:r>
            <a:r>
              <a:rPr lang="en-US" dirty="0" err="1"/>
              <a:t>mệnh</a:t>
            </a:r>
            <a:r>
              <a:rPr lang="en-US" dirty="0"/>
              <a:t> </a:t>
            </a:r>
            <a:r>
              <a:rPr lang="en-US" dirty="0" err="1"/>
              <a:t>vương</a:t>
            </a:r>
            <a:r>
              <a:rPr lang="en-US" dirty="0"/>
              <a:t>, </a:t>
            </a:r>
            <a:r>
              <a:rPr lang="en-US" dirty="0" err="1"/>
              <a:t>dẹp</a:t>
            </a:r>
            <a:r>
              <a:rPr lang="en-US" dirty="0"/>
              <a:t> </a:t>
            </a:r>
            <a:r>
              <a:rPr lang="en-US" dirty="0" err="1"/>
              <a:t>xâm</a:t>
            </a:r>
            <a:r>
              <a:rPr lang="en-US" dirty="0"/>
              <a:t> </a:t>
            </a:r>
            <a:r>
              <a:rPr lang="en-US" dirty="0" err="1"/>
              <a:t>lăng</a:t>
            </a:r>
            <a:r>
              <a:rPr lang="en-US" dirty="0"/>
              <a:t>, </a:t>
            </a:r>
            <a:r>
              <a:rPr lang="en-US" dirty="0" err="1"/>
              <a:t>lừng</a:t>
            </a:r>
            <a:r>
              <a:rPr lang="en-US" dirty="0"/>
              <a:t> </a:t>
            </a:r>
            <a:r>
              <a:rPr lang="en-US" dirty="0" err="1"/>
              <a:t>danh</a:t>
            </a:r>
            <a:r>
              <a:rPr lang="en-US" dirty="0"/>
              <a:t> </a:t>
            </a:r>
            <a:r>
              <a:rPr lang="en-US" dirty="0" err="1"/>
              <a:t>nữ</a:t>
            </a:r>
            <a:r>
              <a:rPr lang="en-US" dirty="0"/>
              <a:t> </a:t>
            </a:r>
            <a:r>
              <a:rPr lang="en-US" dirty="0" err="1"/>
              <a:t>tướng</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3</a:t>
            </a:fld>
            <a:endParaRPr lang="en-US"/>
          </a:p>
        </p:txBody>
      </p:sp>
    </p:spTree>
    <p:extLst>
      <p:ext uri="{BB962C8B-B14F-4D97-AF65-F5344CB8AC3E}">
        <p14:creationId xmlns:p14="http://schemas.microsoft.com/office/powerpoint/2010/main" val="224961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Người</a:t>
            </a:r>
            <a:r>
              <a:rPr lang="en-US" dirty="0"/>
              <a:t> </a:t>
            </a:r>
            <a:r>
              <a:rPr lang="en-US" dirty="0" err="1"/>
              <a:t>muốn</a:t>
            </a:r>
            <a:r>
              <a:rPr lang="en-US" dirty="0"/>
              <a:t> </a:t>
            </a:r>
            <a:r>
              <a:rPr lang="en-US" dirty="0" err="1"/>
              <a:t>cưỡi</a:t>
            </a:r>
            <a:r>
              <a:rPr lang="en-US" dirty="0"/>
              <a:t> </a:t>
            </a:r>
            <a:r>
              <a:rPr lang="en-US" dirty="0" err="1"/>
              <a:t>sóng</a:t>
            </a:r>
            <a:r>
              <a:rPr lang="en-US" dirty="0"/>
              <a:t> </a:t>
            </a:r>
            <a:r>
              <a:rPr lang="en-US" dirty="0" err="1"/>
              <a:t>đạp</a:t>
            </a:r>
            <a:r>
              <a:rPr lang="en-US" dirty="0"/>
              <a:t> </a:t>
            </a:r>
            <a:r>
              <a:rPr lang="en-US" dirty="0" err="1"/>
              <a:t>gió</a:t>
            </a:r>
            <a:r>
              <a:rPr lang="en-US" dirty="0"/>
              <a:t>, </a:t>
            </a:r>
            <a:r>
              <a:rPr lang="en-US" dirty="0" err="1"/>
              <a:t>chém</a:t>
            </a:r>
            <a:r>
              <a:rPr lang="en-US" dirty="0"/>
              <a:t> </a:t>
            </a:r>
            <a:r>
              <a:rPr lang="en-US" dirty="0" err="1"/>
              <a:t>cá</a:t>
            </a:r>
            <a:r>
              <a:rPr lang="en-US" dirty="0"/>
              <a:t> </a:t>
            </a:r>
            <a:r>
              <a:rPr lang="en-US" dirty="0" err="1"/>
              <a:t>kình</a:t>
            </a:r>
            <a:r>
              <a:rPr lang="en-US" dirty="0"/>
              <a:t> </a:t>
            </a:r>
            <a:r>
              <a:rPr lang="en-US" dirty="0" err="1"/>
              <a:t>biển</a:t>
            </a:r>
            <a:r>
              <a:rPr lang="en-US" dirty="0"/>
              <a:t> </a:t>
            </a:r>
            <a:r>
              <a:rPr lang="en-US" dirty="0" err="1"/>
              <a:t>Đông</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4</a:t>
            </a:fld>
            <a:endParaRPr lang="en-US"/>
          </a:p>
        </p:txBody>
      </p:sp>
    </p:spTree>
    <p:extLst>
      <p:ext uri="{BB962C8B-B14F-4D97-AF65-F5344CB8AC3E}">
        <p14:creationId xmlns:p14="http://schemas.microsoft.com/office/powerpoint/2010/main" val="289986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Nữ</a:t>
            </a:r>
            <a:r>
              <a:rPr lang="en-US" dirty="0"/>
              <a:t> </a:t>
            </a:r>
            <a:r>
              <a:rPr lang="en-US" dirty="0" err="1"/>
              <a:t>sĩ</a:t>
            </a:r>
            <a:r>
              <a:rPr lang="en-US" dirty="0"/>
              <a:t> </a:t>
            </a:r>
            <a:r>
              <a:rPr lang="en-US" dirty="0" err="1"/>
              <a:t>tài</a:t>
            </a:r>
            <a:r>
              <a:rPr lang="en-US" dirty="0"/>
              <a:t> </a:t>
            </a:r>
            <a:r>
              <a:rPr lang="en-US" dirty="0" err="1"/>
              <a:t>đức</a:t>
            </a:r>
            <a:r>
              <a:rPr lang="en-US" dirty="0"/>
              <a:t> </a:t>
            </a:r>
            <a:r>
              <a:rPr lang="en-US" dirty="0" err="1"/>
              <a:t>vẹn</a:t>
            </a:r>
            <a:r>
              <a:rPr lang="en-US" dirty="0"/>
              <a:t> </a:t>
            </a:r>
            <a:r>
              <a:rPr lang="en-US" dirty="0" err="1"/>
              <a:t>toàn</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5</a:t>
            </a:fld>
            <a:endParaRPr lang="en-US"/>
          </a:p>
        </p:txBody>
      </p:sp>
    </p:spTree>
    <p:extLst>
      <p:ext uri="{BB962C8B-B14F-4D97-AF65-F5344CB8AC3E}">
        <p14:creationId xmlns:p14="http://schemas.microsoft.com/office/powerpoint/2010/main" val="1226771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Khí</a:t>
            </a:r>
            <a:r>
              <a:rPr lang="en-US" dirty="0"/>
              <a:t> </a:t>
            </a:r>
            <a:r>
              <a:rPr lang="en-US" dirty="0" err="1"/>
              <a:t>phách</a:t>
            </a:r>
            <a:r>
              <a:rPr lang="en-US" dirty="0"/>
              <a:t> </a:t>
            </a:r>
            <a:r>
              <a:rPr lang="en-US" dirty="0" err="1"/>
              <a:t>của</a:t>
            </a:r>
            <a:r>
              <a:rPr lang="en-US" dirty="0"/>
              <a:t> </a:t>
            </a:r>
            <a:r>
              <a:rPr lang="en-US" dirty="0" err="1"/>
              <a:t>nữ</a:t>
            </a:r>
            <a:r>
              <a:rPr lang="en-US" dirty="0"/>
              <a:t> </a:t>
            </a:r>
            <a:r>
              <a:rPr lang="en-US" dirty="0" err="1"/>
              <a:t>tướng</a:t>
            </a:r>
            <a:r>
              <a:rPr lang="en-US" dirty="0"/>
              <a:t> </a:t>
            </a:r>
            <a:r>
              <a:rPr lang="en-US" dirty="0" err="1"/>
              <a:t>Tây</a:t>
            </a:r>
            <a:r>
              <a:rPr lang="en-US" dirty="0"/>
              <a:t> </a:t>
            </a:r>
            <a:r>
              <a:rPr lang="en-US" dirty="0" err="1"/>
              <a:t>Sơn</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6</a:t>
            </a:fld>
            <a:endParaRPr lang="en-US"/>
          </a:p>
        </p:txBody>
      </p:sp>
    </p:spTree>
    <p:extLst>
      <p:ext uri="{BB962C8B-B14F-4D97-AF65-F5344CB8AC3E}">
        <p14:creationId xmlns:p14="http://schemas.microsoft.com/office/powerpoint/2010/main" val="74841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Nữ</a:t>
            </a:r>
            <a:r>
              <a:rPr lang="en-US" dirty="0"/>
              <a:t> </a:t>
            </a:r>
            <a:r>
              <a:rPr lang="en-US" dirty="0" err="1"/>
              <a:t>sĩ</a:t>
            </a:r>
            <a:r>
              <a:rPr lang="en-US" dirty="0"/>
              <a:t> </a:t>
            </a:r>
            <a:r>
              <a:rPr lang="en-US" dirty="0" err="1"/>
              <a:t>tài</a:t>
            </a:r>
            <a:r>
              <a:rPr lang="en-US" dirty="0"/>
              <a:t> </a:t>
            </a:r>
            <a:r>
              <a:rPr lang="en-US" dirty="0" err="1"/>
              <a:t>hoa</a:t>
            </a:r>
            <a:r>
              <a:rPr lang="en-US" dirty="0"/>
              <a:t> </a:t>
            </a:r>
            <a:r>
              <a:rPr lang="en-US" dirty="0" err="1"/>
              <a:t>bậc</a:t>
            </a:r>
            <a:r>
              <a:rPr lang="en-US" dirty="0"/>
              <a:t> </a:t>
            </a:r>
            <a:r>
              <a:rPr lang="en-US" dirty="0" err="1"/>
              <a:t>nhất</a:t>
            </a:r>
            <a:r>
              <a:rPr lang="en-US" dirty="0"/>
              <a:t> </a:t>
            </a:r>
            <a:r>
              <a:rPr lang="en-US" dirty="0" err="1"/>
              <a:t>trong</a:t>
            </a:r>
            <a:r>
              <a:rPr lang="en-US" dirty="0"/>
              <a:t> </a:t>
            </a:r>
            <a:r>
              <a:rPr lang="en-US" dirty="0" err="1"/>
              <a:t>thơ</a:t>
            </a:r>
            <a:r>
              <a:rPr lang="en-US" dirty="0"/>
              <a:t> </a:t>
            </a:r>
            <a:r>
              <a:rPr lang="en-US" dirty="0" err="1"/>
              <a:t>Nôm</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7</a:t>
            </a:fld>
            <a:endParaRPr lang="en-US"/>
          </a:p>
        </p:txBody>
      </p:sp>
    </p:spTree>
    <p:extLst>
      <p:ext uri="{BB962C8B-B14F-4D97-AF65-F5344CB8AC3E}">
        <p14:creationId xmlns:p14="http://schemas.microsoft.com/office/powerpoint/2010/main" val="3491598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Theo </a:t>
            </a:r>
            <a:r>
              <a:rPr lang="en-US" dirty="0" err="1"/>
              <a:t>dõi</a:t>
            </a:r>
            <a:r>
              <a:rPr lang="en-US" dirty="0"/>
              <a:t> (</a:t>
            </a:r>
            <a:r>
              <a:rPr lang="en-US" dirty="0" err="1"/>
              <a:t>các</a:t>
            </a:r>
            <a:r>
              <a:rPr lang="en-US" dirty="0"/>
              <a:t> </a:t>
            </a:r>
            <a:r>
              <a:rPr lang="en-US" dirty="0" err="1"/>
              <a:t>từ</a:t>
            </a:r>
            <a:r>
              <a:rPr lang="en-US" dirty="0"/>
              <a:t> </a:t>
            </a:r>
            <a:r>
              <a:rPr lang="en-US" dirty="0" err="1"/>
              <a:t>ngữ</a:t>
            </a:r>
            <a:r>
              <a:rPr lang="en-US" dirty="0"/>
              <a:t>, chi </a:t>
            </a:r>
            <a:r>
              <a:rPr lang="en-US" dirty="0" err="1"/>
              <a:t>tiết</a:t>
            </a:r>
            <a:r>
              <a:rPr lang="en-US" dirty="0"/>
              <a:t> </a:t>
            </a:r>
            <a:r>
              <a:rPr lang="en-US" dirty="0" err="1"/>
              <a:t>miêu</a:t>
            </a:r>
            <a:r>
              <a:rPr lang="en-US" dirty="0"/>
              <a:t> </a:t>
            </a:r>
            <a:r>
              <a:rPr lang="en-US" dirty="0" err="1"/>
              <a:t>tả</a:t>
            </a:r>
            <a:r>
              <a:rPr lang="en-US" dirty="0"/>
              <a:t>); </a:t>
            </a:r>
            <a:r>
              <a:rPr lang="en-US" dirty="0" err="1"/>
              <a:t>hình</a:t>
            </a:r>
            <a:r>
              <a:rPr lang="en-US" dirty="0"/>
              <a:t> dung (</a:t>
            </a:r>
            <a:r>
              <a:rPr lang="en-US" dirty="0" err="1"/>
              <a:t>hình</a:t>
            </a:r>
            <a:r>
              <a:rPr lang="en-US" dirty="0"/>
              <a:t> </a:t>
            </a:r>
            <a:r>
              <a:rPr lang="en-US" dirty="0" err="1"/>
              <a:t>ảnh</a:t>
            </a:r>
            <a:r>
              <a:rPr lang="en-US" dirty="0"/>
              <a:t> </a:t>
            </a:r>
            <a:r>
              <a:rPr lang="en-US" dirty="0" err="1"/>
              <a:t>thiên</a:t>
            </a:r>
            <a:r>
              <a:rPr lang="en-US" dirty="0"/>
              <a:t> </a:t>
            </a:r>
            <a:r>
              <a:rPr lang="en-US" dirty="0" err="1"/>
              <a:t>nhiên</a:t>
            </a:r>
            <a:r>
              <a:rPr lang="en-US" dirty="0"/>
              <a:t>, con </a:t>
            </a:r>
            <a:r>
              <a:rPr lang="en-US" dirty="0" err="1"/>
              <a:t>người</a:t>
            </a:r>
            <a:r>
              <a:rPr lang="en-US" dirty="0"/>
              <a:t>), </a:t>
            </a:r>
            <a:r>
              <a:rPr lang="en-US" dirty="0" err="1"/>
              <a:t>suy</a:t>
            </a:r>
            <a:r>
              <a:rPr lang="en-US" dirty="0"/>
              <a:t> </a:t>
            </a:r>
            <a:r>
              <a:rPr lang="en-US" dirty="0" err="1"/>
              <a:t>luận</a:t>
            </a:r>
            <a:r>
              <a:rPr lang="en-US" dirty="0"/>
              <a:t> (</a:t>
            </a:r>
            <a:r>
              <a:rPr lang="en-US" dirty="0" err="1"/>
              <a:t>tâm</a:t>
            </a:r>
            <a:r>
              <a:rPr lang="en-US" dirty="0"/>
              <a:t> </a:t>
            </a:r>
            <a:r>
              <a:rPr lang="en-US" dirty="0" err="1"/>
              <a:t>trạng</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trữ</a:t>
            </a:r>
            <a:r>
              <a:rPr lang="en-US" dirty="0"/>
              <a:t> </a:t>
            </a:r>
            <a:r>
              <a:rPr lang="en-US" dirty="0" err="1"/>
              <a:t>tình</a:t>
            </a:r>
            <a:r>
              <a:rPr lang="en-US" dirty="0"/>
              <a:t>, </a:t>
            </a:r>
            <a:r>
              <a:rPr lang="en-US" dirty="0" err="1"/>
              <a:t>chủ</a:t>
            </a:r>
            <a:r>
              <a:rPr lang="en-US" dirty="0"/>
              <a:t> </a:t>
            </a:r>
            <a:r>
              <a:rPr lang="en-US" dirty="0" err="1"/>
              <a:t>đề</a:t>
            </a:r>
            <a:r>
              <a:rPr lang="en-US" dirty="0"/>
              <a:t>, </a:t>
            </a:r>
            <a:r>
              <a:rPr lang="en-US" dirty="0" err="1"/>
              <a:t>thông</a:t>
            </a:r>
            <a:r>
              <a:rPr lang="en-US" dirty="0"/>
              <a:t> điệp </a:t>
            </a:r>
            <a:r>
              <a:rPr lang="en-US" dirty="0" err="1"/>
              <a:t>của</a:t>
            </a:r>
            <a:r>
              <a:rPr lang="en-US" dirty="0"/>
              <a:t> </a:t>
            </a:r>
            <a:r>
              <a:rPr lang="en-US" dirty="0" err="1"/>
              <a:t>tác</a:t>
            </a:r>
            <a:r>
              <a:rPr lang="en-US" dirty="0"/>
              <a:t> </a:t>
            </a:r>
            <a:r>
              <a:rPr lang="en-US" dirty="0" err="1"/>
              <a:t>phẩm</a:t>
            </a:r>
            <a:r>
              <a:rPr lang="en-US" dirty="0"/>
              <a:t>.</a:t>
            </a: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2289675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9</a:t>
            </a:fld>
            <a:endParaRPr lang="en-US"/>
          </a:p>
        </p:txBody>
      </p:sp>
    </p:spTree>
    <p:extLst>
      <p:ext uri="{BB962C8B-B14F-4D97-AF65-F5344CB8AC3E}">
        <p14:creationId xmlns:p14="http://schemas.microsoft.com/office/powerpoint/2010/main" val="1710697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099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3914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4083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12/23/2024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909620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12/23/2024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992310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12/23/2024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259490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12/23/2024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553468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12/23/2024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276275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12/23/2024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522611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12/23/2024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888987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12/23/2024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51330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668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12/23/2024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920941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12/23/2024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223792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12/23/2024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15265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6567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899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1216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1439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58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0869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506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extLst>
              <a:ext uri="{96DAC541-7B7A-43D3-8B79-37D633B846F1}">
                <asvg:svgBlip xmlns:asvg="http://schemas.microsoft.com/office/drawing/2016/SVG/main" xmlns="" r:embed="rId14"/>
              </a:ext>
            </a:extLst>
          </a:blip>
          <a:srcRect/>
          <a:stretch>
            <a:fillRect t="-37000" b="-3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11643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7CAB675-0451-46BA-B838-2996E7357EA3}" type="datetimeFigureOut">
              <a:rPr lang="en-US" smtClean="0">
                <a:solidFill>
                  <a:prstClr val="black">
                    <a:tint val="75000"/>
                  </a:prstClr>
                </a:solidFill>
              </a:rPr>
              <a:pPr defTabSz="1828800"/>
              <a:t>12/23/2024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8629816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slide" Target="slide27.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13" Type="http://schemas.microsoft.com/office/2007/relationships/hdphoto" Target="../media/hdphoto9.wdp"/><Relationship Id="rId18" Type="http://schemas.openxmlformats.org/officeDocument/2006/relationships/image" Target="../media/image39.png"/><Relationship Id="rId26" Type="http://schemas.microsoft.com/office/2007/relationships/hdphoto" Target="../media/hdphoto15.wdp"/><Relationship Id="rId39" Type="http://schemas.microsoft.com/office/2007/relationships/hdphoto" Target="../media/hdphoto21.wdp"/><Relationship Id="rId21" Type="http://schemas.microsoft.com/office/2007/relationships/hdphoto" Target="../media/hdphoto13.wdp"/><Relationship Id="rId34" Type="http://schemas.microsoft.com/office/2007/relationships/hdphoto" Target="../media/hdphoto19.wdp"/><Relationship Id="rId42" Type="http://schemas.microsoft.com/office/2007/relationships/hdphoto" Target="../media/hdphoto22.wdp"/><Relationship Id="rId47" Type="http://schemas.openxmlformats.org/officeDocument/2006/relationships/image" Target="../media/image53.png"/><Relationship Id="rId50" Type="http://schemas.openxmlformats.org/officeDocument/2006/relationships/image" Target="../media/image54.png"/><Relationship Id="rId55" Type="http://schemas.openxmlformats.org/officeDocument/2006/relationships/slide" Target="slide32.xml"/><Relationship Id="rId7" Type="http://schemas.microsoft.com/office/2007/relationships/hdphoto" Target="../media/hdphoto6.wdp"/><Relationship Id="rId12" Type="http://schemas.openxmlformats.org/officeDocument/2006/relationships/image" Target="../media/image36.png"/><Relationship Id="rId17" Type="http://schemas.microsoft.com/office/2007/relationships/hdphoto" Target="../media/hdphoto11.wdp"/><Relationship Id="rId25" Type="http://schemas.openxmlformats.org/officeDocument/2006/relationships/image" Target="../media/image43.png"/><Relationship Id="rId33" Type="http://schemas.openxmlformats.org/officeDocument/2006/relationships/image" Target="../media/image47.png"/><Relationship Id="rId38" Type="http://schemas.openxmlformats.org/officeDocument/2006/relationships/image" Target="../media/image50.png"/><Relationship Id="rId46" Type="http://schemas.openxmlformats.org/officeDocument/2006/relationships/slide" Target="slide29.xml"/><Relationship Id="rId2" Type="http://schemas.openxmlformats.org/officeDocument/2006/relationships/image" Target="../media/image31.png"/><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image" Target="../media/image45.png"/><Relationship Id="rId41" Type="http://schemas.openxmlformats.org/officeDocument/2006/relationships/image" Target="../media/image51.png"/><Relationship Id="rId54" Type="http://schemas.microsoft.com/office/2007/relationships/hdphoto" Target="../media/hdphoto26.wdp"/><Relationship Id="rId1" Type="http://schemas.openxmlformats.org/officeDocument/2006/relationships/slideLayout" Target="../slideLayouts/slideLayout12.xml"/><Relationship Id="rId6" Type="http://schemas.openxmlformats.org/officeDocument/2006/relationships/image" Target="../media/image33.png"/><Relationship Id="rId11" Type="http://schemas.microsoft.com/office/2007/relationships/hdphoto" Target="../media/hdphoto8.wdp"/><Relationship Id="rId24" Type="http://schemas.openxmlformats.org/officeDocument/2006/relationships/image" Target="../media/image42.png"/><Relationship Id="rId32" Type="http://schemas.microsoft.com/office/2007/relationships/hdphoto" Target="../media/hdphoto18.wdp"/><Relationship Id="rId37" Type="http://schemas.microsoft.com/office/2007/relationships/hdphoto" Target="../media/hdphoto20.wdp"/><Relationship Id="rId40" Type="http://schemas.openxmlformats.org/officeDocument/2006/relationships/slide" Target="slide33.xml"/><Relationship Id="rId45" Type="http://schemas.microsoft.com/office/2007/relationships/hdphoto" Target="../media/hdphoto23.wdp"/><Relationship Id="rId53" Type="http://schemas.openxmlformats.org/officeDocument/2006/relationships/image" Target="../media/image55.png"/><Relationship Id="rId5" Type="http://schemas.microsoft.com/office/2007/relationships/hdphoto" Target="../media/hdphoto5.wdp"/><Relationship Id="rId15" Type="http://schemas.microsoft.com/office/2007/relationships/hdphoto" Target="../media/hdphoto10.wdp"/><Relationship Id="rId23" Type="http://schemas.microsoft.com/office/2007/relationships/hdphoto" Target="../media/hdphoto14.wdp"/><Relationship Id="rId28" Type="http://schemas.microsoft.com/office/2007/relationships/hdphoto" Target="../media/hdphoto16.wdp"/><Relationship Id="rId36" Type="http://schemas.openxmlformats.org/officeDocument/2006/relationships/image" Target="../media/image49.png"/><Relationship Id="rId49" Type="http://schemas.openxmlformats.org/officeDocument/2006/relationships/slide" Target="slide30.xml"/><Relationship Id="rId57" Type="http://schemas.microsoft.com/office/2007/relationships/hdphoto" Target="../media/hdphoto27.wdp"/><Relationship Id="rId10" Type="http://schemas.openxmlformats.org/officeDocument/2006/relationships/image" Target="../media/image35.png"/><Relationship Id="rId19" Type="http://schemas.microsoft.com/office/2007/relationships/hdphoto" Target="../media/hdphoto12.wdp"/><Relationship Id="rId31" Type="http://schemas.openxmlformats.org/officeDocument/2006/relationships/image" Target="../media/image46.png"/><Relationship Id="rId44" Type="http://schemas.openxmlformats.org/officeDocument/2006/relationships/image" Target="../media/image52.png"/><Relationship Id="rId52" Type="http://schemas.openxmlformats.org/officeDocument/2006/relationships/slide" Target="slide31.xml"/><Relationship Id="rId4" Type="http://schemas.openxmlformats.org/officeDocument/2006/relationships/image" Target="../media/image32.png"/><Relationship Id="rId9" Type="http://schemas.microsoft.com/office/2007/relationships/hdphoto" Target="../media/hdphoto7.wdp"/><Relationship Id="rId14" Type="http://schemas.openxmlformats.org/officeDocument/2006/relationships/image" Target="../media/image37.png"/><Relationship Id="rId22" Type="http://schemas.openxmlformats.org/officeDocument/2006/relationships/image" Target="../media/image41.png"/><Relationship Id="rId27" Type="http://schemas.openxmlformats.org/officeDocument/2006/relationships/image" Target="../media/image44.png"/><Relationship Id="rId30" Type="http://schemas.microsoft.com/office/2007/relationships/hdphoto" Target="../media/hdphoto17.wdp"/><Relationship Id="rId35" Type="http://schemas.openxmlformats.org/officeDocument/2006/relationships/image" Target="../media/image48.png"/><Relationship Id="rId43" Type="http://schemas.openxmlformats.org/officeDocument/2006/relationships/slide" Target="slide28.xml"/><Relationship Id="rId48" Type="http://schemas.microsoft.com/office/2007/relationships/hdphoto" Target="../media/hdphoto24.wdp"/><Relationship Id="rId56" Type="http://schemas.openxmlformats.org/officeDocument/2006/relationships/image" Target="../media/image56.png"/><Relationship Id="rId8" Type="http://schemas.openxmlformats.org/officeDocument/2006/relationships/image" Target="../media/image34.png"/><Relationship Id="rId51" Type="http://schemas.microsoft.com/office/2007/relationships/hdphoto" Target="../media/hdphoto25.wdp"/><Relationship Id="rId3"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2.xml"/><Relationship Id="rId6" Type="http://schemas.microsoft.com/office/2007/relationships/hdphoto" Target="../media/hdphoto28.wdp"/><Relationship Id="rId5" Type="http://schemas.openxmlformats.org/officeDocument/2006/relationships/image" Target="../media/image59.png"/><Relationship Id="rId4" Type="http://schemas.openxmlformats.org/officeDocument/2006/relationships/slide" Target="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2.xml"/><Relationship Id="rId6" Type="http://schemas.microsoft.com/office/2007/relationships/hdphoto" Target="../media/hdphoto28.wdp"/><Relationship Id="rId5" Type="http://schemas.openxmlformats.org/officeDocument/2006/relationships/image" Target="../media/image59.png"/><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2.xml"/><Relationship Id="rId6" Type="http://schemas.microsoft.com/office/2007/relationships/hdphoto" Target="../media/hdphoto28.wdp"/><Relationship Id="rId5" Type="http://schemas.openxmlformats.org/officeDocument/2006/relationships/image" Target="../media/image59.png"/><Relationship Id="rId4" Type="http://schemas.openxmlformats.org/officeDocument/2006/relationships/slide" Target="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2.xml"/><Relationship Id="rId6" Type="http://schemas.microsoft.com/office/2007/relationships/hdphoto" Target="../media/hdphoto28.wdp"/><Relationship Id="rId5" Type="http://schemas.openxmlformats.org/officeDocument/2006/relationships/image" Target="../media/image59.png"/><Relationship Id="rId4" Type="http://schemas.openxmlformats.org/officeDocument/2006/relationships/slide" Target="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2.xml"/><Relationship Id="rId6" Type="http://schemas.microsoft.com/office/2007/relationships/hdphoto" Target="../media/hdphoto28.wdp"/><Relationship Id="rId5" Type="http://schemas.openxmlformats.org/officeDocument/2006/relationships/image" Target="../media/image59.png"/><Relationship Id="rId4" Type="http://schemas.openxmlformats.org/officeDocument/2006/relationships/slide" Target="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2.xml"/><Relationship Id="rId6" Type="http://schemas.microsoft.com/office/2007/relationships/hdphoto" Target="../media/hdphoto28.wdp"/><Relationship Id="rId5" Type="http://schemas.openxmlformats.org/officeDocument/2006/relationships/image" Target="../media/image59.png"/><Relationship Id="rId4" Type="http://schemas.openxmlformats.org/officeDocument/2006/relationships/slide" Target="slide2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FC5F0E9A-ABCB-550C-369E-7BF0E9C4188A}"/>
              </a:ext>
            </a:extLst>
          </p:cNvPr>
          <p:cNvGrpSpPr/>
          <p:nvPr/>
        </p:nvGrpSpPr>
        <p:grpSpPr>
          <a:xfrm>
            <a:off x="0" y="2552700"/>
            <a:ext cx="18288000" cy="7972406"/>
            <a:chOff x="0" y="-192506"/>
            <a:chExt cx="18288000" cy="7972406"/>
          </a:xfrm>
        </p:grpSpPr>
        <p:pic>
          <p:nvPicPr>
            <p:cNvPr id="3" name="Picture 2">
              <a:extLst>
                <a:ext uri="{FF2B5EF4-FFF2-40B4-BE49-F238E27FC236}">
                  <a16:creationId xmlns:a16="http://schemas.microsoft.com/office/drawing/2014/main" xmlns="" id="{7FB4AA9E-BA66-3653-D7CC-568B56808A4A}"/>
                </a:ext>
              </a:extLst>
            </p:cNvPr>
            <p:cNvPicPr>
              <a:picLocks noChangeAspect="1"/>
            </p:cNvPicPr>
            <p:nvPr/>
          </p:nvPicPr>
          <p:blipFill>
            <a:blip r:embed="rId3">
              <a:duotone>
                <a:schemeClr val="accent6">
                  <a:shade val="45000"/>
                  <a:satMod val="135000"/>
                </a:schemeClr>
                <a:prstClr val="white"/>
              </a:duotone>
            </a:blip>
            <a:stretch>
              <a:fillRect/>
            </a:stretch>
          </p:blipFill>
          <p:spPr>
            <a:xfrm>
              <a:off x="0" y="-192506"/>
              <a:ext cx="18288000" cy="7804679"/>
            </a:xfrm>
            <a:prstGeom prst="rect">
              <a:avLst/>
            </a:prstGeom>
          </p:spPr>
        </p:pic>
        <p:sp>
          <p:nvSpPr>
            <p:cNvPr id="2" name="TextBox 1">
              <a:extLst>
                <a:ext uri="{FF2B5EF4-FFF2-40B4-BE49-F238E27FC236}">
                  <a16:creationId xmlns:a16="http://schemas.microsoft.com/office/drawing/2014/main" xmlns="" id="{6B4322D1-A980-0D4B-8626-6741A13B6137}"/>
                </a:ext>
              </a:extLst>
            </p:cNvPr>
            <p:cNvSpPr txBox="1"/>
            <p:nvPr/>
          </p:nvSpPr>
          <p:spPr>
            <a:xfrm>
              <a:off x="1181100" y="2314594"/>
              <a:ext cx="15925800" cy="1504258"/>
            </a:xfrm>
            <a:prstGeom prst="rect">
              <a:avLst/>
            </a:prstGeom>
          </p:spPr>
          <p:txBody>
            <a:bodyPr wrap="square" lIns="0" tIns="0" rIns="0" bIns="0" rtlCol="0" anchor="t">
              <a:spAutoFit/>
            </a:bodyPr>
            <a:lstStyle/>
            <a:p>
              <a:pPr algn="ctr">
                <a:lnSpc>
                  <a:spcPct val="80000"/>
                </a:lnSpc>
              </a:pPr>
              <a:r>
                <a:rPr lang="en-US" sz="11500" b="1" dirty="0">
                  <a:latin typeface="#9Slide05 Harman Script Inline" panose="02000507020000020003" pitchFamily="2" charset="0"/>
                  <a:cs typeface="Times New Roman" pitchFamily="18" charset="0"/>
                </a:rPr>
                <a:t>Danh </a:t>
              </a:r>
              <a:r>
                <a:rPr lang="en-US" sz="11500" b="1" dirty="0" err="1">
                  <a:latin typeface="#9Slide05 Harman Script Inline" panose="02000507020000020003" pitchFamily="2" charset="0"/>
                  <a:cs typeface="Times New Roman" pitchFamily="18" charset="0"/>
                </a:rPr>
                <a:t>nhân</a:t>
              </a:r>
              <a:r>
                <a:rPr lang="en-US" sz="11500" b="1" dirty="0">
                  <a:latin typeface="#9Slide05 Harman Script Inline" panose="02000507020000020003" pitchFamily="2" charset="0"/>
                  <a:cs typeface="Times New Roman" pitchFamily="18" charset="0"/>
                </a:rPr>
                <a:t> </a:t>
              </a:r>
              <a:r>
                <a:rPr lang="en-US" sz="11500" b="1" dirty="0" err="1">
                  <a:latin typeface="#9Slide05 Harman Script Inline" panose="02000507020000020003" pitchFamily="2" charset="0"/>
                  <a:cs typeface="Times New Roman" pitchFamily="18" charset="0"/>
                </a:rPr>
                <a:t>đất</a:t>
              </a:r>
              <a:r>
                <a:rPr lang="en-US" sz="11500" b="1" dirty="0">
                  <a:latin typeface="#9Slide05 Harman Script Inline" panose="02000507020000020003" pitchFamily="2" charset="0"/>
                  <a:cs typeface="Times New Roman" pitchFamily="18" charset="0"/>
                </a:rPr>
                <a:t> </a:t>
              </a:r>
              <a:r>
                <a:rPr lang="en-US" sz="11500" b="1" dirty="0" err="1">
                  <a:latin typeface="#9Slide05 Harman Script Inline" panose="02000507020000020003" pitchFamily="2" charset="0"/>
                  <a:cs typeface="Times New Roman" pitchFamily="18" charset="0"/>
                </a:rPr>
                <a:t>Việt</a:t>
              </a:r>
              <a:endParaRPr lang="nl-NL" sz="11500" b="1" dirty="0">
                <a:latin typeface="#9Slide05 Harman Script Inline" panose="02000507020000020003" pitchFamily="2" charset="0"/>
                <a:cs typeface="Times New Roman" pitchFamily="18" charset="0"/>
              </a:endParaRPr>
            </a:p>
          </p:txBody>
        </p:sp>
        <p:sp>
          <p:nvSpPr>
            <p:cNvPr id="4" name="Freeform 2">
              <a:extLst>
                <a:ext uri="{FF2B5EF4-FFF2-40B4-BE49-F238E27FC236}">
                  <a16:creationId xmlns:a16="http://schemas.microsoft.com/office/drawing/2014/main" xmlns="" id="{EB370E1F-A4FC-D2A6-1EF2-42EA03A81F45}"/>
                </a:ext>
              </a:extLst>
            </p:cNvPr>
            <p:cNvSpPr/>
            <p:nvPr/>
          </p:nvSpPr>
          <p:spPr>
            <a:xfrm>
              <a:off x="4648200" y="3789485"/>
              <a:ext cx="9753600" cy="3990415"/>
            </a:xfrm>
            <a:custGeom>
              <a:avLst/>
              <a:gdLst/>
              <a:ahLst/>
              <a:cxnLst/>
              <a:rect l="l" t="t" r="r" b="b"/>
              <a:pathLst>
                <a:path w="12843326" h="5254491">
                  <a:moveTo>
                    <a:pt x="0" y="0"/>
                  </a:moveTo>
                  <a:lnTo>
                    <a:pt x="12843326" y="0"/>
                  </a:lnTo>
                  <a:lnTo>
                    <a:pt x="12843326" y="5254492"/>
                  </a:lnTo>
                  <a:lnTo>
                    <a:pt x="0" y="5254492"/>
                  </a:lnTo>
                  <a:lnTo>
                    <a:pt x="0" y="0"/>
                  </a:lnTo>
                  <a:close/>
                </a:path>
              </a:pathLst>
            </a:custGeom>
            <a:blipFill>
              <a:blip r:embed="rId4"/>
              <a:stretch>
                <a:fillRect/>
              </a:stretch>
            </a:blipFill>
          </p:spPr>
          <p:txBody>
            <a:bodyPr/>
            <a:lstStyle/>
            <a:p>
              <a:endParaRPr lang="en-US"/>
            </a:p>
          </p:txBody>
        </p:sp>
      </p:grpSp>
      <p:sp>
        <p:nvSpPr>
          <p:cNvPr id="6" name="TextBox 5">
            <a:extLst>
              <a:ext uri="{FF2B5EF4-FFF2-40B4-BE49-F238E27FC236}">
                <a16:creationId xmlns:a16="http://schemas.microsoft.com/office/drawing/2014/main" xmlns="" id="{9CDC341B-4580-9AD1-AAA7-4E4864F03D78}"/>
              </a:ext>
            </a:extLst>
          </p:cNvPr>
          <p:cNvSpPr txBox="1"/>
          <p:nvPr/>
        </p:nvSpPr>
        <p:spPr>
          <a:xfrm>
            <a:off x="1371600" y="1045741"/>
            <a:ext cx="15316200" cy="738664"/>
          </a:xfrm>
          <a:prstGeom prst="rect">
            <a:avLst/>
          </a:prstGeom>
        </p:spPr>
        <p:txBody>
          <a:bodyPr wrap="square" lIns="0" tIns="0" rIns="0" bIns="0" rtlCol="0" anchor="t">
            <a:spAutoFit/>
          </a:bodyPr>
          <a:lstStyle/>
          <a:p>
            <a:pPr algn="ctr"/>
            <a:r>
              <a:rPr lang="nl-NL" sz="4800" b="1" dirty="0">
                <a:latin typeface="Times New Roman" pitchFamily="18" charset="0"/>
                <a:cs typeface="Times New Roman" pitchFamily="18" charset="0"/>
              </a:rPr>
              <a:t>Hãy kể tên các vị nữ danh nhân Việt Nam.</a:t>
            </a:r>
            <a:endParaRPr lang="en-US" sz="4800" b="1" dirty="0">
              <a:latin typeface="Times New Roman" pitchFamily="18" charset="0"/>
              <a:cs typeface="Times New Roman" pitchFamily="18" charset="0"/>
            </a:endParaRPr>
          </a:p>
        </p:txBody>
      </p:sp>
    </p:spTree>
    <p:extLst>
      <p:ext uri="{BB962C8B-B14F-4D97-AF65-F5344CB8AC3E}">
        <p14:creationId xmlns:p14="http://schemas.microsoft.com/office/powerpoint/2010/main" val="136036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9078052-56F4-8ADC-4E5E-B451DCA5FAF7}"/>
              </a:ext>
            </a:extLst>
          </p:cNvPr>
          <p:cNvPicPr>
            <a:picLocks noChangeAspect="1"/>
          </p:cNvPicPr>
          <p:nvPr/>
        </p:nvPicPr>
        <p:blipFill>
          <a:blip r:embed="rId3"/>
          <a:stretch>
            <a:fillRect/>
          </a:stretch>
        </p:blipFill>
        <p:spPr>
          <a:xfrm>
            <a:off x="942474" y="4000500"/>
            <a:ext cx="15850974" cy="5596613"/>
          </a:xfrm>
          <a:prstGeom prst="rect">
            <a:avLst/>
          </a:prstGeom>
        </p:spPr>
      </p:pic>
      <p:sp>
        <p:nvSpPr>
          <p:cNvPr id="3" name="Rectangle 2">
            <a:extLst>
              <a:ext uri="{FF2B5EF4-FFF2-40B4-BE49-F238E27FC236}">
                <a16:creationId xmlns:a16="http://schemas.microsoft.com/office/drawing/2014/main" xmlns="" id="{CD1E8CC1-6223-9147-871E-DB47F2C1FE0B}"/>
              </a:ext>
            </a:extLst>
          </p:cNvPr>
          <p:cNvSpPr/>
          <p:nvPr/>
        </p:nvSpPr>
        <p:spPr>
          <a:xfrm>
            <a:off x="1589281" y="4595132"/>
            <a:ext cx="15849600" cy="769441"/>
          </a:xfrm>
          <a:prstGeom prst="rect">
            <a:avLst/>
          </a:prstGeom>
        </p:spPr>
        <p:txBody>
          <a:bodyPr wrap="square">
            <a:spAutoFit/>
          </a:bodyPr>
          <a:lstStyle/>
          <a:p>
            <a:pPr lvl="0" algn="just" defTabSz="1371600">
              <a:spcAft>
                <a:spcPts val="1125"/>
              </a:spcAft>
              <a:defRPr/>
            </a:pP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2: </a:t>
            </a:r>
            <a:r>
              <a:rPr lang="pt-BR" sz="4400" b="1" dirty="0">
                <a:solidFill>
                  <a:schemeClr val="bg1"/>
                </a:solidFill>
                <a:latin typeface="Times New Roman" panose="02020603050405020304" pitchFamily="18" charset="0"/>
                <a:cs typeface="Times New Roman" panose="02020603050405020304" pitchFamily="18" charset="0"/>
              </a:rPr>
              <a:t>Từ “cốc”  trong bài thơ có nghĩa là gì?</a:t>
            </a:r>
            <a:endPar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9" name="TextBox 8">
            <a:extLst>
              <a:ext uri="{FF2B5EF4-FFF2-40B4-BE49-F238E27FC236}">
                <a16:creationId xmlns:a16="http://schemas.microsoft.com/office/drawing/2014/main" xmlns="" id="{E46B5B44-2863-3EDE-0A2B-15E9F5F207A0}"/>
              </a:ext>
            </a:extLst>
          </p:cNvPr>
          <p:cNvSpPr txBox="1"/>
          <p:nvPr/>
        </p:nvSpPr>
        <p:spPr>
          <a:xfrm>
            <a:off x="3113281" y="6044115"/>
            <a:ext cx="12039600" cy="2800767"/>
          </a:xfrm>
          <a:prstGeom prst="rect">
            <a:avLst/>
          </a:prstGeom>
          <a:noFill/>
        </p:spPr>
        <p:txBody>
          <a:bodyPr wrap="square">
            <a:spAutoFit/>
          </a:bodyPr>
          <a:lstStyle/>
          <a:p>
            <a:pPr marL="742950" indent="-742950">
              <a:buAutoNum type="alphaUcPeriod"/>
            </a:pPr>
            <a:r>
              <a:rPr lang="vi-VN" sz="4400" dirty="0">
                <a:solidFill>
                  <a:schemeClr val="bg1"/>
                </a:solidFill>
                <a:latin typeface="Times New Roman" panose="02020603050405020304" pitchFamily="18" charset="0"/>
                <a:cs typeface="Times New Roman" panose="02020603050405020304" pitchFamily="18" charset="0"/>
              </a:rPr>
              <a:t>Một </a:t>
            </a:r>
            <a:r>
              <a:rPr lang="en-US" sz="4400" dirty="0" err="1">
                <a:solidFill>
                  <a:schemeClr val="bg1"/>
                </a:solidFill>
                <a:latin typeface="Times New Roman" panose="02020603050405020304" pitchFamily="18" charset="0"/>
                <a:cs typeface="Times New Roman" panose="02020603050405020304" pitchFamily="18" charset="0"/>
              </a:rPr>
              <a:t>vật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chứa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lỏng</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en-US" sz="4400" dirty="0" err="1">
                <a:solidFill>
                  <a:schemeClr val="bg1"/>
                </a:solidFill>
                <a:latin typeface="Times New Roman" panose="02020603050405020304" pitchFamily="18" charset="0"/>
                <a:cs typeface="Times New Roman" panose="02020603050405020304" pitchFamily="18" charset="0"/>
              </a:rPr>
              <a:t>Tiếng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chim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hót</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FontTx/>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Từ</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mô</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phỏng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âm</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thanh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mõ</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vi-VN" sz="4400" dirty="0">
                <a:solidFill>
                  <a:schemeClr val="bg1"/>
                </a:solidFill>
                <a:latin typeface="Times New Roman" panose="02020603050405020304" pitchFamily="18" charset="0"/>
                <a:cs typeface="Times New Roman" panose="02020603050405020304" pitchFamily="18" charset="0"/>
              </a:rPr>
              <a:t>Một </a:t>
            </a:r>
            <a:r>
              <a:rPr lang="en-US" sz="4400" dirty="0" err="1">
                <a:solidFill>
                  <a:schemeClr val="bg1"/>
                </a:solidFill>
                <a:latin typeface="Times New Roman" panose="02020603050405020304" pitchFamily="18" charset="0"/>
                <a:cs typeface="Times New Roman" panose="02020603050405020304" pitchFamily="18" charset="0"/>
              </a:rPr>
              <a:t>đơn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vị</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lường</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1" name="Picture 10" descr="A blue spiral notebook with a yellow pencil&#10;&#10;Description automatically generated">
            <a:extLst>
              <a:ext uri="{FF2B5EF4-FFF2-40B4-BE49-F238E27FC236}">
                <a16:creationId xmlns:a16="http://schemas.microsoft.com/office/drawing/2014/main" xmlns="" id="{85E9BE68-EBA0-6116-EDEC-0D6362D02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62281" y="1537257"/>
            <a:ext cx="3657607" cy="365760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xmlns="" id="{B109C82B-E7E7-0A20-8328-5C55764C9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68200" y="6819900"/>
            <a:ext cx="1249195" cy="1249195"/>
          </a:xfrm>
          <a:prstGeom prst="rect">
            <a:avLst/>
          </a:prstGeom>
        </p:spPr>
      </p:pic>
      <p:sp>
        <p:nvSpPr>
          <p:cNvPr id="7" name="TextBox 6">
            <a:extLst>
              <a:ext uri="{FF2B5EF4-FFF2-40B4-BE49-F238E27FC236}">
                <a16:creationId xmlns:a16="http://schemas.microsoft.com/office/drawing/2014/main" xmlns="" id="{DAB2BC6B-2AC0-2ED1-9B4D-AAD952D72266}"/>
              </a:ext>
            </a:extLst>
          </p:cNvPr>
          <p:cNvSpPr txBox="1"/>
          <p:nvPr/>
        </p:nvSpPr>
        <p:spPr>
          <a:xfrm>
            <a:off x="2818441" y="2273190"/>
            <a:ext cx="12651117" cy="1504258"/>
          </a:xfrm>
          <a:prstGeom prst="rect">
            <a:avLst/>
          </a:prstGeom>
        </p:spPr>
        <p:txBody>
          <a:bodyPr wrap="square" lIns="0" tIns="0" rIns="0" bIns="0" rtlCol="0" anchor="t">
            <a:spAutoFit/>
          </a:bodyPr>
          <a:lstStyle/>
          <a:p>
            <a:pPr algn="ctr">
              <a:lnSpc>
                <a:spcPct val="80000"/>
              </a:lnSpc>
            </a:pPr>
            <a:r>
              <a:rPr lang="en-US" sz="11500" b="1" dirty="0" err="1">
                <a:solidFill>
                  <a:srgbClr val="FF0000"/>
                </a:solidFill>
                <a:latin typeface="#9Slide05 Dancing Script" panose="03080800040507000D00" pitchFamily="66" charset="0"/>
                <a:cs typeface="Times New Roman" pitchFamily="18" charset="0"/>
              </a:rPr>
              <a:t>Triệu</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phú</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từ</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vựng</a:t>
            </a:r>
            <a:endParaRPr lang="nl-NL" sz="11500" b="1" dirty="0">
              <a:solidFill>
                <a:srgbClr val="FF0000"/>
              </a:solidFill>
              <a:latin typeface="#9Slide05 Dancing Script" panose="03080800040507000D00" pitchFamily="66" charset="0"/>
              <a:cs typeface="Times New Roman" pitchFamily="18" charset="0"/>
            </a:endParaRPr>
          </a:p>
        </p:txBody>
      </p:sp>
      <p:sp>
        <p:nvSpPr>
          <p:cNvPr id="8" name="Freeform 5">
            <a:extLst>
              <a:ext uri="{FF2B5EF4-FFF2-40B4-BE49-F238E27FC236}">
                <a16:creationId xmlns:a16="http://schemas.microsoft.com/office/drawing/2014/main" xmlns="" id="{ABFD34E0-432D-B38F-6A24-EEB24F840949}"/>
              </a:ext>
            </a:extLst>
          </p:cNvPr>
          <p:cNvSpPr/>
          <p:nvPr/>
        </p:nvSpPr>
        <p:spPr>
          <a:xfrm>
            <a:off x="-725805" y="6172200"/>
            <a:ext cx="3669030" cy="4114800"/>
          </a:xfrm>
          <a:custGeom>
            <a:avLst/>
            <a:gdLst/>
            <a:ahLst/>
            <a:cxnLst/>
            <a:rect l="l" t="t" r="r" b="b"/>
            <a:pathLst>
              <a:path w="3669030" h="4114800">
                <a:moveTo>
                  <a:pt x="0" y="0"/>
                </a:moveTo>
                <a:lnTo>
                  <a:pt x="3669030" y="0"/>
                </a:lnTo>
                <a:lnTo>
                  <a:pt x="366903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259317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80">
                                          <p:stCondLst>
                                            <p:cond delay="0"/>
                                          </p:stCondLst>
                                        </p:cTn>
                                        <p:tgtEl>
                                          <p:spTgt spid="13"/>
                                        </p:tgtEl>
                                      </p:cBhvr>
                                    </p:animEffect>
                                    <p:anim calcmode="lin" valueType="num">
                                      <p:cBhvr>
                                        <p:cTn id="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0" dur="26">
                                          <p:stCondLst>
                                            <p:cond delay="650"/>
                                          </p:stCondLst>
                                        </p:cTn>
                                        <p:tgtEl>
                                          <p:spTgt spid="13"/>
                                        </p:tgtEl>
                                      </p:cBhvr>
                                      <p:to x="100000" y="60000"/>
                                    </p:animScale>
                                    <p:animScale>
                                      <p:cBhvr>
                                        <p:cTn id="31" dur="166" decel="50000">
                                          <p:stCondLst>
                                            <p:cond delay="676"/>
                                          </p:stCondLst>
                                        </p:cTn>
                                        <p:tgtEl>
                                          <p:spTgt spid="13"/>
                                        </p:tgtEl>
                                      </p:cBhvr>
                                      <p:to x="100000" y="100000"/>
                                    </p:animScale>
                                    <p:animScale>
                                      <p:cBhvr>
                                        <p:cTn id="32" dur="26">
                                          <p:stCondLst>
                                            <p:cond delay="1312"/>
                                          </p:stCondLst>
                                        </p:cTn>
                                        <p:tgtEl>
                                          <p:spTgt spid="13"/>
                                        </p:tgtEl>
                                      </p:cBhvr>
                                      <p:to x="100000" y="80000"/>
                                    </p:animScale>
                                    <p:animScale>
                                      <p:cBhvr>
                                        <p:cTn id="33" dur="166" decel="50000">
                                          <p:stCondLst>
                                            <p:cond delay="1338"/>
                                          </p:stCondLst>
                                        </p:cTn>
                                        <p:tgtEl>
                                          <p:spTgt spid="13"/>
                                        </p:tgtEl>
                                      </p:cBhvr>
                                      <p:to x="100000" y="100000"/>
                                    </p:animScale>
                                    <p:animScale>
                                      <p:cBhvr>
                                        <p:cTn id="34" dur="26">
                                          <p:stCondLst>
                                            <p:cond delay="1642"/>
                                          </p:stCondLst>
                                        </p:cTn>
                                        <p:tgtEl>
                                          <p:spTgt spid="13"/>
                                        </p:tgtEl>
                                      </p:cBhvr>
                                      <p:to x="100000" y="90000"/>
                                    </p:animScale>
                                    <p:animScale>
                                      <p:cBhvr>
                                        <p:cTn id="35" dur="166" decel="50000">
                                          <p:stCondLst>
                                            <p:cond delay="1668"/>
                                          </p:stCondLst>
                                        </p:cTn>
                                        <p:tgtEl>
                                          <p:spTgt spid="13"/>
                                        </p:tgtEl>
                                      </p:cBhvr>
                                      <p:to x="100000" y="100000"/>
                                    </p:animScale>
                                    <p:animScale>
                                      <p:cBhvr>
                                        <p:cTn id="36" dur="26">
                                          <p:stCondLst>
                                            <p:cond delay="1808"/>
                                          </p:stCondLst>
                                        </p:cTn>
                                        <p:tgtEl>
                                          <p:spTgt spid="13"/>
                                        </p:tgtEl>
                                      </p:cBhvr>
                                      <p:to x="100000" y="95000"/>
                                    </p:animScale>
                                    <p:animScale>
                                      <p:cBhvr>
                                        <p:cTn id="3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AA1229-F00C-3114-CDF9-53D3D0362B37}"/>
              </a:ext>
            </a:extLst>
          </p:cNvPr>
          <p:cNvPicPr>
            <a:picLocks noChangeAspect="1"/>
          </p:cNvPicPr>
          <p:nvPr/>
        </p:nvPicPr>
        <p:blipFill>
          <a:blip r:embed="rId3"/>
          <a:stretch>
            <a:fillRect/>
          </a:stretch>
        </p:blipFill>
        <p:spPr>
          <a:xfrm>
            <a:off x="942474" y="4000500"/>
            <a:ext cx="15850974" cy="5596613"/>
          </a:xfrm>
          <a:prstGeom prst="rect">
            <a:avLst/>
          </a:prstGeom>
        </p:spPr>
      </p:pic>
      <p:sp>
        <p:nvSpPr>
          <p:cNvPr id="3" name="Rectangle 2">
            <a:extLst>
              <a:ext uri="{FF2B5EF4-FFF2-40B4-BE49-F238E27FC236}">
                <a16:creationId xmlns:a16="http://schemas.microsoft.com/office/drawing/2014/main" xmlns="" id="{CD1E8CC1-6223-9147-871E-DB47F2C1FE0B}"/>
              </a:ext>
            </a:extLst>
          </p:cNvPr>
          <p:cNvSpPr/>
          <p:nvPr/>
        </p:nvSpPr>
        <p:spPr>
          <a:xfrm>
            <a:off x="1589281" y="4595132"/>
            <a:ext cx="15849600" cy="769441"/>
          </a:xfrm>
          <a:prstGeom prst="rect">
            <a:avLst/>
          </a:prstGeom>
        </p:spPr>
        <p:txBody>
          <a:bodyPr wrap="square">
            <a:spAutoFit/>
          </a:bodyPr>
          <a:lstStyle/>
          <a:p>
            <a:pPr lvl="0" algn="just" defTabSz="1371600">
              <a:spcAft>
                <a:spcPts val="1125"/>
              </a:spcAft>
              <a:defRPr/>
            </a:pP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3: </a:t>
            </a:r>
            <a:r>
              <a:rPr lang="pt-BR" sz="4400" b="1" dirty="0">
                <a:solidFill>
                  <a:schemeClr val="bg1"/>
                </a:solidFill>
                <a:latin typeface="Times New Roman" panose="02020603050405020304" pitchFamily="18" charset="0"/>
                <a:cs typeface="Times New Roman" panose="02020603050405020304" pitchFamily="18" charset="0"/>
              </a:rPr>
              <a:t>Từ “om"  trong bài thơ được hiểu theo nghĩa nào?</a:t>
            </a:r>
            <a:endPar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9" name="TextBox 8">
            <a:extLst>
              <a:ext uri="{FF2B5EF4-FFF2-40B4-BE49-F238E27FC236}">
                <a16:creationId xmlns:a16="http://schemas.microsoft.com/office/drawing/2014/main" xmlns="" id="{E46B5B44-2863-3EDE-0A2B-15E9F5F207A0}"/>
              </a:ext>
            </a:extLst>
          </p:cNvPr>
          <p:cNvSpPr txBox="1"/>
          <p:nvPr/>
        </p:nvSpPr>
        <p:spPr>
          <a:xfrm>
            <a:off x="3113281" y="6044115"/>
            <a:ext cx="12039600" cy="2800767"/>
          </a:xfrm>
          <a:prstGeom prst="rect">
            <a:avLst/>
          </a:prstGeom>
          <a:noFill/>
        </p:spPr>
        <p:txBody>
          <a:bodyPr wrap="square">
            <a:spAutoFit/>
          </a:bodyPr>
          <a:lstStyle/>
          <a:p>
            <a:pPr marL="742950" indent="-742950">
              <a:buAutoNum type="alphaUcPeriod"/>
            </a:pPr>
            <a:r>
              <a:rPr lang="vi-VN" sz="4400" dirty="0">
                <a:solidFill>
                  <a:schemeClr val="bg1"/>
                </a:solidFill>
                <a:latin typeface="Times New Roman" panose="02020603050405020304" pitchFamily="18" charset="0"/>
                <a:cs typeface="Times New Roman" panose="02020603050405020304" pitchFamily="18" charset="0"/>
              </a:rPr>
              <a:t>Một </a:t>
            </a:r>
            <a:r>
              <a:rPr lang="en-US" sz="4400" dirty="0" err="1">
                <a:solidFill>
                  <a:schemeClr val="bg1"/>
                </a:solidFill>
                <a:latin typeface="Times New Roman" panose="02020603050405020304" pitchFamily="18" charset="0"/>
                <a:cs typeface="Times New Roman" panose="02020603050405020304" pitchFamily="18" charset="0"/>
              </a:rPr>
              <a:t>loại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en-US" sz="4400" dirty="0">
                <a:solidFill>
                  <a:schemeClr val="bg1"/>
                </a:solidFill>
                <a:latin typeface="Times New Roman" panose="02020603050405020304" pitchFamily="18" charset="0"/>
                <a:cs typeface="Times New Roman" panose="02020603050405020304" pitchFamily="18" charset="0"/>
              </a:rPr>
              <a:t>Vang to, </a:t>
            </a:r>
            <a:r>
              <a:rPr lang="en-US" sz="4400" dirty="0" err="1">
                <a:solidFill>
                  <a:schemeClr val="bg1"/>
                </a:solidFill>
                <a:latin typeface="Times New Roman" panose="02020603050405020304" pitchFamily="18" charset="0"/>
                <a:cs typeface="Times New Roman" panose="02020603050405020304" pitchFamily="18" charset="0"/>
              </a:rPr>
              <a:t>ồn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ào</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FontTx/>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Một</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món</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ăn</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vi-VN" sz="4400" dirty="0">
                <a:solidFill>
                  <a:schemeClr val="bg1"/>
                </a:solidFill>
                <a:latin typeface="Times New Roman" panose="02020603050405020304" pitchFamily="18" charset="0"/>
                <a:cs typeface="Times New Roman" panose="02020603050405020304" pitchFamily="18" charset="0"/>
              </a:rPr>
              <a:t>Một </a:t>
            </a:r>
            <a:r>
              <a:rPr lang="en-US" sz="4400" dirty="0" err="1">
                <a:solidFill>
                  <a:schemeClr val="bg1"/>
                </a:solidFill>
                <a:latin typeface="Times New Roman" panose="02020603050405020304" pitchFamily="18" charset="0"/>
                <a:cs typeface="Times New Roman" panose="02020603050405020304" pitchFamily="18" charset="0"/>
              </a:rPr>
              <a:t>cách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nấu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nướng</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1" name="Picture 10" descr="A blue spiral notebook with a yellow pencil&#10;&#10;Description automatically generated">
            <a:extLst>
              <a:ext uri="{FF2B5EF4-FFF2-40B4-BE49-F238E27FC236}">
                <a16:creationId xmlns:a16="http://schemas.microsoft.com/office/drawing/2014/main" xmlns="" id="{85E9BE68-EBA0-6116-EDEC-0D6362D02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0393" y="937525"/>
            <a:ext cx="3657607" cy="365760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xmlns="" id="{B109C82B-E7E7-0A20-8328-5C55764C9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6198700"/>
            <a:ext cx="1249195" cy="1249195"/>
          </a:xfrm>
          <a:prstGeom prst="rect">
            <a:avLst/>
          </a:prstGeom>
        </p:spPr>
      </p:pic>
      <p:sp>
        <p:nvSpPr>
          <p:cNvPr id="7" name="TextBox 6">
            <a:extLst>
              <a:ext uri="{FF2B5EF4-FFF2-40B4-BE49-F238E27FC236}">
                <a16:creationId xmlns:a16="http://schemas.microsoft.com/office/drawing/2014/main" xmlns="" id="{99EAD42E-67CF-27B3-0EC7-062875B73FF6}"/>
              </a:ext>
            </a:extLst>
          </p:cNvPr>
          <p:cNvSpPr txBox="1"/>
          <p:nvPr/>
        </p:nvSpPr>
        <p:spPr>
          <a:xfrm>
            <a:off x="2818441" y="2273190"/>
            <a:ext cx="12651117" cy="1504258"/>
          </a:xfrm>
          <a:prstGeom prst="rect">
            <a:avLst/>
          </a:prstGeom>
        </p:spPr>
        <p:txBody>
          <a:bodyPr wrap="square" lIns="0" tIns="0" rIns="0" bIns="0" rtlCol="0" anchor="t">
            <a:spAutoFit/>
          </a:bodyPr>
          <a:lstStyle/>
          <a:p>
            <a:pPr algn="ctr">
              <a:lnSpc>
                <a:spcPct val="80000"/>
              </a:lnSpc>
            </a:pPr>
            <a:r>
              <a:rPr lang="en-US" sz="11500" b="1" dirty="0" err="1">
                <a:solidFill>
                  <a:srgbClr val="FF0000"/>
                </a:solidFill>
                <a:latin typeface="#9Slide05 Dancing Script" panose="03080800040507000D00" pitchFamily="66" charset="0"/>
                <a:cs typeface="Times New Roman" pitchFamily="18" charset="0"/>
              </a:rPr>
              <a:t>Triệu</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phú</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từ</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vựng</a:t>
            </a:r>
            <a:endParaRPr lang="nl-NL" sz="11500" b="1" dirty="0">
              <a:solidFill>
                <a:srgbClr val="FF0000"/>
              </a:solidFill>
              <a:latin typeface="#9Slide05 Dancing Script" panose="03080800040507000D00" pitchFamily="66" charset="0"/>
              <a:cs typeface="Times New Roman" pitchFamily="18" charset="0"/>
            </a:endParaRPr>
          </a:p>
        </p:txBody>
      </p:sp>
      <p:sp>
        <p:nvSpPr>
          <p:cNvPr id="8" name="Freeform 5">
            <a:extLst>
              <a:ext uri="{FF2B5EF4-FFF2-40B4-BE49-F238E27FC236}">
                <a16:creationId xmlns:a16="http://schemas.microsoft.com/office/drawing/2014/main" xmlns="" id="{A42D9F1F-7C52-0FA2-FFB6-9DF4CE3C76E5}"/>
              </a:ext>
            </a:extLst>
          </p:cNvPr>
          <p:cNvSpPr/>
          <p:nvPr/>
        </p:nvSpPr>
        <p:spPr>
          <a:xfrm>
            <a:off x="-725805" y="6172200"/>
            <a:ext cx="3669030" cy="4114800"/>
          </a:xfrm>
          <a:custGeom>
            <a:avLst/>
            <a:gdLst/>
            <a:ahLst/>
            <a:cxnLst/>
            <a:rect l="l" t="t" r="r" b="b"/>
            <a:pathLst>
              <a:path w="3669030" h="4114800">
                <a:moveTo>
                  <a:pt x="0" y="0"/>
                </a:moveTo>
                <a:lnTo>
                  <a:pt x="3669030" y="0"/>
                </a:lnTo>
                <a:lnTo>
                  <a:pt x="366903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375752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80">
                                          <p:stCondLst>
                                            <p:cond delay="0"/>
                                          </p:stCondLst>
                                        </p:cTn>
                                        <p:tgtEl>
                                          <p:spTgt spid="13"/>
                                        </p:tgtEl>
                                      </p:cBhvr>
                                    </p:animEffect>
                                    <p:anim calcmode="lin" valueType="num">
                                      <p:cBhvr>
                                        <p:cTn id="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0" dur="26">
                                          <p:stCondLst>
                                            <p:cond delay="650"/>
                                          </p:stCondLst>
                                        </p:cTn>
                                        <p:tgtEl>
                                          <p:spTgt spid="13"/>
                                        </p:tgtEl>
                                      </p:cBhvr>
                                      <p:to x="100000" y="60000"/>
                                    </p:animScale>
                                    <p:animScale>
                                      <p:cBhvr>
                                        <p:cTn id="31" dur="166" decel="50000">
                                          <p:stCondLst>
                                            <p:cond delay="676"/>
                                          </p:stCondLst>
                                        </p:cTn>
                                        <p:tgtEl>
                                          <p:spTgt spid="13"/>
                                        </p:tgtEl>
                                      </p:cBhvr>
                                      <p:to x="100000" y="100000"/>
                                    </p:animScale>
                                    <p:animScale>
                                      <p:cBhvr>
                                        <p:cTn id="32" dur="26">
                                          <p:stCondLst>
                                            <p:cond delay="1312"/>
                                          </p:stCondLst>
                                        </p:cTn>
                                        <p:tgtEl>
                                          <p:spTgt spid="13"/>
                                        </p:tgtEl>
                                      </p:cBhvr>
                                      <p:to x="100000" y="80000"/>
                                    </p:animScale>
                                    <p:animScale>
                                      <p:cBhvr>
                                        <p:cTn id="33" dur="166" decel="50000">
                                          <p:stCondLst>
                                            <p:cond delay="1338"/>
                                          </p:stCondLst>
                                        </p:cTn>
                                        <p:tgtEl>
                                          <p:spTgt spid="13"/>
                                        </p:tgtEl>
                                      </p:cBhvr>
                                      <p:to x="100000" y="100000"/>
                                    </p:animScale>
                                    <p:animScale>
                                      <p:cBhvr>
                                        <p:cTn id="34" dur="26">
                                          <p:stCondLst>
                                            <p:cond delay="1642"/>
                                          </p:stCondLst>
                                        </p:cTn>
                                        <p:tgtEl>
                                          <p:spTgt spid="13"/>
                                        </p:tgtEl>
                                      </p:cBhvr>
                                      <p:to x="100000" y="90000"/>
                                    </p:animScale>
                                    <p:animScale>
                                      <p:cBhvr>
                                        <p:cTn id="35" dur="166" decel="50000">
                                          <p:stCondLst>
                                            <p:cond delay="1668"/>
                                          </p:stCondLst>
                                        </p:cTn>
                                        <p:tgtEl>
                                          <p:spTgt spid="13"/>
                                        </p:tgtEl>
                                      </p:cBhvr>
                                      <p:to x="100000" y="100000"/>
                                    </p:animScale>
                                    <p:animScale>
                                      <p:cBhvr>
                                        <p:cTn id="36" dur="26">
                                          <p:stCondLst>
                                            <p:cond delay="1808"/>
                                          </p:stCondLst>
                                        </p:cTn>
                                        <p:tgtEl>
                                          <p:spTgt spid="13"/>
                                        </p:tgtEl>
                                      </p:cBhvr>
                                      <p:to x="100000" y="95000"/>
                                    </p:animScale>
                                    <p:animScale>
                                      <p:cBhvr>
                                        <p:cTn id="3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5B40F55-0E6B-AD5A-B2DC-3E67D781D214}"/>
              </a:ext>
            </a:extLst>
          </p:cNvPr>
          <p:cNvPicPr>
            <a:picLocks noChangeAspect="1"/>
          </p:cNvPicPr>
          <p:nvPr/>
        </p:nvPicPr>
        <p:blipFill>
          <a:blip r:embed="rId3"/>
          <a:stretch>
            <a:fillRect/>
          </a:stretch>
        </p:blipFill>
        <p:spPr>
          <a:xfrm>
            <a:off x="942474" y="4000500"/>
            <a:ext cx="15850974" cy="5596613"/>
          </a:xfrm>
          <a:prstGeom prst="rect">
            <a:avLst/>
          </a:prstGeom>
        </p:spPr>
      </p:pic>
      <p:sp>
        <p:nvSpPr>
          <p:cNvPr id="3" name="Rectangle 2">
            <a:extLst>
              <a:ext uri="{FF2B5EF4-FFF2-40B4-BE49-F238E27FC236}">
                <a16:creationId xmlns:a16="http://schemas.microsoft.com/office/drawing/2014/main" xmlns="" id="{CD1E8CC1-6223-9147-871E-DB47F2C1FE0B}"/>
              </a:ext>
            </a:extLst>
          </p:cNvPr>
          <p:cNvSpPr/>
          <p:nvPr/>
        </p:nvSpPr>
        <p:spPr>
          <a:xfrm>
            <a:off x="1589281" y="4595132"/>
            <a:ext cx="15849600" cy="769441"/>
          </a:xfrm>
          <a:prstGeom prst="rect">
            <a:avLst/>
          </a:prstGeom>
        </p:spPr>
        <p:txBody>
          <a:bodyPr wrap="square">
            <a:spAutoFit/>
          </a:bodyPr>
          <a:lstStyle/>
          <a:p>
            <a:pPr lvl="0" algn="just" defTabSz="1371600">
              <a:spcAft>
                <a:spcPts val="1125"/>
              </a:spcAft>
              <a:defRPr/>
            </a:pP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4: </a:t>
            </a:r>
            <a:r>
              <a:rPr lang="pt-BR" sz="4400" b="1" dirty="0">
                <a:solidFill>
                  <a:schemeClr val="bg1"/>
                </a:solidFill>
                <a:latin typeface="Times New Roman" panose="02020603050405020304" pitchFamily="18" charset="0"/>
                <a:cs typeface="Times New Roman" panose="02020603050405020304" pitchFamily="18" charset="0"/>
              </a:rPr>
              <a:t>Từ “mõm mòm"  trong bài thơ có nghĩa là gì?</a:t>
            </a:r>
            <a:endPar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9" name="TextBox 8">
            <a:extLst>
              <a:ext uri="{FF2B5EF4-FFF2-40B4-BE49-F238E27FC236}">
                <a16:creationId xmlns:a16="http://schemas.microsoft.com/office/drawing/2014/main" xmlns="" id="{E46B5B44-2863-3EDE-0A2B-15E9F5F207A0}"/>
              </a:ext>
            </a:extLst>
          </p:cNvPr>
          <p:cNvSpPr txBox="1"/>
          <p:nvPr/>
        </p:nvSpPr>
        <p:spPr>
          <a:xfrm>
            <a:off x="3113281" y="6044115"/>
            <a:ext cx="12039600" cy="2800767"/>
          </a:xfrm>
          <a:prstGeom prst="rect">
            <a:avLst/>
          </a:prstGeom>
          <a:noFill/>
        </p:spPr>
        <p:txBody>
          <a:bodyPr wrap="square">
            <a:spAutoFit/>
          </a:bodyPr>
          <a:lstStyle/>
          <a:p>
            <a:pPr marL="742950" indent="-742950">
              <a:buFontTx/>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Quá</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chín</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ý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nói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duyên</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phận</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lỡ</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en-US" sz="4400" dirty="0" err="1">
                <a:solidFill>
                  <a:schemeClr val="bg1"/>
                </a:solidFill>
                <a:latin typeface="Times New Roman" panose="02020603050405020304" pitchFamily="18" charset="0"/>
                <a:cs typeface="Times New Roman" panose="02020603050405020304" pitchFamily="18" charset="0"/>
              </a:rPr>
              <a:t>Một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loại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trái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cây</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FontTx/>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Một</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trạng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sức</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khỏe</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vi-VN" sz="4400" dirty="0">
                <a:solidFill>
                  <a:schemeClr val="bg1"/>
                </a:solidFill>
                <a:latin typeface="Times New Roman" panose="02020603050405020304" pitchFamily="18" charset="0"/>
                <a:cs typeface="Times New Roman" panose="02020603050405020304" pitchFamily="18" charset="0"/>
              </a:rPr>
              <a:t>Một </a:t>
            </a:r>
            <a:r>
              <a:rPr lang="en-US" sz="4400" dirty="0" err="1">
                <a:solidFill>
                  <a:schemeClr val="bg1"/>
                </a:solidFill>
                <a:latin typeface="Times New Roman" panose="02020603050405020304" pitchFamily="18" charset="0"/>
                <a:cs typeface="Times New Roman" panose="02020603050405020304" pitchFamily="18" charset="0"/>
              </a:rPr>
              <a:t>loài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vật</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1" name="Picture 10" descr="A blue spiral notebook with a yellow pencil&#10;&#10;Description automatically generated">
            <a:extLst>
              <a:ext uri="{FF2B5EF4-FFF2-40B4-BE49-F238E27FC236}">
                <a16:creationId xmlns:a16="http://schemas.microsoft.com/office/drawing/2014/main" xmlns="" id="{85E9BE68-EBA0-6116-EDEC-0D6362D02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0393" y="937525"/>
            <a:ext cx="3657607" cy="365760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xmlns="" id="{B109C82B-E7E7-0A20-8328-5C55764C9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49200" y="5581989"/>
            <a:ext cx="1249195" cy="1249195"/>
          </a:xfrm>
          <a:prstGeom prst="rect">
            <a:avLst/>
          </a:prstGeom>
        </p:spPr>
      </p:pic>
      <p:sp>
        <p:nvSpPr>
          <p:cNvPr id="7" name="TextBox 6">
            <a:extLst>
              <a:ext uri="{FF2B5EF4-FFF2-40B4-BE49-F238E27FC236}">
                <a16:creationId xmlns:a16="http://schemas.microsoft.com/office/drawing/2014/main" xmlns="" id="{51D28B9A-8188-1047-420F-227DC7D24761}"/>
              </a:ext>
            </a:extLst>
          </p:cNvPr>
          <p:cNvSpPr txBox="1"/>
          <p:nvPr/>
        </p:nvSpPr>
        <p:spPr>
          <a:xfrm>
            <a:off x="2818441" y="2273190"/>
            <a:ext cx="12651117" cy="1504258"/>
          </a:xfrm>
          <a:prstGeom prst="rect">
            <a:avLst/>
          </a:prstGeom>
        </p:spPr>
        <p:txBody>
          <a:bodyPr wrap="square" lIns="0" tIns="0" rIns="0" bIns="0" rtlCol="0" anchor="t">
            <a:spAutoFit/>
          </a:bodyPr>
          <a:lstStyle/>
          <a:p>
            <a:pPr algn="ctr">
              <a:lnSpc>
                <a:spcPct val="80000"/>
              </a:lnSpc>
            </a:pPr>
            <a:r>
              <a:rPr lang="en-US" sz="11500" b="1" dirty="0" err="1">
                <a:solidFill>
                  <a:srgbClr val="FF0000"/>
                </a:solidFill>
                <a:latin typeface="#9Slide05 Dancing Script" panose="03080800040507000D00" pitchFamily="66" charset="0"/>
                <a:cs typeface="Times New Roman" pitchFamily="18" charset="0"/>
              </a:rPr>
              <a:t>Triệu</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phú</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từ</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vựng</a:t>
            </a:r>
            <a:endParaRPr lang="nl-NL" sz="11500" b="1" dirty="0">
              <a:solidFill>
                <a:srgbClr val="FF0000"/>
              </a:solidFill>
              <a:latin typeface="#9Slide05 Dancing Script" panose="03080800040507000D00" pitchFamily="66" charset="0"/>
              <a:cs typeface="Times New Roman" pitchFamily="18" charset="0"/>
            </a:endParaRPr>
          </a:p>
        </p:txBody>
      </p:sp>
      <p:sp>
        <p:nvSpPr>
          <p:cNvPr id="8" name="Freeform 5">
            <a:extLst>
              <a:ext uri="{FF2B5EF4-FFF2-40B4-BE49-F238E27FC236}">
                <a16:creationId xmlns:a16="http://schemas.microsoft.com/office/drawing/2014/main" xmlns="" id="{5A259F38-17B8-FA13-A91E-8D949B5AC400}"/>
              </a:ext>
            </a:extLst>
          </p:cNvPr>
          <p:cNvSpPr/>
          <p:nvPr/>
        </p:nvSpPr>
        <p:spPr>
          <a:xfrm>
            <a:off x="-725805" y="6172200"/>
            <a:ext cx="3669030" cy="4114800"/>
          </a:xfrm>
          <a:custGeom>
            <a:avLst/>
            <a:gdLst/>
            <a:ahLst/>
            <a:cxnLst/>
            <a:rect l="l" t="t" r="r" b="b"/>
            <a:pathLst>
              <a:path w="3669030" h="4114800">
                <a:moveTo>
                  <a:pt x="0" y="0"/>
                </a:moveTo>
                <a:lnTo>
                  <a:pt x="3669030" y="0"/>
                </a:lnTo>
                <a:lnTo>
                  <a:pt x="366903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419826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80">
                                          <p:stCondLst>
                                            <p:cond delay="0"/>
                                          </p:stCondLst>
                                        </p:cTn>
                                        <p:tgtEl>
                                          <p:spTgt spid="13"/>
                                        </p:tgtEl>
                                      </p:cBhvr>
                                    </p:animEffect>
                                    <p:anim calcmode="lin" valueType="num">
                                      <p:cBhvr>
                                        <p:cTn id="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0" dur="26">
                                          <p:stCondLst>
                                            <p:cond delay="650"/>
                                          </p:stCondLst>
                                        </p:cTn>
                                        <p:tgtEl>
                                          <p:spTgt spid="13"/>
                                        </p:tgtEl>
                                      </p:cBhvr>
                                      <p:to x="100000" y="60000"/>
                                    </p:animScale>
                                    <p:animScale>
                                      <p:cBhvr>
                                        <p:cTn id="31" dur="166" decel="50000">
                                          <p:stCondLst>
                                            <p:cond delay="676"/>
                                          </p:stCondLst>
                                        </p:cTn>
                                        <p:tgtEl>
                                          <p:spTgt spid="13"/>
                                        </p:tgtEl>
                                      </p:cBhvr>
                                      <p:to x="100000" y="100000"/>
                                    </p:animScale>
                                    <p:animScale>
                                      <p:cBhvr>
                                        <p:cTn id="32" dur="26">
                                          <p:stCondLst>
                                            <p:cond delay="1312"/>
                                          </p:stCondLst>
                                        </p:cTn>
                                        <p:tgtEl>
                                          <p:spTgt spid="13"/>
                                        </p:tgtEl>
                                      </p:cBhvr>
                                      <p:to x="100000" y="80000"/>
                                    </p:animScale>
                                    <p:animScale>
                                      <p:cBhvr>
                                        <p:cTn id="33" dur="166" decel="50000">
                                          <p:stCondLst>
                                            <p:cond delay="1338"/>
                                          </p:stCondLst>
                                        </p:cTn>
                                        <p:tgtEl>
                                          <p:spTgt spid="13"/>
                                        </p:tgtEl>
                                      </p:cBhvr>
                                      <p:to x="100000" y="100000"/>
                                    </p:animScale>
                                    <p:animScale>
                                      <p:cBhvr>
                                        <p:cTn id="34" dur="26">
                                          <p:stCondLst>
                                            <p:cond delay="1642"/>
                                          </p:stCondLst>
                                        </p:cTn>
                                        <p:tgtEl>
                                          <p:spTgt spid="13"/>
                                        </p:tgtEl>
                                      </p:cBhvr>
                                      <p:to x="100000" y="90000"/>
                                    </p:animScale>
                                    <p:animScale>
                                      <p:cBhvr>
                                        <p:cTn id="35" dur="166" decel="50000">
                                          <p:stCondLst>
                                            <p:cond delay="1668"/>
                                          </p:stCondLst>
                                        </p:cTn>
                                        <p:tgtEl>
                                          <p:spTgt spid="13"/>
                                        </p:tgtEl>
                                      </p:cBhvr>
                                      <p:to x="100000" y="100000"/>
                                    </p:animScale>
                                    <p:animScale>
                                      <p:cBhvr>
                                        <p:cTn id="36" dur="26">
                                          <p:stCondLst>
                                            <p:cond delay="1808"/>
                                          </p:stCondLst>
                                        </p:cTn>
                                        <p:tgtEl>
                                          <p:spTgt spid="13"/>
                                        </p:tgtEl>
                                      </p:cBhvr>
                                      <p:to x="100000" y="95000"/>
                                    </p:animScale>
                                    <p:animScale>
                                      <p:cBhvr>
                                        <p:cTn id="3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53A089C-283F-C4B9-7471-98BAE0909305}"/>
              </a:ext>
            </a:extLst>
          </p:cNvPr>
          <p:cNvPicPr>
            <a:picLocks noChangeAspect="1"/>
          </p:cNvPicPr>
          <p:nvPr/>
        </p:nvPicPr>
        <p:blipFill>
          <a:blip r:embed="rId3"/>
          <a:stretch>
            <a:fillRect/>
          </a:stretch>
        </p:blipFill>
        <p:spPr>
          <a:xfrm>
            <a:off x="942474" y="4000500"/>
            <a:ext cx="15850974" cy="5596613"/>
          </a:xfrm>
          <a:prstGeom prst="rect">
            <a:avLst/>
          </a:prstGeom>
        </p:spPr>
      </p:pic>
      <p:sp>
        <p:nvSpPr>
          <p:cNvPr id="3" name="Rectangle 2">
            <a:extLst>
              <a:ext uri="{FF2B5EF4-FFF2-40B4-BE49-F238E27FC236}">
                <a16:creationId xmlns:a16="http://schemas.microsoft.com/office/drawing/2014/main" xmlns="" id="{CD1E8CC1-6223-9147-871E-DB47F2C1FE0B}"/>
              </a:ext>
            </a:extLst>
          </p:cNvPr>
          <p:cNvSpPr/>
          <p:nvPr/>
        </p:nvSpPr>
        <p:spPr>
          <a:xfrm>
            <a:off x="1589281" y="4595132"/>
            <a:ext cx="14184119" cy="1446550"/>
          </a:xfrm>
          <a:prstGeom prst="rect">
            <a:avLst/>
          </a:prstGeom>
        </p:spPr>
        <p:txBody>
          <a:bodyPr wrap="square">
            <a:spAutoFit/>
          </a:bodyPr>
          <a:lstStyle/>
          <a:p>
            <a:pPr lvl="0" algn="just" defTabSz="1371600">
              <a:spcAft>
                <a:spcPts val="1125"/>
              </a:spcAft>
              <a:defRPr/>
            </a:pP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5: </a:t>
            </a:r>
            <a:r>
              <a:rPr lang="pt-BR" sz="4400" b="1" dirty="0">
                <a:solidFill>
                  <a:schemeClr val="bg1"/>
                </a:solidFill>
                <a:latin typeface="Times New Roman" panose="02020603050405020304" pitchFamily="18" charset="0"/>
                <a:cs typeface="Times New Roman" panose="02020603050405020304" pitchFamily="18" charset="0"/>
              </a:rPr>
              <a:t>Từ “tài tử văn nhân"  trong bài thơ được hiểu như thế nào?</a:t>
            </a:r>
            <a:endPar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9" name="TextBox 8">
            <a:extLst>
              <a:ext uri="{FF2B5EF4-FFF2-40B4-BE49-F238E27FC236}">
                <a16:creationId xmlns:a16="http://schemas.microsoft.com/office/drawing/2014/main" xmlns="" id="{E46B5B44-2863-3EDE-0A2B-15E9F5F207A0}"/>
              </a:ext>
            </a:extLst>
          </p:cNvPr>
          <p:cNvSpPr txBox="1"/>
          <p:nvPr/>
        </p:nvSpPr>
        <p:spPr>
          <a:xfrm>
            <a:off x="3113281" y="6044115"/>
            <a:ext cx="12039600" cy="2800767"/>
          </a:xfrm>
          <a:prstGeom prst="rect">
            <a:avLst/>
          </a:prstGeom>
          <a:noFill/>
        </p:spPr>
        <p:txBody>
          <a:bodyPr wrap="square">
            <a:spAutoFit/>
          </a:bodyPr>
          <a:lstStyle/>
          <a:p>
            <a:pPr marL="742950" indent="-742950">
              <a:buFontTx/>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Chỉ</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chơi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nhạc</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cụ</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en-US" sz="4400" dirty="0" err="1">
                <a:solidFill>
                  <a:schemeClr val="bg1"/>
                </a:solidFill>
                <a:latin typeface="Times New Roman" panose="02020603050405020304" pitchFamily="18" charset="0"/>
                <a:cs typeface="Times New Roman" panose="02020603050405020304" pitchFamily="18" charset="0"/>
              </a:rPr>
              <a:t>Chỉ</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người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làm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nghề</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thủ</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công</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FontTx/>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Chỉ</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vô</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học</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en-US" sz="4400" dirty="0" err="1">
                <a:solidFill>
                  <a:schemeClr val="bg1"/>
                </a:solidFill>
                <a:latin typeface="Times New Roman" panose="02020603050405020304" pitchFamily="18" charset="0"/>
                <a:cs typeface="Times New Roman" panose="02020603050405020304" pitchFamily="18" charset="0"/>
              </a:rPr>
              <a:t>Chỉ</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người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học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thức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hoa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tao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nhã</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1" name="Picture 10" descr="A blue spiral notebook with a yellow pencil&#10;&#10;Description automatically generated">
            <a:extLst>
              <a:ext uri="{FF2B5EF4-FFF2-40B4-BE49-F238E27FC236}">
                <a16:creationId xmlns:a16="http://schemas.microsoft.com/office/drawing/2014/main" xmlns="" id="{85E9BE68-EBA0-6116-EDEC-0D6362D02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0393" y="937525"/>
            <a:ext cx="3657607" cy="365760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xmlns="" id="{B109C82B-E7E7-0A20-8328-5C55764C9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27516" y="7595687"/>
            <a:ext cx="1249195" cy="1249195"/>
          </a:xfrm>
          <a:prstGeom prst="rect">
            <a:avLst/>
          </a:prstGeom>
        </p:spPr>
      </p:pic>
      <p:sp>
        <p:nvSpPr>
          <p:cNvPr id="7" name="TextBox 6">
            <a:extLst>
              <a:ext uri="{FF2B5EF4-FFF2-40B4-BE49-F238E27FC236}">
                <a16:creationId xmlns:a16="http://schemas.microsoft.com/office/drawing/2014/main" xmlns="" id="{6B602C16-CCE6-ABB4-8C78-E7EC9A20743A}"/>
              </a:ext>
            </a:extLst>
          </p:cNvPr>
          <p:cNvSpPr txBox="1"/>
          <p:nvPr/>
        </p:nvSpPr>
        <p:spPr>
          <a:xfrm>
            <a:off x="2818441" y="2273190"/>
            <a:ext cx="12651117" cy="1504258"/>
          </a:xfrm>
          <a:prstGeom prst="rect">
            <a:avLst/>
          </a:prstGeom>
        </p:spPr>
        <p:txBody>
          <a:bodyPr wrap="square" lIns="0" tIns="0" rIns="0" bIns="0" rtlCol="0" anchor="t">
            <a:spAutoFit/>
          </a:bodyPr>
          <a:lstStyle/>
          <a:p>
            <a:pPr algn="ctr">
              <a:lnSpc>
                <a:spcPct val="80000"/>
              </a:lnSpc>
            </a:pPr>
            <a:r>
              <a:rPr lang="en-US" sz="11500" b="1" dirty="0" err="1">
                <a:solidFill>
                  <a:srgbClr val="FF0000"/>
                </a:solidFill>
                <a:latin typeface="#9Slide05 Dancing Script" panose="03080800040507000D00" pitchFamily="66" charset="0"/>
                <a:cs typeface="Times New Roman" pitchFamily="18" charset="0"/>
              </a:rPr>
              <a:t>Triệu</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phú</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từ</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vựng</a:t>
            </a:r>
            <a:endParaRPr lang="nl-NL" sz="11500" b="1" dirty="0">
              <a:solidFill>
                <a:srgbClr val="FF0000"/>
              </a:solidFill>
              <a:latin typeface="#9Slide05 Dancing Script" panose="03080800040507000D00" pitchFamily="66" charset="0"/>
              <a:cs typeface="Times New Roman" pitchFamily="18" charset="0"/>
            </a:endParaRPr>
          </a:p>
        </p:txBody>
      </p:sp>
      <p:sp>
        <p:nvSpPr>
          <p:cNvPr id="8" name="Freeform 5">
            <a:extLst>
              <a:ext uri="{FF2B5EF4-FFF2-40B4-BE49-F238E27FC236}">
                <a16:creationId xmlns:a16="http://schemas.microsoft.com/office/drawing/2014/main" xmlns="" id="{46B76771-43D3-7D09-ECC1-81A11CC19716}"/>
              </a:ext>
            </a:extLst>
          </p:cNvPr>
          <p:cNvSpPr/>
          <p:nvPr/>
        </p:nvSpPr>
        <p:spPr>
          <a:xfrm>
            <a:off x="-725805" y="6172200"/>
            <a:ext cx="3669030" cy="4114800"/>
          </a:xfrm>
          <a:custGeom>
            <a:avLst/>
            <a:gdLst/>
            <a:ahLst/>
            <a:cxnLst/>
            <a:rect l="l" t="t" r="r" b="b"/>
            <a:pathLst>
              <a:path w="3669030" h="4114800">
                <a:moveTo>
                  <a:pt x="0" y="0"/>
                </a:moveTo>
                <a:lnTo>
                  <a:pt x="3669030" y="0"/>
                </a:lnTo>
                <a:lnTo>
                  <a:pt x="366903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403927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80">
                                          <p:stCondLst>
                                            <p:cond delay="0"/>
                                          </p:stCondLst>
                                        </p:cTn>
                                        <p:tgtEl>
                                          <p:spTgt spid="13"/>
                                        </p:tgtEl>
                                      </p:cBhvr>
                                    </p:animEffect>
                                    <p:anim calcmode="lin" valueType="num">
                                      <p:cBhvr>
                                        <p:cTn id="1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4" dur="26">
                                          <p:stCondLst>
                                            <p:cond delay="650"/>
                                          </p:stCondLst>
                                        </p:cTn>
                                        <p:tgtEl>
                                          <p:spTgt spid="13"/>
                                        </p:tgtEl>
                                      </p:cBhvr>
                                      <p:to x="100000" y="60000"/>
                                    </p:animScale>
                                    <p:animScale>
                                      <p:cBhvr>
                                        <p:cTn id="25" dur="166" decel="50000">
                                          <p:stCondLst>
                                            <p:cond delay="676"/>
                                          </p:stCondLst>
                                        </p:cTn>
                                        <p:tgtEl>
                                          <p:spTgt spid="13"/>
                                        </p:tgtEl>
                                      </p:cBhvr>
                                      <p:to x="100000" y="100000"/>
                                    </p:animScale>
                                    <p:animScale>
                                      <p:cBhvr>
                                        <p:cTn id="26" dur="26">
                                          <p:stCondLst>
                                            <p:cond delay="1312"/>
                                          </p:stCondLst>
                                        </p:cTn>
                                        <p:tgtEl>
                                          <p:spTgt spid="13"/>
                                        </p:tgtEl>
                                      </p:cBhvr>
                                      <p:to x="100000" y="80000"/>
                                    </p:animScale>
                                    <p:animScale>
                                      <p:cBhvr>
                                        <p:cTn id="27" dur="166" decel="50000">
                                          <p:stCondLst>
                                            <p:cond delay="1338"/>
                                          </p:stCondLst>
                                        </p:cTn>
                                        <p:tgtEl>
                                          <p:spTgt spid="13"/>
                                        </p:tgtEl>
                                      </p:cBhvr>
                                      <p:to x="100000" y="100000"/>
                                    </p:animScale>
                                    <p:animScale>
                                      <p:cBhvr>
                                        <p:cTn id="28" dur="26">
                                          <p:stCondLst>
                                            <p:cond delay="1642"/>
                                          </p:stCondLst>
                                        </p:cTn>
                                        <p:tgtEl>
                                          <p:spTgt spid="13"/>
                                        </p:tgtEl>
                                      </p:cBhvr>
                                      <p:to x="100000" y="90000"/>
                                    </p:animScale>
                                    <p:animScale>
                                      <p:cBhvr>
                                        <p:cTn id="29" dur="166" decel="50000">
                                          <p:stCondLst>
                                            <p:cond delay="1668"/>
                                          </p:stCondLst>
                                        </p:cTn>
                                        <p:tgtEl>
                                          <p:spTgt spid="13"/>
                                        </p:tgtEl>
                                      </p:cBhvr>
                                      <p:to x="100000" y="100000"/>
                                    </p:animScale>
                                    <p:animScale>
                                      <p:cBhvr>
                                        <p:cTn id="30" dur="26">
                                          <p:stCondLst>
                                            <p:cond delay="1808"/>
                                          </p:stCondLst>
                                        </p:cTn>
                                        <p:tgtEl>
                                          <p:spTgt spid="13"/>
                                        </p:tgtEl>
                                      </p:cBhvr>
                                      <p:to x="100000" y="95000"/>
                                    </p:animScale>
                                    <p:animScale>
                                      <p:cBhvr>
                                        <p:cTn id="3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E1132A-7EAB-1EF5-B1AF-D53CF71BBF9E}"/>
              </a:ext>
            </a:extLst>
          </p:cNvPr>
          <p:cNvPicPr>
            <a:picLocks noChangeAspect="1"/>
          </p:cNvPicPr>
          <p:nvPr/>
        </p:nvPicPr>
        <p:blipFill>
          <a:blip r:embed="rId3"/>
          <a:stretch>
            <a:fillRect/>
          </a:stretch>
        </p:blipFill>
        <p:spPr>
          <a:xfrm>
            <a:off x="942474" y="4000500"/>
            <a:ext cx="15850974" cy="5596613"/>
          </a:xfrm>
          <a:prstGeom prst="rect">
            <a:avLst/>
          </a:prstGeom>
        </p:spPr>
      </p:pic>
      <p:sp>
        <p:nvSpPr>
          <p:cNvPr id="3" name="Rectangle 2">
            <a:extLst>
              <a:ext uri="{FF2B5EF4-FFF2-40B4-BE49-F238E27FC236}">
                <a16:creationId xmlns:a16="http://schemas.microsoft.com/office/drawing/2014/main" xmlns="" id="{CD1E8CC1-6223-9147-871E-DB47F2C1FE0B}"/>
              </a:ext>
            </a:extLst>
          </p:cNvPr>
          <p:cNvSpPr/>
          <p:nvPr/>
        </p:nvSpPr>
        <p:spPr>
          <a:xfrm>
            <a:off x="1589281" y="4595132"/>
            <a:ext cx="15849600" cy="769441"/>
          </a:xfrm>
          <a:prstGeom prst="rect">
            <a:avLst/>
          </a:prstGeom>
        </p:spPr>
        <p:txBody>
          <a:bodyPr wrap="square">
            <a:spAutoFit/>
          </a:bodyPr>
          <a:lstStyle/>
          <a:p>
            <a:pPr lvl="0" algn="just" defTabSz="1371600">
              <a:spcAft>
                <a:spcPts val="1125"/>
              </a:spcAft>
              <a:defRPr/>
            </a:pP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6: </a:t>
            </a:r>
            <a:r>
              <a:rPr lang="pt-BR" sz="4400" b="1" dirty="0">
                <a:solidFill>
                  <a:schemeClr val="bg1"/>
                </a:solidFill>
                <a:latin typeface="Times New Roman" panose="02020603050405020304" pitchFamily="18" charset="0"/>
                <a:cs typeface="Times New Roman" panose="02020603050405020304" pitchFamily="18" charset="0"/>
              </a:rPr>
              <a:t>Từ “già tom"  trong bài thơ có nghĩa là gì?</a:t>
            </a:r>
            <a:endPar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6" name="TextBox 5">
            <a:extLst>
              <a:ext uri="{FF2B5EF4-FFF2-40B4-BE49-F238E27FC236}">
                <a16:creationId xmlns:a16="http://schemas.microsoft.com/office/drawing/2014/main" xmlns="" id="{4FFD06E7-39E5-EB1F-7FEF-E657417655F2}"/>
              </a:ext>
            </a:extLst>
          </p:cNvPr>
          <p:cNvSpPr txBox="1"/>
          <p:nvPr/>
        </p:nvSpPr>
        <p:spPr>
          <a:xfrm>
            <a:off x="2818441" y="2273190"/>
            <a:ext cx="12651117" cy="1504258"/>
          </a:xfrm>
          <a:prstGeom prst="rect">
            <a:avLst/>
          </a:prstGeom>
        </p:spPr>
        <p:txBody>
          <a:bodyPr wrap="square" lIns="0" tIns="0" rIns="0" bIns="0" rtlCol="0" anchor="t">
            <a:spAutoFit/>
          </a:bodyPr>
          <a:lstStyle/>
          <a:p>
            <a:pPr algn="ctr">
              <a:lnSpc>
                <a:spcPct val="80000"/>
              </a:lnSpc>
            </a:pPr>
            <a:r>
              <a:rPr lang="en-US" sz="11500" b="1" dirty="0" err="1">
                <a:solidFill>
                  <a:srgbClr val="FF0000"/>
                </a:solidFill>
                <a:latin typeface="#9Slide05 Dancing Script" panose="03080800040507000D00" pitchFamily="66" charset="0"/>
                <a:cs typeface="Times New Roman" pitchFamily="18" charset="0"/>
              </a:rPr>
              <a:t>Triệu</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phú</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từ</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vựng</a:t>
            </a:r>
            <a:endParaRPr lang="nl-NL" sz="11500" b="1" dirty="0">
              <a:solidFill>
                <a:srgbClr val="FF0000"/>
              </a:solidFill>
              <a:latin typeface="#9Slide05 Dancing Script" panose="03080800040507000D00" pitchFamily="66" charset="0"/>
              <a:cs typeface="Times New Roman" pitchFamily="18" charset="0"/>
            </a:endParaRPr>
          </a:p>
        </p:txBody>
      </p:sp>
      <p:sp>
        <p:nvSpPr>
          <p:cNvPr id="9" name="TextBox 8">
            <a:extLst>
              <a:ext uri="{FF2B5EF4-FFF2-40B4-BE49-F238E27FC236}">
                <a16:creationId xmlns:a16="http://schemas.microsoft.com/office/drawing/2014/main" xmlns="" id="{E46B5B44-2863-3EDE-0A2B-15E9F5F207A0}"/>
              </a:ext>
            </a:extLst>
          </p:cNvPr>
          <p:cNvSpPr txBox="1"/>
          <p:nvPr/>
        </p:nvSpPr>
        <p:spPr>
          <a:xfrm>
            <a:off x="3113281" y="6044115"/>
            <a:ext cx="12039600" cy="2800767"/>
          </a:xfrm>
          <a:prstGeom prst="rect">
            <a:avLst/>
          </a:prstGeom>
          <a:noFill/>
        </p:spPr>
        <p:txBody>
          <a:bodyPr wrap="square">
            <a:spAutoFit/>
          </a:bodyPr>
          <a:lstStyle/>
          <a:p>
            <a:pPr marL="742950" indent="-742950">
              <a:buFontTx/>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Trẻ</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trung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xinh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đẹp</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Già</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sọm</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héo</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hon,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hom</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hem </a:t>
            </a:r>
          </a:p>
          <a:p>
            <a:pPr marL="742950" indent="-742950">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Mạnh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khỏe</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en-US" sz="4400" dirty="0" err="1">
                <a:solidFill>
                  <a:schemeClr val="bg1"/>
                </a:solidFill>
                <a:latin typeface="Times New Roman" panose="02020603050405020304" pitchFamily="18" charset="0"/>
                <a:cs typeface="Times New Roman" panose="02020603050405020304" pitchFamily="18" charset="0"/>
              </a:rPr>
              <a:t>Có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lực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tốt</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1" name="Picture 10" descr="A blue spiral notebook with a yellow pencil&#10;&#10;Description automatically generated">
            <a:extLst>
              <a:ext uri="{FF2B5EF4-FFF2-40B4-BE49-F238E27FC236}">
                <a16:creationId xmlns:a16="http://schemas.microsoft.com/office/drawing/2014/main" xmlns="" id="{85E9BE68-EBA0-6116-EDEC-0D6362D02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0393" y="937525"/>
            <a:ext cx="3657607" cy="365760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xmlns="" id="{B109C82B-E7E7-0A20-8328-5C55764C9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6157203"/>
            <a:ext cx="1249195" cy="1249195"/>
          </a:xfrm>
          <a:prstGeom prst="rect">
            <a:avLst/>
          </a:prstGeom>
        </p:spPr>
      </p:pic>
      <p:sp>
        <p:nvSpPr>
          <p:cNvPr id="7" name="Freeform 5">
            <a:extLst>
              <a:ext uri="{FF2B5EF4-FFF2-40B4-BE49-F238E27FC236}">
                <a16:creationId xmlns:a16="http://schemas.microsoft.com/office/drawing/2014/main" xmlns="" id="{474A933E-11A0-10ED-EC8A-A255CEBDF0E8}"/>
              </a:ext>
            </a:extLst>
          </p:cNvPr>
          <p:cNvSpPr/>
          <p:nvPr/>
        </p:nvSpPr>
        <p:spPr>
          <a:xfrm>
            <a:off x="-725805" y="6172200"/>
            <a:ext cx="3669030" cy="4114800"/>
          </a:xfrm>
          <a:custGeom>
            <a:avLst/>
            <a:gdLst/>
            <a:ahLst/>
            <a:cxnLst/>
            <a:rect l="l" t="t" r="r" b="b"/>
            <a:pathLst>
              <a:path w="3669030" h="4114800">
                <a:moveTo>
                  <a:pt x="0" y="0"/>
                </a:moveTo>
                <a:lnTo>
                  <a:pt x="3669030" y="0"/>
                </a:lnTo>
                <a:lnTo>
                  <a:pt x="366903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103419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80">
                                          <p:stCondLst>
                                            <p:cond delay="0"/>
                                          </p:stCondLst>
                                        </p:cTn>
                                        <p:tgtEl>
                                          <p:spTgt spid="13"/>
                                        </p:tgtEl>
                                      </p:cBhvr>
                                    </p:animEffect>
                                    <p:anim calcmode="lin" valueType="num">
                                      <p:cBhvr>
                                        <p:cTn id="1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4" dur="26">
                                          <p:stCondLst>
                                            <p:cond delay="650"/>
                                          </p:stCondLst>
                                        </p:cTn>
                                        <p:tgtEl>
                                          <p:spTgt spid="13"/>
                                        </p:tgtEl>
                                      </p:cBhvr>
                                      <p:to x="100000" y="60000"/>
                                    </p:animScale>
                                    <p:animScale>
                                      <p:cBhvr>
                                        <p:cTn id="25" dur="166" decel="50000">
                                          <p:stCondLst>
                                            <p:cond delay="676"/>
                                          </p:stCondLst>
                                        </p:cTn>
                                        <p:tgtEl>
                                          <p:spTgt spid="13"/>
                                        </p:tgtEl>
                                      </p:cBhvr>
                                      <p:to x="100000" y="100000"/>
                                    </p:animScale>
                                    <p:animScale>
                                      <p:cBhvr>
                                        <p:cTn id="26" dur="26">
                                          <p:stCondLst>
                                            <p:cond delay="1312"/>
                                          </p:stCondLst>
                                        </p:cTn>
                                        <p:tgtEl>
                                          <p:spTgt spid="13"/>
                                        </p:tgtEl>
                                      </p:cBhvr>
                                      <p:to x="100000" y="80000"/>
                                    </p:animScale>
                                    <p:animScale>
                                      <p:cBhvr>
                                        <p:cTn id="27" dur="166" decel="50000">
                                          <p:stCondLst>
                                            <p:cond delay="1338"/>
                                          </p:stCondLst>
                                        </p:cTn>
                                        <p:tgtEl>
                                          <p:spTgt spid="13"/>
                                        </p:tgtEl>
                                      </p:cBhvr>
                                      <p:to x="100000" y="100000"/>
                                    </p:animScale>
                                    <p:animScale>
                                      <p:cBhvr>
                                        <p:cTn id="28" dur="26">
                                          <p:stCondLst>
                                            <p:cond delay="1642"/>
                                          </p:stCondLst>
                                        </p:cTn>
                                        <p:tgtEl>
                                          <p:spTgt spid="13"/>
                                        </p:tgtEl>
                                      </p:cBhvr>
                                      <p:to x="100000" y="90000"/>
                                    </p:animScale>
                                    <p:animScale>
                                      <p:cBhvr>
                                        <p:cTn id="29" dur="166" decel="50000">
                                          <p:stCondLst>
                                            <p:cond delay="1668"/>
                                          </p:stCondLst>
                                        </p:cTn>
                                        <p:tgtEl>
                                          <p:spTgt spid="13"/>
                                        </p:tgtEl>
                                      </p:cBhvr>
                                      <p:to x="100000" y="100000"/>
                                    </p:animScale>
                                    <p:animScale>
                                      <p:cBhvr>
                                        <p:cTn id="30" dur="26">
                                          <p:stCondLst>
                                            <p:cond delay="1808"/>
                                          </p:stCondLst>
                                        </p:cTn>
                                        <p:tgtEl>
                                          <p:spTgt spid="13"/>
                                        </p:tgtEl>
                                      </p:cBhvr>
                                      <p:to x="100000" y="95000"/>
                                    </p:animScale>
                                    <p:animScale>
                                      <p:cBhvr>
                                        <p:cTn id="3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D1E8CC1-6223-9147-871E-DB47F2C1FE0B}"/>
              </a:ext>
            </a:extLst>
          </p:cNvPr>
          <p:cNvSpPr/>
          <p:nvPr/>
        </p:nvSpPr>
        <p:spPr>
          <a:xfrm>
            <a:off x="6096000" y="2282102"/>
            <a:ext cx="11353800" cy="8245847"/>
          </a:xfrm>
          <a:prstGeom prst="rect">
            <a:avLst/>
          </a:prstGeom>
        </p:spPr>
        <p:txBody>
          <a:bodyPr wrap="square">
            <a:spAutoFit/>
          </a:bodyPr>
          <a:lstStyle/>
          <a:p>
            <a:pPr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Hồ</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Xuân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(1772 – 1822)</a:t>
            </a:r>
          </a:p>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Quê</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huyện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Quỳnh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Lưu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trấn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Nghệ</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An, nay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tỉnh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Nghệ</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An.</a:t>
            </a:r>
          </a:p>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Sáng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tiêu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biểu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Thiếu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nữ</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ngủ</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ngày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Vịnh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giếng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Vịnh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quạt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Vịnh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hang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Hóa</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Mời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trầu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Bánh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trôi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nước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tập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Lưu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kí</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p>
          <a:p>
            <a:pPr lvl="0" algn="just" defTabSz="1371600">
              <a:spcAft>
                <a:spcPts val="1125"/>
              </a:spcAft>
              <a:defRPr/>
            </a:pP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mệnh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danh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chúa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Nôm</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Năm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2021,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Hồ</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Xuân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UNESCO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nghị</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quyết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vinh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danh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kỉ</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niệm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250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năm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ngày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sinh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9" name="Freeform 5">
            <a:extLst>
              <a:ext uri="{FF2B5EF4-FFF2-40B4-BE49-F238E27FC236}">
                <a16:creationId xmlns:a16="http://schemas.microsoft.com/office/drawing/2014/main" xmlns="" id="{F02FF54A-7AEC-070A-F023-BA5C5539D644}"/>
              </a:ext>
            </a:extLst>
          </p:cNvPr>
          <p:cNvSpPr/>
          <p:nvPr/>
        </p:nvSpPr>
        <p:spPr>
          <a:xfrm>
            <a:off x="-762000" y="2608604"/>
            <a:ext cx="7447523" cy="7678396"/>
          </a:xfrm>
          <a:custGeom>
            <a:avLst/>
            <a:gdLst/>
            <a:ahLst/>
            <a:cxnLst/>
            <a:rect l="l" t="t" r="r" b="b"/>
            <a:pathLst>
              <a:path w="7447523" h="7678396">
                <a:moveTo>
                  <a:pt x="0" y="0"/>
                </a:moveTo>
                <a:lnTo>
                  <a:pt x="7447523" y="0"/>
                </a:lnTo>
                <a:lnTo>
                  <a:pt x="7447523" y="7678396"/>
                </a:lnTo>
                <a:lnTo>
                  <a:pt x="0" y="7678396"/>
                </a:lnTo>
                <a:lnTo>
                  <a:pt x="0" y="0"/>
                </a:lnTo>
                <a:close/>
              </a:path>
            </a:pathLst>
          </a:custGeom>
          <a:blipFill>
            <a:blip r:embed="rId3"/>
            <a:stretch>
              <a:fillRect/>
            </a:stretch>
          </a:blipFill>
        </p:spPr>
        <p:txBody>
          <a:bodyPr/>
          <a:lstStyle/>
          <a:p>
            <a:endParaRPr lang="en-US" b="1" dirty="0"/>
          </a:p>
        </p:txBody>
      </p:sp>
    </p:spTree>
    <p:extLst>
      <p:ext uri="{BB962C8B-B14F-4D97-AF65-F5344CB8AC3E}">
        <p14:creationId xmlns:p14="http://schemas.microsoft.com/office/powerpoint/2010/main" val="242821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circle(in)">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172E9506-AD9D-08E1-1D7F-CFBDE0231510}"/>
              </a:ext>
            </a:extLst>
          </p:cNvPr>
          <p:cNvSpPr/>
          <p:nvPr/>
        </p:nvSpPr>
        <p:spPr>
          <a:xfrm>
            <a:off x="-1295400" y="3314700"/>
            <a:ext cx="9628271" cy="7124815"/>
          </a:xfrm>
          <a:custGeom>
            <a:avLst/>
            <a:gdLst/>
            <a:ahLst/>
            <a:cxnLst/>
            <a:rect l="l" t="t" r="r" b="b"/>
            <a:pathLst>
              <a:path w="9628271" h="7124815">
                <a:moveTo>
                  <a:pt x="0" y="0"/>
                </a:moveTo>
                <a:lnTo>
                  <a:pt x="9628271" y="0"/>
                </a:lnTo>
                <a:lnTo>
                  <a:pt x="9628271" y="7124815"/>
                </a:lnTo>
                <a:lnTo>
                  <a:pt x="0" y="7124815"/>
                </a:lnTo>
                <a:lnTo>
                  <a:pt x="0" y="0"/>
                </a:lnTo>
                <a:close/>
              </a:path>
            </a:pathLst>
          </a:custGeom>
          <a:blipFill>
            <a:blip r:embed="rId3"/>
            <a:stretch>
              <a:fillRect/>
            </a:stretch>
          </a:blipFill>
        </p:spPr>
        <p:txBody>
          <a:bodyPr/>
          <a:lstStyle/>
          <a:p>
            <a:endParaRPr lang="en-US"/>
          </a:p>
        </p:txBody>
      </p:sp>
      <p:sp>
        <p:nvSpPr>
          <p:cNvPr id="3" name="Rectangle 2">
            <a:extLst>
              <a:ext uri="{FF2B5EF4-FFF2-40B4-BE49-F238E27FC236}">
                <a16:creationId xmlns:a16="http://schemas.microsoft.com/office/drawing/2014/main" xmlns="" id="{7C2DE956-8AE8-971C-38F0-F024E9F05D3C}"/>
              </a:ext>
            </a:extLst>
          </p:cNvPr>
          <p:cNvSpPr/>
          <p:nvPr/>
        </p:nvSpPr>
        <p:spPr>
          <a:xfrm>
            <a:off x="3657600" y="2268622"/>
            <a:ext cx="14249400" cy="3477875"/>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Phong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cách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Nôm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Hồ</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Xuân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gần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gũi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ngôn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thần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ca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gian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đó</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nổi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bật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nghĩa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độc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đáo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ngôn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tượng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đan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giữa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lắng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trào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lộng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sảng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khoái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thường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thấy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ca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dao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hoặc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truyện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lâm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p>
        </p:txBody>
      </p:sp>
      <p:sp>
        <p:nvSpPr>
          <p:cNvPr id="6" name="Rectangle 5">
            <a:extLst>
              <a:ext uri="{FF2B5EF4-FFF2-40B4-BE49-F238E27FC236}">
                <a16:creationId xmlns:a16="http://schemas.microsoft.com/office/drawing/2014/main" xmlns="" id="{7D196915-A8DF-3643-4975-28E25236D87B}"/>
              </a:ext>
            </a:extLst>
          </p:cNvPr>
          <p:cNvSpPr/>
          <p:nvPr/>
        </p:nvSpPr>
        <p:spPr>
          <a:xfrm>
            <a:off x="8077200" y="5905500"/>
            <a:ext cx="9753600" cy="2800767"/>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Góp</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phần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quan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trọng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vào</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việc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hình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thành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khẳng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định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giá</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trị</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văn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đặc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sắc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văn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học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trung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Việt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Nam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thế</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kỉ</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XVIII – XIX. </a:t>
            </a:r>
          </a:p>
        </p:txBody>
      </p:sp>
    </p:spTree>
    <p:extLst>
      <p:ext uri="{BB962C8B-B14F-4D97-AF65-F5344CB8AC3E}">
        <p14:creationId xmlns:p14="http://schemas.microsoft.com/office/powerpoint/2010/main" val="194442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C2DE956-8AE8-971C-38F0-F024E9F05D3C}"/>
              </a:ext>
            </a:extLst>
          </p:cNvPr>
          <p:cNvSpPr/>
          <p:nvPr/>
        </p:nvSpPr>
        <p:spPr>
          <a:xfrm>
            <a:off x="1676400" y="2268622"/>
            <a:ext cx="3505200" cy="769441"/>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Xuất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xứ</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6" name="Rectangle 5">
            <a:extLst>
              <a:ext uri="{FF2B5EF4-FFF2-40B4-BE49-F238E27FC236}">
                <a16:creationId xmlns:a16="http://schemas.microsoft.com/office/drawing/2014/main" xmlns="" id="{7D196915-A8DF-3643-4975-28E25236D87B}"/>
              </a:ext>
            </a:extLst>
          </p:cNvPr>
          <p:cNvSpPr/>
          <p:nvPr/>
        </p:nvSpPr>
        <p:spPr>
          <a:xfrm>
            <a:off x="4648200" y="2314788"/>
            <a:ext cx="12801600" cy="1446550"/>
          </a:xfrm>
          <a:prstGeom prst="rect">
            <a:avLst/>
          </a:prstGeom>
        </p:spPr>
        <p:txBody>
          <a:bodyPr wrap="square">
            <a:spAutoFit/>
          </a:bodyPr>
          <a:lstStyle/>
          <a:p>
            <a:pPr lvl="0"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Hồ</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Xuân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đời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Huy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Nguyên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tuyển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soạn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giới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thiệu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NXB Văn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học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Hà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Nội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1998, tr.38</a:t>
            </a:r>
          </a:p>
        </p:txBody>
      </p:sp>
      <p:pic>
        <p:nvPicPr>
          <p:cNvPr id="7" name="Picture 6">
            <a:extLst>
              <a:ext uri="{FF2B5EF4-FFF2-40B4-BE49-F238E27FC236}">
                <a16:creationId xmlns:a16="http://schemas.microsoft.com/office/drawing/2014/main" xmlns="" id="{7303AFB9-F79C-190E-8DCB-67E02CB33E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67" b="91800" l="10000" r="90000">
                        <a14:foregroundMark x1="27917" y1="7867" x2="34500" y2="7867"/>
                        <a14:foregroundMark x1="26333" y1="91800" x2="33500" y2="91800"/>
                      </a14:backgroundRemoval>
                    </a14:imgEffect>
                  </a14:imgLayer>
                </a14:imgProps>
              </a:ext>
            </a:extLst>
          </a:blip>
          <a:stretch>
            <a:fillRect/>
          </a:stretch>
        </p:blipFill>
        <p:spPr>
          <a:xfrm>
            <a:off x="152400" y="2933700"/>
            <a:ext cx="5725284" cy="7156605"/>
          </a:xfrm>
          <a:prstGeom prst="rect">
            <a:avLst/>
          </a:prstGeom>
        </p:spPr>
      </p:pic>
      <p:sp>
        <p:nvSpPr>
          <p:cNvPr id="8" name="Rectangle 7">
            <a:extLst>
              <a:ext uri="{FF2B5EF4-FFF2-40B4-BE49-F238E27FC236}">
                <a16:creationId xmlns:a16="http://schemas.microsoft.com/office/drawing/2014/main" xmlns="" id="{41DC5CCB-B66A-B8B8-81D7-11044475FB02}"/>
              </a:ext>
            </a:extLst>
          </p:cNvPr>
          <p:cNvSpPr/>
          <p:nvPr/>
        </p:nvSpPr>
        <p:spPr>
          <a:xfrm>
            <a:off x="5265821" y="4141718"/>
            <a:ext cx="12183979" cy="769441"/>
          </a:xfrm>
          <a:prstGeom prst="rect">
            <a:avLst/>
          </a:prstGeom>
        </p:spPr>
        <p:txBody>
          <a:bodyPr wrap="square">
            <a:spAutoFit/>
          </a:bodyPr>
          <a:lstStyle/>
          <a:p>
            <a:pPr lvl="0"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Thuộc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chùm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gồm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3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9" name="Rectangle 8">
            <a:extLst>
              <a:ext uri="{FF2B5EF4-FFF2-40B4-BE49-F238E27FC236}">
                <a16:creationId xmlns:a16="http://schemas.microsoft.com/office/drawing/2014/main" xmlns="" id="{02E2E079-5D20-E776-EF4B-CA38F779D3F6}"/>
              </a:ext>
            </a:extLst>
          </p:cNvPr>
          <p:cNvSpPr/>
          <p:nvPr/>
        </p:nvSpPr>
        <p:spPr>
          <a:xfrm>
            <a:off x="5410200" y="5369744"/>
            <a:ext cx="12183979" cy="769441"/>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10" name="Rectangle 9">
            <a:extLst>
              <a:ext uri="{FF2B5EF4-FFF2-40B4-BE49-F238E27FC236}">
                <a16:creationId xmlns:a16="http://schemas.microsoft.com/office/drawing/2014/main" xmlns="" id="{952D8BF9-53B0-E05D-FB2D-C09A3D818F5A}"/>
              </a:ext>
            </a:extLst>
          </p:cNvPr>
          <p:cNvSpPr/>
          <p:nvPr/>
        </p:nvSpPr>
        <p:spPr>
          <a:xfrm>
            <a:off x="8458200" y="5369744"/>
            <a:ext cx="12183979" cy="769441"/>
          </a:xfrm>
          <a:prstGeom prst="rect">
            <a:avLst/>
          </a:prstGeom>
        </p:spPr>
        <p:txBody>
          <a:bodyPr wrap="square">
            <a:spAutoFit/>
          </a:bodyPr>
          <a:lstStyle/>
          <a:p>
            <a:pPr lvl="0"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Thất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ngôn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bát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cú</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Đường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luật</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pic>
        <p:nvPicPr>
          <p:cNvPr id="13" name="Picture 4">
            <a:extLst>
              <a:ext uri="{FF2B5EF4-FFF2-40B4-BE49-F238E27FC236}">
                <a16:creationId xmlns:a16="http://schemas.microsoft.com/office/drawing/2014/main" xmlns="" id="{52C2008C-D3CC-F723-4646-14BE7678497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816914" y="5676900"/>
            <a:ext cx="5039448" cy="537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4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C2DE956-8AE8-971C-38F0-F024E9F05D3C}"/>
              </a:ext>
            </a:extLst>
          </p:cNvPr>
          <p:cNvSpPr/>
          <p:nvPr/>
        </p:nvSpPr>
        <p:spPr>
          <a:xfrm>
            <a:off x="1676400" y="2268622"/>
            <a:ext cx="3505200" cy="769441"/>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tài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4" name="TextBox 4">
            <a:extLst>
              <a:ext uri="{FF2B5EF4-FFF2-40B4-BE49-F238E27FC236}">
                <a16:creationId xmlns:a16="http://schemas.microsoft.com/office/drawing/2014/main" xmlns="" id="{4D5FDDF0-C4E0-541D-85D2-D96FDBF01166}"/>
              </a:ext>
            </a:extLst>
          </p:cNvPr>
          <p:cNvSpPr txBox="1"/>
          <p:nvPr/>
        </p:nvSpPr>
        <p:spPr>
          <a:xfrm>
            <a:off x="914400" y="415703"/>
            <a:ext cx="66294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xmlns="" id="{D70F1DEC-2BBD-5F2E-607E-4D2C9839AC82}"/>
              </a:ext>
            </a:extLst>
          </p:cNvPr>
          <p:cNvSpPr txBox="1"/>
          <p:nvPr/>
        </p:nvSpPr>
        <p:spPr>
          <a:xfrm>
            <a:off x="1371600" y="1257300"/>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Rectangle 5">
            <a:extLst>
              <a:ext uri="{FF2B5EF4-FFF2-40B4-BE49-F238E27FC236}">
                <a16:creationId xmlns:a16="http://schemas.microsoft.com/office/drawing/2014/main" xmlns="" id="{7D196915-A8DF-3643-4975-28E25236D87B}"/>
              </a:ext>
            </a:extLst>
          </p:cNvPr>
          <p:cNvSpPr/>
          <p:nvPr/>
        </p:nvSpPr>
        <p:spPr>
          <a:xfrm>
            <a:off x="2466109" y="3502925"/>
            <a:ext cx="12801600" cy="769441"/>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Số</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phận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phụ</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nữ</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xã</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hội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phong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kiến</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9" name="Rectangle 8">
            <a:extLst>
              <a:ext uri="{FF2B5EF4-FFF2-40B4-BE49-F238E27FC236}">
                <a16:creationId xmlns:a16="http://schemas.microsoft.com/office/drawing/2014/main" xmlns="" id="{02E2E079-5D20-E776-EF4B-CA38F779D3F6}"/>
              </a:ext>
            </a:extLst>
          </p:cNvPr>
          <p:cNvSpPr/>
          <p:nvPr/>
        </p:nvSpPr>
        <p:spPr>
          <a:xfrm>
            <a:off x="1676400" y="4858454"/>
            <a:ext cx="12183979" cy="769441"/>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Bố</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cục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4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phần</a:t>
            </a:r>
            <a:endPar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10" name="Rectangle 9">
            <a:extLst>
              <a:ext uri="{FF2B5EF4-FFF2-40B4-BE49-F238E27FC236}">
                <a16:creationId xmlns:a16="http://schemas.microsoft.com/office/drawing/2014/main" xmlns="" id="{952D8BF9-53B0-E05D-FB2D-C09A3D818F5A}"/>
              </a:ext>
            </a:extLst>
          </p:cNvPr>
          <p:cNvSpPr/>
          <p:nvPr/>
        </p:nvSpPr>
        <p:spPr>
          <a:xfrm>
            <a:off x="2438400" y="6030631"/>
            <a:ext cx="12183979" cy="3477875"/>
          </a:xfrm>
          <a:prstGeom prst="rect">
            <a:avLst/>
          </a:prstGeom>
        </p:spPr>
        <p:txBody>
          <a:bodyPr wrap="square">
            <a:spAutoFit/>
          </a:bodyPr>
          <a:lstStyle/>
          <a:p>
            <a:r>
              <a:rPr lang="vi-VN" sz="4400" dirty="0">
                <a:latin typeface="+mj-lt"/>
              </a:rPr>
              <a:t>+ 2 câu đề: Nỗi cô đơn, buồn tủi của người phụ nữ.</a:t>
            </a:r>
          </a:p>
          <a:p>
            <a:r>
              <a:rPr lang="vi-VN" sz="4400" dirty="0">
                <a:latin typeface="+mj-lt"/>
              </a:rPr>
              <a:t>+ 2 câu thực: Nỗi niềm bẽ bàng, chua xót về thân phận.</a:t>
            </a:r>
          </a:p>
          <a:p>
            <a:r>
              <a:rPr lang="vi-VN" sz="4400" dirty="0">
                <a:latin typeface="+mj-lt"/>
              </a:rPr>
              <a:t>+ 2 câu luận: Nỗi phẫn uất, không cam chịu.</a:t>
            </a:r>
          </a:p>
          <a:p>
            <a:r>
              <a:rPr lang="vi-VN" sz="4400" dirty="0">
                <a:latin typeface="+mj-lt"/>
              </a:rPr>
              <a:t>+ 2 câu kết: Nỗi ngậm ngùi, xót xa</a:t>
            </a:r>
          </a:p>
        </p:txBody>
      </p:sp>
      <p:pic>
        <p:nvPicPr>
          <p:cNvPr id="13" name="Picture 4">
            <a:extLst>
              <a:ext uri="{FF2B5EF4-FFF2-40B4-BE49-F238E27FC236}">
                <a16:creationId xmlns:a16="http://schemas.microsoft.com/office/drawing/2014/main" xmlns="" id="{52C2008C-D3CC-F723-4646-14BE7678497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816914" y="5676900"/>
            <a:ext cx="5039448" cy="537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50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EB2A613-9831-F199-F58C-00FC1CA57D46}"/>
              </a:ext>
            </a:extLst>
          </p:cNvPr>
          <p:cNvSpPr/>
          <p:nvPr/>
        </p:nvSpPr>
        <p:spPr>
          <a:xfrm>
            <a:off x="522418" y="4606379"/>
            <a:ext cx="4104009" cy="769441"/>
          </a:xfrm>
          <a:prstGeom prst="rect">
            <a:avLst/>
          </a:prstGeom>
        </p:spPr>
        <p:txBody>
          <a:bodyPr wrap="none">
            <a:spAutoFit/>
          </a:bodyPr>
          <a:lstStyle/>
          <a:p>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phút</a:t>
            </a:r>
            <a:endParaRPr lang="en-US" sz="4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38A2F1AC-07B5-ABB0-F7A2-2B5B5FD265F7}"/>
              </a:ext>
            </a:extLst>
          </p:cNvPr>
          <p:cNvPicPr>
            <a:picLocks noChangeAspect="1"/>
          </p:cNvPicPr>
          <p:nvPr/>
        </p:nvPicPr>
        <p:blipFill>
          <a:blip r:embed="rId3"/>
          <a:stretch>
            <a:fillRect/>
          </a:stretch>
        </p:blipFill>
        <p:spPr>
          <a:xfrm>
            <a:off x="163246" y="2628900"/>
            <a:ext cx="4822354" cy="1182727"/>
          </a:xfrm>
          <a:prstGeom prst="rect">
            <a:avLst/>
          </a:prstGeom>
        </p:spPr>
      </p:pic>
      <p:pic>
        <p:nvPicPr>
          <p:cNvPr id="5" name="Picture 4">
            <a:extLst>
              <a:ext uri="{FF2B5EF4-FFF2-40B4-BE49-F238E27FC236}">
                <a16:creationId xmlns:a16="http://schemas.microsoft.com/office/drawing/2014/main" xmlns="" id="{9524A944-0FB8-DC1A-472A-5FB097D7698D}"/>
              </a:ext>
            </a:extLst>
          </p:cNvPr>
          <p:cNvPicPr>
            <a:picLocks noChangeAspect="1"/>
          </p:cNvPicPr>
          <p:nvPr/>
        </p:nvPicPr>
        <p:blipFill>
          <a:blip r:embed="rId4"/>
          <a:stretch>
            <a:fillRect/>
          </a:stretch>
        </p:blipFill>
        <p:spPr>
          <a:xfrm>
            <a:off x="5099049" y="342900"/>
            <a:ext cx="6454508" cy="9218195"/>
          </a:xfrm>
          <a:prstGeom prst="rect">
            <a:avLst/>
          </a:prstGeom>
        </p:spPr>
      </p:pic>
      <p:pic>
        <p:nvPicPr>
          <p:cNvPr id="7" name="Picture 6">
            <a:extLst>
              <a:ext uri="{FF2B5EF4-FFF2-40B4-BE49-F238E27FC236}">
                <a16:creationId xmlns:a16="http://schemas.microsoft.com/office/drawing/2014/main" xmlns="" id="{6BF06AB5-B792-A52E-BA9B-3AF64B39B572}"/>
              </a:ext>
            </a:extLst>
          </p:cNvPr>
          <p:cNvPicPr>
            <a:picLocks noChangeAspect="1"/>
          </p:cNvPicPr>
          <p:nvPr/>
        </p:nvPicPr>
        <p:blipFill>
          <a:blip r:embed="rId5"/>
          <a:stretch>
            <a:fillRect/>
          </a:stretch>
        </p:blipFill>
        <p:spPr>
          <a:xfrm>
            <a:off x="11780455" y="342900"/>
            <a:ext cx="6491503" cy="9296400"/>
          </a:xfrm>
          <a:prstGeom prst="rect">
            <a:avLst/>
          </a:prstGeom>
        </p:spPr>
      </p:pic>
    </p:spTree>
    <p:extLst>
      <p:ext uri="{BB962C8B-B14F-4D97-AF65-F5344CB8AC3E}">
        <p14:creationId xmlns:p14="http://schemas.microsoft.com/office/powerpoint/2010/main" val="2940934352"/>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A1ED943-7701-A21B-5A90-3A5676EC741F}"/>
              </a:ext>
            </a:extLst>
          </p:cNvPr>
          <p:cNvPicPr>
            <a:picLocks noChangeAspect="1"/>
          </p:cNvPicPr>
          <p:nvPr/>
        </p:nvPicPr>
        <p:blipFill>
          <a:blip r:embed="rId3"/>
          <a:stretch>
            <a:fillRect/>
          </a:stretch>
        </p:blipFill>
        <p:spPr>
          <a:xfrm>
            <a:off x="0" y="0"/>
            <a:ext cx="18263938" cy="10356182"/>
          </a:xfrm>
          <a:prstGeom prst="rect">
            <a:avLst/>
          </a:prstGeom>
        </p:spPr>
      </p:pic>
      <p:sp>
        <p:nvSpPr>
          <p:cNvPr id="3" name="TextBox 2">
            <a:extLst>
              <a:ext uri="{FF2B5EF4-FFF2-40B4-BE49-F238E27FC236}">
                <a16:creationId xmlns:a16="http://schemas.microsoft.com/office/drawing/2014/main" xmlns="" id="{D67F9A71-B4B8-29C6-035B-87368D74BEFA}"/>
              </a:ext>
            </a:extLst>
          </p:cNvPr>
          <p:cNvSpPr txBox="1"/>
          <p:nvPr/>
        </p:nvSpPr>
        <p:spPr>
          <a:xfrm>
            <a:off x="0" y="7810500"/>
            <a:ext cx="18263938" cy="1015663"/>
          </a:xfrm>
          <a:prstGeom prst="rect">
            <a:avLst/>
          </a:prstGeom>
          <a:solidFill>
            <a:schemeClr val="bg1"/>
          </a:solidFill>
        </p:spPr>
        <p:txBody>
          <a:bodyPr wrap="square" lIns="0" tIns="0" rIns="0" bIns="0" rtlCol="0" anchor="t">
            <a:spAutoFit/>
          </a:bodyPr>
          <a:lstStyle/>
          <a:p>
            <a:pPr algn="ctr"/>
            <a:r>
              <a:rPr lang="nl-NL" sz="6600" b="1" dirty="0">
                <a:latin typeface="Times New Roman" pitchFamily="18" charset="0"/>
                <a:cs typeface="Times New Roman" pitchFamily="18" charset="0"/>
              </a:rPr>
              <a:t>HAI BÀ TRƯNG</a:t>
            </a:r>
            <a:endParaRPr lang="en-US" sz="6600" b="1" dirty="0">
              <a:latin typeface="Times New Roman" pitchFamily="18" charset="0"/>
              <a:cs typeface="Times New Roman" pitchFamily="18" charset="0"/>
            </a:endParaRPr>
          </a:p>
        </p:txBody>
      </p:sp>
    </p:spTree>
    <p:extLst>
      <p:ext uri="{BB962C8B-B14F-4D97-AF65-F5344CB8AC3E}">
        <p14:creationId xmlns:p14="http://schemas.microsoft.com/office/powerpoint/2010/main" val="190657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45242636"/>
              </p:ext>
            </p:extLst>
          </p:nvPr>
        </p:nvGraphicFramePr>
        <p:xfrm>
          <a:off x="359024" y="102940"/>
          <a:ext cx="17471776" cy="9945816"/>
        </p:xfrm>
        <a:graphic>
          <a:graphicData uri="http://schemas.openxmlformats.org/drawingml/2006/table">
            <a:tbl>
              <a:tblPr firstRow="1" bandRow="1">
                <a:tableStyleId>{5C22544A-7EE6-4342-B048-85BDC9FD1C3A}</a:tableStyleId>
              </a:tblPr>
              <a:tblGrid>
                <a:gridCol w="2183972">
                  <a:extLst>
                    <a:ext uri="{9D8B030D-6E8A-4147-A177-3AD203B41FA5}">
                      <a16:colId xmlns:a16="http://schemas.microsoft.com/office/drawing/2014/main" xmlns="" val="3221981334"/>
                    </a:ext>
                  </a:extLst>
                </a:gridCol>
                <a:gridCol w="2183972">
                  <a:extLst>
                    <a:ext uri="{9D8B030D-6E8A-4147-A177-3AD203B41FA5}">
                      <a16:colId xmlns:a16="http://schemas.microsoft.com/office/drawing/2014/main" xmlns="" val="76746778"/>
                    </a:ext>
                  </a:extLst>
                </a:gridCol>
                <a:gridCol w="2183972">
                  <a:extLst>
                    <a:ext uri="{9D8B030D-6E8A-4147-A177-3AD203B41FA5}">
                      <a16:colId xmlns:a16="http://schemas.microsoft.com/office/drawing/2014/main" xmlns="" val="2632335902"/>
                    </a:ext>
                  </a:extLst>
                </a:gridCol>
                <a:gridCol w="2183972">
                  <a:extLst>
                    <a:ext uri="{9D8B030D-6E8A-4147-A177-3AD203B41FA5}">
                      <a16:colId xmlns:a16="http://schemas.microsoft.com/office/drawing/2014/main" xmlns="" val="2783429650"/>
                    </a:ext>
                  </a:extLst>
                </a:gridCol>
                <a:gridCol w="2183972">
                  <a:extLst>
                    <a:ext uri="{9D8B030D-6E8A-4147-A177-3AD203B41FA5}">
                      <a16:colId xmlns:a16="http://schemas.microsoft.com/office/drawing/2014/main" xmlns="" val="39176931"/>
                    </a:ext>
                  </a:extLst>
                </a:gridCol>
                <a:gridCol w="2183972">
                  <a:extLst>
                    <a:ext uri="{9D8B030D-6E8A-4147-A177-3AD203B41FA5}">
                      <a16:colId xmlns:a16="http://schemas.microsoft.com/office/drawing/2014/main" xmlns="" val="1486234439"/>
                    </a:ext>
                  </a:extLst>
                </a:gridCol>
                <a:gridCol w="2183972">
                  <a:extLst>
                    <a:ext uri="{9D8B030D-6E8A-4147-A177-3AD203B41FA5}">
                      <a16:colId xmlns:a16="http://schemas.microsoft.com/office/drawing/2014/main" xmlns="" val="2389063649"/>
                    </a:ext>
                  </a:extLst>
                </a:gridCol>
                <a:gridCol w="2183972">
                  <a:extLst>
                    <a:ext uri="{9D8B030D-6E8A-4147-A177-3AD203B41FA5}">
                      <a16:colId xmlns:a16="http://schemas.microsoft.com/office/drawing/2014/main" xmlns="" val="3891302318"/>
                    </a:ext>
                  </a:extLst>
                </a:gridCol>
              </a:tblGrid>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3</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4</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5</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7</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93536247"/>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Tiếng</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gà</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văng</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vẳng</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gáy</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bom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5983882"/>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21523299"/>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Oán</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hận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trông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khắp</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mọi</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chòm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26854589"/>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74964250"/>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3</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Mõ</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thảm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khua</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mà</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cũng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cốc</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32552601"/>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85845174"/>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4</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Chuông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sầu</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chẳng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đánh</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cớ</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sao</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om</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52563085"/>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24803906"/>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5</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Trước</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nghe</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thêm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rầu</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rĩ</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264903"/>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66450590"/>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Sau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giận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vì</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duyên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mõm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mòm</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76324625"/>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35053083"/>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7</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Tài</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ai</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tá</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39479328"/>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7101703"/>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8</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Thân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này</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đâu</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chịu</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tom</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06025868"/>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36479278"/>
                  </a:ext>
                </a:extLst>
              </a:tr>
            </a:tbl>
          </a:graphicData>
        </a:graphic>
      </p:graphicFrame>
      <p:sp>
        <p:nvSpPr>
          <p:cNvPr id="3" name="TextBox 2"/>
          <p:cNvSpPr txBox="1"/>
          <p:nvPr/>
        </p:nvSpPr>
        <p:spPr>
          <a:xfrm>
            <a:off x="3271428" y="1295151"/>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B</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239344" y="2461196"/>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T                  </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B                   </a:t>
            </a:r>
            <a:r>
              <a:rPr lang="en-US" sz="3200" b="1" dirty="0" err="1">
                <a:solidFill>
                  <a:srgbClr val="C00000"/>
                </a:solidFill>
                <a:latin typeface="Times New Roman" panose="02020603050405020304" pitchFamily="18" charset="0"/>
                <a:cs typeface="Times New Roman" panose="02020603050405020304" pitchFamily="18" charset="0"/>
              </a:rPr>
              <a:t>B</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T                   </a:t>
            </a:r>
            <a:r>
              <a:rPr lang="en-US" sz="3200" b="1" dirty="0" err="1">
                <a:solidFill>
                  <a:srgbClr val="C00000"/>
                </a:solidFill>
                <a:latin typeface="Times New Roman" panose="02020603050405020304" pitchFamily="18" charset="0"/>
                <a:cs typeface="Times New Roman" panose="02020603050405020304" pitchFamily="18" charset="0"/>
              </a:rPr>
              <a:t>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B</a:t>
            </a:r>
          </a:p>
        </p:txBody>
      </p:sp>
      <p:sp>
        <p:nvSpPr>
          <p:cNvPr id="5" name="Oval 4"/>
          <p:cNvSpPr/>
          <p:nvPr/>
        </p:nvSpPr>
        <p:spPr>
          <a:xfrm>
            <a:off x="5111552" y="1255068"/>
            <a:ext cx="1296144" cy="677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 name="TextBox 5"/>
          <p:cNvSpPr txBox="1"/>
          <p:nvPr/>
        </p:nvSpPr>
        <p:spPr>
          <a:xfrm>
            <a:off x="3239344" y="3559324"/>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T                   </a:t>
            </a:r>
            <a:r>
              <a:rPr lang="en-US" sz="3200" b="1" dirty="0" err="1">
                <a:solidFill>
                  <a:srgbClr val="C00000"/>
                </a:solidFill>
                <a:latin typeface="Times New Roman" panose="02020603050405020304" pitchFamily="18" charset="0"/>
                <a:cs typeface="Times New Roman" panose="02020603050405020304" pitchFamily="18" charset="0"/>
              </a:rPr>
              <a:t>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B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239344" y="4711452"/>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B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T                   </a:t>
            </a:r>
            <a:r>
              <a:rPr lang="en-US" sz="3200" b="1" dirty="0" err="1">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B</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239344" y="6007596"/>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B                   </a:t>
            </a:r>
            <a:r>
              <a:rPr lang="en-US" sz="3200" b="1" dirty="0" err="1">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T</a:t>
            </a:r>
          </a:p>
        </p:txBody>
      </p:sp>
      <p:sp>
        <p:nvSpPr>
          <p:cNvPr id="9" name="TextBox 8"/>
          <p:cNvSpPr txBox="1"/>
          <p:nvPr/>
        </p:nvSpPr>
        <p:spPr>
          <a:xfrm>
            <a:off x="3239344" y="7159724"/>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B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B                   </a:t>
            </a:r>
            <a:r>
              <a:rPr lang="en-US" sz="3200" b="1" dirty="0" err="1">
                <a:solidFill>
                  <a:srgbClr val="C00000"/>
                </a:solidFill>
                <a:latin typeface="Times New Roman" panose="02020603050405020304" pitchFamily="18" charset="0"/>
                <a:cs typeface="Times New Roman" panose="02020603050405020304" pitchFamily="18" charset="0"/>
              </a:rPr>
              <a:t>B</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B</a:t>
            </a:r>
          </a:p>
        </p:txBody>
      </p:sp>
      <p:sp>
        <p:nvSpPr>
          <p:cNvPr id="10" name="TextBox 9"/>
          <p:cNvSpPr txBox="1"/>
          <p:nvPr/>
        </p:nvSpPr>
        <p:spPr>
          <a:xfrm>
            <a:off x="3239344" y="8311852"/>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T                   </a:t>
            </a:r>
            <a:r>
              <a:rPr lang="en-US" sz="3200" b="1" dirty="0" err="1">
                <a:solidFill>
                  <a:srgbClr val="C00000"/>
                </a:solidFill>
                <a:latin typeface="Times New Roman" panose="02020603050405020304" pitchFamily="18" charset="0"/>
                <a:cs typeface="Times New Roman" panose="02020603050405020304" pitchFamily="18" charset="0"/>
              </a:rPr>
              <a:t>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B                   </a:t>
            </a:r>
            <a:r>
              <a:rPr lang="en-US" sz="3200" b="1" dirty="0" err="1">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239344" y="9463980"/>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B                  </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B                 </a:t>
            </a:r>
            <a:r>
              <a:rPr lang="en-US" sz="3200" b="1" dirty="0">
                <a:solidFill>
                  <a:srgbClr val="C00000"/>
                </a:solidFill>
                <a:latin typeface="Times New Roman" panose="02020603050405020304" pitchFamily="18" charset="0"/>
                <a:cs typeface="Times New Roman" panose="02020603050405020304" pitchFamily="18" charset="0"/>
              </a:rPr>
              <a:t>  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B</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365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Brace 11"/>
          <p:cNvSpPr/>
          <p:nvPr/>
        </p:nvSpPr>
        <p:spPr>
          <a:xfrm>
            <a:off x="14340046" y="1050516"/>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4" name="Right Brace 13"/>
          <p:cNvSpPr/>
          <p:nvPr/>
        </p:nvSpPr>
        <p:spPr>
          <a:xfrm>
            <a:off x="14328576" y="3354772"/>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5" name="Right Brace 14"/>
          <p:cNvSpPr/>
          <p:nvPr/>
        </p:nvSpPr>
        <p:spPr>
          <a:xfrm>
            <a:off x="14328576" y="5659028"/>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6" name="Right Brace 15"/>
          <p:cNvSpPr/>
          <p:nvPr/>
        </p:nvSpPr>
        <p:spPr>
          <a:xfrm>
            <a:off x="14328576" y="7972066"/>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7" name="TextBox 503">
            <a:extLst>
              <a:ext uri="{FF2B5EF4-FFF2-40B4-BE49-F238E27FC236}">
                <a16:creationId xmlns:a16="http://schemas.microsoft.com/office/drawing/2014/main" xmlns="" id="{2847E4B2-B8FA-4CBB-9968-DDF0CBAE7D48}"/>
              </a:ext>
            </a:extLst>
          </p:cNvPr>
          <p:cNvSpPr txBox="1"/>
          <p:nvPr/>
        </p:nvSpPr>
        <p:spPr>
          <a:xfrm>
            <a:off x="15048656" y="1050516"/>
            <a:ext cx="2592288" cy="1323439"/>
          </a:xfrm>
          <a:prstGeom prst="rect">
            <a:avLst/>
          </a:prstGeom>
          <a:noFill/>
        </p:spPr>
        <p:txBody>
          <a:bodyPr wrap="square" rtlCol="0">
            <a:spAutoFit/>
          </a:bodyPr>
          <a:lstStyle/>
          <a:p>
            <a:pPr algn="ct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1 </a:t>
            </a:r>
            <a:r>
              <a:rPr lang="en-US" altLang="zh-CN" sz="4000" b="1" dirty="0" err="1">
                <a:latin typeface="Times New Roman" panose="02020603050405020304" pitchFamily="18" charset="0"/>
                <a:ea typeface="TsangerXuanSanM W05" panose="02020400000000000000" pitchFamily="18" charset="-122"/>
                <a:cs typeface="Times New Roman" panose="02020603050405020304" pitchFamily="18" charset="0"/>
              </a:rPr>
              <a:t>đối</a:t>
            </a:r>
            <a:r>
              <a:rPr lang="en-US" altLang="zh-CN" sz="4000" b="1"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2</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18" name="TextBox 503">
            <a:extLst>
              <a:ext uri="{FF2B5EF4-FFF2-40B4-BE49-F238E27FC236}">
                <a16:creationId xmlns:a16="http://schemas.microsoft.com/office/drawing/2014/main" xmlns="" id="{2847E4B2-B8FA-4CBB-9968-DDF0CBAE7D48}"/>
              </a:ext>
            </a:extLst>
          </p:cNvPr>
          <p:cNvSpPr txBox="1"/>
          <p:nvPr/>
        </p:nvSpPr>
        <p:spPr>
          <a:xfrm>
            <a:off x="15048472" y="3354772"/>
            <a:ext cx="2592288" cy="1323439"/>
          </a:xfrm>
          <a:prstGeom prst="rect">
            <a:avLst/>
          </a:prstGeom>
          <a:noFill/>
        </p:spPr>
        <p:txBody>
          <a:bodyPr wrap="square" rtlCol="0">
            <a:spAutoFit/>
          </a:bodyPr>
          <a:lstStyle/>
          <a:p>
            <a:pPr algn="ct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3 </a:t>
            </a:r>
            <a:r>
              <a:rPr lang="en-US" altLang="zh-CN" sz="4000" b="1" dirty="0" err="1">
                <a:latin typeface="Times New Roman" panose="02020603050405020304" pitchFamily="18" charset="0"/>
                <a:ea typeface="TsangerXuanSanM W05" panose="02020400000000000000" pitchFamily="18" charset="-122"/>
                <a:cs typeface="Times New Roman" panose="02020603050405020304" pitchFamily="18" charset="0"/>
              </a:rPr>
              <a:t>đối</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4</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19" name="TextBox 503">
            <a:extLst>
              <a:ext uri="{FF2B5EF4-FFF2-40B4-BE49-F238E27FC236}">
                <a16:creationId xmlns:a16="http://schemas.microsoft.com/office/drawing/2014/main" xmlns="" id="{2847E4B2-B8FA-4CBB-9968-DDF0CBAE7D48}"/>
              </a:ext>
            </a:extLst>
          </p:cNvPr>
          <p:cNvSpPr txBox="1"/>
          <p:nvPr/>
        </p:nvSpPr>
        <p:spPr>
          <a:xfrm>
            <a:off x="15068612" y="5732706"/>
            <a:ext cx="2592288" cy="1323439"/>
          </a:xfrm>
          <a:prstGeom prst="rect">
            <a:avLst/>
          </a:prstGeom>
          <a:noFill/>
        </p:spPr>
        <p:txBody>
          <a:bodyPr wrap="square" rtlCol="0">
            <a:spAutoFit/>
          </a:bodyPr>
          <a:lstStyle/>
          <a:p>
            <a:pPr algn="ct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5 </a:t>
            </a:r>
            <a:r>
              <a:rPr lang="en-US" altLang="zh-CN" sz="4000" b="1" dirty="0" err="1">
                <a:latin typeface="Times New Roman" panose="02020603050405020304" pitchFamily="18" charset="0"/>
                <a:ea typeface="TsangerXuanSanM W05" panose="02020400000000000000" pitchFamily="18" charset="-122"/>
                <a:cs typeface="Times New Roman" panose="02020603050405020304" pitchFamily="18" charset="0"/>
              </a:rPr>
              <a:t>đối</a:t>
            </a:r>
            <a:r>
              <a:rPr lang="en-US" altLang="zh-CN" sz="4000" b="1"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6</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20" name="TextBox 503">
            <a:extLst>
              <a:ext uri="{FF2B5EF4-FFF2-40B4-BE49-F238E27FC236}">
                <a16:creationId xmlns:a16="http://schemas.microsoft.com/office/drawing/2014/main" xmlns="" id="{2847E4B2-B8FA-4CBB-9968-DDF0CBAE7D48}"/>
              </a:ext>
            </a:extLst>
          </p:cNvPr>
          <p:cNvSpPr txBox="1"/>
          <p:nvPr/>
        </p:nvSpPr>
        <p:spPr>
          <a:xfrm>
            <a:off x="15048472" y="8017206"/>
            <a:ext cx="2592288" cy="1323439"/>
          </a:xfrm>
          <a:prstGeom prst="rect">
            <a:avLst/>
          </a:prstGeom>
          <a:noFill/>
        </p:spPr>
        <p:txBody>
          <a:bodyPr wrap="square" rtlCol="0">
            <a:spAutoFit/>
          </a:bodyPr>
          <a:lstStyle/>
          <a:p>
            <a:pPr algn="ct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7 </a:t>
            </a:r>
            <a:r>
              <a:rPr lang="en-US" altLang="zh-CN" sz="4000" b="1" dirty="0" err="1">
                <a:latin typeface="Times New Roman" panose="02020603050405020304" pitchFamily="18" charset="0"/>
                <a:ea typeface="TsangerXuanSanM W05" panose="02020400000000000000" pitchFamily="18" charset="-122"/>
                <a:cs typeface="Times New Roman" panose="02020603050405020304" pitchFamily="18" charset="0"/>
              </a:rPr>
              <a:t>đối</a:t>
            </a:r>
            <a:r>
              <a:rPr lang="en-US" altLang="zh-CN" sz="4000" b="1"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8</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graphicFrame>
        <p:nvGraphicFramePr>
          <p:cNvPr id="5" name="Table 4">
            <a:extLst>
              <a:ext uri="{FF2B5EF4-FFF2-40B4-BE49-F238E27FC236}">
                <a16:creationId xmlns:a16="http://schemas.microsoft.com/office/drawing/2014/main" xmlns="" id="{BFE852ED-2776-1195-2EEE-8777058C6EB7}"/>
              </a:ext>
            </a:extLst>
          </p:cNvPr>
          <p:cNvGraphicFramePr>
            <a:graphicFrameLocks noGrp="1"/>
          </p:cNvGraphicFramePr>
          <p:nvPr>
            <p:extLst>
              <p:ext uri="{D42A27DB-BD31-4B8C-83A1-F6EECF244321}">
                <p14:modId xmlns:p14="http://schemas.microsoft.com/office/powerpoint/2010/main" val="2672775209"/>
              </p:ext>
            </p:extLst>
          </p:nvPr>
        </p:nvGraphicFramePr>
        <p:xfrm>
          <a:off x="359024" y="102940"/>
          <a:ext cx="12518776" cy="9917358"/>
        </p:xfrm>
        <a:graphic>
          <a:graphicData uri="http://schemas.openxmlformats.org/drawingml/2006/table">
            <a:tbl>
              <a:tblPr firstRow="1" bandRow="1">
                <a:tableStyleId>{5C22544A-7EE6-4342-B048-85BDC9FD1C3A}</a:tableStyleId>
              </a:tblPr>
              <a:tblGrid>
                <a:gridCol w="1564847">
                  <a:extLst>
                    <a:ext uri="{9D8B030D-6E8A-4147-A177-3AD203B41FA5}">
                      <a16:colId xmlns:a16="http://schemas.microsoft.com/office/drawing/2014/main" xmlns="" val="3221981334"/>
                    </a:ext>
                  </a:extLst>
                </a:gridCol>
                <a:gridCol w="1564847">
                  <a:extLst>
                    <a:ext uri="{9D8B030D-6E8A-4147-A177-3AD203B41FA5}">
                      <a16:colId xmlns:a16="http://schemas.microsoft.com/office/drawing/2014/main" xmlns="" val="76746778"/>
                    </a:ext>
                  </a:extLst>
                </a:gridCol>
                <a:gridCol w="1564847">
                  <a:extLst>
                    <a:ext uri="{9D8B030D-6E8A-4147-A177-3AD203B41FA5}">
                      <a16:colId xmlns:a16="http://schemas.microsoft.com/office/drawing/2014/main" xmlns="" val="2632335902"/>
                    </a:ext>
                  </a:extLst>
                </a:gridCol>
                <a:gridCol w="1564847">
                  <a:extLst>
                    <a:ext uri="{9D8B030D-6E8A-4147-A177-3AD203B41FA5}">
                      <a16:colId xmlns:a16="http://schemas.microsoft.com/office/drawing/2014/main" xmlns="" val="2783429650"/>
                    </a:ext>
                  </a:extLst>
                </a:gridCol>
                <a:gridCol w="1564847">
                  <a:extLst>
                    <a:ext uri="{9D8B030D-6E8A-4147-A177-3AD203B41FA5}">
                      <a16:colId xmlns:a16="http://schemas.microsoft.com/office/drawing/2014/main" xmlns="" val="39176931"/>
                    </a:ext>
                  </a:extLst>
                </a:gridCol>
                <a:gridCol w="1564847">
                  <a:extLst>
                    <a:ext uri="{9D8B030D-6E8A-4147-A177-3AD203B41FA5}">
                      <a16:colId xmlns:a16="http://schemas.microsoft.com/office/drawing/2014/main" xmlns="" val="1486234439"/>
                    </a:ext>
                  </a:extLst>
                </a:gridCol>
                <a:gridCol w="1564847">
                  <a:extLst>
                    <a:ext uri="{9D8B030D-6E8A-4147-A177-3AD203B41FA5}">
                      <a16:colId xmlns:a16="http://schemas.microsoft.com/office/drawing/2014/main" xmlns="" val="2389063649"/>
                    </a:ext>
                  </a:extLst>
                </a:gridCol>
                <a:gridCol w="1564847">
                  <a:extLst>
                    <a:ext uri="{9D8B030D-6E8A-4147-A177-3AD203B41FA5}">
                      <a16:colId xmlns:a16="http://schemas.microsoft.com/office/drawing/2014/main" xmlns="" val="3891302318"/>
                    </a:ext>
                  </a:extLst>
                </a:gridCol>
              </a:tblGrid>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3</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4</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5</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7</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93536247"/>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gà</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vẳng</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5983882"/>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21523299"/>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hận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mọi</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26854589"/>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74964250"/>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3</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thảm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khua</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cũng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32552601"/>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85845174"/>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4</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sầu</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đánh</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sao</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52563085"/>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24803906"/>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5</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nghe</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rầu</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264903"/>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66450590"/>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giận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duyên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mõm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76324625"/>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35053083"/>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7</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39479328"/>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7101703"/>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8</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này</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06025868"/>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36479278"/>
                  </a:ext>
                </a:extLst>
              </a:tr>
            </a:tbl>
          </a:graphicData>
        </a:graphic>
      </p:graphicFrame>
      <p:sp>
        <p:nvSpPr>
          <p:cNvPr id="13" name="TextBox 12">
            <a:extLst>
              <a:ext uri="{FF2B5EF4-FFF2-40B4-BE49-F238E27FC236}">
                <a16:creationId xmlns:a16="http://schemas.microsoft.com/office/drawing/2014/main" xmlns="" id="{10D83668-2CDF-8ACA-EB93-B659A2D65AF7}"/>
              </a:ext>
            </a:extLst>
          </p:cNvPr>
          <p:cNvSpPr txBox="1"/>
          <p:nvPr/>
        </p:nvSpPr>
        <p:spPr>
          <a:xfrm>
            <a:off x="3271428" y="1295151"/>
            <a:ext cx="8463372"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2" name="TextBox 21">
            <a:extLst>
              <a:ext uri="{FF2B5EF4-FFF2-40B4-BE49-F238E27FC236}">
                <a16:creationId xmlns:a16="http://schemas.microsoft.com/office/drawing/2014/main" xmlns="" id="{06FBF42E-89FA-E579-4CC4-E64C5C764D14}"/>
              </a:ext>
            </a:extLst>
          </p:cNvPr>
          <p:cNvSpPr txBox="1"/>
          <p:nvPr/>
        </p:nvSpPr>
        <p:spPr>
          <a:xfrm>
            <a:off x="3239344" y="2461196"/>
            <a:ext cx="9028856"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 T                             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3" name="TextBox 22">
            <a:extLst>
              <a:ext uri="{FF2B5EF4-FFF2-40B4-BE49-F238E27FC236}">
                <a16:creationId xmlns:a16="http://schemas.microsoft.com/office/drawing/2014/main" xmlns="" id="{2C693DD5-A1E5-529C-9238-3DE86CA69068}"/>
              </a:ext>
            </a:extLst>
          </p:cNvPr>
          <p:cNvSpPr txBox="1"/>
          <p:nvPr/>
        </p:nvSpPr>
        <p:spPr>
          <a:xfrm>
            <a:off x="3239344" y="3559324"/>
            <a:ext cx="9028856"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       T                             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4" name="TextBox 23">
            <a:extLst>
              <a:ext uri="{FF2B5EF4-FFF2-40B4-BE49-F238E27FC236}">
                <a16:creationId xmlns:a16="http://schemas.microsoft.com/office/drawing/2014/main" xmlns="" id="{E2EE54F2-55E4-818F-BE86-517DCD813182}"/>
              </a:ext>
            </a:extLst>
          </p:cNvPr>
          <p:cNvSpPr txBox="1"/>
          <p:nvPr/>
        </p:nvSpPr>
        <p:spPr>
          <a:xfrm>
            <a:off x="3239344" y="4711452"/>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5" name="TextBox 24">
            <a:extLst>
              <a:ext uri="{FF2B5EF4-FFF2-40B4-BE49-F238E27FC236}">
                <a16:creationId xmlns:a16="http://schemas.microsoft.com/office/drawing/2014/main" xmlns="" id="{1543F2A4-BC58-B1FB-AD51-648A7D024C39}"/>
              </a:ext>
            </a:extLst>
          </p:cNvPr>
          <p:cNvSpPr txBox="1"/>
          <p:nvPr/>
        </p:nvSpPr>
        <p:spPr>
          <a:xfrm>
            <a:off x="3239344" y="6007596"/>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6" name="TextBox 25">
            <a:extLst>
              <a:ext uri="{FF2B5EF4-FFF2-40B4-BE49-F238E27FC236}">
                <a16:creationId xmlns:a16="http://schemas.microsoft.com/office/drawing/2014/main" xmlns="" id="{00C805F4-3714-EFED-F481-AD4BE96835B2}"/>
              </a:ext>
            </a:extLst>
          </p:cNvPr>
          <p:cNvSpPr txBox="1"/>
          <p:nvPr/>
        </p:nvSpPr>
        <p:spPr>
          <a:xfrm>
            <a:off x="3239344" y="7159724"/>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xmlns="" id="{57018361-84DA-D67E-B9AC-C4A9E4210B3F}"/>
              </a:ext>
            </a:extLst>
          </p:cNvPr>
          <p:cNvSpPr txBox="1"/>
          <p:nvPr/>
        </p:nvSpPr>
        <p:spPr>
          <a:xfrm>
            <a:off x="3239344" y="8311852"/>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8" name="TextBox 27">
            <a:extLst>
              <a:ext uri="{FF2B5EF4-FFF2-40B4-BE49-F238E27FC236}">
                <a16:creationId xmlns:a16="http://schemas.microsoft.com/office/drawing/2014/main" xmlns="" id="{EA21E046-89D4-CCC5-0EA9-03BDD14B69E7}"/>
              </a:ext>
            </a:extLst>
          </p:cNvPr>
          <p:cNvSpPr txBox="1"/>
          <p:nvPr/>
        </p:nvSpPr>
        <p:spPr>
          <a:xfrm>
            <a:off x="3239344" y="9463980"/>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 B                            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7903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BFE852ED-2776-1195-2EEE-8777058C6EB7}"/>
              </a:ext>
            </a:extLst>
          </p:cNvPr>
          <p:cNvGraphicFramePr>
            <a:graphicFrameLocks noGrp="1"/>
          </p:cNvGraphicFramePr>
          <p:nvPr/>
        </p:nvGraphicFramePr>
        <p:xfrm>
          <a:off x="359024" y="102940"/>
          <a:ext cx="12518776" cy="9917358"/>
        </p:xfrm>
        <a:graphic>
          <a:graphicData uri="http://schemas.openxmlformats.org/drawingml/2006/table">
            <a:tbl>
              <a:tblPr firstRow="1" bandRow="1">
                <a:tableStyleId>{5C22544A-7EE6-4342-B048-85BDC9FD1C3A}</a:tableStyleId>
              </a:tblPr>
              <a:tblGrid>
                <a:gridCol w="1564847">
                  <a:extLst>
                    <a:ext uri="{9D8B030D-6E8A-4147-A177-3AD203B41FA5}">
                      <a16:colId xmlns:a16="http://schemas.microsoft.com/office/drawing/2014/main" xmlns="" val="3221981334"/>
                    </a:ext>
                  </a:extLst>
                </a:gridCol>
                <a:gridCol w="1564847">
                  <a:extLst>
                    <a:ext uri="{9D8B030D-6E8A-4147-A177-3AD203B41FA5}">
                      <a16:colId xmlns:a16="http://schemas.microsoft.com/office/drawing/2014/main" xmlns="" val="76746778"/>
                    </a:ext>
                  </a:extLst>
                </a:gridCol>
                <a:gridCol w="1564847">
                  <a:extLst>
                    <a:ext uri="{9D8B030D-6E8A-4147-A177-3AD203B41FA5}">
                      <a16:colId xmlns:a16="http://schemas.microsoft.com/office/drawing/2014/main" xmlns="" val="2632335902"/>
                    </a:ext>
                  </a:extLst>
                </a:gridCol>
                <a:gridCol w="1564847">
                  <a:extLst>
                    <a:ext uri="{9D8B030D-6E8A-4147-A177-3AD203B41FA5}">
                      <a16:colId xmlns:a16="http://schemas.microsoft.com/office/drawing/2014/main" xmlns="" val="2783429650"/>
                    </a:ext>
                  </a:extLst>
                </a:gridCol>
                <a:gridCol w="1564847">
                  <a:extLst>
                    <a:ext uri="{9D8B030D-6E8A-4147-A177-3AD203B41FA5}">
                      <a16:colId xmlns:a16="http://schemas.microsoft.com/office/drawing/2014/main" xmlns="" val="39176931"/>
                    </a:ext>
                  </a:extLst>
                </a:gridCol>
                <a:gridCol w="1564847">
                  <a:extLst>
                    <a:ext uri="{9D8B030D-6E8A-4147-A177-3AD203B41FA5}">
                      <a16:colId xmlns:a16="http://schemas.microsoft.com/office/drawing/2014/main" xmlns="" val="1486234439"/>
                    </a:ext>
                  </a:extLst>
                </a:gridCol>
                <a:gridCol w="1564847">
                  <a:extLst>
                    <a:ext uri="{9D8B030D-6E8A-4147-A177-3AD203B41FA5}">
                      <a16:colId xmlns:a16="http://schemas.microsoft.com/office/drawing/2014/main" xmlns="" val="2389063649"/>
                    </a:ext>
                  </a:extLst>
                </a:gridCol>
                <a:gridCol w="1564847">
                  <a:extLst>
                    <a:ext uri="{9D8B030D-6E8A-4147-A177-3AD203B41FA5}">
                      <a16:colId xmlns:a16="http://schemas.microsoft.com/office/drawing/2014/main" xmlns="" val="3891302318"/>
                    </a:ext>
                  </a:extLst>
                </a:gridCol>
              </a:tblGrid>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3</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4</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5</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7</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93536247"/>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gà</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vẳng</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5983882"/>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21523299"/>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hận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mọi</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26854589"/>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74964250"/>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3</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thảm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khua</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cũng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32552601"/>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85845174"/>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4</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sầu</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đánh</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sao</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52563085"/>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24803906"/>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5</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nghe</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rầu</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264903"/>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66450590"/>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giận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duyên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mõm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76324625"/>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35053083"/>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7</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39479328"/>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7101703"/>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8</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này</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06025868"/>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36479278"/>
                  </a:ext>
                </a:extLst>
              </a:tr>
            </a:tbl>
          </a:graphicData>
        </a:graphic>
      </p:graphicFrame>
      <p:sp>
        <p:nvSpPr>
          <p:cNvPr id="13" name="TextBox 12">
            <a:extLst>
              <a:ext uri="{FF2B5EF4-FFF2-40B4-BE49-F238E27FC236}">
                <a16:creationId xmlns:a16="http://schemas.microsoft.com/office/drawing/2014/main" xmlns="" id="{10D83668-2CDF-8ACA-EB93-B659A2D65AF7}"/>
              </a:ext>
            </a:extLst>
          </p:cNvPr>
          <p:cNvSpPr txBox="1"/>
          <p:nvPr/>
        </p:nvSpPr>
        <p:spPr>
          <a:xfrm>
            <a:off x="3271428" y="1295151"/>
            <a:ext cx="8463372"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2" name="TextBox 21">
            <a:extLst>
              <a:ext uri="{FF2B5EF4-FFF2-40B4-BE49-F238E27FC236}">
                <a16:creationId xmlns:a16="http://schemas.microsoft.com/office/drawing/2014/main" xmlns="" id="{06FBF42E-89FA-E579-4CC4-E64C5C764D14}"/>
              </a:ext>
            </a:extLst>
          </p:cNvPr>
          <p:cNvSpPr txBox="1"/>
          <p:nvPr/>
        </p:nvSpPr>
        <p:spPr>
          <a:xfrm>
            <a:off x="3239344" y="2461196"/>
            <a:ext cx="9028856"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 T                             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3" name="TextBox 22">
            <a:extLst>
              <a:ext uri="{FF2B5EF4-FFF2-40B4-BE49-F238E27FC236}">
                <a16:creationId xmlns:a16="http://schemas.microsoft.com/office/drawing/2014/main" xmlns="" id="{2C693DD5-A1E5-529C-9238-3DE86CA69068}"/>
              </a:ext>
            </a:extLst>
          </p:cNvPr>
          <p:cNvSpPr txBox="1"/>
          <p:nvPr/>
        </p:nvSpPr>
        <p:spPr>
          <a:xfrm>
            <a:off x="3239344" y="3559324"/>
            <a:ext cx="9028856"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       T                             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4" name="TextBox 23">
            <a:extLst>
              <a:ext uri="{FF2B5EF4-FFF2-40B4-BE49-F238E27FC236}">
                <a16:creationId xmlns:a16="http://schemas.microsoft.com/office/drawing/2014/main" xmlns="" id="{E2EE54F2-55E4-818F-BE86-517DCD813182}"/>
              </a:ext>
            </a:extLst>
          </p:cNvPr>
          <p:cNvSpPr txBox="1"/>
          <p:nvPr/>
        </p:nvSpPr>
        <p:spPr>
          <a:xfrm>
            <a:off x="3239344" y="4711452"/>
            <a:ext cx="10400456"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5" name="TextBox 24">
            <a:extLst>
              <a:ext uri="{FF2B5EF4-FFF2-40B4-BE49-F238E27FC236}">
                <a16:creationId xmlns:a16="http://schemas.microsoft.com/office/drawing/2014/main" xmlns="" id="{1543F2A4-BC58-B1FB-AD51-648A7D024C39}"/>
              </a:ext>
            </a:extLst>
          </p:cNvPr>
          <p:cNvSpPr txBox="1"/>
          <p:nvPr/>
        </p:nvSpPr>
        <p:spPr>
          <a:xfrm>
            <a:off x="3239344" y="6007596"/>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6" name="TextBox 25">
            <a:extLst>
              <a:ext uri="{FF2B5EF4-FFF2-40B4-BE49-F238E27FC236}">
                <a16:creationId xmlns:a16="http://schemas.microsoft.com/office/drawing/2014/main" xmlns="" id="{00C805F4-3714-EFED-F481-AD4BE96835B2}"/>
              </a:ext>
            </a:extLst>
          </p:cNvPr>
          <p:cNvSpPr txBox="1"/>
          <p:nvPr/>
        </p:nvSpPr>
        <p:spPr>
          <a:xfrm>
            <a:off x="3239344" y="7159724"/>
            <a:ext cx="11089232"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xmlns="" id="{57018361-84DA-D67E-B9AC-C4A9E4210B3F}"/>
              </a:ext>
            </a:extLst>
          </p:cNvPr>
          <p:cNvSpPr txBox="1"/>
          <p:nvPr/>
        </p:nvSpPr>
        <p:spPr>
          <a:xfrm>
            <a:off x="3239344" y="8311852"/>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8" name="TextBox 27">
            <a:extLst>
              <a:ext uri="{FF2B5EF4-FFF2-40B4-BE49-F238E27FC236}">
                <a16:creationId xmlns:a16="http://schemas.microsoft.com/office/drawing/2014/main" xmlns="" id="{EA21E046-89D4-CCC5-0EA9-03BDD14B69E7}"/>
              </a:ext>
            </a:extLst>
          </p:cNvPr>
          <p:cNvSpPr txBox="1"/>
          <p:nvPr/>
        </p:nvSpPr>
        <p:spPr>
          <a:xfrm>
            <a:off x="3239344" y="9463980"/>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 B                            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 name="Right Brace 1">
            <a:extLst>
              <a:ext uri="{FF2B5EF4-FFF2-40B4-BE49-F238E27FC236}">
                <a16:creationId xmlns:a16="http://schemas.microsoft.com/office/drawing/2014/main" xmlns="" id="{21D66203-5FFC-D91E-A8A6-440CFEC653BA}"/>
              </a:ext>
            </a:extLst>
          </p:cNvPr>
          <p:cNvSpPr/>
          <p:nvPr/>
        </p:nvSpPr>
        <p:spPr>
          <a:xfrm>
            <a:off x="14328576" y="2125218"/>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3" name="Right Brace 2">
            <a:extLst>
              <a:ext uri="{FF2B5EF4-FFF2-40B4-BE49-F238E27FC236}">
                <a16:creationId xmlns:a16="http://schemas.microsoft.com/office/drawing/2014/main" xmlns="" id="{4B5F2C29-ECC2-235A-F435-1E06A1410AF5}"/>
              </a:ext>
            </a:extLst>
          </p:cNvPr>
          <p:cNvSpPr/>
          <p:nvPr/>
        </p:nvSpPr>
        <p:spPr>
          <a:xfrm>
            <a:off x="14328576" y="4650916"/>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4" name="Right Brace 3">
            <a:extLst>
              <a:ext uri="{FF2B5EF4-FFF2-40B4-BE49-F238E27FC236}">
                <a16:creationId xmlns:a16="http://schemas.microsoft.com/office/drawing/2014/main" xmlns="" id="{4A61DAA1-304B-569F-4ACD-A57B5EC6FC3B}"/>
              </a:ext>
            </a:extLst>
          </p:cNvPr>
          <p:cNvSpPr/>
          <p:nvPr/>
        </p:nvSpPr>
        <p:spPr>
          <a:xfrm>
            <a:off x="14328576" y="6932058"/>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6" name="TextBox 503">
            <a:extLst>
              <a:ext uri="{FF2B5EF4-FFF2-40B4-BE49-F238E27FC236}">
                <a16:creationId xmlns:a16="http://schemas.microsoft.com/office/drawing/2014/main" xmlns="" id="{255F59B6-DBA7-68D1-7B28-23EEF58D8E1A}"/>
              </a:ext>
            </a:extLst>
          </p:cNvPr>
          <p:cNvSpPr txBox="1"/>
          <p:nvPr/>
        </p:nvSpPr>
        <p:spPr>
          <a:xfrm>
            <a:off x="15037186" y="2125219"/>
            <a:ext cx="2592288" cy="707886"/>
          </a:xfrm>
          <a:prstGeom prst="rect">
            <a:avLst/>
          </a:prstGeom>
          <a:noFill/>
        </p:spPr>
        <p:txBody>
          <a:bodyPr wrap="square" rtlCol="0">
            <a:spAutoFit/>
          </a:bodyPr>
          <a:lstStyle/>
          <a:p>
            <a:pPr algn="ct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2,3</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7" name="TextBox 503">
            <a:extLst>
              <a:ext uri="{FF2B5EF4-FFF2-40B4-BE49-F238E27FC236}">
                <a16:creationId xmlns:a16="http://schemas.microsoft.com/office/drawing/2014/main" xmlns="" id="{5A55EC83-60CD-BA76-D790-43C2CB03F870}"/>
              </a:ext>
            </a:extLst>
          </p:cNvPr>
          <p:cNvSpPr txBox="1"/>
          <p:nvPr/>
        </p:nvSpPr>
        <p:spPr>
          <a:xfrm>
            <a:off x="15068612" y="4724595"/>
            <a:ext cx="2592288" cy="707886"/>
          </a:xfrm>
          <a:prstGeom prst="rect">
            <a:avLst/>
          </a:prstGeom>
          <a:noFill/>
        </p:spPr>
        <p:txBody>
          <a:bodyPr wrap="square" rtlCol="0">
            <a:spAutoFit/>
          </a:bodyPr>
          <a:lstStyle/>
          <a:p>
            <a:pPr algn="ct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4,5</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8" name="TextBox 503">
            <a:extLst>
              <a:ext uri="{FF2B5EF4-FFF2-40B4-BE49-F238E27FC236}">
                <a16:creationId xmlns:a16="http://schemas.microsoft.com/office/drawing/2014/main" xmlns="" id="{7C836F5D-882E-DE94-B265-EB1FCCD91FCA}"/>
              </a:ext>
            </a:extLst>
          </p:cNvPr>
          <p:cNvSpPr txBox="1"/>
          <p:nvPr/>
        </p:nvSpPr>
        <p:spPr>
          <a:xfrm>
            <a:off x="15048472" y="6977199"/>
            <a:ext cx="2592288" cy="707886"/>
          </a:xfrm>
          <a:prstGeom prst="rect">
            <a:avLst/>
          </a:prstGeom>
          <a:noFill/>
        </p:spPr>
        <p:txBody>
          <a:bodyPr wrap="square" rtlCol="0">
            <a:spAutoFit/>
          </a:bodyPr>
          <a:lstStyle/>
          <a:p>
            <a:pPr algn="ct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6,7</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9" name="Oval 8">
            <a:extLst>
              <a:ext uri="{FF2B5EF4-FFF2-40B4-BE49-F238E27FC236}">
                <a16:creationId xmlns:a16="http://schemas.microsoft.com/office/drawing/2014/main" xmlns="" id="{BDEA0886-7F57-32EE-5893-AF7348668AAD}"/>
              </a:ext>
            </a:extLst>
          </p:cNvPr>
          <p:cNvSpPr/>
          <p:nvPr/>
        </p:nvSpPr>
        <p:spPr>
          <a:xfrm>
            <a:off x="2895600" y="1897631"/>
            <a:ext cx="10369152" cy="26999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371193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7" grpId="0"/>
      <p:bldP spid="8"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367136" y="679005"/>
            <a:ext cx="8928992" cy="8003666"/>
          </a:xfrm>
          <a:prstGeom prst="rect">
            <a:avLst/>
          </a:prstGeom>
        </p:spPr>
        <p:txBody>
          <a:bodyPr wrap="square" lIns="0" tIns="0" rIns="0" bIns="0" rtlCol="0" anchor="t">
            <a:spAutoFit/>
          </a:bodyPr>
          <a:lstStyle/>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Tiếng gà văng vẳng gáy trên </a:t>
            </a:r>
            <a:r>
              <a:rPr lang="vi-VN" sz="4400" b="1" i="1" dirty="0">
                <a:solidFill>
                  <a:srgbClr val="000000"/>
                </a:solidFill>
                <a:latin typeface="Times New Roman" panose="02020603050405020304" pitchFamily="18" charset="0"/>
                <a:cs typeface="Times New Roman" panose="02020603050405020304" pitchFamily="18" charset="0"/>
              </a:rPr>
              <a:t>bom</a:t>
            </a:r>
            <a:r>
              <a:rPr lang="vi-VN" sz="4400" i="1"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Oán hận trông ra khắp mọi </a:t>
            </a:r>
            <a:r>
              <a:rPr lang="vi-VN" sz="4400" b="1" i="1" dirty="0">
                <a:solidFill>
                  <a:srgbClr val="000000"/>
                </a:solidFill>
                <a:latin typeface="Times New Roman" panose="02020603050405020304" pitchFamily="18" charset="0"/>
                <a:cs typeface="Times New Roman" panose="02020603050405020304" pitchFamily="18" charset="0"/>
              </a:rPr>
              <a:t>chòm.</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Mõ thảm không khua mà cũng cốc.</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Chuông sầu chẳng đánh cớ sao </a:t>
            </a:r>
            <a:r>
              <a:rPr lang="vi-VN" sz="4400" b="1" i="1" dirty="0">
                <a:solidFill>
                  <a:srgbClr val="000000"/>
                </a:solidFill>
                <a:latin typeface="Times New Roman" panose="02020603050405020304" pitchFamily="18" charset="0"/>
                <a:cs typeface="Times New Roman" panose="02020603050405020304" pitchFamily="18" charset="0"/>
              </a:rPr>
              <a:t>om</a:t>
            </a:r>
            <a:r>
              <a:rPr lang="vi-VN" sz="4400" i="1"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Trước nghe những tiếng thêm rầu rĩ,</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Sau giận vì duyên để mõm </a:t>
            </a:r>
            <a:r>
              <a:rPr lang="vi-VN" sz="4400" b="1" i="1" dirty="0">
                <a:solidFill>
                  <a:srgbClr val="000000"/>
                </a:solidFill>
                <a:latin typeface="Times New Roman" panose="02020603050405020304" pitchFamily="18" charset="0"/>
                <a:cs typeface="Times New Roman" panose="02020603050405020304" pitchFamily="18" charset="0"/>
              </a:rPr>
              <a:t>mòm</a:t>
            </a:r>
            <a:r>
              <a:rPr lang="vi-VN" sz="4400" i="1"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Tài tử văn nhân ai đó tá?</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Thân này đ</a:t>
            </a:r>
            <a:r>
              <a:rPr lang="en-US" sz="4400" i="1" dirty="0">
                <a:solidFill>
                  <a:srgbClr val="000000"/>
                </a:solidFill>
                <a:latin typeface="Times New Roman" panose="02020603050405020304" pitchFamily="18" charset="0"/>
                <a:cs typeface="Times New Roman" panose="02020603050405020304" pitchFamily="18" charset="0"/>
              </a:rPr>
              <a:t>â</a:t>
            </a:r>
            <a:r>
              <a:rPr lang="vi-VN" sz="4400" i="1" dirty="0">
                <a:solidFill>
                  <a:srgbClr val="000000"/>
                </a:solidFill>
                <a:latin typeface="Times New Roman" panose="02020603050405020304" pitchFamily="18" charset="0"/>
                <a:cs typeface="Times New Roman" panose="02020603050405020304" pitchFamily="18" charset="0"/>
              </a:rPr>
              <a:t>u đã chịu già </a:t>
            </a:r>
            <a:r>
              <a:rPr lang="vi-VN" sz="4400" b="1" i="1" dirty="0">
                <a:solidFill>
                  <a:srgbClr val="000000"/>
                </a:solidFill>
                <a:latin typeface="Times New Roman" panose="02020603050405020304" pitchFamily="18" charset="0"/>
                <a:cs typeface="Times New Roman" panose="02020603050405020304" pitchFamily="18" charset="0"/>
              </a:rPr>
              <a:t>tom!</a:t>
            </a:r>
          </a:p>
        </p:txBody>
      </p:sp>
      <p:sp>
        <p:nvSpPr>
          <p:cNvPr id="6" name="TextBox 5"/>
          <p:cNvSpPr txBox="1"/>
          <p:nvPr/>
        </p:nvSpPr>
        <p:spPr>
          <a:xfrm>
            <a:off x="7703840" y="1399085"/>
            <a:ext cx="1075896" cy="707886"/>
          </a:xfrm>
          <a:prstGeom prst="rect">
            <a:avLst/>
          </a:prstGeom>
          <a:noFill/>
        </p:spPr>
        <p:txBody>
          <a:bodyPr wrap="square" rtlCol="0">
            <a:spAutoFit/>
          </a:bodyPr>
          <a:lstStyle/>
          <a:p>
            <a:pPr algn="ctr"/>
            <a:r>
              <a:rPr lang="en-US" sz="4000" b="1" dirty="0">
                <a:solidFill>
                  <a:schemeClr val="tx2"/>
                </a:solidFill>
                <a:latin typeface="Times New Roman" panose="02020603050405020304" pitchFamily="18" charset="0"/>
                <a:cs typeface="Times New Roman" panose="02020603050405020304" pitchFamily="18" charset="0"/>
              </a:rPr>
              <a:t>B                  </a:t>
            </a:r>
          </a:p>
        </p:txBody>
      </p:sp>
      <p:sp>
        <p:nvSpPr>
          <p:cNvPr id="7" name="TextBox 6"/>
          <p:cNvSpPr txBox="1"/>
          <p:nvPr/>
        </p:nvSpPr>
        <p:spPr>
          <a:xfrm>
            <a:off x="7847856" y="2457719"/>
            <a:ext cx="864096" cy="707886"/>
          </a:xfrm>
          <a:prstGeom prst="rect">
            <a:avLst/>
          </a:prstGeom>
          <a:noFill/>
        </p:spPr>
        <p:txBody>
          <a:bodyPr wrap="square" rtlCol="0">
            <a:spAutoFit/>
          </a:bodyPr>
          <a:lstStyle/>
          <a:p>
            <a:r>
              <a:rPr lang="en-US" sz="4000" b="1" dirty="0">
                <a:solidFill>
                  <a:schemeClr val="tx2"/>
                </a:solidFill>
                <a:latin typeface="Times New Roman" panose="02020603050405020304" pitchFamily="18" charset="0"/>
                <a:cs typeface="Times New Roman" panose="02020603050405020304" pitchFamily="18" charset="0"/>
              </a:rPr>
              <a:t>B                  </a:t>
            </a:r>
          </a:p>
        </p:txBody>
      </p:sp>
      <p:sp>
        <p:nvSpPr>
          <p:cNvPr id="8" name="TextBox 7"/>
          <p:cNvSpPr txBox="1"/>
          <p:nvPr/>
        </p:nvSpPr>
        <p:spPr>
          <a:xfrm>
            <a:off x="8645680" y="4424588"/>
            <a:ext cx="864096" cy="707886"/>
          </a:xfrm>
          <a:prstGeom prst="rect">
            <a:avLst/>
          </a:prstGeom>
          <a:noFill/>
        </p:spPr>
        <p:txBody>
          <a:bodyPr wrap="square" rtlCol="0">
            <a:spAutoFit/>
          </a:bodyPr>
          <a:lstStyle/>
          <a:p>
            <a:r>
              <a:rPr lang="en-US" sz="4000" b="1" dirty="0">
                <a:solidFill>
                  <a:schemeClr val="tx2"/>
                </a:solidFill>
                <a:latin typeface="Times New Roman" panose="02020603050405020304" pitchFamily="18" charset="0"/>
                <a:cs typeface="Times New Roman" panose="02020603050405020304" pitchFamily="18" charset="0"/>
              </a:rPr>
              <a:t>B                  </a:t>
            </a:r>
          </a:p>
        </p:txBody>
      </p:sp>
      <p:sp>
        <p:nvSpPr>
          <p:cNvPr id="9" name="TextBox 8"/>
          <p:cNvSpPr txBox="1"/>
          <p:nvPr/>
        </p:nvSpPr>
        <p:spPr>
          <a:xfrm>
            <a:off x="7543800" y="6404686"/>
            <a:ext cx="864096" cy="707886"/>
          </a:xfrm>
          <a:prstGeom prst="rect">
            <a:avLst/>
          </a:prstGeom>
          <a:noFill/>
        </p:spPr>
        <p:txBody>
          <a:bodyPr wrap="square" rtlCol="0">
            <a:spAutoFit/>
          </a:bodyPr>
          <a:lstStyle/>
          <a:p>
            <a:r>
              <a:rPr lang="en-US" sz="4000" b="1" dirty="0">
                <a:solidFill>
                  <a:schemeClr val="tx2"/>
                </a:solidFill>
                <a:latin typeface="Times New Roman" panose="02020603050405020304" pitchFamily="18" charset="0"/>
                <a:cs typeface="Times New Roman" panose="02020603050405020304" pitchFamily="18" charset="0"/>
              </a:rPr>
              <a:t>B                  </a:t>
            </a:r>
          </a:p>
        </p:txBody>
      </p:sp>
      <p:sp>
        <p:nvSpPr>
          <p:cNvPr id="10" name="TextBox 9"/>
          <p:cNvSpPr txBox="1"/>
          <p:nvPr/>
        </p:nvSpPr>
        <p:spPr>
          <a:xfrm>
            <a:off x="7377692" y="8473843"/>
            <a:ext cx="864096" cy="707886"/>
          </a:xfrm>
          <a:prstGeom prst="rect">
            <a:avLst/>
          </a:prstGeom>
          <a:noFill/>
        </p:spPr>
        <p:txBody>
          <a:bodyPr wrap="square" rtlCol="0">
            <a:spAutoFit/>
          </a:bodyPr>
          <a:lstStyle/>
          <a:p>
            <a:r>
              <a:rPr lang="en-US" sz="4000" b="1" dirty="0">
                <a:solidFill>
                  <a:schemeClr val="tx2"/>
                </a:solidFill>
                <a:latin typeface="Times New Roman" panose="02020603050405020304" pitchFamily="18" charset="0"/>
                <a:cs typeface="Times New Roman" panose="02020603050405020304" pitchFamily="18" charset="0"/>
              </a:rPr>
              <a:t>B                  </a:t>
            </a:r>
          </a:p>
        </p:txBody>
      </p:sp>
      <p:sp>
        <p:nvSpPr>
          <p:cNvPr id="11" name="Right Brace 10"/>
          <p:cNvSpPr/>
          <p:nvPr/>
        </p:nvSpPr>
        <p:spPr>
          <a:xfrm>
            <a:off x="9077728" y="1101038"/>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2" name="TextBox 503">
            <a:extLst>
              <a:ext uri="{FF2B5EF4-FFF2-40B4-BE49-F238E27FC236}">
                <a16:creationId xmlns:a16="http://schemas.microsoft.com/office/drawing/2014/main" xmlns="" id="{2847E4B2-B8FA-4CBB-9968-DDF0CBAE7D48}"/>
              </a:ext>
            </a:extLst>
          </p:cNvPr>
          <p:cNvSpPr txBox="1"/>
          <p:nvPr/>
        </p:nvSpPr>
        <p:spPr>
          <a:xfrm>
            <a:off x="9807768" y="1401416"/>
            <a:ext cx="2592288" cy="707886"/>
          </a:xfrm>
          <a:prstGeom prst="rect">
            <a:avLst/>
          </a:prstGeom>
          <a:noFill/>
        </p:spPr>
        <p:txBody>
          <a:bodyPr wrap="square" rtlCol="0">
            <a:spAutoFit/>
          </a:bodyPr>
          <a:lstStyle/>
          <a:p>
            <a:pPr algn="ct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Hai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đề</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13" name="Right Brace 12"/>
          <p:cNvSpPr/>
          <p:nvPr/>
        </p:nvSpPr>
        <p:spPr>
          <a:xfrm>
            <a:off x="9615856" y="3117908"/>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4" name="TextBox 503">
            <a:extLst>
              <a:ext uri="{FF2B5EF4-FFF2-40B4-BE49-F238E27FC236}">
                <a16:creationId xmlns:a16="http://schemas.microsoft.com/office/drawing/2014/main" xmlns="" id="{2847E4B2-B8FA-4CBB-9968-DDF0CBAE7D48}"/>
              </a:ext>
            </a:extLst>
          </p:cNvPr>
          <p:cNvSpPr txBox="1"/>
          <p:nvPr/>
        </p:nvSpPr>
        <p:spPr>
          <a:xfrm>
            <a:off x="9904198" y="3541865"/>
            <a:ext cx="3446424" cy="707886"/>
          </a:xfrm>
          <a:prstGeom prst="rect">
            <a:avLst/>
          </a:prstGeom>
          <a:noFill/>
        </p:spPr>
        <p:txBody>
          <a:bodyPr wrap="square" rtlCol="0">
            <a:spAutoFit/>
          </a:bodyPr>
          <a:lstStyle/>
          <a:p>
            <a:pPr algn="ct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Hai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thực</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15" name="Right Brace 14"/>
          <p:cNvSpPr/>
          <p:nvPr/>
        </p:nvSpPr>
        <p:spPr>
          <a:xfrm>
            <a:off x="9592996" y="5048006"/>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6" name="TextBox 503">
            <a:extLst>
              <a:ext uri="{FF2B5EF4-FFF2-40B4-BE49-F238E27FC236}">
                <a16:creationId xmlns:a16="http://schemas.microsoft.com/office/drawing/2014/main" xmlns="" id="{2847E4B2-B8FA-4CBB-9968-DDF0CBAE7D48}"/>
              </a:ext>
            </a:extLst>
          </p:cNvPr>
          <p:cNvSpPr txBox="1"/>
          <p:nvPr/>
        </p:nvSpPr>
        <p:spPr>
          <a:xfrm>
            <a:off x="10094730" y="5461854"/>
            <a:ext cx="3446424" cy="707886"/>
          </a:xfrm>
          <a:prstGeom prst="rect">
            <a:avLst/>
          </a:prstGeom>
          <a:noFill/>
        </p:spPr>
        <p:txBody>
          <a:bodyPr wrap="square" rtlCol="0">
            <a:spAutoFit/>
          </a:bodyPr>
          <a:lstStyle/>
          <a:p>
            <a:pPr algn="ct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Hai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luận</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17" name="Right Brace 16"/>
          <p:cNvSpPr/>
          <p:nvPr/>
        </p:nvSpPr>
        <p:spPr>
          <a:xfrm>
            <a:off x="9566088" y="7348790"/>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8" name="TextBox 503">
            <a:extLst>
              <a:ext uri="{FF2B5EF4-FFF2-40B4-BE49-F238E27FC236}">
                <a16:creationId xmlns:a16="http://schemas.microsoft.com/office/drawing/2014/main" xmlns="" id="{2847E4B2-B8FA-4CBB-9968-DDF0CBAE7D48}"/>
              </a:ext>
            </a:extLst>
          </p:cNvPr>
          <p:cNvSpPr txBox="1"/>
          <p:nvPr/>
        </p:nvSpPr>
        <p:spPr>
          <a:xfrm>
            <a:off x="10296128" y="7649169"/>
            <a:ext cx="3446424" cy="707886"/>
          </a:xfrm>
          <a:prstGeom prst="rect">
            <a:avLst/>
          </a:prstGeom>
          <a:noFill/>
        </p:spPr>
        <p:txBody>
          <a:bodyPr wrap="square" rtlCol="0">
            <a:spAutoFit/>
          </a:bodyPr>
          <a:lstStyle/>
          <a:p>
            <a:pPr algn="ct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Hai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kết</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19" name="Right Brace 18"/>
          <p:cNvSpPr/>
          <p:nvPr/>
        </p:nvSpPr>
        <p:spPr>
          <a:xfrm>
            <a:off x="13841468" y="3476081"/>
            <a:ext cx="631124" cy="3395610"/>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3600">
              <a:solidFill>
                <a:srgbClr val="C00000"/>
              </a:solidFill>
            </a:endParaRPr>
          </a:p>
        </p:txBody>
      </p:sp>
      <p:sp>
        <p:nvSpPr>
          <p:cNvPr id="20" name="TextBox 503">
            <a:extLst>
              <a:ext uri="{FF2B5EF4-FFF2-40B4-BE49-F238E27FC236}">
                <a16:creationId xmlns:a16="http://schemas.microsoft.com/office/drawing/2014/main" xmlns="" id="{2847E4B2-B8FA-4CBB-9968-DDF0CBAE7D48}"/>
              </a:ext>
            </a:extLst>
          </p:cNvPr>
          <p:cNvSpPr txBox="1"/>
          <p:nvPr/>
        </p:nvSpPr>
        <p:spPr>
          <a:xfrm>
            <a:off x="14506122" y="4694063"/>
            <a:ext cx="3446424" cy="707886"/>
          </a:xfrm>
          <a:prstGeom prst="rect">
            <a:avLst/>
          </a:prstGeom>
          <a:noFill/>
        </p:spPr>
        <p:txBody>
          <a:bodyPr wrap="square" rtlCol="0">
            <a:spAutoFit/>
          </a:bodyPr>
          <a:lstStyle/>
          <a:p>
            <a:pPr algn="ctr"/>
            <a:r>
              <a:rPr lang="en-US" altLang="zh-CN" sz="4000" b="1" dirty="0" err="1">
                <a:solidFill>
                  <a:srgbClr val="C00000"/>
                </a:solidFill>
                <a:latin typeface="Times New Roman" panose="02020603050405020304" pitchFamily="18" charset="0"/>
                <a:ea typeface="TsangerXuanSanM W05" panose="02020400000000000000" pitchFamily="18" charset="-122"/>
                <a:cs typeface="Times New Roman" panose="02020603050405020304" pitchFamily="18" charset="0"/>
                <a:sym typeface="+mn-lt"/>
              </a:rPr>
              <a:t>Đối</a:t>
            </a:r>
            <a:r>
              <a:rPr lang="en-US" altLang="zh-CN" sz="4000" b="1" dirty="0">
                <a:solidFill>
                  <a:srgbClr val="C00000"/>
                </a:solidFill>
                <a:latin typeface="Times New Roman" panose="02020603050405020304" pitchFamily="18" charset="0"/>
                <a:ea typeface="TsangerXuanSanM W05" panose="02020400000000000000" pitchFamily="18" charset="-122"/>
                <a:cs typeface="Times New Roman" panose="02020603050405020304" pitchFamily="18" charset="0"/>
                <a:sym typeface="+mn-lt"/>
              </a:rPr>
              <a:t> </a:t>
            </a:r>
            <a:r>
              <a:rPr lang="en-US" altLang="zh-CN" sz="4000" b="1" dirty="0" err="1">
                <a:solidFill>
                  <a:srgbClr val="C00000"/>
                </a:solidFill>
                <a:latin typeface="Times New Roman" panose="02020603050405020304" pitchFamily="18" charset="0"/>
                <a:ea typeface="TsangerXuanSanM W05" panose="02020400000000000000" pitchFamily="18" charset="-122"/>
                <a:cs typeface="Times New Roman" panose="02020603050405020304" pitchFamily="18" charset="0"/>
                <a:sym typeface="+mn-lt"/>
              </a:rPr>
              <a:t>nhau</a:t>
            </a:r>
            <a:endParaRPr lang="zh-CN" altLang="en-US" sz="4000" b="1" dirty="0">
              <a:solidFill>
                <a:srgbClr val="C00000"/>
              </a:solidFill>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cxnSp>
        <p:nvCxnSpPr>
          <p:cNvPr id="22" name="Straight Connector 21"/>
          <p:cNvCxnSpPr/>
          <p:nvPr/>
        </p:nvCxnSpPr>
        <p:spPr>
          <a:xfrm flipH="1">
            <a:off x="5788042" y="417091"/>
            <a:ext cx="144016" cy="1410554"/>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5265406" y="1492243"/>
            <a:ext cx="144016" cy="1410554"/>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a:off x="6067690" y="2485254"/>
            <a:ext cx="144016" cy="1410554"/>
          </a:xfrm>
          <a:prstGeom prst="line">
            <a:avLst/>
          </a:prstGeom>
        </p:spPr>
        <p:style>
          <a:lnRef idx="1">
            <a:schemeClr val="dk1"/>
          </a:lnRef>
          <a:fillRef idx="0">
            <a:schemeClr val="dk1"/>
          </a:fillRef>
          <a:effectRef idx="0">
            <a:schemeClr val="dk1"/>
          </a:effectRef>
          <a:fontRef idx="minor">
            <a:schemeClr val="tx1"/>
          </a:fontRef>
        </p:style>
      </p:cxnSp>
      <p:sp>
        <p:nvSpPr>
          <p:cNvPr id="2" name="Freeform 3">
            <a:extLst>
              <a:ext uri="{FF2B5EF4-FFF2-40B4-BE49-F238E27FC236}">
                <a16:creationId xmlns:a16="http://schemas.microsoft.com/office/drawing/2014/main" xmlns="" id="{F45EAF7C-6F39-87D3-79F9-B55E18428517}"/>
              </a:ext>
            </a:extLst>
          </p:cNvPr>
          <p:cNvSpPr/>
          <p:nvPr/>
        </p:nvSpPr>
        <p:spPr>
          <a:xfrm>
            <a:off x="15467536" y="6972300"/>
            <a:ext cx="5459104" cy="4114800"/>
          </a:xfrm>
          <a:custGeom>
            <a:avLst/>
            <a:gdLst/>
            <a:ahLst/>
            <a:cxnLst/>
            <a:rect l="l" t="t" r="r" b="b"/>
            <a:pathLst>
              <a:path w="5459104" h="4114800">
                <a:moveTo>
                  <a:pt x="0" y="0"/>
                </a:moveTo>
                <a:lnTo>
                  <a:pt x="5459104" y="0"/>
                </a:lnTo>
                <a:lnTo>
                  <a:pt x="545910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120953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par>
                                <p:cTn id="67" presetID="16" presetClass="entr" presetSubtype="21"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animBg="1"/>
      <p:bldP spid="12" grpId="0"/>
      <p:bldP spid="13" grpId="0" animBg="1"/>
      <p:bldP spid="14" grpId="0"/>
      <p:bldP spid="15" grpId="0" animBg="1"/>
      <p:bldP spid="16" grpId="0"/>
      <p:bldP spid="17" grpId="0" animBg="1"/>
      <p:bldP spid="18" grpId="0"/>
      <p:bldP spid="19" grpId="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46206FC-AD1A-0C9E-DE66-56B18B7656B3}"/>
              </a:ext>
            </a:extLst>
          </p:cNvPr>
          <p:cNvSpPr/>
          <p:nvPr/>
        </p:nvSpPr>
        <p:spPr>
          <a:xfrm>
            <a:off x="0" y="0"/>
            <a:ext cx="9144000" cy="50673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36E67085-9F27-B6C0-CF54-3E272DECA81E}"/>
              </a:ext>
            </a:extLst>
          </p:cNvPr>
          <p:cNvSpPr/>
          <p:nvPr/>
        </p:nvSpPr>
        <p:spPr>
          <a:xfrm>
            <a:off x="9144000" y="-2006"/>
            <a:ext cx="9144000" cy="506729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F8E2C686-8189-CBAA-E673-0407BA14C731}"/>
              </a:ext>
            </a:extLst>
          </p:cNvPr>
          <p:cNvSpPr/>
          <p:nvPr/>
        </p:nvSpPr>
        <p:spPr>
          <a:xfrm>
            <a:off x="0" y="5065293"/>
            <a:ext cx="9144000" cy="522170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5F054B72-094C-5980-954C-CAC830FE41E0}"/>
              </a:ext>
            </a:extLst>
          </p:cNvPr>
          <p:cNvSpPr/>
          <p:nvPr/>
        </p:nvSpPr>
        <p:spPr>
          <a:xfrm>
            <a:off x="9144000" y="5064290"/>
            <a:ext cx="9144000" cy="5221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07C12D96-34D4-29F5-1427-8CBF54412B37}"/>
              </a:ext>
            </a:extLst>
          </p:cNvPr>
          <p:cNvSpPr txBox="1"/>
          <p:nvPr/>
        </p:nvSpPr>
        <p:spPr>
          <a:xfrm>
            <a:off x="609600" y="1104900"/>
            <a:ext cx="8077200" cy="28956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Nhóm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1: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Hai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miêu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gian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gian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nào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tâm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gì</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8" name="TextBox 7">
            <a:extLst>
              <a:ext uri="{FF2B5EF4-FFF2-40B4-BE49-F238E27FC236}">
                <a16:creationId xmlns:a16="http://schemas.microsoft.com/office/drawing/2014/main" xmlns="" id="{B4F6E718-6BD4-6191-D9DC-E50201A19AFB}"/>
              </a:ext>
            </a:extLst>
          </p:cNvPr>
          <p:cNvSpPr txBox="1"/>
          <p:nvPr/>
        </p:nvSpPr>
        <p:spPr>
          <a:xfrm>
            <a:off x="10363200" y="1083843"/>
            <a:ext cx="7423484" cy="28956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Nhóm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2: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Hai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thực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hai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luận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những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nào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9" name="TextBox 8">
            <a:extLst>
              <a:ext uri="{FF2B5EF4-FFF2-40B4-BE49-F238E27FC236}">
                <a16:creationId xmlns:a16="http://schemas.microsoft.com/office/drawing/2014/main" xmlns="" id="{7987B46A-6D26-C32B-7B5C-8801F85A3609}"/>
              </a:ext>
            </a:extLst>
          </p:cNvPr>
          <p:cNvSpPr txBox="1"/>
          <p:nvPr/>
        </p:nvSpPr>
        <p:spPr>
          <a:xfrm>
            <a:off x="517358" y="6228848"/>
            <a:ext cx="80772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Nhóm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3: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Chỉ</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chuyển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hai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10" name="TextBox 9">
            <a:extLst>
              <a:ext uri="{FF2B5EF4-FFF2-40B4-BE49-F238E27FC236}">
                <a16:creationId xmlns:a16="http://schemas.microsoft.com/office/drawing/2014/main" xmlns="" id="{737CFD40-92D2-EE64-ACE9-74BB7795BF36}"/>
              </a:ext>
            </a:extLst>
          </p:cNvPr>
          <p:cNvSpPr txBox="1"/>
          <p:nvPr/>
        </p:nvSpPr>
        <p:spPr>
          <a:xfrm>
            <a:off x="9906000" y="6170191"/>
            <a:ext cx="8077200" cy="28956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Nhóm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4: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Nêu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chủ</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Chủ</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đó</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giúp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em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hiểu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điều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gì</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tưởng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11" name="Freeform 3">
            <a:extLst>
              <a:ext uri="{FF2B5EF4-FFF2-40B4-BE49-F238E27FC236}">
                <a16:creationId xmlns:a16="http://schemas.microsoft.com/office/drawing/2014/main" xmlns="" id="{1FE8A97F-B1FD-D1A2-D205-EFAD853595E3}"/>
              </a:ext>
            </a:extLst>
          </p:cNvPr>
          <p:cNvSpPr/>
          <p:nvPr/>
        </p:nvSpPr>
        <p:spPr>
          <a:xfrm>
            <a:off x="6644906" y="3028947"/>
            <a:ext cx="5118504" cy="4381508"/>
          </a:xfrm>
          <a:prstGeom prst="diamond">
            <a:avLst/>
          </a:prstGeom>
          <a:blipFill>
            <a:blip r:embed="rId3"/>
            <a:stretch>
              <a:fillRect/>
            </a:stretch>
          </a:blipFill>
        </p:spPr>
        <p:txBody>
          <a:bodyPr/>
          <a:lstStyle/>
          <a:p>
            <a:endParaRPr lang="en-US"/>
          </a:p>
        </p:txBody>
      </p:sp>
    </p:spTree>
    <p:extLst>
      <p:ext uri="{BB962C8B-B14F-4D97-AF65-F5344CB8AC3E}">
        <p14:creationId xmlns:p14="http://schemas.microsoft.com/office/powerpoint/2010/main" val="364397694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78F4970-4EA4-F53C-7277-820EE3B97FB1}"/>
              </a:ext>
            </a:extLst>
          </p:cNvPr>
          <p:cNvPicPr>
            <a:picLocks noChangeAspect="1"/>
          </p:cNvPicPr>
          <p:nvPr/>
        </p:nvPicPr>
        <p:blipFill>
          <a:blip r:embed="rId3"/>
          <a:srcRect l="24891" r="35626"/>
          <a:stretch/>
        </p:blipFill>
        <p:spPr>
          <a:xfrm>
            <a:off x="20" y="-96244"/>
            <a:ext cx="5943580" cy="10424641"/>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pic>
        <p:nvPicPr>
          <p:cNvPr id="7" name="Picture 2" descr="Phụ nữ hiện đại là những người không cô đơn - ELLE.VN">
            <a:extLst>
              <a:ext uri="{FF2B5EF4-FFF2-40B4-BE49-F238E27FC236}">
                <a16:creationId xmlns:a16="http://schemas.microsoft.com/office/drawing/2014/main" xmlns="" id="{B4683AFB-F271-10DC-59C2-F448BF7CBD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0262" r="11902"/>
          <a:stretch/>
        </p:blipFill>
        <p:spPr bwMode="auto">
          <a:xfrm>
            <a:off x="12344399" y="0"/>
            <a:ext cx="5943601" cy="1042464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14EF6344-7A32-10E0-9EF7-CF3BD4B2EC50}"/>
              </a:ext>
            </a:extLst>
          </p:cNvPr>
          <p:cNvSpPr/>
          <p:nvPr/>
        </p:nvSpPr>
        <p:spPr>
          <a:xfrm>
            <a:off x="3733800" y="952500"/>
            <a:ext cx="10972800" cy="4067780"/>
          </a:xfrm>
          <a:prstGeom prst="rect">
            <a:avLst/>
          </a:prstGeom>
        </p:spPr>
        <p:txBody>
          <a:bodyPr wrap="square">
            <a:spAutoFit/>
          </a:bodyPr>
          <a:lstStyle/>
          <a:p>
            <a:pPr lvl="0" algn="ctr" defTabSz="1371600">
              <a:spcAft>
                <a:spcPts val="1125"/>
              </a:spcAft>
              <a:defRPr/>
            </a:pPr>
            <a:r>
              <a:rPr lang="en-US" sz="80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Ngày</a:t>
            </a:r>
            <a:r>
              <a:rPr lang="en-US" sz="80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80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xưa</a:t>
            </a:r>
            <a:r>
              <a:rPr lang="en-US" sz="80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p>
          <a:p>
            <a:pPr lvl="0" algn="ctr" defTabSz="1371600">
              <a:spcAft>
                <a:spcPts val="1125"/>
              </a:spcAft>
              <a:defRPr/>
            </a:pPr>
            <a:r>
              <a:rPr lang="en-US" sz="80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và</a:t>
            </a:r>
            <a:r>
              <a:rPr lang="en-US" sz="80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p>
          <a:p>
            <a:pPr lvl="0" algn="ctr" defTabSz="1371600">
              <a:spcAft>
                <a:spcPts val="1125"/>
              </a:spcAft>
              <a:defRPr/>
            </a:pPr>
            <a:r>
              <a:rPr lang="en-US" sz="80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ngày</a:t>
            </a:r>
            <a:r>
              <a:rPr lang="en-US" sz="80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nay</a:t>
            </a:r>
          </a:p>
        </p:txBody>
      </p:sp>
      <p:sp>
        <p:nvSpPr>
          <p:cNvPr id="4" name="TextBox 3">
            <a:extLst>
              <a:ext uri="{FF2B5EF4-FFF2-40B4-BE49-F238E27FC236}">
                <a16:creationId xmlns:a16="http://schemas.microsoft.com/office/drawing/2014/main" xmlns="" id="{BCC19C0F-95CD-9BE8-0FC5-6CC41E4C0CFC}"/>
              </a:ext>
            </a:extLst>
          </p:cNvPr>
          <p:cNvSpPr txBox="1"/>
          <p:nvPr/>
        </p:nvSpPr>
        <p:spPr>
          <a:xfrm>
            <a:off x="6172200" y="5972780"/>
            <a:ext cx="6248400" cy="2800767"/>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469742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8288000" cy="107061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620000" y="7124700"/>
            <a:ext cx="4114800" cy="39004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21773" y="7886700"/>
            <a:ext cx="3741729" cy="1815882"/>
          </a:xfrm>
          <a:prstGeom prst="rect">
            <a:avLst/>
          </a:prstGeom>
          <a:noFill/>
        </p:spPr>
        <p:txBody>
          <a:bodyPr wrap="none" rtlCol="0">
            <a:spAutoFit/>
          </a:bodyPr>
          <a:lstStyle/>
          <a:p>
            <a:pPr algn="ctr" defTabSz="1828800"/>
            <a:r>
              <a:rPr lang="en-US" sz="5600" dirty="0">
                <a:solidFill>
                  <a:srgbClr val="009900"/>
                </a:solidFill>
                <a:latin typeface="UTM Azuki" panose="02040603050506020204" pitchFamily="18" charset="0"/>
              </a:rPr>
              <a:t>XÂY DỰNG</a:t>
            </a:r>
          </a:p>
          <a:p>
            <a:pPr algn="ctr" defTabSz="1828800"/>
            <a:r>
              <a:rPr lang="en-US" sz="5600" dirty="0">
                <a:solidFill>
                  <a:srgbClr val="009900"/>
                </a:solidFill>
                <a:latin typeface="UTM Azuki" panose="02040603050506020204" pitchFamily="18" charset="0"/>
              </a:rPr>
              <a:t>NÔNG TRẠI</a:t>
            </a:r>
          </a:p>
        </p:txBody>
      </p:sp>
      <p:pic>
        <p:nvPicPr>
          <p:cNvPr id="3076"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630401" y="32492"/>
            <a:ext cx="3419474" cy="145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54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2516" y="0"/>
            <a:ext cx="18810516" cy="105809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8750552" y="1822778"/>
            <a:ext cx="1612648" cy="16971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05201" y="5313628"/>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199" y="5513399"/>
            <a:ext cx="5116286" cy="15340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0363201" y="1080038"/>
            <a:ext cx="1791154" cy="20400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822884" y="-647700"/>
            <a:ext cx="3160316" cy="37187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3999" y="2913975"/>
            <a:ext cx="2002970" cy="17723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51829"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1885" y="4071406"/>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304800" y="4381500"/>
            <a:ext cx="2272784" cy="161199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6884" y="4293508"/>
            <a:ext cx="2133600" cy="146446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702687"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801600" y="419101"/>
            <a:ext cx="6143908" cy="488340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262588" y="3995771"/>
            <a:ext cx="3367812" cy="114773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 y="-38099"/>
            <a:ext cx="1183596" cy="114953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121823" y="4039388"/>
            <a:ext cx="1530550" cy="133923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96000" y="-38099"/>
            <a:ext cx="1219200"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6981377" y="4709104"/>
            <a:ext cx="3928266" cy="262083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3141067" y="-38100"/>
            <a:ext cx="1206142" cy="11645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5">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3600588" y="6437600"/>
            <a:ext cx="2963294" cy="228712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7366651" y="-38384"/>
            <a:ext cx="1624950" cy="137188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6291946" y="5905501"/>
            <a:ext cx="4610100" cy="46769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40" action="ppaction://hlinksldjump"/>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68360" y="1028700"/>
            <a:ext cx="1577148"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43" action="ppaction://hlinksldjump"/>
          </p:cNvPr>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419" y="1028700"/>
            <a:ext cx="1652482"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6" action="ppaction://hlinksldjump"/>
          </p:cNvPr>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24000" y="1080039"/>
            <a:ext cx="1562884" cy="167353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9" action="ppaction://hlinksldjump"/>
          </p:cNvPr>
          <p:cNvPicPr>
            <a:picLocks noChangeAspect="1" noChangeArrowheads="1"/>
          </p:cNvPicPr>
          <p:nvPr/>
        </p:nvPicPr>
        <p:blipFill>
          <a:blip r:embed="rId50">
            <a:extLst>
              <a:ext uri="{BEBA8EAE-BF5A-486C-A8C5-ECC9F3942E4B}">
                <a14:imgProps xmlns:a14="http://schemas.microsoft.com/office/drawing/2010/main">
                  <a14:imgLayer r:embed="rId5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89495" y="975509"/>
            <a:ext cx="1582506" cy="16945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52" action="ppaction://hlinksldjump"/>
          </p:cNvPr>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588328" y="1055641"/>
            <a:ext cx="1507672" cy="161441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5" action="ppaction://hlinksldjump"/>
          </p:cNvPr>
          <p:cNvPicPr>
            <a:picLocks noChangeAspect="1" noChangeArrowheads="1"/>
          </p:cNvPicPr>
          <p:nvPr/>
        </p:nvPicPr>
        <p:blipFill>
          <a:blip r:embed="rId56">
            <a:extLst>
              <a:ext uri="{BEBA8EAE-BF5A-486C-A8C5-ECC9F3942E4B}">
                <a14:imgProps xmlns:a14="http://schemas.microsoft.com/office/drawing/2010/main">
                  <a14:imgLayer r:embed="rId57">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6112328" y="1055643"/>
            <a:ext cx="1507672" cy="161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368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82406" y="2400301"/>
            <a:ext cx="11802077" cy="954107"/>
          </a:xfrm>
          <a:prstGeom prst="rect">
            <a:avLst/>
          </a:prstGeom>
          <a:noFill/>
        </p:spPr>
        <p:txBody>
          <a:bodyPr wrap="none" rtlCol="0">
            <a:spAutoFit/>
          </a:bodyPr>
          <a:lstStyle/>
          <a:p>
            <a:pPr algn="ctr" defTabSz="1828800"/>
            <a:r>
              <a:rPr lang="en-US" sz="5600" b="1" dirty="0">
                <a:solidFill>
                  <a:prstClr val="white"/>
                </a:solidFill>
                <a:latin typeface="Times New Roman" panose="02020603050405020304" pitchFamily="18" charset="0"/>
                <a:cs typeface="Times New Roman" panose="02020603050405020304" pitchFamily="18" charset="0"/>
              </a:rPr>
              <a:t>1. Ai </a:t>
            </a:r>
            <a:r>
              <a:rPr lang="en-US" sz="5600" b="1" dirty="0" err="1">
                <a:solidFill>
                  <a:prstClr val="white"/>
                </a:solidFill>
                <a:latin typeface="Times New Roman" panose="02020603050405020304" pitchFamily="18" charset="0"/>
                <a:cs typeface="Times New Roman" panose="02020603050405020304" pitchFamily="18" charset="0"/>
              </a:rPr>
              <a:t>là</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tác</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giả</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của</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bài</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thơ</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Tự</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tình</a:t>
            </a:r>
            <a:r>
              <a:rPr lang="en-US" sz="5600" b="1" dirty="0">
                <a:solidFill>
                  <a:prstClr val="white"/>
                </a:solidFill>
                <a:latin typeface="Times New Roman" panose="02020603050405020304" pitchFamily="18" charset="0"/>
                <a:cs typeface="Times New Roman" panose="02020603050405020304" pitchFamily="18" charset="0"/>
              </a:rPr>
              <a:t> I”</a:t>
            </a:r>
          </a:p>
        </p:txBody>
      </p:sp>
      <p:sp>
        <p:nvSpPr>
          <p:cNvPr id="5" name="TextBox 4"/>
          <p:cNvSpPr txBox="1"/>
          <p:nvPr/>
        </p:nvSpPr>
        <p:spPr>
          <a:xfrm>
            <a:off x="5562600" y="5567809"/>
            <a:ext cx="4557658" cy="830997"/>
          </a:xfrm>
          <a:prstGeom prst="rect">
            <a:avLst/>
          </a:prstGeom>
          <a:noFill/>
        </p:spPr>
        <p:txBody>
          <a:bodyPr wrap="none" rtlCol="0">
            <a:spAutoFit/>
          </a:bodyPr>
          <a:lstStyle/>
          <a:p>
            <a:pPr defTabSz="1828800"/>
            <a:r>
              <a:rPr lang="en-US" sz="4800" b="1" dirty="0" err="1">
                <a:solidFill>
                  <a:srgbClr val="0000FF"/>
                </a:solidFill>
                <a:latin typeface="Times New Roman" panose="02020603050405020304" pitchFamily="18" charset="0"/>
                <a:cs typeface="Times New Roman" panose="02020603050405020304" pitchFamily="18" charset="0"/>
              </a:rPr>
              <a:t>Hồ</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Xuân</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Hương</a:t>
            </a:r>
            <a:endParaRPr lang="en-US" sz="4800" b="1" dirty="0">
              <a:solidFill>
                <a:srgbClr val="0000FF"/>
              </a:solidFill>
              <a:latin typeface="Times New Roman" panose="02020603050405020304" pitchFamily="18" charset="0"/>
              <a:cs typeface="Times New Roman" panose="02020603050405020304"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0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00299" y="2132234"/>
            <a:ext cx="13487401" cy="2123658"/>
          </a:xfrm>
          <a:prstGeom prst="rect">
            <a:avLst/>
          </a:prstGeom>
          <a:noFill/>
        </p:spPr>
        <p:txBody>
          <a:bodyPr wrap="square" rtlCol="0">
            <a:spAutoFit/>
          </a:bodyPr>
          <a:lstStyle/>
          <a:p>
            <a:pPr lvl="0" algn="just" defTabSz="1371600">
              <a:spcAft>
                <a:spcPts val="1125"/>
              </a:spcAft>
              <a:defRPr/>
            </a:pP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2.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Tự</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II”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có</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chủ</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số</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phận</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bi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kịch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phụ</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nữ</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xã</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hội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phong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kiến</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khát</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vọng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hạnh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phúc</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tha</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thiết</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mãnh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liệt</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Đúng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hay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sai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5" name="TextBox 4"/>
          <p:cNvSpPr txBox="1"/>
          <p:nvPr/>
        </p:nvSpPr>
        <p:spPr>
          <a:xfrm>
            <a:off x="7367551" y="5458242"/>
            <a:ext cx="1776448" cy="830997"/>
          </a:xfrm>
          <a:prstGeom prst="rect">
            <a:avLst/>
          </a:prstGeom>
          <a:noFill/>
        </p:spPr>
        <p:txBody>
          <a:bodyPr wrap="none" rtlCol="0">
            <a:spAutoFit/>
          </a:bodyPr>
          <a:lstStyle/>
          <a:p>
            <a:pPr defTabSz="1828800"/>
            <a:r>
              <a:rPr lang="en-US" sz="4800" b="1" dirty="0" err="1">
                <a:solidFill>
                  <a:srgbClr val="0000FF"/>
                </a:solidFill>
                <a:latin typeface="Times New Roman" panose="02020603050405020304" pitchFamily="18" charset="0"/>
                <a:cs typeface="Times New Roman" panose="02020603050405020304" pitchFamily="18" charset="0"/>
              </a:rPr>
              <a:t>Đúng</a:t>
            </a:r>
            <a:r>
              <a:rPr lang="en-US" sz="4800" b="1" dirty="0">
                <a:solidFill>
                  <a:srgbClr val="0000FF"/>
                </a:solidFill>
                <a:latin typeface="Times New Roman" panose="02020603050405020304" pitchFamily="18" charset="0"/>
                <a:cs typeface="Times New Roman" panose="02020603050405020304" pitchFamily="18" charset="0"/>
              </a:rPr>
              <a:t> </a:t>
            </a: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61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1C5A8C0-2A48-9C5B-71E3-2493033C2E03}"/>
              </a:ext>
            </a:extLst>
          </p:cNvPr>
          <p:cNvPicPr>
            <a:picLocks noChangeAspect="1"/>
          </p:cNvPicPr>
          <p:nvPr/>
        </p:nvPicPr>
        <p:blipFill>
          <a:blip r:embed="rId3"/>
          <a:stretch>
            <a:fillRect/>
          </a:stretch>
        </p:blipFill>
        <p:spPr>
          <a:xfrm>
            <a:off x="3810000" y="30079"/>
            <a:ext cx="14478000" cy="10256921"/>
          </a:xfrm>
          <a:prstGeom prst="rect">
            <a:avLst/>
          </a:prstGeom>
        </p:spPr>
      </p:pic>
      <p:pic>
        <p:nvPicPr>
          <p:cNvPr id="6" name="Picture 5">
            <a:extLst>
              <a:ext uri="{FF2B5EF4-FFF2-40B4-BE49-F238E27FC236}">
                <a16:creationId xmlns:a16="http://schemas.microsoft.com/office/drawing/2014/main" xmlns="" id="{13F05491-DE63-D1C9-E64B-F5F24EA8BA92}"/>
              </a:ext>
            </a:extLst>
          </p:cNvPr>
          <p:cNvPicPr>
            <a:picLocks noChangeAspect="1"/>
          </p:cNvPicPr>
          <p:nvPr/>
        </p:nvPicPr>
        <p:blipFill>
          <a:blip r:embed="rId4"/>
          <a:stretch>
            <a:fillRect/>
          </a:stretch>
        </p:blipFill>
        <p:spPr>
          <a:xfrm>
            <a:off x="40104" y="0"/>
            <a:ext cx="7808496" cy="10411328"/>
          </a:xfrm>
          <a:prstGeom prst="rect">
            <a:avLst/>
          </a:prstGeom>
        </p:spPr>
      </p:pic>
      <p:sp>
        <p:nvSpPr>
          <p:cNvPr id="3" name="TextBox 2">
            <a:extLst>
              <a:ext uri="{FF2B5EF4-FFF2-40B4-BE49-F238E27FC236}">
                <a16:creationId xmlns:a16="http://schemas.microsoft.com/office/drawing/2014/main" xmlns="" id="{D67F9A71-B4B8-29C6-035B-87368D74BEFA}"/>
              </a:ext>
            </a:extLst>
          </p:cNvPr>
          <p:cNvSpPr txBox="1"/>
          <p:nvPr/>
        </p:nvSpPr>
        <p:spPr>
          <a:xfrm>
            <a:off x="0" y="7810500"/>
            <a:ext cx="18263938" cy="1015663"/>
          </a:xfrm>
          <a:prstGeom prst="rect">
            <a:avLst/>
          </a:prstGeom>
          <a:solidFill>
            <a:schemeClr val="bg1"/>
          </a:solidFill>
        </p:spPr>
        <p:txBody>
          <a:bodyPr wrap="square" lIns="0" tIns="0" rIns="0" bIns="0" rtlCol="0" anchor="t">
            <a:spAutoFit/>
          </a:bodyPr>
          <a:lstStyle/>
          <a:p>
            <a:pPr algn="ctr"/>
            <a:r>
              <a:rPr lang="nl-NL" sz="6600" b="1" dirty="0">
                <a:latin typeface="Times New Roman" pitchFamily="18" charset="0"/>
                <a:cs typeface="Times New Roman" pitchFamily="18" charset="0"/>
              </a:rPr>
              <a:t>LÊ CHÂN</a:t>
            </a:r>
            <a:endParaRPr lang="en-US" sz="6600" b="1" dirty="0">
              <a:latin typeface="Times New Roman" pitchFamily="18" charset="0"/>
              <a:cs typeface="Times New Roman" pitchFamily="18" charset="0"/>
            </a:endParaRPr>
          </a:p>
        </p:txBody>
      </p:sp>
    </p:spTree>
    <p:extLst>
      <p:ext uri="{BB962C8B-B14F-4D97-AF65-F5344CB8AC3E}">
        <p14:creationId xmlns:p14="http://schemas.microsoft.com/office/powerpoint/2010/main" val="420527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43200" y="1684468"/>
            <a:ext cx="13335001" cy="2677656"/>
          </a:xfrm>
          <a:prstGeom prst="rect">
            <a:avLst/>
          </a:prstGeom>
          <a:noFill/>
        </p:spPr>
        <p:txBody>
          <a:bodyPr wrap="square" rtlCol="0">
            <a:spAutoFit/>
          </a:bodyPr>
          <a:lstStyle/>
          <a:p>
            <a:pPr algn="just" defTabSz="1828800"/>
            <a:r>
              <a:rPr lang="en-US" sz="5600" b="1" dirty="0">
                <a:solidFill>
                  <a:prstClr val="white"/>
                </a:solidFill>
                <a:latin typeface="Times New Roman" panose="02020603050405020304" pitchFamily="18" charset="0"/>
                <a:cs typeface="Times New Roman" panose="02020603050405020304" pitchFamily="18" charset="0"/>
              </a:rPr>
              <a:t>3. </a:t>
            </a:r>
            <a:r>
              <a:rPr lang="en-US" sz="5600" b="1" dirty="0" err="1">
                <a:solidFill>
                  <a:prstClr val="white"/>
                </a:solidFill>
                <a:latin typeface="Times New Roman" panose="02020603050405020304" pitchFamily="18" charset="0"/>
                <a:cs typeface="Times New Roman" panose="02020603050405020304" pitchFamily="18" charset="0"/>
              </a:rPr>
              <a:t>Bài</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thơ</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Tự</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tình</a:t>
            </a:r>
            <a:r>
              <a:rPr lang="en-US" sz="5600" b="1" dirty="0">
                <a:solidFill>
                  <a:prstClr val="white"/>
                </a:solidFill>
                <a:latin typeface="Times New Roman" panose="02020603050405020304" pitchFamily="18" charset="0"/>
                <a:cs typeface="Times New Roman" panose="02020603050405020304" pitchFamily="18" charset="0"/>
              </a:rPr>
              <a:t> II” </a:t>
            </a:r>
            <a:r>
              <a:rPr lang="en-US" sz="5600" b="1" dirty="0" err="1">
                <a:solidFill>
                  <a:prstClr val="white"/>
                </a:solidFill>
                <a:latin typeface="Times New Roman" panose="02020603050405020304" pitchFamily="18" charset="0"/>
                <a:cs typeface="Times New Roman" panose="02020603050405020304" pitchFamily="18" charset="0"/>
              </a:rPr>
              <a:t>được</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Hồ</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Xuân</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Hương</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sáng</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tác</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theo</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thể</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thơ</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Thất</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ngôn</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tứ</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tuyệt</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đúng</a:t>
            </a:r>
            <a:r>
              <a:rPr lang="en-US" sz="5600" b="1" dirty="0">
                <a:solidFill>
                  <a:prstClr val="white"/>
                </a:solidFill>
                <a:latin typeface="Times New Roman" panose="02020603050405020304" pitchFamily="18" charset="0"/>
                <a:cs typeface="Times New Roman" panose="02020603050405020304" pitchFamily="18" charset="0"/>
              </a:rPr>
              <a:t> hay </a:t>
            </a:r>
            <a:r>
              <a:rPr lang="en-US" sz="5600" b="1" dirty="0" err="1">
                <a:solidFill>
                  <a:prstClr val="white"/>
                </a:solidFill>
                <a:latin typeface="Times New Roman" panose="02020603050405020304" pitchFamily="18" charset="0"/>
                <a:cs typeface="Times New Roman" panose="02020603050405020304" pitchFamily="18" charset="0"/>
              </a:rPr>
              <a:t>sai</a:t>
            </a:r>
            <a:r>
              <a:rPr lang="en-US" sz="5600" b="1" dirty="0">
                <a:solidFill>
                  <a:prstClr val="white"/>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5029200" y="5539771"/>
            <a:ext cx="6112699" cy="830997"/>
          </a:xfrm>
          <a:prstGeom prst="rect">
            <a:avLst/>
          </a:prstGeom>
          <a:noFill/>
        </p:spPr>
        <p:txBody>
          <a:bodyPr wrap="none" rtlCol="0">
            <a:spAutoFit/>
          </a:bodyPr>
          <a:lstStyle/>
          <a:p>
            <a:pPr defTabSz="1828800"/>
            <a:r>
              <a:rPr lang="en-US" sz="4800" b="1" dirty="0">
                <a:solidFill>
                  <a:srgbClr val="0000FF"/>
                </a:solidFill>
                <a:latin typeface="Times New Roman" panose="02020603050405020304" pitchFamily="18" charset="0"/>
                <a:cs typeface="Times New Roman" panose="02020603050405020304" pitchFamily="18" charset="0"/>
              </a:rPr>
              <a:t>Sai – </a:t>
            </a:r>
            <a:r>
              <a:rPr lang="en-US" sz="4800" b="1" dirty="0" err="1">
                <a:solidFill>
                  <a:srgbClr val="0000FF"/>
                </a:solidFill>
                <a:latin typeface="Times New Roman" panose="02020603050405020304" pitchFamily="18" charset="0"/>
                <a:cs typeface="Times New Roman" panose="02020603050405020304" pitchFamily="18" charset="0"/>
              </a:rPr>
              <a:t>Thất</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ngôn</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bát</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cú</a:t>
            </a:r>
            <a:endParaRPr lang="en-US" sz="4800" b="1" dirty="0">
              <a:solidFill>
                <a:srgbClr val="0000FF"/>
              </a:solidFill>
              <a:latin typeface="Times New Roman" panose="02020603050405020304" pitchFamily="18" charset="0"/>
              <a:cs typeface="Times New Roman" panose="02020603050405020304" pitchFamily="18" charset="0"/>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80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59224" y="1869134"/>
            <a:ext cx="14051026" cy="2308324"/>
          </a:xfrm>
          <a:prstGeom prst="rect">
            <a:avLst/>
          </a:prstGeom>
          <a:noFill/>
        </p:spPr>
        <p:txBody>
          <a:bodyPr wrap="none" rtlCol="0">
            <a:spAutoFit/>
          </a:bodyPr>
          <a:lstStyle/>
          <a:p>
            <a:pPr algn="just"/>
            <a:r>
              <a:rPr lang="en-US" sz="4800" b="1" dirty="0">
                <a:solidFill>
                  <a:schemeClr val="bg1"/>
                </a:solidFill>
                <a:latin typeface="Times New Roman" panose="02020603050405020304" pitchFamily="18" charset="0"/>
                <a:cs typeface="Times New Roman" panose="02020603050405020304" pitchFamily="18" charset="0"/>
              </a:rPr>
              <a:t>4. </a:t>
            </a:r>
            <a:r>
              <a:rPr lang="en-US" sz="4800" b="1" dirty="0" err="1">
                <a:solidFill>
                  <a:schemeClr val="bg1"/>
                </a:solidFill>
                <a:latin typeface="Times New Roman" panose="02020603050405020304" pitchFamily="18" charset="0"/>
                <a:cs typeface="Times New Roman" panose="02020603050405020304" pitchFamily="18" charset="0"/>
              </a:rPr>
              <a:t>Tác</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giả</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đã</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sử</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dụng</a:t>
            </a:r>
            <a:r>
              <a:rPr lang="en-US" sz="4800" b="1" dirty="0">
                <a:solidFill>
                  <a:schemeClr val="bg1"/>
                </a:solidFill>
                <a:latin typeface="Times New Roman" panose="02020603050405020304" pitchFamily="18" charset="0"/>
                <a:cs typeface="Times New Roman" panose="02020603050405020304" pitchFamily="18" charset="0"/>
              </a:rPr>
              <a:t> BPTT </a:t>
            </a:r>
            <a:r>
              <a:rPr lang="en-US" sz="4800" b="1" dirty="0" err="1">
                <a:solidFill>
                  <a:schemeClr val="bg1"/>
                </a:solidFill>
                <a:latin typeface="Times New Roman" panose="02020603050405020304" pitchFamily="18" charset="0"/>
                <a:cs typeface="Times New Roman" panose="02020603050405020304" pitchFamily="18" charset="0"/>
              </a:rPr>
              <a:t>nào</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trong</a:t>
            </a:r>
            <a:r>
              <a:rPr lang="en-US" sz="4800" b="1" dirty="0">
                <a:solidFill>
                  <a:schemeClr val="bg1"/>
                </a:solidFill>
                <a:latin typeface="Times New Roman" panose="02020603050405020304" pitchFamily="18" charset="0"/>
                <a:cs typeface="Times New Roman" panose="02020603050405020304" pitchFamily="18" charset="0"/>
              </a:rPr>
              <a:t> 2 </a:t>
            </a:r>
            <a:r>
              <a:rPr lang="en-US" sz="4800" b="1" dirty="0" err="1">
                <a:solidFill>
                  <a:schemeClr val="bg1"/>
                </a:solidFill>
                <a:latin typeface="Times New Roman" panose="02020603050405020304" pitchFamily="18" charset="0"/>
                <a:cs typeface="Times New Roman" panose="02020603050405020304" pitchFamily="18" charset="0"/>
              </a:rPr>
              <a:t>câu</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thơ</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sau</a:t>
            </a:r>
            <a:r>
              <a:rPr lang="en-US" sz="4800" b="1" dirty="0">
                <a:solidFill>
                  <a:schemeClr val="bg1"/>
                </a:solidFill>
                <a:latin typeface="Times New Roman" panose="02020603050405020304" pitchFamily="18" charset="0"/>
                <a:cs typeface="Times New Roman" panose="02020603050405020304" pitchFamily="18" charset="0"/>
              </a:rPr>
              <a:t>:</a:t>
            </a:r>
          </a:p>
          <a:p>
            <a:pPr algn="ctr"/>
            <a:r>
              <a:rPr lang="vi-VN" sz="4800" i="1" dirty="0">
                <a:solidFill>
                  <a:schemeClr val="bg1"/>
                </a:solidFill>
                <a:latin typeface="Times New Roman" panose="02020603050405020304" pitchFamily="18" charset="0"/>
                <a:cs typeface="Times New Roman" panose="02020603050405020304" pitchFamily="18" charset="0"/>
              </a:rPr>
              <a:t>Mõ thảm không khua mà cũng cốc.</a:t>
            </a:r>
          </a:p>
          <a:p>
            <a:pPr algn="ctr"/>
            <a:r>
              <a:rPr lang="vi-VN" sz="4800" i="1" dirty="0">
                <a:solidFill>
                  <a:schemeClr val="bg1"/>
                </a:solidFill>
                <a:latin typeface="Times New Roman" panose="02020603050405020304" pitchFamily="18" charset="0"/>
                <a:cs typeface="Times New Roman" panose="02020603050405020304" pitchFamily="18" charset="0"/>
              </a:rPr>
              <a:t>Chuông sầu chẳng đánh cớ sao om?</a:t>
            </a:r>
            <a:endParaRPr lang="en-US" sz="4800" i="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800600" y="5261762"/>
            <a:ext cx="6207148" cy="1569660"/>
          </a:xfrm>
          <a:prstGeom prst="rect">
            <a:avLst/>
          </a:prstGeom>
          <a:noFill/>
        </p:spPr>
        <p:txBody>
          <a:bodyPr wrap="none" rtlCol="0">
            <a:spAutoFit/>
          </a:bodyPr>
          <a:lstStyle/>
          <a:p>
            <a:pPr algn="ctr" defTabSz="1828800"/>
            <a:r>
              <a:rPr lang="en-US" sz="4800" b="1" dirty="0" err="1">
                <a:solidFill>
                  <a:srgbClr val="0000FF"/>
                </a:solidFill>
                <a:latin typeface="Times New Roman" panose="02020603050405020304" pitchFamily="18" charset="0"/>
                <a:cs typeface="Times New Roman" panose="02020603050405020304" pitchFamily="18" charset="0"/>
              </a:rPr>
              <a:t>Nhân</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hoá</a:t>
            </a:r>
            <a:r>
              <a:rPr lang="en-US" sz="4800" b="1" dirty="0">
                <a:solidFill>
                  <a:srgbClr val="0000FF"/>
                </a:solidFill>
                <a:latin typeface="Times New Roman" panose="02020603050405020304" pitchFamily="18" charset="0"/>
                <a:cs typeface="Times New Roman" panose="02020603050405020304" pitchFamily="18" charset="0"/>
              </a:rPr>
              <a:t> </a:t>
            </a:r>
          </a:p>
          <a:p>
            <a:pPr algn="ctr" defTabSz="1828800"/>
            <a:r>
              <a:rPr lang="en-US" sz="4800" b="1" dirty="0">
                <a:solidFill>
                  <a:srgbClr val="0000FF"/>
                </a:solidFill>
                <a:latin typeface="Times New Roman" panose="02020603050405020304" pitchFamily="18" charset="0"/>
                <a:cs typeface="Times New Roman" panose="02020603050405020304" pitchFamily="18" charset="0"/>
              </a:rPr>
              <a:t>(</a:t>
            </a:r>
            <a:r>
              <a:rPr lang="en-US" sz="4800" b="1" dirty="0" err="1">
                <a:solidFill>
                  <a:srgbClr val="0000FF"/>
                </a:solidFill>
                <a:latin typeface="Times New Roman" panose="02020603050405020304" pitchFamily="18" charset="0"/>
                <a:cs typeface="Times New Roman" panose="02020603050405020304" pitchFamily="18" charset="0"/>
              </a:rPr>
              <a:t>mõ</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thảm</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chuông</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sầu</a:t>
            </a:r>
            <a:r>
              <a:rPr lang="en-US" sz="4800" b="1" dirty="0">
                <a:solidFill>
                  <a:srgbClr val="0000FF"/>
                </a:solidFill>
                <a:latin typeface="Times New Roman" panose="02020603050405020304" pitchFamily="18" charset="0"/>
                <a:cs typeface="Times New Roman" panose="02020603050405020304" pitchFamily="18" charset="0"/>
              </a:rPr>
              <a:t>)</a:t>
            </a: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10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32108" y="1918815"/>
            <a:ext cx="13166105" cy="3231654"/>
          </a:xfrm>
          <a:prstGeom prst="rect">
            <a:avLst/>
          </a:prstGeom>
          <a:noFill/>
        </p:spPr>
        <p:txBody>
          <a:bodyPr wrap="none" rtlCol="0">
            <a:spAutoFit/>
          </a:bodyPr>
          <a:lstStyle/>
          <a:p>
            <a:pPr algn="ctr" defTabSz="1828800"/>
            <a:r>
              <a:rPr lang="en-US" sz="5400" b="1" dirty="0">
                <a:solidFill>
                  <a:schemeClr val="bg1"/>
                </a:solidFill>
                <a:latin typeface="Times New Roman" panose="02020603050405020304" pitchFamily="18" charset="0"/>
                <a:cs typeface="Times New Roman" panose="02020603050405020304" pitchFamily="18" charset="0"/>
              </a:rPr>
              <a:t>5. </a:t>
            </a:r>
            <a:r>
              <a:rPr lang="en-US" sz="5400" b="1" dirty="0" err="1">
                <a:solidFill>
                  <a:schemeClr val="bg1"/>
                </a:solidFill>
                <a:latin typeface="Times New Roman" panose="02020603050405020304" pitchFamily="18" charset="0"/>
                <a:cs typeface="Times New Roman" panose="02020603050405020304" pitchFamily="18" charset="0"/>
              </a:rPr>
              <a:t>Hãy</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liệt</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kê</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các</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từ</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láy</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trong</a:t>
            </a:r>
            <a:r>
              <a:rPr lang="en-US" sz="5400" b="1" dirty="0">
                <a:solidFill>
                  <a:schemeClr val="bg1"/>
                </a:solidFill>
                <a:latin typeface="Times New Roman" panose="02020603050405020304" pitchFamily="18" charset="0"/>
                <a:cs typeface="Times New Roman" panose="02020603050405020304" pitchFamily="18" charset="0"/>
              </a:rPr>
              <a:t> 2 </a:t>
            </a:r>
            <a:r>
              <a:rPr lang="en-US" sz="5400" b="1" dirty="0" err="1">
                <a:solidFill>
                  <a:schemeClr val="bg1"/>
                </a:solidFill>
                <a:latin typeface="Times New Roman" panose="02020603050405020304" pitchFamily="18" charset="0"/>
                <a:cs typeface="Times New Roman" panose="02020603050405020304" pitchFamily="18" charset="0"/>
              </a:rPr>
              <a:t>câu</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thơ</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sau</a:t>
            </a:r>
            <a:r>
              <a:rPr lang="en-US" sz="5400" b="1" dirty="0">
                <a:solidFill>
                  <a:schemeClr val="bg1"/>
                </a:solidFill>
                <a:latin typeface="Times New Roman" panose="02020603050405020304" pitchFamily="18" charset="0"/>
                <a:cs typeface="Times New Roman" panose="02020603050405020304" pitchFamily="18" charset="0"/>
              </a:rPr>
              <a:t>:</a:t>
            </a:r>
          </a:p>
          <a:p>
            <a:pPr algn="ctr"/>
            <a:r>
              <a:rPr lang="vi-VN" sz="4800" i="1" dirty="0">
                <a:solidFill>
                  <a:schemeClr val="bg1"/>
                </a:solidFill>
                <a:latin typeface="Times New Roman" panose="02020603050405020304" pitchFamily="18" charset="0"/>
                <a:cs typeface="Times New Roman" panose="02020603050405020304" pitchFamily="18" charset="0"/>
              </a:rPr>
              <a:t>Trước nghe những tiếng thêm rầu rĩ,</a:t>
            </a:r>
          </a:p>
          <a:p>
            <a:pPr algn="ctr"/>
            <a:r>
              <a:rPr lang="vi-VN" sz="4800" i="1" dirty="0">
                <a:solidFill>
                  <a:schemeClr val="bg1"/>
                </a:solidFill>
                <a:latin typeface="Times New Roman" panose="02020603050405020304" pitchFamily="18" charset="0"/>
                <a:cs typeface="Times New Roman" panose="02020603050405020304" pitchFamily="18" charset="0"/>
              </a:rPr>
              <a:t>Sau giận vì duyên để mõm mòm.</a:t>
            </a:r>
          </a:p>
          <a:p>
            <a:pPr algn="ctr" defTabSz="1828800"/>
            <a:endParaRPr lang="en-US" sz="5400" b="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334000" y="5708992"/>
            <a:ext cx="5006499" cy="830997"/>
          </a:xfrm>
          <a:prstGeom prst="rect">
            <a:avLst/>
          </a:prstGeom>
          <a:noFill/>
        </p:spPr>
        <p:txBody>
          <a:bodyPr wrap="none" rtlCol="0">
            <a:spAutoFit/>
          </a:bodyPr>
          <a:lstStyle/>
          <a:p>
            <a:pPr defTabSz="1828800"/>
            <a:r>
              <a:rPr lang="en-US" sz="4800" b="1" dirty="0" err="1">
                <a:solidFill>
                  <a:srgbClr val="0000FF"/>
                </a:solidFill>
                <a:latin typeface="Times New Roman" panose="02020603050405020304" pitchFamily="18" charset="0"/>
                <a:cs typeface="Times New Roman" panose="02020603050405020304" pitchFamily="18" charset="0"/>
              </a:rPr>
              <a:t>Rầu</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rĩ</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mõm</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mòm</a:t>
            </a:r>
            <a:endParaRPr lang="en-US" sz="4800" b="1" dirty="0">
              <a:solidFill>
                <a:srgbClr val="0000FF"/>
              </a:solidFill>
              <a:latin typeface="Times New Roman" panose="02020603050405020304" pitchFamily="18" charset="0"/>
              <a:cs typeface="Times New Roman" panose="02020603050405020304" pitchFamily="18" charset="0"/>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32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37552" y="2069851"/>
            <a:ext cx="10812896" cy="1815882"/>
          </a:xfrm>
          <a:prstGeom prst="rect">
            <a:avLst/>
          </a:prstGeom>
          <a:noFill/>
        </p:spPr>
        <p:txBody>
          <a:bodyPr wrap="square" rtlCol="0">
            <a:spAutoFit/>
          </a:bodyPr>
          <a:lstStyle/>
          <a:p>
            <a:pPr algn="ctr" defTabSz="1828800"/>
            <a:r>
              <a:rPr lang="en-US" sz="5600" b="1" dirty="0">
                <a:solidFill>
                  <a:prstClr val="white"/>
                </a:solidFill>
                <a:latin typeface="Times New Roman" panose="02020603050405020304" pitchFamily="18" charset="0"/>
                <a:cs typeface="Times New Roman" panose="02020603050405020304" pitchFamily="18" charset="0"/>
              </a:rPr>
              <a:t>6. </a:t>
            </a:r>
            <a:r>
              <a:rPr lang="en-US" sz="5600" b="1" dirty="0" err="1">
                <a:solidFill>
                  <a:prstClr val="white"/>
                </a:solidFill>
                <a:latin typeface="Times New Roman" panose="02020603050405020304" pitchFamily="18" charset="0"/>
                <a:cs typeface="Times New Roman" panose="02020603050405020304" pitchFamily="18" charset="0"/>
              </a:rPr>
              <a:t>Em</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hãy</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đọc</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thuộc</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lòng</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bài</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thơ</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trông</a:t>
            </a:r>
            <a:r>
              <a:rPr lang="en-US" sz="5600" b="1" dirty="0">
                <a:solidFill>
                  <a:prstClr val="white"/>
                </a:solidFill>
                <a:latin typeface="Times New Roman" panose="02020603050405020304" pitchFamily="18" charset="0"/>
                <a:cs typeface="Times New Roman" panose="02020603050405020304" pitchFamily="18" charset="0"/>
              </a:rPr>
              <a:t> 5 </a:t>
            </a:r>
            <a:r>
              <a:rPr lang="en-US" sz="5600" b="1" dirty="0" err="1">
                <a:solidFill>
                  <a:prstClr val="white"/>
                </a:solidFill>
                <a:latin typeface="Times New Roman" panose="02020603050405020304" pitchFamily="18" charset="0"/>
                <a:cs typeface="Times New Roman" panose="02020603050405020304" pitchFamily="18" charset="0"/>
              </a:rPr>
              <a:t>phút</a:t>
            </a:r>
            <a:endParaRPr lang="en-US" sz="5600" b="1" dirty="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772400" y="5540085"/>
            <a:ext cx="2258952" cy="830997"/>
          </a:xfrm>
          <a:prstGeom prst="rect">
            <a:avLst/>
          </a:prstGeom>
          <a:noFill/>
        </p:spPr>
        <p:txBody>
          <a:bodyPr wrap="none" rtlCol="0">
            <a:spAutoFit/>
          </a:bodyPr>
          <a:lstStyle/>
          <a:p>
            <a:pPr defTabSz="1828800"/>
            <a:r>
              <a:rPr lang="en-US" sz="4800" b="1" dirty="0">
                <a:solidFill>
                  <a:srgbClr val="0000FF"/>
                </a:solidFill>
                <a:latin typeface="Times New Roman" panose="02020603050405020304" pitchFamily="18" charset="0"/>
                <a:cs typeface="Times New Roman" panose="02020603050405020304" pitchFamily="18" charset="0"/>
              </a:rPr>
              <a:t>10 </a:t>
            </a:r>
            <a:r>
              <a:rPr lang="en-US" sz="4800" b="1" dirty="0" err="1">
                <a:solidFill>
                  <a:srgbClr val="0000FF"/>
                </a:solidFill>
                <a:latin typeface="Times New Roman" panose="02020603050405020304" pitchFamily="18" charset="0"/>
                <a:cs typeface="Times New Roman" panose="02020603050405020304" pitchFamily="18" charset="0"/>
              </a:rPr>
              <a:t>điểm</a:t>
            </a:r>
            <a:endParaRPr lang="en-US" sz="4800" b="1" dirty="0">
              <a:solidFill>
                <a:srgbClr val="0000FF"/>
              </a:solidFill>
              <a:latin typeface="Times New Roman" panose="02020603050405020304" pitchFamily="18" charset="0"/>
              <a:cs typeface="Times New Roman" panose="02020603050405020304" pitchFamily="18" charset="0"/>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2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2D58189-5165-D96B-5EF7-82FC6BFF88FE}"/>
              </a:ext>
            </a:extLst>
          </p:cNvPr>
          <p:cNvPicPr>
            <a:picLocks noChangeAspect="1"/>
          </p:cNvPicPr>
          <p:nvPr/>
        </p:nvPicPr>
        <p:blipFill>
          <a:blip r:embed="rId3"/>
          <a:stretch>
            <a:fillRect/>
          </a:stretch>
        </p:blipFill>
        <p:spPr>
          <a:xfrm>
            <a:off x="38980" y="0"/>
            <a:ext cx="18249020" cy="10274198"/>
          </a:xfrm>
          <a:prstGeom prst="rect">
            <a:avLst/>
          </a:prstGeom>
        </p:spPr>
      </p:pic>
      <p:sp>
        <p:nvSpPr>
          <p:cNvPr id="3" name="TextBox 2">
            <a:extLst>
              <a:ext uri="{FF2B5EF4-FFF2-40B4-BE49-F238E27FC236}">
                <a16:creationId xmlns:a16="http://schemas.microsoft.com/office/drawing/2014/main" xmlns="" id="{D67F9A71-B4B8-29C6-035B-87368D74BEFA}"/>
              </a:ext>
            </a:extLst>
          </p:cNvPr>
          <p:cNvSpPr txBox="1"/>
          <p:nvPr/>
        </p:nvSpPr>
        <p:spPr>
          <a:xfrm>
            <a:off x="0" y="7810500"/>
            <a:ext cx="18263938" cy="1015663"/>
          </a:xfrm>
          <a:prstGeom prst="rect">
            <a:avLst/>
          </a:prstGeom>
          <a:solidFill>
            <a:schemeClr val="bg1"/>
          </a:solidFill>
        </p:spPr>
        <p:txBody>
          <a:bodyPr wrap="square" lIns="0" tIns="0" rIns="0" bIns="0" rtlCol="0" anchor="t">
            <a:spAutoFit/>
          </a:bodyPr>
          <a:lstStyle/>
          <a:p>
            <a:pPr algn="ctr"/>
            <a:r>
              <a:rPr lang="nl-NL" sz="6600" b="1" dirty="0">
                <a:latin typeface="Times New Roman" pitchFamily="18" charset="0"/>
                <a:cs typeface="Times New Roman" pitchFamily="18" charset="0"/>
              </a:rPr>
              <a:t>BÀ TRIỆU</a:t>
            </a:r>
            <a:endParaRPr lang="en-US" sz="6600" b="1" dirty="0">
              <a:latin typeface="Times New Roman" pitchFamily="18" charset="0"/>
              <a:cs typeface="Times New Roman" pitchFamily="18" charset="0"/>
            </a:endParaRPr>
          </a:p>
        </p:txBody>
      </p:sp>
    </p:spTree>
    <p:extLst>
      <p:ext uri="{BB962C8B-B14F-4D97-AF65-F5344CB8AC3E}">
        <p14:creationId xmlns:p14="http://schemas.microsoft.com/office/powerpoint/2010/main" val="21048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ữ sĩ Đoàn Thị Điểm (Ảnh internet). ">
            <a:extLst>
              <a:ext uri="{FF2B5EF4-FFF2-40B4-BE49-F238E27FC236}">
                <a16:creationId xmlns:a16="http://schemas.microsoft.com/office/drawing/2014/main" xmlns="" id="{A538C1FC-BE9F-FD24-3C77-1EF6A7A8D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27"/>
            <a:ext cx="18288000" cy="103048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67F9A71-B4B8-29C6-035B-87368D74BEFA}"/>
              </a:ext>
            </a:extLst>
          </p:cNvPr>
          <p:cNvSpPr txBox="1"/>
          <p:nvPr/>
        </p:nvSpPr>
        <p:spPr>
          <a:xfrm>
            <a:off x="0" y="7810500"/>
            <a:ext cx="18263938" cy="1015663"/>
          </a:xfrm>
          <a:prstGeom prst="rect">
            <a:avLst/>
          </a:prstGeom>
          <a:solidFill>
            <a:schemeClr val="bg1"/>
          </a:solidFill>
        </p:spPr>
        <p:txBody>
          <a:bodyPr wrap="square" lIns="0" tIns="0" rIns="0" bIns="0" rtlCol="0" anchor="t">
            <a:spAutoFit/>
          </a:bodyPr>
          <a:lstStyle/>
          <a:p>
            <a:pPr algn="ctr"/>
            <a:r>
              <a:rPr lang="nl-NL" sz="6600" b="1" dirty="0">
                <a:latin typeface="Times New Roman" pitchFamily="18" charset="0"/>
                <a:cs typeface="Times New Roman" pitchFamily="18" charset="0"/>
              </a:rPr>
              <a:t>ĐOÀN THỊ ĐIỂM</a:t>
            </a:r>
            <a:endParaRPr lang="en-US" sz="6600" b="1" dirty="0">
              <a:latin typeface="Times New Roman" pitchFamily="18" charset="0"/>
              <a:cs typeface="Times New Roman" pitchFamily="18" charset="0"/>
            </a:endParaRPr>
          </a:p>
        </p:txBody>
      </p:sp>
    </p:spTree>
    <p:extLst>
      <p:ext uri="{BB962C8B-B14F-4D97-AF65-F5344CB8AC3E}">
        <p14:creationId xmlns:p14="http://schemas.microsoft.com/office/powerpoint/2010/main" val="41620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8FDE1E2-F8FB-5A6B-B153-82A2386C355E}"/>
              </a:ext>
            </a:extLst>
          </p:cNvPr>
          <p:cNvPicPr>
            <a:picLocks noChangeAspect="1"/>
          </p:cNvPicPr>
          <p:nvPr/>
        </p:nvPicPr>
        <p:blipFill>
          <a:blip r:embed="rId3"/>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xmlns="" id="{D67F9A71-B4B8-29C6-035B-87368D74BEFA}"/>
              </a:ext>
            </a:extLst>
          </p:cNvPr>
          <p:cNvSpPr txBox="1"/>
          <p:nvPr/>
        </p:nvSpPr>
        <p:spPr>
          <a:xfrm>
            <a:off x="0" y="7810500"/>
            <a:ext cx="18263938" cy="1015663"/>
          </a:xfrm>
          <a:prstGeom prst="rect">
            <a:avLst/>
          </a:prstGeom>
          <a:solidFill>
            <a:schemeClr val="bg1"/>
          </a:solidFill>
        </p:spPr>
        <p:txBody>
          <a:bodyPr wrap="square" lIns="0" tIns="0" rIns="0" bIns="0" rtlCol="0" anchor="t">
            <a:spAutoFit/>
          </a:bodyPr>
          <a:lstStyle/>
          <a:p>
            <a:pPr algn="ctr"/>
            <a:r>
              <a:rPr lang="nl-NL" sz="6600" b="1" dirty="0">
                <a:latin typeface="Times New Roman" pitchFamily="18" charset="0"/>
                <a:cs typeface="Times New Roman" pitchFamily="18" charset="0"/>
              </a:rPr>
              <a:t>BÙI THỊ XUÂN</a:t>
            </a:r>
            <a:endParaRPr lang="en-US" sz="6600" b="1" dirty="0">
              <a:latin typeface="Times New Roman" pitchFamily="18" charset="0"/>
              <a:cs typeface="Times New Roman" pitchFamily="18" charset="0"/>
            </a:endParaRPr>
          </a:p>
        </p:txBody>
      </p:sp>
    </p:spTree>
    <p:extLst>
      <p:ext uri="{BB962C8B-B14F-4D97-AF65-F5344CB8AC3E}">
        <p14:creationId xmlns:p14="http://schemas.microsoft.com/office/powerpoint/2010/main" val="274292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541E05C-2C76-51C8-FA2D-EF91EA7C9C03}"/>
              </a:ext>
            </a:extLst>
          </p:cNvPr>
          <p:cNvPicPr>
            <a:picLocks noChangeAspect="1"/>
          </p:cNvPicPr>
          <p:nvPr/>
        </p:nvPicPr>
        <p:blipFill>
          <a:blip r:embed="rId3"/>
          <a:stretch>
            <a:fillRect/>
          </a:stretch>
        </p:blipFill>
        <p:spPr>
          <a:xfrm>
            <a:off x="0" y="-22058"/>
            <a:ext cx="18263938" cy="10423358"/>
          </a:xfrm>
          <a:prstGeom prst="rect">
            <a:avLst/>
          </a:prstGeom>
        </p:spPr>
      </p:pic>
      <p:sp>
        <p:nvSpPr>
          <p:cNvPr id="3" name="TextBox 2">
            <a:extLst>
              <a:ext uri="{FF2B5EF4-FFF2-40B4-BE49-F238E27FC236}">
                <a16:creationId xmlns:a16="http://schemas.microsoft.com/office/drawing/2014/main" xmlns="" id="{D67F9A71-B4B8-29C6-035B-87368D74BEFA}"/>
              </a:ext>
            </a:extLst>
          </p:cNvPr>
          <p:cNvSpPr txBox="1"/>
          <p:nvPr/>
        </p:nvSpPr>
        <p:spPr>
          <a:xfrm>
            <a:off x="0" y="7810500"/>
            <a:ext cx="18263938" cy="1015663"/>
          </a:xfrm>
          <a:prstGeom prst="rect">
            <a:avLst/>
          </a:prstGeom>
          <a:solidFill>
            <a:schemeClr val="bg1"/>
          </a:solidFill>
        </p:spPr>
        <p:txBody>
          <a:bodyPr wrap="square" lIns="0" tIns="0" rIns="0" bIns="0" rtlCol="0" anchor="t">
            <a:spAutoFit/>
          </a:bodyPr>
          <a:lstStyle/>
          <a:p>
            <a:pPr algn="ctr"/>
            <a:r>
              <a:rPr lang="nl-NL" sz="6600" b="1" dirty="0">
                <a:latin typeface="Times New Roman" pitchFamily="18" charset="0"/>
                <a:cs typeface="Times New Roman" pitchFamily="18" charset="0"/>
              </a:rPr>
              <a:t>HỒ XUÂN HƯƠNG</a:t>
            </a:r>
            <a:endParaRPr lang="en-US" sz="6600" b="1" dirty="0">
              <a:latin typeface="Times New Roman" pitchFamily="18" charset="0"/>
              <a:cs typeface="Times New Roman" pitchFamily="18" charset="0"/>
            </a:endParaRPr>
          </a:p>
        </p:txBody>
      </p:sp>
    </p:spTree>
    <p:extLst>
      <p:ext uri="{BB962C8B-B14F-4D97-AF65-F5344CB8AC3E}">
        <p14:creationId xmlns:p14="http://schemas.microsoft.com/office/powerpoint/2010/main" val="643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0F42A70-40E6-3CE9-AD76-DC905807CC4F}"/>
              </a:ext>
            </a:extLst>
          </p:cNvPr>
          <p:cNvSpPr/>
          <p:nvPr/>
        </p:nvSpPr>
        <p:spPr>
          <a:xfrm>
            <a:off x="5181600" y="2705100"/>
            <a:ext cx="11506200" cy="7376378"/>
          </a:xfrm>
          <a:prstGeom prst="rect">
            <a:avLst/>
          </a:prstGeom>
        </p:spPr>
        <p:txBody>
          <a:bodyPr wrap="square">
            <a:spAutoFit/>
          </a:bodyPr>
          <a:lstStyle/>
          <a:p>
            <a:pPr lvl="0" algn="just" defTabSz="1371600">
              <a:spcAft>
                <a:spcPts val="1125"/>
              </a:spcAft>
              <a:defRPr/>
            </a:pP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gà</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văng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vẳng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gáy</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trên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bom</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Oán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hận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trông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ra</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khắp</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mọi</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chòm</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Mõ</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thảm</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không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khua</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mà</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cũng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cốc</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Chuông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sầu</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chẳng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đánh</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cớ</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sao</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om?</a:t>
            </a:r>
          </a:p>
          <a:p>
            <a:pPr lvl="0" algn="just" defTabSz="1371600">
              <a:spcAft>
                <a:spcPts val="1125"/>
              </a:spcAft>
              <a:defRPr/>
            </a:pP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Trước</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nghe</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những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thêm</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rầu</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rĩ</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Sau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giận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vì</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duyên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để</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mõm</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mòm</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Tài</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tử</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văn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ai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đó</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Thân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này</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đâu</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đã</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chịu</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già</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tom!</a:t>
            </a:r>
          </a:p>
          <a:p>
            <a:pPr lvl="0" algn="r" defTabSz="1371600">
              <a:spcAft>
                <a:spcPts val="1125"/>
              </a:spcAft>
              <a:defRPr/>
            </a:pP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Hồ</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Xuân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0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0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đời</a:t>
            </a:r>
            <a:r>
              <a:rPr lang="en-US" sz="40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Lữ</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Huy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Nguyên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tuyển</a:t>
            </a:r>
            <a:r>
              <a:rPr lang="en-US" sz="40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soạn</a:t>
            </a:r>
            <a:r>
              <a:rPr lang="en-US" sz="40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giới</a:t>
            </a:r>
            <a:r>
              <a:rPr lang="en-US" sz="40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thiệu</a:t>
            </a:r>
            <a:r>
              <a:rPr lang="en-US" sz="40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NXB Văn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học</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Hà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Nội</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1998, tr.38)</a:t>
            </a:r>
          </a:p>
        </p:txBody>
      </p:sp>
      <p:sp>
        <p:nvSpPr>
          <p:cNvPr id="5" name="TextBox 4">
            <a:extLst>
              <a:ext uri="{FF2B5EF4-FFF2-40B4-BE49-F238E27FC236}">
                <a16:creationId xmlns:a16="http://schemas.microsoft.com/office/drawing/2014/main" xmlns="" id="{F0BA7633-3BDB-A46F-827E-8A903192AAE6}"/>
              </a:ext>
            </a:extLst>
          </p:cNvPr>
          <p:cNvSpPr txBox="1"/>
          <p:nvPr/>
        </p:nvSpPr>
        <p:spPr>
          <a:xfrm>
            <a:off x="2943225" y="1562100"/>
            <a:ext cx="12651117" cy="1504258"/>
          </a:xfrm>
          <a:prstGeom prst="rect">
            <a:avLst/>
          </a:prstGeom>
        </p:spPr>
        <p:txBody>
          <a:bodyPr wrap="square" lIns="0" tIns="0" rIns="0" bIns="0" rtlCol="0" anchor="t">
            <a:spAutoFit/>
          </a:bodyPr>
          <a:lstStyle/>
          <a:p>
            <a:pPr algn="ctr">
              <a:lnSpc>
                <a:spcPct val="80000"/>
              </a:lnSpc>
            </a:pPr>
            <a:r>
              <a:rPr lang="nl-NL" sz="11500" b="1" dirty="0">
                <a:solidFill>
                  <a:srgbClr val="FF0000"/>
                </a:solidFill>
                <a:latin typeface="#9Slide05 Hummingbird" panose="02000505000000020002" pitchFamily="2" charset="0"/>
                <a:cs typeface="Times New Roman" pitchFamily="18" charset="0"/>
              </a:rPr>
              <a:t>Tự tình </a:t>
            </a:r>
            <a:r>
              <a:rPr lang="en-US" sz="8000" b="1" dirty="0">
                <a:solidFill>
                  <a:srgbClr val="FF0000"/>
                </a:solidFill>
                <a:latin typeface="#9Slide05 Hummingbird" panose="02000505000000020002" pitchFamily="2" charset="0"/>
                <a:cs typeface="Times New Roman" pitchFamily="18" charset="0"/>
              </a:rPr>
              <a:t>(</a:t>
            </a:r>
            <a:r>
              <a:rPr lang="en-US" sz="8000" b="1" dirty="0" err="1">
                <a:solidFill>
                  <a:srgbClr val="FF0000"/>
                </a:solidFill>
                <a:latin typeface="#9Slide05 Hummingbird" panose="02000505000000020002" pitchFamily="2" charset="0"/>
                <a:cs typeface="Times New Roman" pitchFamily="18" charset="0"/>
              </a:rPr>
              <a:t>Bài</a:t>
            </a:r>
            <a:r>
              <a:rPr lang="en-US" sz="8000" b="1" dirty="0">
                <a:solidFill>
                  <a:srgbClr val="FF0000"/>
                </a:solidFill>
                <a:latin typeface="#9Slide05 Hummingbird" panose="02000505000000020002" pitchFamily="2" charset="0"/>
                <a:cs typeface="Times New Roman" pitchFamily="18" charset="0"/>
              </a:rPr>
              <a:t> 2) – </a:t>
            </a:r>
            <a:r>
              <a:rPr lang="en-US" sz="8000" b="1" dirty="0" err="1">
                <a:solidFill>
                  <a:srgbClr val="FF0000"/>
                </a:solidFill>
                <a:latin typeface="#9Slide05 Hummingbird" panose="02000505000000020002" pitchFamily="2" charset="0"/>
                <a:cs typeface="Times New Roman" pitchFamily="18" charset="0"/>
              </a:rPr>
              <a:t>Hồ</a:t>
            </a:r>
            <a:r>
              <a:rPr lang="en-US" sz="8000" b="1" dirty="0">
                <a:solidFill>
                  <a:srgbClr val="FF0000"/>
                </a:solidFill>
                <a:latin typeface="#9Slide05 Hummingbird" panose="02000505000000020002" pitchFamily="2" charset="0"/>
                <a:cs typeface="Times New Roman" pitchFamily="18" charset="0"/>
              </a:rPr>
              <a:t> Xuân </a:t>
            </a:r>
            <a:r>
              <a:rPr lang="en-US" sz="8000" b="1" dirty="0" err="1">
                <a:solidFill>
                  <a:srgbClr val="FF0000"/>
                </a:solidFill>
                <a:latin typeface="#9Slide05 Hummingbird" panose="02000505000000020002" pitchFamily="2" charset="0"/>
                <a:cs typeface="Times New Roman" pitchFamily="18" charset="0"/>
              </a:rPr>
              <a:t>Hương</a:t>
            </a:r>
            <a:endParaRPr lang="nl-NL" sz="11500" b="1" dirty="0">
              <a:solidFill>
                <a:srgbClr val="FF0000"/>
              </a:solidFill>
              <a:latin typeface="#9Slide05 Hummingbird" panose="02000505000000020002" pitchFamily="2" charset="0"/>
              <a:cs typeface="Times New Roman" pitchFamily="18" charset="0"/>
            </a:endParaRPr>
          </a:p>
        </p:txBody>
      </p:sp>
      <p:sp>
        <p:nvSpPr>
          <p:cNvPr id="7" name="Freeform 6">
            <a:extLst>
              <a:ext uri="{FF2B5EF4-FFF2-40B4-BE49-F238E27FC236}">
                <a16:creationId xmlns:a16="http://schemas.microsoft.com/office/drawing/2014/main" xmlns="" id="{FD9F3199-A852-BBFF-9D3B-FB9D29F0A122}"/>
              </a:ext>
            </a:extLst>
          </p:cNvPr>
          <p:cNvSpPr/>
          <p:nvPr/>
        </p:nvSpPr>
        <p:spPr>
          <a:xfrm>
            <a:off x="-4085467" y="3314700"/>
            <a:ext cx="8916948" cy="8229600"/>
          </a:xfrm>
          <a:custGeom>
            <a:avLst/>
            <a:gdLst/>
            <a:ahLst/>
            <a:cxnLst/>
            <a:rect l="l" t="t" r="r" b="b"/>
            <a:pathLst>
              <a:path w="8916948" h="8229600">
                <a:moveTo>
                  <a:pt x="0" y="0"/>
                </a:moveTo>
                <a:lnTo>
                  <a:pt x="8916948" y="0"/>
                </a:lnTo>
                <a:lnTo>
                  <a:pt x="8916948" y="8229600"/>
                </a:lnTo>
                <a:lnTo>
                  <a:pt x="0" y="8229600"/>
                </a:lnTo>
                <a:lnTo>
                  <a:pt x="0" y="0"/>
                </a:lnTo>
                <a:close/>
              </a:path>
            </a:pathLst>
          </a:custGeom>
          <a:blipFill>
            <a:blip r:embed="rId3"/>
            <a:stretch>
              <a:fillRect/>
            </a:stretch>
          </a:blipFill>
        </p:spPr>
        <p:txBody>
          <a:bodyPr/>
          <a:lstStyle/>
          <a:p>
            <a:endParaRPr lang="en-US"/>
          </a:p>
        </p:txBody>
      </p:sp>
      <p:sp>
        <p:nvSpPr>
          <p:cNvPr id="8" name="Freeform 7">
            <a:extLst>
              <a:ext uri="{FF2B5EF4-FFF2-40B4-BE49-F238E27FC236}">
                <a16:creationId xmlns:a16="http://schemas.microsoft.com/office/drawing/2014/main" xmlns="" id="{8F509488-ED0D-A865-3673-CDF87EEA975F}"/>
              </a:ext>
            </a:extLst>
          </p:cNvPr>
          <p:cNvSpPr/>
          <p:nvPr/>
        </p:nvSpPr>
        <p:spPr>
          <a:xfrm>
            <a:off x="12725400" y="-342900"/>
            <a:ext cx="5554579" cy="5791200"/>
          </a:xfrm>
          <a:custGeom>
            <a:avLst/>
            <a:gdLst/>
            <a:ahLst/>
            <a:cxnLst/>
            <a:rect l="l" t="t" r="r" b="b"/>
            <a:pathLst>
              <a:path w="2429510" h="3435960">
                <a:moveTo>
                  <a:pt x="0" y="0"/>
                </a:moveTo>
                <a:lnTo>
                  <a:pt x="2429510" y="0"/>
                </a:lnTo>
                <a:lnTo>
                  <a:pt x="2429510" y="3435960"/>
                </a:lnTo>
                <a:lnTo>
                  <a:pt x="0" y="3435960"/>
                </a:lnTo>
                <a:lnTo>
                  <a:pt x="0" y="0"/>
                </a:lnTo>
                <a:close/>
              </a:path>
            </a:pathLst>
          </a:custGeom>
          <a:blipFill>
            <a:blip r:embed="rId4"/>
            <a:stretch>
              <a:fillRect l="-143126" b="-211795"/>
            </a:stretch>
          </a:blipFill>
        </p:spPr>
        <p:txBody>
          <a:bodyPr/>
          <a:lstStyle/>
          <a:p>
            <a:endParaRPr lang="en-US"/>
          </a:p>
        </p:txBody>
      </p:sp>
    </p:spTree>
    <p:extLst>
      <p:ext uri="{BB962C8B-B14F-4D97-AF65-F5344CB8AC3E}">
        <p14:creationId xmlns:p14="http://schemas.microsoft.com/office/powerpoint/2010/main" val="204018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F29AD83E-0475-A513-B22B-F8FCB8868103}"/>
              </a:ext>
            </a:extLst>
          </p:cNvPr>
          <p:cNvPicPr>
            <a:picLocks noChangeAspect="1"/>
          </p:cNvPicPr>
          <p:nvPr/>
        </p:nvPicPr>
        <p:blipFill>
          <a:blip r:embed="rId3"/>
          <a:stretch>
            <a:fillRect/>
          </a:stretch>
        </p:blipFill>
        <p:spPr>
          <a:xfrm>
            <a:off x="942474" y="4000500"/>
            <a:ext cx="15850974" cy="5596613"/>
          </a:xfrm>
          <a:prstGeom prst="rect">
            <a:avLst/>
          </a:prstGeom>
        </p:spPr>
      </p:pic>
      <p:sp>
        <p:nvSpPr>
          <p:cNvPr id="3" name="Rectangle 2">
            <a:extLst>
              <a:ext uri="{FF2B5EF4-FFF2-40B4-BE49-F238E27FC236}">
                <a16:creationId xmlns:a16="http://schemas.microsoft.com/office/drawing/2014/main" xmlns="" id="{CD1E8CC1-6223-9147-871E-DB47F2C1FE0B}"/>
              </a:ext>
            </a:extLst>
          </p:cNvPr>
          <p:cNvSpPr/>
          <p:nvPr/>
        </p:nvSpPr>
        <p:spPr>
          <a:xfrm>
            <a:off x="1600200" y="4301138"/>
            <a:ext cx="15849600" cy="769441"/>
          </a:xfrm>
          <a:prstGeom prst="rect">
            <a:avLst/>
          </a:prstGeom>
        </p:spPr>
        <p:txBody>
          <a:bodyPr wrap="square">
            <a:spAutoFit/>
          </a:bodyPr>
          <a:lstStyle/>
          <a:p>
            <a:pPr lvl="0" algn="just" defTabSz="1371600">
              <a:spcAft>
                <a:spcPts val="1125"/>
              </a:spcAft>
              <a:defRPr/>
            </a:pP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1: </a:t>
            </a:r>
            <a:r>
              <a:rPr lang="pt-BR" sz="4400" b="1" dirty="0">
                <a:solidFill>
                  <a:schemeClr val="bg1"/>
                </a:solidFill>
                <a:latin typeface="Times New Roman" panose="02020603050405020304" pitchFamily="18" charset="0"/>
                <a:cs typeface="Times New Roman" panose="02020603050405020304" pitchFamily="18" charset="0"/>
              </a:rPr>
              <a:t>Từ “bom” trong bài thơ có nghĩa là gì?</a:t>
            </a:r>
            <a:endPar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9" name="TextBox 8">
            <a:extLst>
              <a:ext uri="{FF2B5EF4-FFF2-40B4-BE49-F238E27FC236}">
                <a16:creationId xmlns:a16="http://schemas.microsoft.com/office/drawing/2014/main" xmlns="" id="{E46B5B44-2863-3EDE-0A2B-15E9F5F207A0}"/>
              </a:ext>
            </a:extLst>
          </p:cNvPr>
          <p:cNvSpPr txBox="1"/>
          <p:nvPr/>
        </p:nvSpPr>
        <p:spPr>
          <a:xfrm>
            <a:off x="3124200" y="5750121"/>
            <a:ext cx="12039600" cy="3477875"/>
          </a:xfrm>
          <a:prstGeom prst="rect">
            <a:avLst/>
          </a:prstGeom>
          <a:noFill/>
        </p:spPr>
        <p:txBody>
          <a:bodyPr wrap="square">
            <a:spAutoFit/>
          </a:bodyPr>
          <a:lstStyle/>
          <a:p>
            <a:pPr marL="742950" indent="-742950">
              <a:buAutoNum type="alphaUcPeriod"/>
            </a:pPr>
            <a:r>
              <a:rPr lang="vi-VN" sz="4400" dirty="0">
                <a:solidFill>
                  <a:schemeClr val="bg1"/>
                </a:solidFill>
                <a:latin typeface="+mj-lt"/>
              </a:rPr>
              <a:t>Một loại trái cây.</a:t>
            </a:r>
            <a:endParaRPr lang="en-US" sz="4400" dirty="0">
              <a:solidFill>
                <a:schemeClr val="bg1"/>
              </a:solidFill>
              <a:latin typeface="+mj-lt"/>
            </a:endParaRPr>
          </a:p>
          <a:p>
            <a:pPr marL="742950" indent="-742950">
              <a:buAutoNum type="alphaUcPeriod"/>
            </a:pPr>
            <a:r>
              <a:rPr lang="vi-VN" sz="4400" dirty="0">
                <a:solidFill>
                  <a:schemeClr val="bg1"/>
                </a:solidFill>
                <a:latin typeface="+mj-lt"/>
              </a:rPr>
              <a:t>Giàn cao, nơi gà đậu hoặc nơi đặt bu gà trên thuyền. </a:t>
            </a:r>
            <a:endParaRPr lang="en-US" sz="4400" dirty="0">
              <a:solidFill>
                <a:schemeClr val="bg1"/>
              </a:solidFill>
              <a:latin typeface="+mj-lt"/>
            </a:endParaRPr>
          </a:p>
          <a:p>
            <a:pPr marL="742950" indent="-742950">
              <a:buAutoNum type="alphaUcPeriod"/>
            </a:pPr>
            <a:r>
              <a:rPr lang="vi-VN" sz="4400" dirty="0">
                <a:solidFill>
                  <a:schemeClr val="bg1"/>
                </a:solidFill>
                <a:latin typeface="+mj-lt"/>
              </a:rPr>
              <a:t>Một loại nhạc cụ.</a:t>
            </a:r>
            <a:endParaRPr lang="en-US" sz="4400" dirty="0">
              <a:solidFill>
                <a:schemeClr val="bg1"/>
              </a:solidFill>
              <a:latin typeface="+mj-lt"/>
            </a:endParaRPr>
          </a:p>
          <a:p>
            <a:pPr marL="742950" indent="-742950">
              <a:buAutoNum type="alphaUcPeriod"/>
            </a:pPr>
            <a:r>
              <a:rPr lang="vi-VN" sz="4400" dirty="0">
                <a:solidFill>
                  <a:schemeClr val="bg1"/>
                </a:solidFill>
                <a:latin typeface="+mj-lt"/>
              </a:rPr>
              <a:t>Một loại trang phục.</a:t>
            </a:r>
            <a:endParaRPr lang="en-US" sz="4400" dirty="0">
              <a:solidFill>
                <a:schemeClr val="bg1"/>
              </a:solidFill>
              <a:latin typeface="+mj-lt"/>
            </a:endParaRPr>
          </a:p>
        </p:txBody>
      </p:sp>
      <p:pic>
        <p:nvPicPr>
          <p:cNvPr id="11" name="Picture 10" descr="A blue spiral notebook with a yellow pencil&#10;&#10;Description automatically generated">
            <a:extLst>
              <a:ext uri="{FF2B5EF4-FFF2-40B4-BE49-F238E27FC236}">
                <a16:creationId xmlns:a16="http://schemas.microsoft.com/office/drawing/2014/main" xmlns="" id="{85E9BE68-EBA0-6116-EDEC-0D6362D02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73200" y="1243263"/>
            <a:ext cx="3657607" cy="365760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xmlns="" id="{B109C82B-E7E7-0A20-8328-5C55764C9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58800" y="6507757"/>
            <a:ext cx="1249195" cy="1249195"/>
          </a:xfrm>
          <a:prstGeom prst="rect">
            <a:avLst/>
          </a:prstGeom>
        </p:spPr>
      </p:pic>
      <p:sp>
        <p:nvSpPr>
          <p:cNvPr id="17" name="TextBox 16">
            <a:extLst>
              <a:ext uri="{FF2B5EF4-FFF2-40B4-BE49-F238E27FC236}">
                <a16:creationId xmlns:a16="http://schemas.microsoft.com/office/drawing/2014/main" xmlns="" id="{C261C359-36F7-9B23-B57E-08E08B2B7FCE}"/>
              </a:ext>
            </a:extLst>
          </p:cNvPr>
          <p:cNvSpPr txBox="1"/>
          <p:nvPr/>
        </p:nvSpPr>
        <p:spPr>
          <a:xfrm>
            <a:off x="2818441" y="2273190"/>
            <a:ext cx="12651117" cy="1504258"/>
          </a:xfrm>
          <a:prstGeom prst="rect">
            <a:avLst/>
          </a:prstGeom>
        </p:spPr>
        <p:txBody>
          <a:bodyPr wrap="square" lIns="0" tIns="0" rIns="0" bIns="0" rtlCol="0" anchor="t">
            <a:spAutoFit/>
          </a:bodyPr>
          <a:lstStyle/>
          <a:p>
            <a:pPr algn="ctr">
              <a:lnSpc>
                <a:spcPct val="80000"/>
              </a:lnSpc>
            </a:pPr>
            <a:r>
              <a:rPr lang="en-US" sz="11500" b="1" dirty="0" err="1">
                <a:solidFill>
                  <a:srgbClr val="FF0000"/>
                </a:solidFill>
                <a:latin typeface="#9Slide05 Dancing Script" panose="03080800040507000D00" pitchFamily="66" charset="0"/>
                <a:cs typeface="Times New Roman" pitchFamily="18" charset="0"/>
              </a:rPr>
              <a:t>Triệu</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phú</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từ</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vựng</a:t>
            </a:r>
            <a:endParaRPr lang="nl-NL" sz="11500" b="1" dirty="0">
              <a:solidFill>
                <a:srgbClr val="FF0000"/>
              </a:solidFill>
              <a:latin typeface="#9Slide05 Dancing Script" panose="03080800040507000D00" pitchFamily="66" charset="0"/>
              <a:cs typeface="Times New Roman" pitchFamily="18" charset="0"/>
            </a:endParaRPr>
          </a:p>
        </p:txBody>
      </p:sp>
      <p:sp>
        <p:nvSpPr>
          <p:cNvPr id="19" name="Freeform 5">
            <a:extLst>
              <a:ext uri="{FF2B5EF4-FFF2-40B4-BE49-F238E27FC236}">
                <a16:creationId xmlns:a16="http://schemas.microsoft.com/office/drawing/2014/main" xmlns="" id="{28FFEFAC-1AA1-CAD9-2A3D-41B80AAE7EC5}"/>
              </a:ext>
            </a:extLst>
          </p:cNvPr>
          <p:cNvSpPr/>
          <p:nvPr/>
        </p:nvSpPr>
        <p:spPr>
          <a:xfrm>
            <a:off x="-725805" y="6172200"/>
            <a:ext cx="3669030" cy="4114800"/>
          </a:xfrm>
          <a:custGeom>
            <a:avLst/>
            <a:gdLst/>
            <a:ahLst/>
            <a:cxnLst/>
            <a:rect l="l" t="t" r="r" b="b"/>
            <a:pathLst>
              <a:path w="3669030" h="4114800">
                <a:moveTo>
                  <a:pt x="0" y="0"/>
                </a:moveTo>
                <a:lnTo>
                  <a:pt x="3669030" y="0"/>
                </a:lnTo>
                <a:lnTo>
                  <a:pt x="366903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349588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anim calcmode="lin" valueType="num">
                                      <p:cBhvr>
                                        <p:cTn id="13" dur="2000" fill="hold"/>
                                        <p:tgtEl>
                                          <p:spTgt spid="17"/>
                                        </p:tgtEl>
                                        <p:attrNameLst>
                                          <p:attrName>ppt_w</p:attrName>
                                        </p:attrNameLst>
                                      </p:cBhvr>
                                      <p:tavLst>
                                        <p:tav tm="0" fmla="#ppt_w*sin(2.5*pi*$)">
                                          <p:val>
                                            <p:fltVal val="0"/>
                                          </p:val>
                                        </p:tav>
                                        <p:tav tm="100000">
                                          <p:val>
                                            <p:fltVal val="1"/>
                                          </p:val>
                                        </p:tav>
                                      </p:tavLst>
                                    </p:anim>
                                    <p:anim calcmode="lin" valueType="num">
                                      <p:cBhvr>
                                        <p:cTn id="14"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80">
                                          <p:stCondLst>
                                            <p:cond delay="0"/>
                                          </p:stCondLst>
                                        </p:cTn>
                                        <p:tgtEl>
                                          <p:spTgt spid="13"/>
                                        </p:tgtEl>
                                      </p:cBhvr>
                                    </p:animEffect>
                                    <p:anim calcmode="lin" valueType="num">
                                      <p:cBhvr>
                                        <p:cTn id="3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2" dur="26">
                                          <p:stCondLst>
                                            <p:cond delay="650"/>
                                          </p:stCondLst>
                                        </p:cTn>
                                        <p:tgtEl>
                                          <p:spTgt spid="13"/>
                                        </p:tgtEl>
                                      </p:cBhvr>
                                      <p:to x="100000" y="60000"/>
                                    </p:animScale>
                                    <p:animScale>
                                      <p:cBhvr>
                                        <p:cTn id="43" dur="166" decel="50000">
                                          <p:stCondLst>
                                            <p:cond delay="676"/>
                                          </p:stCondLst>
                                        </p:cTn>
                                        <p:tgtEl>
                                          <p:spTgt spid="13"/>
                                        </p:tgtEl>
                                      </p:cBhvr>
                                      <p:to x="100000" y="100000"/>
                                    </p:animScale>
                                    <p:animScale>
                                      <p:cBhvr>
                                        <p:cTn id="44" dur="26">
                                          <p:stCondLst>
                                            <p:cond delay="1312"/>
                                          </p:stCondLst>
                                        </p:cTn>
                                        <p:tgtEl>
                                          <p:spTgt spid="13"/>
                                        </p:tgtEl>
                                      </p:cBhvr>
                                      <p:to x="100000" y="80000"/>
                                    </p:animScale>
                                    <p:animScale>
                                      <p:cBhvr>
                                        <p:cTn id="45" dur="166" decel="50000">
                                          <p:stCondLst>
                                            <p:cond delay="1338"/>
                                          </p:stCondLst>
                                        </p:cTn>
                                        <p:tgtEl>
                                          <p:spTgt spid="13"/>
                                        </p:tgtEl>
                                      </p:cBhvr>
                                      <p:to x="100000" y="100000"/>
                                    </p:animScale>
                                    <p:animScale>
                                      <p:cBhvr>
                                        <p:cTn id="46" dur="26">
                                          <p:stCondLst>
                                            <p:cond delay="1642"/>
                                          </p:stCondLst>
                                        </p:cTn>
                                        <p:tgtEl>
                                          <p:spTgt spid="13"/>
                                        </p:tgtEl>
                                      </p:cBhvr>
                                      <p:to x="100000" y="90000"/>
                                    </p:animScale>
                                    <p:animScale>
                                      <p:cBhvr>
                                        <p:cTn id="47" dur="166" decel="50000">
                                          <p:stCondLst>
                                            <p:cond delay="1668"/>
                                          </p:stCondLst>
                                        </p:cTn>
                                        <p:tgtEl>
                                          <p:spTgt spid="13"/>
                                        </p:tgtEl>
                                      </p:cBhvr>
                                      <p:to x="100000" y="100000"/>
                                    </p:animScale>
                                    <p:animScale>
                                      <p:cBhvr>
                                        <p:cTn id="48" dur="26">
                                          <p:stCondLst>
                                            <p:cond delay="1808"/>
                                          </p:stCondLst>
                                        </p:cTn>
                                        <p:tgtEl>
                                          <p:spTgt spid="13"/>
                                        </p:tgtEl>
                                      </p:cBhvr>
                                      <p:to x="100000" y="95000"/>
                                    </p:animScale>
                                    <p:animScale>
                                      <p:cBhvr>
                                        <p:cTn id="49"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7"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4583</TotalTime>
  <Words>1905</Words>
  <Application>Microsoft Office PowerPoint</Application>
  <PresentationFormat>Custom</PresentationFormat>
  <Paragraphs>359</Paragraphs>
  <Slides>33</Slides>
  <Notes>25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Arial</vt:lpstr>
      <vt:lpstr>#9Slide05 Dancing Script</vt:lpstr>
      <vt:lpstr>字魂70号-灵悦黑体</vt:lpstr>
      <vt:lpstr>等线</vt:lpstr>
      <vt:lpstr>Wingdings</vt:lpstr>
      <vt:lpstr>TsangerXuanSanM W05</vt:lpstr>
      <vt:lpstr>UTM Azuki</vt:lpstr>
      <vt:lpstr>#9Slide07 SVNGuerrilla</vt:lpstr>
      <vt:lpstr>Times New Roman</vt:lpstr>
      <vt:lpstr>Calibri</vt:lpstr>
      <vt:lpstr>#9Slide05 Hummingbird</vt:lpstr>
      <vt:lpstr>#9Slide05 Harman Script Inline</vt:lpstr>
      <vt:lpstr>Muli</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Cute Illustrative Business Report Presentation</dc:title>
  <cp:lastModifiedBy>Customer</cp:lastModifiedBy>
  <cp:revision>202</cp:revision>
  <dcterms:created xsi:type="dcterms:W3CDTF">2006-08-16T00:00:00Z</dcterms:created>
  <dcterms:modified xsi:type="dcterms:W3CDTF">2024-12-23T03:08:32Z</dcterms:modified>
  <dc:identifier>DAF7pnTM6sk</dc:identifier>
</cp:coreProperties>
</file>