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embeddedFontLst>
    <p:embeddedFont>
      <p:font typeface="Open Sans" panose="020B0604020202020204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jEpn05aypY3Ga59Jhrz/Giz+73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DE61ABB-4537-4D35-9F3F-175FBE0C7EFF}">
  <a:tblStyle styleId="{FDE61ABB-4537-4D35-9F3F-175FBE0C7EF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CECE7"/>
          </a:solidFill>
        </a:fill>
      </a:tcStyle>
    </a:wholeTbl>
    <a:band1H>
      <a:tcTxStyle/>
      <a:tcStyle>
        <a:tcBdr/>
        <a:fill>
          <a:solidFill>
            <a:srgbClr val="F8D6CC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8D6CC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2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552065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1031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5930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3552ba155d_0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g13552ba155d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2064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95579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42712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80711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91871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" name="Google Shape;26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47903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3552ba155d_0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g13552ba155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94858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2" name="Google Shape;302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29235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" name="Google Shape;31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6853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04807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6436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3755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6566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3059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2568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3552ba155d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g13552ba155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8077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5123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3076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9144"/>
            <a:ext cx="9143999" cy="6839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"/>
          <p:cNvSpPr txBox="1"/>
          <p:nvPr/>
        </p:nvSpPr>
        <p:spPr>
          <a:xfrm>
            <a:off x="1008591" y="1274349"/>
            <a:ext cx="1040447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in pairs. Ask and answer questions about your visit to a famous school. Use </a:t>
            </a: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“Can you tell me more?”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</a:t>
            </a: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“Can you tell me why?”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“Can you tell me how?”.</a:t>
            </a: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0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0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198" name="Google Shape;19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41912" y="2734325"/>
            <a:ext cx="3508176" cy="3046192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0"/>
          <p:cNvSpPr txBox="1"/>
          <p:nvPr/>
        </p:nvSpPr>
        <p:spPr>
          <a:xfrm>
            <a:off x="487067" y="208434"/>
            <a:ext cx="783284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EVERYDAY ENGLISH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10"/>
          <p:cNvSpPr txBox="1"/>
          <p:nvPr/>
        </p:nvSpPr>
        <p:spPr>
          <a:xfrm>
            <a:off x="3400856" y="5987461"/>
            <a:ext cx="589289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Chu Van An Lower Secondary School</a:t>
            </a:r>
            <a:endParaRPr sz="2400" b="1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3552ba155d_0_19"/>
          <p:cNvSpPr/>
          <p:nvPr/>
        </p:nvSpPr>
        <p:spPr>
          <a:xfrm>
            <a:off x="4567839" y="1755498"/>
            <a:ext cx="2164565" cy="845341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g13552ba155d_0_19"/>
          <p:cNvSpPr/>
          <p:nvPr/>
        </p:nvSpPr>
        <p:spPr>
          <a:xfrm>
            <a:off x="3977081" y="5090340"/>
            <a:ext cx="1603966" cy="845341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g13552ba155d_0_19"/>
          <p:cNvSpPr/>
          <p:nvPr/>
        </p:nvSpPr>
        <p:spPr>
          <a:xfrm>
            <a:off x="565590" y="1229521"/>
            <a:ext cx="1883700" cy="6552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g13552ba155d_0_19"/>
          <p:cNvSpPr/>
          <p:nvPr/>
        </p:nvSpPr>
        <p:spPr>
          <a:xfrm>
            <a:off x="2734328" y="2269461"/>
            <a:ext cx="1950600" cy="6555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EVERYDAY ENGLISH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g13552ba155d_0_19"/>
          <p:cNvSpPr/>
          <p:nvPr/>
        </p:nvSpPr>
        <p:spPr>
          <a:xfrm>
            <a:off x="532186" y="3943995"/>
            <a:ext cx="1950600" cy="7101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WELCOME TO OUR SCHOOL!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g13552ba155d_0_19"/>
          <p:cNvSpPr/>
          <p:nvPr/>
        </p:nvSpPr>
        <p:spPr>
          <a:xfrm>
            <a:off x="5316459" y="1166136"/>
            <a:ext cx="6721200" cy="5895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Conversation rearranging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g13552ba155d_0_19"/>
          <p:cNvSpPr/>
          <p:nvPr/>
        </p:nvSpPr>
        <p:spPr>
          <a:xfrm>
            <a:off x="5316450" y="1940301"/>
            <a:ext cx="6728400" cy="12681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Listen and read the conversations. Pay attention to the highlighted sentences.</a:t>
            </a:r>
            <a:endParaRPr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Work in pairs. Ask and answer questions about your visit to a famous school.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3" name="Google Shape;213;g13552ba155d_0_19"/>
          <p:cNvCxnSpPr>
            <a:stCxn id="208" idx="3"/>
            <a:endCxn id="209" idx="0"/>
          </p:cNvCxnSpPr>
          <p:nvPr/>
        </p:nvCxnSpPr>
        <p:spPr>
          <a:xfrm>
            <a:off x="2449290" y="1557121"/>
            <a:ext cx="1260300" cy="7122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4" name="Google Shape;214;g13552ba155d_0_19"/>
          <p:cNvCxnSpPr>
            <a:stCxn id="209" idx="1"/>
            <a:endCxn id="210" idx="0"/>
          </p:cNvCxnSpPr>
          <p:nvPr/>
        </p:nvCxnSpPr>
        <p:spPr>
          <a:xfrm flipH="1">
            <a:off x="1507628" y="2597211"/>
            <a:ext cx="1226700" cy="13467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15" name="Google Shape;215;g13552ba155d_0_19"/>
          <p:cNvSpPr/>
          <p:nvPr/>
        </p:nvSpPr>
        <p:spPr>
          <a:xfrm>
            <a:off x="4435146" y="405824"/>
            <a:ext cx="4137300" cy="62550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6" name="Google Shape;216;g13552ba155d_0_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g13552ba155d_0_19"/>
          <p:cNvSpPr txBox="1"/>
          <p:nvPr/>
        </p:nvSpPr>
        <p:spPr>
          <a:xfrm>
            <a:off x="4820529" y="519482"/>
            <a:ext cx="345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4: COMMUNICATION</a:t>
            </a:r>
            <a:endParaRPr/>
          </a:p>
        </p:txBody>
      </p:sp>
      <p:sp>
        <p:nvSpPr>
          <p:cNvPr id="218" name="Google Shape;218;g13552ba155d_0_19"/>
          <p:cNvSpPr/>
          <p:nvPr/>
        </p:nvSpPr>
        <p:spPr>
          <a:xfrm>
            <a:off x="5312825" y="3437300"/>
            <a:ext cx="6728400" cy="17235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Make a list of what you want to show your overseas friends about your school.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Ask and answer questions about your plan.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Read the passage and complete the table about a high school in the UK. Then discuss and fill in the information.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2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/>
          </a:p>
        </p:txBody>
      </p:sp>
      <p:sp>
        <p:nvSpPr>
          <p:cNvPr id="226" name="Google Shape;226;p12"/>
          <p:cNvSpPr/>
          <p:nvPr/>
        </p:nvSpPr>
        <p:spPr>
          <a:xfrm>
            <a:off x="4698397" y="2225934"/>
            <a:ext cx="7221076" cy="3231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/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let students brainstorm ideas about things they want to show their friends at school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give students chances to practice asking and answering questions about their plans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2"/>
          <p:cNvSpPr txBox="1"/>
          <p:nvPr/>
        </p:nvSpPr>
        <p:spPr>
          <a:xfrm>
            <a:off x="4698397" y="1363620"/>
            <a:ext cx="60969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Welcome to our school!</a:t>
            </a:r>
            <a:endParaRPr/>
          </a:p>
        </p:txBody>
      </p:sp>
      <p:pic>
        <p:nvPicPr>
          <p:cNvPr id="228" name="Google Shape;228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080709"/>
            <a:ext cx="4088802" cy="4088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3"/>
          <p:cNvSpPr txBox="1"/>
          <p:nvPr/>
        </p:nvSpPr>
        <p:spPr>
          <a:xfrm>
            <a:off x="487066" y="199630"/>
            <a:ext cx="941328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WELCOME TO OUR SCHOOL!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3"/>
          <p:cNvSpPr txBox="1"/>
          <p:nvPr/>
        </p:nvSpPr>
        <p:spPr>
          <a:xfrm>
            <a:off x="997302" y="1263060"/>
            <a:ext cx="1096401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Imagine that some overseas friends are planning to visit your school.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a list of what you want to show them, then fill in the note. </a:t>
            </a:r>
            <a:endParaRPr/>
          </a:p>
        </p:txBody>
      </p:sp>
      <p:sp>
        <p:nvSpPr>
          <p:cNvPr id="237" name="Google Shape;237;p13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3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pic>
        <p:nvPicPr>
          <p:cNvPr id="239" name="Google Shape;239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03684" y="2458540"/>
            <a:ext cx="7659693" cy="3073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4"/>
          <p:cNvSpPr txBox="1"/>
          <p:nvPr/>
        </p:nvSpPr>
        <p:spPr>
          <a:xfrm>
            <a:off x="1008591" y="1375950"/>
            <a:ext cx="1096401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in pairs. Ask and answer questions about your plan.</a:t>
            </a:r>
            <a:endParaRPr/>
          </a:p>
        </p:txBody>
      </p:sp>
      <p:sp>
        <p:nvSpPr>
          <p:cNvPr id="247" name="Google Shape;247;p14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4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9" name="Google Shape;249;p14"/>
          <p:cNvSpPr/>
          <p:nvPr/>
        </p:nvSpPr>
        <p:spPr>
          <a:xfrm>
            <a:off x="1008591" y="2371542"/>
            <a:ext cx="10167409" cy="2934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90" b="1" i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Example: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59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 </a:t>
            </a:r>
            <a:r>
              <a:rPr lang="en-US" sz="259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I’m going to show them the school library.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59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B: </a:t>
            </a:r>
            <a:r>
              <a:rPr lang="en-US" sz="259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Sounds good. Can you tell me why?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59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 </a:t>
            </a:r>
            <a:r>
              <a:rPr lang="en-US" sz="259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want them to see our learning resources. I think they’re very modern.</a:t>
            </a:r>
            <a:endParaRPr/>
          </a:p>
        </p:txBody>
      </p:sp>
      <p:sp>
        <p:nvSpPr>
          <p:cNvPr id="250" name="Google Shape;250;p14"/>
          <p:cNvSpPr txBox="1"/>
          <p:nvPr/>
        </p:nvSpPr>
        <p:spPr>
          <a:xfrm>
            <a:off x="487066" y="199630"/>
            <a:ext cx="941328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WELCOME TO OUR SCHOOL!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5"/>
          <p:cNvSpPr txBox="1"/>
          <p:nvPr/>
        </p:nvSpPr>
        <p:spPr>
          <a:xfrm>
            <a:off x="997302" y="1282912"/>
            <a:ext cx="1068337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in groups. Read the passage and complete the table about a high school in the UK. </a:t>
            </a:r>
            <a:endParaRPr/>
          </a:p>
        </p:txBody>
      </p:sp>
      <p:sp>
        <p:nvSpPr>
          <p:cNvPr id="257" name="Google Shape;257;p15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5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59" name="Google Shape;25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60" name="Google Shape;260;p15"/>
          <p:cNvGraphicFramePr/>
          <p:nvPr/>
        </p:nvGraphicFramePr>
        <p:xfrm>
          <a:off x="738369" y="2420898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{FDE61ABB-4537-4D35-9F3F-175FBE0C7EFF}</a:tableStyleId>
              </a:tblPr>
              <a:tblGrid>
                <a:gridCol w="3011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2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14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2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Wilson High School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Your school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2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Number of students and teachers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2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Subjects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9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School facilities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1" name="Google Shape;261;p15"/>
          <p:cNvSpPr txBox="1"/>
          <p:nvPr/>
        </p:nvSpPr>
        <p:spPr>
          <a:xfrm>
            <a:off x="487066" y="199630"/>
            <a:ext cx="941328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WELCOME TO OUR SCHOOL!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5"/>
          <p:cNvSpPr txBox="1"/>
          <p:nvPr/>
        </p:nvSpPr>
        <p:spPr>
          <a:xfrm>
            <a:off x="3805225" y="3227179"/>
            <a:ext cx="3577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About 1,000 students and 100 teachers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5"/>
          <p:cNvSpPr txBox="1"/>
          <p:nvPr/>
        </p:nvSpPr>
        <p:spPr>
          <a:xfrm>
            <a:off x="3805233" y="4065601"/>
            <a:ext cx="417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English, literature, maths, science, etc.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15"/>
          <p:cNvSpPr txBox="1"/>
          <p:nvPr/>
        </p:nvSpPr>
        <p:spPr>
          <a:xfrm>
            <a:off x="3749551" y="4805006"/>
            <a:ext cx="4290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modern science laboratories, computer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rooms, a large library, a sports hall, and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an activity studio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6"/>
          <p:cNvSpPr txBox="1"/>
          <p:nvPr/>
        </p:nvSpPr>
        <p:spPr>
          <a:xfrm>
            <a:off x="997302" y="1222119"/>
            <a:ext cx="1068337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Then discuss and fill in the information about your school.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6"/>
          <p:cNvSpPr/>
          <p:nvPr/>
        </p:nvSpPr>
        <p:spPr>
          <a:xfrm>
            <a:off x="487067" y="121083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6"/>
          <p:cNvSpPr txBox="1"/>
          <p:nvPr/>
        </p:nvSpPr>
        <p:spPr>
          <a:xfrm>
            <a:off x="539852" y="1108190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73" name="Google Shape;27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6"/>
          <p:cNvSpPr/>
          <p:nvPr/>
        </p:nvSpPr>
        <p:spPr>
          <a:xfrm>
            <a:off x="1042458" y="4609652"/>
            <a:ext cx="9896475" cy="1752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are about 1,000 students in Wilson High School. They are between 11 and 16 years old.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school has about 900 students. We are between 11 and 14 years old.</a:t>
            </a:r>
            <a:endParaRPr/>
          </a:p>
        </p:txBody>
      </p:sp>
      <p:sp>
        <p:nvSpPr>
          <p:cNvPr id="275" name="Google Shape;275;p16"/>
          <p:cNvSpPr txBox="1"/>
          <p:nvPr/>
        </p:nvSpPr>
        <p:spPr>
          <a:xfrm>
            <a:off x="487066" y="199630"/>
            <a:ext cx="941328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WELCOME TO OUR SCHOOL!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76" name="Google Shape;276;p16"/>
          <p:cNvGraphicFramePr/>
          <p:nvPr/>
        </p:nvGraphicFramePr>
        <p:xfrm>
          <a:off x="1110902" y="1830541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{FDE61ABB-4537-4D35-9F3F-175FBE0C7EFF}</a:tableStyleId>
              </a:tblPr>
              <a:tblGrid>
                <a:gridCol w="2806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5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0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1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Wilson High School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Your school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Number of students and teachers</a:t>
                      </a:r>
                      <a:endParaRPr sz="1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1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Subjects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8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School facilities</a:t>
                      </a:r>
                      <a:endParaRPr sz="1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77" name="Google Shape;277;p16"/>
          <p:cNvSpPr txBox="1"/>
          <p:nvPr/>
        </p:nvSpPr>
        <p:spPr>
          <a:xfrm>
            <a:off x="4008522" y="2404554"/>
            <a:ext cx="3617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About 1,000 students and 100 teachers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6"/>
          <p:cNvSpPr txBox="1"/>
          <p:nvPr/>
        </p:nvSpPr>
        <p:spPr>
          <a:xfrm>
            <a:off x="3957748" y="3131898"/>
            <a:ext cx="383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English, literature, maths, science, etc.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6"/>
          <p:cNvSpPr txBox="1"/>
          <p:nvPr/>
        </p:nvSpPr>
        <p:spPr>
          <a:xfrm>
            <a:off x="3957758" y="3593777"/>
            <a:ext cx="394446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modern science laboratories, computer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rooms, a large library, a sports hall, and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an activity studio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3552ba155d_0_38"/>
          <p:cNvSpPr/>
          <p:nvPr/>
        </p:nvSpPr>
        <p:spPr>
          <a:xfrm>
            <a:off x="4567839" y="1755498"/>
            <a:ext cx="2164565" cy="845341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g13552ba155d_0_38"/>
          <p:cNvSpPr/>
          <p:nvPr/>
        </p:nvSpPr>
        <p:spPr>
          <a:xfrm>
            <a:off x="3977081" y="5090340"/>
            <a:ext cx="1603966" cy="845341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g13552ba155d_0_38"/>
          <p:cNvSpPr/>
          <p:nvPr/>
        </p:nvSpPr>
        <p:spPr>
          <a:xfrm>
            <a:off x="565590" y="1229521"/>
            <a:ext cx="1883700" cy="6552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g13552ba155d_0_38"/>
          <p:cNvSpPr/>
          <p:nvPr/>
        </p:nvSpPr>
        <p:spPr>
          <a:xfrm>
            <a:off x="2734328" y="2269461"/>
            <a:ext cx="1950600" cy="6555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EVERYDAY ENGLISH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g13552ba155d_0_38"/>
          <p:cNvSpPr/>
          <p:nvPr/>
        </p:nvSpPr>
        <p:spPr>
          <a:xfrm>
            <a:off x="532186" y="3943995"/>
            <a:ext cx="1950600" cy="7101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WELCOME TO OUR SCHOOL!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g13552ba155d_0_38"/>
          <p:cNvSpPr/>
          <p:nvPr/>
        </p:nvSpPr>
        <p:spPr>
          <a:xfrm>
            <a:off x="5316459" y="1166136"/>
            <a:ext cx="6721200" cy="5895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Conversation rearranging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g13552ba155d_0_38"/>
          <p:cNvSpPr/>
          <p:nvPr/>
        </p:nvSpPr>
        <p:spPr>
          <a:xfrm>
            <a:off x="5316450" y="1940301"/>
            <a:ext cx="6728400" cy="12681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Listen and read the conversations. Pay attention to the highlighted sentences.</a:t>
            </a:r>
            <a:endParaRPr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Work in pairs. Ask and answer questions about your visit to a famous school.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1" name="Google Shape;291;g13552ba155d_0_38"/>
          <p:cNvCxnSpPr>
            <a:stCxn id="286" idx="3"/>
            <a:endCxn id="287" idx="0"/>
          </p:cNvCxnSpPr>
          <p:nvPr/>
        </p:nvCxnSpPr>
        <p:spPr>
          <a:xfrm>
            <a:off x="2449290" y="1557121"/>
            <a:ext cx="1260300" cy="7122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92" name="Google Shape;292;g13552ba155d_0_38"/>
          <p:cNvCxnSpPr>
            <a:stCxn id="287" idx="1"/>
            <a:endCxn id="288" idx="0"/>
          </p:cNvCxnSpPr>
          <p:nvPr/>
        </p:nvCxnSpPr>
        <p:spPr>
          <a:xfrm flipH="1">
            <a:off x="1507628" y="2597211"/>
            <a:ext cx="1226700" cy="13467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93" name="Google Shape;293;g13552ba155d_0_38"/>
          <p:cNvCxnSpPr>
            <a:stCxn id="288" idx="3"/>
            <a:endCxn id="294" idx="0"/>
          </p:cNvCxnSpPr>
          <p:nvPr/>
        </p:nvCxnSpPr>
        <p:spPr>
          <a:xfrm>
            <a:off x="2482786" y="4299045"/>
            <a:ext cx="1227000" cy="11445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95" name="Google Shape;295;g13552ba155d_0_38"/>
          <p:cNvSpPr/>
          <p:nvPr/>
        </p:nvSpPr>
        <p:spPr>
          <a:xfrm>
            <a:off x="4435146" y="405824"/>
            <a:ext cx="4137300" cy="62550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6" name="Google Shape;296;g13552ba155d_0_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g13552ba155d_0_38"/>
          <p:cNvSpPr/>
          <p:nvPr/>
        </p:nvSpPr>
        <p:spPr>
          <a:xfrm>
            <a:off x="2734392" y="5443516"/>
            <a:ext cx="1950600" cy="6009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g13552ba155d_0_38"/>
          <p:cNvSpPr/>
          <p:nvPr/>
        </p:nvSpPr>
        <p:spPr>
          <a:xfrm>
            <a:off x="5316439" y="5308437"/>
            <a:ext cx="6728400" cy="6849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g13552ba155d_0_38"/>
          <p:cNvSpPr txBox="1"/>
          <p:nvPr/>
        </p:nvSpPr>
        <p:spPr>
          <a:xfrm>
            <a:off x="4820529" y="519482"/>
            <a:ext cx="345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4: COMMUNICATION</a:t>
            </a:r>
            <a:endParaRPr/>
          </a:p>
        </p:txBody>
      </p:sp>
      <p:sp>
        <p:nvSpPr>
          <p:cNvPr id="299" name="Google Shape;299;g13552ba155d_0_38"/>
          <p:cNvSpPr/>
          <p:nvPr/>
        </p:nvSpPr>
        <p:spPr>
          <a:xfrm>
            <a:off x="5312825" y="3437300"/>
            <a:ext cx="6728400" cy="17235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Make a list of what you want to show your overseas friends about your school.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Ask and answer questions about your plan.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Read the passage and complete the table about a high school in the UK. Then discuss and fill in the information.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8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/>
          </a:p>
        </p:txBody>
      </p:sp>
      <p:sp>
        <p:nvSpPr>
          <p:cNvPr id="306" name="Google Shape;306;p18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8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pic>
        <p:nvPicPr>
          <p:cNvPr id="308" name="Google Shape;30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18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18"/>
          <p:cNvSpPr txBox="1"/>
          <p:nvPr/>
        </p:nvSpPr>
        <p:spPr>
          <a:xfrm>
            <a:off x="3989658" y="2479088"/>
            <a:ext cx="82023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this lesson, we have learn to:</a:t>
            </a:r>
            <a:endParaRPr/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for details</a:t>
            </a:r>
            <a:endParaRPr/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talk about our school</a:t>
            </a:r>
            <a:endParaRPr/>
          </a:p>
        </p:txBody>
      </p:sp>
      <p:pic>
        <p:nvPicPr>
          <p:cNvPr id="311" name="Google Shape;311;p18" descr="Presentation with checklist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6017" y="2479088"/>
            <a:ext cx="2607189" cy="2607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9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/>
          </a:p>
        </p:txBody>
      </p:sp>
      <p:sp>
        <p:nvSpPr>
          <p:cNvPr id="318" name="Google Shape;318;p19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19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320" name="Google Shape;32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19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19"/>
          <p:cNvSpPr txBox="1"/>
          <p:nvPr/>
        </p:nvSpPr>
        <p:spPr>
          <a:xfrm>
            <a:off x="1451956" y="2272146"/>
            <a:ext cx="7747462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exercises in the Workbook.</a:t>
            </a:r>
            <a:endParaRPr/>
          </a:p>
        </p:txBody>
      </p:sp>
      <p:pic>
        <p:nvPicPr>
          <p:cNvPr id="323" name="Google Shape;323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39220" y="2788168"/>
            <a:ext cx="3285254" cy="3285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94" name="Google Shape;94;p2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HOBBIES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0778" y="1303957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4: COMMUNICATION</a:t>
            </a:r>
            <a:endParaRPr/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0"/>
            <a:ext cx="12192000" cy="13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8547" y="172218"/>
            <a:ext cx="855823" cy="84880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 txBox="1"/>
          <p:nvPr/>
        </p:nvSpPr>
        <p:spPr>
          <a:xfrm>
            <a:off x="618976" y="237700"/>
            <a:ext cx="1344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01" name="Google Shape;101;p2"/>
          <p:cNvSpPr txBox="1"/>
          <p:nvPr/>
        </p:nvSpPr>
        <p:spPr>
          <a:xfrm>
            <a:off x="3327150" y="229764"/>
            <a:ext cx="716022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 VISIT TO A SCHOOL</a:t>
            </a:r>
            <a:endParaRPr/>
          </a:p>
        </p:txBody>
      </p:sp>
      <p:sp>
        <p:nvSpPr>
          <p:cNvPr id="102" name="Google Shape;102;p2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endParaRPr/>
          </a:p>
        </p:txBody>
      </p:sp>
      <p:pic>
        <p:nvPicPr>
          <p:cNvPr id="103" name="Google Shape;103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89053" y="2404358"/>
            <a:ext cx="3314700" cy="399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2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7553"/>
            <a:ext cx="9143999" cy="6839711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20"/>
          <p:cNvSpPr/>
          <p:nvPr/>
        </p:nvSpPr>
        <p:spPr>
          <a:xfrm>
            <a:off x="2951748" y="5993141"/>
            <a:ext cx="60960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GB" sz="1800" b="1" err="1">
                <a:latin typeface="Calibri" panose="020F0502020204030204" pitchFamily="34" charset="0"/>
              </a:rPr>
              <a:t>Website</a:t>
            </a:r>
            <a:r>
              <a:rPr lang="en-GB" sz="1800" b="1" smtClean="0">
                <a:latin typeface="Calibri" panose="020F0502020204030204" pitchFamily="34" charset="0"/>
              </a:rPr>
              <a:t>: </a:t>
            </a:r>
            <a:r>
              <a:rPr lang="en-GB" sz="1800" b="1" i="1" smtClean="0">
                <a:latin typeface="Calibri" panose="020F0502020204030204" pitchFamily="34" charset="0"/>
              </a:rPr>
              <a:t>hoclieu.vn</a:t>
            </a:r>
            <a:endParaRPr lang="en-GB" sz="1800" dirty="0"/>
          </a:p>
          <a:p>
            <a:pPr algn="ctr"/>
            <a:r>
              <a:rPr lang="en-GB" sz="1800" b="1" dirty="0" err="1">
                <a:latin typeface="Calibri" panose="020F0502020204030204" pitchFamily="34" charset="0"/>
              </a:rPr>
              <a:t>Fanpage</a:t>
            </a:r>
            <a:r>
              <a:rPr lang="en-GB" sz="1800" b="1" dirty="0">
                <a:latin typeface="Calibri" panose="020F0502020204030204" pitchFamily="34" charset="0"/>
              </a:rPr>
              <a:t>: </a:t>
            </a:r>
            <a:r>
              <a:rPr lang="en-GB" sz="1800" b="1" i="1" dirty="0" err="1">
                <a:latin typeface="Calibri" panose="020F0502020204030204" pitchFamily="34" charset="0"/>
              </a:rPr>
              <a:t>facebook.com</a:t>
            </a:r>
            <a:r>
              <a:rPr lang="en-GB" sz="1800" b="1" i="1" dirty="0">
                <a:latin typeface="Calibri" panose="020F0502020204030204" pitchFamily="34" charset="0"/>
              </a:rPr>
              <a:t>/</a:t>
            </a:r>
            <a:r>
              <a:rPr lang="en-GB" sz="18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1800" b="1" i="1">
                <a:latin typeface="Calibri" panose="020F0502020204030204" pitchFamily="34" charset="0"/>
              </a:rPr>
              <a:t>/</a:t>
            </a:r>
            <a:endParaRPr lang="en-GB" sz="18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/>
          <p:nvPr/>
        </p:nvSpPr>
        <p:spPr>
          <a:xfrm>
            <a:off x="3427102" y="910552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 txBox="1"/>
          <p:nvPr/>
        </p:nvSpPr>
        <p:spPr>
          <a:xfrm>
            <a:off x="4791560" y="1029673"/>
            <a:ext cx="331537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OBJECTIVES</a:t>
            </a:r>
            <a:endParaRPr/>
          </a:p>
        </p:txBody>
      </p:sp>
      <p:pic>
        <p:nvPicPr>
          <p:cNvPr id="110" name="Google Shape;11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2320" y="426918"/>
            <a:ext cx="1515332" cy="1583743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 txBox="1"/>
          <p:nvPr/>
        </p:nvSpPr>
        <p:spPr>
          <a:xfrm>
            <a:off x="2193542" y="2498185"/>
            <a:ext cx="851141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the end of the lesson, students will be able to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for details and talk about their school.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4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565590" y="1229521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2734328" y="2269461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EVERYDAY ENGLISH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532186" y="3943995"/>
            <a:ext cx="1950600" cy="7101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WELCOME TO OUR SCHOOL!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5316459" y="1166136"/>
            <a:ext cx="6721130" cy="589361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Conversation rearranging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5316450" y="1940301"/>
            <a:ext cx="6728400" cy="12681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Listen and read the conversations. Pay attention to the highlighted sentences.</a:t>
            </a:r>
            <a:endParaRPr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Work in pairs. Ask and answer questions about your visit to a famous school.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3" name="Google Shape;123;p4"/>
          <p:cNvCxnSpPr>
            <a:stCxn id="118" idx="3"/>
            <a:endCxn id="119" idx="0"/>
          </p:cNvCxnSpPr>
          <p:nvPr/>
        </p:nvCxnSpPr>
        <p:spPr>
          <a:xfrm>
            <a:off x="2449357" y="1557058"/>
            <a:ext cx="1260300" cy="7125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4" name="Google Shape;124;p4"/>
          <p:cNvCxnSpPr>
            <a:stCxn id="119" idx="1"/>
            <a:endCxn id="120" idx="0"/>
          </p:cNvCxnSpPr>
          <p:nvPr/>
        </p:nvCxnSpPr>
        <p:spPr>
          <a:xfrm flipH="1">
            <a:off x="1507628" y="2597163"/>
            <a:ext cx="1226700" cy="13467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5" name="Google Shape;125;p4"/>
          <p:cNvCxnSpPr>
            <a:stCxn id="120" idx="3"/>
            <a:endCxn id="126" idx="0"/>
          </p:cNvCxnSpPr>
          <p:nvPr/>
        </p:nvCxnSpPr>
        <p:spPr>
          <a:xfrm>
            <a:off x="2482786" y="4299045"/>
            <a:ext cx="1227000" cy="11445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27" name="Google Shape;127;p4"/>
          <p:cNvSpPr/>
          <p:nvPr/>
        </p:nvSpPr>
        <p:spPr>
          <a:xfrm>
            <a:off x="4435146" y="405824"/>
            <a:ext cx="4137353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4"/>
          <p:cNvSpPr/>
          <p:nvPr/>
        </p:nvSpPr>
        <p:spPr>
          <a:xfrm>
            <a:off x="2734392" y="5443516"/>
            <a:ext cx="1950600" cy="6009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/>
          <p:nvPr/>
        </p:nvSpPr>
        <p:spPr>
          <a:xfrm>
            <a:off x="5316439" y="5308437"/>
            <a:ext cx="6728400" cy="6849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 txBox="1"/>
          <p:nvPr/>
        </p:nvSpPr>
        <p:spPr>
          <a:xfrm>
            <a:off x="4820529" y="519482"/>
            <a:ext cx="345422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4: COMMUNICATION</a:t>
            </a:r>
            <a:endParaRPr/>
          </a:p>
        </p:txBody>
      </p:sp>
      <p:sp>
        <p:nvSpPr>
          <p:cNvPr id="131" name="Google Shape;131;p4"/>
          <p:cNvSpPr/>
          <p:nvPr/>
        </p:nvSpPr>
        <p:spPr>
          <a:xfrm>
            <a:off x="5312825" y="3437300"/>
            <a:ext cx="6728400" cy="17235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Make a list of what you want to show your overseas friends about your school.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Ask and answer questions about your plan.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Read the passage and complete the table about a high school in the UK. Then discuss and fill in the information.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5"/>
          <p:cNvSpPr/>
          <p:nvPr/>
        </p:nvSpPr>
        <p:spPr>
          <a:xfrm>
            <a:off x="565590" y="1229521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5"/>
          <p:cNvSpPr/>
          <p:nvPr/>
        </p:nvSpPr>
        <p:spPr>
          <a:xfrm>
            <a:off x="5316459" y="1166136"/>
            <a:ext cx="6721130" cy="589361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Conversation rearranging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5"/>
          <p:cNvSpPr/>
          <p:nvPr/>
        </p:nvSpPr>
        <p:spPr>
          <a:xfrm>
            <a:off x="4435146" y="405824"/>
            <a:ext cx="4137353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5"/>
          <p:cNvSpPr txBox="1"/>
          <p:nvPr/>
        </p:nvSpPr>
        <p:spPr>
          <a:xfrm>
            <a:off x="4820529" y="519482"/>
            <a:ext cx="345422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4: COMMUNICATION</a:t>
            </a:r>
            <a:endParaRPr/>
          </a:p>
        </p:txBody>
      </p:sp>
      <p:sp>
        <p:nvSpPr>
          <p:cNvPr id="142" name="Google Shape;142;p5"/>
          <p:cNvSpPr/>
          <p:nvPr/>
        </p:nvSpPr>
        <p:spPr>
          <a:xfrm>
            <a:off x="6130420" y="2692911"/>
            <a:ext cx="5223725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activate students’ prior knowledge and vocabulary related to the targeted structures of asking for details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p5" descr="Conversation - Free people icon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50813" y="2632363"/>
            <a:ext cx="2984334" cy="2984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6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6"/>
          <p:cNvSpPr/>
          <p:nvPr/>
        </p:nvSpPr>
        <p:spPr>
          <a:xfrm>
            <a:off x="911926" y="2268360"/>
            <a:ext cx="10873672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Mi:	  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Are you doing anything this Sunday?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Phong: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Not really.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Mi: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   Would you like to go with us to Binh Minh Lower Secondary School?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Phong: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Sounds great! Can you tell me more?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Mi: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   We’ll leave at 7 a.m. My friends David and Nick are coming too.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Google Shape;152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17245" y="1366842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6"/>
          <p:cNvSpPr txBox="1"/>
          <p:nvPr/>
        </p:nvSpPr>
        <p:spPr>
          <a:xfrm>
            <a:off x="997303" y="1385489"/>
            <a:ext cx="272606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 and check.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3552ba155d_0_0"/>
          <p:cNvSpPr/>
          <p:nvPr/>
        </p:nvSpPr>
        <p:spPr>
          <a:xfrm>
            <a:off x="4567839" y="1755498"/>
            <a:ext cx="2164565" cy="845341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g13552ba155d_0_0"/>
          <p:cNvSpPr/>
          <p:nvPr/>
        </p:nvSpPr>
        <p:spPr>
          <a:xfrm>
            <a:off x="3977081" y="5090340"/>
            <a:ext cx="1603966" cy="845341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g13552ba155d_0_0"/>
          <p:cNvSpPr/>
          <p:nvPr/>
        </p:nvSpPr>
        <p:spPr>
          <a:xfrm>
            <a:off x="565590" y="1229521"/>
            <a:ext cx="1883700" cy="6552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g13552ba155d_0_0"/>
          <p:cNvSpPr/>
          <p:nvPr/>
        </p:nvSpPr>
        <p:spPr>
          <a:xfrm>
            <a:off x="2734328" y="2269461"/>
            <a:ext cx="1950600" cy="6555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EVERYDAY ENGLISH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g13552ba155d_0_0"/>
          <p:cNvSpPr/>
          <p:nvPr/>
        </p:nvSpPr>
        <p:spPr>
          <a:xfrm>
            <a:off x="5316459" y="1166136"/>
            <a:ext cx="6721200" cy="5895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Conversation rearranging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g13552ba155d_0_0"/>
          <p:cNvSpPr/>
          <p:nvPr/>
        </p:nvSpPr>
        <p:spPr>
          <a:xfrm>
            <a:off x="5316450" y="1940301"/>
            <a:ext cx="6728400" cy="12681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Listen and read the conversations. Pay attention to the highlighted sentences.</a:t>
            </a:r>
            <a:endParaRPr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Work in pairs. Ask and answer questions about your visit to a famous school.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4" name="Google Shape;164;g13552ba155d_0_0"/>
          <p:cNvCxnSpPr>
            <a:stCxn id="160" idx="3"/>
            <a:endCxn id="161" idx="0"/>
          </p:cNvCxnSpPr>
          <p:nvPr/>
        </p:nvCxnSpPr>
        <p:spPr>
          <a:xfrm>
            <a:off x="2449290" y="1557121"/>
            <a:ext cx="1260300" cy="7122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65" name="Google Shape;165;g13552ba155d_0_0"/>
          <p:cNvSpPr/>
          <p:nvPr/>
        </p:nvSpPr>
        <p:spPr>
          <a:xfrm>
            <a:off x="4435146" y="405824"/>
            <a:ext cx="4137300" cy="62550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g13552ba155d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g13552ba155d_0_0"/>
          <p:cNvSpPr txBox="1"/>
          <p:nvPr/>
        </p:nvSpPr>
        <p:spPr>
          <a:xfrm>
            <a:off x="4820529" y="519482"/>
            <a:ext cx="345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4: COMMUNICATION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8"/>
          <p:cNvSpPr txBox="1"/>
          <p:nvPr/>
        </p:nvSpPr>
        <p:spPr>
          <a:xfrm>
            <a:off x="487067" y="208434"/>
            <a:ext cx="783284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EVERYDAY ENGLISH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5" name="Google Shape;175;p8"/>
          <p:cNvGrpSpPr/>
          <p:nvPr/>
        </p:nvGrpSpPr>
        <p:grpSpPr>
          <a:xfrm>
            <a:off x="895625" y="2587053"/>
            <a:ext cx="10400749" cy="2353354"/>
            <a:chOff x="0" y="1419758"/>
            <a:chExt cx="10400749" cy="2353354"/>
          </a:xfrm>
        </p:grpSpPr>
        <p:sp>
          <p:nvSpPr>
            <p:cNvPr id="176" name="Google Shape;176;p8"/>
            <p:cNvSpPr/>
            <p:nvPr/>
          </p:nvSpPr>
          <p:spPr>
            <a:xfrm>
              <a:off x="0" y="1419758"/>
              <a:ext cx="10400749" cy="2353354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8"/>
            <p:cNvSpPr txBox="1"/>
            <p:nvPr/>
          </p:nvSpPr>
          <p:spPr>
            <a:xfrm>
              <a:off x="68927" y="1488685"/>
              <a:ext cx="10262895" cy="221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40625" rIns="60950" bIns="40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Can you tell me more?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112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Can you tell me how?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112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Can you tell me why?</a:t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"/>
          <p:cNvSpPr txBox="1"/>
          <p:nvPr/>
        </p:nvSpPr>
        <p:spPr>
          <a:xfrm>
            <a:off x="997302" y="1361935"/>
            <a:ext cx="1086732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 and read the conversations. Pay attention to the highlighted sentences.</a:t>
            </a:r>
            <a:endParaRPr/>
          </a:p>
        </p:txBody>
      </p:sp>
      <p:sp>
        <p:nvSpPr>
          <p:cNvPr id="184" name="Google Shape;184;p9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9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86" name="Google Shape;18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9"/>
          <p:cNvSpPr txBox="1"/>
          <p:nvPr/>
        </p:nvSpPr>
        <p:spPr>
          <a:xfrm>
            <a:off x="487067" y="208434"/>
            <a:ext cx="783284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EVERYDAY ENGLISH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9"/>
          <p:cNvSpPr/>
          <p:nvPr/>
        </p:nvSpPr>
        <p:spPr>
          <a:xfrm>
            <a:off x="857865" y="2677208"/>
            <a:ext cx="10873672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Mi:	  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Are you doing anything this Sunday?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Phong: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Not really.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Mi: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   Would you like to go with us to Binh Minh Lower Secondary School?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Phong: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Sounds great! </a:t>
            </a:r>
            <a:r>
              <a:rPr lang="en-US" sz="24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Can you tell me more?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Mi: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   We’ll leave at 7 a.m. My friends David and Nick are coming too.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3702" y="1741397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887</Words>
  <Application>Microsoft Office PowerPoint</Application>
  <PresentationFormat>Widescreen</PresentationFormat>
  <Paragraphs>147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Noto Sans Symbols</vt:lpstr>
      <vt:lpstr>Open Sans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2</cp:revision>
  <dcterms:created xsi:type="dcterms:W3CDTF">2020-12-09T02:04:09Z</dcterms:created>
  <dcterms:modified xsi:type="dcterms:W3CDTF">2023-04-19T03:57:34Z</dcterms:modified>
</cp:coreProperties>
</file>