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9"/>
  </p:notesMasterIdLst>
  <p:sldIdLst>
    <p:sldId id="256" r:id="rId2"/>
    <p:sldId id="257" r:id="rId3"/>
    <p:sldId id="301" r:id="rId4"/>
    <p:sldId id="258" r:id="rId5"/>
    <p:sldId id="260" r:id="rId6"/>
    <p:sldId id="259" r:id="rId7"/>
    <p:sldId id="262" r:id="rId8"/>
    <p:sldId id="302" r:id="rId9"/>
    <p:sldId id="290" r:id="rId10"/>
    <p:sldId id="268" r:id="rId11"/>
    <p:sldId id="303" r:id="rId12"/>
    <p:sldId id="294" r:id="rId13"/>
    <p:sldId id="295" r:id="rId14"/>
    <p:sldId id="296" r:id="rId15"/>
    <p:sldId id="300" r:id="rId16"/>
    <p:sldId id="293" r:id="rId17"/>
    <p:sldId id="273" r:id="rId18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0"/>
      <p:bold r:id="rId21"/>
      <p:italic r:id="rId22"/>
      <p:boldItalic r:id="rId23"/>
    </p:embeddedFont>
    <p:embeddedFont>
      <p:font typeface="Barlow Medium" panose="00000600000000000000" pitchFamily="2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iCiel Cadena" panose="02000503000000020004" charset="0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6E2A4"/>
    <a:srgbClr val="7EC1E2"/>
    <a:srgbClr val="B2CBF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EA6533-8683-4785-B65F-F8C0DB5E2E19}" v="9" dt="2023-03-08T15:47:08.0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ếnn Hảii" userId="8892aa6b5a5ca152" providerId="LiveId" clId="{C3EA6533-8683-4785-B65F-F8C0DB5E2E19}"/>
    <pc:docChg chg="undo redo custSel modSld">
      <pc:chgData name="Yếnn Hảii" userId="8892aa6b5a5ca152" providerId="LiveId" clId="{C3EA6533-8683-4785-B65F-F8C0DB5E2E19}" dt="2023-03-08T15:48:03.947" v="27" actId="1076"/>
      <pc:docMkLst>
        <pc:docMk/>
      </pc:docMkLst>
      <pc:sldChg chg="modSp mod modAnim">
        <pc:chgData name="Yếnn Hảii" userId="8892aa6b5a5ca152" providerId="LiveId" clId="{C3EA6533-8683-4785-B65F-F8C0DB5E2E19}" dt="2023-03-08T15:48:03.947" v="27" actId="1076"/>
        <pc:sldMkLst>
          <pc:docMk/>
          <pc:sldMk cId="0" sldId="257"/>
        </pc:sldMkLst>
        <pc:spChg chg="mod">
          <ac:chgData name="Yếnn Hảii" userId="8892aa6b5a5ca152" providerId="LiveId" clId="{C3EA6533-8683-4785-B65F-F8C0DB5E2E19}" dt="2023-03-08T15:48:03.947" v="27" actId="1076"/>
          <ac:spMkLst>
            <pc:docMk/>
            <pc:sldMk cId="0" sldId="257"/>
            <ac:spMk id="3" creationId="{C08792A5-639A-F5E7-F3BD-927226C444FE}"/>
          </ac:spMkLst>
        </pc:spChg>
      </pc:sldChg>
      <pc:sldChg chg="modSp mod">
        <pc:chgData name="Yếnn Hảii" userId="8892aa6b5a5ca152" providerId="LiveId" clId="{C3EA6533-8683-4785-B65F-F8C0DB5E2E19}" dt="2023-03-08T15:46:44.335" v="22" actId="207"/>
        <pc:sldMkLst>
          <pc:docMk/>
          <pc:sldMk cId="2644410988" sldId="296"/>
        </pc:sldMkLst>
        <pc:spChg chg="mod">
          <ac:chgData name="Yếnn Hảii" userId="8892aa6b5a5ca152" providerId="LiveId" clId="{C3EA6533-8683-4785-B65F-F8C0DB5E2E19}" dt="2023-03-08T15:46:44.335" v="22" actId="207"/>
          <ac:spMkLst>
            <pc:docMk/>
            <pc:sldMk cId="2644410988" sldId="296"/>
            <ac:spMk id="5" creationId="{68CCCB1E-5D6D-4B1D-94ED-906BCD4A2D0C}"/>
          </ac:spMkLst>
        </pc:spChg>
        <pc:spChg chg="mod">
          <ac:chgData name="Yếnn Hảii" userId="8892aa6b5a5ca152" providerId="LiveId" clId="{C3EA6533-8683-4785-B65F-F8C0DB5E2E19}" dt="2023-03-08T15:39:23.104" v="5" actId="20577"/>
          <ac:spMkLst>
            <pc:docMk/>
            <pc:sldMk cId="2644410988" sldId="296"/>
            <ac:spMk id="11" creationId="{2D476256-F649-440E-8CB6-34553EE46959}"/>
          </ac:spMkLst>
        </pc:spChg>
        <pc:spChg chg="mod">
          <ac:chgData name="Yếnn Hảii" userId="8892aa6b5a5ca152" providerId="LiveId" clId="{C3EA6533-8683-4785-B65F-F8C0DB5E2E19}" dt="2023-03-08T15:38:55.338" v="1" actId="20577"/>
          <ac:spMkLst>
            <pc:docMk/>
            <pc:sldMk cId="2644410988" sldId="296"/>
            <ac:spMk id="29" creationId="{784446D1-0083-4268-9941-8C7553FD46F9}"/>
          </ac:spMkLst>
        </pc:spChg>
        <pc:picChg chg="mod">
          <ac:chgData name="Yếnn Hảii" userId="8892aa6b5a5ca152" providerId="LiveId" clId="{C3EA6533-8683-4785-B65F-F8C0DB5E2E19}" dt="2023-03-08T15:46:29.780" v="17" actId="1076"/>
          <ac:picMkLst>
            <pc:docMk/>
            <pc:sldMk cId="2644410988" sldId="296"/>
            <ac:picMk id="3" creationId="{CBD9B5C9-CA06-4115-934D-476E7C9299B8}"/>
          </ac:picMkLst>
        </pc:picChg>
      </pc:sldChg>
      <pc:sldChg chg="modSp mod">
        <pc:chgData name="Yếnn Hảii" userId="8892aa6b5a5ca152" providerId="LiveId" clId="{C3EA6533-8683-4785-B65F-F8C0DB5E2E19}" dt="2023-03-08T15:46:53.540" v="25" actId="207"/>
        <pc:sldMkLst>
          <pc:docMk/>
          <pc:sldMk cId="2797440823" sldId="300"/>
        </pc:sldMkLst>
        <pc:spChg chg="mod">
          <ac:chgData name="Yếnn Hảii" userId="8892aa6b5a5ca152" providerId="LiveId" clId="{C3EA6533-8683-4785-B65F-F8C0DB5E2E19}" dt="2023-03-08T15:46:53.540" v="25" actId="207"/>
          <ac:spMkLst>
            <pc:docMk/>
            <pc:sldMk cId="2797440823" sldId="300"/>
            <ac:spMk id="5" creationId="{68CCCB1E-5D6D-4B1D-94ED-906BCD4A2D0C}"/>
          </ac:spMkLst>
        </pc:spChg>
        <pc:spChg chg="mod">
          <ac:chgData name="Yếnn Hảii" userId="8892aa6b5a5ca152" providerId="LiveId" clId="{C3EA6533-8683-4785-B65F-F8C0DB5E2E19}" dt="2023-03-08T15:38:58.642" v="3" actId="20577"/>
          <ac:spMkLst>
            <pc:docMk/>
            <pc:sldMk cId="2797440823" sldId="300"/>
            <ac:spMk id="29" creationId="{784446D1-0083-4268-9941-8C7553FD46F9}"/>
          </ac:spMkLst>
        </pc:spChg>
        <pc:grpChg chg="mod">
          <ac:chgData name="Yếnn Hảii" userId="8892aa6b5a5ca152" providerId="LiveId" clId="{C3EA6533-8683-4785-B65F-F8C0DB5E2E19}" dt="2023-03-08T15:46:47.793" v="24" actId="1076"/>
          <ac:grpSpMkLst>
            <pc:docMk/>
            <pc:sldMk cId="2797440823" sldId="300"/>
            <ac:grpSpMk id="31" creationId="{7FE0546E-6488-491E-8AA1-277B5CEB2FD6}"/>
          </ac:grpSpMkLst>
        </pc:grpChg>
      </pc:sldChg>
      <pc:sldChg chg="modAnim">
        <pc:chgData name="Yếnn Hảii" userId="8892aa6b5a5ca152" providerId="LiveId" clId="{C3EA6533-8683-4785-B65F-F8C0DB5E2E19}" dt="2023-03-08T15:45:00.880" v="11"/>
        <pc:sldMkLst>
          <pc:docMk/>
          <pc:sldMk cId="2133039799" sldId="3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b87c9a92b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fb87c9a92b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b87c9a92b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fb87c9a92b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b87c9a92b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gfb87c9a92b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8546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b87c9a92b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fb87c9a92b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808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b87c9a92b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gfb87c9a92b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b87c9a92b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fb87c9a92b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b87c9a92b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gfb87c9a92b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b87c9a92b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fb87c9a92b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b87c9a92b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gfb87c9a92b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4219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0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590675" y="-430404"/>
            <a:ext cx="6391200" cy="6391200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49540" y="784173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4350" y="1838325"/>
            <a:ext cx="3497400" cy="18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314625" y="4788300"/>
            <a:ext cx="548700" cy="1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buNone/>
              <a:defRPr/>
            </a:lvl1pPr>
            <a:lvl2pPr lvl="1" algn="l">
              <a:buNone/>
              <a:defRPr/>
            </a:lvl2pPr>
            <a:lvl3pPr lvl="2" algn="l">
              <a:buNone/>
              <a:defRPr/>
            </a:lvl3pPr>
            <a:lvl4pPr lvl="3" algn="l">
              <a:buNone/>
              <a:defRPr/>
            </a:lvl4pPr>
            <a:lvl5pPr lvl="4" algn="l">
              <a:buNone/>
              <a:defRPr/>
            </a:lvl5pPr>
            <a:lvl6pPr lvl="5" algn="l">
              <a:buNone/>
              <a:defRPr/>
            </a:lvl6pPr>
            <a:lvl7pPr lvl="6" algn="l">
              <a:buNone/>
              <a:defRPr/>
            </a:lvl7pPr>
            <a:lvl8pPr lvl="7" algn="l">
              <a:buNone/>
              <a:defRPr/>
            </a:lvl8pPr>
            <a:lvl9pPr lvl="8" algn="l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8351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00" y="0"/>
            <a:ext cx="9144000" cy="5151300"/>
          </a:xfrm>
          <a:prstGeom prst="rect">
            <a:avLst/>
          </a:prstGeom>
          <a:solidFill>
            <a:srgbClr val="363739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32425" y="4618200"/>
            <a:ext cx="611400" cy="52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14350" y="2263175"/>
            <a:ext cx="55572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14350" y="2894375"/>
            <a:ext cx="5557200" cy="2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42900" y="361950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515525" y="2260775"/>
            <a:ext cx="4784400" cy="234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488950" rtl="0">
              <a:spcBef>
                <a:spcPts val="0"/>
              </a:spcBef>
              <a:spcAft>
                <a:spcPts val="0"/>
              </a:spcAft>
              <a:buSzPts val="4100"/>
              <a:buChar char="•"/>
              <a:defRPr sz="4100" b="1"/>
            </a:lvl1pPr>
            <a:lvl2pPr marL="914400" lvl="1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2pPr>
            <a:lvl3pPr marL="1371600" lvl="2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3pPr>
            <a:lvl4pPr marL="1828800" lvl="3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4pPr>
            <a:lvl5pPr marL="2286000" lvl="4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5pPr>
            <a:lvl6pPr marL="2743200" lvl="5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6pPr>
            <a:lvl7pPr marL="3200400" lvl="6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7pPr>
            <a:lvl8pPr marL="3657600" lvl="7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8pPr>
            <a:lvl9pPr marL="4114800" lvl="8" indent="-488950" rtl="0">
              <a:spcBef>
                <a:spcPts val="800"/>
              </a:spcBef>
              <a:spcAft>
                <a:spcPts val="800"/>
              </a:spcAft>
              <a:buSzPts val="4100"/>
              <a:buChar char="■"/>
              <a:defRPr sz="4100" b="1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515532" y="604394"/>
            <a:ext cx="537342" cy="539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549307" y="869192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5817581" y="2205888"/>
            <a:ext cx="1467171" cy="734205"/>
          </a:xfrm>
          <a:custGeom>
            <a:avLst/>
            <a:gdLst/>
            <a:ahLst/>
            <a:cxnLst/>
            <a:rect l="l" t="t" r="r" b="b"/>
            <a:pathLst>
              <a:path w="2934342" h="1468410" extrusionOk="0">
                <a:moveTo>
                  <a:pt x="2934342" y="0"/>
                </a:moveTo>
                <a:cubicBezTo>
                  <a:pt x="2934342" y="811099"/>
                  <a:pt x="2277030" y="1468411"/>
                  <a:pt x="1465931" y="1468411"/>
                </a:cubicBezTo>
                <a:cubicBezTo>
                  <a:pt x="654832" y="1468411"/>
                  <a:pt x="0" y="811099"/>
                  <a:pt x="0" y="0"/>
                </a:cubicBezTo>
                <a:lnTo>
                  <a:pt x="29343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697262" y="806038"/>
            <a:ext cx="173875" cy="1364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Georgia"/>
              </a:rPr>
              <a:t>”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2846689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176777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_ONLY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16600" y="1655400"/>
            <a:ext cx="3679200" cy="141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516600" y="3066900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516600" y="4406300"/>
            <a:ext cx="7772100" cy="3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2398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6768900" cy="2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302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microsoft.com/office/2007/relationships/media" Target="../media/media3.mp3"/><Relationship Id="rId21" Type="http://schemas.openxmlformats.org/officeDocument/2006/relationships/image" Target="../media/image50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audio" Target="../media/media2.wav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8.png"/><Relationship Id="rId24" Type="http://schemas.openxmlformats.org/officeDocument/2006/relationships/image" Target="../media/image52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62.png"/><Relationship Id="rId23" Type="http://schemas.openxmlformats.org/officeDocument/2006/relationships/image" Target="../media/image68.png"/><Relationship Id="rId10" Type="http://schemas.openxmlformats.org/officeDocument/2006/relationships/image" Target="../media/image57.png"/><Relationship Id="rId19" Type="http://schemas.openxmlformats.org/officeDocument/2006/relationships/image" Target="../media/image62.emf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openxmlformats.org/officeDocument/2006/relationships/image" Target="../media/image61.png"/><Relationship Id="rId22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6.png"/><Relationship Id="rId18" Type="http://schemas.openxmlformats.org/officeDocument/2006/relationships/image" Target="../media/image75.png"/><Relationship Id="rId3" Type="http://schemas.microsoft.com/office/2007/relationships/media" Target="../media/media3.mp3"/><Relationship Id="rId21" Type="http://schemas.openxmlformats.org/officeDocument/2006/relationships/image" Target="../media/image50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74.png"/><Relationship Id="rId2" Type="http://schemas.openxmlformats.org/officeDocument/2006/relationships/audio" Target="../media/media2.wav"/><Relationship Id="rId16" Type="http://schemas.openxmlformats.org/officeDocument/2006/relationships/image" Target="../media/image73.png"/><Relationship Id="rId20" Type="http://schemas.openxmlformats.org/officeDocument/2006/relationships/image" Target="../media/image62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61.png"/><Relationship Id="rId23" Type="http://schemas.openxmlformats.org/officeDocument/2006/relationships/image" Target="../media/image52.png"/><Relationship Id="rId10" Type="http://schemas.openxmlformats.org/officeDocument/2006/relationships/image" Target="../media/image69.png"/><Relationship Id="rId19" Type="http://schemas.openxmlformats.org/officeDocument/2006/relationships/image" Target="../media/image76.png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openxmlformats.org/officeDocument/2006/relationships/image" Target="../media/image71.png"/><Relationship Id="rId22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79.png"/><Relationship Id="rId3" Type="http://schemas.microsoft.com/office/2007/relationships/media" Target="../media/media3.mp3"/><Relationship Id="rId21" Type="http://schemas.openxmlformats.org/officeDocument/2006/relationships/image" Target="../media/image66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78.png"/><Relationship Id="rId2" Type="http://schemas.openxmlformats.org/officeDocument/2006/relationships/audio" Target="../media/media2.wav"/><Relationship Id="rId16" Type="http://schemas.openxmlformats.org/officeDocument/2006/relationships/image" Target="../media/image63.png"/><Relationship Id="rId20" Type="http://schemas.openxmlformats.org/officeDocument/2006/relationships/image" Target="../media/image5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77.png"/><Relationship Id="rId23" Type="http://schemas.openxmlformats.org/officeDocument/2006/relationships/image" Target="../media/image52.png"/><Relationship Id="rId10" Type="http://schemas.openxmlformats.org/officeDocument/2006/relationships/image" Target="../media/image57.png"/><Relationship Id="rId19" Type="http://schemas.openxmlformats.org/officeDocument/2006/relationships/image" Target="../media/image62.emf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openxmlformats.org/officeDocument/2006/relationships/image" Target="../media/image61.png"/><Relationship Id="rId22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8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/>
          <p:nvPr/>
        </p:nvSpPr>
        <p:spPr>
          <a:xfrm>
            <a:off x="7924800" y="3976948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2"/>
          <p:cNvSpPr/>
          <p:nvPr/>
        </p:nvSpPr>
        <p:spPr>
          <a:xfrm>
            <a:off x="7470177" y="398541"/>
            <a:ext cx="1400232" cy="700707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A1FC62A-20EE-B758-858F-B6EA9D0B75BB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9103BA4F-0262-EE2B-BE26-650890C87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76" y="3597417"/>
            <a:ext cx="1089016" cy="1406927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2DEC747F-E7C2-492A-A4DE-B9F8FDDAA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" y="4577508"/>
            <a:ext cx="902891" cy="56599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A90CF9D-DE30-1F4C-B4DA-1FC20F66F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29834" y="189163"/>
            <a:ext cx="1613366" cy="126722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/>
          <p:nvPr/>
        </p:nvSpPr>
        <p:spPr>
          <a:xfrm>
            <a:off x="-754241" y="2818631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7612626" y="4793378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/>
          <p:nvPr/>
        </p:nvSpPr>
        <p:spPr>
          <a:xfrm>
            <a:off x="7991631" y="-136074"/>
            <a:ext cx="1359408" cy="1359404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/>
              <p:nvPr/>
            </p:nvSpPr>
            <p:spPr>
              <a:xfrm>
                <a:off x="191978" y="424899"/>
                <a:ext cx="7799653" cy="2395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400" i="1" u="sng" dirty="0">
                    <a:latin typeface="+mj-lt"/>
                    <a:ea typeface="Times New Roman" panose="02020603050405020304" pitchFamily="18" charset="0"/>
                  </a:rPr>
                  <a:t>Chú ý: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sng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400" u="sng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sng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u="sng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78" y="424899"/>
                <a:ext cx="7799653" cy="2395849"/>
              </a:xfrm>
              <a:prstGeom prst="rect">
                <a:avLst/>
              </a:prstGeom>
              <a:blipFill>
                <a:blip r:embed="rId3"/>
                <a:stretch>
                  <a:fillRect l="-1172" r="-1172" b="-5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8">
            <a:extLst>
              <a:ext uri="{FF2B5EF4-FFF2-40B4-BE49-F238E27FC236}">
                <a16:creationId xmlns:a16="http://schemas.microsoft.com/office/drawing/2014/main" id="{B38D7121-1891-E95F-BCA6-6BFA10EC9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6881" y="2526527"/>
            <a:ext cx="2934158" cy="29341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7904402" y="-334623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2CD4922-3C53-CD3D-13DF-A854755D9827}"/>
              </a:ext>
            </a:extLst>
          </p:cNvPr>
          <p:cNvSpPr txBox="1"/>
          <p:nvPr/>
        </p:nvSpPr>
        <p:spPr>
          <a:xfrm>
            <a:off x="110612" y="158374"/>
            <a:ext cx="3754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CỦNG CỐ BÀI HỌC</a:t>
            </a: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6C9C8F51-4941-CE94-5E7A-EC724F49D9CA}"/>
              </a:ext>
            </a:extLst>
          </p:cNvPr>
          <p:cNvSpPr/>
          <p:nvPr/>
        </p:nvSpPr>
        <p:spPr>
          <a:xfrm>
            <a:off x="209735" y="620039"/>
            <a:ext cx="3556132" cy="6604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667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Tìm các tam giác cân trên Hình 35. Kể tên các cạnh bên, cạnh đáy, góc ở đáyv">
            <a:extLst>
              <a:ext uri="{FF2B5EF4-FFF2-40B4-BE49-F238E27FC236}">
                <a16:creationId xmlns:a16="http://schemas.microsoft.com/office/drawing/2014/main" id="{7555CF73-564C-03C0-146F-B390C94EB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5" y="2135125"/>
            <a:ext cx="3127825" cy="28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B45FDB-7AD6-1EA1-1785-3DBB6899D133}"/>
              </a:ext>
            </a:extLst>
          </p:cNvPr>
          <p:cNvSpPr txBox="1"/>
          <p:nvPr/>
        </p:nvSpPr>
        <p:spPr>
          <a:xfrm>
            <a:off x="209735" y="1280439"/>
            <a:ext cx="8550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486400" algn="l"/>
              </a:tabLst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75EA0E03-64FE-A3B9-C7E5-9A2B6A82E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514754"/>
              </p:ext>
            </p:extLst>
          </p:nvPr>
        </p:nvGraphicFramePr>
        <p:xfrm>
          <a:off x="3444467" y="2135125"/>
          <a:ext cx="5522091" cy="277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575">
                  <a:extLst>
                    <a:ext uri="{9D8B030D-6E8A-4147-A177-3AD203B41FA5}">
                      <a16:colId xmlns:a16="http://schemas.microsoft.com/office/drawing/2014/main" val="2459114894"/>
                    </a:ext>
                  </a:extLst>
                </a:gridCol>
                <a:gridCol w="1106379">
                  <a:extLst>
                    <a:ext uri="{9D8B030D-6E8A-4147-A177-3AD203B41FA5}">
                      <a16:colId xmlns:a16="http://schemas.microsoft.com/office/drawing/2014/main" val="2875693105"/>
                    </a:ext>
                  </a:extLst>
                </a:gridCol>
                <a:gridCol w="1106379">
                  <a:extLst>
                    <a:ext uri="{9D8B030D-6E8A-4147-A177-3AD203B41FA5}">
                      <a16:colId xmlns:a16="http://schemas.microsoft.com/office/drawing/2014/main" val="3712740781"/>
                    </a:ext>
                  </a:extLst>
                </a:gridCol>
                <a:gridCol w="1106379">
                  <a:extLst>
                    <a:ext uri="{9D8B030D-6E8A-4147-A177-3AD203B41FA5}">
                      <a16:colId xmlns:a16="http://schemas.microsoft.com/office/drawing/2014/main" val="449707678"/>
                    </a:ext>
                  </a:extLst>
                </a:gridCol>
                <a:gridCol w="1106379">
                  <a:extLst>
                    <a:ext uri="{9D8B030D-6E8A-4147-A177-3AD203B41FA5}">
                      <a16:colId xmlns:a16="http://schemas.microsoft.com/office/drawing/2014/main" val="4195600675"/>
                    </a:ext>
                  </a:extLst>
                </a:gridCol>
              </a:tblGrid>
              <a:tr h="5330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tam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58747"/>
                  </a:ext>
                </a:extLst>
              </a:tr>
              <a:tr h="533036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081783"/>
                  </a:ext>
                </a:extLst>
              </a:tr>
              <a:tr h="533036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469065"/>
                  </a:ext>
                </a:extLst>
              </a:tr>
              <a:tr h="533036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385591"/>
                  </a:ext>
                </a:extLst>
              </a:tr>
              <a:tr h="533036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515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0397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7906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Nhạc</a:t>
            </a:r>
            <a:r>
              <a:rPr lang="en-US" sz="1050" b="1" dirty="0"/>
              <a:t> </a:t>
            </a:r>
            <a:r>
              <a:rPr lang="en-US" sz="1050" b="1" dirty="0" err="1"/>
              <a:t>nền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58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54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45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42171" y="34892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90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Cho </a:t>
                    </a:r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một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tam </a:t>
                    </a:r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giác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cân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có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400" b="1" dirty="0" err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góc</a:t>
                    </a:r>
                    <a:r>
                      <a: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ở </a:t>
                    </a:r>
                    <a:r>
                      <a:rPr lang="en-US" sz="2400" b="1" dirty="0" err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đỉnh</a:t>
                    </a:r>
                    <a:r>
                      <a: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400" b="1" dirty="0" err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bằng</a:t>
                    </a:r>
                    <a:r>
                      <a: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𝟔𝟒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𝒐</m:t>
                            </m:r>
                          </m:sup>
                        </m:sSup>
                      </m:oMath>
                    </a14:m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thì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  <a:p>
                    <a:pPr algn="ctr"/>
                    <a:r>
                      <a:rPr lang="en-US" sz="2400" b="1" dirty="0" err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góc</a:t>
                    </a:r>
                    <a:r>
                      <a: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ở </a:t>
                    </a:r>
                    <a:r>
                      <a:rPr lang="en-US" sz="2400" b="1" dirty="0" err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đáy</a:t>
                    </a:r>
                    <a:r>
                      <a: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bằng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? </a:t>
                    </a:r>
                    <a:endParaRPr lang="en-US" sz="2400" dirty="0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4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90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54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1"/>
              <a:ext cx="10170536" cy="1863939"/>
              <a:chOff x="1107064" y="248000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8000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4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40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54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63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40228" y="3488703"/>
            <a:ext cx="3302796" cy="1397954"/>
            <a:chOff x="7386970" y="4651607"/>
            <a:chExt cx="4403728" cy="1863940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7"/>
              <a:ext cx="4386601" cy="1863940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70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750644"/>
            <a:chOff x="150128" y="102542"/>
            <a:chExt cx="11127473" cy="23341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2188734"/>
              <a:chOff x="1107064" y="247999"/>
              <a:chExt cx="10404597" cy="218873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702422" y="816163"/>
                <a:ext cx="9698332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70°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solidFill>
                      <a:srgbClr val="000000"/>
                    </a:solidFill>
                  </a:rPr>
                  <a:t>:</a:t>
                </a:r>
              </a:p>
              <a:p>
                <a:br>
                  <a:rPr lang="en-US" sz="2400" dirty="0"/>
                </a:b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408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6">
            <a:extLst>
              <a:ext uri="{FF2B5EF4-FFF2-40B4-BE49-F238E27FC236}">
                <a16:creationId xmlns:a16="http://schemas.microsoft.com/office/drawing/2014/main" id="{BF4ACEB6-C300-62AB-06FA-0DE1B1DEF212}"/>
              </a:ext>
            </a:extLst>
          </p:cNvPr>
          <p:cNvSpPr txBox="1"/>
          <p:nvPr/>
        </p:nvSpPr>
        <p:spPr>
          <a:xfrm>
            <a:off x="2038826" y="274777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E0DBE38-39BE-3836-51B4-93B4C11DF06D}"/>
              </a:ext>
            </a:extLst>
          </p:cNvPr>
          <p:cNvSpPr txBox="1"/>
          <p:nvPr/>
        </p:nvSpPr>
        <p:spPr>
          <a:xfrm>
            <a:off x="523278" y="3505432"/>
            <a:ext cx="216277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3FFEB35-5C5F-7CBA-A745-AF0A1BBB4BD2}"/>
              </a:ext>
            </a:extLst>
          </p:cNvPr>
          <p:cNvSpPr txBox="1"/>
          <p:nvPr/>
        </p:nvSpPr>
        <p:spPr>
          <a:xfrm>
            <a:off x="3276302" y="3541052"/>
            <a:ext cx="259139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162E467-8D7F-FD8E-1C05-255CB6EEAB32}"/>
              </a:ext>
            </a:extLst>
          </p:cNvPr>
          <p:cNvSpPr txBox="1"/>
          <p:nvPr/>
        </p:nvSpPr>
        <p:spPr>
          <a:xfrm>
            <a:off x="6279022" y="3503314"/>
            <a:ext cx="2857498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“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Tam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giác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”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2)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25F4599-3B36-49D7-9AEB-876A95FC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8319" y="1716562"/>
            <a:ext cx="1232688" cy="1832374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0418B769-62BE-DE73-4226-4BAA41C2B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24089" y="1566002"/>
            <a:ext cx="1495822" cy="201149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019D7D5-B907-FC66-AC37-7C9EECCCC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22993" y="1517746"/>
            <a:ext cx="1569556" cy="20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8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9"/>
          <p:cNvGrpSpPr/>
          <p:nvPr/>
        </p:nvGrpSpPr>
        <p:grpSpPr>
          <a:xfrm>
            <a:off x="-768525" y="-48199"/>
            <a:ext cx="5225404" cy="5225404"/>
            <a:chOff x="-1537049" y="-96399"/>
            <a:chExt cx="10450808" cy="10450808"/>
          </a:xfrm>
        </p:grpSpPr>
        <p:sp>
          <p:nvSpPr>
            <p:cNvPr id="489" name="Google Shape;489;p29"/>
            <p:cNvSpPr/>
            <p:nvPr/>
          </p:nvSpPr>
          <p:spPr>
            <a:xfrm>
              <a:off x="-1537049" y="-96399"/>
              <a:ext cx="10450808" cy="10450808"/>
            </a:xfrm>
            <a:custGeom>
              <a:avLst/>
              <a:gdLst/>
              <a:ahLst/>
              <a:cxnLst/>
              <a:rect l="l" t="t" r="r" b="b"/>
              <a:pathLst>
                <a:path w="10450808" h="10450808" extrusionOk="0">
                  <a:moveTo>
                    <a:pt x="10450808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808" y="0"/>
                  </a:lnTo>
                  <a:lnTo>
                    <a:pt x="10450808" y="10450808"/>
                  </a:lnTo>
                  <a:close/>
                  <a:moveTo>
                    <a:pt x="14495" y="10436313"/>
                  </a:moveTo>
                  <a:lnTo>
                    <a:pt x="10436313" y="10436313"/>
                  </a:lnTo>
                  <a:lnTo>
                    <a:pt x="10436313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-1529802" y="9391176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-1529802" y="844243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-1529802" y="7493603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-1529802" y="6544865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-1529802" y="559612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-1529802" y="464738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-1529802" y="3698650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-1529802" y="2749912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-1529802" y="180107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-1529802" y="852339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7950525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700178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6052952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5104214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415547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320673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2257999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30926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36042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-58831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3" name="Google Shape;513;p2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9"/>
          <p:cNvSpPr/>
          <p:nvPr/>
        </p:nvSpPr>
        <p:spPr>
          <a:xfrm rot="5400000">
            <a:off x="1412630" y="3399051"/>
            <a:ext cx="1219200" cy="1219197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7446365" y="514350"/>
            <a:ext cx="1400232" cy="700708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C6D1B9E1-8BC0-CE03-F62C-DAC67E019B9E}"/>
              </a:ext>
            </a:extLst>
          </p:cNvPr>
          <p:cNvSpPr txBox="1"/>
          <p:nvPr/>
        </p:nvSpPr>
        <p:spPr>
          <a:xfrm>
            <a:off x="881055" y="1459543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59B58FE4-E7A6-CA92-A98B-E1A42FCE7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40632" y="3489537"/>
            <a:ext cx="1569547" cy="1628775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61100685-2A2D-E0F6-8EFA-7D374B593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1204" y="446895"/>
            <a:ext cx="1404294" cy="1429307"/>
          </a:xfrm>
          <a:prstGeom prst="rect">
            <a:avLst/>
          </a:prstGeom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3E6334FE-A1BE-A83D-69E4-3BE836D47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53416" y="3832350"/>
            <a:ext cx="1406122" cy="128596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/>
              <p:nvPr/>
            </p:nvSpPr>
            <p:spPr>
              <a:xfrm>
                <a:off x="2116977" y="95885"/>
                <a:ext cx="4726883" cy="1210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Cho hình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𝐵𝐴𝑀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𝐶𝐴𝑀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𝐴𝑀𝐶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>
                  <a:latin typeface="+mj-lt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AB=AC ?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977" y="95885"/>
                <a:ext cx="4726883" cy="1210139"/>
              </a:xfrm>
              <a:prstGeom prst="rect">
                <a:avLst/>
              </a:prstGeom>
              <a:blipFill>
                <a:blip r:embed="rId3"/>
                <a:stretch>
                  <a:fillRect l="-1933" t="-4040" r="-29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41CB47F0-2977-48E5-D566-2542F2C1C3CF}"/>
              </a:ext>
            </a:extLst>
          </p:cNvPr>
          <p:cNvSpPr/>
          <p:nvPr/>
        </p:nvSpPr>
        <p:spPr>
          <a:xfrm>
            <a:off x="2968" y="36941"/>
            <a:ext cx="2045616" cy="90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Kiểm</a:t>
            </a:r>
            <a:r>
              <a:rPr lang="en-US" sz="2400" b="1" dirty="0"/>
              <a:t> </a:t>
            </a:r>
            <a:r>
              <a:rPr lang="en-US" sz="2400" b="1" dirty="0" err="1"/>
              <a:t>tra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cũ</a:t>
            </a:r>
            <a:endParaRPr lang="en-US" sz="2400" b="1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B89CFD0C-10C1-7FB0-8B21-31ABCAA56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6041" y="1319399"/>
            <a:ext cx="1562543" cy="3626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04D9F6-5D78-196D-4E33-116632C1EFAB}"/>
                  </a:ext>
                </a:extLst>
              </p:cNvPr>
              <p:cNvSpPr txBox="1"/>
              <p:nvPr/>
            </p:nvSpPr>
            <p:spPr>
              <a:xfrm>
                <a:off x="1982596" y="1481639"/>
                <a:ext cx="3209165" cy="3301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𝑨𝑪</m:t>
                      </m:r>
                    </m:oMath>
                  </m:oMathPara>
                </a14:m>
                <a:endParaRPr lang="en-US" sz="23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⇑</m:t>
                      </m:r>
                    </m:oMath>
                  </m:oMathPara>
                </a14:m>
                <a:endParaRPr lang="en-US" sz="23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𝐴𝐵𝑀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𝐴𝐶𝑀</m:t>
                      </m:r>
                    </m:oMath>
                  </m:oMathPara>
                </a14:m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⇑</m:t>
                      </m:r>
                    </m:oMath>
                  </m:oMathPara>
                </a14:m>
                <a:endParaRPr lang="en-US" sz="23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3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𝐵𝐴𝑀</m:t>
                        </m:r>
                      </m:e>
                    </m:acc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𝐶𝐴𝑀</m:t>
                        </m:r>
                      </m:e>
                    </m:acc>
                  </m:oMath>
                </a14:m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𝐴𝑀𝐵</m:t>
                          </m:r>
                        </m:e>
                      </m:acc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𝐴𝑀𝐶</m:t>
                          </m:r>
                        </m:e>
                      </m:acc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</m:t>
                    </m:r>
                    <m:r>
                      <a:rPr lang="en-US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04D9F6-5D78-196D-4E33-116632C1E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596" y="1481639"/>
                <a:ext cx="3209165" cy="3301673"/>
              </a:xfrm>
              <a:prstGeom prst="rect">
                <a:avLst/>
              </a:prstGeom>
              <a:blipFill>
                <a:blip r:embed="rId6"/>
                <a:stretch>
                  <a:fillRect l="-2657" t="-1476" r="-28653" b="-2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369CED5-0F12-A4E0-F4EA-B525DE48D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1963" y="1306024"/>
            <a:ext cx="3622037" cy="311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CF5F3EC-37D4-7F7D-E9EF-ABC16B584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73931" y="0"/>
            <a:ext cx="1470069" cy="11546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8792A5-639A-F5E7-F3BD-927226C444FE}"/>
                  </a:ext>
                </a:extLst>
              </p:cNvPr>
              <p:cNvSpPr txBox="1"/>
              <p:nvPr/>
            </p:nvSpPr>
            <p:spPr>
              <a:xfrm>
                <a:off x="1982596" y="1391999"/>
                <a:ext cx="4217774" cy="3655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𝐴𝐵𝑀</m:t>
                    </m:r>
                    <m:r>
                      <a:rPr lang="en-US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𝐴𝐶𝑀</m:t>
                    </m:r>
                  </m:oMath>
                </a14:m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3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𝐵𝐴𝑀</m:t>
                          </m:r>
                        </m:e>
                      </m:acc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𝐶𝐴𝑀</m:t>
                          </m:r>
                        </m:e>
                      </m:acc>
                    </m:oMath>
                  </m:oMathPara>
                </a14:m>
                <a:br>
                  <a:rPr lang="en-US" sz="23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sz="23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</m:t>
                    </m:r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300" dirty="0"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𝐴𝑀𝐶</m:t>
                        </m:r>
                      </m:e>
                    </m:acc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3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𝐴𝐵𝑀</m:t>
                      </m:r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𝐴𝐶𝑀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sz="2300" b="0" dirty="0">
                  <a:latin typeface="Times New Roman" panose="020206030504050203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3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23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𝑨𝑪</m:t>
                    </m:r>
                  </m:oMath>
                </a14:m>
                <a:r>
                  <a:rPr lang="en-US" sz="23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 </a:t>
                </a:r>
                <a:r>
                  <a:rPr lang="en-US" sz="23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3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3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3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en-US" sz="23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175">
                  <a:buFont typeface="Arial" panose="020B0604020202020204" pitchFamily="34" charset="0"/>
                  <a:buChar char="•"/>
                </a:pPr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8792A5-639A-F5E7-F3BD-927226C44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596" y="1391999"/>
                <a:ext cx="4217774" cy="3655616"/>
              </a:xfrm>
              <a:prstGeom prst="rect">
                <a:avLst/>
              </a:prstGeom>
              <a:blipFill>
                <a:blip r:embed="rId10"/>
                <a:stretch>
                  <a:fillRect l="-2023" t="-1333" r="-8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 animBg="1"/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>
            <a:extLst>
              <a:ext uri="{FF2B5EF4-FFF2-40B4-BE49-F238E27FC236}">
                <a16:creationId xmlns:a16="http://schemas.microsoft.com/office/drawing/2014/main" id="{B89CFD0C-10C1-7FB0-8B21-31ABCAA56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682" y="1394814"/>
            <a:ext cx="1562543" cy="362615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8FEC99B2-9CDA-24CD-02B2-BE8679C9B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67803" cy="1140643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7D5B513-0D65-056B-5E95-D34371A43CB0}"/>
              </a:ext>
            </a:extLst>
          </p:cNvPr>
          <p:cNvSpPr/>
          <p:nvPr/>
        </p:nvSpPr>
        <p:spPr>
          <a:xfrm>
            <a:off x="4685805" y="2505762"/>
            <a:ext cx="3855563" cy="2207639"/>
          </a:xfrm>
          <a:prstGeom prst="cloudCallout">
            <a:avLst>
              <a:gd name="adj1" fmla="val -75197"/>
              <a:gd name="adj2" fmla="val 59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 descr="A picture containing antenna&#10;&#10;Description automatically generated">
            <a:extLst>
              <a:ext uri="{FF2B5EF4-FFF2-40B4-BE49-F238E27FC236}">
                <a16:creationId xmlns:a16="http://schemas.microsoft.com/office/drawing/2014/main" id="{9BD3C288-160C-BCBB-1117-1B5BB3F5A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411" y="48756"/>
            <a:ext cx="7087589" cy="2362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6E7E6C-4515-C055-EE12-123BE01D6BA9}"/>
                  </a:ext>
                </a:extLst>
              </p:cNvPr>
              <p:cNvSpPr txBox="1"/>
              <p:nvPr/>
            </p:nvSpPr>
            <p:spPr>
              <a:xfrm>
                <a:off x="2693074" y="2058392"/>
                <a:ext cx="9480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𝑨𝑪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6E7E6C-4515-C055-EE12-123BE01D6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074" y="2058392"/>
                <a:ext cx="94808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E1796A-F3AE-063A-1BCE-5D9779A0C126}"/>
                  </a:ext>
                </a:extLst>
              </p:cNvPr>
              <p:cNvSpPr txBox="1"/>
              <p:nvPr/>
            </p:nvSpPr>
            <p:spPr>
              <a:xfrm>
                <a:off x="4822772" y="2079619"/>
                <a:ext cx="10554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𝑴𝑵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𝑴𝑷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E1796A-F3AE-063A-1BCE-5D9779A0C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772" y="2079619"/>
                <a:ext cx="1055481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3E2B56-4523-D1DC-2240-5D1225445085}"/>
                  </a:ext>
                </a:extLst>
              </p:cNvPr>
              <p:cNvSpPr txBox="1"/>
              <p:nvPr/>
            </p:nvSpPr>
            <p:spPr>
              <a:xfrm>
                <a:off x="7409467" y="2075914"/>
                <a:ext cx="9576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𝑼𝑻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𝑼𝑽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3E2B56-4523-D1DC-2240-5D1225445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467" y="2075914"/>
                <a:ext cx="957698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4993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E68FDD7-EF00-AF12-6FF6-918E5476AC4F}"/>
              </a:ext>
            </a:extLst>
          </p:cNvPr>
          <p:cNvSpPr txBox="1"/>
          <p:nvPr/>
        </p:nvSpPr>
        <p:spPr>
          <a:xfrm>
            <a:off x="591366" y="1041344"/>
            <a:ext cx="7961268" cy="2175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36: §7.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</a:p>
        </p:txBody>
      </p:sp>
      <p:sp>
        <p:nvSpPr>
          <p:cNvPr id="9" name="Google Shape;118;p16">
            <a:extLst>
              <a:ext uri="{FF2B5EF4-FFF2-40B4-BE49-F238E27FC236}">
                <a16:creationId xmlns:a16="http://schemas.microsoft.com/office/drawing/2014/main" id="{17045105-1CFE-01D2-D701-137AA13162F2}"/>
              </a:ext>
            </a:extLst>
          </p:cNvPr>
          <p:cNvSpPr/>
          <p:nvPr/>
        </p:nvSpPr>
        <p:spPr>
          <a:xfrm>
            <a:off x="241450" y="4046214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2;p12">
            <a:extLst>
              <a:ext uri="{FF2B5EF4-FFF2-40B4-BE49-F238E27FC236}">
                <a16:creationId xmlns:a16="http://schemas.microsoft.com/office/drawing/2014/main" id="{2374AFFA-9745-2173-40E5-68C48BB896EE}"/>
              </a:ext>
            </a:extLst>
          </p:cNvPr>
          <p:cNvSpPr/>
          <p:nvPr/>
        </p:nvSpPr>
        <p:spPr>
          <a:xfrm>
            <a:off x="7683350" y="3764066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A54F675-6A0F-606D-BDAC-1857DE7E28FF}"/>
              </a:ext>
            </a:extLst>
          </p:cNvPr>
          <p:cNvSpPr txBox="1"/>
          <p:nvPr/>
        </p:nvSpPr>
        <p:spPr>
          <a:xfrm>
            <a:off x="4046959" y="3209384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6072B8B4-2C0C-D425-05DB-CDE72A869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7597468" y="177571"/>
            <a:ext cx="1036396" cy="1053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26EBC-2D8A-725C-ED27-3137551E9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1531">
            <a:off x="423866" y="501210"/>
            <a:ext cx="1016437" cy="91109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8101571-AF5B-0EBD-6812-DD5F3E2F0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9" y="3472089"/>
            <a:ext cx="1205105" cy="15200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494028" y="2651247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/>
          <p:nvPr/>
        </p:nvSpPr>
        <p:spPr>
          <a:xfrm>
            <a:off x="554928" y="1584756"/>
            <a:ext cx="674700" cy="67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1438780" y="1599133"/>
            <a:ext cx="2064009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+mj-lt"/>
                <a:sym typeface="Barlow Medium"/>
              </a:rPr>
              <a:t>Định</a:t>
            </a:r>
            <a:r>
              <a:rPr lang="en-US" sz="2800" b="1" dirty="0">
                <a:solidFill>
                  <a:schemeClr val="dk1"/>
                </a:solidFill>
                <a:latin typeface="+mj-lt"/>
                <a:sym typeface="Barlow Medium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+mj-lt"/>
                <a:sym typeface="Barlow Medium"/>
              </a:rPr>
              <a:t>nghĩa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1438780" y="2738008"/>
            <a:ext cx="3448777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Tính chất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1440159" y="3935763"/>
            <a:ext cx="3232442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Củng cố bài học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514350" y="3859456"/>
            <a:ext cx="755856" cy="75585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323C9BC-9B8C-5665-6833-E0D3C36D441F}"/>
              </a:ext>
            </a:extLst>
          </p:cNvPr>
          <p:cNvSpPr txBox="1"/>
          <p:nvPr/>
        </p:nvSpPr>
        <p:spPr>
          <a:xfrm>
            <a:off x="1536880" y="242570"/>
            <a:ext cx="6271442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199BBB-1341-67FA-8EB8-F1EA0A55C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46499" y="917965"/>
            <a:ext cx="1503862" cy="3794147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175EF5CD-4486-810C-4E95-D2FAA967B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76936" y="3086100"/>
            <a:ext cx="2450083" cy="185315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2" grpId="0"/>
      <p:bldP spid="123" grpId="0"/>
      <p:bldP spid="124" grpId="0"/>
      <p:bldP spid="125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8242730" y="-334623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2CD4922-3C53-CD3D-13DF-A854755D9827}"/>
              </a:ext>
            </a:extLst>
          </p:cNvPr>
          <p:cNvSpPr txBox="1"/>
          <p:nvPr/>
        </p:nvSpPr>
        <p:spPr>
          <a:xfrm>
            <a:off x="110612" y="158374"/>
            <a:ext cx="274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ĐỊNH NGHĨA</a:t>
            </a: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780DCD88-4B5E-6FFA-F9DD-924F5F8EB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72" y="1192200"/>
            <a:ext cx="3777352" cy="3777352"/>
          </a:xfrm>
          <a:prstGeom prst="rect">
            <a:avLst/>
          </a:prstGeom>
        </p:spPr>
      </p:pic>
      <p:pic>
        <p:nvPicPr>
          <p:cNvPr id="5" name="Picture 4" descr="A picture containing antenna&#10;&#10;Description automatically generated">
            <a:extLst>
              <a:ext uri="{FF2B5EF4-FFF2-40B4-BE49-F238E27FC236}">
                <a16:creationId xmlns:a16="http://schemas.microsoft.com/office/drawing/2014/main" id="{3B188C70-87A7-C31E-B5D3-9413046D9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9205"/>
            <a:ext cx="6838994" cy="2279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5B3995-8856-814E-4854-CDBAAADBEAE1}"/>
                  </a:ext>
                </a:extLst>
              </p:cNvPr>
              <p:cNvSpPr txBox="1"/>
              <p:nvPr/>
            </p:nvSpPr>
            <p:spPr>
              <a:xfrm>
                <a:off x="636662" y="2708843"/>
                <a:ext cx="9129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𝑨𝑪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5B3995-8856-814E-4854-CDBAAADBE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62" y="2708843"/>
                <a:ext cx="912955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56A676-3394-475D-B0D0-12162C952EBE}"/>
                  </a:ext>
                </a:extLst>
              </p:cNvPr>
              <p:cNvSpPr txBox="1"/>
              <p:nvPr/>
            </p:nvSpPr>
            <p:spPr>
              <a:xfrm>
                <a:off x="2766361" y="2730070"/>
                <a:ext cx="10163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𝑴𝑵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𝑴𝑷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56A676-3394-475D-B0D0-12162C952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361" y="2730070"/>
                <a:ext cx="1016377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7101FE-B1F2-B210-D852-8F229EF768AC}"/>
                  </a:ext>
                </a:extLst>
              </p:cNvPr>
              <p:cNvSpPr txBox="1"/>
              <p:nvPr/>
            </p:nvSpPr>
            <p:spPr>
              <a:xfrm>
                <a:off x="5353055" y="2726365"/>
                <a:ext cx="9222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𝑼𝑻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𝑼𝑽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7101FE-B1F2-B210-D852-8F229EF76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055" y="2726365"/>
                <a:ext cx="92221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4917A72-D05E-E3A5-35BC-AF8DC36CC984}"/>
              </a:ext>
            </a:extLst>
          </p:cNvPr>
          <p:cNvSpPr/>
          <p:nvPr/>
        </p:nvSpPr>
        <p:spPr>
          <a:xfrm>
            <a:off x="110612" y="3578088"/>
            <a:ext cx="6838994" cy="812473"/>
          </a:xfrm>
          <a:prstGeom prst="wedgeRoundRectCallout">
            <a:avLst>
              <a:gd name="adj1" fmla="val -38936"/>
              <a:gd name="adj2" fmla="val -1146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CÂN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600" b="1" dirty="0">
                <a:ln/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26" name="Picture 2" descr="Tam giác cân là gì ? Định nghĩa, tính chất về tam giác cân chi tiết">
            <a:extLst>
              <a:ext uri="{FF2B5EF4-FFF2-40B4-BE49-F238E27FC236}">
                <a16:creationId xmlns:a16="http://schemas.microsoft.com/office/drawing/2014/main" id="{E67A4532-73BF-242E-49C5-10AE619EF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2" y="1829311"/>
            <a:ext cx="26955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338BA69-F49D-A0F1-6398-31A47F749032}"/>
              </a:ext>
            </a:extLst>
          </p:cNvPr>
          <p:cNvSpPr/>
          <p:nvPr/>
        </p:nvSpPr>
        <p:spPr>
          <a:xfrm>
            <a:off x="110612" y="699205"/>
            <a:ext cx="6838994" cy="812473"/>
          </a:xfrm>
          <a:prstGeom prst="wedgeRoundRectCallout">
            <a:avLst>
              <a:gd name="adj1" fmla="val -24703"/>
              <a:gd name="adj2" fmla="val -480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CÂN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600" b="1" dirty="0">
                <a:ln/>
                <a:solidFill>
                  <a:srgbClr val="FF0000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7A3CDE-74A3-4BE1-361C-86B7C6D2813F}"/>
                  </a:ext>
                </a:extLst>
              </p:cNvPr>
              <p:cNvSpPr txBox="1"/>
              <p:nvPr/>
            </p:nvSpPr>
            <p:spPr>
              <a:xfrm>
                <a:off x="2820974" y="2113755"/>
                <a:ext cx="4857956" cy="164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7A3CDE-74A3-4BE1-361C-86B7C6D28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974" y="2113755"/>
                <a:ext cx="4857956" cy="1641668"/>
              </a:xfrm>
              <a:prstGeom prst="rect">
                <a:avLst/>
              </a:prstGeom>
              <a:blipFill>
                <a:blip r:embed="rId9"/>
                <a:stretch>
                  <a:fillRect l="-1380" t="-2230" r="-125" b="-5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9" grpId="0"/>
      <p:bldP spid="9" grpId="1"/>
      <p:bldP spid="10" grpId="0"/>
      <p:bldP spid="10" grpId="1"/>
      <p:bldP spid="13" grpId="0" animBg="1"/>
      <p:bldP spid="13" grpId="1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8527143" y="0"/>
            <a:ext cx="61698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5B606E5E-6052-05EE-E69A-22DDFDF36478}"/>
              </a:ext>
            </a:extLst>
          </p:cNvPr>
          <p:cNvSpPr/>
          <p:nvPr/>
        </p:nvSpPr>
        <p:spPr>
          <a:xfrm>
            <a:off x="953455" y="125502"/>
            <a:ext cx="1855733" cy="6604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/>
              <p:nvPr/>
            </p:nvSpPr>
            <p:spPr>
              <a:xfrm>
                <a:off x="183463" y="843864"/>
                <a:ext cx="602566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AutoNum type="alphaLcParenR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  <a:p>
                <a:pPr marL="457200" indent="-457200">
                  <a:buAutoNum type="alphaLcParenR"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(=5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tam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63" y="843864"/>
                <a:ext cx="6025667" cy="1938992"/>
              </a:xfrm>
              <a:prstGeom prst="rect">
                <a:avLst/>
              </a:prstGeom>
              <a:blipFill>
                <a:blip r:embed="rId3"/>
                <a:stretch>
                  <a:fillRect l="-1517" t="-2508" b="-5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2">
            <a:extLst>
              <a:ext uri="{FF2B5EF4-FFF2-40B4-BE49-F238E27FC236}">
                <a16:creationId xmlns:a16="http://schemas.microsoft.com/office/drawing/2014/main" id="{B2557881-F820-400D-7424-F55356F92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7355450" y="147774"/>
            <a:ext cx="574890" cy="644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8FEEDA-057F-4359-3DB4-3F94B243F8F3}"/>
                  </a:ext>
                </a:extLst>
              </p:cNvPr>
              <p:cNvSpPr txBox="1"/>
              <p:nvPr/>
            </p:nvSpPr>
            <p:spPr>
              <a:xfrm>
                <a:off x="186596" y="2993442"/>
                <a:ext cx="8231540" cy="1983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cân trên,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MN, MP;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NP.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       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8FEEDA-057F-4359-3DB4-3F94B243F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596" y="2993442"/>
                <a:ext cx="8231540" cy="1983172"/>
              </a:xfrm>
              <a:prstGeom prst="rect">
                <a:avLst/>
              </a:prstGeom>
              <a:blipFill>
                <a:blip r:embed="rId5"/>
                <a:stretch>
                  <a:fillRect l="-1185" t="-2462"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, line chart&#10;&#10;Description automatically generated">
            <a:extLst>
              <a:ext uri="{FF2B5EF4-FFF2-40B4-BE49-F238E27FC236}">
                <a16:creationId xmlns:a16="http://schemas.microsoft.com/office/drawing/2014/main" id="{D5D658AA-F20B-483B-191F-E8F540843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367" y="859277"/>
            <a:ext cx="2570776" cy="1823922"/>
          </a:xfrm>
          <a:prstGeom prst="rect">
            <a:avLst/>
          </a:prstGeom>
        </p:spPr>
      </p:pic>
      <p:pic>
        <p:nvPicPr>
          <p:cNvPr id="9" name="Picture 51">
            <a:extLst>
              <a:ext uri="{FF2B5EF4-FFF2-40B4-BE49-F238E27FC236}">
                <a16:creationId xmlns:a16="http://schemas.microsoft.com/office/drawing/2014/main" id="{97A174C9-9B2F-AB4E-75AB-DC0847B02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14" y="80647"/>
            <a:ext cx="772658" cy="94746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8242730" y="-334623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2CD4922-3C53-CD3D-13DF-A854755D9827}"/>
              </a:ext>
            </a:extLst>
          </p:cNvPr>
          <p:cNvSpPr txBox="1"/>
          <p:nvPr/>
        </p:nvSpPr>
        <p:spPr>
          <a:xfrm>
            <a:off x="110612" y="158374"/>
            <a:ext cx="274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TÍNH CHẤT</a:t>
            </a: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780DCD88-4B5E-6FFA-F9DD-924F5F8EB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8051" y="1857739"/>
            <a:ext cx="3443060" cy="3777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C13A43-DA61-8246-FD0C-62D13D127303}"/>
                  </a:ext>
                </a:extLst>
              </p:cNvPr>
              <p:cNvSpPr txBox="1"/>
              <p:nvPr/>
            </p:nvSpPr>
            <p:spPr>
              <a:xfrm>
                <a:off x="110612" y="641647"/>
                <a:ext cx="8953517" cy="1150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D.</a:t>
                </a:r>
              </a:p>
              <a:p>
                <a:pPr marL="457200" indent="-457200">
                  <a:buAutoNum type="alphaLcParenR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𝐴𝐵𝐷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  <a:p>
                <a:pPr marL="457200" indent="-457200">
                  <a:buAutoNum type="alphaLcParenR"/>
                </a:pP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C13A43-DA61-8246-FD0C-62D13D127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2" y="641647"/>
                <a:ext cx="8953517" cy="1150315"/>
              </a:xfrm>
              <a:prstGeom prst="rect">
                <a:avLst/>
              </a:prstGeom>
              <a:blipFill>
                <a:blip r:embed="rId4"/>
                <a:stretch>
                  <a:fillRect l="-1021" t="-4233" b="-10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EE7D6E1-0790-1AD8-4420-7077A8A94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437" y="1791962"/>
            <a:ext cx="3077463" cy="268759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50C37E5-7738-53B0-9F69-5253AFEDCEE9}"/>
              </a:ext>
            </a:extLst>
          </p:cNvPr>
          <p:cNvSpPr/>
          <p:nvPr/>
        </p:nvSpPr>
        <p:spPr>
          <a:xfrm>
            <a:off x="174222" y="703839"/>
            <a:ext cx="7442250" cy="938547"/>
          </a:xfrm>
          <a:prstGeom prst="wedgeRoundRectCallout">
            <a:avLst>
              <a:gd name="adj1" fmla="val -24703"/>
              <a:gd name="adj2" fmla="val -480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>
              <a:ln/>
              <a:solidFill>
                <a:srgbClr val="FF0000"/>
              </a:solidFill>
            </a:endParaRPr>
          </a:p>
        </p:txBody>
      </p:sp>
      <p:pic>
        <p:nvPicPr>
          <p:cNvPr id="7" name="Picture 2" descr="Tam giác cân là gì ? Định nghĩa, tính chất về tam giác cân chi tiết">
            <a:extLst>
              <a:ext uri="{FF2B5EF4-FFF2-40B4-BE49-F238E27FC236}">
                <a16:creationId xmlns:a16="http://schemas.microsoft.com/office/drawing/2014/main" id="{84C79ED5-15D0-4382-44F0-D7ECBD1C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67" y="1813570"/>
            <a:ext cx="26955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7C7929-E468-B7C7-C069-00A938A867CF}"/>
                  </a:ext>
                </a:extLst>
              </p:cNvPr>
              <p:cNvSpPr txBox="1"/>
              <p:nvPr/>
            </p:nvSpPr>
            <p:spPr>
              <a:xfrm>
                <a:off x="5137589" y="1854154"/>
                <a:ext cx="3792940" cy="1582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7C7929-E468-B7C7-C069-00A938A86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589" y="1854154"/>
                <a:ext cx="3792940" cy="1582164"/>
              </a:xfrm>
              <a:prstGeom prst="rect">
                <a:avLst/>
              </a:prstGeom>
              <a:blipFill>
                <a:blip r:embed="rId7"/>
                <a:stretch>
                  <a:fillRect l="-2572" t="-307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2883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7A350207-F631-443A-B1F0-91C8EEE43800}"/>
              </a:ext>
            </a:extLst>
          </p:cNvPr>
          <p:cNvSpPr/>
          <p:nvPr/>
        </p:nvSpPr>
        <p:spPr>
          <a:xfrm>
            <a:off x="0" y="-151075"/>
            <a:ext cx="2107096" cy="1124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Ví</a:t>
            </a:r>
            <a:r>
              <a:rPr lang="en-US" sz="2400" b="1" dirty="0"/>
              <a:t> </a:t>
            </a:r>
            <a:r>
              <a:rPr lang="en-US" sz="2400" b="1" dirty="0" err="1"/>
              <a:t>dụ</a:t>
            </a:r>
            <a:r>
              <a:rPr lang="en-US" sz="2400" b="1" dirty="0"/>
              <a:t> 2</a:t>
            </a:r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42C11357-AEC9-748B-2314-12C050A78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67621" y="3795187"/>
            <a:ext cx="2287159" cy="13847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2">
                <a:extLst>
                  <a:ext uri="{FF2B5EF4-FFF2-40B4-BE49-F238E27FC236}">
                    <a16:creationId xmlns:a16="http://schemas.microsoft.com/office/drawing/2014/main" id="{6762BC76-A1AB-DE31-F279-4A75EE475A0D}"/>
                  </a:ext>
                </a:extLst>
              </p:cNvPr>
              <p:cNvSpPr txBox="1"/>
              <p:nvPr/>
            </p:nvSpPr>
            <p:spPr>
              <a:xfrm>
                <a:off x="2163338" y="132911"/>
                <a:ext cx="6638756" cy="840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2" name="Hộp Văn bản 12">
                <a:extLst>
                  <a:ext uri="{FF2B5EF4-FFF2-40B4-BE49-F238E27FC236}">
                    <a16:creationId xmlns:a16="http://schemas.microsoft.com/office/drawing/2014/main" id="{6762BC76-A1AB-DE31-F279-4A75EE475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338" y="132911"/>
                <a:ext cx="6638756" cy="840871"/>
              </a:xfrm>
              <a:prstGeom prst="rect">
                <a:avLst/>
              </a:prstGeom>
              <a:blipFill>
                <a:blip r:embed="rId5"/>
                <a:stretch>
                  <a:fillRect l="-1469" t="-4348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A0489010-EAF4-B8D1-6300-27903B8AD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317755"/>
            <a:ext cx="4214193" cy="244008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DAAF6E4-FD34-0C41-0689-78809B4083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3353913"/>
            <a:ext cx="710988" cy="13856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B87BD4-C532-E3DB-4F00-F59BFF10C0CD}"/>
                  </a:ext>
                </a:extLst>
              </p:cNvPr>
              <p:cNvSpPr txBox="1"/>
              <p:nvPr/>
            </p:nvSpPr>
            <p:spPr>
              <a:xfrm>
                <a:off x="4318722" y="1132163"/>
                <a:ext cx="4287949" cy="3197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22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lý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2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B87BD4-C532-E3DB-4F00-F59BFF10C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722" y="1132163"/>
                <a:ext cx="4287949" cy="3197029"/>
              </a:xfrm>
              <a:prstGeom prst="rect">
                <a:avLst/>
              </a:prstGeom>
              <a:blipFill>
                <a:blip r:embed="rId9"/>
                <a:stretch>
                  <a:fillRect l="-1847" t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83363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Business Geometric Template">
  <a:themeElements>
    <a:clrScheme name="Custom 347">
      <a:dk1>
        <a:srgbClr val="363739"/>
      </a:dk1>
      <a:lt1>
        <a:srgbClr val="FFFFFF"/>
      </a:lt1>
      <a:dk2>
        <a:srgbClr val="888888"/>
      </a:dk2>
      <a:lt2>
        <a:srgbClr val="F5F5EF"/>
      </a:lt2>
      <a:accent1>
        <a:srgbClr val="EFBC49"/>
      </a:accent1>
      <a:accent2>
        <a:srgbClr val="D8A530"/>
      </a:accent2>
      <a:accent3>
        <a:srgbClr val="AB8540"/>
      </a:accent3>
      <a:accent4>
        <a:srgbClr val="494F56"/>
      </a:accent4>
      <a:accent5>
        <a:srgbClr val="888888"/>
      </a:accent5>
      <a:accent6>
        <a:srgbClr val="B1B1B2"/>
      </a:accent6>
      <a:hlink>
        <a:srgbClr val="36373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780</Words>
  <Application>Microsoft Office PowerPoint</Application>
  <PresentationFormat>On-screen Show (16:9)</PresentationFormat>
  <Paragraphs>113</Paragraphs>
  <Slides>17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iCiel Cadena</vt:lpstr>
      <vt:lpstr>Arial</vt:lpstr>
      <vt:lpstr>Georgia</vt:lpstr>
      <vt:lpstr>Barlow</vt:lpstr>
      <vt:lpstr>Calibri</vt:lpstr>
      <vt:lpstr>Barlow Medium</vt:lpstr>
      <vt:lpstr>Cambria Math</vt:lpstr>
      <vt:lpstr>Times New Roman</vt:lpstr>
      <vt:lpstr>Wingdings</vt:lpstr>
      <vt:lpstr>Business Geometric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Yếnn Hảii</cp:lastModifiedBy>
  <cp:revision>13</cp:revision>
  <dcterms:modified xsi:type="dcterms:W3CDTF">2023-03-08T15:48:13Z</dcterms:modified>
</cp:coreProperties>
</file>