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1081" r:id="rId2"/>
    <p:sldId id="1066" r:id="rId3"/>
    <p:sldId id="994" r:id="rId4"/>
    <p:sldId id="1067" r:id="rId5"/>
    <p:sldId id="1063" r:id="rId6"/>
    <p:sldId id="1064" r:id="rId7"/>
    <p:sldId id="970" r:id="rId8"/>
    <p:sldId id="1068" r:id="rId9"/>
    <p:sldId id="1039" r:id="rId10"/>
    <p:sldId id="1065" r:id="rId11"/>
    <p:sldId id="1050" r:id="rId12"/>
    <p:sldId id="1069" r:id="rId13"/>
    <p:sldId id="1080" r:id="rId14"/>
    <p:sldId id="1070" r:id="rId15"/>
    <p:sldId id="1071" r:id="rId16"/>
    <p:sldId id="1072" r:id="rId17"/>
    <p:sldId id="1073" r:id="rId18"/>
    <p:sldId id="1074" r:id="rId19"/>
    <p:sldId id="985" r:id="rId20"/>
    <p:sldId id="986" r:id="rId21"/>
    <p:sldId id="1075" r:id="rId22"/>
    <p:sldId id="1076" r:id="rId23"/>
    <p:sldId id="1077" r:id="rId24"/>
    <p:sldId id="1078" r:id="rId25"/>
    <p:sldId id="1079" r:id="rId26"/>
    <p:sldId id="723" r:id="rId2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1081"/>
            <p14:sldId id="1066"/>
            <p14:sldId id="994"/>
            <p14:sldId id="1067"/>
            <p14:sldId id="1063"/>
            <p14:sldId id="1064"/>
            <p14:sldId id="970"/>
            <p14:sldId id="1068"/>
            <p14:sldId id="1039"/>
            <p14:sldId id="1065"/>
            <p14:sldId id="1050"/>
            <p14:sldId id="1069"/>
            <p14:sldId id="1080"/>
            <p14:sldId id="1070"/>
            <p14:sldId id="1071"/>
            <p14:sldId id="1072"/>
            <p14:sldId id="1073"/>
            <p14:sldId id="1074"/>
            <p14:sldId id="985"/>
            <p14:sldId id="986"/>
            <p14:sldId id="1075"/>
            <p14:sldId id="1076"/>
            <p14:sldId id="1077"/>
            <p14:sldId id="1078"/>
            <p14:sldId id="1079"/>
            <p14:sldId id="723"/>
          </p14:sldIdLst>
        </p14:section>
      </p14:sectionLst>
    </p:ex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BDF"/>
    <a:srgbClr val="0F3D13"/>
    <a:srgbClr val="FEF5E6"/>
    <a:srgbClr val="FAF0F0"/>
    <a:srgbClr val="F2EFF5"/>
    <a:srgbClr val="DEE7CF"/>
    <a:srgbClr val="DEF4F6"/>
    <a:srgbClr val="F5E4E3"/>
    <a:srgbClr val="1D5E75"/>
    <a:srgbClr val="2559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5" autoAdjust="0"/>
    <p:restoredTop sz="94057" autoAdjust="0"/>
  </p:normalViewPr>
  <p:slideViewPr>
    <p:cSldViewPr>
      <p:cViewPr varScale="1">
        <p:scale>
          <a:sx n="74" d="100"/>
          <a:sy n="74" d="100"/>
        </p:scale>
        <p:origin x="34" y="149"/>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2/26/2025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611894-28B8-4005-BA35-73238799DD5F}"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11894-28B8-4005-BA35-73238799DD5F}"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611894-28B8-4005-BA35-73238799DD5F}"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611894-28B8-4005-BA35-73238799DD5F}"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611894-28B8-4005-BA35-73238799DD5F}"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2/26/2025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23.wmf"/><Relationship Id="rId4"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wmf"/><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4.png"/><Relationship Id="rId7"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oleObject" Target="../embeddings/oleObject1.bin"/><Relationship Id="rId10" Type="http://schemas.openxmlformats.org/officeDocument/2006/relationships/image" Target="../media/image8.wmf"/><Relationship Id="rId4" Type="http://schemas.openxmlformats.org/officeDocument/2006/relationships/image" Target="../media/image5.png"/><Relationship Id="rId9"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w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3.png"/><Relationship Id="rId7" Type="http://schemas.openxmlformats.org/officeDocument/2006/relationships/image" Target="../media/image15.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14.wmf"/><Relationship Id="rId10" Type="http://schemas.openxmlformats.org/officeDocument/2006/relationships/image" Target="../media/image17.png"/><Relationship Id="rId4" Type="http://schemas.openxmlformats.org/officeDocument/2006/relationships/oleObject" Target="../embeddings/oleObject5.bin"/><Relationship Id="rId9" Type="http://schemas.openxmlformats.org/officeDocument/2006/relationships/image" Target="../media/image16.w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6.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D7AAF-44B2-1011-791C-568DC57C83CA}"/>
              </a:ext>
            </a:extLst>
          </p:cNvPr>
          <p:cNvSpPr>
            <a:spLocks noGrp="1"/>
          </p:cNvSpPr>
          <p:nvPr>
            <p:ph type="title"/>
          </p:nvPr>
        </p:nvSpPr>
        <p:spPr/>
        <p:txBody>
          <a:bodyPr/>
          <a:lstStyle/>
          <a:p>
            <a:r>
              <a:rPr lang="en-US"/>
              <a:t>TIẾT 29- PHÂN THỨC ĐẠI SỐ</a:t>
            </a:r>
          </a:p>
        </p:txBody>
      </p:sp>
      <p:sp>
        <p:nvSpPr>
          <p:cNvPr id="3" name="Content Placeholder 2">
            <a:extLst>
              <a:ext uri="{FF2B5EF4-FFF2-40B4-BE49-F238E27FC236}">
                <a16:creationId xmlns:a16="http://schemas.microsoft.com/office/drawing/2014/main" id="{D8EE4923-99C7-6B5B-3863-EF757592C18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33743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059" y="2362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3645268" y="2952846"/>
            <a:ext cx="763219" cy="492443"/>
          </a:xfrm>
          <a:prstGeom prst="rect">
            <a:avLst/>
          </a:prstGeom>
          <a:noFill/>
        </p:spPr>
        <p:txBody>
          <a:bodyPr wrap="square" rtlCol="0">
            <a:spAutoFit/>
          </a:bodyPr>
          <a:lstStyle/>
          <a:p>
            <a:pPr algn="just"/>
            <a:r>
              <a:rPr lang="en-US" sz="2600" b="1">
                <a:latin typeface="Arial" pitchFamily="34" charset="0"/>
                <a:cs typeface="Arial" pitchFamily="34" charset="0"/>
              </a:rPr>
              <a:t>Vì :</a:t>
            </a:r>
          </a:p>
        </p:txBody>
      </p:sp>
      <p:sp>
        <p:nvSpPr>
          <p:cNvPr id="12" name="AutoShape 4"/>
          <p:cNvSpPr>
            <a:spLocks noChangeArrowheads="1"/>
          </p:cNvSpPr>
          <p:nvPr/>
        </p:nvSpPr>
        <p:spPr bwMode="gray">
          <a:xfrm>
            <a:off x="447214" y="95249"/>
            <a:ext cx="4808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2  . HAI PHÂN THỨC BẰNG NHAU .</a:t>
            </a:r>
            <a:endParaRPr lang="vi-VN" sz="1900" b="1">
              <a:solidFill>
                <a:schemeClr val="bg1"/>
              </a:solidFill>
              <a:latin typeface="Arial" pitchFamily="34" charset="0"/>
              <a:cs typeface="Arial"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242889454"/>
              </p:ext>
            </p:extLst>
          </p:nvPr>
        </p:nvGraphicFramePr>
        <p:xfrm>
          <a:off x="4408487" y="2929192"/>
          <a:ext cx="3209925" cy="539750"/>
        </p:xfrm>
        <a:graphic>
          <a:graphicData uri="http://schemas.openxmlformats.org/presentationml/2006/ole">
            <mc:AlternateContent xmlns:mc="http://schemas.openxmlformats.org/markup-compatibility/2006">
              <mc:Choice xmlns:v="urn:schemas-microsoft-com:vml" Requires="v">
                <p:oleObj name="Equation" r:id="rId4" imgW="1358640" imgH="228600" progId="Equation.DSMT4">
                  <p:embed/>
                </p:oleObj>
              </mc:Choice>
              <mc:Fallback>
                <p:oleObj name="Equation" r:id="rId4" imgW="1358640" imgH="228600" progId="Equation.DSMT4">
                  <p:embed/>
                  <p:pic>
                    <p:nvPicPr>
                      <p:cNvPr id="0" name=""/>
                      <p:cNvPicPr>
                        <a:picLocks noChangeAspect="1" noChangeArrowheads="1"/>
                      </p:cNvPicPr>
                      <p:nvPr/>
                    </p:nvPicPr>
                    <p:blipFill>
                      <a:blip r:embed="rId5"/>
                      <a:srcRect/>
                      <a:stretch>
                        <a:fillRect/>
                      </a:stretch>
                    </p:blipFill>
                    <p:spPr bwMode="auto">
                      <a:xfrm>
                        <a:off x="4408487" y="2929192"/>
                        <a:ext cx="32099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3645268" y="3774757"/>
            <a:ext cx="1220419" cy="492443"/>
          </a:xfrm>
          <a:prstGeom prst="rect">
            <a:avLst/>
          </a:prstGeom>
          <a:noFill/>
        </p:spPr>
        <p:txBody>
          <a:bodyPr wrap="square" rtlCol="0">
            <a:spAutoFit/>
          </a:bodyPr>
          <a:lstStyle/>
          <a:p>
            <a:pPr algn="just"/>
            <a:r>
              <a:rPr lang="en-US" sz="2600" b="1">
                <a:latin typeface="Arial" pitchFamily="34" charset="0"/>
                <a:cs typeface="Arial" pitchFamily="34" charset="0"/>
              </a:rPr>
              <a:t>Nên :</a:t>
            </a:r>
          </a:p>
        </p:txBody>
      </p:sp>
      <p:graphicFrame>
        <p:nvGraphicFramePr>
          <p:cNvPr id="21" name="Object 20"/>
          <p:cNvGraphicFramePr>
            <a:graphicFrameLocks noChangeAspect="1"/>
          </p:cNvGraphicFramePr>
          <p:nvPr>
            <p:extLst>
              <p:ext uri="{D42A27DB-BD31-4B8C-83A1-F6EECF244321}">
                <p14:modId xmlns:p14="http://schemas.microsoft.com/office/powerpoint/2010/main" val="2979816193"/>
              </p:ext>
            </p:extLst>
          </p:nvPr>
        </p:nvGraphicFramePr>
        <p:xfrm>
          <a:off x="4713287" y="3581400"/>
          <a:ext cx="1949450" cy="930275"/>
        </p:xfrm>
        <a:graphic>
          <a:graphicData uri="http://schemas.openxmlformats.org/presentationml/2006/ole">
            <mc:AlternateContent xmlns:mc="http://schemas.openxmlformats.org/markup-compatibility/2006">
              <mc:Choice xmlns:v="urn:schemas-microsoft-com:vml" Requires="v">
                <p:oleObj name="Equation" r:id="rId6" imgW="825480" imgH="393480" progId="Equation.DSMT4">
                  <p:embed/>
                </p:oleObj>
              </mc:Choice>
              <mc:Fallback>
                <p:oleObj name="Equation" r:id="rId6" imgW="825480" imgH="393480" progId="Equation.DSMT4">
                  <p:embed/>
                  <p:pic>
                    <p:nvPicPr>
                      <p:cNvPr id="0" name=""/>
                      <p:cNvPicPr>
                        <a:picLocks noChangeAspect="1" noChangeArrowheads="1"/>
                      </p:cNvPicPr>
                      <p:nvPr/>
                    </p:nvPicPr>
                    <p:blipFill>
                      <a:blip r:embed="rId7"/>
                      <a:srcRect/>
                      <a:stretch>
                        <a:fillRect/>
                      </a:stretch>
                    </p:blipFill>
                    <p:spPr bwMode="auto">
                      <a:xfrm>
                        <a:off x="4713287" y="3581400"/>
                        <a:ext cx="19494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03" name="Picture 6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225" y="691650"/>
            <a:ext cx="11693525"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1565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351212" y="2971800"/>
            <a:ext cx="5109599" cy="492443"/>
          </a:xfrm>
          <a:prstGeom prst="rect">
            <a:avLst/>
          </a:prstGeom>
          <a:noFill/>
        </p:spPr>
        <p:txBody>
          <a:bodyPr wrap="square" rtlCol="0">
            <a:spAutoFit/>
          </a:bodyPr>
          <a:lstStyle/>
          <a:p>
            <a:pPr marL="457200" indent="-457200" algn="just">
              <a:buFont typeface="Wingdings" pitchFamily="2" charset="2"/>
              <a:buChar char="v"/>
            </a:pPr>
            <a:r>
              <a:rPr lang="vi-VN" sz="2600" b="1">
                <a:latin typeface="Arial" pitchFamily="34" charset="0"/>
                <a:cs typeface="Arial" pitchFamily="34" charset="0"/>
              </a:rPr>
              <a:t>Đây là khẳng định đúng vì:</a:t>
            </a:r>
            <a:endParaRPr lang="en-US" sz="2600" b="1">
              <a:solidFill>
                <a:schemeClr val="accent2">
                  <a:lumMod val="75000"/>
                </a:schemeClr>
              </a:solidFill>
              <a:latin typeface="Arial" pitchFamily="34" charset="0"/>
              <a:cs typeface="Arial" pitchFamily="34" charset="0"/>
            </a:endParaRPr>
          </a:p>
        </p:txBody>
      </p:sp>
      <p:pic>
        <p:nvPicPr>
          <p:cNvPr id="2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612" y="25167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47214" y="95249"/>
            <a:ext cx="4808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2  . HAI PHÂN THỨC BẰNG NHAU .</a:t>
            </a:r>
            <a:endParaRPr lang="vi-VN" sz="1900" b="1">
              <a:solidFill>
                <a:schemeClr val="bg1"/>
              </a:solidFill>
              <a:latin typeface="Arial" pitchFamily="34" charset="0"/>
              <a:cs typeface="Arial"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721709756"/>
              </p:ext>
            </p:extLst>
          </p:nvPr>
        </p:nvGraphicFramePr>
        <p:xfrm>
          <a:off x="4444543" y="3505200"/>
          <a:ext cx="3958749" cy="593725"/>
        </p:xfrm>
        <a:graphic>
          <a:graphicData uri="http://schemas.openxmlformats.org/presentationml/2006/ole">
            <mc:AlternateContent xmlns:mc="http://schemas.openxmlformats.org/markup-compatibility/2006">
              <mc:Choice xmlns:v="urn:schemas-microsoft-com:vml" Requires="v">
                <p:oleObj name="Equation" r:id="rId4" imgW="1523880" imgH="228600" progId="Equation.DSMT4">
                  <p:embed/>
                </p:oleObj>
              </mc:Choice>
              <mc:Fallback>
                <p:oleObj name="Equation" r:id="rId4" imgW="1523880" imgH="228600" progId="Equation.DSMT4">
                  <p:embed/>
                  <p:pic>
                    <p:nvPicPr>
                      <p:cNvPr id="0" name="Object 20"/>
                      <p:cNvPicPr>
                        <a:picLocks noChangeAspect="1" noChangeArrowheads="1"/>
                      </p:cNvPicPr>
                      <p:nvPr/>
                    </p:nvPicPr>
                    <p:blipFill>
                      <a:blip r:embed="rId5"/>
                      <a:srcRect/>
                      <a:stretch>
                        <a:fillRect/>
                      </a:stretch>
                    </p:blipFill>
                    <p:spPr bwMode="auto">
                      <a:xfrm>
                        <a:off x="4444543" y="3505200"/>
                        <a:ext cx="3958749"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04"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38" y="738786"/>
            <a:ext cx="11668125"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6420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303212" y="95249"/>
            <a:ext cx="111335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3. ĐIỀU KIỆN XÁC ĐỊNH VÀ GIÁ TRỊ CỦA PHÂN THỨC TẠI MỘT GIÁ TRỊ ĐÃ CHO CỦA BIẾN</a:t>
            </a:r>
            <a:endParaRPr lang="vi-VN" sz="1900" b="1">
              <a:solidFill>
                <a:schemeClr val="bg1"/>
              </a:solidFill>
              <a:latin typeface="Arial" pitchFamily="34" charset="0"/>
              <a:cs typeface="Arial" pitchFamily="34" charset="0"/>
            </a:endParaRPr>
          </a:p>
        </p:txBody>
      </p:sp>
      <p:sp>
        <p:nvSpPr>
          <p:cNvPr id="21" name="TextBox 20"/>
          <p:cNvSpPr txBox="1"/>
          <p:nvPr/>
        </p:nvSpPr>
        <p:spPr>
          <a:xfrm>
            <a:off x="227012" y="650557"/>
            <a:ext cx="8915400" cy="492443"/>
          </a:xfrm>
          <a:prstGeom prst="rect">
            <a:avLst/>
          </a:prstGeom>
          <a:noFill/>
        </p:spPr>
        <p:txBody>
          <a:bodyPr wrap="square" rtlCol="0">
            <a:spAutoFit/>
          </a:bodyPr>
          <a:lstStyle/>
          <a:p>
            <a:pPr marL="457200" indent="-457200" algn="just">
              <a:buFont typeface="Wingdings" pitchFamily="2" charset="2"/>
              <a:buChar char="v"/>
            </a:pPr>
            <a:r>
              <a:rPr lang="en-US" sz="2600" b="1">
                <a:solidFill>
                  <a:schemeClr val="accent2">
                    <a:lumMod val="75000"/>
                  </a:schemeClr>
                </a:solidFill>
                <a:latin typeface="Arial" pitchFamily="34" charset="0"/>
                <a:cs typeface="Arial" pitchFamily="34" charset="0"/>
              </a:rPr>
              <a:t>Giá trị của phân thức tại một giá trị đã cho của biến.</a:t>
            </a:r>
            <a:endParaRPr lang="vi-VN" sz="2600" b="1">
              <a:solidFill>
                <a:schemeClr val="accent2">
                  <a:lumMod val="75000"/>
                </a:schemeClr>
              </a:solidFill>
              <a:latin typeface="Arial" pitchFamily="34" charset="0"/>
              <a:cs typeface="Arial" pitchFamily="34" charset="0"/>
            </a:endParaRPr>
          </a:p>
        </p:txBody>
      </p:sp>
      <p:sp>
        <p:nvSpPr>
          <p:cNvPr id="25" name="TextBox 24"/>
          <p:cNvSpPr txBox="1"/>
          <p:nvPr/>
        </p:nvSpPr>
        <p:spPr>
          <a:xfrm>
            <a:off x="557672" y="1295400"/>
            <a:ext cx="10896600" cy="1692771"/>
          </a:xfrm>
          <a:prstGeom prst="rect">
            <a:avLst/>
          </a:prstGeom>
          <a:noFill/>
        </p:spPr>
        <p:txBody>
          <a:bodyPr wrap="square" rtlCol="0">
            <a:spAutoFit/>
          </a:bodyPr>
          <a:lstStyle/>
          <a:p>
            <a:pPr marL="342900" indent="-342900" algn="just">
              <a:buFont typeface="Arial" pitchFamily="34" charset="0"/>
              <a:buChar char="•"/>
            </a:pPr>
            <a:r>
              <a:rPr lang="en-US" sz="2600" b="1">
                <a:latin typeface="Arial" pitchFamily="34" charset="0"/>
                <a:cs typeface="Arial" pitchFamily="34" charset="0"/>
              </a:rPr>
              <a:t>Khi thay các biến trong một p</a:t>
            </a:r>
            <a:r>
              <a:rPr lang="vi-VN" sz="2600" b="1">
                <a:latin typeface="Arial" pitchFamily="34" charset="0"/>
                <a:cs typeface="Arial" pitchFamily="34" charset="0"/>
              </a:rPr>
              <a:t>hân thức đại số</a:t>
            </a:r>
            <a:r>
              <a:rPr lang="en-US" sz="2600" b="1">
                <a:latin typeface="Arial" pitchFamily="34" charset="0"/>
                <a:cs typeface="Arial" pitchFamily="34" charset="0"/>
              </a:rPr>
              <a:t> bằng các số, ta được một biểu thức số (nếu mẫu số nhận được là số khác 0). Giá trị của biếu thức số đó gọi là giá trị của phân thức tại các giá trị đã cho của biến.</a:t>
            </a:r>
            <a:endParaRPr lang="vi-VN" sz="2600" b="1">
              <a:latin typeface="Arial" pitchFamily="34" charset="0"/>
              <a:cs typeface="Arial" pitchFamily="34" charset="0"/>
            </a:endParaRPr>
          </a:p>
        </p:txBody>
      </p:sp>
      <p:sp>
        <p:nvSpPr>
          <p:cNvPr id="13" name="TextBox 12"/>
          <p:cNvSpPr txBox="1"/>
          <p:nvPr/>
        </p:nvSpPr>
        <p:spPr>
          <a:xfrm>
            <a:off x="575134" y="3048000"/>
            <a:ext cx="10896600" cy="1292662"/>
          </a:xfrm>
          <a:prstGeom prst="rect">
            <a:avLst/>
          </a:prstGeom>
          <a:noFill/>
        </p:spPr>
        <p:txBody>
          <a:bodyPr wrap="square" rtlCol="0">
            <a:spAutoFit/>
          </a:bodyPr>
          <a:lstStyle/>
          <a:p>
            <a:pPr marL="342900" indent="-342900" algn="just">
              <a:buFont typeface="Arial" pitchFamily="34" charset="0"/>
              <a:buChar char="•"/>
            </a:pPr>
            <a:r>
              <a:rPr lang="en-US" sz="2600" b="1">
                <a:latin typeface="Arial" pitchFamily="34" charset="0"/>
                <a:cs typeface="Arial" pitchFamily="34" charset="0"/>
              </a:rPr>
              <a:t>Như vậy, để tính giá trị của phân thức tại những giá trị cho trước của biến , ta thay các giá trị cho trước của biến vào phân thức đó rồi tính giá trị của biểu thức số vừa nhận được.</a:t>
            </a:r>
            <a:endParaRPr lang="vi-VN" sz="2600" b="1">
              <a:latin typeface="Arial" pitchFamily="34" charset="0"/>
              <a:cs typeface="Arial" pitchFamily="34" charset="0"/>
            </a:endParaRPr>
          </a:p>
        </p:txBody>
      </p:sp>
    </p:spTree>
    <p:extLst>
      <p:ext uri="{BB962C8B-B14F-4D97-AF65-F5344CB8AC3E}">
        <p14:creationId xmlns:p14="http://schemas.microsoft.com/office/powerpoint/2010/main" val="7250707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557213"/>
            <a:ext cx="11296650"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17612" y="1226404"/>
            <a:ext cx="9220200" cy="769441"/>
          </a:xfrm>
          <a:prstGeom prst="rect">
            <a:avLst/>
          </a:prstGeom>
          <a:noFill/>
        </p:spPr>
        <p:txBody>
          <a:bodyPr wrap="square" rtlCol="0">
            <a:spAutoFit/>
          </a:bodyPr>
          <a:lstStyle/>
          <a:p>
            <a:pPr marL="342900" indent="-342900" algn="ctr">
              <a:buFont typeface="Wingdings" pitchFamily="2" charset="2"/>
              <a:buChar char="v"/>
            </a:pPr>
            <a:r>
              <a:rPr lang="en-US" sz="2200" b="1">
                <a:solidFill>
                  <a:schemeClr val="tx2">
                    <a:lumMod val="75000"/>
                  </a:schemeClr>
                </a:solidFill>
                <a:latin typeface="Arial" pitchFamily="34" charset="0"/>
                <a:cs typeface="Arial" pitchFamily="34" charset="0"/>
              </a:rPr>
              <a:t>Để có cả bộ Giáo án Pp Toán 8 – KNTT , xin liên hệ :</a:t>
            </a:r>
          </a:p>
          <a:p>
            <a:pPr algn="ctr"/>
            <a:r>
              <a:rPr lang="en-US" sz="2200" b="1">
                <a:solidFill>
                  <a:schemeClr val="tx2">
                    <a:lumMod val="75000"/>
                  </a:schemeClr>
                </a:solidFill>
                <a:latin typeface="Arial" pitchFamily="34" charset="0"/>
                <a:cs typeface="Arial" pitchFamily="34" charset="0"/>
              </a:rPr>
              <a:t>Đỗ Anh Tuấn  - Zalo : 0918.790.615</a:t>
            </a:r>
            <a:endParaRPr lang="vi-VN" sz="2200" b="1">
              <a:solidFill>
                <a:schemeClr val="tx2">
                  <a:lumMod val="75000"/>
                </a:schemeClr>
              </a:solidFill>
              <a:latin typeface="Arial" pitchFamily="34" charset="0"/>
              <a:cs typeface="Arial" pitchFamily="34" charset="0"/>
            </a:endParaRPr>
          </a:p>
        </p:txBody>
      </p:sp>
      <p:sp>
        <p:nvSpPr>
          <p:cNvPr id="6" name="TextBox 5"/>
          <p:cNvSpPr txBox="1"/>
          <p:nvPr/>
        </p:nvSpPr>
        <p:spPr>
          <a:xfrm>
            <a:off x="1216024" y="2088540"/>
            <a:ext cx="9220200" cy="1323439"/>
          </a:xfrm>
          <a:prstGeom prst="rect">
            <a:avLst/>
          </a:prstGeom>
          <a:noFill/>
        </p:spPr>
        <p:txBody>
          <a:bodyPr wrap="square" rtlCol="0">
            <a:spAutoFit/>
          </a:bodyPr>
          <a:lstStyle/>
          <a:p>
            <a:r>
              <a:rPr lang="en-US" sz="2000" b="1">
                <a:solidFill>
                  <a:schemeClr val="tx2">
                    <a:lumMod val="75000"/>
                  </a:schemeClr>
                </a:solidFill>
                <a:latin typeface="Arial" pitchFamily="34" charset="0"/>
                <a:cs typeface="Arial" pitchFamily="34" charset="0"/>
              </a:rPr>
              <a:t>Thầy (cô) có thể tham khảo trước nội dung các bài giảng tại đây :</a:t>
            </a:r>
            <a:endParaRPr lang="en-US" b="1">
              <a:solidFill>
                <a:schemeClr val="tx2">
                  <a:lumMod val="75000"/>
                </a:schemeClr>
              </a:solidFill>
              <a:latin typeface="Arial" pitchFamily="34" charset="0"/>
              <a:cs typeface="Arial" pitchFamily="34" charset="0"/>
            </a:endParaRPr>
          </a:p>
          <a:p>
            <a:r>
              <a:rPr lang="en-US" sz="2000" b="1">
                <a:solidFill>
                  <a:schemeClr val="tx2">
                    <a:lumMod val="75000"/>
                  </a:schemeClr>
                </a:solidFill>
                <a:latin typeface="Arial" pitchFamily="34" charset="0"/>
                <a:cs typeface="Arial" pitchFamily="34" charset="0"/>
              </a:rPr>
              <a:t>          </a:t>
            </a:r>
            <a:r>
              <a:rPr lang="vi-VN" sz="2000" b="1">
                <a:solidFill>
                  <a:srgbClr val="FF0000"/>
                </a:solidFill>
                <a:latin typeface="Arial" pitchFamily="34" charset="0"/>
                <a:cs typeface="Arial" pitchFamily="34" charset="0"/>
              </a:rPr>
              <a:t>https://sites.google.com/view/giaoandientu-doanhtuan/to%C3%A1n-8/k%E1%BA%BFt-n%E1%BB%91i-tri-th%E1%BB%A9c?authuser=</a:t>
            </a:r>
            <a:r>
              <a:rPr lang="en-US" sz="2000" b="1">
                <a:solidFill>
                  <a:schemeClr val="tx2">
                    <a:lumMod val="75000"/>
                  </a:schemeClr>
                </a:solidFill>
                <a:latin typeface="Arial" pitchFamily="34" charset="0"/>
                <a:cs typeface="Arial" pitchFamily="34" charset="0"/>
              </a:rPr>
              <a:t>	</a:t>
            </a:r>
            <a:r>
              <a:rPr lang="en-US" sz="1600" b="1">
                <a:solidFill>
                  <a:schemeClr val="tx2">
                    <a:lumMod val="75000"/>
                  </a:schemeClr>
                </a:solidFill>
                <a:latin typeface="Arial" pitchFamily="34" charset="0"/>
                <a:cs typeface="Arial" pitchFamily="34" charset="0"/>
              </a:rPr>
              <a:t>(copy đường link và dán vào trình duyệt</a:t>
            </a:r>
            <a:r>
              <a:rPr lang="en-US" sz="2000" b="1">
                <a:solidFill>
                  <a:schemeClr val="tx2">
                    <a:lumMod val="75000"/>
                  </a:schemeClr>
                </a:solidFill>
                <a:latin typeface="Arial" pitchFamily="34" charset="0"/>
                <a:cs typeface="Arial" pitchFamily="34" charset="0"/>
              </a:rPr>
              <a:t> )</a:t>
            </a:r>
            <a:endParaRPr lang="vi-VN" sz="2000" b="1">
              <a:solidFill>
                <a:schemeClr val="tx2">
                  <a:lumMod val="75000"/>
                </a:schemeClr>
              </a:solidFill>
              <a:latin typeface="Arial" pitchFamily="34" charset="0"/>
              <a:cs typeface="Arial" pitchFamily="34" charset="0"/>
            </a:endParaRPr>
          </a:p>
        </p:txBody>
      </p:sp>
      <p:sp>
        <p:nvSpPr>
          <p:cNvPr id="8" name="TextBox 7"/>
          <p:cNvSpPr txBox="1"/>
          <p:nvPr/>
        </p:nvSpPr>
        <p:spPr>
          <a:xfrm>
            <a:off x="989012" y="3620989"/>
            <a:ext cx="10515600" cy="707886"/>
          </a:xfrm>
          <a:prstGeom prst="rect">
            <a:avLst/>
          </a:prstGeom>
          <a:noFill/>
        </p:spPr>
        <p:txBody>
          <a:bodyPr wrap="square" rtlCol="0">
            <a:spAutoFit/>
          </a:bodyPr>
          <a:lstStyle/>
          <a:p>
            <a:pPr marL="285750" indent="-285750">
              <a:buFont typeface="Arial" pitchFamily="34" charset="0"/>
              <a:buChar char="•"/>
            </a:pPr>
            <a:r>
              <a:rPr lang="en-US" sz="2000" b="1">
                <a:solidFill>
                  <a:schemeClr val="tx2">
                    <a:lumMod val="75000"/>
                  </a:schemeClr>
                </a:solidFill>
                <a:latin typeface="Arial" pitchFamily="34" charset="0"/>
                <a:cs typeface="Arial" pitchFamily="34" charset="0"/>
              </a:rPr>
              <a:t>Tất cả bài giảng đều do một người soạn ( Đỗ Anh Tuấn) nên chất lượng đồng đều từ bài đầu đến bài cuối.</a:t>
            </a:r>
            <a:endParaRPr lang="vi-VN" sz="2000" b="1">
              <a:solidFill>
                <a:schemeClr val="tx2">
                  <a:lumMod val="75000"/>
                </a:schemeClr>
              </a:solidFill>
              <a:latin typeface="Arial" pitchFamily="34" charset="0"/>
              <a:cs typeface="Arial" pitchFamily="34" charset="0"/>
            </a:endParaRPr>
          </a:p>
        </p:txBody>
      </p:sp>
      <p:sp>
        <p:nvSpPr>
          <p:cNvPr id="9" name="TextBox 8"/>
          <p:cNvSpPr txBox="1"/>
          <p:nvPr/>
        </p:nvSpPr>
        <p:spPr>
          <a:xfrm>
            <a:off x="989012" y="4315361"/>
            <a:ext cx="10439400" cy="1323439"/>
          </a:xfrm>
          <a:prstGeom prst="rect">
            <a:avLst/>
          </a:prstGeom>
          <a:noFill/>
        </p:spPr>
        <p:txBody>
          <a:bodyPr wrap="square" rtlCol="0">
            <a:spAutoFit/>
          </a:bodyPr>
          <a:lstStyle/>
          <a:p>
            <a:pPr marL="285750" indent="-285750">
              <a:buFont typeface="Arial" pitchFamily="34" charset="0"/>
              <a:buChar char="•"/>
            </a:pPr>
            <a:r>
              <a:rPr lang="en-US" sz="2000" b="1">
                <a:solidFill>
                  <a:schemeClr val="tx2">
                    <a:lumMod val="75000"/>
                  </a:schemeClr>
                </a:solidFill>
                <a:latin typeface="Arial" pitchFamily="34" charset="0"/>
                <a:cs typeface="Arial" pitchFamily="34" charset="0"/>
              </a:rPr>
              <a:t>Bài giảng được thực hiện công phu và đầy đủ các bài tập và luyện tập . </a:t>
            </a:r>
          </a:p>
          <a:p>
            <a:pPr marL="285750" indent="-285750">
              <a:buFont typeface="Arial" pitchFamily="34" charset="0"/>
              <a:buChar char="•"/>
            </a:pPr>
            <a:r>
              <a:rPr lang="en-US" sz="2000" b="1">
                <a:solidFill>
                  <a:schemeClr val="accent2">
                    <a:lumMod val="75000"/>
                  </a:schemeClr>
                </a:solidFill>
                <a:latin typeface="Arial" pitchFamily="34" charset="0"/>
                <a:cs typeface="Arial" pitchFamily="34" charset="0"/>
              </a:rPr>
              <a:t>Đặt biệt là phân môn Hình học </a:t>
            </a:r>
            <a:r>
              <a:rPr lang="en-US" sz="2000" b="1">
                <a:solidFill>
                  <a:schemeClr val="tx2">
                    <a:lumMod val="75000"/>
                  </a:schemeClr>
                </a:solidFill>
                <a:latin typeface="Arial" pitchFamily="34" charset="0"/>
                <a:cs typeface="Arial" pitchFamily="34" charset="0"/>
              </a:rPr>
              <a:t>: các hình vẽ được vẽ chuẩn xác và rõ nét hơn cả SGK ( Đây là điểm khác biệt lớn của bộ Giáo án này )</a:t>
            </a:r>
            <a:br>
              <a:rPr lang="en-US" sz="2000" b="1">
                <a:solidFill>
                  <a:schemeClr val="tx2">
                    <a:lumMod val="75000"/>
                  </a:schemeClr>
                </a:solidFill>
                <a:latin typeface="Arial" pitchFamily="34" charset="0"/>
                <a:cs typeface="Arial" pitchFamily="34" charset="0"/>
              </a:rPr>
            </a:br>
            <a:r>
              <a:rPr lang="en-US" sz="2000" b="1">
                <a:solidFill>
                  <a:schemeClr val="tx2">
                    <a:lumMod val="75000"/>
                  </a:schemeClr>
                </a:solidFill>
                <a:latin typeface="Arial" pitchFamily="34" charset="0"/>
                <a:cs typeface="Arial" pitchFamily="34" charset="0"/>
              </a:rPr>
              <a:t>Tất cả bài tập Hình học đều có hình minh hoạ đầy đủ , giúp việc dạy học dễ dàng .</a:t>
            </a:r>
            <a:endParaRPr lang="vi-VN" sz="2000" b="1">
              <a:solidFill>
                <a:schemeClr val="tx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463470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3820423" y="6480571"/>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88282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3820423" y="6480571"/>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8046156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TextBox 20"/>
          <p:cNvSpPr txBox="1"/>
          <p:nvPr/>
        </p:nvSpPr>
        <p:spPr>
          <a:xfrm>
            <a:off x="3820423" y="6480571"/>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1780567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TextBox 20"/>
          <p:cNvSpPr txBox="1"/>
          <p:nvPr/>
        </p:nvSpPr>
        <p:spPr>
          <a:xfrm>
            <a:off x="3820423" y="6480571"/>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292490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805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2374" y="1219200"/>
            <a:ext cx="7772400" cy="399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40983" y="5638800"/>
            <a:ext cx="1746254" cy="1354444"/>
          </a:xfrm>
          <a:prstGeom prst="rect">
            <a:avLst/>
          </a:prstGeom>
        </p:spPr>
      </p:pic>
    </p:spTree>
    <p:extLst>
      <p:ext uri="{BB962C8B-B14F-4D97-AF65-F5344CB8AC3E}">
        <p14:creationId xmlns:p14="http://schemas.microsoft.com/office/powerpoint/2010/main" val="27767742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379412" y="838200"/>
            <a:ext cx="7379889" cy="2784634"/>
            <a:chOff x="841376" y="838200"/>
            <a:chExt cx="7379889" cy="2784634"/>
          </a:xfrm>
        </p:grpSpPr>
        <p:sp>
          <p:nvSpPr>
            <p:cNvPr id="13" name="Rounded Rectangle 12"/>
            <p:cNvSpPr/>
            <p:nvPr/>
          </p:nvSpPr>
          <p:spPr>
            <a:xfrm>
              <a:off x="841376" y="838200"/>
              <a:ext cx="7379889" cy="2784634"/>
            </a:xfrm>
            <a:prstGeom prst="roundRect">
              <a:avLst>
                <a:gd name="adj" fmla="val 4061"/>
              </a:avLst>
            </a:prstGeom>
            <a:solidFill>
              <a:schemeClr val="accent5">
                <a:lumMod val="50000"/>
              </a:schemeClr>
            </a:solidFill>
            <a:ln w="9525">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89012" y="914400"/>
              <a:ext cx="7015164" cy="2708434"/>
            </a:xfrm>
            <a:prstGeom prst="rect">
              <a:avLst/>
            </a:prstGeom>
            <a:noFill/>
          </p:spPr>
          <p:txBody>
            <a:bodyPr wrap="square" rtlCol="0">
              <a:spAutoFit/>
            </a:bodyPr>
            <a:lstStyle/>
            <a:p>
              <a:pPr algn="just"/>
              <a:r>
                <a:rPr lang="en-US" sz="2600" b="1">
                  <a:solidFill>
                    <a:schemeClr val="bg1"/>
                  </a:solidFill>
                  <a:latin typeface="Arial" pitchFamily="34" charset="0"/>
                  <a:cs typeface="Arial" pitchFamily="34" charset="0"/>
                </a:rPr>
                <a:t>   </a:t>
              </a:r>
              <a:r>
                <a:rPr lang="en-US" b="1">
                  <a:solidFill>
                    <a:schemeClr val="bg1"/>
                  </a:solidFill>
                  <a:latin typeface="Arial" pitchFamily="34" charset="0"/>
                  <a:cs typeface="Arial" pitchFamily="34" charset="0"/>
                </a:rPr>
                <a:t>Trong một cuộc đua xe đạp, các vận động viên phải hoàn thành ba chặng đua bao gồm </a:t>
              </a:r>
              <a:r>
                <a:rPr lang="en-US" b="1">
                  <a:solidFill>
                    <a:srgbClr val="FFC000"/>
                  </a:solidFill>
                  <a:latin typeface="Arial" pitchFamily="34" charset="0"/>
                  <a:cs typeface="Arial" pitchFamily="34" charset="0"/>
                </a:rPr>
                <a:t>9km</a:t>
              </a:r>
              <a:r>
                <a:rPr lang="en-US" b="1">
                  <a:solidFill>
                    <a:schemeClr val="bg1"/>
                  </a:solidFill>
                  <a:latin typeface="Arial" pitchFamily="34" charset="0"/>
                  <a:cs typeface="Arial" pitchFamily="34" charset="0"/>
                </a:rPr>
                <a:t> leo dốc, </a:t>
              </a:r>
              <a:r>
                <a:rPr lang="en-US" b="1">
                  <a:solidFill>
                    <a:srgbClr val="FFC000"/>
                  </a:solidFill>
                  <a:latin typeface="Arial" pitchFamily="34" charset="0"/>
                  <a:cs typeface="Arial" pitchFamily="34" charset="0"/>
                </a:rPr>
                <a:t>5km</a:t>
              </a:r>
              <a:r>
                <a:rPr lang="en-US" b="1">
                  <a:solidFill>
                    <a:schemeClr val="bg1"/>
                  </a:solidFill>
                  <a:latin typeface="Arial" pitchFamily="34" charset="0"/>
                  <a:cs typeface="Arial" pitchFamily="34" charset="0"/>
                </a:rPr>
                <a:t> xuống dốc và </a:t>
              </a:r>
              <a:r>
                <a:rPr lang="en-US" b="1">
                  <a:solidFill>
                    <a:srgbClr val="FFC000"/>
                  </a:solidFill>
                  <a:latin typeface="Arial" pitchFamily="34" charset="0"/>
                  <a:cs typeface="Arial" pitchFamily="34" charset="0"/>
                </a:rPr>
                <a:t>36km</a:t>
              </a:r>
              <a:r>
                <a:rPr lang="en-US" b="1">
                  <a:solidFill>
                    <a:schemeClr val="bg1"/>
                  </a:solidFill>
                  <a:latin typeface="Arial" pitchFamily="34" charset="0"/>
                  <a:cs typeface="Arial" pitchFamily="34" charset="0"/>
                </a:rPr>
                <a:t> đường bằng phẳng. Vận tốc trung bình của một vận động viên trên chặng đường bằng phẳng hơn vận tốc leo dốc </a:t>
              </a:r>
              <a:r>
                <a:rPr lang="en-US" b="1">
                  <a:solidFill>
                    <a:srgbClr val="FFC000"/>
                  </a:solidFill>
                  <a:latin typeface="Arial" pitchFamily="34" charset="0"/>
                  <a:cs typeface="Arial" pitchFamily="34" charset="0"/>
                </a:rPr>
                <a:t>5km/h</a:t>
              </a:r>
              <a:r>
                <a:rPr lang="en-US" b="1">
                  <a:solidFill>
                    <a:schemeClr val="bg1"/>
                  </a:solidFill>
                  <a:latin typeface="Arial" pitchFamily="34" charset="0"/>
                  <a:cs typeface="Arial" pitchFamily="34" charset="0"/>
                </a:rPr>
                <a:t> và kém vận tốc xuống dốc </a:t>
              </a:r>
              <a:r>
                <a:rPr lang="en-US" b="1">
                  <a:solidFill>
                    <a:srgbClr val="FFC000"/>
                  </a:solidFill>
                  <a:latin typeface="Arial" pitchFamily="34" charset="0"/>
                  <a:cs typeface="Arial" pitchFamily="34" charset="0"/>
                </a:rPr>
                <a:t>10km/h</a:t>
              </a:r>
              <a:r>
                <a:rPr lang="en-US" b="1">
                  <a:solidFill>
                    <a:schemeClr val="bg1"/>
                  </a:solidFill>
                  <a:latin typeface="Arial" pitchFamily="34" charset="0"/>
                  <a:cs typeface="Arial" pitchFamily="34" charset="0"/>
                </a:rPr>
                <a:t>. </a:t>
              </a:r>
              <a:endParaRPr lang="vi-VN" b="1">
                <a:solidFill>
                  <a:schemeClr val="bg1"/>
                </a:solidFill>
                <a:latin typeface="Arial" pitchFamily="34" charset="0"/>
                <a:cs typeface="Arial" pitchFamily="34" charset="0"/>
              </a:endParaRPr>
            </a:p>
          </p:txBody>
        </p:sp>
      </p:grpSp>
      <p:grpSp>
        <p:nvGrpSpPr>
          <p:cNvPr id="19" name="Group 18"/>
          <p:cNvGrpSpPr/>
          <p:nvPr/>
        </p:nvGrpSpPr>
        <p:grpSpPr>
          <a:xfrm>
            <a:off x="3793041" y="4004786"/>
            <a:ext cx="7650741" cy="2686229"/>
            <a:chOff x="-731150" y="2668074"/>
            <a:chExt cx="7650741" cy="2686229"/>
          </a:xfrm>
        </p:grpSpPr>
        <p:sp>
          <p:nvSpPr>
            <p:cNvPr id="20" name="AutoShape 26"/>
            <p:cNvSpPr>
              <a:spLocks noChangeArrowheads="1"/>
            </p:cNvSpPr>
            <p:nvPr/>
          </p:nvSpPr>
          <p:spPr bwMode="auto">
            <a:xfrm>
              <a:off x="-731150" y="2668074"/>
              <a:ext cx="7139780" cy="2686229"/>
            </a:xfrm>
            <a:prstGeom prst="cloudCallout">
              <a:avLst>
                <a:gd name="adj1" fmla="val 15297"/>
                <a:gd name="adj2" fmla="val 12005"/>
              </a:avLst>
            </a:prstGeom>
            <a:solidFill>
              <a:schemeClr val="accent6">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65630" y="3277674"/>
              <a:ext cx="1653961" cy="1836477"/>
            </a:xfrm>
            <a:prstGeom prst="rect">
              <a:avLst/>
            </a:prstGeom>
          </p:spPr>
        </p:pic>
        <p:sp>
          <p:nvSpPr>
            <p:cNvPr id="21" name="TextBox 20"/>
            <p:cNvSpPr txBox="1"/>
            <p:nvPr/>
          </p:nvSpPr>
          <p:spPr>
            <a:xfrm>
              <a:off x="133640" y="3041692"/>
              <a:ext cx="5410200" cy="1938992"/>
            </a:xfrm>
            <a:prstGeom prst="rect">
              <a:avLst/>
            </a:prstGeom>
            <a:noFill/>
          </p:spPr>
          <p:txBody>
            <a:bodyPr wrap="square" rtlCol="0">
              <a:spAutoFit/>
            </a:bodyPr>
            <a:lstStyle/>
            <a:p>
              <a:pPr algn="ctr"/>
              <a:r>
                <a:rPr lang="en-US" b="1">
                  <a:latin typeface="Arial" pitchFamily="34" charset="0"/>
                  <a:cs typeface="Arial" pitchFamily="34" charset="0"/>
                </a:rPr>
                <a:t>Nếu biết vận tốc trung bình của vận động viên trên chặng đường bằng phẳng thì có tính được thời gian hoàn thành cuộc đua của vận động viên đó không ?</a:t>
              </a:r>
              <a:endParaRPr lang="vi-VN" b="1">
                <a:latin typeface="Arial" pitchFamily="34" charset="0"/>
                <a:cs typeface="Arial" pitchFamily="34" charset="0"/>
              </a:endParaRPr>
            </a:p>
          </p:txBody>
        </p:sp>
      </p:grpSp>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978" r="4546" b="19800"/>
          <a:stretch/>
        </p:blipFill>
        <p:spPr bwMode="auto">
          <a:xfrm>
            <a:off x="7999412" y="876300"/>
            <a:ext cx="40576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7811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left)">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3820423" y="6480571"/>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29995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Box 23"/>
          <p:cNvSpPr txBox="1"/>
          <p:nvPr/>
        </p:nvSpPr>
        <p:spPr>
          <a:xfrm>
            <a:off x="3820423" y="6480571"/>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1848326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820423" y="6480571"/>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021634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3820423" y="6480571"/>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6781606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3820423" y="6480571"/>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5624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3820423" y="6480571"/>
            <a:ext cx="7988989" cy="307777"/>
          </a:xfrm>
          <a:prstGeom prst="rect">
            <a:avLst/>
          </a:prstGeom>
          <a:noFill/>
        </p:spPr>
        <p:txBody>
          <a:bodyPr wrap="square" rtlCol="0">
            <a:spAutoFit/>
          </a:bodyPr>
          <a:lstStyle/>
          <a:p>
            <a:pPr algn="ctr"/>
            <a:r>
              <a:rPr lang="en-US" sz="1400" b="1">
                <a:solidFill>
                  <a:srgbClr val="FF0000"/>
                </a:solidFill>
                <a:latin typeface="Arial" pitchFamily="34" charset="0"/>
                <a:cs typeface="Arial" pitchFamily="34" charset="0"/>
              </a:rPr>
              <a:t>( Bản full sẽ có hiệu ứng trình chiếu từng bước một và không có tên người soạn )</a:t>
            </a:r>
            <a:endParaRPr lang="vi-VN" sz="1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1561295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9263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8" name="Rectangle 7"/>
          <p:cNvSpPr/>
          <p:nvPr/>
        </p:nvSpPr>
        <p:spPr>
          <a:xfrm>
            <a:off x="9000809" y="2743200"/>
            <a:ext cx="812588" cy="812800"/>
          </a:xfrm>
          <a:prstGeom prst="rect">
            <a:avLst/>
          </a:prstGeom>
          <a:noFill/>
          <a:ln w="5080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cxnSp>
        <p:nvCxnSpPr>
          <p:cNvPr id="9" name="Straight Connector 8"/>
          <p:cNvCxnSpPr/>
          <p:nvPr/>
        </p:nvCxnSpPr>
        <p:spPr>
          <a:xfrm>
            <a:off x="9813398" y="2489200"/>
            <a:ext cx="0" cy="50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9813398" y="2489268"/>
            <a:ext cx="0" cy="5078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2" fill="hold" nodeType="withEffect">
                                  <p:stCondLst>
                                    <p:cond delay="10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4"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PHÂN THỨC ĐẠI SỐ</a:t>
            </a:r>
            <a:endParaRPr lang="vi-VN" sz="1900" b="1">
              <a:solidFill>
                <a:schemeClr val="bg1"/>
              </a:solidFill>
              <a:latin typeface="Arial" pitchFamily="34" charset="0"/>
              <a:cs typeface="Arial" pitchFamily="34" charset="0"/>
            </a:endParaRPr>
          </a:p>
        </p:txBody>
      </p:sp>
      <p:sp>
        <p:nvSpPr>
          <p:cNvPr id="21" name="TextBox 20"/>
          <p:cNvSpPr txBox="1"/>
          <p:nvPr/>
        </p:nvSpPr>
        <p:spPr>
          <a:xfrm>
            <a:off x="227012" y="609600"/>
            <a:ext cx="5334000" cy="492443"/>
          </a:xfrm>
          <a:prstGeom prst="rect">
            <a:avLst/>
          </a:prstGeom>
          <a:noFill/>
        </p:spPr>
        <p:txBody>
          <a:bodyPr wrap="square" rtlCol="0">
            <a:spAutoFit/>
          </a:bodyPr>
          <a:lstStyle/>
          <a:p>
            <a:pPr marL="457200" indent="-457200" algn="just">
              <a:buFont typeface="Wingdings" pitchFamily="2" charset="2"/>
              <a:buChar char="v"/>
            </a:pPr>
            <a:r>
              <a:rPr lang="en-US" sz="2600" b="1">
                <a:solidFill>
                  <a:schemeClr val="accent2">
                    <a:lumMod val="75000"/>
                  </a:schemeClr>
                </a:solidFill>
                <a:latin typeface="Arial" pitchFamily="34" charset="0"/>
                <a:cs typeface="Arial" pitchFamily="34" charset="0"/>
              </a:rPr>
              <a:t>Phân thức đại số là gì?</a:t>
            </a:r>
            <a:endParaRPr lang="vi-VN" sz="2600" b="1">
              <a:solidFill>
                <a:schemeClr val="accent2">
                  <a:lumMod val="75000"/>
                </a:schemeClr>
              </a:solidFill>
              <a:latin typeface="Arial" pitchFamily="34" charset="0"/>
              <a:cs typeface="Arial" pitchFamily="34" charset="0"/>
            </a:endParaRPr>
          </a:p>
        </p:txBody>
      </p:sp>
      <p:grpSp>
        <p:nvGrpSpPr>
          <p:cNvPr id="13" name="Group 12"/>
          <p:cNvGrpSpPr/>
          <p:nvPr/>
        </p:nvGrpSpPr>
        <p:grpSpPr>
          <a:xfrm>
            <a:off x="447216" y="1143001"/>
            <a:ext cx="11400298" cy="1793438"/>
            <a:chOff x="447216" y="1086762"/>
            <a:chExt cx="11400298" cy="1793438"/>
          </a:xfrm>
        </p:grpSpPr>
        <p:sp>
          <p:nvSpPr>
            <p:cNvPr id="17" name="Rounded Rectangle 16"/>
            <p:cNvSpPr/>
            <p:nvPr/>
          </p:nvSpPr>
          <p:spPr>
            <a:xfrm>
              <a:off x="447216" y="1086762"/>
              <a:ext cx="11400298" cy="1793438"/>
            </a:xfrm>
            <a:prstGeom prst="roundRect">
              <a:avLst>
                <a:gd name="adj" fmla="val 3662"/>
              </a:avLst>
            </a:prstGeom>
            <a:solidFill>
              <a:srgbClr val="EDEBDF"/>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055812" y="1182011"/>
              <a:ext cx="9791700" cy="1569660"/>
            </a:xfrm>
            <a:prstGeom prst="rect">
              <a:avLst/>
            </a:prstGeom>
            <a:noFill/>
          </p:spPr>
          <p:txBody>
            <a:bodyPr wrap="square" rtlCol="0">
              <a:spAutoFit/>
            </a:bodyPr>
            <a:lstStyle/>
            <a:p>
              <a:r>
                <a:rPr lang="vi-VN" b="1">
                  <a:latin typeface="Arial" pitchFamily="34" charset="0"/>
                  <a:cs typeface="Arial" pitchFamily="34" charset="0"/>
                </a:rPr>
                <a:t>Trong tình huống mở đầu, giả sử vận tốc trung bình của một vận động viên đi xe đạp trên 36 km đường bằng phẳng là x (km/h). Hãy viết biểu thức biểu thị thời gian vận động viên đó hoàn thành chặng leo dốc, chặng xuống dốc, chặng đường bằng phẳng</a:t>
              </a:r>
            </a:p>
          </p:txBody>
        </p:sp>
        <p:pic>
          <p:nvPicPr>
            <p:cNvPr id="1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00" t="8129" r="23873" b="34426"/>
            <a:stretch/>
          </p:blipFill>
          <p:spPr bwMode="auto">
            <a:xfrm>
              <a:off x="670850" y="1188264"/>
              <a:ext cx="1256745" cy="38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280" y="30961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608012" y="3624471"/>
            <a:ext cx="8577492" cy="461665"/>
          </a:xfrm>
          <a:prstGeom prst="rect">
            <a:avLst/>
          </a:prstGeom>
          <a:noFill/>
        </p:spPr>
        <p:txBody>
          <a:bodyPr wrap="square" rtlCol="0">
            <a:spAutoFit/>
          </a:bodyPr>
          <a:lstStyle/>
          <a:p>
            <a:pPr marL="342900" indent="-342900" algn="just">
              <a:buFont typeface="Arial" pitchFamily="34" charset="0"/>
              <a:buChar char="•"/>
            </a:pPr>
            <a:r>
              <a:rPr lang="vi-VN" b="1">
                <a:latin typeface="Arial" pitchFamily="34" charset="0"/>
                <a:cs typeface="Arial" pitchFamily="34" charset="0"/>
              </a:rPr>
              <a:t>Thời gian vận động viên đó hoàn thành chặng leo dốc</a:t>
            </a:r>
            <a:r>
              <a:rPr lang="en-US" b="1">
                <a:latin typeface="Arial" pitchFamily="34" charset="0"/>
                <a:cs typeface="Arial" pitchFamily="34" charset="0"/>
              </a:rPr>
              <a:t> </a:t>
            </a:r>
            <a:r>
              <a:rPr lang="vi-VN" b="1">
                <a:latin typeface="Arial" pitchFamily="34" charset="0"/>
                <a:cs typeface="Arial" pitchFamily="34" charset="0"/>
              </a:rPr>
              <a:t>:</a:t>
            </a:r>
          </a:p>
        </p:txBody>
      </p:sp>
      <p:sp>
        <p:nvSpPr>
          <p:cNvPr id="16" name="TextBox 15"/>
          <p:cNvSpPr txBox="1"/>
          <p:nvPr/>
        </p:nvSpPr>
        <p:spPr>
          <a:xfrm>
            <a:off x="608012" y="4498286"/>
            <a:ext cx="9263292" cy="461665"/>
          </a:xfrm>
          <a:prstGeom prst="rect">
            <a:avLst/>
          </a:prstGeom>
          <a:noFill/>
        </p:spPr>
        <p:txBody>
          <a:bodyPr wrap="square" rtlCol="0">
            <a:spAutoFit/>
          </a:bodyPr>
          <a:lstStyle/>
          <a:p>
            <a:pPr marL="342900" indent="-342900" algn="just">
              <a:buFont typeface="Arial" pitchFamily="34" charset="0"/>
              <a:buChar char="•"/>
            </a:pPr>
            <a:r>
              <a:rPr lang="vi-VN" b="1">
                <a:latin typeface="Arial" pitchFamily="34" charset="0"/>
                <a:cs typeface="Arial" pitchFamily="34" charset="0"/>
              </a:rPr>
              <a:t>Thời gian vận động viên đó hoàn thành chặng xuống dốc:</a:t>
            </a:r>
          </a:p>
        </p:txBody>
      </p:sp>
      <p:sp>
        <p:nvSpPr>
          <p:cNvPr id="26" name="TextBox 25"/>
          <p:cNvSpPr txBox="1"/>
          <p:nvPr/>
        </p:nvSpPr>
        <p:spPr>
          <a:xfrm>
            <a:off x="608012" y="5214293"/>
            <a:ext cx="10253892" cy="461665"/>
          </a:xfrm>
          <a:prstGeom prst="rect">
            <a:avLst/>
          </a:prstGeom>
          <a:noFill/>
        </p:spPr>
        <p:txBody>
          <a:bodyPr wrap="square" rtlCol="0">
            <a:spAutoFit/>
          </a:bodyPr>
          <a:lstStyle/>
          <a:p>
            <a:pPr marL="342900" indent="-342900" algn="just">
              <a:buFont typeface="Arial" pitchFamily="34" charset="0"/>
              <a:buChar char="•"/>
            </a:pPr>
            <a:r>
              <a:rPr lang="vi-VN" b="1">
                <a:latin typeface="Arial" pitchFamily="34" charset="0"/>
                <a:cs typeface="Arial" pitchFamily="34" charset="0"/>
              </a:rPr>
              <a:t>Thời gian vận động viên đó hoàn thành chặng đường bằng phẳng:</a:t>
            </a:r>
          </a:p>
        </p:txBody>
      </p:sp>
      <p:graphicFrame>
        <p:nvGraphicFramePr>
          <p:cNvPr id="2" name="Object 1"/>
          <p:cNvGraphicFramePr>
            <a:graphicFrameLocks noChangeAspect="1"/>
          </p:cNvGraphicFramePr>
          <p:nvPr>
            <p:extLst>
              <p:ext uri="{D42A27DB-BD31-4B8C-83A1-F6EECF244321}">
                <p14:modId xmlns:p14="http://schemas.microsoft.com/office/powerpoint/2010/main" val="2363090382"/>
              </p:ext>
            </p:extLst>
          </p:nvPr>
        </p:nvGraphicFramePr>
        <p:xfrm>
          <a:off x="9285996" y="3433336"/>
          <a:ext cx="1170615" cy="843933"/>
        </p:xfrm>
        <a:graphic>
          <a:graphicData uri="http://schemas.openxmlformats.org/presentationml/2006/ole">
            <mc:AlternateContent xmlns:mc="http://schemas.openxmlformats.org/markup-compatibility/2006">
              <mc:Choice xmlns:v="urn:schemas-microsoft-com:vml" Requires="v">
                <p:oleObj name="Equation" r:id="rId5" imgW="545760" imgH="393480" progId="Equation.DSMT4">
                  <p:embed/>
                </p:oleObj>
              </mc:Choice>
              <mc:Fallback>
                <p:oleObj name="Equation" r:id="rId5" imgW="545760" imgH="393480" progId="Equation.DSMT4">
                  <p:embed/>
                  <p:pic>
                    <p:nvPicPr>
                      <p:cNvPr id="0" name=""/>
                      <p:cNvPicPr/>
                      <p:nvPr/>
                    </p:nvPicPr>
                    <p:blipFill>
                      <a:blip r:embed="rId6"/>
                      <a:stretch>
                        <a:fillRect/>
                      </a:stretch>
                    </p:blipFill>
                    <p:spPr>
                      <a:xfrm>
                        <a:off x="9285996" y="3433336"/>
                        <a:ext cx="1170615" cy="843933"/>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574405863"/>
              </p:ext>
            </p:extLst>
          </p:nvPr>
        </p:nvGraphicFramePr>
        <p:xfrm>
          <a:off x="9585325" y="4337050"/>
          <a:ext cx="1331913" cy="844550"/>
        </p:xfrm>
        <a:graphic>
          <a:graphicData uri="http://schemas.openxmlformats.org/presentationml/2006/ole">
            <mc:AlternateContent xmlns:mc="http://schemas.openxmlformats.org/markup-compatibility/2006">
              <mc:Choice xmlns:v="urn:schemas-microsoft-com:vml" Requires="v">
                <p:oleObj name="Equation" r:id="rId7" imgW="622080" imgH="393480" progId="Equation.DSMT4">
                  <p:embed/>
                </p:oleObj>
              </mc:Choice>
              <mc:Fallback>
                <p:oleObj name="Equation" r:id="rId7" imgW="622080" imgH="393480" progId="Equation.DSMT4">
                  <p:embed/>
                  <p:pic>
                    <p:nvPicPr>
                      <p:cNvPr id="0" name=""/>
                      <p:cNvPicPr/>
                      <p:nvPr/>
                    </p:nvPicPr>
                    <p:blipFill>
                      <a:blip r:embed="rId8"/>
                      <a:stretch>
                        <a:fillRect/>
                      </a:stretch>
                    </p:blipFill>
                    <p:spPr>
                      <a:xfrm>
                        <a:off x="9585325" y="4337050"/>
                        <a:ext cx="1331913" cy="84455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531306497"/>
              </p:ext>
            </p:extLst>
          </p:nvPr>
        </p:nvGraphicFramePr>
        <p:xfrm>
          <a:off x="10861904" y="5022850"/>
          <a:ext cx="896938" cy="844550"/>
        </p:xfrm>
        <a:graphic>
          <a:graphicData uri="http://schemas.openxmlformats.org/presentationml/2006/ole">
            <mc:AlternateContent xmlns:mc="http://schemas.openxmlformats.org/markup-compatibility/2006">
              <mc:Choice xmlns:v="urn:schemas-microsoft-com:vml" Requires="v">
                <p:oleObj name="Equation" r:id="rId9" imgW="419040" imgH="393480" progId="Equation.DSMT4">
                  <p:embed/>
                </p:oleObj>
              </mc:Choice>
              <mc:Fallback>
                <p:oleObj name="Equation" r:id="rId9" imgW="419040" imgH="393480" progId="Equation.DSMT4">
                  <p:embed/>
                  <p:pic>
                    <p:nvPicPr>
                      <p:cNvPr id="0" name=""/>
                      <p:cNvPicPr/>
                      <p:nvPr/>
                    </p:nvPicPr>
                    <p:blipFill>
                      <a:blip r:embed="rId10"/>
                      <a:stretch>
                        <a:fillRect/>
                      </a:stretch>
                    </p:blipFill>
                    <p:spPr>
                      <a:xfrm>
                        <a:off x="10861904" y="5022850"/>
                        <a:ext cx="896938" cy="844550"/>
                      </a:xfrm>
                      <a:prstGeom prst="rect">
                        <a:avLst/>
                      </a:prstGeom>
                    </p:spPr>
                  </p:pic>
                </p:oleObj>
              </mc:Fallback>
            </mc:AlternateContent>
          </a:graphicData>
        </a:graphic>
      </p:graphicFrame>
    </p:spTree>
    <p:extLst>
      <p:ext uri="{BB962C8B-B14F-4D97-AF65-F5344CB8AC3E}">
        <p14:creationId xmlns:p14="http://schemas.microsoft.com/office/powerpoint/2010/main" val="29582465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16"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4"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PHÂN THỨC ĐẠI SỐ</a:t>
            </a:r>
            <a:endParaRPr lang="vi-VN" sz="1900" b="1">
              <a:solidFill>
                <a:schemeClr val="bg1"/>
              </a:solidFill>
              <a:latin typeface="Arial" pitchFamily="34" charset="0"/>
              <a:cs typeface="Arial" pitchFamily="34" charset="0"/>
            </a:endParaRPr>
          </a:p>
        </p:txBody>
      </p:sp>
      <p:sp>
        <p:nvSpPr>
          <p:cNvPr id="21" name="TextBox 20"/>
          <p:cNvSpPr txBox="1"/>
          <p:nvPr/>
        </p:nvSpPr>
        <p:spPr>
          <a:xfrm>
            <a:off x="227012" y="609600"/>
            <a:ext cx="5334000" cy="492443"/>
          </a:xfrm>
          <a:prstGeom prst="rect">
            <a:avLst/>
          </a:prstGeom>
          <a:noFill/>
        </p:spPr>
        <p:txBody>
          <a:bodyPr wrap="square" rtlCol="0">
            <a:spAutoFit/>
          </a:bodyPr>
          <a:lstStyle/>
          <a:p>
            <a:pPr marL="457200" indent="-457200" algn="just">
              <a:buFont typeface="Wingdings" pitchFamily="2" charset="2"/>
              <a:buChar char="v"/>
            </a:pPr>
            <a:r>
              <a:rPr lang="en-US" sz="2600" b="1">
                <a:solidFill>
                  <a:schemeClr val="accent2">
                    <a:lumMod val="75000"/>
                  </a:schemeClr>
                </a:solidFill>
                <a:latin typeface="Arial" pitchFamily="34" charset="0"/>
                <a:cs typeface="Arial" pitchFamily="34" charset="0"/>
              </a:rPr>
              <a:t>Phân thức đại số là gì?</a:t>
            </a:r>
            <a:endParaRPr lang="vi-VN" sz="2600" b="1">
              <a:solidFill>
                <a:schemeClr val="accent2">
                  <a:lumMod val="75000"/>
                </a:schemeClr>
              </a:solidFill>
              <a:latin typeface="Arial" pitchFamily="34" charset="0"/>
              <a:cs typeface="Arial" pitchFamily="34" charset="0"/>
            </a:endParaRPr>
          </a:p>
        </p:txBody>
      </p:sp>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167" y="2819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315932" y="3276600"/>
            <a:ext cx="8577492" cy="830997"/>
          </a:xfrm>
          <a:prstGeom prst="rect">
            <a:avLst/>
          </a:prstGeom>
          <a:noFill/>
        </p:spPr>
        <p:txBody>
          <a:bodyPr wrap="square" rtlCol="0">
            <a:spAutoFit/>
          </a:bodyPr>
          <a:lstStyle/>
          <a:p>
            <a:pPr marL="342900" indent="-342900" algn="just">
              <a:buFont typeface="Arial" pitchFamily="34" charset="0"/>
              <a:buChar char="•"/>
            </a:pPr>
            <a:r>
              <a:rPr lang="vi-VN" b="1">
                <a:latin typeface="Arial" pitchFamily="34" charset="0"/>
                <a:cs typeface="Arial" pitchFamily="34" charset="0"/>
              </a:rPr>
              <a:t>Biểu thức biểu thị tỉ số giữa chiều rộng và chiều dài của một hình chữ nhật:</a:t>
            </a:r>
          </a:p>
        </p:txBody>
      </p:sp>
      <p:graphicFrame>
        <p:nvGraphicFramePr>
          <p:cNvPr id="2" name="Object 1"/>
          <p:cNvGraphicFramePr>
            <a:graphicFrameLocks noChangeAspect="1"/>
          </p:cNvGraphicFramePr>
          <p:nvPr>
            <p:extLst>
              <p:ext uri="{D42A27DB-BD31-4B8C-83A1-F6EECF244321}">
                <p14:modId xmlns:p14="http://schemas.microsoft.com/office/powerpoint/2010/main" val="2731277445"/>
              </p:ext>
            </p:extLst>
          </p:nvPr>
        </p:nvGraphicFramePr>
        <p:xfrm>
          <a:off x="5254644" y="3658334"/>
          <a:ext cx="354012" cy="898525"/>
        </p:xfrm>
        <a:graphic>
          <a:graphicData uri="http://schemas.openxmlformats.org/presentationml/2006/ole">
            <mc:AlternateContent xmlns:mc="http://schemas.openxmlformats.org/markup-compatibility/2006">
              <mc:Choice xmlns:v="urn:schemas-microsoft-com:vml" Requires="v">
                <p:oleObj name="Equation" r:id="rId4" imgW="164880" imgH="419040" progId="Equation.DSMT4">
                  <p:embed/>
                </p:oleObj>
              </mc:Choice>
              <mc:Fallback>
                <p:oleObj name="Equation" r:id="rId4" imgW="164880" imgH="419040" progId="Equation.DSMT4">
                  <p:embed/>
                  <p:pic>
                    <p:nvPicPr>
                      <p:cNvPr id="0" name=""/>
                      <p:cNvPicPr/>
                      <p:nvPr/>
                    </p:nvPicPr>
                    <p:blipFill>
                      <a:blip r:embed="rId5"/>
                      <a:stretch>
                        <a:fillRect/>
                      </a:stretch>
                    </p:blipFill>
                    <p:spPr>
                      <a:xfrm>
                        <a:off x="5254644" y="3658334"/>
                        <a:ext cx="354012" cy="898525"/>
                      </a:xfrm>
                      <a:prstGeom prst="rect">
                        <a:avLst/>
                      </a:prstGeom>
                    </p:spPr>
                  </p:pic>
                </p:oleObj>
              </mc:Fallback>
            </mc:AlternateContent>
          </a:graphicData>
        </a:graphic>
      </p:graphicFrame>
      <p:grpSp>
        <p:nvGrpSpPr>
          <p:cNvPr id="3" name="Group 2"/>
          <p:cNvGrpSpPr/>
          <p:nvPr/>
        </p:nvGrpSpPr>
        <p:grpSpPr>
          <a:xfrm>
            <a:off x="445626" y="1143001"/>
            <a:ext cx="11401888" cy="1447799"/>
            <a:chOff x="445626" y="1143001"/>
            <a:chExt cx="11401888" cy="1447799"/>
          </a:xfrm>
        </p:grpSpPr>
        <p:sp>
          <p:nvSpPr>
            <p:cNvPr id="17" name="Rounded Rectangle 16"/>
            <p:cNvSpPr/>
            <p:nvPr/>
          </p:nvSpPr>
          <p:spPr>
            <a:xfrm>
              <a:off x="447216" y="1143001"/>
              <a:ext cx="11400298" cy="1447799"/>
            </a:xfrm>
            <a:prstGeom prst="roundRect">
              <a:avLst>
                <a:gd name="adj" fmla="val 3662"/>
              </a:avLst>
            </a:prstGeom>
            <a:solidFill>
              <a:srgbClr val="EDEBDF"/>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2055812" y="1222752"/>
                  <a:ext cx="9525000" cy="1292662"/>
                </a:xfrm>
                <a:prstGeom prst="rect">
                  <a:avLst/>
                </a:prstGeom>
                <a:noFill/>
              </p:spPr>
              <p:txBody>
                <a:bodyPr wrap="square" rtlCol="0">
                  <a:spAutoFit/>
                </a:bodyPr>
                <a:lstStyle/>
                <a:p>
                  <a:r>
                    <a:rPr lang="vi-VN" sz="2600" b="1">
                      <a:latin typeface="Arial" pitchFamily="34" charset="0"/>
                      <a:cs typeface="Arial" pitchFamily="34" charset="0"/>
                    </a:rPr>
                    <a:t>Viết biểu thức biểu thị tỉ số giữa chiều rộng và chiều dài của một hình chữ nhật có chiều rộng là </a:t>
                  </a:r>
                  <a14:m>
                    <m:oMath xmlns:m="http://schemas.openxmlformats.org/officeDocument/2006/math">
                      <m:r>
                        <a:rPr lang="vi-VN" sz="2600" b="1" i="1" smtClean="0">
                          <a:latin typeface="Cambria Math"/>
                          <a:cs typeface="Arial" pitchFamily="34" charset="0"/>
                        </a:rPr>
                        <m:t>𝒙</m:t>
                      </m:r>
                    </m:oMath>
                  </a14:m>
                  <a:r>
                    <a:rPr lang="vi-VN" sz="2600" b="1">
                      <a:latin typeface="Arial" pitchFamily="34" charset="0"/>
                      <a:cs typeface="Arial" pitchFamily="34" charset="0"/>
                    </a:rPr>
                    <a:t> (cm) và chiều dài là </a:t>
                  </a:r>
                  <a14:m>
                    <m:oMath xmlns:m="http://schemas.openxmlformats.org/officeDocument/2006/math">
                      <m:r>
                        <a:rPr lang="vi-VN" sz="2600" b="1" i="1" smtClean="0">
                          <a:latin typeface="Cambria Math"/>
                          <a:cs typeface="Arial" pitchFamily="34" charset="0"/>
                        </a:rPr>
                        <m:t>𝒚</m:t>
                      </m:r>
                    </m:oMath>
                  </a14:m>
                  <a:r>
                    <a:rPr lang="vi-VN" sz="2600" b="1">
                      <a:latin typeface="Arial" pitchFamily="34" charset="0"/>
                      <a:cs typeface="Arial" pitchFamily="34" charset="0"/>
                    </a:rPr>
                    <a:t> (cm)</a:t>
                  </a:r>
                  <a:r>
                    <a:rPr lang="en-US" sz="2600" b="1">
                      <a:latin typeface="Arial" pitchFamily="34" charset="0"/>
                      <a:cs typeface="Arial" pitchFamily="34" charset="0"/>
                    </a:rPr>
                    <a:t>.</a:t>
                  </a:r>
                  <a:endParaRPr lang="vi-VN" sz="26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055812" y="1222752"/>
                  <a:ext cx="9525000" cy="1292662"/>
                </a:xfrm>
                <a:prstGeom prst="rect">
                  <a:avLst/>
                </a:prstGeom>
                <a:blipFill rotWithShape="1">
                  <a:blip r:embed="rId7"/>
                  <a:stretch>
                    <a:fillRect l="-1088" t="-4245" r="-1152" b="-10849"/>
                  </a:stretch>
                </a:blipFill>
              </p:spPr>
              <p:txBody>
                <a:bodyPr/>
                <a:lstStyle/>
                <a:p>
                  <a:r>
                    <a:rPr lang="en-US">
                      <a:noFill/>
                    </a:rPr>
                    <a:t> </a:t>
                  </a:r>
                </a:p>
              </p:txBody>
            </p:sp>
          </mc:Fallback>
        </mc:AlternateContent>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626" y="1190625"/>
              <a:ext cx="1686639" cy="71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442745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8012" y="1219200"/>
            <a:ext cx="10820400" cy="2287187"/>
            <a:chOff x="836612" y="836861"/>
            <a:chExt cx="10820400" cy="2287187"/>
          </a:xfrm>
        </p:grpSpPr>
        <p:sp>
          <p:nvSpPr>
            <p:cNvPr id="15" name="Rounded Rectangle 14"/>
            <p:cNvSpPr/>
            <p:nvPr/>
          </p:nvSpPr>
          <p:spPr>
            <a:xfrm>
              <a:off x="836612" y="836861"/>
              <a:ext cx="10668000" cy="21336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6" name="TextBox 15"/>
                <p:cNvSpPr txBox="1"/>
                <p:nvPr/>
              </p:nvSpPr>
              <p:spPr>
                <a:xfrm>
                  <a:off x="1030038" y="1011109"/>
                  <a:ext cx="10180138" cy="1016689"/>
                </a:xfrm>
                <a:prstGeom prst="rect">
                  <a:avLst/>
                </a:prstGeom>
                <a:noFill/>
              </p:spPr>
              <p:txBody>
                <a:bodyPr wrap="square" rtlCol="0">
                  <a:spAutoFit/>
                </a:bodyPr>
                <a:lstStyle/>
                <a:p>
                  <a:pPr marL="457200" indent="-457200">
                    <a:buFont typeface="Wingdings" pitchFamily="2" charset="2"/>
                    <a:buChar char="v"/>
                  </a:pPr>
                  <a:r>
                    <a:rPr lang="en-US" b="1">
                      <a:solidFill>
                        <a:schemeClr val="accent2">
                          <a:lumMod val="75000"/>
                        </a:schemeClr>
                      </a:solidFill>
                      <a:latin typeface="Arial" pitchFamily="34" charset="0"/>
                      <a:cs typeface="Arial" pitchFamily="34" charset="0"/>
                    </a:rPr>
                    <a:t>Một phân thức đại số </a:t>
                  </a:r>
                  <a:r>
                    <a:rPr lang="en-US" b="1">
                      <a:latin typeface="Arial" pitchFamily="34" charset="0"/>
                      <a:cs typeface="Arial" pitchFamily="34" charset="0"/>
                    </a:rPr>
                    <a:t>(hay nói gọn là phân thức) là một biểu thức có dạng </a:t>
                  </a:r>
                  <a14:m>
                    <m:oMath xmlns:m="http://schemas.openxmlformats.org/officeDocument/2006/math">
                      <m:f>
                        <m:fPr>
                          <m:ctrlPr>
                            <a:rPr lang="en-US" b="1" i="1" smtClean="0">
                              <a:latin typeface="Cambria Math" panose="02040503050406030204" pitchFamily="18" charset="0"/>
                              <a:cs typeface="Arial" pitchFamily="34" charset="0"/>
                            </a:rPr>
                          </m:ctrlPr>
                        </m:fPr>
                        <m:num>
                          <m:r>
                            <a:rPr lang="en-US" b="1" i="1" smtClean="0">
                              <a:latin typeface="Cambria Math"/>
                              <a:cs typeface="Arial" pitchFamily="34" charset="0"/>
                            </a:rPr>
                            <m:t>𝑨</m:t>
                          </m:r>
                        </m:num>
                        <m:den>
                          <m:r>
                            <a:rPr lang="en-US" b="1" i="1" smtClean="0">
                              <a:latin typeface="Cambria Math"/>
                              <a:cs typeface="Arial" pitchFamily="34" charset="0"/>
                            </a:rPr>
                            <m:t>𝑩</m:t>
                          </m:r>
                        </m:den>
                      </m:f>
                    </m:oMath>
                  </a14:m>
                  <a:r>
                    <a:rPr lang="en-US" b="1">
                      <a:solidFill>
                        <a:schemeClr val="accent2">
                          <a:lumMod val="75000"/>
                        </a:schemeClr>
                      </a:solidFill>
                      <a:latin typeface="Arial" pitchFamily="34" charset="0"/>
                      <a:cs typeface="Arial" pitchFamily="34" charset="0"/>
                    </a:rPr>
                    <a:t> </a:t>
                  </a:r>
                  <a:r>
                    <a:rPr lang="en-US" b="1">
                      <a:latin typeface="Arial" pitchFamily="34" charset="0"/>
                      <a:cs typeface="Arial" pitchFamily="34" charset="0"/>
                    </a:rPr>
                    <a:t>, trong đó A, B là hai đa thức và B khác đa thức 0.</a:t>
                  </a:r>
                </a:p>
              </p:txBody>
            </p:sp>
          </mc:Choice>
          <mc:Fallback xmlns="">
            <p:sp>
              <p:nvSpPr>
                <p:cNvPr id="16" name="TextBox 15"/>
                <p:cNvSpPr txBox="1">
                  <a:spLocks noRot="1" noChangeAspect="1" noMove="1" noResize="1" noEditPoints="1" noAdjustHandles="1" noChangeArrowheads="1" noChangeShapeType="1" noTextEdit="1"/>
                </p:cNvSpPr>
                <p:nvPr/>
              </p:nvSpPr>
              <p:spPr>
                <a:xfrm>
                  <a:off x="1030038" y="1011109"/>
                  <a:ext cx="10180138" cy="1016689"/>
                </a:xfrm>
                <a:prstGeom prst="rect">
                  <a:avLst/>
                </a:prstGeom>
                <a:blipFill rotWithShape="1">
                  <a:blip r:embed="rId3"/>
                  <a:stretch>
                    <a:fillRect l="-778" t="-4217" r="-778" b="-3012"/>
                  </a:stretch>
                </a:blipFill>
              </p:spPr>
              <p:txBody>
                <a:bodyPr/>
                <a:lstStyle/>
                <a:p>
                  <a:r>
                    <a:rPr lang="en-US">
                      <a:noFill/>
                    </a:rPr>
                    <a:t> </a:t>
                  </a:r>
                </a:p>
              </p:txBody>
            </p:sp>
          </mc:Fallback>
        </mc:AlternateContent>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4574" y="2036865"/>
              <a:ext cx="1012438" cy="1087183"/>
            </a:xfrm>
            <a:prstGeom prst="rect">
              <a:avLst/>
            </a:prstGeom>
          </p:spPr>
        </p:pic>
        <p:sp>
          <p:nvSpPr>
            <p:cNvPr id="11" name="TextBox 10"/>
            <p:cNvSpPr txBox="1"/>
            <p:nvPr/>
          </p:nvSpPr>
          <p:spPr>
            <a:xfrm>
              <a:off x="1370012" y="2056061"/>
              <a:ext cx="8686800" cy="830997"/>
            </a:xfrm>
            <a:prstGeom prst="rect">
              <a:avLst/>
            </a:prstGeom>
            <a:noFill/>
          </p:spPr>
          <p:txBody>
            <a:bodyPr wrap="square" rtlCol="0">
              <a:spAutoFit/>
            </a:bodyPr>
            <a:lstStyle/>
            <a:p>
              <a:r>
                <a:rPr lang="en-US" b="1">
                  <a:latin typeface="Arial" pitchFamily="34" charset="0"/>
                  <a:cs typeface="Arial" pitchFamily="34" charset="0"/>
                </a:rPr>
                <a:t>A được gọi là </a:t>
              </a:r>
              <a:r>
                <a:rPr lang="en-US" b="1">
                  <a:solidFill>
                    <a:schemeClr val="accent2">
                      <a:lumMod val="75000"/>
                    </a:schemeClr>
                  </a:solidFill>
                  <a:latin typeface="Arial" pitchFamily="34" charset="0"/>
                  <a:cs typeface="Arial" pitchFamily="34" charset="0"/>
                </a:rPr>
                <a:t>tử thức </a:t>
              </a:r>
              <a:r>
                <a:rPr lang="en-US" b="1">
                  <a:latin typeface="Arial" pitchFamily="34" charset="0"/>
                  <a:cs typeface="Arial" pitchFamily="34" charset="0"/>
                </a:rPr>
                <a:t>(hoặc tử) và B được gọi là </a:t>
              </a:r>
              <a:r>
                <a:rPr lang="en-US" b="1">
                  <a:solidFill>
                    <a:schemeClr val="accent2">
                      <a:lumMod val="75000"/>
                    </a:schemeClr>
                  </a:solidFill>
                  <a:latin typeface="Arial" pitchFamily="34" charset="0"/>
                  <a:cs typeface="Arial" pitchFamily="34" charset="0"/>
                </a:rPr>
                <a:t>mẫu thức </a:t>
              </a:r>
              <a:r>
                <a:rPr lang="en-US" b="1">
                  <a:latin typeface="Arial" pitchFamily="34" charset="0"/>
                  <a:cs typeface="Arial" pitchFamily="34" charset="0"/>
                </a:rPr>
                <a:t>(hoặc mẫu)</a:t>
              </a:r>
            </a:p>
          </p:txBody>
        </p:sp>
      </p:grpSp>
      <p:sp>
        <p:nvSpPr>
          <p:cNvPr id="9" name="AutoShape 4"/>
          <p:cNvSpPr>
            <a:spLocks noChangeArrowheads="1"/>
          </p:cNvSpPr>
          <p:nvPr/>
        </p:nvSpPr>
        <p:spPr bwMode="gray">
          <a:xfrm>
            <a:off x="447214"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PHÂN THỨC ĐẠI SỐ</a:t>
            </a:r>
            <a:endParaRPr lang="vi-VN" sz="1900" b="1">
              <a:solidFill>
                <a:schemeClr val="bg1"/>
              </a:solidFill>
              <a:latin typeface="Arial" pitchFamily="34" charset="0"/>
              <a:cs typeface="Arial" pitchFamily="34" charset="0"/>
            </a:endParaRPr>
          </a:p>
        </p:txBody>
      </p:sp>
      <p:sp>
        <p:nvSpPr>
          <p:cNvPr id="10" name="TextBox 9"/>
          <p:cNvSpPr txBox="1"/>
          <p:nvPr/>
        </p:nvSpPr>
        <p:spPr>
          <a:xfrm>
            <a:off x="227012" y="609600"/>
            <a:ext cx="5334000" cy="492443"/>
          </a:xfrm>
          <a:prstGeom prst="rect">
            <a:avLst/>
          </a:prstGeom>
          <a:noFill/>
        </p:spPr>
        <p:txBody>
          <a:bodyPr wrap="square" rtlCol="0">
            <a:spAutoFit/>
          </a:bodyPr>
          <a:lstStyle/>
          <a:p>
            <a:pPr marL="457200" indent="-457200" algn="just">
              <a:buFont typeface="Wingdings" pitchFamily="2" charset="2"/>
              <a:buChar char="v"/>
            </a:pPr>
            <a:r>
              <a:rPr lang="en-US" sz="2600" b="1">
                <a:solidFill>
                  <a:schemeClr val="accent2">
                    <a:lumMod val="75000"/>
                  </a:schemeClr>
                </a:solidFill>
                <a:latin typeface="Arial" pitchFamily="34" charset="0"/>
                <a:cs typeface="Arial" pitchFamily="34" charset="0"/>
              </a:rPr>
              <a:t>Phân thức đại số là gì?</a:t>
            </a:r>
            <a:endParaRPr lang="vi-VN" sz="2600" b="1">
              <a:solidFill>
                <a:schemeClr val="accent2">
                  <a:lumMod val="75000"/>
                </a:schemeClr>
              </a:solidFill>
              <a:latin typeface="Arial" pitchFamily="34" charset="0"/>
              <a:cs typeface="Arial" pitchFamily="34" charset="0"/>
            </a:endParaRPr>
          </a:p>
        </p:txBody>
      </p:sp>
      <p:grpSp>
        <p:nvGrpSpPr>
          <p:cNvPr id="12" name="Group 11"/>
          <p:cNvGrpSpPr/>
          <p:nvPr/>
        </p:nvGrpSpPr>
        <p:grpSpPr>
          <a:xfrm>
            <a:off x="771275" y="3886200"/>
            <a:ext cx="10504737" cy="1752600"/>
            <a:chOff x="937092" y="2895600"/>
            <a:chExt cx="10504737" cy="1752600"/>
          </a:xfrm>
        </p:grpSpPr>
        <p:grpSp>
          <p:nvGrpSpPr>
            <p:cNvPr id="13" name="Group 12"/>
            <p:cNvGrpSpPr/>
            <p:nvPr/>
          </p:nvGrpSpPr>
          <p:grpSpPr>
            <a:xfrm>
              <a:off x="937092" y="3505200"/>
              <a:ext cx="10504737" cy="1143000"/>
              <a:chOff x="964874" y="3886200"/>
              <a:chExt cx="10504737" cy="1143000"/>
            </a:xfrm>
          </p:grpSpPr>
          <p:sp>
            <p:nvSpPr>
              <p:cNvPr id="18" name="Rounded Rectangle 17"/>
              <p:cNvSpPr/>
              <p:nvPr/>
            </p:nvSpPr>
            <p:spPr>
              <a:xfrm>
                <a:off x="964874" y="3886200"/>
                <a:ext cx="10504737" cy="1143000"/>
              </a:xfrm>
              <a:prstGeom prst="roundRect">
                <a:avLst>
                  <a:gd name="adj" fmla="val 366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9" name="TextBox 18"/>
              <p:cNvSpPr txBox="1"/>
              <p:nvPr/>
            </p:nvSpPr>
            <p:spPr>
              <a:xfrm>
                <a:off x="964874" y="3962400"/>
                <a:ext cx="10504737" cy="892552"/>
              </a:xfrm>
              <a:prstGeom prst="rect">
                <a:avLst/>
              </a:prstGeom>
              <a:noFill/>
            </p:spPr>
            <p:txBody>
              <a:bodyPr wrap="square" rtlCol="0">
                <a:spAutoFit/>
              </a:bodyPr>
              <a:lstStyle/>
              <a:p>
                <a:pPr marL="342900" indent="-342900" algn="just">
                  <a:buFont typeface="Arial" pitchFamily="34" charset="0"/>
                  <a:buChar char="•"/>
                </a:pPr>
                <a:r>
                  <a:rPr lang="en-US" sz="2600" b="1">
                    <a:latin typeface="Arial" pitchFamily="34" charset="0"/>
                    <a:cs typeface="Arial" pitchFamily="34" charset="0"/>
                  </a:rPr>
                  <a:t>Mỗi đa thức cũng được coi là một phân thức với mẫu thức bằng 1 . Đặc biệt , số </a:t>
                </a:r>
                <a:r>
                  <a:rPr lang="en-US" sz="2600" b="1">
                    <a:solidFill>
                      <a:schemeClr val="accent2">
                        <a:lumMod val="75000"/>
                      </a:schemeClr>
                    </a:solidFill>
                    <a:latin typeface="Arial" pitchFamily="34" charset="0"/>
                    <a:cs typeface="Arial" pitchFamily="34" charset="0"/>
                  </a:rPr>
                  <a:t>0</a:t>
                </a:r>
                <a:r>
                  <a:rPr lang="en-US" sz="2600" b="1">
                    <a:latin typeface="Arial" pitchFamily="34" charset="0"/>
                    <a:cs typeface="Arial" pitchFamily="34" charset="0"/>
                  </a:rPr>
                  <a:t> và số </a:t>
                </a:r>
                <a:r>
                  <a:rPr lang="en-US" sz="2600" b="1">
                    <a:solidFill>
                      <a:schemeClr val="accent2">
                        <a:lumMod val="75000"/>
                      </a:schemeClr>
                    </a:solidFill>
                    <a:latin typeface="Arial" pitchFamily="34" charset="0"/>
                    <a:cs typeface="Arial" pitchFamily="34" charset="0"/>
                  </a:rPr>
                  <a:t>1</a:t>
                </a:r>
                <a:r>
                  <a:rPr lang="en-US" sz="2600" b="1">
                    <a:latin typeface="Arial" pitchFamily="34" charset="0"/>
                    <a:cs typeface="Arial" pitchFamily="34" charset="0"/>
                  </a:rPr>
                  <a:t> cũng là những phân thức đại số</a:t>
                </a:r>
                <a:endParaRPr lang="vi-VN" sz="2600" b="1">
                  <a:latin typeface="Arial" pitchFamily="34" charset="0"/>
                  <a:cs typeface="Arial" pitchFamily="34" charset="0"/>
                </a:endParaRPr>
              </a:p>
            </p:txBody>
          </p:sp>
        </p:grpSp>
        <p:sp>
          <p:nvSpPr>
            <p:cNvPr id="17" name="Rectangle 16"/>
            <p:cNvSpPr/>
            <p:nvPr/>
          </p:nvSpPr>
          <p:spPr>
            <a:xfrm>
              <a:off x="1217611" y="2895600"/>
              <a:ext cx="1461218" cy="4572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itchFamily="34" charset="0"/>
                  <a:cs typeface="Arial" pitchFamily="34" charset="0"/>
                </a:rPr>
                <a:t>Nhận xét :</a:t>
              </a:r>
            </a:p>
          </p:txBody>
        </p:sp>
      </p:grpSp>
      <p:pic>
        <p:nvPicPr>
          <p:cNvPr id="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746728" y="5838130"/>
            <a:ext cx="1442097" cy="112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70976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2478" y="321945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4"/>
          <p:cNvSpPr>
            <a:spLocks noChangeArrowheads="1"/>
          </p:cNvSpPr>
          <p:nvPr/>
        </p:nvSpPr>
        <p:spPr bwMode="gray">
          <a:xfrm>
            <a:off x="447214"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PHÂN THỨC ĐẠI SỐ</a:t>
            </a:r>
            <a:endParaRPr lang="vi-VN" sz="1900" b="1">
              <a:solidFill>
                <a:schemeClr val="bg1"/>
              </a:solidFill>
              <a:latin typeface="Arial" pitchFamily="34" charset="0"/>
              <a:cs typeface="Arial" pitchFamily="34" charset="0"/>
            </a:endParaRPr>
          </a:p>
        </p:txBody>
      </p:sp>
      <p:sp>
        <p:nvSpPr>
          <p:cNvPr id="12" name="TextBox 11"/>
          <p:cNvSpPr txBox="1"/>
          <p:nvPr/>
        </p:nvSpPr>
        <p:spPr>
          <a:xfrm>
            <a:off x="227012" y="609600"/>
            <a:ext cx="5334000" cy="492443"/>
          </a:xfrm>
          <a:prstGeom prst="rect">
            <a:avLst/>
          </a:prstGeom>
          <a:noFill/>
        </p:spPr>
        <p:txBody>
          <a:bodyPr wrap="square" rtlCol="0">
            <a:spAutoFit/>
          </a:bodyPr>
          <a:lstStyle/>
          <a:p>
            <a:pPr marL="457200" indent="-457200" algn="just">
              <a:buFont typeface="Wingdings" pitchFamily="2" charset="2"/>
              <a:buChar char="v"/>
            </a:pPr>
            <a:r>
              <a:rPr lang="en-US" sz="2600" b="1">
                <a:solidFill>
                  <a:schemeClr val="accent2">
                    <a:lumMod val="75000"/>
                  </a:schemeClr>
                </a:solidFill>
                <a:latin typeface="Arial" pitchFamily="34" charset="0"/>
                <a:cs typeface="Arial" pitchFamily="34" charset="0"/>
              </a:rPr>
              <a:t>Phân thức đại số là gì?</a:t>
            </a:r>
            <a:endParaRPr lang="vi-VN" sz="2600" b="1">
              <a:solidFill>
                <a:schemeClr val="accent2">
                  <a:lumMod val="75000"/>
                </a:schemeClr>
              </a:solidFill>
              <a:latin typeface="Arial" pitchFamily="34" charset="0"/>
              <a:cs typeface="Arial" pitchFamily="34" charset="0"/>
            </a:endParaRPr>
          </a:p>
        </p:txBody>
      </p:sp>
      <p:grpSp>
        <p:nvGrpSpPr>
          <p:cNvPr id="7" name="Group 6"/>
          <p:cNvGrpSpPr/>
          <p:nvPr/>
        </p:nvGrpSpPr>
        <p:grpSpPr>
          <a:xfrm>
            <a:off x="1625599" y="3618583"/>
            <a:ext cx="9726613" cy="842963"/>
            <a:chOff x="711199" y="3618583"/>
            <a:chExt cx="9726613" cy="842963"/>
          </a:xfrm>
        </p:grpSpPr>
        <p:sp>
          <p:nvSpPr>
            <p:cNvPr id="27" name="TextBox 26"/>
            <p:cNvSpPr txBox="1"/>
            <p:nvPr/>
          </p:nvSpPr>
          <p:spPr>
            <a:xfrm>
              <a:off x="711199" y="3733800"/>
              <a:ext cx="9726613" cy="461665"/>
            </a:xfrm>
            <a:prstGeom prst="rect">
              <a:avLst/>
            </a:prstGeom>
            <a:noFill/>
          </p:spPr>
          <p:txBody>
            <a:bodyPr wrap="square" rtlCol="0">
              <a:spAutoFit/>
            </a:bodyPr>
            <a:lstStyle/>
            <a:p>
              <a:r>
                <a:rPr lang="en-US" b="1">
                  <a:latin typeface="Arial" pitchFamily="34" charset="0"/>
                  <a:cs typeface="Arial" pitchFamily="34" charset="0"/>
                </a:rPr>
                <a:t>a) Trong các cách viết trên ,             không phải là một phân thức </a:t>
              </a:r>
              <a:endParaRPr lang="en-US" sz="2800" b="1">
                <a:solidFill>
                  <a:schemeClr val="accent2">
                    <a:lumMod val="75000"/>
                  </a:schemeClr>
                </a:solidFill>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239841615"/>
                </p:ext>
              </p:extLst>
            </p:nvPr>
          </p:nvGraphicFramePr>
          <p:xfrm>
            <a:off x="4973759" y="3618583"/>
            <a:ext cx="790575" cy="842963"/>
          </p:xfrm>
          <a:graphic>
            <a:graphicData uri="http://schemas.openxmlformats.org/presentationml/2006/ole">
              <mc:AlternateContent xmlns:mc="http://schemas.openxmlformats.org/markup-compatibility/2006">
                <mc:Choice xmlns:v="urn:schemas-microsoft-com:vml" Requires="v">
                  <p:oleObj name="Equation" r:id="rId4" imgW="368280" imgH="393480" progId="Equation.DSMT4">
                    <p:embed/>
                  </p:oleObj>
                </mc:Choice>
                <mc:Fallback>
                  <p:oleObj name="Equation" r:id="rId4" imgW="368280" imgH="393480" progId="Equation.DSMT4">
                    <p:embed/>
                    <p:pic>
                      <p:nvPicPr>
                        <p:cNvPr id="0" name=""/>
                        <p:cNvPicPr>
                          <a:picLocks noChangeAspect="1" noChangeArrowheads="1"/>
                        </p:cNvPicPr>
                        <p:nvPr/>
                      </p:nvPicPr>
                      <p:blipFill>
                        <a:blip r:embed="rId5"/>
                        <a:srcRect/>
                        <a:stretch>
                          <a:fillRect/>
                        </a:stretch>
                      </p:blipFill>
                      <p:spPr bwMode="auto">
                        <a:xfrm>
                          <a:off x="4973759" y="3618583"/>
                          <a:ext cx="7905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4" name="Group 3"/>
          <p:cNvGrpSpPr/>
          <p:nvPr/>
        </p:nvGrpSpPr>
        <p:grpSpPr>
          <a:xfrm>
            <a:off x="1625599" y="4495800"/>
            <a:ext cx="7337426" cy="898525"/>
            <a:chOff x="711199" y="4495800"/>
            <a:chExt cx="7337426" cy="898525"/>
          </a:xfrm>
        </p:grpSpPr>
        <p:sp>
          <p:nvSpPr>
            <p:cNvPr id="22" name="TextBox 21"/>
            <p:cNvSpPr txBox="1"/>
            <p:nvPr/>
          </p:nvSpPr>
          <p:spPr>
            <a:xfrm>
              <a:off x="711199" y="4648200"/>
              <a:ext cx="2868613" cy="461665"/>
            </a:xfrm>
            <a:prstGeom prst="rect">
              <a:avLst/>
            </a:prstGeom>
            <a:noFill/>
          </p:spPr>
          <p:txBody>
            <a:bodyPr wrap="square" rtlCol="0">
              <a:spAutoFit/>
            </a:bodyPr>
            <a:lstStyle/>
            <a:p>
              <a:r>
                <a:rPr lang="en-US" b="1">
                  <a:latin typeface="Arial" pitchFamily="34" charset="0"/>
                  <a:cs typeface="Arial" pitchFamily="34" charset="0"/>
                </a:rPr>
                <a:t>b) Các phân thức </a:t>
              </a:r>
              <a:endParaRPr lang="en-US" sz="2800" b="1">
                <a:solidFill>
                  <a:schemeClr val="accent2">
                    <a:lumMod val="75000"/>
                  </a:schemeClr>
                </a:solidFill>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03454635"/>
                </p:ext>
              </p:extLst>
            </p:nvPr>
          </p:nvGraphicFramePr>
          <p:xfrm>
            <a:off x="3579812" y="4495800"/>
            <a:ext cx="4468813" cy="898525"/>
          </p:xfrm>
          <a:graphic>
            <a:graphicData uri="http://schemas.openxmlformats.org/presentationml/2006/ole">
              <mc:AlternateContent xmlns:mc="http://schemas.openxmlformats.org/markup-compatibility/2006">
                <mc:Choice xmlns:v="urn:schemas-microsoft-com:vml" Requires="v">
                  <p:oleObj name="Equation" r:id="rId6" imgW="2082600" imgH="419040" progId="Equation.DSMT4">
                    <p:embed/>
                  </p:oleObj>
                </mc:Choice>
                <mc:Fallback>
                  <p:oleObj name="Equation" r:id="rId6" imgW="2082600" imgH="419040" progId="Equation.DSMT4">
                    <p:embed/>
                    <p:pic>
                      <p:nvPicPr>
                        <p:cNvPr id="0" name=""/>
                        <p:cNvPicPr>
                          <a:picLocks noChangeAspect="1" noChangeArrowheads="1"/>
                        </p:cNvPicPr>
                        <p:nvPr/>
                      </p:nvPicPr>
                      <p:blipFill>
                        <a:blip r:embed="rId7"/>
                        <a:srcRect/>
                        <a:stretch>
                          <a:fillRect/>
                        </a:stretch>
                      </p:blipFill>
                      <p:spPr bwMode="auto">
                        <a:xfrm>
                          <a:off x="3579812" y="4495800"/>
                          <a:ext cx="44688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6" name="Group 5"/>
          <p:cNvGrpSpPr/>
          <p:nvPr/>
        </p:nvGrpSpPr>
        <p:grpSpPr>
          <a:xfrm>
            <a:off x="2282824" y="5707707"/>
            <a:ext cx="7277100" cy="490538"/>
            <a:chOff x="1368424" y="5707707"/>
            <a:chExt cx="7277100" cy="490538"/>
          </a:xfrm>
        </p:grpSpPr>
        <p:sp>
          <p:nvSpPr>
            <p:cNvPr id="24" name="TextBox 23"/>
            <p:cNvSpPr txBox="1"/>
            <p:nvPr/>
          </p:nvSpPr>
          <p:spPr>
            <a:xfrm>
              <a:off x="1368424" y="5715000"/>
              <a:ext cx="4573588" cy="461665"/>
            </a:xfrm>
            <a:prstGeom prst="rect">
              <a:avLst/>
            </a:prstGeom>
            <a:noFill/>
          </p:spPr>
          <p:txBody>
            <a:bodyPr wrap="square" rtlCol="0">
              <a:spAutoFit/>
            </a:bodyPr>
            <a:lstStyle/>
            <a:p>
              <a:r>
                <a:rPr lang="en-US" b="1">
                  <a:latin typeface="Arial" pitchFamily="34" charset="0"/>
                  <a:cs typeface="Arial" pitchFamily="34" charset="0"/>
                </a:rPr>
                <a:t>Có các mẫu thức lần lượt là :</a:t>
              </a:r>
              <a:endParaRPr lang="en-US" sz="2800" b="1">
                <a:solidFill>
                  <a:schemeClr val="accent2">
                    <a:lumMod val="75000"/>
                  </a:schemeClr>
                </a:solidFill>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4150551515"/>
                </p:ext>
              </p:extLst>
            </p:nvPr>
          </p:nvGraphicFramePr>
          <p:xfrm>
            <a:off x="5865812" y="5707707"/>
            <a:ext cx="2779712" cy="490538"/>
          </p:xfrm>
          <a:graphic>
            <a:graphicData uri="http://schemas.openxmlformats.org/presentationml/2006/ole">
              <mc:AlternateContent xmlns:mc="http://schemas.openxmlformats.org/markup-compatibility/2006">
                <mc:Choice xmlns:v="urn:schemas-microsoft-com:vml" Requires="v">
                  <p:oleObj name="Equation" r:id="rId8" imgW="1295280" imgH="228600" progId="Equation.DSMT4">
                    <p:embed/>
                  </p:oleObj>
                </mc:Choice>
                <mc:Fallback>
                  <p:oleObj name="Equation" r:id="rId8" imgW="1295280" imgH="228600" progId="Equation.DSMT4">
                    <p:embed/>
                    <p:pic>
                      <p:nvPicPr>
                        <p:cNvPr id="0" name=""/>
                        <p:cNvPicPr>
                          <a:picLocks noChangeAspect="1" noChangeArrowheads="1"/>
                        </p:cNvPicPr>
                        <p:nvPr/>
                      </p:nvPicPr>
                      <p:blipFill>
                        <a:blip r:embed="rId9"/>
                        <a:srcRect/>
                        <a:stretch>
                          <a:fillRect/>
                        </a:stretch>
                      </p:blipFill>
                      <p:spPr bwMode="auto">
                        <a:xfrm>
                          <a:off x="5865812" y="5707707"/>
                          <a:ext cx="277971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6240" name="Picture 9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012" y="1111250"/>
            <a:ext cx="1182052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1868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240"/>
                                        </p:tgtEl>
                                        <p:attrNameLst>
                                          <p:attrName>style.visibility</p:attrName>
                                        </p:attrNameLst>
                                      </p:cBhvr>
                                      <p:to>
                                        <p:strVal val="visible"/>
                                      </p:to>
                                    </p:set>
                                    <p:animEffect transition="in" filter="wipe(left)">
                                      <p:cBhvr>
                                        <p:cTn id="7" dur="500"/>
                                        <p:tgtEl>
                                          <p:spTgt spid="62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665412" y="3697287"/>
            <a:ext cx="5918684" cy="461665"/>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Cặp phân thức có cùng mẫu thức: </a:t>
            </a:r>
            <a:endParaRPr lang="en-US" sz="2800" b="1">
              <a:solidFill>
                <a:schemeClr val="accent2">
                  <a:lumMod val="75000"/>
                </a:schemeClr>
              </a:solidFill>
              <a:latin typeface="Arial" pitchFamily="34" charset="0"/>
              <a:cs typeface="Arial" pitchFamily="34" charset="0"/>
            </a:endParaRPr>
          </a:p>
        </p:txBody>
      </p:sp>
      <p:pic>
        <p:nvPicPr>
          <p:cNvPr id="25"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7548" y="330942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4"/>
          <p:cNvSpPr>
            <a:spLocks noChangeArrowheads="1"/>
          </p:cNvSpPr>
          <p:nvPr/>
        </p:nvSpPr>
        <p:spPr bwMode="gray">
          <a:xfrm>
            <a:off x="447214"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PHÂN THỨC ĐẠI SỐ</a:t>
            </a:r>
            <a:endParaRPr lang="vi-VN" sz="1900" b="1">
              <a:solidFill>
                <a:schemeClr val="bg1"/>
              </a:solidFill>
              <a:latin typeface="Arial" pitchFamily="34" charset="0"/>
              <a:cs typeface="Arial" pitchFamily="34" charset="0"/>
            </a:endParaRPr>
          </a:p>
        </p:txBody>
      </p:sp>
      <p:sp>
        <p:nvSpPr>
          <p:cNvPr id="14" name="TextBox 13"/>
          <p:cNvSpPr txBox="1"/>
          <p:nvPr/>
        </p:nvSpPr>
        <p:spPr>
          <a:xfrm>
            <a:off x="227012" y="609600"/>
            <a:ext cx="5334000" cy="492443"/>
          </a:xfrm>
          <a:prstGeom prst="rect">
            <a:avLst/>
          </a:prstGeom>
          <a:noFill/>
        </p:spPr>
        <p:txBody>
          <a:bodyPr wrap="square" rtlCol="0">
            <a:spAutoFit/>
          </a:bodyPr>
          <a:lstStyle/>
          <a:p>
            <a:pPr marL="457200" indent="-457200" algn="just">
              <a:buFont typeface="Wingdings" pitchFamily="2" charset="2"/>
              <a:buChar char="v"/>
            </a:pPr>
            <a:r>
              <a:rPr lang="en-US" sz="2600" b="1">
                <a:solidFill>
                  <a:schemeClr val="accent2">
                    <a:lumMod val="75000"/>
                  </a:schemeClr>
                </a:solidFill>
                <a:latin typeface="Arial" pitchFamily="34" charset="0"/>
                <a:cs typeface="Arial" pitchFamily="34" charset="0"/>
              </a:rPr>
              <a:t>Phân thức đại số là gì?</a:t>
            </a:r>
            <a:endParaRPr lang="vi-VN" sz="2600" b="1">
              <a:solidFill>
                <a:schemeClr val="accent2">
                  <a:lumMod val="75000"/>
                </a:schemeClr>
              </a:solidFill>
              <a:latin typeface="Arial" pitchFamily="34" charset="0"/>
              <a:cs typeface="Arial" pitchFamily="34" charset="0"/>
            </a:endParaRPr>
          </a:p>
        </p:txBody>
      </p:sp>
      <p:grpSp>
        <p:nvGrpSpPr>
          <p:cNvPr id="2" name="Group 1"/>
          <p:cNvGrpSpPr/>
          <p:nvPr/>
        </p:nvGrpSpPr>
        <p:grpSpPr>
          <a:xfrm>
            <a:off x="5167312" y="4208462"/>
            <a:ext cx="2832100" cy="896938"/>
            <a:chOff x="5167312" y="4092575"/>
            <a:chExt cx="2832100" cy="896938"/>
          </a:xfrm>
        </p:grpSpPr>
        <p:graphicFrame>
          <p:nvGraphicFramePr>
            <p:cNvPr id="27" name="Object 26"/>
            <p:cNvGraphicFramePr>
              <a:graphicFrameLocks noChangeAspect="1"/>
            </p:cNvGraphicFramePr>
            <p:nvPr>
              <p:extLst>
                <p:ext uri="{D42A27DB-BD31-4B8C-83A1-F6EECF244321}">
                  <p14:modId xmlns:p14="http://schemas.microsoft.com/office/powerpoint/2010/main" val="1763903988"/>
                </p:ext>
              </p:extLst>
            </p:nvPr>
          </p:nvGraphicFramePr>
          <p:xfrm>
            <a:off x="5167312" y="4092575"/>
            <a:ext cx="2832100" cy="896938"/>
          </p:xfrm>
          <a:graphic>
            <a:graphicData uri="http://schemas.openxmlformats.org/presentationml/2006/ole">
              <mc:AlternateContent xmlns:mc="http://schemas.openxmlformats.org/markup-compatibility/2006">
                <mc:Choice xmlns:v="urn:schemas-microsoft-com:vml" Requires="v">
                  <p:oleObj name="Equation" r:id="rId4" imgW="1320480" imgH="419040" progId="Equation.DSMT4">
                    <p:embed/>
                  </p:oleObj>
                </mc:Choice>
                <mc:Fallback>
                  <p:oleObj name="Equation" r:id="rId4" imgW="1320480" imgH="419040" progId="Equation.DSMT4">
                    <p:embed/>
                    <p:pic>
                      <p:nvPicPr>
                        <p:cNvPr id="0" name=""/>
                        <p:cNvPicPr>
                          <a:picLocks noChangeAspect="1" noChangeArrowheads="1"/>
                        </p:cNvPicPr>
                        <p:nvPr/>
                      </p:nvPicPr>
                      <p:blipFill>
                        <a:blip r:embed="rId5"/>
                        <a:srcRect/>
                        <a:stretch>
                          <a:fillRect/>
                        </a:stretch>
                      </p:blipFill>
                      <p:spPr bwMode="auto">
                        <a:xfrm>
                          <a:off x="5167312" y="4092575"/>
                          <a:ext cx="28321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6237954" y="4201273"/>
              <a:ext cx="694657" cy="492420"/>
            </a:xfrm>
            <a:prstGeom prst="rect">
              <a:avLst/>
            </a:prstGeom>
            <a:noFill/>
          </p:spPr>
          <p:txBody>
            <a:bodyPr wrap="square" lIns="121899" tIns="60949" rIns="121899" bIns="60949" rtlCol="0">
              <a:spAutoFit/>
            </a:bodyPr>
            <a:lstStyle/>
            <a:p>
              <a:pPr algn="just"/>
              <a:r>
                <a:rPr lang="en-US" b="1">
                  <a:latin typeface="Arial" pitchFamily="34" charset="0"/>
                  <a:cs typeface="Arial" pitchFamily="34" charset="0"/>
                </a:rPr>
                <a:t>và</a:t>
              </a:r>
              <a:endParaRPr lang="vi-VN" b="1">
                <a:latin typeface="Arial" pitchFamily="34" charset="0"/>
                <a:cs typeface="Arial" pitchFamily="34" charset="0"/>
              </a:endParaRPr>
            </a:p>
          </p:txBody>
        </p:sp>
      </p:grpSp>
      <p:pic>
        <p:nvPicPr>
          <p:cNvPr id="7256" name="Picture 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012" y="1123325"/>
            <a:ext cx="11820525"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8542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256"/>
                                        </p:tgtEl>
                                        <p:attrNameLst>
                                          <p:attrName>style.visibility</p:attrName>
                                        </p:attrNameLst>
                                      </p:cBhvr>
                                      <p:to>
                                        <p:strVal val="visible"/>
                                      </p:to>
                                    </p:set>
                                    <p:animEffect transition="in" filter="wipe(left)">
                                      <p:cBhvr>
                                        <p:cTn id="7" dur="500"/>
                                        <p:tgtEl>
                                          <p:spTgt spid="72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12" y="352711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3" name="TextBox 12"/>
              <p:cNvSpPr txBox="1"/>
              <p:nvPr/>
            </p:nvSpPr>
            <p:spPr>
              <a:xfrm>
                <a:off x="1827212" y="3870510"/>
                <a:ext cx="9448800" cy="1234890"/>
              </a:xfrm>
              <a:prstGeom prst="rect">
                <a:avLst/>
              </a:prstGeom>
              <a:noFill/>
            </p:spPr>
            <p:txBody>
              <a:bodyPr wrap="square" rtlCol="0">
                <a:spAutoFit/>
              </a:bodyPr>
              <a:lstStyle/>
              <a:p>
                <a:pPr marL="342900" indent="-342900" algn="just">
                  <a:buFont typeface="Wingdings" pitchFamily="2" charset="2"/>
                  <a:buChar char="v"/>
                </a:pPr>
                <a:r>
                  <a:rPr lang="en-US" sz="2200" b="1">
                    <a:latin typeface="Arial" pitchFamily="34" charset="0"/>
                    <a:cs typeface="Arial" pitchFamily="34" charset="0"/>
                  </a:rPr>
                  <a:t>Ta thấy : </a:t>
                </a:r>
                <a14:m>
                  <m:oMath xmlns:m="http://schemas.openxmlformats.org/officeDocument/2006/math">
                    <m:r>
                      <a:rPr lang="en-US" b="1" i="1" smtClean="0">
                        <a:solidFill>
                          <a:schemeClr val="accent2">
                            <a:lumMod val="75000"/>
                          </a:schemeClr>
                        </a:solidFill>
                        <a:latin typeface="Cambria Math"/>
                        <a:cs typeface="Arial" pitchFamily="34" charset="0"/>
                      </a:rPr>
                      <m:t>𝟑</m:t>
                    </m:r>
                    <m:r>
                      <a:rPr lang="en-US" b="1" i="1" smtClean="0">
                        <a:solidFill>
                          <a:schemeClr val="accent2">
                            <a:lumMod val="75000"/>
                          </a:schemeClr>
                        </a:solidFill>
                        <a:latin typeface="Cambria Math"/>
                        <a:cs typeface="Arial" pitchFamily="34" charset="0"/>
                      </a:rPr>
                      <m:t>+</m:t>
                    </m:r>
                    <m:f>
                      <m:fPr>
                        <m:ctrlPr>
                          <a:rPr lang="en-US" b="1" i="1" smtClean="0">
                            <a:solidFill>
                              <a:schemeClr val="accent2">
                                <a:lumMod val="75000"/>
                              </a:schemeClr>
                            </a:solidFill>
                            <a:latin typeface="Cambria Math" panose="02040503050406030204" pitchFamily="18" charset="0"/>
                            <a:cs typeface="Arial" pitchFamily="34" charset="0"/>
                          </a:rPr>
                        </m:ctrlPr>
                      </m:fPr>
                      <m:num>
                        <m:r>
                          <a:rPr lang="en-US" b="1" i="1" smtClean="0">
                            <a:solidFill>
                              <a:schemeClr val="accent2">
                                <a:lumMod val="75000"/>
                              </a:schemeClr>
                            </a:solidFill>
                            <a:latin typeface="Cambria Math"/>
                            <a:cs typeface="Arial" pitchFamily="34" charset="0"/>
                          </a:rPr>
                          <m:t>𝟏</m:t>
                        </m:r>
                      </m:num>
                      <m:den>
                        <m:r>
                          <a:rPr lang="en-US" b="1" i="1" smtClean="0">
                            <a:solidFill>
                              <a:schemeClr val="accent2">
                                <a:lumMod val="75000"/>
                              </a:schemeClr>
                            </a:solidFill>
                            <a:latin typeface="Cambria Math"/>
                            <a:cs typeface="Arial" pitchFamily="34" charset="0"/>
                          </a:rPr>
                          <m:t>𝒙</m:t>
                        </m:r>
                      </m:den>
                    </m:f>
                    <m:r>
                      <a:rPr lang="en-US" b="1" i="1" smtClean="0">
                        <a:solidFill>
                          <a:schemeClr val="accent2">
                            <a:lumMod val="75000"/>
                          </a:schemeClr>
                        </a:solidFill>
                        <a:latin typeface="Cambria Math"/>
                        <a:cs typeface="Arial" pitchFamily="34" charset="0"/>
                      </a:rPr>
                      <m:t> </m:t>
                    </m:r>
                  </m:oMath>
                </a14:m>
                <a:r>
                  <a:rPr lang="en-US" b="1">
                    <a:solidFill>
                      <a:schemeClr val="accent2">
                        <a:lumMod val="75000"/>
                      </a:schemeClr>
                    </a:solidFill>
                    <a:latin typeface="Arial" pitchFamily="34" charset="0"/>
                    <a:cs typeface="Arial" pitchFamily="34" charset="0"/>
                  </a:rPr>
                  <a:t> </a:t>
                </a:r>
                <a:r>
                  <a:rPr lang="en-US" sz="2200" b="1">
                    <a:latin typeface="Arial" pitchFamily="34" charset="0"/>
                    <a:cs typeface="Arial" pitchFamily="34" charset="0"/>
                  </a:rPr>
                  <a:t>không phải là đa thức nên </a:t>
                </a:r>
                <a14:m>
                  <m:oMath xmlns:m="http://schemas.openxmlformats.org/officeDocument/2006/math">
                    <m:f>
                      <m:fPr>
                        <m:ctrlPr>
                          <a:rPr lang="en-US" sz="2800" b="1" i="1" smtClean="0">
                            <a:solidFill>
                              <a:schemeClr val="accent2">
                                <a:lumMod val="75000"/>
                              </a:schemeClr>
                            </a:solidFill>
                            <a:latin typeface="Cambria Math" panose="02040503050406030204" pitchFamily="18" charset="0"/>
                            <a:cs typeface="Arial" pitchFamily="34" charset="0"/>
                          </a:rPr>
                        </m:ctrlPr>
                      </m:fPr>
                      <m:num>
                        <m:r>
                          <a:rPr lang="en-US" sz="2800" b="1" i="1" smtClean="0">
                            <a:solidFill>
                              <a:schemeClr val="accent2">
                                <a:lumMod val="75000"/>
                              </a:schemeClr>
                            </a:solidFill>
                            <a:latin typeface="Cambria Math"/>
                            <a:cs typeface="Arial" pitchFamily="34" charset="0"/>
                          </a:rPr>
                          <m:t>𝟑</m:t>
                        </m:r>
                        <m:r>
                          <a:rPr lang="en-US" sz="2800" b="1" i="1" smtClean="0">
                            <a:solidFill>
                              <a:schemeClr val="accent2">
                                <a:lumMod val="75000"/>
                              </a:schemeClr>
                            </a:solidFill>
                            <a:latin typeface="Cambria Math"/>
                            <a:cs typeface="Arial" pitchFamily="34" charset="0"/>
                          </a:rPr>
                          <m:t>−</m:t>
                        </m:r>
                        <m:r>
                          <a:rPr lang="en-US" sz="2800" b="1" i="1" smtClean="0">
                            <a:solidFill>
                              <a:schemeClr val="accent2">
                                <a:lumMod val="75000"/>
                              </a:schemeClr>
                            </a:solidFill>
                            <a:latin typeface="Cambria Math"/>
                            <a:cs typeface="Arial" pitchFamily="34" charset="0"/>
                          </a:rPr>
                          <m:t>𝟐</m:t>
                        </m:r>
                        <m:r>
                          <a:rPr lang="en-US" sz="2800" b="1" i="1" smtClean="0">
                            <a:solidFill>
                              <a:schemeClr val="accent2">
                                <a:lumMod val="75000"/>
                              </a:schemeClr>
                            </a:solidFill>
                            <a:latin typeface="Cambria Math"/>
                            <a:cs typeface="Arial" pitchFamily="34" charset="0"/>
                          </a:rPr>
                          <m:t>𝒙</m:t>
                        </m:r>
                      </m:num>
                      <m:den>
                        <m:r>
                          <a:rPr lang="en-US" sz="2800" b="1" i="1" smtClean="0">
                            <a:solidFill>
                              <a:schemeClr val="accent2">
                                <a:lumMod val="75000"/>
                              </a:schemeClr>
                            </a:solidFill>
                            <a:latin typeface="Cambria Math"/>
                            <a:cs typeface="Arial" pitchFamily="34" charset="0"/>
                          </a:rPr>
                          <m:t>𝟑</m:t>
                        </m:r>
                        <m:r>
                          <a:rPr lang="en-US" sz="2800" b="1" i="1" smtClean="0">
                            <a:solidFill>
                              <a:schemeClr val="accent2">
                                <a:lumMod val="75000"/>
                              </a:schemeClr>
                            </a:solidFill>
                            <a:latin typeface="Cambria Math"/>
                            <a:cs typeface="Arial" pitchFamily="34" charset="0"/>
                          </a:rPr>
                          <m:t>+</m:t>
                        </m:r>
                        <m:f>
                          <m:fPr>
                            <m:ctrlPr>
                              <a:rPr lang="en-US" sz="2800" b="1" i="1" smtClean="0">
                                <a:solidFill>
                                  <a:schemeClr val="accent2">
                                    <a:lumMod val="75000"/>
                                  </a:schemeClr>
                                </a:solidFill>
                                <a:latin typeface="Cambria Math" panose="02040503050406030204" pitchFamily="18" charset="0"/>
                                <a:cs typeface="Arial" pitchFamily="34" charset="0"/>
                              </a:rPr>
                            </m:ctrlPr>
                          </m:fPr>
                          <m:num>
                            <m:r>
                              <a:rPr lang="en-US" sz="2800" b="1" i="1" smtClean="0">
                                <a:solidFill>
                                  <a:schemeClr val="accent2">
                                    <a:lumMod val="75000"/>
                                  </a:schemeClr>
                                </a:solidFill>
                                <a:latin typeface="Cambria Math"/>
                                <a:cs typeface="Arial" pitchFamily="34" charset="0"/>
                              </a:rPr>
                              <m:t>𝟏</m:t>
                            </m:r>
                          </m:num>
                          <m:den>
                            <m:r>
                              <a:rPr lang="en-US" sz="2800" b="1" i="1" smtClean="0">
                                <a:solidFill>
                                  <a:schemeClr val="accent2">
                                    <a:lumMod val="75000"/>
                                  </a:schemeClr>
                                </a:solidFill>
                                <a:latin typeface="Cambria Math"/>
                                <a:cs typeface="Arial" pitchFamily="34" charset="0"/>
                              </a:rPr>
                              <m:t>𝒙</m:t>
                            </m:r>
                          </m:den>
                        </m:f>
                      </m:den>
                    </m:f>
                  </m:oMath>
                </a14:m>
                <a:r>
                  <a:rPr lang="en-US" sz="2200" b="1">
                    <a:latin typeface="Arial" pitchFamily="34" charset="0"/>
                    <a:cs typeface="Arial" pitchFamily="34" charset="0"/>
                  </a:rPr>
                  <a:t> không phải là phân thức . Vậy</a:t>
                </a:r>
                <a:r>
                  <a:rPr lang="en-US" sz="2200" b="1">
                    <a:solidFill>
                      <a:schemeClr val="accent2">
                        <a:lumMod val="75000"/>
                      </a:schemeClr>
                    </a:solidFill>
                    <a:latin typeface="Arial" pitchFamily="34" charset="0"/>
                    <a:cs typeface="Arial" pitchFamily="34" charset="0"/>
                  </a:rPr>
                  <a:t> bạn Tròn đúng </a:t>
                </a:r>
                <a:r>
                  <a:rPr lang="en-US" sz="2200" b="1">
                    <a:latin typeface="Arial" pitchFamily="34" charset="0"/>
                    <a:cs typeface="Arial" pitchFamily="34" charset="0"/>
                  </a:rPr>
                  <a:t>.</a:t>
                </a:r>
                <a:endParaRPr lang="vi-VN" sz="22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827212" y="3870510"/>
                <a:ext cx="9448800" cy="1234890"/>
              </a:xfrm>
              <a:prstGeom prst="rect">
                <a:avLst/>
              </a:prstGeom>
              <a:blipFill rotWithShape="1">
                <a:blip r:embed="rId4"/>
                <a:stretch>
                  <a:fillRect l="-710" r="-839" b="-8867"/>
                </a:stretch>
              </a:blipFill>
            </p:spPr>
            <p:txBody>
              <a:bodyPr/>
              <a:lstStyle/>
              <a:p>
                <a:r>
                  <a:rPr lang="en-US">
                    <a:noFill/>
                  </a:rPr>
                  <a:t> </a:t>
                </a:r>
              </a:p>
            </p:txBody>
          </p:sp>
        </mc:Fallback>
      </mc:AlternateContent>
      <p:sp>
        <p:nvSpPr>
          <p:cNvPr id="17" name="AutoShape 4"/>
          <p:cNvSpPr>
            <a:spLocks noChangeArrowheads="1"/>
          </p:cNvSpPr>
          <p:nvPr/>
        </p:nvSpPr>
        <p:spPr bwMode="gray">
          <a:xfrm>
            <a:off x="447214"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1  . PHÂN THỨC ĐẠI SỐ</a:t>
            </a:r>
            <a:endParaRPr lang="vi-VN" sz="1900" b="1">
              <a:solidFill>
                <a:schemeClr val="bg1"/>
              </a:solidFill>
              <a:latin typeface="Arial" pitchFamily="34" charset="0"/>
              <a:cs typeface="Arial" pitchFamily="34" charset="0"/>
            </a:endParaRPr>
          </a:p>
        </p:txBody>
      </p:sp>
      <p:sp>
        <p:nvSpPr>
          <p:cNvPr id="18" name="TextBox 17"/>
          <p:cNvSpPr txBox="1"/>
          <p:nvPr/>
        </p:nvSpPr>
        <p:spPr>
          <a:xfrm>
            <a:off x="227012" y="609600"/>
            <a:ext cx="5334000" cy="492443"/>
          </a:xfrm>
          <a:prstGeom prst="rect">
            <a:avLst/>
          </a:prstGeom>
          <a:noFill/>
        </p:spPr>
        <p:txBody>
          <a:bodyPr wrap="square" rtlCol="0">
            <a:spAutoFit/>
          </a:bodyPr>
          <a:lstStyle/>
          <a:p>
            <a:pPr marL="457200" indent="-457200" algn="just">
              <a:buFont typeface="Wingdings" pitchFamily="2" charset="2"/>
              <a:buChar char="v"/>
            </a:pPr>
            <a:r>
              <a:rPr lang="en-US" sz="2600" b="1">
                <a:solidFill>
                  <a:schemeClr val="accent2">
                    <a:lumMod val="75000"/>
                  </a:schemeClr>
                </a:solidFill>
                <a:latin typeface="Arial" pitchFamily="34" charset="0"/>
                <a:cs typeface="Arial" pitchFamily="34" charset="0"/>
              </a:rPr>
              <a:t>Phân thức đại số là gì?</a:t>
            </a:r>
            <a:endParaRPr lang="vi-VN" sz="2600" b="1">
              <a:solidFill>
                <a:schemeClr val="accent2">
                  <a:lumMod val="75000"/>
                </a:schemeClr>
              </a:solidFill>
              <a:latin typeface="Arial" pitchFamily="34" charset="0"/>
              <a:cs typeface="Arial" pitchFamily="34" charset="0"/>
            </a:endParaRPr>
          </a:p>
        </p:txBody>
      </p:sp>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30" y="1219200"/>
            <a:ext cx="11882437"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7161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left)">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1812" y="834950"/>
            <a:ext cx="11242427" cy="2136850"/>
            <a:chOff x="684210" y="4712750"/>
            <a:chExt cx="11242427" cy="2136850"/>
          </a:xfrm>
        </p:grpSpPr>
        <p:sp>
          <p:nvSpPr>
            <p:cNvPr id="36" name="Rounded Rectangle 35"/>
            <p:cNvSpPr/>
            <p:nvPr/>
          </p:nvSpPr>
          <p:spPr>
            <a:xfrm>
              <a:off x="684210" y="4712750"/>
              <a:ext cx="11090025" cy="199285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37" name="TextBox 36"/>
                <p:cNvSpPr txBox="1"/>
                <p:nvPr/>
              </p:nvSpPr>
              <p:spPr>
                <a:xfrm>
                  <a:off x="1030038" y="4898588"/>
                  <a:ext cx="9671549" cy="800027"/>
                </a:xfrm>
                <a:prstGeom prst="rect">
                  <a:avLst/>
                </a:prstGeom>
                <a:noFill/>
              </p:spPr>
              <p:txBody>
                <a:bodyPr wrap="square" rtlCol="0">
                  <a:spAutoFit/>
                </a:bodyPr>
                <a:lstStyle/>
                <a:p>
                  <a:pPr marL="457200" indent="-457200">
                    <a:buFont typeface="Wingdings" pitchFamily="2" charset="2"/>
                    <a:buChar char="v"/>
                  </a:pPr>
                  <a:r>
                    <a:rPr lang="en-US" sz="2600" b="1">
                      <a:solidFill>
                        <a:schemeClr val="tx1"/>
                      </a:solidFill>
                      <a:latin typeface="Arial" pitchFamily="34" charset="0"/>
                      <a:cs typeface="Arial" pitchFamily="34" charset="0"/>
                    </a:rPr>
                    <a:t>Hai phân thức </a:t>
                  </a:r>
                  <a14:m>
                    <m:oMath xmlns:m="http://schemas.openxmlformats.org/officeDocument/2006/math">
                      <m:f>
                        <m:fPr>
                          <m:ctrlPr>
                            <a:rPr lang="en-US" sz="3200" b="1" i="1" smtClean="0">
                              <a:solidFill>
                                <a:schemeClr val="tx1"/>
                              </a:solidFill>
                              <a:latin typeface="Cambria Math" panose="02040503050406030204" pitchFamily="18" charset="0"/>
                              <a:cs typeface="Arial" pitchFamily="34" charset="0"/>
                            </a:rPr>
                          </m:ctrlPr>
                        </m:fPr>
                        <m:num>
                          <m:r>
                            <a:rPr lang="en-US" sz="3200" b="1" i="1" smtClean="0">
                              <a:solidFill>
                                <a:schemeClr val="tx1"/>
                              </a:solidFill>
                              <a:latin typeface="Cambria Math"/>
                              <a:cs typeface="Arial" pitchFamily="34" charset="0"/>
                            </a:rPr>
                            <m:t>𝑨</m:t>
                          </m:r>
                        </m:num>
                        <m:den>
                          <m:r>
                            <a:rPr lang="en-US" sz="3200" b="1" i="1" smtClean="0">
                              <a:solidFill>
                                <a:schemeClr val="tx1"/>
                              </a:solidFill>
                              <a:latin typeface="Cambria Math"/>
                              <a:cs typeface="Arial" pitchFamily="34" charset="0"/>
                            </a:rPr>
                            <m:t>𝑩</m:t>
                          </m:r>
                        </m:den>
                      </m:f>
                    </m:oMath>
                  </a14:m>
                  <a:r>
                    <a:rPr lang="en-US" sz="2600" b="1">
                      <a:solidFill>
                        <a:schemeClr val="tx1"/>
                      </a:solidFill>
                      <a:latin typeface="Arial" pitchFamily="34" charset="0"/>
                      <a:cs typeface="Arial" pitchFamily="34" charset="0"/>
                    </a:rPr>
                    <a:t> và </a:t>
                  </a:r>
                  <a14:m>
                    <m:oMath xmlns:m="http://schemas.openxmlformats.org/officeDocument/2006/math">
                      <m:f>
                        <m:fPr>
                          <m:ctrlPr>
                            <a:rPr lang="en-US" sz="3200" b="1" i="1" smtClean="0">
                              <a:solidFill>
                                <a:schemeClr val="tx1"/>
                              </a:solidFill>
                              <a:latin typeface="Cambria Math" panose="02040503050406030204" pitchFamily="18" charset="0"/>
                              <a:cs typeface="Arial" pitchFamily="34" charset="0"/>
                            </a:rPr>
                          </m:ctrlPr>
                        </m:fPr>
                        <m:num>
                          <m:r>
                            <a:rPr lang="en-US" sz="3200" b="1" i="1" smtClean="0">
                              <a:solidFill>
                                <a:schemeClr val="tx1"/>
                              </a:solidFill>
                              <a:latin typeface="Cambria Math"/>
                              <a:cs typeface="Arial" pitchFamily="34" charset="0"/>
                            </a:rPr>
                            <m:t>𝑪</m:t>
                          </m:r>
                        </m:num>
                        <m:den>
                          <m:r>
                            <a:rPr lang="en-US" sz="3200" b="1" i="1" smtClean="0">
                              <a:solidFill>
                                <a:schemeClr val="tx1"/>
                              </a:solidFill>
                              <a:latin typeface="Cambria Math"/>
                              <a:cs typeface="Arial" pitchFamily="34" charset="0"/>
                            </a:rPr>
                            <m:t>𝑫</m:t>
                          </m:r>
                        </m:den>
                      </m:f>
                    </m:oMath>
                  </a14:m>
                  <a:r>
                    <a:rPr lang="en-US" sz="2600" b="1">
                      <a:solidFill>
                        <a:schemeClr val="tx1"/>
                      </a:solidFill>
                      <a:latin typeface="Arial" pitchFamily="34" charset="0"/>
                      <a:cs typeface="Arial" pitchFamily="34" charset="0"/>
                    </a:rPr>
                    <a:t> gọi là bằng nhau nếu </a:t>
                  </a:r>
                  <a14:m>
                    <m:oMath xmlns:m="http://schemas.openxmlformats.org/officeDocument/2006/math">
                      <m:r>
                        <a:rPr lang="en-US" sz="2600" b="1" i="1" smtClean="0">
                          <a:solidFill>
                            <a:schemeClr val="tx1"/>
                          </a:solidFill>
                          <a:latin typeface="Cambria Math"/>
                          <a:cs typeface="Arial" pitchFamily="34" charset="0"/>
                        </a:rPr>
                        <m:t>𝑨𝑫</m:t>
                      </m:r>
                      <m:r>
                        <a:rPr lang="en-US" sz="2600" b="1" i="1" smtClean="0">
                          <a:solidFill>
                            <a:schemeClr val="tx1"/>
                          </a:solidFill>
                          <a:latin typeface="Cambria Math"/>
                          <a:cs typeface="Arial" pitchFamily="34" charset="0"/>
                        </a:rPr>
                        <m:t>=</m:t>
                      </m:r>
                      <m:r>
                        <a:rPr lang="en-US" sz="2600" b="1" i="1" smtClean="0">
                          <a:solidFill>
                            <a:schemeClr val="tx1"/>
                          </a:solidFill>
                          <a:latin typeface="Cambria Math"/>
                          <a:cs typeface="Arial" pitchFamily="34" charset="0"/>
                        </a:rPr>
                        <m:t>𝑩𝑪</m:t>
                      </m:r>
                    </m:oMath>
                  </a14:m>
                  <a:endParaRPr lang="en-US" sz="2600" b="1">
                    <a:solidFill>
                      <a:schemeClr val="tx1"/>
                    </a:solidFill>
                    <a:latin typeface="Arial" pitchFamily="34" charset="0"/>
                    <a:cs typeface="Arial"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030038" y="4898588"/>
                  <a:ext cx="9671549" cy="800027"/>
                </a:xfrm>
                <a:prstGeom prst="rect">
                  <a:avLst/>
                </a:prstGeom>
                <a:blipFill rotWithShape="1">
                  <a:blip r:embed="rId3"/>
                  <a:stretch>
                    <a:fillRect l="-1008" b="-1515"/>
                  </a:stretch>
                </a:blipFill>
              </p:spPr>
              <p:txBody>
                <a:bodyPr/>
                <a:lstStyle/>
                <a:p>
                  <a:r>
                    <a:rPr lang="en-US">
                      <a:noFill/>
                    </a:rPr>
                    <a:t> </a:t>
                  </a:r>
                </a:p>
              </p:txBody>
            </p:sp>
          </mc:Fallback>
        </mc:AlternateContent>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01587" y="5534109"/>
              <a:ext cx="1225050" cy="1315491"/>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3620839" y="5791200"/>
                  <a:ext cx="3657600" cy="801310"/>
                </a:xfrm>
                <a:prstGeom prst="rect">
                  <a:avLst/>
                </a:prstGeom>
                <a:noFill/>
              </p:spPr>
              <p:txBody>
                <a:bodyPr wrap="square" rtlCol="0">
                  <a:spAutoFit/>
                </a:bodyPr>
                <a:lstStyle/>
                <a:p>
                  <a14:m>
                    <m:oMath xmlns:m="http://schemas.openxmlformats.org/officeDocument/2006/math">
                      <m:f>
                        <m:fPr>
                          <m:ctrlPr>
                            <a:rPr lang="en-US" sz="3200" b="1" i="1" smtClean="0">
                              <a:solidFill>
                                <a:schemeClr val="accent2">
                                  <a:lumMod val="75000"/>
                                </a:schemeClr>
                              </a:solidFill>
                              <a:latin typeface="Cambria Math" panose="02040503050406030204" pitchFamily="18" charset="0"/>
                              <a:cs typeface="Arial" pitchFamily="34" charset="0"/>
                            </a:rPr>
                          </m:ctrlPr>
                        </m:fPr>
                        <m:num>
                          <m:r>
                            <a:rPr lang="en-US" sz="3200" b="1" i="1" smtClean="0">
                              <a:solidFill>
                                <a:schemeClr val="accent2">
                                  <a:lumMod val="75000"/>
                                </a:schemeClr>
                              </a:solidFill>
                              <a:latin typeface="Cambria Math"/>
                              <a:cs typeface="Arial" pitchFamily="34" charset="0"/>
                            </a:rPr>
                            <m:t>𝑨</m:t>
                          </m:r>
                        </m:num>
                        <m:den>
                          <m:r>
                            <a:rPr lang="en-US" sz="3200" b="1" i="1" smtClean="0">
                              <a:solidFill>
                                <a:schemeClr val="accent2">
                                  <a:lumMod val="75000"/>
                                </a:schemeClr>
                              </a:solidFill>
                              <a:latin typeface="Cambria Math"/>
                              <a:cs typeface="Arial" pitchFamily="34" charset="0"/>
                            </a:rPr>
                            <m:t>𝑩</m:t>
                          </m:r>
                        </m:den>
                      </m:f>
                      <m:r>
                        <a:rPr lang="en-US" sz="3200" b="1" i="0" smtClean="0">
                          <a:solidFill>
                            <a:schemeClr val="accent2">
                              <a:lumMod val="75000"/>
                            </a:schemeClr>
                          </a:solidFill>
                          <a:latin typeface="Cambria Math"/>
                          <a:cs typeface="Arial" pitchFamily="34" charset="0"/>
                        </a:rPr>
                        <m:t>=</m:t>
                      </m:r>
                      <m:f>
                        <m:fPr>
                          <m:ctrlPr>
                            <a:rPr lang="en-US" sz="3200" b="1" i="1" smtClean="0">
                              <a:solidFill>
                                <a:schemeClr val="accent2">
                                  <a:lumMod val="75000"/>
                                </a:schemeClr>
                              </a:solidFill>
                              <a:latin typeface="Cambria Math" panose="02040503050406030204" pitchFamily="18" charset="0"/>
                              <a:cs typeface="Arial" pitchFamily="34" charset="0"/>
                            </a:rPr>
                          </m:ctrlPr>
                        </m:fPr>
                        <m:num>
                          <m:r>
                            <a:rPr lang="en-US" sz="3200" b="1" i="1" smtClean="0">
                              <a:solidFill>
                                <a:schemeClr val="accent2">
                                  <a:lumMod val="75000"/>
                                </a:schemeClr>
                              </a:solidFill>
                              <a:latin typeface="Cambria Math"/>
                              <a:cs typeface="Arial" pitchFamily="34" charset="0"/>
                            </a:rPr>
                            <m:t>𝑪</m:t>
                          </m:r>
                        </m:num>
                        <m:den>
                          <m:r>
                            <a:rPr lang="en-US" sz="3200" b="1" i="1" smtClean="0">
                              <a:solidFill>
                                <a:schemeClr val="accent2">
                                  <a:lumMod val="75000"/>
                                </a:schemeClr>
                              </a:solidFill>
                              <a:latin typeface="Cambria Math"/>
                              <a:cs typeface="Arial" pitchFamily="34" charset="0"/>
                            </a:rPr>
                            <m:t>𝑫</m:t>
                          </m:r>
                        </m:den>
                      </m:f>
                    </m:oMath>
                  </a14:m>
                  <a:r>
                    <a:rPr lang="en-US" sz="3200" b="1">
                      <a:solidFill>
                        <a:schemeClr val="accent2">
                          <a:lumMod val="75000"/>
                        </a:schemeClr>
                      </a:solidFill>
                      <a:latin typeface="Arial" pitchFamily="34" charset="0"/>
                      <a:cs typeface="Arial" pitchFamily="34" charset="0"/>
                    </a:rPr>
                    <a:t>  </a:t>
                  </a:r>
                  <a:r>
                    <a:rPr lang="en-US" sz="2600" b="1">
                      <a:solidFill>
                        <a:schemeClr val="tx1"/>
                      </a:solidFill>
                      <a:latin typeface="Arial" pitchFamily="34" charset="0"/>
                      <a:cs typeface="Arial" pitchFamily="34" charset="0"/>
                    </a:rPr>
                    <a:t>nếu </a:t>
                  </a:r>
                  <a14:m>
                    <m:oMath xmlns:m="http://schemas.openxmlformats.org/officeDocument/2006/math">
                      <m:r>
                        <a:rPr lang="en-US" sz="2600" b="1" i="1" smtClean="0">
                          <a:solidFill>
                            <a:schemeClr val="accent2">
                              <a:lumMod val="75000"/>
                            </a:schemeClr>
                          </a:solidFill>
                          <a:latin typeface="Cambria Math"/>
                          <a:cs typeface="Arial" pitchFamily="34" charset="0"/>
                        </a:rPr>
                        <m:t>𝑨𝑫</m:t>
                      </m:r>
                      <m:r>
                        <a:rPr lang="en-US" sz="2600" b="1" i="1" smtClean="0">
                          <a:solidFill>
                            <a:schemeClr val="accent2">
                              <a:lumMod val="75000"/>
                            </a:schemeClr>
                          </a:solidFill>
                          <a:latin typeface="Cambria Math"/>
                          <a:cs typeface="Arial" pitchFamily="34" charset="0"/>
                        </a:rPr>
                        <m:t>=</m:t>
                      </m:r>
                      <m:r>
                        <a:rPr lang="en-US" sz="2600" b="1" i="1" smtClean="0">
                          <a:solidFill>
                            <a:schemeClr val="accent2">
                              <a:lumMod val="75000"/>
                            </a:schemeClr>
                          </a:solidFill>
                          <a:latin typeface="Cambria Math"/>
                          <a:cs typeface="Arial" pitchFamily="34" charset="0"/>
                        </a:rPr>
                        <m:t>𝑩𝑪</m:t>
                      </m:r>
                    </m:oMath>
                  </a14:m>
                  <a:endParaRPr lang="en-US" sz="2600" b="1">
                    <a:solidFill>
                      <a:schemeClr val="tx1"/>
                    </a:solidFill>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620839" y="5791200"/>
                  <a:ext cx="3657600" cy="801310"/>
                </a:xfrm>
                <a:prstGeom prst="rect">
                  <a:avLst/>
                </a:prstGeom>
                <a:blipFill rotWithShape="1">
                  <a:blip r:embed="rId5"/>
                  <a:stretch>
                    <a:fillRect b="-2290"/>
                  </a:stretch>
                </a:blipFill>
              </p:spPr>
              <p:txBody>
                <a:bodyPr/>
                <a:lstStyle/>
                <a:p>
                  <a:r>
                    <a:rPr lang="en-US">
                      <a:noFill/>
                    </a:rPr>
                    <a:t> </a:t>
                  </a:r>
                </a:p>
              </p:txBody>
            </p:sp>
          </mc:Fallback>
        </mc:AlternateContent>
      </p:grpSp>
      <p:sp>
        <p:nvSpPr>
          <p:cNvPr id="20" name="AutoShape 4"/>
          <p:cNvSpPr>
            <a:spLocks noChangeArrowheads="1"/>
          </p:cNvSpPr>
          <p:nvPr/>
        </p:nvSpPr>
        <p:spPr bwMode="gray">
          <a:xfrm>
            <a:off x="447214" y="95249"/>
            <a:ext cx="4808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a:solidFill>
                  <a:schemeClr val="bg1"/>
                </a:solidFill>
                <a:latin typeface="Arial" pitchFamily="34" charset="0"/>
                <a:cs typeface="Arial" pitchFamily="34" charset="0"/>
              </a:rPr>
              <a:t>  2  . HAI PHÂN THỨC BẰNG NHAU .</a:t>
            </a:r>
            <a:endParaRPr lang="vi-VN" sz="1900" b="1">
              <a:solidFill>
                <a:schemeClr val="bg1"/>
              </a:solidFill>
              <a:latin typeface="Arial" pitchFamily="34" charset="0"/>
              <a:cs typeface="Arial" pitchFamily="34" charset="0"/>
            </a:endParaRPr>
          </a:p>
        </p:txBody>
      </p:sp>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746728" y="5838130"/>
            <a:ext cx="1442097" cy="112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6807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43566</TotalTime>
  <Words>1086</Words>
  <Application>Microsoft Office PowerPoint</Application>
  <PresentationFormat>Custom</PresentationFormat>
  <Paragraphs>84</Paragraphs>
  <Slides>26</Slides>
  <Notes>24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3" baseType="lpstr">
      <vt:lpstr>Arial</vt:lpstr>
      <vt:lpstr>Calibri</vt:lpstr>
      <vt:lpstr>Cambria Math</vt:lpstr>
      <vt:lpstr>Times New Roman</vt:lpstr>
      <vt:lpstr>Wingdings</vt:lpstr>
      <vt:lpstr>Office Theme</vt:lpstr>
      <vt:lpstr>Equation</vt:lpstr>
      <vt:lpstr>TIẾT 29- PHÂN THỨC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Nga Nguyễn Thị</cp:lastModifiedBy>
  <cp:revision>2780</cp:revision>
  <dcterms:created xsi:type="dcterms:W3CDTF">2021-08-04T05:24:17Z</dcterms:created>
  <dcterms:modified xsi:type="dcterms:W3CDTF">2025-02-26T01:32:04Z</dcterms:modified>
</cp:coreProperties>
</file>