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31"/>
  </p:notesMasterIdLst>
  <p:sldIdLst>
    <p:sldId id="256" r:id="rId3"/>
    <p:sldId id="271" r:id="rId4"/>
    <p:sldId id="258" r:id="rId5"/>
    <p:sldId id="272" r:id="rId6"/>
    <p:sldId id="274" r:id="rId7"/>
    <p:sldId id="276" r:id="rId8"/>
    <p:sldId id="279" r:id="rId9"/>
    <p:sldId id="281" r:id="rId10"/>
    <p:sldId id="283" r:id="rId11"/>
    <p:sldId id="284" r:id="rId12"/>
    <p:sldId id="285" r:id="rId13"/>
    <p:sldId id="286" r:id="rId14"/>
    <p:sldId id="287" r:id="rId15"/>
    <p:sldId id="320" r:id="rId16"/>
    <p:sldId id="321" r:id="rId17"/>
    <p:sldId id="300" r:id="rId18"/>
    <p:sldId id="322" r:id="rId19"/>
    <p:sldId id="323" r:id="rId20"/>
    <p:sldId id="302" r:id="rId21"/>
    <p:sldId id="324" r:id="rId22"/>
    <p:sldId id="325" r:id="rId23"/>
    <p:sldId id="326" r:id="rId24"/>
    <p:sldId id="327" r:id="rId25"/>
    <p:sldId id="314" r:id="rId26"/>
    <p:sldId id="315" r:id="rId27"/>
    <p:sldId id="316" r:id="rId28"/>
    <p:sldId id="318" r:id="rId29"/>
    <p:sldId id="270" r:id="rId30"/>
  </p:sldIdLst>
  <p:sldSz cx="18288000" cy="10287000"/>
  <p:notesSz cx="6858000" cy="9144000"/>
  <p:embeddedFontLst>
    <p:embeddedFont>
      <p:font typeface="Cambria Math" panose="02040503050406030204" pitchFamily="18" charset="0"/>
      <p:regular r:id="rId32"/>
    </p:embeddedFont>
    <p:embeddedFont>
      <p:font typeface="Calibri Light" panose="020F0302020204030204" pitchFamily="34" charset="0"/>
      <p:regular r:id="rId33"/>
      <p:italic r:id="rId34"/>
    </p:embeddedFont>
    <p:embeddedFont>
      <p:font typeface="Dotum" panose="020B0604020202020204" charset="-127"/>
      <p:regular r:id="rId35"/>
    </p:embeddedFont>
    <p:embeddedFont>
      <p:font typeface="Calibri" panose="020F0502020204030204" pitchFamily="34" charset="0"/>
      <p:regular r:id="rId36"/>
      <p:bold r:id="rId37"/>
      <p:italic r:id="rId38"/>
      <p:bold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9276"/>
    <a:srgbClr val="FFFF93"/>
    <a:srgbClr val="FBF6EB"/>
    <a:srgbClr val="A0B2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3883" autoAdjust="0"/>
  </p:normalViewPr>
  <p:slideViewPr>
    <p:cSldViewPr>
      <p:cViewPr varScale="1">
        <p:scale>
          <a:sx n="56" d="100"/>
          <a:sy n="56" d="100"/>
        </p:scale>
        <p:origin x="53" y="17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8.fntdata"/><Relationship Id="rId21" Type="http://schemas.openxmlformats.org/officeDocument/2006/relationships/slide" Target="slides/slide19.xml"/><Relationship Id="rId34" Type="http://schemas.openxmlformats.org/officeDocument/2006/relationships/font" Target="fonts/font3.fntdata"/><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4.fntdata"/><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1B23F7-FC38-4C88-A72F-87CB088EACC8}" type="datetimeFigureOut">
              <a:rPr lang="en-US" smtClean="0"/>
              <a:t>9/15/2024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417C81-300A-4938-B8BA-BF8074D48A08}" type="slidenum">
              <a:rPr lang="en-US" smtClean="0"/>
              <a:t>‹#›</a:t>
            </a:fld>
            <a:endParaRPr lang="en-US"/>
          </a:p>
        </p:txBody>
      </p:sp>
    </p:spTree>
    <p:extLst>
      <p:ext uri="{BB962C8B-B14F-4D97-AF65-F5344CB8AC3E}">
        <p14:creationId xmlns:p14="http://schemas.microsoft.com/office/powerpoint/2010/main" val="3288528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417C81-300A-4938-B8BA-BF8074D48A08}" type="slidenum">
              <a:rPr lang="en-US" smtClean="0"/>
              <a:t>20</a:t>
            </a:fld>
            <a:endParaRPr lang="en-US"/>
          </a:p>
        </p:txBody>
      </p:sp>
    </p:spTree>
    <p:extLst>
      <p:ext uri="{BB962C8B-B14F-4D97-AF65-F5344CB8AC3E}">
        <p14:creationId xmlns:p14="http://schemas.microsoft.com/office/powerpoint/2010/main" val="1686639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417C81-300A-4938-B8BA-BF8074D48A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5355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417C81-300A-4938-B8BA-BF8074D48A08}" type="slidenum">
              <a:rPr lang="en-US" smtClean="0"/>
              <a:t>26</a:t>
            </a:fld>
            <a:endParaRPr lang="en-US"/>
          </a:p>
        </p:txBody>
      </p:sp>
    </p:spTree>
    <p:extLst>
      <p:ext uri="{BB962C8B-B14F-4D97-AF65-F5344CB8AC3E}">
        <p14:creationId xmlns:p14="http://schemas.microsoft.com/office/powerpoint/2010/main" val="955138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endParaRPr lang="vi-VN"/>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15/09/2024</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4922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15/09/2024</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98826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endParaRPr lang="vi-VN"/>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15/09/2024</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12131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15/09/2024</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313405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a:t>Click to edit Master title style</a:t>
            </a:r>
            <a:endParaRPr lang="vi-VN"/>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15/09/2024</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314024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15/09/2024</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252910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15/09/2024</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950860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vi-VN"/>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15/09/2024</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56177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vi-VN"/>
          </a:p>
        </p:txBody>
      </p:sp>
      <p:sp>
        <p:nvSpPr>
          <p:cNvPr id="3" name="Picture Placeholder 2"/>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vi-VN"/>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15/09/2024</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096156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15/09/2024</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640219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15/09/2024</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1161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15/09/2024</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637413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vi-V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81.svg"/><Relationship Id="rId3" Type="http://schemas.openxmlformats.org/officeDocument/2006/relationships/image" Target="../media/image46.png"/><Relationship Id="rId7" Type="http://schemas.openxmlformats.org/officeDocument/2006/relationships/image" Target="../media/image48.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79.svg"/><Relationship Id="rId5" Type="http://schemas.openxmlformats.org/officeDocument/2006/relationships/image" Target="../media/image47.png"/><Relationship Id="rId4" Type="http://schemas.openxmlformats.org/officeDocument/2006/relationships/image" Target="../media/image50.svg"/><Relationship Id="rId9" Type="http://schemas.openxmlformats.org/officeDocument/2006/relationships/image" Target="../media/image49.png"/></Relationships>
</file>

<file path=ppt/slides/_rels/slide11.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2.svg"/><Relationship Id="rId18" Type="http://schemas.openxmlformats.org/officeDocument/2006/relationships/image" Target="../media/image56.png"/><Relationship Id="rId3" Type="http://schemas.openxmlformats.org/officeDocument/2006/relationships/image" Target="../media/image42.svg"/><Relationship Id="rId21" Type="http://schemas.openxmlformats.org/officeDocument/2006/relationships/image" Target="../media/image58.svg"/><Relationship Id="rId7" Type="http://schemas.openxmlformats.org/officeDocument/2006/relationships/image" Target="../media/image46.svg"/><Relationship Id="rId12" Type="http://schemas.openxmlformats.org/officeDocument/2006/relationships/image" Target="../media/image54.png"/><Relationship Id="rId17" Type="http://schemas.openxmlformats.org/officeDocument/2006/relationships/image" Target="../media/image54.svg"/><Relationship Id="rId2" Type="http://schemas.openxmlformats.org/officeDocument/2006/relationships/image" Target="../media/image50.png"/><Relationship Id="rId16" Type="http://schemas.openxmlformats.org/officeDocument/2006/relationships/image" Target="../media/image55.png"/><Relationship Id="rId20"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52.png"/><Relationship Id="rId11" Type="http://schemas.openxmlformats.org/officeDocument/2006/relationships/image" Target="../media/image50.svg"/><Relationship Id="rId5" Type="http://schemas.openxmlformats.org/officeDocument/2006/relationships/image" Target="../media/image44.svg"/><Relationship Id="rId15" Type="http://schemas.openxmlformats.org/officeDocument/2006/relationships/image" Target="../media/image10.svg"/><Relationship Id="rId10" Type="http://schemas.openxmlformats.org/officeDocument/2006/relationships/image" Target="../media/image46.png"/><Relationship Id="rId19" Type="http://schemas.openxmlformats.org/officeDocument/2006/relationships/image" Target="../media/image56.svg"/><Relationship Id="rId4" Type="http://schemas.openxmlformats.org/officeDocument/2006/relationships/image" Target="../media/image51.png"/><Relationship Id="rId9" Type="http://schemas.openxmlformats.org/officeDocument/2006/relationships/image" Target="../media/image48.svg"/><Relationship Id="rId1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59.png"/><Relationship Id="rId4" Type="http://schemas.openxmlformats.org/officeDocument/2006/relationships/image" Target="../media/image62.svg"/><Relationship Id="rId9" Type="http://schemas.openxmlformats.org/officeDocument/2006/relationships/image" Target="../media/image61.png"/></Relationships>
</file>

<file path=ppt/slides/_rels/slide13.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42.svg"/><Relationship Id="rId7" Type="http://schemas.openxmlformats.org/officeDocument/2006/relationships/image" Target="../media/image64.pn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33.png"/><Relationship Id="rId9" Type="http://schemas.openxmlformats.org/officeDocument/2006/relationships/image" Target="../media/image66.png"/></Relationships>
</file>

<file path=ppt/slides/_rels/slide14.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42.svg"/><Relationship Id="rId7" Type="http://schemas.openxmlformats.org/officeDocument/2006/relationships/image" Target="../media/image65.pn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7.png"/><Relationship Id="rId9" Type="http://schemas.openxmlformats.org/officeDocument/2006/relationships/image" Target="../media/image37.png"/></Relationships>
</file>

<file path=ppt/slides/_rels/slide15.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38.png"/><Relationship Id="rId7" Type="http://schemas.openxmlformats.org/officeDocument/2006/relationships/image" Target="../media/image69.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13" Type="http://schemas.openxmlformats.org/officeDocument/2006/relationships/image" Target="../media/image52.svg"/><Relationship Id="rId18" Type="http://schemas.openxmlformats.org/officeDocument/2006/relationships/image" Target="../media/image71.png"/><Relationship Id="rId3" Type="http://schemas.openxmlformats.org/officeDocument/2006/relationships/image" Target="../media/image42.svg"/><Relationship Id="rId12" Type="http://schemas.openxmlformats.org/officeDocument/2006/relationships/image" Target="../media/image54.png"/><Relationship Id="rId17" Type="http://schemas.openxmlformats.org/officeDocument/2006/relationships/image" Target="../media/image54.svg"/><Relationship Id="rId2" Type="http://schemas.openxmlformats.org/officeDocument/2006/relationships/image" Target="../media/image50.png"/><Relationship Id="rId16"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50.svg"/><Relationship Id="rId5" Type="http://schemas.openxmlformats.org/officeDocument/2006/relationships/image" Target="../media/image44.svg"/><Relationship Id="rId15" Type="http://schemas.openxmlformats.org/officeDocument/2006/relationships/image" Target="../media/image10.svg"/><Relationship Id="rId10" Type="http://schemas.openxmlformats.org/officeDocument/2006/relationships/image" Target="../media/image46.png"/><Relationship Id="rId4" Type="http://schemas.openxmlformats.org/officeDocument/2006/relationships/image" Target="../media/image51.png"/><Relationship Id="rId9" Type="http://schemas.openxmlformats.org/officeDocument/2006/relationships/image" Target="../media/image48.svg"/><Relationship Id="rId14"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39.png"/><Relationship Id="rId7" Type="http://schemas.openxmlformats.org/officeDocument/2006/relationships/image" Target="../media/image74.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73.png"/><Relationship Id="rId11" Type="http://schemas.openxmlformats.org/officeDocument/2006/relationships/image" Target="../media/image78.png"/><Relationship Id="rId5" Type="http://schemas.openxmlformats.org/officeDocument/2006/relationships/image" Target="../media/image72.png"/><Relationship Id="rId10" Type="http://schemas.openxmlformats.org/officeDocument/2006/relationships/image" Target="../media/image77.png"/><Relationship Id="rId4" Type="http://schemas.openxmlformats.org/officeDocument/2006/relationships/image" Target="../media/image40.png"/><Relationship Id="rId9" Type="http://schemas.openxmlformats.org/officeDocument/2006/relationships/image" Target="../media/image76.png"/></Relationships>
</file>

<file path=ppt/slides/_rels/slide18.xml.rels><?xml version="1.0" encoding="UTF-8" standalone="yes"?>
<Relationships xmlns="http://schemas.openxmlformats.org/package/2006/relationships"><Relationship Id="rId3" Type="http://schemas.openxmlformats.org/officeDocument/2006/relationships/image" Target="../media/image79.png"/><Relationship Id="rId7" Type="http://schemas.openxmlformats.org/officeDocument/2006/relationships/image" Target="../media/image82.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81.png"/><Relationship Id="rId5" Type="http://schemas.openxmlformats.org/officeDocument/2006/relationships/image" Target="../media/image11.png"/><Relationship Id="rId4" Type="http://schemas.openxmlformats.org/officeDocument/2006/relationships/image" Target="../media/image80.png"/></Relationships>
</file>

<file path=ppt/slides/_rels/slide1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3.png"/><Relationship Id="rId1" Type="http://schemas.openxmlformats.org/officeDocument/2006/relationships/slideLayout" Target="../slideLayouts/slideLayout13.xml"/><Relationship Id="rId5" Type="http://schemas.openxmlformats.org/officeDocument/2006/relationships/image" Target="../media/image85.png"/><Relationship Id="rId4" Type="http://schemas.openxmlformats.org/officeDocument/2006/relationships/image" Target="../media/image84.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svg"/><Relationship Id="rId7" Type="http://schemas.openxmlformats.org/officeDocument/2006/relationships/image" Target="../media/image10.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8.svg"/><Relationship Id="rId4" Type="http://schemas.openxmlformats.org/officeDocument/2006/relationships/image" Target="../media/image9.pn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84.png"/><Relationship Id="rId4" Type="http://schemas.microsoft.com/office/2007/relationships/hdphoto" Target="../media/hdphoto3.wdp"/></Relationships>
</file>

<file path=ppt/slides/_rels/slide2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84.png"/><Relationship Id="rId4" Type="http://schemas.microsoft.com/office/2007/relationships/hdphoto" Target="../media/hdphoto3.wdp"/></Relationships>
</file>

<file path=ppt/slides/_rels/slide2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3.png"/><Relationship Id="rId1" Type="http://schemas.openxmlformats.org/officeDocument/2006/relationships/slideLayout" Target="../slideLayouts/slideLayout13.xml"/><Relationship Id="rId4" Type="http://schemas.openxmlformats.org/officeDocument/2006/relationships/image" Target="../media/image84.png"/></Relationships>
</file>

<file path=ppt/slides/_rels/slide2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3.png"/><Relationship Id="rId1" Type="http://schemas.openxmlformats.org/officeDocument/2006/relationships/slideLayout" Target="../slideLayouts/slideLayout13.xml"/><Relationship Id="rId4" Type="http://schemas.openxmlformats.org/officeDocument/2006/relationships/image" Target="../media/image84.png"/></Relationships>
</file>

<file path=ppt/slides/_rels/slide24.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116.png"/><Relationship Id="rId7" Type="http://schemas.openxmlformats.org/officeDocument/2006/relationships/image" Target="../media/image120.png"/><Relationship Id="rId2" Type="http://schemas.openxmlformats.org/officeDocument/2006/relationships/image" Target="../media/image115.png"/><Relationship Id="rId1" Type="http://schemas.openxmlformats.org/officeDocument/2006/relationships/slideLayout" Target="../slideLayouts/slideLayout7.xml"/><Relationship Id="rId6" Type="http://schemas.openxmlformats.org/officeDocument/2006/relationships/image" Target="../media/image119.png"/><Relationship Id="rId11" Type="http://schemas.openxmlformats.org/officeDocument/2006/relationships/image" Target="../media/image89.png"/><Relationship Id="rId5" Type="http://schemas.openxmlformats.org/officeDocument/2006/relationships/image" Target="../media/image118.png"/><Relationship Id="rId10" Type="http://schemas.openxmlformats.org/officeDocument/2006/relationships/image" Target="../media/image88.png"/><Relationship Id="rId4" Type="http://schemas.openxmlformats.org/officeDocument/2006/relationships/image" Target="../media/image117.png"/><Relationship Id="rId9" Type="http://schemas.openxmlformats.org/officeDocument/2006/relationships/image" Target="../media/image87.png"/></Relationships>
</file>

<file path=ppt/slides/_rels/slide25.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2.svg"/><Relationship Id="rId18" Type="http://schemas.openxmlformats.org/officeDocument/2006/relationships/image" Target="../media/image56.png"/><Relationship Id="rId3" Type="http://schemas.openxmlformats.org/officeDocument/2006/relationships/image" Target="../media/image42.svg"/><Relationship Id="rId21" Type="http://schemas.openxmlformats.org/officeDocument/2006/relationships/image" Target="../media/image58.svg"/><Relationship Id="rId7" Type="http://schemas.openxmlformats.org/officeDocument/2006/relationships/image" Target="../media/image46.svg"/><Relationship Id="rId12" Type="http://schemas.openxmlformats.org/officeDocument/2006/relationships/image" Target="../media/image54.png"/><Relationship Id="rId17" Type="http://schemas.openxmlformats.org/officeDocument/2006/relationships/image" Target="../media/image54.svg"/><Relationship Id="rId2" Type="http://schemas.openxmlformats.org/officeDocument/2006/relationships/image" Target="../media/image50.png"/><Relationship Id="rId16" Type="http://schemas.openxmlformats.org/officeDocument/2006/relationships/image" Target="../media/image55.png"/><Relationship Id="rId20"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52.png"/><Relationship Id="rId11" Type="http://schemas.openxmlformats.org/officeDocument/2006/relationships/image" Target="../media/image50.svg"/><Relationship Id="rId5" Type="http://schemas.openxmlformats.org/officeDocument/2006/relationships/image" Target="../media/image44.svg"/><Relationship Id="rId15" Type="http://schemas.openxmlformats.org/officeDocument/2006/relationships/image" Target="../media/image10.svg"/><Relationship Id="rId10" Type="http://schemas.openxmlformats.org/officeDocument/2006/relationships/image" Target="../media/image46.png"/><Relationship Id="rId19" Type="http://schemas.openxmlformats.org/officeDocument/2006/relationships/image" Target="../media/image56.svg"/><Relationship Id="rId4" Type="http://schemas.openxmlformats.org/officeDocument/2006/relationships/image" Target="../media/image51.png"/><Relationship Id="rId9" Type="http://schemas.openxmlformats.org/officeDocument/2006/relationships/image" Target="../media/image48.svg"/><Relationship Id="rId14" Type="http://schemas.openxmlformats.org/officeDocument/2006/relationships/image" Target="../media/image5.png"/></Relationships>
</file>

<file path=ppt/slides/_rels/slide26.xml.rels><?xml version="1.0" encoding="UTF-8" standalone="yes"?>
<Relationships xmlns="http://schemas.openxmlformats.org/package/2006/relationships"><Relationship Id="rId13" Type="http://schemas.openxmlformats.org/officeDocument/2006/relationships/image" Target="../media/image125.png"/><Relationship Id="rId18" Type="http://schemas.openxmlformats.org/officeDocument/2006/relationships/image" Target="../media/image130.png"/><Relationship Id="rId3" Type="http://schemas.openxmlformats.org/officeDocument/2006/relationships/image" Target="../media/image28.png"/><Relationship Id="rId7" Type="http://schemas.openxmlformats.org/officeDocument/2006/relationships/image" Target="../media/image90.png"/><Relationship Id="rId17" Type="http://schemas.openxmlformats.org/officeDocument/2006/relationships/image" Target="../media/image129.png"/><Relationship Id="rId2" Type="http://schemas.openxmlformats.org/officeDocument/2006/relationships/notesSlide" Target="../notesSlides/notesSlide3.xml"/><Relationship Id="rId16" Type="http://schemas.openxmlformats.org/officeDocument/2006/relationships/image" Target="../media/image128.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15" Type="http://schemas.openxmlformats.org/officeDocument/2006/relationships/image" Target="../media/image127.png"/><Relationship Id="rId4" Type="http://schemas.openxmlformats.org/officeDocument/2006/relationships/image" Target="../media/image62.svg"/><Relationship Id="rId14" Type="http://schemas.openxmlformats.org/officeDocument/2006/relationships/image" Target="../media/image126.png"/></Relationships>
</file>

<file path=ppt/slides/_rels/slide27.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7.xml"/><Relationship Id="rId4" Type="http://schemas.openxmlformats.org/officeDocument/2006/relationships/image" Target="../media/image93.png"/></Relationships>
</file>

<file path=ppt/slides/_rels/slide28.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36.svg"/><Relationship Id="rId18" Type="http://schemas.openxmlformats.org/officeDocument/2006/relationships/image" Target="../media/image96.png"/><Relationship Id="rId3" Type="http://schemas.openxmlformats.org/officeDocument/2006/relationships/image" Target="../media/image42.svg"/><Relationship Id="rId21" Type="http://schemas.openxmlformats.org/officeDocument/2006/relationships/image" Target="../media/image104.svg"/><Relationship Id="rId7" Type="http://schemas.openxmlformats.org/officeDocument/2006/relationships/image" Target="../media/image98.svg"/><Relationship Id="rId12" Type="http://schemas.openxmlformats.org/officeDocument/2006/relationships/image" Target="../media/image20.png"/><Relationship Id="rId17" Type="http://schemas.openxmlformats.org/officeDocument/2006/relationships/image" Target="../media/image100.svg"/><Relationship Id="rId2" Type="http://schemas.openxmlformats.org/officeDocument/2006/relationships/image" Target="../media/image50.png"/><Relationship Id="rId16" Type="http://schemas.openxmlformats.org/officeDocument/2006/relationships/image" Target="../media/image95.png"/><Relationship Id="rId20" Type="http://schemas.openxmlformats.org/officeDocument/2006/relationships/image" Target="../media/image97.png"/><Relationship Id="rId1" Type="http://schemas.openxmlformats.org/officeDocument/2006/relationships/slideLayout" Target="../slideLayouts/slideLayout7.xml"/><Relationship Id="rId6" Type="http://schemas.openxmlformats.org/officeDocument/2006/relationships/image" Target="../media/image94.png"/><Relationship Id="rId11" Type="http://schemas.openxmlformats.org/officeDocument/2006/relationships/image" Target="../media/image54.svg"/><Relationship Id="rId5" Type="http://schemas.openxmlformats.org/officeDocument/2006/relationships/image" Target="../media/image62.svg"/><Relationship Id="rId15" Type="http://schemas.openxmlformats.org/officeDocument/2006/relationships/image" Target="../media/image10.svg"/><Relationship Id="rId10" Type="http://schemas.openxmlformats.org/officeDocument/2006/relationships/image" Target="../media/image55.png"/><Relationship Id="rId19" Type="http://schemas.openxmlformats.org/officeDocument/2006/relationships/image" Target="../media/image102.svg"/><Relationship Id="rId4" Type="http://schemas.openxmlformats.org/officeDocument/2006/relationships/image" Target="../media/image28.png"/><Relationship Id="rId9" Type="http://schemas.openxmlformats.org/officeDocument/2006/relationships/image" Target="../media/image58.svg"/><Relationship Id="rId1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30.svg"/><Relationship Id="rId3" Type="http://schemas.openxmlformats.org/officeDocument/2006/relationships/image" Target="../media/image12.svg"/><Relationship Id="rId7" Type="http://schemas.openxmlformats.org/officeDocument/2006/relationships/image" Target="../media/image24.svg"/><Relationship Id="rId12" Type="http://schemas.openxmlformats.org/officeDocument/2006/relationships/image" Target="../media/image16.png"/><Relationship Id="rId2" Type="http://schemas.openxmlformats.org/officeDocument/2006/relationships/image" Target="../media/image6.png"/><Relationship Id="rId16"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28.svg"/><Relationship Id="rId5" Type="http://schemas.openxmlformats.org/officeDocument/2006/relationships/image" Target="../media/image22.svg"/><Relationship Id="rId15" Type="http://schemas.openxmlformats.org/officeDocument/2006/relationships/image" Target="../media/image32.svg"/><Relationship Id="rId10" Type="http://schemas.openxmlformats.org/officeDocument/2006/relationships/image" Target="../media/image15.png"/><Relationship Id="rId4" Type="http://schemas.openxmlformats.org/officeDocument/2006/relationships/image" Target="../media/image12.png"/><Relationship Id="rId9" Type="http://schemas.openxmlformats.org/officeDocument/2006/relationships/image" Target="../media/image26.svg"/><Relationship Id="rId14"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3" Type="http://schemas.microsoft.com/office/2007/relationships/hdphoto" Target="../media/hdphoto1.wdp"/><Relationship Id="rId7"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36.svg"/><Relationship Id="rId4" Type="http://schemas.openxmlformats.org/officeDocument/2006/relationships/image" Target="../media/image20.png"/><Relationship Id="rId9" Type="http://schemas.openxmlformats.org/officeDocument/2006/relationships/image" Target="../media/image24.png"/></Relationships>
</file>

<file path=ppt/slides/_rels/slide5.xml.rels><?xml version="1.0" encoding="UTF-8" standalone="yes"?>
<Relationships xmlns="http://schemas.openxmlformats.org/package/2006/relationships"><Relationship Id="rId8" Type="http://schemas.openxmlformats.org/officeDocument/2006/relationships/image" Target="../media/image29.png"/><Relationship Id="rId3" Type="http://schemas.microsoft.com/office/2007/relationships/hdphoto" Target="../media/hdphoto2.wdp"/><Relationship Id="rId7" Type="http://schemas.openxmlformats.org/officeDocument/2006/relationships/image" Target="../media/image62.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1.png"/><Relationship Id="rId5" Type="http://schemas.openxmlformats.org/officeDocument/2006/relationships/image" Target="../media/image27.png"/><Relationship Id="rId10" Type="http://schemas.openxmlformats.org/officeDocument/2006/relationships/image" Target="../media/image30.png"/><Relationship Id="rId4" Type="http://schemas.openxmlformats.org/officeDocument/2006/relationships/image" Target="../media/image26.pn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3" Type="http://schemas.microsoft.com/office/2007/relationships/hdphoto" Target="../media/hdphoto2.wdp"/><Relationship Id="rId7" Type="http://schemas.openxmlformats.org/officeDocument/2006/relationships/image" Target="../media/image29.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62.sv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6.png"/><Relationship Id="rId9" Type="http://schemas.openxmlformats.org/officeDocument/2006/relationships/image" Target="../media/image32.png"/></Relationships>
</file>

<file path=ppt/slides/_rels/slide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44.png"/><Relationship Id="rId4" Type="http://schemas.openxmlformats.org/officeDocument/2006/relationships/image" Target="../media/image43.png"/></Relationships>
</file>

<file path=ppt/slides/_rels/slide9.xml.rels><?xml version="1.0" encoding="UTF-8" standalone="yes"?>
<Relationships xmlns="http://schemas.openxmlformats.org/package/2006/relationships"><Relationship Id="rId8" Type="http://schemas.openxmlformats.org/officeDocument/2006/relationships/image" Target="../media/image81.svg"/><Relationship Id="rId3" Type="http://schemas.openxmlformats.org/officeDocument/2006/relationships/image" Target="../media/image46.png"/><Relationship Id="rId7" Type="http://schemas.openxmlformats.org/officeDocument/2006/relationships/image" Target="../media/image48.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79.svg"/><Relationship Id="rId5" Type="http://schemas.openxmlformats.org/officeDocument/2006/relationships/image" Target="../media/image47.png"/><Relationship Id="rId4" Type="http://schemas.openxmlformats.org/officeDocument/2006/relationships/image" Target="../media/image50.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21" name="Group 20"/>
          <p:cNvGrpSpPr/>
          <p:nvPr/>
        </p:nvGrpSpPr>
        <p:grpSpPr>
          <a:xfrm>
            <a:off x="1066801" y="2259397"/>
            <a:ext cx="16078199" cy="5041831"/>
            <a:chOff x="4252091" y="1625669"/>
            <a:chExt cx="10613993" cy="6704793"/>
          </a:xfrm>
        </p:grpSpPr>
        <p:grpSp>
          <p:nvGrpSpPr>
            <p:cNvPr id="2" name="Group 2"/>
            <p:cNvGrpSpPr/>
            <p:nvPr/>
          </p:nvGrpSpPr>
          <p:grpSpPr>
            <a:xfrm>
              <a:off x="4252091" y="1625669"/>
              <a:ext cx="10613993" cy="6704793"/>
              <a:chOff x="0" y="0"/>
              <a:chExt cx="3622362" cy="2288224"/>
            </a:xfrm>
          </p:grpSpPr>
          <p:sp>
            <p:nvSpPr>
              <p:cNvPr id="3" name="Freeform 3"/>
              <p:cNvSpPr/>
              <p:nvPr/>
            </p:nvSpPr>
            <p:spPr>
              <a:xfrm>
                <a:off x="0" y="-4262"/>
                <a:ext cx="3630108" cy="2294710"/>
              </a:xfrm>
              <a:custGeom>
                <a:avLst/>
                <a:gdLst/>
                <a:ahLst/>
                <a:cxnLst/>
                <a:rect l="l" t="t" r="r" b="b"/>
                <a:pathLst>
                  <a:path w="3630108" h="2294710">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lnTo>
                      <a:pt x="0" y="905341"/>
                    </a:ln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lnTo>
                      <a:pt x="3620968" y="905362"/>
                    </a:lnTo>
                    <a:cubicBezTo>
                      <a:pt x="3620968" y="2041583"/>
                      <a:pt x="3337971" y="2255681"/>
                      <a:pt x="2691208" y="2283522"/>
                    </a:cubicBezTo>
                    <a:close/>
                  </a:path>
                </a:pathLst>
              </a:custGeom>
              <a:solidFill>
                <a:srgbClr val="A0B29E"/>
              </a:solidFill>
            </p:spPr>
            <p:txBody>
              <a:bodyPr/>
              <a:lstStyle/>
              <a:p>
                <a:endParaRPr lang="vi-VN"/>
              </a:p>
            </p:txBody>
          </p:sp>
        </p:grpSp>
        <p:grpSp>
          <p:nvGrpSpPr>
            <p:cNvPr id="4" name="Group 4"/>
            <p:cNvGrpSpPr/>
            <p:nvPr/>
          </p:nvGrpSpPr>
          <p:grpSpPr>
            <a:xfrm>
              <a:off x="4392225" y="1780245"/>
              <a:ext cx="10362475" cy="6389967"/>
              <a:chOff x="-44298" y="-4262"/>
              <a:chExt cx="3721282" cy="2294710"/>
            </a:xfrm>
          </p:grpSpPr>
          <p:sp>
            <p:nvSpPr>
              <p:cNvPr id="5" name="Freeform 5"/>
              <p:cNvSpPr/>
              <p:nvPr/>
            </p:nvSpPr>
            <p:spPr>
              <a:xfrm>
                <a:off x="-44298" y="-4262"/>
                <a:ext cx="3721282" cy="2294710"/>
              </a:xfrm>
              <a:custGeom>
                <a:avLst/>
                <a:gdLst/>
                <a:ahLst/>
                <a:cxnLst/>
                <a:rect l="l" t="t" r="r" b="b"/>
                <a:pathLst>
                  <a:path w="3630108" h="2294710">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lnTo>
                      <a:pt x="0" y="905341"/>
                    </a:ln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lnTo>
                      <a:pt x="3620968" y="905362"/>
                    </a:lnTo>
                    <a:cubicBezTo>
                      <a:pt x="3620968" y="2041583"/>
                      <a:pt x="3337971" y="2255681"/>
                      <a:pt x="2691208" y="2283522"/>
                    </a:cubicBezTo>
                    <a:close/>
                  </a:path>
                </a:pathLst>
              </a:custGeom>
              <a:solidFill>
                <a:srgbClr val="FBF6EB"/>
              </a:solidFill>
            </p:spPr>
            <p:txBody>
              <a:bodyPr/>
              <a:lstStyle/>
              <a:p>
                <a:endParaRPr lang="vi-VN"/>
              </a:p>
            </p:txBody>
          </p:sp>
        </p:grpSp>
      </p:grpSp>
      <p:sp>
        <p:nvSpPr>
          <p:cNvPr id="8" name="Freeform 8"/>
          <p:cNvSpPr/>
          <p:nvPr/>
        </p:nvSpPr>
        <p:spPr>
          <a:xfrm rot="-2700000">
            <a:off x="1131177" y="2160563"/>
            <a:ext cx="1371510" cy="1939154"/>
          </a:xfrm>
          <a:custGeom>
            <a:avLst/>
            <a:gdLst/>
            <a:ahLst/>
            <a:cxnLst/>
            <a:rect l="l" t="t" r="r" b="b"/>
            <a:pathLst>
              <a:path w="1371510" h="1939154">
                <a:moveTo>
                  <a:pt x="0" y="0"/>
                </a:moveTo>
                <a:lnTo>
                  <a:pt x="1371510" y="0"/>
                </a:lnTo>
                <a:lnTo>
                  <a:pt x="1371510" y="1939154"/>
                </a:lnTo>
                <a:lnTo>
                  <a:pt x="0" y="193915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vi-VN"/>
          </a:p>
        </p:txBody>
      </p:sp>
      <p:sp>
        <p:nvSpPr>
          <p:cNvPr id="10" name="Freeform 10"/>
          <p:cNvSpPr/>
          <p:nvPr/>
        </p:nvSpPr>
        <p:spPr>
          <a:xfrm>
            <a:off x="14962169" y="2007454"/>
            <a:ext cx="1047315" cy="1256351"/>
          </a:xfrm>
          <a:custGeom>
            <a:avLst/>
            <a:gdLst/>
            <a:ahLst/>
            <a:cxnLst/>
            <a:rect l="l" t="t" r="r" b="b"/>
            <a:pathLst>
              <a:path w="1047315" h="1256351">
                <a:moveTo>
                  <a:pt x="0" y="0"/>
                </a:moveTo>
                <a:lnTo>
                  <a:pt x="1047315" y="0"/>
                </a:lnTo>
                <a:lnTo>
                  <a:pt x="1047315" y="1256351"/>
                </a:lnTo>
                <a:lnTo>
                  <a:pt x="0" y="125635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vi-VN"/>
          </a:p>
        </p:txBody>
      </p:sp>
      <p:sp>
        <p:nvSpPr>
          <p:cNvPr id="11" name="Freeform 11"/>
          <p:cNvSpPr/>
          <p:nvPr/>
        </p:nvSpPr>
        <p:spPr>
          <a:xfrm rot="4666663">
            <a:off x="15243306" y="-2497647"/>
            <a:ext cx="6089387" cy="5301890"/>
          </a:xfrm>
          <a:custGeom>
            <a:avLst/>
            <a:gdLst/>
            <a:ahLst/>
            <a:cxnLst/>
            <a:rect l="l" t="t" r="r" b="b"/>
            <a:pathLst>
              <a:path w="8799284" h="7413397">
                <a:moveTo>
                  <a:pt x="0" y="0"/>
                </a:moveTo>
                <a:lnTo>
                  <a:pt x="8799284" y="0"/>
                </a:lnTo>
                <a:lnTo>
                  <a:pt x="8799284" y="7413397"/>
                </a:lnTo>
                <a:lnTo>
                  <a:pt x="0" y="741339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vi-VN"/>
          </a:p>
        </p:txBody>
      </p:sp>
      <p:sp>
        <p:nvSpPr>
          <p:cNvPr id="12" name="Freeform 12"/>
          <p:cNvSpPr/>
          <p:nvPr/>
        </p:nvSpPr>
        <p:spPr>
          <a:xfrm rot="-4124715">
            <a:off x="16729696" y="-97728"/>
            <a:ext cx="746966" cy="1833902"/>
          </a:xfrm>
          <a:custGeom>
            <a:avLst/>
            <a:gdLst/>
            <a:ahLst/>
            <a:cxnLst/>
            <a:rect l="l" t="t" r="r" b="b"/>
            <a:pathLst>
              <a:path w="2055221" h="2920384">
                <a:moveTo>
                  <a:pt x="0" y="0"/>
                </a:moveTo>
                <a:lnTo>
                  <a:pt x="2055221" y="0"/>
                </a:lnTo>
                <a:lnTo>
                  <a:pt x="2055221" y="2920384"/>
                </a:lnTo>
                <a:lnTo>
                  <a:pt x="0" y="292038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vi-VN"/>
          </a:p>
        </p:txBody>
      </p:sp>
      <p:sp>
        <p:nvSpPr>
          <p:cNvPr id="13" name="Freeform 13"/>
          <p:cNvSpPr/>
          <p:nvPr/>
        </p:nvSpPr>
        <p:spPr>
          <a:xfrm rot="19368374">
            <a:off x="15853439" y="8430637"/>
            <a:ext cx="3308206" cy="1630043"/>
          </a:xfrm>
          <a:custGeom>
            <a:avLst/>
            <a:gdLst/>
            <a:ahLst/>
            <a:cxnLst/>
            <a:rect l="l" t="t" r="r" b="b"/>
            <a:pathLst>
              <a:path w="3308206" h="1630043">
                <a:moveTo>
                  <a:pt x="0" y="0"/>
                </a:moveTo>
                <a:lnTo>
                  <a:pt x="3308206" y="0"/>
                </a:lnTo>
                <a:lnTo>
                  <a:pt x="3308206" y="1630043"/>
                </a:lnTo>
                <a:lnTo>
                  <a:pt x="0" y="1630043"/>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vi-VN"/>
          </a:p>
        </p:txBody>
      </p:sp>
      <p:sp>
        <p:nvSpPr>
          <p:cNvPr id="16" name="Freeform 16"/>
          <p:cNvSpPr/>
          <p:nvPr/>
        </p:nvSpPr>
        <p:spPr>
          <a:xfrm rot="4134520">
            <a:off x="-553996" y="-312971"/>
            <a:ext cx="2156766" cy="2076184"/>
          </a:xfrm>
          <a:custGeom>
            <a:avLst/>
            <a:gdLst/>
            <a:ahLst/>
            <a:cxnLst/>
            <a:rect l="l" t="t" r="r" b="b"/>
            <a:pathLst>
              <a:path w="2707954" h="3534034">
                <a:moveTo>
                  <a:pt x="0" y="0"/>
                </a:moveTo>
                <a:lnTo>
                  <a:pt x="2707954" y="0"/>
                </a:lnTo>
                <a:lnTo>
                  <a:pt x="2707954" y="3534034"/>
                </a:lnTo>
                <a:lnTo>
                  <a:pt x="0" y="3534034"/>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vi-VN"/>
          </a:p>
        </p:txBody>
      </p:sp>
      <p:sp>
        <p:nvSpPr>
          <p:cNvPr id="17" name="Freeform 17"/>
          <p:cNvSpPr/>
          <p:nvPr/>
        </p:nvSpPr>
        <p:spPr>
          <a:xfrm rot="1787442">
            <a:off x="-2016501" y="9165195"/>
            <a:ext cx="4521758" cy="2160590"/>
          </a:xfrm>
          <a:custGeom>
            <a:avLst/>
            <a:gdLst/>
            <a:ahLst/>
            <a:cxnLst/>
            <a:rect l="l" t="t" r="r" b="b"/>
            <a:pathLst>
              <a:path w="4521758" h="4114800">
                <a:moveTo>
                  <a:pt x="0" y="0"/>
                </a:moveTo>
                <a:lnTo>
                  <a:pt x="4521758" y="0"/>
                </a:lnTo>
                <a:lnTo>
                  <a:pt x="4521758" y="4114800"/>
                </a:lnTo>
                <a:lnTo>
                  <a:pt x="0" y="4114800"/>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vi-VN"/>
          </a:p>
        </p:txBody>
      </p:sp>
      <p:sp>
        <p:nvSpPr>
          <p:cNvPr id="18" name="Freeform 18"/>
          <p:cNvSpPr/>
          <p:nvPr/>
        </p:nvSpPr>
        <p:spPr>
          <a:xfrm rot="-3346152">
            <a:off x="-348809" y="7284305"/>
            <a:ext cx="2344158" cy="4114800"/>
          </a:xfrm>
          <a:custGeom>
            <a:avLst/>
            <a:gdLst/>
            <a:ahLst/>
            <a:cxnLst/>
            <a:rect l="l" t="t" r="r" b="b"/>
            <a:pathLst>
              <a:path w="4247535" h="4114800">
                <a:moveTo>
                  <a:pt x="0" y="0"/>
                </a:moveTo>
                <a:lnTo>
                  <a:pt x="4247536" y="0"/>
                </a:lnTo>
                <a:lnTo>
                  <a:pt x="4247536" y="4114800"/>
                </a:lnTo>
                <a:lnTo>
                  <a:pt x="0" y="4114800"/>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endParaRPr lang="vi-VN"/>
          </a:p>
        </p:txBody>
      </p:sp>
      <p:sp>
        <p:nvSpPr>
          <p:cNvPr id="20" name="Google Shape;7484;p29"/>
          <p:cNvSpPr txBox="1">
            <a:spLocks/>
          </p:cNvSpPr>
          <p:nvPr/>
        </p:nvSpPr>
        <p:spPr>
          <a:xfrm>
            <a:off x="1676400" y="2933700"/>
            <a:ext cx="14703422" cy="346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Kavoon"/>
              <a:buNone/>
              <a:defRPr sz="7466"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9pPr>
          </a:lstStyle>
          <a:p>
            <a:pPr marL="0" marR="0" lvl="0" indent="0" algn="ctr" defTabSz="914400" rtl="0" eaLnBrk="1" fontAlgn="auto" latinLnBrk="0" hangingPunct="1">
              <a:spcBef>
                <a:spcPts val="0"/>
              </a:spcBef>
              <a:spcAft>
                <a:spcPts val="0"/>
              </a:spcAft>
              <a:buClr>
                <a:srgbClr val="04596F"/>
              </a:buClr>
              <a:buSzPts val="5200"/>
              <a:buFont typeface="Kavoon"/>
              <a:buNone/>
              <a:tabLst/>
              <a:defRPr/>
            </a:pPr>
            <a:r>
              <a:rPr kumimoji="0" lang="en-US" sz="7500" b="1" i="0" u="none" strike="noStrike" kern="0" cap="none" spc="0" normalizeH="0" baseline="0" noProof="0" dirty="0">
                <a:ln w="0"/>
                <a:solidFill>
                  <a:srgbClr val="C00000"/>
                </a:solidFill>
                <a:effectLst>
                  <a:outerShdw blurRad="38100" dist="19050" dir="2700000" algn="tl" rotWithShape="0">
                    <a:srgbClr val="04596F">
                      <a:alpha val="40000"/>
                    </a:srgbClr>
                  </a:outerShdw>
                </a:effectLst>
                <a:uLnTx/>
                <a:uFillTx/>
                <a:latin typeface="Times New Roman" panose="02020603050405020304" pitchFamily="18" charset="0"/>
                <a:cs typeface="Times New Roman" panose="02020603050405020304" pitchFamily="18" charset="0"/>
                <a:sym typeface="Kavoon"/>
              </a:rPr>
              <a:t>CHÀO</a:t>
            </a:r>
            <a:r>
              <a:rPr kumimoji="0" lang="en-US" sz="7500" b="1" i="0" u="none" strike="noStrike" kern="0" cap="none" spc="0" normalizeH="0" noProof="0" dirty="0">
                <a:ln w="0"/>
                <a:solidFill>
                  <a:srgbClr val="C00000"/>
                </a:solidFill>
                <a:effectLst>
                  <a:outerShdw blurRad="38100" dist="19050" dir="2700000" algn="tl" rotWithShape="0">
                    <a:srgbClr val="04596F">
                      <a:alpha val="40000"/>
                    </a:srgbClr>
                  </a:outerShdw>
                </a:effectLst>
                <a:uLnTx/>
                <a:uFillTx/>
                <a:latin typeface="Times New Roman" panose="02020603050405020304" pitchFamily="18" charset="0"/>
                <a:cs typeface="Times New Roman" panose="02020603050405020304" pitchFamily="18" charset="0"/>
                <a:sym typeface="Kavoon"/>
              </a:rPr>
              <a:t> MỪNG CÁC EM </a:t>
            </a:r>
          </a:p>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500" b="1" i="0" u="none" strike="noStrike" kern="0" cap="none" spc="0" normalizeH="0" noProof="0" dirty="0">
                <a:ln w="0"/>
                <a:solidFill>
                  <a:srgbClr val="C00000"/>
                </a:solidFill>
                <a:effectLst>
                  <a:outerShdw blurRad="38100" dist="19050" dir="2700000" algn="tl" rotWithShape="0">
                    <a:srgbClr val="04596F">
                      <a:alpha val="40000"/>
                    </a:srgbClr>
                  </a:outerShdw>
                </a:effectLst>
                <a:uLnTx/>
                <a:uFillTx/>
                <a:latin typeface="Times New Roman" panose="02020603050405020304" pitchFamily="18" charset="0"/>
                <a:cs typeface="Times New Roman" panose="02020603050405020304" pitchFamily="18" charset="0"/>
                <a:sym typeface="Kavoon"/>
              </a:rPr>
              <a:t>ĐẾN VỚI TIẾT HỌC HÔM NAY</a:t>
            </a:r>
            <a:r>
              <a:rPr kumimoji="0" lang="vi-VN" sz="7500" b="1" i="0" u="none" strike="noStrike" kern="0" cap="none" spc="0" normalizeH="0" baseline="0" noProof="0" dirty="0">
                <a:ln w="0"/>
                <a:solidFill>
                  <a:srgbClr val="C00000"/>
                </a:solidFill>
                <a:effectLst>
                  <a:outerShdw blurRad="38100" dist="19050" dir="2700000" algn="tl" rotWithShape="0">
                    <a:srgbClr val="04596F">
                      <a:alpha val="40000"/>
                    </a:srgbClr>
                  </a:outerShdw>
                </a:effectLst>
                <a:uLnTx/>
                <a:uFillTx/>
                <a:latin typeface="Times New Roman" panose="02020603050405020304" pitchFamily="18" charset="0"/>
                <a:cs typeface="Times New Roman" panose="02020603050405020304" pitchFamily="18" charset="0"/>
                <a:sym typeface="Kavoon"/>
              </a:rPr>
              <a:t>!</a:t>
            </a: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pic>
        <p:nvPicPr>
          <p:cNvPr id="45" name="Picture 44"/>
          <p:cNvPicPr>
            <a:picLocks noChangeAspect="1"/>
          </p:cNvPicPr>
          <p:nvPr/>
        </p:nvPicPr>
        <p:blipFill>
          <a:blip r:embed="rId2"/>
          <a:stretch>
            <a:fillRect/>
          </a:stretch>
        </p:blipFill>
        <p:spPr>
          <a:xfrm>
            <a:off x="15174366" y="419100"/>
            <a:ext cx="2732634" cy="1990437"/>
          </a:xfrm>
          <a:prstGeom prst="rect">
            <a:avLst/>
          </a:prstGeom>
        </p:spPr>
      </p:pic>
      <p:sp>
        <p:nvSpPr>
          <p:cNvPr id="46" name="Freeform 21"/>
          <p:cNvSpPr/>
          <p:nvPr/>
        </p:nvSpPr>
        <p:spPr>
          <a:xfrm rot="10344784" flipV="1">
            <a:off x="430594" y="8887600"/>
            <a:ext cx="1474332" cy="1253156"/>
          </a:xfrm>
          <a:custGeom>
            <a:avLst/>
            <a:gdLst/>
            <a:ahLst/>
            <a:cxnLst/>
            <a:rect l="l" t="t" r="r" b="b"/>
            <a:pathLst>
              <a:path w="1474332" h="1063362">
                <a:moveTo>
                  <a:pt x="0" y="1063362"/>
                </a:moveTo>
                <a:lnTo>
                  <a:pt x="1474331" y="1063362"/>
                </a:lnTo>
                <a:lnTo>
                  <a:pt x="1474331" y="0"/>
                </a:lnTo>
                <a:lnTo>
                  <a:pt x="0" y="0"/>
                </a:lnTo>
                <a:lnTo>
                  <a:pt x="0" y="1063362"/>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vi-VN"/>
          </a:p>
        </p:txBody>
      </p:sp>
      <p:sp>
        <p:nvSpPr>
          <p:cNvPr id="11" name="Freeform 13"/>
          <p:cNvSpPr/>
          <p:nvPr/>
        </p:nvSpPr>
        <p:spPr>
          <a:xfrm rot="6313390">
            <a:off x="16519848" y="8551686"/>
            <a:ext cx="4135477" cy="4114800"/>
          </a:xfrm>
          <a:custGeom>
            <a:avLst/>
            <a:gdLst/>
            <a:ahLst/>
            <a:cxnLst/>
            <a:rect l="l" t="t" r="r" b="b"/>
            <a:pathLst>
              <a:path w="4135477" h="4114800">
                <a:moveTo>
                  <a:pt x="0" y="0"/>
                </a:moveTo>
                <a:lnTo>
                  <a:pt x="4135478" y="0"/>
                </a:lnTo>
                <a:lnTo>
                  <a:pt x="4135478"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vi-VN"/>
          </a:p>
        </p:txBody>
      </p:sp>
      <p:sp>
        <p:nvSpPr>
          <p:cNvPr id="12" name="Freeform 14"/>
          <p:cNvSpPr/>
          <p:nvPr/>
        </p:nvSpPr>
        <p:spPr>
          <a:xfrm rot="15007607">
            <a:off x="17185007" y="8367907"/>
            <a:ext cx="918912" cy="2292916"/>
          </a:xfrm>
          <a:custGeom>
            <a:avLst/>
            <a:gdLst/>
            <a:ahLst/>
            <a:cxnLst/>
            <a:rect l="l" t="t" r="r" b="b"/>
            <a:pathLst>
              <a:path w="2824388" h="2347772">
                <a:moveTo>
                  <a:pt x="0" y="0"/>
                </a:moveTo>
                <a:lnTo>
                  <a:pt x="2824388" y="0"/>
                </a:lnTo>
                <a:lnTo>
                  <a:pt x="2824388" y="2347772"/>
                </a:lnTo>
                <a:lnTo>
                  <a:pt x="0" y="234777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vi-VN"/>
          </a:p>
        </p:txBody>
      </p:sp>
      <p:sp>
        <p:nvSpPr>
          <p:cNvPr id="13" name="Oval Callout 12"/>
          <p:cNvSpPr/>
          <p:nvPr/>
        </p:nvSpPr>
        <p:spPr>
          <a:xfrm>
            <a:off x="533400" y="405976"/>
            <a:ext cx="1663408" cy="927524"/>
          </a:xfrm>
          <a:prstGeom prst="wedgeEllipseCallout">
            <a:avLst>
              <a:gd name="adj1" fmla="val 40246"/>
              <a:gd name="adj2" fmla="val 13207"/>
            </a:avLst>
          </a:prstGeom>
          <a:solidFill>
            <a:schemeClr val="accent5">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Giải</a:t>
            </a:r>
            <a:endParaRPr kumimoji="0" lang="en-US" sz="3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2" name="Rectangle 1"/>
              <p:cNvSpPr/>
              <p:nvPr/>
            </p:nvSpPr>
            <p:spPr>
              <a:xfrm>
                <a:off x="2496395" y="910755"/>
                <a:ext cx="15791605" cy="6309420"/>
              </a:xfrm>
              <a:prstGeom prst="rect">
                <a:avLst/>
              </a:prstGeom>
            </p:spPr>
            <p:txBody>
              <a:bodyPr wrap="square">
                <a:spAutoFit/>
              </a:bodyPr>
              <a:lstStyle/>
              <a:p>
                <a:pPr algn="just">
                  <a:spcBef>
                    <a:spcPts val="600"/>
                  </a:spcBef>
                  <a:spcAft>
                    <a:spcPts val="600"/>
                  </a:spcAft>
                </a:pPr>
                <a:r>
                  <a:rPr lang="en-US" sz="3600" dirty="0">
                    <a:latin typeface="Times New Roman" panose="02020603050405020304" pitchFamily="18" charset="0"/>
                    <a:ea typeface="Arial" panose="020B0604020202020204" pitchFamily="34" charset="0"/>
                    <a:cs typeface="Times New Roman" panose="02020603050405020304" pitchFamily="18" charset="0"/>
                  </a:rPr>
                  <a:t>a) </a:t>
                </a:r>
                <a:r>
                  <a:rPr lang="en-US" sz="3600" dirty="0" err="1">
                    <a:latin typeface="Times New Roman" panose="02020603050405020304" pitchFamily="18" charset="0"/>
                    <a:ea typeface="Arial" panose="020B0604020202020204" pitchFamily="34" charset="0"/>
                    <a:cs typeface="Times New Roman" panose="02020603050405020304" pitchFamily="18" charset="0"/>
                  </a:rPr>
                  <a:t>Giá</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tiền</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của</a:t>
                </a:r>
                <a:r>
                  <a:rPr lang="en-US" sz="3600" dirty="0">
                    <a:latin typeface="Times New Roman" panose="02020603050405020304" pitchFamily="18" charset="0"/>
                    <a:ea typeface="Arial" panose="020B0604020202020204" pitchFamily="34" charset="0"/>
                    <a:cs typeface="Times New Roman" panose="02020603050405020304" pitchFamily="18" charset="0"/>
                  </a:rPr>
                  <a:t> 8 </a:t>
                </a:r>
                <a:r>
                  <a:rPr lang="en-US" sz="3600" dirty="0" err="1">
                    <a:latin typeface="Times New Roman" panose="02020603050405020304" pitchFamily="18" charset="0"/>
                    <a:ea typeface="Arial" panose="020B0604020202020204" pitchFamily="34" charset="0"/>
                    <a:cs typeface="Times New Roman" panose="02020603050405020304" pitchFamily="18" charset="0"/>
                  </a:rPr>
                  <a:t>quyển</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vở</a:t>
                </a:r>
                <a:r>
                  <a:rPr lang="en-US" sz="3600" dirty="0">
                    <a:latin typeface="Times New Roman" panose="02020603050405020304" pitchFamily="18" charset="0"/>
                    <a:ea typeface="Arial" panose="020B0604020202020204" pitchFamily="34" charset="0"/>
                    <a:cs typeface="Times New Roman" panose="02020603050405020304" pitchFamily="18" charset="0"/>
                  </a:rPr>
                  <a:t> </a:t>
                </a:r>
                <a:r>
                  <a:rPr lang="en-US" sz="3600" dirty="0" err="1">
                    <a:latin typeface="Times New Roman" panose="02020603050405020304" pitchFamily="18" charset="0"/>
                    <a:ea typeface="Arial" panose="020B0604020202020204" pitchFamily="34" charset="0"/>
                    <a:cs typeface="Times New Roman" panose="02020603050405020304" pitchFamily="18" charset="0"/>
                  </a:rPr>
                  <a:t>là</a:t>
                </a:r>
                <a:r>
                  <a:rPr lang="en-US" sz="3600" dirty="0">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r>
                      <a:rPr lang="en-US" sz="3600">
                        <a:effectLst/>
                        <a:latin typeface="Cambria Math" panose="02040503050406030204" pitchFamily="18" charset="0"/>
                        <a:ea typeface="Arial" panose="020B0604020202020204" pitchFamily="34" charset="0"/>
                        <a:cs typeface="Times New Roman" panose="02020603050405020304" pitchFamily="18" charset="0"/>
                      </a:rPr>
                      <m:t>8</m:t>
                    </m:r>
                    <m:r>
                      <m:rPr>
                        <m:sty m:val="p"/>
                      </m:rPr>
                      <a:rPr lang="en-US" sz="3600">
                        <a:effectLst/>
                        <a:latin typeface="Cambria Math" panose="02040503050406030204" pitchFamily="18" charset="0"/>
                        <a:ea typeface="Arial" panose="020B0604020202020204" pitchFamily="34" charset="0"/>
                        <a:cs typeface="Times New Roman" panose="02020603050405020304" pitchFamily="18" charset="0"/>
                      </a:rPr>
                      <m:t>x</m:t>
                    </m:r>
                  </m:oMath>
                </a14:m>
                <a:r>
                  <a:rPr lang="en-US" sz="3600" dirty="0">
                    <a:effectLst/>
                    <a:latin typeface="Times New Roman" panose="02020603050405020304" pitchFamily="18" charset="0"/>
                    <a:ea typeface="Dotum" panose="020B0600000101010101" pitchFamily="34" charset="-127"/>
                    <a:cs typeface="Times New Roman" panose="02020603050405020304" pitchFamily="18" charset="0"/>
                  </a:rPr>
                  <a:t> (</a:t>
                </a:r>
                <a:r>
                  <a:rPr lang="en-US" sz="3600" dirty="0" err="1">
                    <a:effectLst/>
                    <a:latin typeface="Times New Roman" panose="02020603050405020304" pitchFamily="18" charset="0"/>
                    <a:ea typeface="Dotum" panose="020B0600000101010101" pitchFamily="34" charset="-127"/>
                    <a:cs typeface="Times New Roman" panose="02020603050405020304" pitchFamily="18" charset="0"/>
                  </a:rPr>
                  <a:t>đồng</a:t>
                </a:r>
                <a:r>
                  <a:rPr lang="en-US" sz="3600" dirty="0">
                    <a:effectLst/>
                    <a:latin typeface="Times New Roman" panose="02020603050405020304" pitchFamily="18" charset="0"/>
                    <a:ea typeface="Dotum" panose="020B0600000101010101" pitchFamily="34" charset="-127"/>
                    <a:cs typeface="Times New Roman" panose="02020603050405020304" pitchFamily="18" charset="0"/>
                  </a:rPr>
                  <a:t>).</a:t>
                </a:r>
                <a:endParaRPr lang="en-US" sz="3600" dirty="0">
                  <a:effectLst/>
                  <a:latin typeface="Times New Roman" panose="02020603050405020304" pitchFamily="18" charset="0"/>
                  <a:ea typeface="Arial" panose="020B0604020202020204" pitchFamily="34" charset="0"/>
                  <a:cs typeface="Times New Roman" panose="02020603050405020304" pitchFamily="18" charset="0"/>
                </a:endParaRPr>
              </a:p>
              <a:p>
                <a:pPr algn="just">
                  <a:spcBef>
                    <a:spcPts val="600"/>
                  </a:spcBef>
                  <a:spcAft>
                    <a:spcPts val="600"/>
                  </a:spcAft>
                </a:pPr>
                <a:r>
                  <a:rPr lang="en-US" sz="3600" dirty="0" err="1">
                    <a:effectLst/>
                    <a:latin typeface="Times New Roman" panose="02020603050405020304" pitchFamily="18" charset="0"/>
                    <a:ea typeface="Arial" panose="020B0604020202020204" pitchFamily="34" charset="0"/>
                    <a:cs typeface="Times New Roman" panose="02020603050405020304" pitchFamily="18" charset="0"/>
                  </a:rPr>
                  <a:t>Giá</a:t>
                </a:r>
                <a:r>
                  <a:rPr lang="en-US" sz="36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effectLst/>
                    <a:latin typeface="Times New Roman" panose="02020603050405020304" pitchFamily="18" charset="0"/>
                    <a:ea typeface="Arial" panose="020B0604020202020204" pitchFamily="34" charset="0"/>
                    <a:cs typeface="Times New Roman" panose="02020603050405020304" pitchFamily="18" charset="0"/>
                  </a:rPr>
                  <a:t>tiền</a:t>
                </a:r>
                <a:r>
                  <a:rPr lang="en-US" sz="36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effectLst/>
                    <a:latin typeface="Times New Roman" panose="02020603050405020304" pitchFamily="18" charset="0"/>
                    <a:ea typeface="Arial" panose="020B0604020202020204" pitchFamily="34" charset="0"/>
                    <a:cs typeface="Times New Roman" panose="02020603050405020304" pitchFamily="18" charset="0"/>
                  </a:rPr>
                  <a:t>của</a:t>
                </a:r>
                <a:r>
                  <a:rPr lang="en-US" sz="3600" dirty="0">
                    <a:effectLst/>
                    <a:latin typeface="Times New Roman" panose="02020603050405020304" pitchFamily="18" charset="0"/>
                    <a:ea typeface="Arial" panose="020B0604020202020204" pitchFamily="34" charset="0"/>
                    <a:cs typeface="Times New Roman" panose="02020603050405020304" pitchFamily="18" charset="0"/>
                  </a:rPr>
                  <a:t> 7 </a:t>
                </a:r>
                <a:r>
                  <a:rPr lang="en-US" sz="3600" dirty="0" err="1">
                    <a:effectLst/>
                    <a:latin typeface="Times New Roman" panose="02020603050405020304" pitchFamily="18" charset="0"/>
                    <a:ea typeface="Arial" panose="020B0604020202020204" pitchFamily="34" charset="0"/>
                    <a:cs typeface="Times New Roman" panose="02020603050405020304" pitchFamily="18" charset="0"/>
                  </a:rPr>
                  <a:t>cái</a:t>
                </a:r>
                <a:r>
                  <a:rPr lang="en-US" sz="36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effectLst/>
                    <a:latin typeface="Times New Roman" panose="02020603050405020304" pitchFamily="18" charset="0"/>
                    <a:ea typeface="Arial" panose="020B0604020202020204" pitchFamily="34" charset="0"/>
                    <a:cs typeface="Times New Roman" panose="02020603050405020304" pitchFamily="18" charset="0"/>
                  </a:rPr>
                  <a:t>bút</a:t>
                </a:r>
                <a:r>
                  <a:rPr lang="en-US" sz="36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effectLst/>
                    <a:latin typeface="Times New Roman" panose="02020603050405020304" pitchFamily="18" charset="0"/>
                    <a:ea typeface="Arial" panose="020B0604020202020204" pitchFamily="34" charset="0"/>
                    <a:cs typeface="Times New Roman" panose="02020603050405020304" pitchFamily="18" charset="0"/>
                  </a:rPr>
                  <a:t>là</a:t>
                </a:r>
                <a:r>
                  <a:rPr lang="en-US" sz="3600" dirty="0">
                    <a:effectLst/>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r>
                      <a:rPr lang="en-US" sz="3600">
                        <a:effectLst/>
                        <a:latin typeface="Cambria Math" panose="02040503050406030204" pitchFamily="18" charset="0"/>
                        <a:ea typeface="Arial" panose="020B0604020202020204" pitchFamily="34" charset="0"/>
                        <a:cs typeface="Times New Roman" panose="02020603050405020304" pitchFamily="18" charset="0"/>
                      </a:rPr>
                      <m:t>7</m:t>
                    </m:r>
                    <m:r>
                      <m:rPr>
                        <m:sty m:val="p"/>
                      </m:rPr>
                      <a:rPr lang="en-US" sz="3600">
                        <a:effectLst/>
                        <a:latin typeface="Cambria Math" panose="02040503050406030204" pitchFamily="18" charset="0"/>
                        <a:ea typeface="Arial" panose="020B0604020202020204" pitchFamily="34" charset="0"/>
                        <a:cs typeface="Times New Roman" panose="02020603050405020304" pitchFamily="18" charset="0"/>
                      </a:rPr>
                      <m:t>y</m:t>
                    </m:r>
                  </m:oMath>
                </a14:m>
                <a:r>
                  <a:rPr lang="en-US" sz="3600" dirty="0">
                    <a:effectLst/>
                    <a:latin typeface="Times New Roman" panose="02020603050405020304" pitchFamily="18" charset="0"/>
                    <a:ea typeface="Dotum" panose="020B0600000101010101" pitchFamily="34" charset="-127"/>
                    <a:cs typeface="Times New Roman" panose="02020603050405020304" pitchFamily="18" charset="0"/>
                  </a:rPr>
                  <a:t> (</a:t>
                </a:r>
                <a:r>
                  <a:rPr lang="en-US" sz="3600" dirty="0" err="1">
                    <a:effectLst/>
                    <a:latin typeface="Times New Roman" panose="02020603050405020304" pitchFamily="18" charset="0"/>
                    <a:ea typeface="Dotum" panose="020B0600000101010101" pitchFamily="34" charset="-127"/>
                    <a:cs typeface="Times New Roman" panose="02020603050405020304" pitchFamily="18" charset="0"/>
                  </a:rPr>
                  <a:t>đồng</a:t>
                </a:r>
                <a:r>
                  <a:rPr lang="en-US" sz="3600" dirty="0">
                    <a:effectLst/>
                    <a:latin typeface="Times New Roman" panose="02020603050405020304" pitchFamily="18" charset="0"/>
                    <a:ea typeface="Dotum" panose="020B0600000101010101" pitchFamily="34" charset="-127"/>
                    <a:cs typeface="Times New Roman" panose="02020603050405020304" pitchFamily="18" charset="0"/>
                  </a:rPr>
                  <a:t>).</a:t>
                </a:r>
                <a:endParaRPr lang="en-US" sz="3600" dirty="0">
                  <a:effectLst/>
                  <a:latin typeface="Times New Roman" panose="02020603050405020304" pitchFamily="18" charset="0"/>
                  <a:ea typeface="Arial" panose="020B0604020202020204" pitchFamily="34" charset="0"/>
                  <a:cs typeface="Times New Roman" panose="02020603050405020304" pitchFamily="18" charset="0"/>
                </a:endParaRPr>
              </a:p>
              <a:p>
                <a:pPr algn="just">
                  <a:spcBef>
                    <a:spcPts val="600"/>
                  </a:spcBef>
                  <a:spcAft>
                    <a:spcPts val="600"/>
                  </a:spcAft>
                </a:pPr>
                <a:r>
                  <a:rPr lang="en-US" sz="3600" dirty="0" err="1">
                    <a:effectLst/>
                    <a:latin typeface="Times New Roman" panose="02020603050405020304" pitchFamily="18" charset="0"/>
                    <a:ea typeface="Arial" panose="020B0604020202020204" pitchFamily="34" charset="0"/>
                    <a:cs typeface="Times New Roman" panose="02020603050405020304" pitchFamily="18" charset="0"/>
                  </a:rPr>
                  <a:t>Giá</a:t>
                </a:r>
                <a:r>
                  <a:rPr lang="en-US" sz="36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effectLst/>
                    <a:latin typeface="Times New Roman" panose="02020603050405020304" pitchFamily="18" charset="0"/>
                    <a:ea typeface="Arial" panose="020B0604020202020204" pitchFamily="34" charset="0"/>
                    <a:cs typeface="Times New Roman" panose="02020603050405020304" pitchFamily="18" charset="0"/>
                  </a:rPr>
                  <a:t>tiền</a:t>
                </a:r>
                <a:r>
                  <a:rPr lang="en-US" sz="36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effectLst/>
                    <a:latin typeface="Times New Roman" panose="02020603050405020304" pitchFamily="18" charset="0"/>
                    <a:ea typeface="Arial" panose="020B0604020202020204" pitchFamily="34" charset="0"/>
                    <a:cs typeface="Times New Roman" panose="02020603050405020304" pitchFamily="18" charset="0"/>
                  </a:rPr>
                  <a:t>của</a:t>
                </a:r>
                <a:r>
                  <a:rPr lang="en-US" sz="3600" dirty="0">
                    <a:effectLst/>
                    <a:latin typeface="Times New Roman" panose="02020603050405020304" pitchFamily="18" charset="0"/>
                    <a:ea typeface="Arial" panose="020B0604020202020204" pitchFamily="34" charset="0"/>
                    <a:cs typeface="Times New Roman" panose="02020603050405020304" pitchFamily="18" charset="0"/>
                  </a:rPr>
                  <a:t> 8 </a:t>
                </a:r>
                <a:r>
                  <a:rPr lang="en-US" sz="3600" dirty="0" err="1">
                    <a:effectLst/>
                    <a:latin typeface="Times New Roman" panose="02020603050405020304" pitchFamily="18" charset="0"/>
                    <a:ea typeface="Arial" panose="020B0604020202020204" pitchFamily="34" charset="0"/>
                    <a:cs typeface="Times New Roman" panose="02020603050405020304" pitchFamily="18" charset="0"/>
                  </a:rPr>
                  <a:t>quyển</a:t>
                </a:r>
                <a:r>
                  <a:rPr lang="en-US" sz="36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effectLst/>
                    <a:latin typeface="Times New Roman" panose="02020603050405020304" pitchFamily="18" charset="0"/>
                    <a:ea typeface="Arial" panose="020B0604020202020204" pitchFamily="34" charset="0"/>
                    <a:cs typeface="Times New Roman" panose="02020603050405020304" pitchFamily="18" charset="0"/>
                  </a:rPr>
                  <a:t>vở</a:t>
                </a:r>
                <a:r>
                  <a:rPr lang="en-US" sz="36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effectLst/>
                    <a:latin typeface="Times New Roman" panose="02020603050405020304" pitchFamily="18" charset="0"/>
                    <a:ea typeface="Arial" panose="020B0604020202020204" pitchFamily="34" charset="0"/>
                    <a:cs typeface="Times New Roman" panose="02020603050405020304" pitchFamily="18" charset="0"/>
                  </a:rPr>
                  <a:t>và</a:t>
                </a:r>
                <a:r>
                  <a:rPr lang="en-US" sz="3600" dirty="0">
                    <a:effectLst/>
                    <a:latin typeface="Times New Roman" panose="02020603050405020304" pitchFamily="18" charset="0"/>
                    <a:ea typeface="Arial" panose="020B0604020202020204" pitchFamily="34" charset="0"/>
                    <a:cs typeface="Times New Roman" panose="02020603050405020304" pitchFamily="18" charset="0"/>
                  </a:rPr>
                  <a:t> 7 </a:t>
                </a:r>
                <a:r>
                  <a:rPr lang="en-US" sz="3600" dirty="0" err="1">
                    <a:effectLst/>
                    <a:latin typeface="Times New Roman" panose="02020603050405020304" pitchFamily="18" charset="0"/>
                    <a:ea typeface="Arial" panose="020B0604020202020204" pitchFamily="34" charset="0"/>
                    <a:cs typeface="Times New Roman" panose="02020603050405020304" pitchFamily="18" charset="0"/>
                  </a:rPr>
                  <a:t>cái</a:t>
                </a:r>
                <a:r>
                  <a:rPr lang="en-US" sz="36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effectLst/>
                    <a:latin typeface="Times New Roman" panose="02020603050405020304" pitchFamily="18" charset="0"/>
                    <a:ea typeface="Arial" panose="020B0604020202020204" pitchFamily="34" charset="0"/>
                    <a:cs typeface="Times New Roman" panose="02020603050405020304" pitchFamily="18" charset="0"/>
                  </a:rPr>
                  <a:t>bút</a:t>
                </a:r>
                <a:r>
                  <a:rPr lang="en-US" sz="36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effectLst/>
                    <a:latin typeface="Times New Roman" panose="02020603050405020304" pitchFamily="18" charset="0"/>
                    <a:ea typeface="Arial" panose="020B0604020202020204" pitchFamily="34" charset="0"/>
                    <a:cs typeface="Times New Roman" panose="02020603050405020304" pitchFamily="18" charset="0"/>
                  </a:rPr>
                  <a:t>là</a:t>
                </a:r>
                <a:r>
                  <a:rPr lang="en-US" sz="3600" dirty="0">
                    <a:effectLst/>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r>
                      <a:rPr lang="en-US" sz="3600">
                        <a:effectLst/>
                        <a:latin typeface="Cambria Math" panose="02040503050406030204" pitchFamily="18" charset="0"/>
                        <a:ea typeface="Arial" panose="020B0604020202020204" pitchFamily="34" charset="0"/>
                        <a:cs typeface="Times New Roman" panose="02020603050405020304" pitchFamily="18" charset="0"/>
                      </a:rPr>
                      <m:t>8</m:t>
                    </m:r>
                    <m:r>
                      <m:rPr>
                        <m:sty m:val="p"/>
                      </m:rPr>
                      <a:rPr lang="en-US" sz="3600">
                        <a:effectLst/>
                        <a:latin typeface="Cambria Math" panose="02040503050406030204" pitchFamily="18" charset="0"/>
                        <a:ea typeface="Arial" panose="020B0604020202020204" pitchFamily="34" charset="0"/>
                        <a:cs typeface="Times New Roman" panose="02020603050405020304" pitchFamily="18" charset="0"/>
                      </a:rPr>
                      <m:t>x</m:t>
                    </m:r>
                    <m:r>
                      <a:rPr lang="en-US" sz="3600">
                        <a:effectLst/>
                        <a:latin typeface="Cambria Math" panose="02040503050406030204" pitchFamily="18" charset="0"/>
                        <a:ea typeface="Arial" panose="020B0604020202020204" pitchFamily="34" charset="0"/>
                        <a:cs typeface="Times New Roman" panose="02020603050405020304" pitchFamily="18" charset="0"/>
                      </a:rPr>
                      <m:t>+7</m:t>
                    </m:r>
                    <m:r>
                      <m:rPr>
                        <m:sty m:val="p"/>
                      </m:rPr>
                      <a:rPr lang="en-US" sz="3600">
                        <a:effectLst/>
                        <a:latin typeface="Cambria Math" panose="02040503050406030204" pitchFamily="18" charset="0"/>
                        <a:ea typeface="Arial" panose="020B0604020202020204" pitchFamily="34" charset="0"/>
                        <a:cs typeface="Times New Roman" panose="02020603050405020304" pitchFamily="18" charset="0"/>
                      </a:rPr>
                      <m:t>y</m:t>
                    </m:r>
                  </m:oMath>
                </a14:m>
                <a:r>
                  <a:rPr lang="en-US" sz="3600" dirty="0">
                    <a:effectLst/>
                    <a:latin typeface="Times New Roman" panose="02020603050405020304" pitchFamily="18" charset="0"/>
                    <a:ea typeface="Dotum" panose="020B0600000101010101" pitchFamily="34" charset="-127"/>
                    <a:cs typeface="Times New Roman" panose="02020603050405020304" pitchFamily="18" charset="0"/>
                  </a:rPr>
                  <a:t> (</a:t>
                </a:r>
                <a:r>
                  <a:rPr lang="en-US" sz="3600" dirty="0" err="1">
                    <a:effectLst/>
                    <a:latin typeface="Times New Roman" panose="02020603050405020304" pitchFamily="18" charset="0"/>
                    <a:ea typeface="Dotum" panose="020B0600000101010101" pitchFamily="34" charset="-127"/>
                    <a:cs typeface="Times New Roman" panose="02020603050405020304" pitchFamily="18" charset="0"/>
                  </a:rPr>
                  <a:t>đồng</a:t>
                </a:r>
                <a:r>
                  <a:rPr lang="en-US" sz="3600" dirty="0">
                    <a:effectLst/>
                    <a:latin typeface="Times New Roman" panose="02020603050405020304" pitchFamily="18" charset="0"/>
                    <a:ea typeface="Dotum" panose="020B0600000101010101" pitchFamily="34" charset="-127"/>
                    <a:cs typeface="Times New Roman" panose="02020603050405020304" pitchFamily="18" charset="0"/>
                  </a:rPr>
                  <a:t>).</a:t>
                </a:r>
                <a:endParaRPr lang="en-US" sz="3600" dirty="0">
                  <a:effectLst/>
                  <a:latin typeface="Times New Roman" panose="02020603050405020304" pitchFamily="18" charset="0"/>
                  <a:ea typeface="Arial" panose="020B0604020202020204" pitchFamily="34" charset="0"/>
                  <a:cs typeface="Times New Roman" panose="02020603050405020304" pitchFamily="18" charset="0"/>
                </a:endParaRPr>
              </a:p>
              <a:p>
                <a:pPr algn="just">
                  <a:spcBef>
                    <a:spcPts val="600"/>
                  </a:spcBef>
                  <a:spcAft>
                    <a:spcPts val="600"/>
                  </a:spcAft>
                </a:pPr>
                <a:r>
                  <a:rPr lang="en-US" sz="3600" dirty="0">
                    <a:effectLst/>
                    <a:latin typeface="Times New Roman" panose="02020603050405020304" pitchFamily="18" charset="0"/>
                    <a:ea typeface="Arial" panose="020B0604020202020204" pitchFamily="34" charset="0"/>
                    <a:cs typeface="Times New Roman" panose="02020603050405020304" pitchFamily="18" charset="0"/>
                  </a:rPr>
                  <a:t>b) </a:t>
                </a:r>
                <a:r>
                  <a:rPr lang="en-US" sz="3600" dirty="0" err="1">
                    <a:effectLst/>
                    <a:latin typeface="Times New Roman" panose="02020603050405020304" pitchFamily="18" charset="0"/>
                    <a:ea typeface="Arial" panose="020B0604020202020204" pitchFamily="34" charset="0"/>
                    <a:cs typeface="Times New Roman" panose="02020603050405020304" pitchFamily="18" charset="0"/>
                  </a:rPr>
                  <a:t>Mỗi</a:t>
                </a:r>
                <a:r>
                  <a:rPr lang="en-US" sz="36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effectLst/>
                    <a:latin typeface="Times New Roman" panose="02020603050405020304" pitchFamily="18" charset="0"/>
                    <a:ea typeface="Arial" panose="020B0604020202020204" pitchFamily="34" charset="0"/>
                    <a:cs typeface="Times New Roman" panose="02020603050405020304" pitchFamily="18" charset="0"/>
                  </a:rPr>
                  <a:t>xấp</a:t>
                </a:r>
                <a:r>
                  <a:rPr lang="en-US" sz="36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effectLst/>
                    <a:latin typeface="Times New Roman" panose="02020603050405020304" pitchFamily="18" charset="0"/>
                    <a:ea typeface="Arial" panose="020B0604020202020204" pitchFamily="34" charset="0"/>
                    <a:cs typeface="Times New Roman" panose="02020603050405020304" pitchFamily="18" charset="0"/>
                  </a:rPr>
                  <a:t>vở</a:t>
                </a:r>
                <a:r>
                  <a:rPr lang="en-US" sz="36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effectLst/>
                    <a:latin typeface="Times New Roman" panose="02020603050405020304" pitchFamily="18" charset="0"/>
                    <a:ea typeface="Arial" panose="020B0604020202020204" pitchFamily="34" charset="0"/>
                    <a:cs typeface="Times New Roman" panose="02020603050405020304" pitchFamily="18" charset="0"/>
                  </a:rPr>
                  <a:t>có</a:t>
                </a:r>
                <a:r>
                  <a:rPr lang="en-US" sz="3600" dirty="0">
                    <a:effectLst/>
                    <a:latin typeface="Times New Roman" panose="02020603050405020304" pitchFamily="18" charset="0"/>
                    <a:ea typeface="Arial" panose="020B0604020202020204" pitchFamily="34" charset="0"/>
                    <a:cs typeface="Times New Roman" panose="02020603050405020304" pitchFamily="18" charset="0"/>
                  </a:rPr>
                  <a:t> 10 </a:t>
                </a:r>
                <a:r>
                  <a:rPr lang="en-US" sz="3600" dirty="0" err="1">
                    <a:effectLst/>
                    <a:latin typeface="Times New Roman" panose="02020603050405020304" pitchFamily="18" charset="0"/>
                    <a:ea typeface="Arial" panose="020B0604020202020204" pitchFamily="34" charset="0"/>
                    <a:cs typeface="Times New Roman" panose="02020603050405020304" pitchFamily="18" charset="0"/>
                  </a:rPr>
                  <a:t>quyển</a:t>
                </a:r>
                <a:r>
                  <a:rPr lang="en-US" sz="36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effectLst/>
                    <a:latin typeface="Times New Roman" panose="02020603050405020304" pitchFamily="18" charset="0"/>
                    <a:ea typeface="Arial" panose="020B0604020202020204" pitchFamily="34" charset="0"/>
                    <a:cs typeface="Times New Roman" panose="02020603050405020304" pitchFamily="18" charset="0"/>
                  </a:rPr>
                  <a:t>nên</a:t>
                </a:r>
                <a:r>
                  <a:rPr lang="en-US" sz="3600" dirty="0">
                    <a:effectLst/>
                    <a:latin typeface="Times New Roman" panose="02020603050405020304" pitchFamily="18" charset="0"/>
                    <a:ea typeface="Arial" panose="020B0604020202020204" pitchFamily="34" charset="0"/>
                    <a:cs typeface="Times New Roman" panose="02020603050405020304" pitchFamily="18" charset="0"/>
                  </a:rPr>
                  <a:t> 3 </a:t>
                </a:r>
                <a:r>
                  <a:rPr lang="en-US" sz="3600" dirty="0" err="1">
                    <a:effectLst/>
                    <a:latin typeface="Times New Roman" panose="02020603050405020304" pitchFamily="18" charset="0"/>
                    <a:ea typeface="Arial" panose="020B0604020202020204" pitchFamily="34" charset="0"/>
                    <a:cs typeface="Times New Roman" panose="02020603050405020304" pitchFamily="18" charset="0"/>
                  </a:rPr>
                  <a:t>xấp</a:t>
                </a:r>
                <a:r>
                  <a:rPr lang="en-US" sz="36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effectLst/>
                    <a:latin typeface="Times New Roman" panose="02020603050405020304" pitchFamily="18" charset="0"/>
                    <a:ea typeface="Arial" panose="020B0604020202020204" pitchFamily="34" charset="0"/>
                    <a:cs typeface="Times New Roman" panose="02020603050405020304" pitchFamily="18" charset="0"/>
                  </a:rPr>
                  <a:t>vở</a:t>
                </a:r>
                <a:r>
                  <a:rPr lang="en-US" sz="36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effectLst/>
                    <a:latin typeface="Times New Roman" panose="02020603050405020304" pitchFamily="18" charset="0"/>
                    <a:ea typeface="Arial" panose="020B0604020202020204" pitchFamily="34" charset="0"/>
                    <a:cs typeface="Times New Roman" panose="02020603050405020304" pitchFamily="18" charset="0"/>
                  </a:rPr>
                  <a:t>có</a:t>
                </a:r>
                <a:r>
                  <a:rPr lang="en-US" sz="3600" dirty="0">
                    <a:effectLst/>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r>
                      <a:rPr lang="en-US" sz="3600">
                        <a:effectLst/>
                        <a:latin typeface="Cambria Math" panose="02040503050406030204" pitchFamily="18" charset="0"/>
                        <a:ea typeface="Arial" panose="020B0604020202020204" pitchFamily="34" charset="0"/>
                        <a:cs typeface="Times New Roman" panose="02020603050405020304" pitchFamily="18" charset="0"/>
                      </a:rPr>
                      <m:t>3.10=30 </m:t>
                    </m:r>
                  </m:oMath>
                </a14:m>
                <a:r>
                  <a:rPr lang="en-US" sz="3600" dirty="0">
                    <a:effectLst/>
                    <a:latin typeface="Times New Roman" panose="02020603050405020304" pitchFamily="18" charset="0"/>
                    <a:ea typeface="Dotum" panose="020B0600000101010101" pitchFamily="34" charset="-127"/>
                    <a:cs typeface="Times New Roman" panose="02020603050405020304" pitchFamily="18" charset="0"/>
                  </a:rPr>
                  <a:t>(</a:t>
                </a:r>
                <a:r>
                  <a:rPr lang="en-US" sz="3600" dirty="0" err="1">
                    <a:effectLst/>
                    <a:latin typeface="Times New Roman" panose="02020603050405020304" pitchFamily="18" charset="0"/>
                    <a:ea typeface="Dotum" panose="020B0600000101010101" pitchFamily="34" charset="-127"/>
                    <a:cs typeface="Times New Roman" panose="02020603050405020304" pitchFamily="18" charset="0"/>
                  </a:rPr>
                  <a:t>quyển</a:t>
                </a:r>
                <a:r>
                  <a:rPr lang="en-US" sz="3600" dirty="0">
                    <a:effectLst/>
                    <a:latin typeface="Times New Roman" panose="02020603050405020304" pitchFamily="18" charset="0"/>
                    <a:ea typeface="Dotum" panose="020B0600000101010101" pitchFamily="34" charset="-127"/>
                    <a:cs typeface="Times New Roman" panose="02020603050405020304" pitchFamily="18" charset="0"/>
                  </a:rPr>
                  <a:t> </a:t>
                </a:r>
                <a:r>
                  <a:rPr lang="en-US" sz="3600" dirty="0" err="1">
                    <a:effectLst/>
                    <a:latin typeface="Times New Roman" panose="02020603050405020304" pitchFamily="18" charset="0"/>
                    <a:ea typeface="Dotum" panose="020B0600000101010101" pitchFamily="34" charset="-127"/>
                    <a:cs typeface="Times New Roman" panose="02020603050405020304" pitchFamily="18" charset="0"/>
                  </a:rPr>
                  <a:t>vở</a:t>
                </a:r>
                <a:r>
                  <a:rPr lang="en-US" sz="3600" dirty="0">
                    <a:effectLst/>
                    <a:latin typeface="Times New Roman" panose="02020603050405020304" pitchFamily="18" charset="0"/>
                    <a:ea typeface="Dotum" panose="020B0600000101010101" pitchFamily="34" charset="-127"/>
                    <a:cs typeface="Times New Roman" panose="02020603050405020304" pitchFamily="18" charset="0"/>
                  </a:rPr>
                  <a:t>).</a:t>
                </a:r>
                <a:endParaRPr lang="en-US" sz="3600" dirty="0">
                  <a:effectLst/>
                  <a:latin typeface="Times New Roman" panose="02020603050405020304" pitchFamily="18" charset="0"/>
                  <a:ea typeface="Arial" panose="020B0604020202020204" pitchFamily="34" charset="0"/>
                  <a:cs typeface="Times New Roman" panose="02020603050405020304" pitchFamily="18" charset="0"/>
                </a:endParaRPr>
              </a:p>
              <a:p>
                <a:pPr algn="just">
                  <a:spcBef>
                    <a:spcPts val="600"/>
                  </a:spcBef>
                  <a:spcAft>
                    <a:spcPts val="600"/>
                  </a:spcAft>
                </a:pPr>
                <a:r>
                  <a:rPr lang="en-US" sz="3600" dirty="0" err="1">
                    <a:effectLst/>
                    <a:latin typeface="Times New Roman" panose="02020603050405020304" pitchFamily="18" charset="0"/>
                    <a:ea typeface="Arial" panose="020B0604020202020204" pitchFamily="34" charset="0"/>
                    <a:cs typeface="Times New Roman" panose="02020603050405020304" pitchFamily="18" charset="0"/>
                  </a:rPr>
                  <a:t>Giá</a:t>
                </a:r>
                <a:r>
                  <a:rPr lang="en-US" sz="36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effectLst/>
                    <a:latin typeface="Times New Roman" panose="02020603050405020304" pitchFamily="18" charset="0"/>
                    <a:ea typeface="Arial" panose="020B0604020202020204" pitchFamily="34" charset="0"/>
                    <a:cs typeface="Times New Roman" panose="02020603050405020304" pitchFamily="18" charset="0"/>
                  </a:rPr>
                  <a:t>tiền</a:t>
                </a:r>
                <a:r>
                  <a:rPr lang="en-US" sz="36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effectLst/>
                    <a:latin typeface="Times New Roman" panose="02020603050405020304" pitchFamily="18" charset="0"/>
                    <a:ea typeface="Arial" panose="020B0604020202020204" pitchFamily="34" charset="0"/>
                    <a:cs typeface="Times New Roman" panose="02020603050405020304" pitchFamily="18" charset="0"/>
                  </a:rPr>
                  <a:t>của</a:t>
                </a:r>
                <a:r>
                  <a:rPr lang="en-US" sz="3600" dirty="0">
                    <a:effectLst/>
                    <a:latin typeface="Times New Roman" panose="02020603050405020304" pitchFamily="18" charset="0"/>
                    <a:ea typeface="Arial" panose="020B0604020202020204" pitchFamily="34" charset="0"/>
                    <a:cs typeface="Times New Roman" panose="02020603050405020304" pitchFamily="18" charset="0"/>
                  </a:rPr>
                  <a:t> 3 </a:t>
                </a:r>
                <a:r>
                  <a:rPr lang="en-US" sz="3600" dirty="0" err="1">
                    <a:effectLst/>
                    <a:latin typeface="Times New Roman" panose="02020603050405020304" pitchFamily="18" charset="0"/>
                    <a:ea typeface="Arial" panose="020B0604020202020204" pitchFamily="34" charset="0"/>
                    <a:cs typeface="Times New Roman" panose="02020603050405020304" pitchFamily="18" charset="0"/>
                  </a:rPr>
                  <a:t>xấp</a:t>
                </a:r>
                <a:r>
                  <a:rPr lang="en-US" sz="36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effectLst/>
                    <a:latin typeface="Times New Roman" panose="02020603050405020304" pitchFamily="18" charset="0"/>
                    <a:ea typeface="Arial" panose="020B0604020202020204" pitchFamily="34" charset="0"/>
                    <a:cs typeface="Times New Roman" panose="02020603050405020304" pitchFamily="18" charset="0"/>
                  </a:rPr>
                  <a:t>vở</a:t>
                </a:r>
                <a:r>
                  <a:rPr lang="en-US" sz="36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err="1">
                    <a:effectLst/>
                    <a:latin typeface="Times New Roman" panose="02020603050405020304" pitchFamily="18" charset="0"/>
                    <a:ea typeface="Arial" panose="020B0604020202020204" pitchFamily="34" charset="0"/>
                    <a:cs typeface="Times New Roman" panose="02020603050405020304" pitchFamily="18" charset="0"/>
                  </a:rPr>
                  <a:t>là</a:t>
                </a:r>
                <a:r>
                  <a:rPr lang="en-US" sz="3600" dirty="0">
                    <a:effectLst/>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r>
                      <a:rPr lang="en-US" sz="3600">
                        <a:effectLst/>
                        <a:latin typeface="Cambria Math" panose="02040503050406030204" pitchFamily="18" charset="0"/>
                        <a:ea typeface="Arial" panose="020B0604020202020204" pitchFamily="34" charset="0"/>
                        <a:cs typeface="Times New Roman" panose="02020603050405020304" pitchFamily="18" charset="0"/>
                      </a:rPr>
                      <m:t>30</m:t>
                    </m:r>
                    <m:r>
                      <m:rPr>
                        <m:sty m:val="p"/>
                      </m:rPr>
                      <a:rPr lang="en-US" sz="3600">
                        <a:effectLst/>
                        <a:latin typeface="Cambria Math" panose="02040503050406030204" pitchFamily="18" charset="0"/>
                        <a:ea typeface="Arial" panose="020B0604020202020204" pitchFamily="34" charset="0"/>
                        <a:cs typeface="Times New Roman" panose="02020603050405020304" pitchFamily="18" charset="0"/>
                      </a:rPr>
                      <m:t>x</m:t>
                    </m:r>
                  </m:oMath>
                </a14:m>
                <a:r>
                  <a:rPr lang="en-US" sz="3600" dirty="0">
                    <a:effectLst/>
                    <a:latin typeface="Times New Roman" panose="02020603050405020304" pitchFamily="18" charset="0"/>
                    <a:ea typeface="Dotum" panose="020B0600000101010101" pitchFamily="34" charset="-127"/>
                    <a:cs typeface="Times New Roman" panose="02020603050405020304" pitchFamily="18" charset="0"/>
                  </a:rPr>
                  <a:t> (</a:t>
                </a:r>
                <a:r>
                  <a:rPr lang="en-US" sz="3600" dirty="0" err="1">
                    <a:effectLst/>
                    <a:latin typeface="Times New Roman" panose="02020603050405020304" pitchFamily="18" charset="0"/>
                    <a:ea typeface="Dotum" panose="020B0600000101010101" pitchFamily="34" charset="-127"/>
                    <a:cs typeface="Times New Roman" panose="02020603050405020304" pitchFamily="18" charset="0"/>
                  </a:rPr>
                  <a:t>đồng</a:t>
                </a:r>
                <a:r>
                  <a:rPr lang="en-US" sz="3600" dirty="0">
                    <a:effectLst/>
                    <a:latin typeface="Times New Roman" panose="02020603050405020304" pitchFamily="18" charset="0"/>
                    <a:ea typeface="Dotum" panose="020B0600000101010101" pitchFamily="34" charset="-127"/>
                    <a:cs typeface="Times New Roman" panose="02020603050405020304" pitchFamily="18" charset="0"/>
                  </a:rPr>
                  <a:t>).</a:t>
                </a:r>
                <a:endParaRPr lang="en-US" sz="3600" dirty="0">
                  <a:effectLst/>
                  <a:latin typeface="Times New Roman" panose="02020603050405020304" pitchFamily="18" charset="0"/>
                  <a:ea typeface="Arial" panose="020B0604020202020204" pitchFamily="34" charset="0"/>
                  <a:cs typeface="Times New Roman" panose="02020603050405020304" pitchFamily="18" charset="0"/>
                </a:endParaRPr>
              </a:p>
              <a:p>
                <a:pPr algn="just">
                  <a:spcBef>
                    <a:spcPts val="600"/>
                  </a:spcBef>
                  <a:spcAft>
                    <a:spcPts val="600"/>
                  </a:spcAft>
                </a:pPr>
                <a:r>
                  <a:rPr lang="en-US" sz="3600" dirty="0" err="1">
                    <a:effectLst/>
                    <a:latin typeface="Times New Roman" panose="02020603050405020304" pitchFamily="18" charset="0"/>
                    <a:ea typeface="Dotum" panose="020B0600000101010101" pitchFamily="34" charset="-127"/>
                    <a:cs typeface="Times New Roman" panose="02020603050405020304" pitchFamily="18" charset="0"/>
                  </a:rPr>
                  <a:t>Mỗi</a:t>
                </a:r>
                <a:r>
                  <a:rPr lang="en-US" sz="3600" dirty="0">
                    <a:effectLst/>
                    <a:latin typeface="Times New Roman" panose="02020603050405020304" pitchFamily="18" charset="0"/>
                    <a:ea typeface="Dotum" panose="020B0600000101010101" pitchFamily="34" charset="-127"/>
                    <a:cs typeface="Times New Roman" panose="02020603050405020304" pitchFamily="18" charset="0"/>
                  </a:rPr>
                  <a:t> </a:t>
                </a:r>
                <a:r>
                  <a:rPr lang="en-US" sz="3600" dirty="0" err="1">
                    <a:effectLst/>
                    <a:latin typeface="Times New Roman" panose="02020603050405020304" pitchFamily="18" charset="0"/>
                    <a:ea typeface="Dotum" panose="020B0600000101010101" pitchFamily="34" charset="-127"/>
                    <a:cs typeface="Times New Roman" panose="02020603050405020304" pitchFamily="18" charset="0"/>
                  </a:rPr>
                  <a:t>hộp</a:t>
                </a:r>
                <a:r>
                  <a:rPr lang="en-US" sz="3600" dirty="0">
                    <a:effectLst/>
                    <a:latin typeface="Times New Roman" panose="02020603050405020304" pitchFamily="18" charset="0"/>
                    <a:ea typeface="Dotum" panose="020B0600000101010101" pitchFamily="34" charset="-127"/>
                    <a:cs typeface="Times New Roman" panose="02020603050405020304" pitchFamily="18" charset="0"/>
                  </a:rPr>
                  <a:t> </a:t>
                </a:r>
                <a:r>
                  <a:rPr lang="en-US" sz="3600" dirty="0" err="1">
                    <a:effectLst/>
                    <a:latin typeface="Times New Roman" panose="02020603050405020304" pitchFamily="18" charset="0"/>
                    <a:ea typeface="Dotum" panose="020B0600000101010101" pitchFamily="34" charset="-127"/>
                    <a:cs typeface="Times New Roman" panose="02020603050405020304" pitchFamily="18" charset="0"/>
                  </a:rPr>
                  <a:t>bút</a:t>
                </a:r>
                <a:r>
                  <a:rPr lang="en-US" sz="3600" dirty="0">
                    <a:effectLst/>
                    <a:latin typeface="Times New Roman" panose="02020603050405020304" pitchFamily="18" charset="0"/>
                    <a:ea typeface="Dotum" panose="020B0600000101010101" pitchFamily="34" charset="-127"/>
                    <a:cs typeface="Times New Roman" panose="02020603050405020304" pitchFamily="18" charset="0"/>
                  </a:rPr>
                  <a:t> </a:t>
                </a:r>
                <a:r>
                  <a:rPr lang="en-US" sz="3600" dirty="0" err="1">
                    <a:effectLst/>
                    <a:latin typeface="Times New Roman" panose="02020603050405020304" pitchFamily="18" charset="0"/>
                    <a:ea typeface="Dotum" panose="020B0600000101010101" pitchFamily="34" charset="-127"/>
                    <a:cs typeface="Times New Roman" panose="02020603050405020304" pitchFamily="18" charset="0"/>
                  </a:rPr>
                  <a:t>có</a:t>
                </a:r>
                <a:r>
                  <a:rPr lang="en-US" sz="3600" dirty="0">
                    <a:effectLst/>
                    <a:latin typeface="Times New Roman" panose="02020603050405020304" pitchFamily="18" charset="0"/>
                    <a:ea typeface="Dotum" panose="020B0600000101010101" pitchFamily="34" charset="-127"/>
                    <a:cs typeface="Times New Roman" panose="02020603050405020304" pitchFamily="18" charset="0"/>
                  </a:rPr>
                  <a:t> 12 </a:t>
                </a:r>
                <a:r>
                  <a:rPr lang="en-US" sz="3600" dirty="0" err="1">
                    <a:effectLst/>
                    <a:latin typeface="Times New Roman" panose="02020603050405020304" pitchFamily="18" charset="0"/>
                    <a:ea typeface="Dotum" panose="020B0600000101010101" pitchFamily="34" charset="-127"/>
                    <a:cs typeface="Times New Roman" panose="02020603050405020304" pitchFamily="18" charset="0"/>
                  </a:rPr>
                  <a:t>chiếc</a:t>
                </a:r>
                <a:r>
                  <a:rPr lang="en-US" sz="3600" dirty="0">
                    <a:effectLst/>
                    <a:latin typeface="Times New Roman" panose="02020603050405020304" pitchFamily="18" charset="0"/>
                    <a:ea typeface="Dotum" panose="020B0600000101010101" pitchFamily="34" charset="-127"/>
                    <a:cs typeface="Times New Roman" panose="02020603050405020304" pitchFamily="18" charset="0"/>
                  </a:rPr>
                  <a:t> </a:t>
                </a:r>
                <a:r>
                  <a:rPr lang="en-US" sz="3600" dirty="0" err="1">
                    <a:effectLst/>
                    <a:latin typeface="Times New Roman" panose="02020603050405020304" pitchFamily="18" charset="0"/>
                    <a:ea typeface="Dotum" panose="020B0600000101010101" pitchFamily="34" charset="-127"/>
                    <a:cs typeface="Times New Roman" panose="02020603050405020304" pitchFamily="18" charset="0"/>
                  </a:rPr>
                  <a:t>nên</a:t>
                </a:r>
                <a:r>
                  <a:rPr lang="en-US" sz="3600" dirty="0">
                    <a:effectLst/>
                    <a:latin typeface="Times New Roman" panose="02020603050405020304" pitchFamily="18" charset="0"/>
                    <a:ea typeface="Dotum" panose="020B0600000101010101" pitchFamily="34" charset="-127"/>
                    <a:cs typeface="Times New Roman" panose="02020603050405020304" pitchFamily="18" charset="0"/>
                  </a:rPr>
                  <a:t> 2 </a:t>
                </a:r>
                <a:r>
                  <a:rPr lang="en-US" sz="3600" dirty="0" err="1">
                    <a:effectLst/>
                    <a:latin typeface="Times New Roman" panose="02020603050405020304" pitchFamily="18" charset="0"/>
                    <a:ea typeface="Dotum" panose="020B0600000101010101" pitchFamily="34" charset="-127"/>
                    <a:cs typeface="Times New Roman" panose="02020603050405020304" pitchFamily="18" charset="0"/>
                  </a:rPr>
                  <a:t>hộp</a:t>
                </a:r>
                <a:r>
                  <a:rPr lang="en-US" sz="3600" dirty="0">
                    <a:effectLst/>
                    <a:latin typeface="Times New Roman" panose="02020603050405020304" pitchFamily="18" charset="0"/>
                    <a:ea typeface="Dotum" panose="020B0600000101010101" pitchFamily="34" charset="-127"/>
                    <a:cs typeface="Times New Roman" panose="02020603050405020304" pitchFamily="18" charset="0"/>
                  </a:rPr>
                  <a:t> </a:t>
                </a:r>
                <a:r>
                  <a:rPr lang="en-US" sz="3600" dirty="0" err="1">
                    <a:effectLst/>
                    <a:latin typeface="Times New Roman" panose="02020603050405020304" pitchFamily="18" charset="0"/>
                    <a:ea typeface="Dotum" panose="020B0600000101010101" pitchFamily="34" charset="-127"/>
                    <a:cs typeface="Times New Roman" panose="02020603050405020304" pitchFamily="18" charset="0"/>
                  </a:rPr>
                  <a:t>bút</a:t>
                </a:r>
                <a:r>
                  <a:rPr lang="en-US" sz="3600" dirty="0">
                    <a:effectLst/>
                    <a:latin typeface="Times New Roman" panose="02020603050405020304" pitchFamily="18" charset="0"/>
                    <a:ea typeface="Dotum" panose="020B0600000101010101" pitchFamily="34" charset="-127"/>
                    <a:cs typeface="Times New Roman" panose="02020603050405020304" pitchFamily="18" charset="0"/>
                  </a:rPr>
                  <a:t> </a:t>
                </a:r>
                <a:r>
                  <a:rPr lang="en-US" sz="3600" dirty="0" err="1">
                    <a:effectLst/>
                    <a:latin typeface="Times New Roman" panose="02020603050405020304" pitchFamily="18" charset="0"/>
                    <a:ea typeface="Dotum" panose="020B0600000101010101" pitchFamily="34" charset="-127"/>
                    <a:cs typeface="Times New Roman" panose="02020603050405020304" pitchFamily="18" charset="0"/>
                  </a:rPr>
                  <a:t>có</a:t>
                </a:r>
                <a:r>
                  <a:rPr lang="en-US" sz="3600" dirty="0">
                    <a:effectLst/>
                    <a:latin typeface="Times New Roman" panose="02020603050405020304" pitchFamily="18" charset="0"/>
                    <a:ea typeface="Dotum" panose="020B0600000101010101" pitchFamily="34" charset="-127"/>
                    <a:cs typeface="Times New Roman" panose="02020603050405020304" pitchFamily="18" charset="0"/>
                  </a:rPr>
                  <a:t>: </a:t>
                </a:r>
                <a14:m>
                  <m:oMath xmlns:m="http://schemas.openxmlformats.org/officeDocument/2006/math">
                    <m:r>
                      <a:rPr lang="en-US" sz="3600">
                        <a:effectLst/>
                        <a:latin typeface="Cambria Math" panose="02040503050406030204" pitchFamily="18" charset="0"/>
                        <a:ea typeface="Dotum" panose="020B0600000101010101" pitchFamily="34" charset="-127"/>
                        <a:cs typeface="Times New Roman" panose="02020603050405020304" pitchFamily="18" charset="0"/>
                      </a:rPr>
                      <m:t>12.2=24 </m:t>
                    </m:r>
                  </m:oMath>
                </a14:m>
                <a:r>
                  <a:rPr lang="en-US" sz="3600" dirty="0">
                    <a:effectLst/>
                    <a:latin typeface="Times New Roman" panose="02020603050405020304" pitchFamily="18" charset="0"/>
                    <a:ea typeface="Dotum" panose="020B0600000101010101" pitchFamily="34" charset="-127"/>
                    <a:cs typeface="Times New Roman" panose="02020603050405020304" pitchFamily="18" charset="0"/>
                  </a:rPr>
                  <a:t>(</a:t>
                </a:r>
                <a:r>
                  <a:rPr lang="en-US" sz="3600" dirty="0" err="1">
                    <a:effectLst/>
                    <a:latin typeface="Times New Roman" panose="02020603050405020304" pitchFamily="18" charset="0"/>
                    <a:ea typeface="Dotum" panose="020B0600000101010101" pitchFamily="34" charset="-127"/>
                    <a:cs typeface="Times New Roman" panose="02020603050405020304" pitchFamily="18" charset="0"/>
                  </a:rPr>
                  <a:t>chiếc</a:t>
                </a:r>
                <a:r>
                  <a:rPr lang="en-US" sz="3600" dirty="0">
                    <a:effectLst/>
                    <a:latin typeface="Times New Roman" panose="02020603050405020304" pitchFamily="18" charset="0"/>
                    <a:ea typeface="Dotum" panose="020B0600000101010101" pitchFamily="34" charset="-127"/>
                    <a:cs typeface="Times New Roman" panose="02020603050405020304" pitchFamily="18" charset="0"/>
                  </a:rPr>
                  <a:t>).</a:t>
                </a:r>
                <a:endParaRPr lang="en-US" sz="3600" dirty="0">
                  <a:effectLst/>
                  <a:latin typeface="Times New Roman" panose="02020603050405020304" pitchFamily="18" charset="0"/>
                  <a:ea typeface="Arial" panose="020B0604020202020204" pitchFamily="34" charset="0"/>
                  <a:cs typeface="Times New Roman" panose="02020603050405020304" pitchFamily="18" charset="0"/>
                </a:endParaRPr>
              </a:p>
              <a:p>
                <a:pPr algn="just">
                  <a:spcBef>
                    <a:spcPts val="600"/>
                  </a:spcBef>
                  <a:spcAft>
                    <a:spcPts val="600"/>
                  </a:spcAft>
                </a:pPr>
                <a:r>
                  <a:rPr lang="en-US" sz="3600" dirty="0" err="1">
                    <a:effectLst/>
                    <a:latin typeface="Times New Roman" panose="02020603050405020304" pitchFamily="18" charset="0"/>
                    <a:ea typeface="Dotum" panose="020B0600000101010101" pitchFamily="34" charset="-127"/>
                    <a:cs typeface="Times New Roman" panose="02020603050405020304" pitchFamily="18" charset="0"/>
                  </a:rPr>
                  <a:t>Giá</a:t>
                </a:r>
                <a:r>
                  <a:rPr lang="en-US" sz="3600" dirty="0">
                    <a:effectLst/>
                    <a:latin typeface="Times New Roman" panose="02020603050405020304" pitchFamily="18" charset="0"/>
                    <a:ea typeface="Dotum" panose="020B0600000101010101" pitchFamily="34" charset="-127"/>
                    <a:cs typeface="Times New Roman" panose="02020603050405020304" pitchFamily="18" charset="0"/>
                  </a:rPr>
                  <a:t> </a:t>
                </a:r>
                <a:r>
                  <a:rPr lang="en-US" sz="3600" dirty="0" err="1">
                    <a:effectLst/>
                    <a:latin typeface="Times New Roman" panose="02020603050405020304" pitchFamily="18" charset="0"/>
                    <a:ea typeface="Dotum" panose="020B0600000101010101" pitchFamily="34" charset="-127"/>
                    <a:cs typeface="Times New Roman" panose="02020603050405020304" pitchFamily="18" charset="0"/>
                  </a:rPr>
                  <a:t>tiền</a:t>
                </a:r>
                <a:r>
                  <a:rPr lang="en-US" sz="3600" dirty="0">
                    <a:effectLst/>
                    <a:latin typeface="Times New Roman" panose="02020603050405020304" pitchFamily="18" charset="0"/>
                    <a:ea typeface="Dotum" panose="020B0600000101010101" pitchFamily="34" charset="-127"/>
                    <a:cs typeface="Times New Roman" panose="02020603050405020304" pitchFamily="18" charset="0"/>
                  </a:rPr>
                  <a:t> </a:t>
                </a:r>
                <a:r>
                  <a:rPr lang="en-US" sz="3600" dirty="0" err="1">
                    <a:effectLst/>
                    <a:latin typeface="Times New Roman" panose="02020603050405020304" pitchFamily="18" charset="0"/>
                    <a:ea typeface="Dotum" panose="020B0600000101010101" pitchFamily="34" charset="-127"/>
                    <a:cs typeface="Times New Roman" panose="02020603050405020304" pitchFamily="18" charset="0"/>
                  </a:rPr>
                  <a:t>của</a:t>
                </a:r>
                <a:r>
                  <a:rPr lang="en-US" sz="3600" dirty="0">
                    <a:effectLst/>
                    <a:latin typeface="Times New Roman" panose="02020603050405020304" pitchFamily="18" charset="0"/>
                    <a:ea typeface="Dotum" panose="020B0600000101010101" pitchFamily="34" charset="-127"/>
                    <a:cs typeface="Times New Roman" panose="02020603050405020304" pitchFamily="18" charset="0"/>
                  </a:rPr>
                  <a:t> 2 </a:t>
                </a:r>
                <a:r>
                  <a:rPr lang="en-US" sz="3600" dirty="0" err="1">
                    <a:effectLst/>
                    <a:latin typeface="Times New Roman" panose="02020603050405020304" pitchFamily="18" charset="0"/>
                    <a:ea typeface="Dotum" panose="020B0600000101010101" pitchFamily="34" charset="-127"/>
                    <a:cs typeface="Times New Roman" panose="02020603050405020304" pitchFamily="18" charset="0"/>
                  </a:rPr>
                  <a:t>hộp</a:t>
                </a:r>
                <a:r>
                  <a:rPr lang="en-US" sz="3600" dirty="0">
                    <a:effectLst/>
                    <a:latin typeface="Times New Roman" panose="02020603050405020304" pitchFamily="18" charset="0"/>
                    <a:ea typeface="Dotum" panose="020B0600000101010101" pitchFamily="34" charset="-127"/>
                    <a:cs typeface="Times New Roman" panose="02020603050405020304" pitchFamily="18" charset="0"/>
                  </a:rPr>
                  <a:t> </a:t>
                </a:r>
                <a:r>
                  <a:rPr lang="en-US" sz="3600" dirty="0" err="1">
                    <a:effectLst/>
                    <a:latin typeface="Times New Roman" panose="02020603050405020304" pitchFamily="18" charset="0"/>
                    <a:ea typeface="Dotum" panose="020B0600000101010101" pitchFamily="34" charset="-127"/>
                    <a:cs typeface="Times New Roman" panose="02020603050405020304" pitchFamily="18" charset="0"/>
                  </a:rPr>
                  <a:t>bút</a:t>
                </a:r>
                <a:r>
                  <a:rPr lang="en-US" sz="3600" dirty="0">
                    <a:effectLst/>
                    <a:latin typeface="Times New Roman" panose="02020603050405020304" pitchFamily="18" charset="0"/>
                    <a:ea typeface="Dotum" panose="020B0600000101010101" pitchFamily="34" charset="-127"/>
                    <a:cs typeface="Times New Roman" panose="02020603050405020304" pitchFamily="18" charset="0"/>
                  </a:rPr>
                  <a:t> </a:t>
                </a:r>
                <a:r>
                  <a:rPr lang="en-US" sz="3600" dirty="0" err="1">
                    <a:effectLst/>
                    <a:latin typeface="Times New Roman" panose="02020603050405020304" pitchFamily="18" charset="0"/>
                    <a:ea typeface="Dotum" panose="020B0600000101010101" pitchFamily="34" charset="-127"/>
                    <a:cs typeface="Times New Roman" panose="02020603050405020304" pitchFamily="18" charset="0"/>
                  </a:rPr>
                  <a:t>là</a:t>
                </a:r>
                <a:r>
                  <a:rPr lang="en-US" sz="3600" dirty="0">
                    <a:effectLst/>
                    <a:latin typeface="Times New Roman" panose="02020603050405020304" pitchFamily="18" charset="0"/>
                    <a:ea typeface="Dotum" panose="020B0600000101010101" pitchFamily="34" charset="-127"/>
                    <a:cs typeface="Times New Roman" panose="02020603050405020304" pitchFamily="18" charset="0"/>
                  </a:rPr>
                  <a:t>: </a:t>
                </a:r>
                <a14:m>
                  <m:oMath xmlns:m="http://schemas.openxmlformats.org/officeDocument/2006/math">
                    <m:r>
                      <a:rPr lang="en-US" sz="3600">
                        <a:effectLst/>
                        <a:latin typeface="Cambria Math" panose="02040503050406030204" pitchFamily="18" charset="0"/>
                        <a:ea typeface="Dotum" panose="020B0600000101010101" pitchFamily="34" charset="-127"/>
                        <a:cs typeface="Times New Roman" panose="02020603050405020304" pitchFamily="18" charset="0"/>
                      </a:rPr>
                      <m:t>24</m:t>
                    </m:r>
                    <m:r>
                      <m:rPr>
                        <m:sty m:val="p"/>
                      </m:rPr>
                      <a:rPr lang="en-US" sz="3600">
                        <a:effectLst/>
                        <a:latin typeface="Cambria Math" panose="02040503050406030204" pitchFamily="18" charset="0"/>
                        <a:ea typeface="Dotum" panose="020B0600000101010101" pitchFamily="34" charset="-127"/>
                        <a:cs typeface="Times New Roman" panose="02020603050405020304" pitchFamily="18" charset="0"/>
                      </a:rPr>
                      <m:t>y</m:t>
                    </m:r>
                  </m:oMath>
                </a14:m>
                <a:r>
                  <a:rPr lang="en-US" sz="3600" dirty="0">
                    <a:effectLst/>
                    <a:latin typeface="Times New Roman" panose="02020603050405020304" pitchFamily="18" charset="0"/>
                    <a:ea typeface="Dotum" panose="020B0600000101010101" pitchFamily="34" charset="-127"/>
                    <a:cs typeface="Times New Roman" panose="02020603050405020304" pitchFamily="18" charset="0"/>
                  </a:rPr>
                  <a:t> (</a:t>
                </a:r>
                <a:r>
                  <a:rPr lang="en-US" sz="3600" dirty="0" err="1">
                    <a:effectLst/>
                    <a:latin typeface="Times New Roman" panose="02020603050405020304" pitchFamily="18" charset="0"/>
                    <a:ea typeface="Dotum" panose="020B0600000101010101" pitchFamily="34" charset="-127"/>
                    <a:cs typeface="Times New Roman" panose="02020603050405020304" pitchFamily="18" charset="0"/>
                  </a:rPr>
                  <a:t>đồng</a:t>
                </a:r>
                <a:r>
                  <a:rPr lang="en-US" sz="3600" dirty="0">
                    <a:effectLst/>
                    <a:latin typeface="Times New Roman" panose="02020603050405020304" pitchFamily="18" charset="0"/>
                    <a:ea typeface="Dotum" panose="020B0600000101010101" pitchFamily="34" charset="-127"/>
                    <a:cs typeface="Times New Roman" panose="02020603050405020304" pitchFamily="18" charset="0"/>
                  </a:rPr>
                  <a:t>).</a:t>
                </a:r>
                <a:endParaRPr lang="en-US" sz="3600" dirty="0">
                  <a:effectLst/>
                  <a:latin typeface="Times New Roman" panose="02020603050405020304" pitchFamily="18" charset="0"/>
                  <a:ea typeface="Arial" panose="020B0604020202020204" pitchFamily="34" charset="0"/>
                  <a:cs typeface="Times New Roman" panose="02020603050405020304" pitchFamily="18" charset="0"/>
                </a:endParaRPr>
              </a:p>
              <a:p>
                <a:pPr algn="just">
                  <a:spcBef>
                    <a:spcPts val="600"/>
                  </a:spcBef>
                  <a:spcAft>
                    <a:spcPts val="600"/>
                  </a:spcAft>
                </a:pPr>
                <a:r>
                  <a:rPr lang="en-US" sz="3600" dirty="0" err="1">
                    <a:effectLst/>
                    <a:latin typeface="Times New Roman" panose="02020603050405020304" pitchFamily="18" charset="0"/>
                    <a:ea typeface="Dotum" panose="020B0600000101010101" pitchFamily="34" charset="-127"/>
                    <a:cs typeface="Times New Roman" panose="02020603050405020304" pitchFamily="18" charset="0"/>
                  </a:rPr>
                  <a:t>Giá</a:t>
                </a:r>
                <a:r>
                  <a:rPr lang="en-US" sz="3600" dirty="0">
                    <a:effectLst/>
                    <a:latin typeface="Times New Roman" panose="02020603050405020304" pitchFamily="18" charset="0"/>
                    <a:ea typeface="Dotum" panose="020B0600000101010101" pitchFamily="34" charset="-127"/>
                    <a:cs typeface="Times New Roman" panose="02020603050405020304" pitchFamily="18" charset="0"/>
                  </a:rPr>
                  <a:t> </a:t>
                </a:r>
                <a:r>
                  <a:rPr lang="en-US" sz="3600" dirty="0" err="1">
                    <a:effectLst/>
                    <a:latin typeface="Times New Roman" panose="02020603050405020304" pitchFamily="18" charset="0"/>
                    <a:ea typeface="Dotum" panose="020B0600000101010101" pitchFamily="34" charset="-127"/>
                    <a:cs typeface="Times New Roman" panose="02020603050405020304" pitchFamily="18" charset="0"/>
                  </a:rPr>
                  <a:t>tiền</a:t>
                </a:r>
                <a:r>
                  <a:rPr lang="en-US" sz="3600" dirty="0">
                    <a:effectLst/>
                    <a:latin typeface="Times New Roman" panose="02020603050405020304" pitchFamily="18" charset="0"/>
                    <a:ea typeface="Dotum" panose="020B0600000101010101" pitchFamily="34" charset="-127"/>
                    <a:cs typeface="Times New Roman" panose="02020603050405020304" pitchFamily="18" charset="0"/>
                  </a:rPr>
                  <a:t> </a:t>
                </a:r>
                <a:r>
                  <a:rPr lang="en-US" sz="3600" dirty="0" err="1">
                    <a:effectLst/>
                    <a:latin typeface="Times New Roman" panose="02020603050405020304" pitchFamily="18" charset="0"/>
                    <a:ea typeface="Dotum" panose="020B0600000101010101" pitchFamily="34" charset="-127"/>
                    <a:cs typeface="Times New Roman" panose="02020603050405020304" pitchFamily="18" charset="0"/>
                  </a:rPr>
                  <a:t>mua</a:t>
                </a:r>
                <a:r>
                  <a:rPr lang="en-US" sz="3600" dirty="0">
                    <a:effectLst/>
                    <a:latin typeface="Times New Roman" panose="02020603050405020304" pitchFamily="18" charset="0"/>
                    <a:ea typeface="Dotum" panose="020B0600000101010101" pitchFamily="34" charset="-127"/>
                    <a:cs typeface="Times New Roman" panose="02020603050405020304" pitchFamily="18" charset="0"/>
                  </a:rPr>
                  <a:t> 3 </a:t>
                </a:r>
                <a:r>
                  <a:rPr lang="en-US" sz="3600" dirty="0" err="1">
                    <a:effectLst/>
                    <a:latin typeface="Times New Roman" panose="02020603050405020304" pitchFamily="18" charset="0"/>
                    <a:ea typeface="Dotum" panose="020B0600000101010101" pitchFamily="34" charset="-127"/>
                    <a:cs typeface="Times New Roman" panose="02020603050405020304" pitchFamily="18" charset="0"/>
                  </a:rPr>
                  <a:t>xấp</a:t>
                </a:r>
                <a:r>
                  <a:rPr lang="en-US" sz="3600" dirty="0">
                    <a:effectLst/>
                    <a:latin typeface="Times New Roman" panose="02020603050405020304" pitchFamily="18" charset="0"/>
                    <a:ea typeface="Dotum" panose="020B0600000101010101" pitchFamily="34" charset="-127"/>
                    <a:cs typeface="Times New Roman" panose="02020603050405020304" pitchFamily="18" charset="0"/>
                  </a:rPr>
                  <a:t> </a:t>
                </a:r>
                <a:r>
                  <a:rPr lang="en-US" sz="3600" dirty="0" err="1">
                    <a:effectLst/>
                    <a:latin typeface="Times New Roman" panose="02020603050405020304" pitchFamily="18" charset="0"/>
                    <a:ea typeface="Dotum" panose="020B0600000101010101" pitchFamily="34" charset="-127"/>
                    <a:cs typeface="Times New Roman" panose="02020603050405020304" pitchFamily="18" charset="0"/>
                  </a:rPr>
                  <a:t>vở</a:t>
                </a:r>
                <a:r>
                  <a:rPr lang="en-US" sz="3600" dirty="0">
                    <a:effectLst/>
                    <a:latin typeface="Times New Roman" panose="02020603050405020304" pitchFamily="18" charset="0"/>
                    <a:ea typeface="Dotum" panose="020B0600000101010101" pitchFamily="34" charset="-127"/>
                    <a:cs typeface="Times New Roman" panose="02020603050405020304" pitchFamily="18" charset="0"/>
                  </a:rPr>
                  <a:t> </a:t>
                </a:r>
                <a:r>
                  <a:rPr lang="en-US" sz="3600" dirty="0" err="1">
                    <a:effectLst/>
                    <a:latin typeface="Times New Roman" panose="02020603050405020304" pitchFamily="18" charset="0"/>
                    <a:ea typeface="Dotum" panose="020B0600000101010101" pitchFamily="34" charset="-127"/>
                    <a:cs typeface="Times New Roman" panose="02020603050405020304" pitchFamily="18" charset="0"/>
                  </a:rPr>
                  <a:t>và</a:t>
                </a:r>
                <a:r>
                  <a:rPr lang="en-US" sz="3600" dirty="0">
                    <a:effectLst/>
                    <a:latin typeface="Times New Roman" panose="02020603050405020304" pitchFamily="18" charset="0"/>
                    <a:ea typeface="Dotum" panose="020B0600000101010101" pitchFamily="34" charset="-127"/>
                    <a:cs typeface="Times New Roman" panose="02020603050405020304" pitchFamily="18" charset="0"/>
                  </a:rPr>
                  <a:t> 2 </a:t>
                </a:r>
                <a:r>
                  <a:rPr lang="en-US" sz="3600" dirty="0" err="1">
                    <a:effectLst/>
                    <a:latin typeface="Times New Roman" panose="02020603050405020304" pitchFamily="18" charset="0"/>
                    <a:ea typeface="Dotum" panose="020B0600000101010101" pitchFamily="34" charset="-127"/>
                    <a:cs typeface="Times New Roman" panose="02020603050405020304" pitchFamily="18" charset="0"/>
                  </a:rPr>
                  <a:t>hộp</a:t>
                </a:r>
                <a:r>
                  <a:rPr lang="en-US" sz="3600" dirty="0">
                    <a:effectLst/>
                    <a:latin typeface="Times New Roman" panose="02020603050405020304" pitchFamily="18" charset="0"/>
                    <a:ea typeface="Dotum" panose="020B0600000101010101" pitchFamily="34" charset="-127"/>
                    <a:cs typeface="Times New Roman" panose="02020603050405020304" pitchFamily="18" charset="0"/>
                  </a:rPr>
                  <a:t> </a:t>
                </a:r>
                <a:r>
                  <a:rPr lang="en-US" sz="3600" dirty="0" err="1">
                    <a:effectLst/>
                    <a:latin typeface="Times New Roman" panose="02020603050405020304" pitchFamily="18" charset="0"/>
                    <a:ea typeface="Dotum" panose="020B0600000101010101" pitchFamily="34" charset="-127"/>
                    <a:cs typeface="Times New Roman" panose="02020603050405020304" pitchFamily="18" charset="0"/>
                  </a:rPr>
                  <a:t>bút</a:t>
                </a:r>
                <a:r>
                  <a:rPr lang="en-US" sz="3600" dirty="0">
                    <a:effectLst/>
                    <a:latin typeface="Times New Roman" panose="02020603050405020304" pitchFamily="18" charset="0"/>
                    <a:ea typeface="Dotum" panose="020B0600000101010101" pitchFamily="34" charset="-127"/>
                    <a:cs typeface="Times New Roman" panose="02020603050405020304" pitchFamily="18" charset="0"/>
                  </a:rPr>
                  <a:t> </a:t>
                </a:r>
                <a:r>
                  <a:rPr lang="en-US" sz="3600" dirty="0" err="1">
                    <a:effectLst/>
                    <a:latin typeface="Times New Roman" panose="02020603050405020304" pitchFamily="18" charset="0"/>
                    <a:ea typeface="Dotum" panose="020B0600000101010101" pitchFamily="34" charset="-127"/>
                    <a:cs typeface="Times New Roman" panose="02020603050405020304" pitchFamily="18" charset="0"/>
                  </a:rPr>
                  <a:t>là</a:t>
                </a:r>
                <a:r>
                  <a:rPr lang="en-US" sz="3600" dirty="0">
                    <a:effectLst/>
                    <a:latin typeface="Times New Roman" panose="02020603050405020304" pitchFamily="18" charset="0"/>
                    <a:ea typeface="Dotum" panose="020B0600000101010101" pitchFamily="34" charset="-127"/>
                    <a:cs typeface="Times New Roman" panose="02020603050405020304" pitchFamily="18" charset="0"/>
                  </a:rPr>
                  <a:t>:</a:t>
                </a:r>
                <a:r>
                  <a:rPr lang="en-US" sz="3600" dirty="0">
                    <a:latin typeface="Times New Roman" panose="02020603050405020304" pitchFamily="18" charset="0"/>
                    <a:ea typeface="Dotum" panose="020B0600000101010101" pitchFamily="34" charset="-127"/>
                    <a:cs typeface="Times New Roman" panose="02020603050405020304" pitchFamily="18" charset="0"/>
                  </a:rPr>
                  <a:t> </a:t>
                </a:r>
                <a14:m>
                  <m:oMath xmlns:m="http://schemas.openxmlformats.org/officeDocument/2006/math">
                    <m:r>
                      <a:rPr lang="en-US" sz="3600">
                        <a:effectLst/>
                        <a:latin typeface="Cambria Math" panose="02040503050406030204" pitchFamily="18" charset="0"/>
                        <a:ea typeface="Dotum" panose="020B0600000101010101" pitchFamily="34" charset="-127"/>
                        <a:cs typeface="Times New Roman" panose="02020603050405020304" pitchFamily="18" charset="0"/>
                      </a:rPr>
                      <m:t>30</m:t>
                    </m:r>
                    <m:r>
                      <m:rPr>
                        <m:sty m:val="p"/>
                      </m:rPr>
                      <a:rPr lang="en-US" sz="3600">
                        <a:effectLst/>
                        <a:latin typeface="Cambria Math" panose="02040503050406030204" pitchFamily="18" charset="0"/>
                        <a:ea typeface="Dotum" panose="020B0600000101010101" pitchFamily="34" charset="-127"/>
                        <a:cs typeface="Times New Roman" panose="02020603050405020304" pitchFamily="18" charset="0"/>
                      </a:rPr>
                      <m:t>x</m:t>
                    </m:r>
                    <m:r>
                      <a:rPr lang="en-US" sz="3600">
                        <a:effectLst/>
                        <a:latin typeface="Cambria Math" panose="02040503050406030204" pitchFamily="18" charset="0"/>
                        <a:ea typeface="Dotum" panose="020B0600000101010101" pitchFamily="34" charset="-127"/>
                        <a:cs typeface="Times New Roman" panose="02020603050405020304" pitchFamily="18" charset="0"/>
                      </a:rPr>
                      <m:t>+24</m:t>
                    </m:r>
                    <m:r>
                      <m:rPr>
                        <m:sty m:val="p"/>
                      </m:rPr>
                      <a:rPr lang="en-US" sz="3600">
                        <a:effectLst/>
                        <a:latin typeface="Cambria Math" panose="02040503050406030204" pitchFamily="18" charset="0"/>
                        <a:ea typeface="Dotum" panose="020B0600000101010101" pitchFamily="34" charset="-127"/>
                        <a:cs typeface="Times New Roman" panose="02020603050405020304" pitchFamily="18" charset="0"/>
                      </a:rPr>
                      <m:t>y</m:t>
                    </m:r>
                  </m:oMath>
                </a14:m>
                <a:r>
                  <a:rPr lang="en-US" sz="3600" dirty="0">
                    <a:effectLst/>
                    <a:latin typeface="Times New Roman" panose="02020603050405020304" pitchFamily="18" charset="0"/>
                    <a:ea typeface="Dotum" panose="020B0600000101010101" pitchFamily="34" charset="-127"/>
                    <a:cs typeface="Times New Roman" panose="02020603050405020304" pitchFamily="18" charset="0"/>
                  </a:rPr>
                  <a:t> (</a:t>
                </a:r>
                <a:r>
                  <a:rPr lang="en-US" sz="3600" dirty="0" err="1">
                    <a:effectLst/>
                    <a:latin typeface="Times New Roman" panose="02020603050405020304" pitchFamily="18" charset="0"/>
                    <a:ea typeface="Dotum" panose="020B0600000101010101" pitchFamily="34" charset="-127"/>
                    <a:cs typeface="Times New Roman" panose="02020603050405020304" pitchFamily="18" charset="0"/>
                  </a:rPr>
                  <a:t>đồng</a:t>
                </a:r>
                <a:r>
                  <a:rPr lang="en-US" sz="3600" dirty="0">
                    <a:effectLst/>
                    <a:latin typeface="Times New Roman" panose="02020603050405020304" pitchFamily="18" charset="0"/>
                    <a:ea typeface="Dotum" panose="020B0600000101010101" pitchFamily="34" charset="-127"/>
                    <a:cs typeface="Times New Roman" panose="02020603050405020304" pitchFamily="18" charset="0"/>
                  </a:rPr>
                  <a:t>).</a:t>
                </a:r>
                <a:endParaRPr lang="en-US" sz="3600" dirty="0">
                  <a:effectLst/>
                  <a:latin typeface="Times New Roman" panose="02020603050405020304" pitchFamily="18" charset="0"/>
                  <a:ea typeface="Arial" panose="020B0604020202020204" pitchFamily="34" charset="0"/>
                  <a:cs typeface="Times New Roman" panose="02020603050405020304" pitchFamily="18" charset="0"/>
                </a:endParaRPr>
              </a:p>
              <a:p>
                <a:pPr algn="just">
                  <a:spcBef>
                    <a:spcPts val="600"/>
                  </a:spcBef>
                  <a:spcAft>
                    <a:spcPts val="600"/>
                  </a:spcAft>
                </a:pPr>
                <a:r>
                  <a:rPr lang="en-US" sz="3600" dirty="0">
                    <a:effectLst/>
                    <a:latin typeface="Times New Roman" panose="02020603050405020304" pitchFamily="18" charset="0"/>
                    <a:ea typeface="Dotum" panose="020B0600000101010101" pitchFamily="34" charset="-127"/>
                    <a:cs typeface="Times New Roman" panose="02020603050405020304" pitchFamily="18" charset="0"/>
                  </a:rPr>
                  <a:t>c) </a:t>
                </a:r>
                <a:r>
                  <a:rPr lang="en-US" sz="3600" dirty="0" err="1">
                    <a:effectLst/>
                    <a:latin typeface="Times New Roman" panose="02020603050405020304" pitchFamily="18" charset="0"/>
                    <a:ea typeface="Dotum" panose="020B0600000101010101" pitchFamily="34" charset="-127"/>
                    <a:cs typeface="Times New Roman" panose="02020603050405020304" pitchFamily="18" charset="0"/>
                  </a:rPr>
                  <a:t>Mỗi</a:t>
                </a:r>
                <a:r>
                  <a:rPr lang="en-US" sz="3600" dirty="0">
                    <a:effectLst/>
                    <a:latin typeface="Times New Roman" panose="02020603050405020304" pitchFamily="18" charset="0"/>
                    <a:ea typeface="Dotum" panose="020B0600000101010101" pitchFamily="34" charset="-127"/>
                    <a:cs typeface="Times New Roman" panose="02020603050405020304" pitchFamily="18" charset="0"/>
                  </a:rPr>
                  <a:t> </a:t>
                </a:r>
                <a:r>
                  <a:rPr lang="en-US" sz="3600" dirty="0" err="1">
                    <a:effectLst/>
                    <a:latin typeface="Times New Roman" panose="02020603050405020304" pitchFamily="18" charset="0"/>
                    <a:ea typeface="Dotum" panose="020B0600000101010101" pitchFamily="34" charset="-127"/>
                    <a:cs typeface="Times New Roman" panose="02020603050405020304" pitchFamily="18" charset="0"/>
                  </a:rPr>
                  <a:t>biểu</a:t>
                </a:r>
                <a:r>
                  <a:rPr lang="en-US" sz="3600" dirty="0">
                    <a:effectLst/>
                    <a:latin typeface="Times New Roman" panose="02020603050405020304" pitchFamily="18" charset="0"/>
                    <a:ea typeface="Dotum" panose="020B0600000101010101" pitchFamily="34" charset="-127"/>
                    <a:cs typeface="Times New Roman" panose="02020603050405020304" pitchFamily="18" charset="0"/>
                  </a:rPr>
                  <a:t> </a:t>
                </a:r>
                <a:r>
                  <a:rPr lang="en-US" sz="3600" dirty="0" err="1">
                    <a:effectLst/>
                    <a:latin typeface="Times New Roman" panose="02020603050405020304" pitchFamily="18" charset="0"/>
                    <a:ea typeface="Dotum" panose="020B0600000101010101" pitchFamily="34" charset="-127"/>
                    <a:cs typeface="Times New Roman" panose="02020603050405020304" pitchFamily="18" charset="0"/>
                  </a:rPr>
                  <a:t>thức</a:t>
                </a:r>
                <a:r>
                  <a:rPr lang="en-US" sz="3600" dirty="0">
                    <a:effectLst/>
                    <a:latin typeface="Times New Roman" panose="02020603050405020304" pitchFamily="18" charset="0"/>
                    <a:ea typeface="Dotum" panose="020B0600000101010101" pitchFamily="34" charset="-127"/>
                    <a:cs typeface="Times New Roman" panose="02020603050405020304" pitchFamily="18" charset="0"/>
                  </a:rPr>
                  <a:t> </a:t>
                </a:r>
                <a:r>
                  <a:rPr lang="en-US" sz="3600" dirty="0" err="1">
                    <a:effectLst/>
                    <a:latin typeface="Times New Roman" panose="02020603050405020304" pitchFamily="18" charset="0"/>
                    <a:ea typeface="Dotum" panose="020B0600000101010101" pitchFamily="34" charset="-127"/>
                    <a:cs typeface="Times New Roman" panose="02020603050405020304" pitchFamily="18" charset="0"/>
                  </a:rPr>
                  <a:t>tìm</a:t>
                </a:r>
                <a:r>
                  <a:rPr lang="en-US" sz="3600" dirty="0">
                    <a:effectLst/>
                    <a:latin typeface="Times New Roman" panose="02020603050405020304" pitchFamily="18" charset="0"/>
                    <a:ea typeface="Dotum" panose="020B0600000101010101" pitchFamily="34" charset="-127"/>
                    <a:cs typeface="Times New Roman" panose="02020603050405020304" pitchFamily="18" charset="0"/>
                  </a:rPr>
                  <a:t> </a:t>
                </a:r>
                <a:r>
                  <a:rPr lang="en-US" sz="3600" dirty="0" err="1">
                    <a:effectLst/>
                    <a:latin typeface="Times New Roman" panose="02020603050405020304" pitchFamily="18" charset="0"/>
                    <a:ea typeface="Dotum" panose="020B0600000101010101" pitchFamily="34" charset="-127"/>
                    <a:cs typeface="Times New Roman" panose="02020603050405020304" pitchFamily="18" charset="0"/>
                  </a:rPr>
                  <a:t>được</a:t>
                </a:r>
                <a:r>
                  <a:rPr lang="en-US" sz="3600" dirty="0">
                    <a:effectLst/>
                    <a:latin typeface="Times New Roman" panose="02020603050405020304" pitchFamily="18" charset="0"/>
                    <a:ea typeface="Dotum" panose="020B0600000101010101" pitchFamily="34" charset="-127"/>
                    <a:cs typeface="Times New Roman" panose="02020603050405020304" pitchFamily="18" charset="0"/>
                  </a:rPr>
                  <a:t> ở </a:t>
                </a:r>
                <a:r>
                  <a:rPr lang="en-US" sz="3600" dirty="0" err="1">
                    <a:effectLst/>
                    <a:latin typeface="Times New Roman" panose="02020603050405020304" pitchFamily="18" charset="0"/>
                    <a:ea typeface="Dotum" panose="020B0600000101010101" pitchFamily="34" charset="-127"/>
                    <a:cs typeface="Times New Roman" panose="02020603050405020304" pitchFamily="18" charset="0"/>
                  </a:rPr>
                  <a:t>câu</a:t>
                </a:r>
                <a:r>
                  <a:rPr lang="en-US" sz="3600" dirty="0">
                    <a:effectLst/>
                    <a:latin typeface="Times New Roman" panose="02020603050405020304" pitchFamily="18" charset="0"/>
                    <a:ea typeface="Dotum" panose="020B0600000101010101" pitchFamily="34" charset="-127"/>
                    <a:cs typeface="Times New Roman" panose="02020603050405020304" pitchFamily="18" charset="0"/>
                  </a:rPr>
                  <a:t> a </a:t>
                </a:r>
                <a:r>
                  <a:rPr lang="en-US" sz="3600" dirty="0" err="1">
                    <a:effectLst/>
                    <a:latin typeface="Times New Roman" panose="02020603050405020304" pitchFamily="18" charset="0"/>
                    <a:ea typeface="Dotum" panose="020B0600000101010101" pitchFamily="34" charset="-127"/>
                    <a:cs typeface="Times New Roman" panose="02020603050405020304" pitchFamily="18" charset="0"/>
                  </a:rPr>
                  <a:t>và</a:t>
                </a:r>
                <a:r>
                  <a:rPr lang="en-US" sz="3600" dirty="0">
                    <a:effectLst/>
                    <a:latin typeface="Times New Roman" panose="02020603050405020304" pitchFamily="18" charset="0"/>
                    <a:ea typeface="Dotum" panose="020B0600000101010101" pitchFamily="34" charset="-127"/>
                    <a:cs typeface="Times New Roman" panose="02020603050405020304" pitchFamily="18" charset="0"/>
                  </a:rPr>
                  <a:t> b </a:t>
                </a:r>
                <a:r>
                  <a:rPr lang="en-US" sz="3600" dirty="0" err="1">
                    <a:effectLst/>
                    <a:latin typeface="Times New Roman" panose="02020603050405020304" pitchFamily="18" charset="0"/>
                    <a:ea typeface="Dotum" panose="020B0600000101010101" pitchFamily="34" charset="-127"/>
                    <a:cs typeface="Times New Roman" panose="02020603050405020304" pitchFamily="18" charset="0"/>
                  </a:rPr>
                  <a:t>đều</a:t>
                </a:r>
                <a:r>
                  <a:rPr lang="en-US" sz="3600" dirty="0">
                    <a:effectLst/>
                    <a:latin typeface="Times New Roman" panose="02020603050405020304" pitchFamily="18" charset="0"/>
                    <a:ea typeface="Dotum" panose="020B0600000101010101" pitchFamily="34" charset="-127"/>
                    <a:cs typeface="Times New Roman" panose="02020603050405020304" pitchFamily="18" charset="0"/>
                  </a:rPr>
                  <a:t> </a:t>
                </a:r>
                <a:r>
                  <a:rPr lang="en-US" sz="3600" dirty="0" err="1">
                    <a:effectLst/>
                    <a:latin typeface="Times New Roman" panose="02020603050405020304" pitchFamily="18" charset="0"/>
                    <a:ea typeface="Dotum" panose="020B0600000101010101" pitchFamily="34" charset="-127"/>
                    <a:cs typeface="Times New Roman" panose="02020603050405020304" pitchFamily="18" charset="0"/>
                  </a:rPr>
                  <a:t>là</a:t>
                </a:r>
                <a:r>
                  <a:rPr lang="en-US" sz="3600" dirty="0">
                    <a:effectLst/>
                    <a:latin typeface="Times New Roman" panose="02020603050405020304" pitchFamily="18" charset="0"/>
                    <a:ea typeface="Dotum" panose="020B0600000101010101" pitchFamily="34" charset="-127"/>
                    <a:cs typeface="Times New Roman" panose="02020603050405020304" pitchFamily="18" charset="0"/>
                  </a:rPr>
                  <a:t> </a:t>
                </a:r>
                <a:r>
                  <a:rPr lang="en-US" sz="3600" dirty="0" err="1">
                    <a:effectLst/>
                    <a:latin typeface="Times New Roman" panose="02020603050405020304" pitchFamily="18" charset="0"/>
                    <a:ea typeface="Dotum" panose="020B0600000101010101" pitchFamily="34" charset="-127"/>
                    <a:cs typeface="Times New Roman" panose="02020603050405020304" pitchFamily="18" charset="0"/>
                  </a:rPr>
                  <a:t>các</a:t>
                </a:r>
                <a:r>
                  <a:rPr lang="en-US" sz="3600" dirty="0">
                    <a:effectLst/>
                    <a:latin typeface="Times New Roman" panose="02020603050405020304" pitchFamily="18" charset="0"/>
                    <a:ea typeface="Dotum" panose="020B0600000101010101" pitchFamily="34" charset="-127"/>
                    <a:cs typeface="Times New Roman" panose="02020603050405020304" pitchFamily="18" charset="0"/>
                  </a:rPr>
                  <a:t> </a:t>
                </a:r>
                <a:r>
                  <a:rPr lang="en-US" sz="3600" dirty="0" err="1">
                    <a:effectLst/>
                    <a:latin typeface="Times New Roman" panose="02020603050405020304" pitchFamily="18" charset="0"/>
                    <a:ea typeface="Dotum" panose="020B0600000101010101" pitchFamily="34" charset="-127"/>
                    <a:cs typeface="Times New Roman" panose="02020603050405020304" pitchFamily="18" charset="0"/>
                  </a:rPr>
                  <a:t>đa</a:t>
                </a:r>
                <a:r>
                  <a:rPr lang="en-US" sz="3600" dirty="0">
                    <a:effectLst/>
                    <a:latin typeface="Times New Roman" panose="02020603050405020304" pitchFamily="18" charset="0"/>
                    <a:ea typeface="Dotum" panose="020B0600000101010101" pitchFamily="34" charset="-127"/>
                    <a:cs typeface="Times New Roman" panose="02020603050405020304" pitchFamily="18" charset="0"/>
                  </a:rPr>
                  <a:t> </a:t>
                </a:r>
                <a:r>
                  <a:rPr lang="en-US" sz="3600" dirty="0" err="1">
                    <a:effectLst/>
                    <a:latin typeface="Times New Roman" panose="02020603050405020304" pitchFamily="18" charset="0"/>
                    <a:ea typeface="Dotum" panose="020B0600000101010101" pitchFamily="34" charset="-127"/>
                    <a:cs typeface="Times New Roman" panose="02020603050405020304" pitchFamily="18" charset="0"/>
                  </a:rPr>
                  <a:t>thức</a:t>
                </a:r>
                <a:r>
                  <a:rPr lang="en-US" sz="3600" dirty="0">
                    <a:effectLst/>
                    <a:latin typeface="Times New Roman" panose="02020603050405020304" pitchFamily="18" charset="0"/>
                    <a:ea typeface="Dotum" panose="020B0600000101010101" pitchFamily="34" charset="-127"/>
                    <a:cs typeface="Times New Roman" panose="02020603050405020304" pitchFamily="18" charset="0"/>
                  </a:rPr>
                  <a:t>.</a:t>
                </a:r>
                <a:endParaRPr lang="en-US" sz="3600" dirty="0">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2496395" y="910755"/>
                <a:ext cx="15791605" cy="6309420"/>
              </a:xfrm>
              <a:prstGeom prst="rect">
                <a:avLst/>
              </a:prstGeom>
              <a:blipFill rotWithShape="0">
                <a:blip r:embed="rId9"/>
                <a:stretch>
                  <a:fillRect l="-1197" t="-1546" b="-2609"/>
                </a:stretch>
              </a:blipFill>
            </p:spPr>
            <p:txBody>
              <a:bodyPr/>
              <a:lstStyle/>
              <a:p>
                <a:r>
                  <a:rPr lang="en-US">
                    <a:noFill/>
                  </a:rPr>
                  <a:t> </a:t>
                </a:r>
              </a:p>
            </p:txBody>
          </p:sp>
        </mc:Fallback>
      </mc:AlternateContent>
    </p:spTree>
    <p:extLst>
      <p:ext uri="{BB962C8B-B14F-4D97-AF65-F5344CB8AC3E}">
        <p14:creationId xmlns:p14="http://schemas.microsoft.com/office/powerpoint/2010/main" val="1398185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wipe(down)">
                                      <p:cBhvr>
                                        <p:cTn id="16" dur="500"/>
                                        <p:tgtEl>
                                          <p:spTgt spid="2">
                                            <p:txEl>
                                              <p:pRg st="1" end="1"/>
                                            </p:txEl>
                                          </p:spTgt>
                                        </p:tgtEl>
                                      </p:cBhvr>
                                    </p:animEffect>
                                  </p:childTnLst>
                                </p:cTn>
                              </p:par>
                            </p:childTnLst>
                          </p:cTn>
                        </p:par>
                        <p:par>
                          <p:cTn id="17" fill="hold">
                            <p:stCondLst>
                              <p:cond delay="1000"/>
                            </p:stCondLst>
                            <p:childTnLst>
                              <p:par>
                                <p:cTn id="18" presetID="14" presetClass="entr" presetSubtype="10" fill="hold" nodeType="after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0" dur="500"/>
                                        <p:tgtEl>
                                          <p:spTgt spid="2">
                                            <p:txEl>
                                              <p:pRg st="2" end="2"/>
                                            </p:txEl>
                                          </p:spTgt>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fade">
                                      <p:cBhvr>
                                        <p:cTn id="24" dur="500"/>
                                        <p:tgtEl>
                                          <p:spTgt spid="2">
                                            <p:txEl>
                                              <p:pRg st="3" end="3"/>
                                            </p:txEl>
                                          </p:spTgt>
                                        </p:tgtEl>
                                      </p:cBhvr>
                                    </p:animEffect>
                                  </p:childTnLst>
                                </p:cTn>
                              </p:par>
                            </p:childTnLst>
                          </p:cTn>
                        </p:par>
                        <p:par>
                          <p:cTn id="25" fill="hold">
                            <p:stCondLst>
                              <p:cond delay="2000"/>
                            </p:stCondLst>
                            <p:childTnLst>
                              <p:par>
                                <p:cTn id="26" presetID="16" presetClass="entr" presetSubtype="21" fill="hold" nodeType="after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barn(inVertical)">
                                      <p:cBhvr>
                                        <p:cTn id="28" dur="500"/>
                                        <p:tgtEl>
                                          <p:spTgt spid="2">
                                            <p:txEl>
                                              <p:pRg st="4" end="4"/>
                                            </p:txEl>
                                          </p:spTgt>
                                        </p:tgtEl>
                                      </p:cBhvr>
                                    </p:animEffect>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left)">
                                      <p:cBhvr>
                                        <p:cTn id="32" dur="500"/>
                                        <p:tgtEl>
                                          <p:spTgt spid="2">
                                            <p:txEl>
                                              <p:pRg st="5" end="5"/>
                                            </p:txEl>
                                          </p:spTgt>
                                        </p:tgtEl>
                                      </p:cBhvr>
                                    </p:animEffect>
                                  </p:childTnLst>
                                </p:cTn>
                              </p:par>
                            </p:childTnLst>
                          </p:cTn>
                        </p:par>
                        <p:par>
                          <p:cTn id="33" fill="hold">
                            <p:stCondLst>
                              <p:cond delay="3000"/>
                            </p:stCondLst>
                            <p:childTnLst>
                              <p:par>
                                <p:cTn id="34" presetID="14" presetClass="entr" presetSubtype="10" fill="hold" nodeType="afterEffect">
                                  <p:stCondLst>
                                    <p:cond delay="0"/>
                                  </p:stCondLst>
                                  <p:childTnLst>
                                    <p:set>
                                      <p:cBhvr>
                                        <p:cTn id="35" dur="1" fill="hold">
                                          <p:stCondLst>
                                            <p:cond delay="0"/>
                                          </p:stCondLst>
                                        </p:cTn>
                                        <p:tgtEl>
                                          <p:spTgt spid="2">
                                            <p:txEl>
                                              <p:pRg st="6" end="6"/>
                                            </p:txEl>
                                          </p:spTgt>
                                        </p:tgtEl>
                                        <p:attrNameLst>
                                          <p:attrName>style.visibility</p:attrName>
                                        </p:attrNameLst>
                                      </p:cBhvr>
                                      <p:to>
                                        <p:strVal val="visible"/>
                                      </p:to>
                                    </p:set>
                                    <p:animEffect transition="in" filter="randombar(horizontal)">
                                      <p:cBhvr>
                                        <p:cTn id="36" dur="500"/>
                                        <p:tgtEl>
                                          <p:spTgt spid="2">
                                            <p:txEl>
                                              <p:pRg st="6" end="6"/>
                                            </p:txEl>
                                          </p:spTgt>
                                        </p:tgtEl>
                                      </p:cBhvr>
                                    </p:animEffect>
                                  </p:childTnLst>
                                </p:cTn>
                              </p:par>
                            </p:childTnLst>
                          </p:cTn>
                        </p:par>
                        <p:par>
                          <p:cTn id="37" fill="hold">
                            <p:stCondLst>
                              <p:cond delay="3500"/>
                            </p:stCondLst>
                            <p:childTnLst>
                              <p:par>
                                <p:cTn id="38" presetID="10" presetClass="entr" presetSubtype="0" fill="hold" nodeType="afterEffect">
                                  <p:stCondLst>
                                    <p:cond delay="0"/>
                                  </p:stCondLst>
                                  <p:childTnLst>
                                    <p:set>
                                      <p:cBhvr>
                                        <p:cTn id="39" dur="1" fill="hold">
                                          <p:stCondLst>
                                            <p:cond delay="0"/>
                                          </p:stCondLst>
                                        </p:cTn>
                                        <p:tgtEl>
                                          <p:spTgt spid="2">
                                            <p:txEl>
                                              <p:pRg st="7" end="7"/>
                                            </p:txEl>
                                          </p:spTgt>
                                        </p:tgtEl>
                                        <p:attrNameLst>
                                          <p:attrName>style.visibility</p:attrName>
                                        </p:attrNameLst>
                                      </p:cBhvr>
                                      <p:to>
                                        <p:strVal val="visible"/>
                                      </p:to>
                                    </p:set>
                                    <p:animEffect transition="in" filter="fade">
                                      <p:cBhvr>
                                        <p:cTn id="40" dur="500"/>
                                        <p:tgtEl>
                                          <p:spTgt spid="2">
                                            <p:txEl>
                                              <p:pRg st="7" end="7"/>
                                            </p:txEl>
                                          </p:spTgt>
                                        </p:tgtEl>
                                      </p:cBhvr>
                                    </p:animEffect>
                                  </p:childTnLst>
                                </p:cTn>
                              </p:par>
                            </p:childTnLst>
                          </p:cTn>
                        </p:par>
                        <p:par>
                          <p:cTn id="41" fill="hold">
                            <p:stCondLst>
                              <p:cond delay="4000"/>
                            </p:stCondLst>
                            <p:childTnLst>
                              <p:par>
                                <p:cTn id="42" presetID="16" presetClass="entr" presetSubtype="21" fill="hold" nodeType="afterEffect">
                                  <p:stCondLst>
                                    <p:cond delay="0"/>
                                  </p:stCondLst>
                                  <p:childTnLst>
                                    <p:set>
                                      <p:cBhvr>
                                        <p:cTn id="43" dur="1" fill="hold">
                                          <p:stCondLst>
                                            <p:cond delay="0"/>
                                          </p:stCondLst>
                                        </p:cTn>
                                        <p:tgtEl>
                                          <p:spTgt spid="2">
                                            <p:txEl>
                                              <p:pRg st="8" end="8"/>
                                            </p:txEl>
                                          </p:spTgt>
                                        </p:tgtEl>
                                        <p:attrNameLst>
                                          <p:attrName>style.visibility</p:attrName>
                                        </p:attrNameLst>
                                      </p:cBhvr>
                                      <p:to>
                                        <p:strVal val="visible"/>
                                      </p:to>
                                    </p:set>
                                    <p:animEffect transition="in" filter="barn(inVertical)">
                                      <p:cBhvr>
                                        <p:cTn id="44"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2" name="Freeform 2"/>
          <p:cNvSpPr/>
          <p:nvPr/>
        </p:nvSpPr>
        <p:spPr>
          <a:xfrm>
            <a:off x="1028700"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a:stretch>
          </a:blipFill>
        </p:spPr>
        <p:txBody>
          <a:bodyPr/>
          <a:lstStyle/>
          <a:p>
            <a:endParaRPr lang="vi-VN"/>
          </a:p>
        </p:txBody>
      </p:sp>
      <p:sp>
        <p:nvSpPr>
          <p:cNvPr id="3" name="Freeform 3"/>
          <p:cNvSpPr/>
          <p:nvPr/>
        </p:nvSpPr>
        <p:spPr>
          <a:xfrm>
            <a:off x="8346728"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a:stretch>
          </a:blipFill>
        </p:spPr>
        <p:txBody>
          <a:bodyPr/>
          <a:lstStyle/>
          <a:p>
            <a:endParaRPr lang="vi-VN"/>
          </a:p>
        </p:txBody>
      </p:sp>
      <p:sp>
        <p:nvSpPr>
          <p:cNvPr id="4" name="Freeform 4"/>
          <p:cNvSpPr/>
          <p:nvPr/>
        </p:nvSpPr>
        <p:spPr>
          <a:xfrm>
            <a:off x="15562445" y="1131805"/>
            <a:ext cx="1696855" cy="3705926"/>
          </a:xfrm>
          <a:custGeom>
            <a:avLst/>
            <a:gdLst/>
            <a:ahLst/>
            <a:cxnLst/>
            <a:rect l="l" t="t" r="r" b="b"/>
            <a:pathLst>
              <a:path w="1696855" h="3705926">
                <a:moveTo>
                  <a:pt x="0" y="0"/>
                </a:moveTo>
                <a:lnTo>
                  <a:pt x="1696855" y="0"/>
                </a:lnTo>
                <a:lnTo>
                  <a:pt x="1696855"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r="-299069"/>
            </a:stretch>
          </a:blipFill>
        </p:spPr>
        <p:txBody>
          <a:bodyPr/>
          <a:lstStyle/>
          <a:p>
            <a:endParaRPr lang="vi-VN"/>
          </a:p>
        </p:txBody>
      </p:sp>
      <p:sp>
        <p:nvSpPr>
          <p:cNvPr id="8" name="Freeform 8"/>
          <p:cNvSpPr/>
          <p:nvPr/>
        </p:nvSpPr>
        <p:spPr>
          <a:xfrm>
            <a:off x="8346728"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a:stretch>
          </a:blipFill>
        </p:spPr>
        <p:txBody>
          <a:bodyPr/>
          <a:lstStyle/>
          <a:p>
            <a:endParaRPr lang="vi-VN"/>
          </a:p>
        </p:txBody>
      </p:sp>
      <p:sp>
        <p:nvSpPr>
          <p:cNvPr id="9" name="Freeform 9"/>
          <p:cNvSpPr/>
          <p:nvPr/>
        </p:nvSpPr>
        <p:spPr>
          <a:xfrm>
            <a:off x="1028700"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a:stretch>
          </a:blipFill>
        </p:spPr>
        <p:txBody>
          <a:bodyPr/>
          <a:lstStyle/>
          <a:p>
            <a:endParaRPr lang="vi-VN"/>
          </a:p>
        </p:txBody>
      </p:sp>
      <p:sp>
        <p:nvSpPr>
          <p:cNvPr id="10" name="Freeform 10"/>
          <p:cNvSpPr/>
          <p:nvPr/>
        </p:nvSpPr>
        <p:spPr>
          <a:xfrm flipV="1">
            <a:off x="1028700" y="8893111"/>
            <a:ext cx="8115300" cy="365188"/>
          </a:xfrm>
          <a:custGeom>
            <a:avLst/>
            <a:gdLst/>
            <a:ahLst/>
            <a:cxnLst/>
            <a:rect l="l" t="t" r="r" b="b"/>
            <a:pathLst>
              <a:path w="8115300" h="365188">
                <a:moveTo>
                  <a:pt x="0" y="365189"/>
                </a:moveTo>
                <a:lnTo>
                  <a:pt x="8115300" y="365189"/>
                </a:lnTo>
                <a:lnTo>
                  <a:pt x="8115300" y="0"/>
                </a:lnTo>
                <a:lnTo>
                  <a:pt x="0" y="0"/>
                </a:lnTo>
                <a:lnTo>
                  <a:pt x="0" y="365189"/>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vi-VN"/>
          </a:p>
        </p:txBody>
      </p:sp>
      <p:sp>
        <p:nvSpPr>
          <p:cNvPr id="11" name="Freeform 11"/>
          <p:cNvSpPr/>
          <p:nvPr/>
        </p:nvSpPr>
        <p:spPr>
          <a:xfrm rot="5400000" flipV="1">
            <a:off x="-2698268" y="4926745"/>
            <a:ext cx="7773430" cy="349804"/>
          </a:xfrm>
          <a:custGeom>
            <a:avLst/>
            <a:gdLst/>
            <a:ahLst/>
            <a:cxnLst/>
            <a:rect l="l" t="t" r="r" b="b"/>
            <a:pathLst>
              <a:path w="7773430" h="349804">
                <a:moveTo>
                  <a:pt x="0" y="349804"/>
                </a:moveTo>
                <a:lnTo>
                  <a:pt x="7773429" y="349804"/>
                </a:lnTo>
                <a:lnTo>
                  <a:pt x="7773429" y="0"/>
                </a:lnTo>
                <a:lnTo>
                  <a:pt x="0" y="0"/>
                </a:lnTo>
                <a:lnTo>
                  <a:pt x="0" y="349804"/>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vi-VN"/>
          </a:p>
        </p:txBody>
      </p:sp>
      <p:sp>
        <p:nvSpPr>
          <p:cNvPr id="12" name="Freeform 12"/>
          <p:cNvSpPr/>
          <p:nvPr/>
        </p:nvSpPr>
        <p:spPr>
          <a:xfrm flipH="1" flipV="1">
            <a:off x="9077325" y="8893111"/>
            <a:ext cx="8115300" cy="365188"/>
          </a:xfrm>
          <a:custGeom>
            <a:avLst/>
            <a:gdLst/>
            <a:ahLst/>
            <a:cxnLst/>
            <a:rect l="l" t="t" r="r" b="b"/>
            <a:pathLst>
              <a:path w="8115300" h="365188">
                <a:moveTo>
                  <a:pt x="8115300" y="365189"/>
                </a:moveTo>
                <a:lnTo>
                  <a:pt x="0" y="365189"/>
                </a:lnTo>
                <a:lnTo>
                  <a:pt x="0" y="0"/>
                </a:lnTo>
                <a:lnTo>
                  <a:pt x="8115300" y="0"/>
                </a:lnTo>
                <a:lnTo>
                  <a:pt x="8115300" y="365189"/>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vi-VN"/>
          </a:p>
        </p:txBody>
      </p:sp>
      <p:sp>
        <p:nvSpPr>
          <p:cNvPr id="13" name="Freeform 13"/>
          <p:cNvSpPr/>
          <p:nvPr/>
        </p:nvSpPr>
        <p:spPr>
          <a:xfrm>
            <a:off x="15562445" y="5449268"/>
            <a:ext cx="1696855" cy="3705926"/>
          </a:xfrm>
          <a:custGeom>
            <a:avLst/>
            <a:gdLst/>
            <a:ahLst/>
            <a:cxnLst/>
            <a:rect l="l" t="t" r="r" b="b"/>
            <a:pathLst>
              <a:path w="1696855" h="3705926">
                <a:moveTo>
                  <a:pt x="0" y="0"/>
                </a:moveTo>
                <a:lnTo>
                  <a:pt x="1696855" y="0"/>
                </a:lnTo>
                <a:lnTo>
                  <a:pt x="1696855"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r="-299069"/>
            </a:stretch>
          </a:blipFill>
        </p:spPr>
        <p:txBody>
          <a:bodyPr/>
          <a:lstStyle/>
          <a:p>
            <a:endParaRPr lang="vi-VN"/>
          </a:p>
        </p:txBody>
      </p:sp>
      <p:sp>
        <p:nvSpPr>
          <p:cNvPr id="15" name="Freeform 15"/>
          <p:cNvSpPr/>
          <p:nvPr/>
        </p:nvSpPr>
        <p:spPr>
          <a:xfrm rot="-2774507" flipH="1">
            <a:off x="2866543" y="2020931"/>
            <a:ext cx="2807679" cy="1285683"/>
          </a:xfrm>
          <a:custGeom>
            <a:avLst/>
            <a:gdLst/>
            <a:ahLst/>
            <a:cxnLst/>
            <a:rect l="l" t="t" r="r" b="b"/>
            <a:pathLst>
              <a:path w="2807679" h="1285683">
                <a:moveTo>
                  <a:pt x="2807678" y="0"/>
                </a:moveTo>
                <a:lnTo>
                  <a:pt x="0" y="0"/>
                </a:lnTo>
                <a:lnTo>
                  <a:pt x="0" y="1285683"/>
                </a:lnTo>
                <a:lnTo>
                  <a:pt x="2807678" y="1285683"/>
                </a:lnTo>
                <a:lnTo>
                  <a:pt x="2807678"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vi-VN"/>
          </a:p>
        </p:txBody>
      </p:sp>
      <p:sp>
        <p:nvSpPr>
          <p:cNvPr id="20" name="Freeform 20"/>
          <p:cNvSpPr/>
          <p:nvPr/>
        </p:nvSpPr>
        <p:spPr>
          <a:xfrm>
            <a:off x="687817" y="8354905"/>
            <a:ext cx="1001258" cy="1441602"/>
          </a:xfrm>
          <a:custGeom>
            <a:avLst/>
            <a:gdLst/>
            <a:ahLst/>
            <a:cxnLst/>
            <a:rect l="l" t="t" r="r" b="b"/>
            <a:pathLst>
              <a:path w="1001258" h="1441602">
                <a:moveTo>
                  <a:pt x="0" y="0"/>
                </a:moveTo>
                <a:lnTo>
                  <a:pt x="1001258" y="0"/>
                </a:lnTo>
                <a:lnTo>
                  <a:pt x="1001258" y="1441602"/>
                </a:lnTo>
                <a:lnTo>
                  <a:pt x="0" y="144160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vi-VN"/>
          </a:p>
        </p:txBody>
      </p:sp>
      <p:sp>
        <p:nvSpPr>
          <p:cNvPr id="21" name="Freeform 21"/>
          <p:cNvSpPr/>
          <p:nvPr/>
        </p:nvSpPr>
        <p:spPr>
          <a:xfrm rot="-3741713" flipV="1">
            <a:off x="16309758" y="8094121"/>
            <a:ext cx="1474332" cy="1169698"/>
          </a:xfrm>
          <a:custGeom>
            <a:avLst/>
            <a:gdLst/>
            <a:ahLst/>
            <a:cxnLst/>
            <a:rect l="l" t="t" r="r" b="b"/>
            <a:pathLst>
              <a:path w="1474332" h="1063362">
                <a:moveTo>
                  <a:pt x="0" y="1063362"/>
                </a:moveTo>
                <a:lnTo>
                  <a:pt x="1474331" y="1063362"/>
                </a:lnTo>
                <a:lnTo>
                  <a:pt x="1474331" y="0"/>
                </a:lnTo>
                <a:lnTo>
                  <a:pt x="0" y="0"/>
                </a:lnTo>
                <a:lnTo>
                  <a:pt x="0" y="1063362"/>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vi-VN"/>
          </a:p>
        </p:txBody>
      </p:sp>
      <p:sp>
        <p:nvSpPr>
          <p:cNvPr id="22" name="Freeform 22"/>
          <p:cNvSpPr/>
          <p:nvPr/>
        </p:nvSpPr>
        <p:spPr>
          <a:xfrm rot="-5400000">
            <a:off x="8647843" y="7097795"/>
            <a:ext cx="858964" cy="4114800"/>
          </a:xfrm>
          <a:custGeom>
            <a:avLst/>
            <a:gdLst/>
            <a:ahLst/>
            <a:cxnLst/>
            <a:rect l="l" t="t" r="r" b="b"/>
            <a:pathLst>
              <a:path w="858964" h="4114800">
                <a:moveTo>
                  <a:pt x="0" y="0"/>
                </a:moveTo>
                <a:lnTo>
                  <a:pt x="858964" y="0"/>
                </a:lnTo>
                <a:lnTo>
                  <a:pt x="858964" y="4114800"/>
                </a:lnTo>
                <a:lnTo>
                  <a:pt x="0" y="4114800"/>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vi-VN"/>
          </a:p>
        </p:txBody>
      </p:sp>
      <p:sp>
        <p:nvSpPr>
          <p:cNvPr id="23" name="Freeform 23"/>
          <p:cNvSpPr/>
          <p:nvPr/>
        </p:nvSpPr>
        <p:spPr>
          <a:xfrm rot="8387412" flipV="1">
            <a:off x="346728" y="498611"/>
            <a:ext cx="2041001" cy="1005657"/>
          </a:xfrm>
          <a:custGeom>
            <a:avLst/>
            <a:gdLst/>
            <a:ahLst/>
            <a:cxnLst/>
            <a:rect l="l" t="t" r="r" b="b"/>
            <a:pathLst>
              <a:path w="2041001" h="1005657">
                <a:moveTo>
                  <a:pt x="0" y="1005657"/>
                </a:moveTo>
                <a:lnTo>
                  <a:pt x="2041000" y="1005657"/>
                </a:lnTo>
                <a:lnTo>
                  <a:pt x="2041000" y="0"/>
                </a:lnTo>
                <a:lnTo>
                  <a:pt x="0" y="0"/>
                </a:lnTo>
                <a:lnTo>
                  <a:pt x="0" y="1005657"/>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vi-VN"/>
          </a:p>
        </p:txBody>
      </p:sp>
      <p:sp>
        <p:nvSpPr>
          <p:cNvPr id="24" name="Freeform 24"/>
          <p:cNvSpPr/>
          <p:nvPr/>
        </p:nvSpPr>
        <p:spPr>
          <a:xfrm>
            <a:off x="16796868" y="595185"/>
            <a:ext cx="791514" cy="1545674"/>
          </a:xfrm>
          <a:custGeom>
            <a:avLst/>
            <a:gdLst/>
            <a:ahLst/>
            <a:cxnLst/>
            <a:rect l="l" t="t" r="r" b="b"/>
            <a:pathLst>
              <a:path w="791514" h="1545674">
                <a:moveTo>
                  <a:pt x="0" y="0"/>
                </a:moveTo>
                <a:lnTo>
                  <a:pt x="791514" y="0"/>
                </a:lnTo>
                <a:lnTo>
                  <a:pt x="791514" y="1545674"/>
                </a:lnTo>
                <a:lnTo>
                  <a:pt x="0" y="1545674"/>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endParaRPr lang="vi-VN"/>
          </a:p>
        </p:txBody>
      </p:sp>
      <p:grpSp>
        <p:nvGrpSpPr>
          <p:cNvPr id="27" name="Group 26"/>
          <p:cNvGrpSpPr/>
          <p:nvPr/>
        </p:nvGrpSpPr>
        <p:grpSpPr>
          <a:xfrm>
            <a:off x="4128355" y="2287418"/>
            <a:ext cx="10806845" cy="4913482"/>
            <a:chOff x="4354085" y="1526225"/>
            <a:chExt cx="9446480" cy="4173627"/>
          </a:xfrm>
        </p:grpSpPr>
        <p:sp>
          <p:nvSpPr>
            <p:cNvPr id="28" name="Freeform 5"/>
            <p:cNvSpPr/>
            <p:nvPr/>
          </p:nvSpPr>
          <p:spPr>
            <a:xfrm>
              <a:off x="4354085" y="1526225"/>
              <a:ext cx="9446480" cy="4173627"/>
            </a:xfrm>
            <a:custGeom>
              <a:avLst/>
              <a:gdLst/>
              <a:ahLst/>
              <a:cxnLst/>
              <a:rect l="l" t="t" r="r" b="b"/>
              <a:pathLst>
                <a:path w="9446480" h="4173627">
                  <a:moveTo>
                    <a:pt x="0" y="0"/>
                  </a:moveTo>
                  <a:lnTo>
                    <a:pt x="9446480" y="0"/>
                  </a:lnTo>
                  <a:lnTo>
                    <a:pt x="9446480" y="4173627"/>
                  </a:lnTo>
                  <a:lnTo>
                    <a:pt x="0" y="4173627"/>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txBody>
            <a:bodyPr/>
            <a:lstStyle/>
            <a:p>
              <a:endParaRPr lang="vi-VN"/>
            </a:p>
          </p:txBody>
        </p:sp>
        <p:sp>
          <p:nvSpPr>
            <p:cNvPr id="29" name="Freeform 6"/>
            <p:cNvSpPr/>
            <p:nvPr/>
          </p:nvSpPr>
          <p:spPr>
            <a:xfrm>
              <a:off x="4560315" y="1617341"/>
              <a:ext cx="9034021" cy="3882321"/>
            </a:xfrm>
            <a:custGeom>
              <a:avLst/>
              <a:gdLst/>
              <a:ahLst/>
              <a:cxnLst/>
              <a:rect l="l" t="t" r="r" b="b"/>
              <a:pathLst>
                <a:path w="9034021" h="3991395">
                  <a:moveTo>
                    <a:pt x="0" y="0"/>
                  </a:moveTo>
                  <a:lnTo>
                    <a:pt x="9034020" y="0"/>
                  </a:lnTo>
                  <a:lnTo>
                    <a:pt x="9034020" y="3991395"/>
                  </a:lnTo>
                  <a:lnTo>
                    <a:pt x="0" y="3991395"/>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p:spPr>
          <p:txBody>
            <a:bodyPr/>
            <a:lstStyle/>
            <a:p>
              <a:endParaRPr lang="vi-VN"/>
            </a:p>
          </p:txBody>
        </p:sp>
      </p:grpSp>
      <p:sp>
        <p:nvSpPr>
          <p:cNvPr id="31" name="Rectangle 30"/>
          <p:cNvSpPr/>
          <p:nvPr/>
        </p:nvSpPr>
        <p:spPr>
          <a:xfrm>
            <a:off x="4896964" y="2993858"/>
            <a:ext cx="9144000" cy="3093154"/>
          </a:xfrm>
          <a:prstGeom prst="rect">
            <a:avLst/>
          </a:prstGeom>
        </p:spPr>
        <p:txBody>
          <a:bodyPr>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6500" b="1" i="0" u="none" strike="noStrike" kern="1200" cap="none" spc="0" normalizeH="0" baseline="0" noProof="0" dirty="0">
                <a:ln>
                  <a:noFill/>
                </a:ln>
                <a:solidFill>
                  <a:srgbClr val="5B96A9"/>
                </a:solidFill>
                <a:effectLst/>
                <a:uLnTx/>
                <a:uFillTx/>
                <a:latin typeface="Arial" panose="020B0604020202020204" pitchFamily="34" charset="0"/>
                <a:ea typeface="+mn-ea"/>
                <a:cs typeface="Arial" panose="020B0604020202020204" pitchFamily="34" charset="0"/>
              </a:rPr>
              <a:t>2. </a:t>
            </a:r>
          </a:p>
          <a:p>
            <a:pPr lvl="0" algn="ctr">
              <a:lnSpc>
                <a:spcPct val="150000"/>
              </a:lnSpc>
            </a:pPr>
            <a:r>
              <a:rPr lang="en-US" sz="6500" b="1" dirty="0">
                <a:solidFill>
                  <a:srgbClr val="5B96A9"/>
                </a:solidFill>
                <a:latin typeface="Arial" panose="020B0604020202020204" pitchFamily="34" charset="0"/>
                <a:cs typeface="Arial" panose="020B0604020202020204" pitchFamily="34" charset="0"/>
              </a:rPr>
              <a:t>ĐA THỨC THU GỌN</a:t>
            </a:r>
            <a:endParaRPr kumimoji="0" lang="en-US" sz="6500" b="1" i="0" u="none" strike="noStrike" kern="1200" cap="none" spc="0" normalizeH="0" baseline="0" noProof="0" dirty="0">
              <a:ln>
                <a:noFill/>
              </a:ln>
              <a:solidFill>
                <a:srgbClr val="5B96A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36729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15" name="Group 14"/>
          <p:cNvGrpSpPr/>
          <p:nvPr/>
        </p:nvGrpSpPr>
        <p:grpSpPr>
          <a:xfrm>
            <a:off x="1600200" y="1857419"/>
            <a:ext cx="10515600" cy="2980178"/>
            <a:chOff x="4207932" y="288505"/>
            <a:chExt cx="10515600" cy="2980178"/>
          </a:xfrm>
        </p:grpSpPr>
        <p:grpSp>
          <p:nvGrpSpPr>
            <p:cNvPr id="16" name="Group 2"/>
            <p:cNvGrpSpPr/>
            <p:nvPr/>
          </p:nvGrpSpPr>
          <p:grpSpPr>
            <a:xfrm>
              <a:off x="4207932" y="288505"/>
              <a:ext cx="10515600" cy="2980178"/>
              <a:chOff x="-647827" y="-28575"/>
              <a:chExt cx="3924883" cy="841375"/>
            </a:xfrm>
          </p:grpSpPr>
          <p:sp>
            <p:nvSpPr>
              <p:cNvPr id="18" name="Freeform 3"/>
              <p:cNvSpPr/>
              <p:nvPr/>
            </p:nvSpPr>
            <p:spPr>
              <a:xfrm>
                <a:off x="-647827" y="0"/>
                <a:ext cx="3924883" cy="330991"/>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txBody>
              <a:bodyPr/>
              <a:lstStyle/>
              <a:p>
                <a:endParaRPr lang="vi-VN">
                  <a:latin typeface="Times New Roman" panose="02020603050405020304" pitchFamily="18" charset="0"/>
                  <a:cs typeface="Times New Roman" panose="02020603050405020304" pitchFamily="18" charset="0"/>
                </a:endParaRPr>
              </a:p>
            </p:txBody>
          </p:sp>
          <p:sp>
            <p:nvSpPr>
              <p:cNvPr id="19" name="TextBox 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grpSp>
        <p:sp>
          <p:nvSpPr>
            <p:cNvPr id="17" name="Rectangle 16"/>
            <p:cNvSpPr/>
            <p:nvPr/>
          </p:nvSpPr>
          <p:spPr>
            <a:xfrm>
              <a:off x="5025343" y="440391"/>
              <a:ext cx="9010672" cy="738664"/>
            </a:xfrm>
            <a:prstGeom prst="rect">
              <a:avLst/>
            </a:prstGeom>
          </p:spPr>
          <p:txBody>
            <a:bodyPr wrap="none">
              <a:spAutoFit/>
            </a:bodyPr>
            <a:lstStyle/>
            <a:p>
              <a:pPr lvl="0" algn="just">
                <a:spcAft>
                  <a:spcPts val="600"/>
                </a:spcAft>
              </a:pPr>
              <a:r>
                <a:rPr lang="nl-NL" sz="4200" b="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Đa thức thu gọn. Thu gọn một đa thức</a:t>
              </a:r>
              <a:endParaRPr kumimoji="0" lang="en-US" sz="4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grpSp>
      <mc:AlternateContent xmlns:mc="http://schemas.openxmlformats.org/markup-compatibility/2006">
        <mc:Choice xmlns:a14="http://schemas.microsoft.com/office/drawing/2010/main" Requires="a14">
          <p:sp>
            <p:nvSpPr>
              <p:cNvPr id="26" name="TextBox 25"/>
              <p:cNvSpPr txBox="1"/>
              <p:nvPr/>
            </p:nvSpPr>
            <p:spPr>
              <a:xfrm>
                <a:off x="1905000" y="6057900"/>
                <a:ext cx="16738715" cy="2397836"/>
              </a:xfrm>
              <a:prstGeom prst="rect">
                <a:avLst/>
              </a:prstGeom>
              <a:noFill/>
            </p:spPr>
            <p:txBody>
              <a:bodyPr wrap="square" rtlCol="0">
                <a:spAutoFit/>
              </a:bodyPr>
              <a:lstStyle/>
              <a:p>
                <a:pPr marL="571500" indent="-571500" algn="just">
                  <a:spcAft>
                    <a:spcPts val="800"/>
                  </a:spcAft>
                  <a:buFont typeface="Arial" panose="020B0604020202020204" pitchFamily="34" charset="0"/>
                  <a:buChar char="•"/>
                </a:pPr>
                <a:r>
                  <a:rPr lang="nl-NL" sz="4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Đa thức A có hạng tử </a:t>
                </a:r>
                <a14:m>
                  <m:oMath xmlns:m="http://schemas.openxmlformats.org/officeDocument/2006/math">
                    <m:r>
                      <a:rPr lang="nl-NL"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e>
                      <m:sup>
                        <m:r>
                          <a:rPr lang="nl-NL"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m:t>
                        </m:r>
                      </m:sup>
                    </m:sSup>
                  </m:oMath>
                </a14:m>
                <a:r>
                  <a:rPr lang="nl-NL"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và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nl-NL"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den>
                    </m:f>
                    <m:sSup>
                      <m:sSup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e>
                      <m:sup>
                        <m:r>
                          <a:rPr lang="nl-NL"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m:t>
                        </m:r>
                      </m:sup>
                    </m:sSup>
                  </m:oMath>
                </a14:m>
                <a:r>
                  <a:rPr lang="nl-NL"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đồng dạng.</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marL="571500" indent="-571500" algn="just">
                  <a:spcAft>
                    <a:spcPts val="800"/>
                  </a:spcAft>
                  <a:buFont typeface="Arial" panose="020B0604020202020204" pitchFamily="34" charset="0"/>
                  <a:buChar char="•"/>
                </a:pPr>
                <a:r>
                  <a:rPr lang="nl-NL"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Đa thức B không có hạng tử nào đồng dạng.</a:t>
                </a:r>
                <a:endParaRPr lang="en-US" sz="4000" dirty="0">
                  <a:effectLst/>
                  <a:latin typeface="Times New Roman" panose="02020603050405020304" pitchFamily="18" charset="0"/>
                  <a:ea typeface="Arial" panose="020B0604020202020204" pitchFamily="34" charset="0"/>
                  <a:cs typeface="Times New Roman" panose="02020603050405020304" pitchFamily="18" charset="0"/>
                </a:endParaRPr>
              </a:p>
              <a:p>
                <a:pPr algn="just">
                  <a:spcAft>
                    <a:spcPts val="800"/>
                  </a:spcAft>
                </a:pPr>
                <a:r>
                  <a:rPr lang="nl-NL"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Vậy ta nói đa thức B là một </a:t>
                </a:r>
                <a:r>
                  <a:rPr lang="nl-NL" sz="40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đa thức thu gọn</a:t>
                </a:r>
                <a:r>
                  <a:rPr lang="nl-NL"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000" dirty="0">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p:sp>
            <p:nvSpPr>
              <p:cNvPr id="26" name="TextBox 25"/>
              <p:cNvSpPr txBox="1">
                <a:spLocks noRot="1" noChangeAspect="1" noMove="1" noResize="1" noEditPoints="1" noAdjustHandles="1" noChangeArrowheads="1" noChangeShapeType="1" noTextEdit="1"/>
              </p:cNvSpPr>
              <p:nvPr/>
            </p:nvSpPr>
            <p:spPr>
              <a:xfrm>
                <a:off x="1905000" y="6057900"/>
                <a:ext cx="16738715" cy="2397836"/>
              </a:xfrm>
              <a:prstGeom prst="rect">
                <a:avLst/>
              </a:prstGeom>
              <a:blipFill rotWithShape="0">
                <a:blip r:embed="rId2"/>
                <a:stretch>
                  <a:fillRect l="-1311" b="-10178"/>
                </a:stretch>
              </a:blipFill>
            </p:spPr>
            <p:txBody>
              <a:bodyPr/>
              <a:lstStyle/>
              <a:p>
                <a:r>
                  <a:rPr lang="en-US">
                    <a:noFill/>
                  </a:rPr>
                  <a:t> </a:t>
                </a:r>
              </a:p>
            </p:txBody>
          </p:sp>
        </mc:Fallback>
      </mc:AlternateContent>
      <p:grpSp>
        <p:nvGrpSpPr>
          <p:cNvPr id="33" name="Group 32"/>
          <p:cNvGrpSpPr/>
          <p:nvPr/>
        </p:nvGrpSpPr>
        <p:grpSpPr>
          <a:xfrm>
            <a:off x="1171574" y="9791700"/>
            <a:ext cx="16163925" cy="288988"/>
            <a:chOff x="1028700" y="8893111"/>
            <a:chExt cx="16163925" cy="365188"/>
          </a:xfrm>
        </p:grpSpPr>
        <p:sp>
          <p:nvSpPr>
            <p:cNvPr id="34" name="Freeform 12"/>
            <p:cNvSpPr/>
            <p:nvPr/>
          </p:nvSpPr>
          <p:spPr>
            <a:xfrm flipV="1">
              <a:off x="1028700" y="8893111"/>
              <a:ext cx="8115300" cy="365188"/>
            </a:xfrm>
            <a:custGeom>
              <a:avLst/>
              <a:gdLst/>
              <a:ahLst/>
              <a:cxnLst/>
              <a:rect l="l" t="t" r="r" b="b"/>
              <a:pathLst>
                <a:path w="8115300" h="365188">
                  <a:moveTo>
                    <a:pt x="0" y="365189"/>
                  </a:moveTo>
                  <a:lnTo>
                    <a:pt x="8115300" y="365189"/>
                  </a:lnTo>
                  <a:lnTo>
                    <a:pt x="8115300" y="0"/>
                  </a:lnTo>
                  <a:lnTo>
                    <a:pt x="0" y="0"/>
                  </a:lnTo>
                  <a:lnTo>
                    <a:pt x="0" y="365189"/>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vi-VN">
                <a:latin typeface="Times New Roman" panose="02020603050405020304" pitchFamily="18" charset="0"/>
                <a:cs typeface="Times New Roman" panose="02020603050405020304" pitchFamily="18" charset="0"/>
              </a:endParaRPr>
            </a:p>
          </p:txBody>
        </p:sp>
        <p:sp>
          <p:nvSpPr>
            <p:cNvPr id="35" name="Freeform 14"/>
            <p:cNvSpPr/>
            <p:nvPr/>
          </p:nvSpPr>
          <p:spPr>
            <a:xfrm flipH="1" flipV="1">
              <a:off x="9077325" y="8893111"/>
              <a:ext cx="8115300" cy="365188"/>
            </a:xfrm>
            <a:custGeom>
              <a:avLst/>
              <a:gdLst/>
              <a:ahLst/>
              <a:cxnLst/>
              <a:rect l="l" t="t" r="r" b="b"/>
              <a:pathLst>
                <a:path w="8115300" h="365188">
                  <a:moveTo>
                    <a:pt x="8115300" y="365189"/>
                  </a:moveTo>
                  <a:lnTo>
                    <a:pt x="0" y="365189"/>
                  </a:lnTo>
                  <a:lnTo>
                    <a:pt x="0" y="0"/>
                  </a:lnTo>
                  <a:lnTo>
                    <a:pt x="8115300" y="0"/>
                  </a:lnTo>
                  <a:lnTo>
                    <a:pt x="8115300" y="365189"/>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vi-VN">
                <a:latin typeface="Times New Roman" panose="02020603050405020304" pitchFamily="18" charset="0"/>
                <a:cs typeface="Times New Roman" panose="02020603050405020304" pitchFamily="18" charset="0"/>
              </a:endParaRPr>
            </a:p>
          </p:txBody>
        </p:sp>
      </p:grpSp>
      <p:pic>
        <p:nvPicPr>
          <p:cNvPr id="36" name="Picture 35"/>
          <p:cNvPicPr>
            <a:picLocks noChangeAspect="1"/>
          </p:cNvPicPr>
          <p:nvPr/>
        </p:nvPicPr>
        <p:blipFill>
          <a:blip r:embed="rId5"/>
          <a:stretch>
            <a:fillRect/>
          </a:stretch>
        </p:blipFill>
        <p:spPr>
          <a:xfrm rot="7816805">
            <a:off x="17100107" y="73422"/>
            <a:ext cx="810532" cy="1405766"/>
          </a:xfrm>
          <a:prstGeom prst="rect">
            <a:avLst/>
          </a:prstGeom>
        </p:spPr>
      </p:pic>
      <p:pic>
        <p:nvPicPr>
          <p:cNvPr id="37" name="Picture 36"/>
          <p:cNvPicPr>
            <a:picLocks noChangeAspect="1"/>
          </p:cNvPicPr>
          <p:nvPr/>
        </p:nvPicPr>
        <p:blipFill>
          <a:blip r:embed="rId6"/>
          <a:stretch>
            <a:fillRect/>
          </a:stretch>
        </p:blipFill>
        <p:spPr>
          <a:xfrm flipH="1">
            <a:off x="16363420" y="7200900"/>
            <a:ext cx="1543580" cy="2651188"/>
          </a:xfrm>
          <a:prstGeom prst="rect">
            <a:avLst/>
          </a:prstGeom>
        </p:spPr>
      </p:pic>
      <p:pic>
        <p:nvPicPr>
          <p:cNvPr id="39" name="Picture 38"/>
          <p:cNvPicPr>
            <a:picLocks noChangeAspect="1"/>
          </p:cNvPicPr>
          <p:nvPr/>
        </p:nvPicPr>
        <p:blipFill>
          <a:blip r:embed="rId7"/>
          <a:stretch>
            <a:fillRect/>
          </a:stretch>
        </p:blipFill>
        <p:spPr>
          <a:xfrm>
            <a:off x="586456" y="9478804"/>
            <a:ext cx="873677" cy="770096"/>
          </a:xfrm>
          <a:prstGeom prst="rect">
            <a:avLst/>
          </a:prstGeom>
        </p:spPr>
      </p:pic>
      <mc:AlternateContent xmlns:mc="http://schemas.openxmlformats.org/markup-compatibility/2006">
        <mc:Choice xmlns:a14="http://schemas.microsoft.com/office/drawing/2010/main" Requires="a14">
          <p:sp>
            <p:nvSpPr>
              <p:cNvPr id="2" name="Rectangle 1"/>
              <p:cNvSpPr/>
              <p:nvPr/>
            </p:nvSpPr>
            <p:spPr>
              <a:xfrm>
                <a:off x="1600200" y="3397319"/>
                <a:ext cx="13792200" cy="1860381"/>
              </a:xfrm>
              <a:prstGeom prst="rect">
                <a:avLst/>
              </a:prstGeom>
            </p:spPr>
            <p:txBody>
              <a:bodyPr wrap="square">
                <a:spAutoFit/>
              </a:bodyPr>
              <a:lstStyle/>
              <a:p>
                <a:pPr algn="just"/>
                <a:r>
                  <a:rPr lang="nl-NL" sz="40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a:t>
                </a:r>
                <a:r>
                  <a:rPr lang="nl-NL" sz="4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Quan </a:t>
                </a:r>
                <a:r>
                  <a:rPr lang="nl-NL" sz="4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sát hai đa thức A và B sau:</a:t>
                </a:r>
                <a:endParaRPr lang="en-US" sz="4000" dirty="0">
                  <a:effectLst/>
                  <a:latin typeface="Times New Roman" panose="02020603050405020304" pitchFamily="18" charset="0"/>
                  <a:ea typeface="Arial" panose="020B0604020202020204" pitchFamily="34" charset="0"/>
                  <a:cs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m:t>
                          </m:r>
                        </m:sup>
                      </m:sSup>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𝑦</m:t>
                      </m:r>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den>
                      </m:f>
                      <m:sSup>
                        <m:sSup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m:t>
                          </m:r>
                        </m:sup>
                      </m:sSup>
                      <m:r>
                        <a:rPr lang="en-US" sz="4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m:t>
                      </m:r>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sup>
                      </m:sSup>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𝑥𝑦</m:t>
                      </m:r>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en-US" sz="4000" dirty="0">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1600200" y="3397319"/>
                <a:ext cx="13792200" cy="1860381"/>
              </a:xfrm>
              <a:prstGeom prst="rect">
                <a:avLst/>
              </a:prstGeom>
              <a:blipFill rotWithShape="0">
                <a:blip r:embed="rId8"/>
                <a:stretch>
                  <a:fillRect l="-1592" t="-5902"/>
                </a:stretch>
              </a:blipFill>
            </p:spPr>
            <p:txBody>
              <a:bodyPr/>
              <a:lstStyle/>
              <a:p>
                <a:r>
                  <a:rPr lang="en-US">
                    <a:noFill/>
                  </a:rPr>
                  <a:t> </a:t>
                </a:r>
              </a:p>
            </p:txBody>
          </p:sp>
        </mc:Fallback>
      </mc:AlternateContent>
      <p:sp>
        <p:nvSpPr>
          <p:cNvPr id="22" name="Rectangle 21"/>
          <p:cNvSpPr/>
          <p:nvPr/>
        </p:nvSpPr>
        <p:spPr>
          <a:xfrm>
            <a:off x="1897756" y="5219700"/>
            <a:ext cx="2308645" cy="707886"/>
          </a:xfrm>
          <a:prstGeom prst="rect">
            <a:avLst/>
          </a:prstGeom>
        </p:spPr>
        <p:txBody>
          <a:bodyPr wrap="none">
            <a:spAutoFit/>
          </a:bodyPr>
          <a:lstStyle/>
          <a:p>
            <a:r>
              <a:rPr lang="en-US" sz="4000" b="1" i="1" u="sng">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Nhận xét:</a:t>
            </a:r>
            <a:endParaRPr lang="en-US" sz="4000" b="1" i="1" u="sng">
              <a:solidFill>
                <a:srgbClr val="C0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9"/>
          <a:stretch>
            <a:fillRect/>
          </a:stretch>
        </p:blipFill>
        <p:spPr>
          <a:xfrm>
            <a:off x="470010" y="563122"/>
            <a:ext cx="1749704" cy="1249788"/>
          </a:xfrm>
          <a:prstGeom prst="rect">
            <a:avLst/>
          </a:prstGeom>
        </p:spPr>
      </p:pic>
      <p:sp>
        <p:nvSpPr>
          <p:cNvPr id="3" name="TextBox 2"/>
          <p:cNvSpPr txBox="1"/>
          <p:nvPr/>
        </p:nvSpPr>
        <p:spPr>
          <a:xfrm>
            <a:off x="2382194" y="709649"/>
            <a:ext cx="7848600" cy="769441"/>
          </a:xfrm>
          <a:prstGeom prst="rect">
            <a:avLst/>
          </a:prstGeom>
          <a:noFill/>
        </p:spPr>
        <p:txBody>
          <a:bodyPr wrap="square" rtlCol="0">
            <a:spAutoFit/>
          </a:bodyPr>
          <a:lstStyle/>
          <a:p>
            <a:r>
              <a:rPr lang="en-US" sz="4400" dirty="0" smtClean="0">
                <a:solidFill>
                  <a:srgbClr val="FF0000"/>
                </a:solidFill>
                <a:latin typeface="Times New Roman" panose="02020603050405020304" pitchFamily="18" charset="0"/>
                <a:cs typeface="Times New Roman" panose="02020603050405020304" pitchFamily="18" charset="0"/>
              </a:rPr>
              <a:t>2. ĐA THỨC THU GỌN</a:t>
            </a:r>
            <a:endParaRPr lang="en-US" sz="4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6381367"/>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par>
                          <p:cTn id="18" fill="hold">
                            <p:stCondLst>
                              <p:cond delay="500"/>
                            </p:stCondLst>
                            <p:childTnLst>
                              <p:par>
                                <p:cTn id="19" presetID="22" presetClass="entr" presetSubtype="4" fill="hold" nodeType="afterEffect">
                                  <p:stCondLst>
                                    <p:cond delay="0"/>
                                  </p:stCondLst>
                                  <p:childTnLst>
                                    <p:set>
                                      <p:cBhvr>
                                        <p:cTn id="20" dur="1" fill="hold">
                                          <p:stCondLst>
                                            <p:cond delay="0"/>
                                          </p:stCondLst>
                                        </p:cTn>
                                        <p:tgtEl>
                                          <p:spTgt spid="26">
                                            <p:txEl>
                                              <p:pRg st="0" end="0"/>
                                            </p:txEl>
                                          </p:spTgt>
                                        </p:tgtEl>
                                        <p:attrNameLst>
                                          <p:attrName>style.visibility</p:attrName>
                                        </p:attrNameLst>
                                      </p:cBhvr>
                                      <p:to>
                                        <p:strVal val="visible"/>
                                      </p:to>
                                    </p:set>
                                    <p:animEffect transition="in" filter="wipe(down)">
                                      <p:cBhvr>
                                        <p:cTn id="21" dur="500"/>
                                        <p:tgtEl>
                                          <p:spTgt spid="26">
                                            <p:txEl>
                                              <p:pRg st="0" end="0"/>
                                            </p:txEl>
                                          </p:spTgt>
                                        </p:tgtEl>
                                      </p:cBhvr>
                                    </p:animEffect>
                                  </p:childTnLst>
                                </p:cTn>
                              </p:par>
                            </p:childTnLst>
                          </p:cTn>
                        </p:par>
                        <p:par>
                          <p:cTn id="22" fill="hold">
                            <p:stCondLst>
                              <p:cond delay="1000"/>
                            </p:stCondLst>
                            <p:childTnLst>
                              <p:par>
                                <p:cTn id="23" presetID="14" presetClass="entr" presetSubtype="10" fill="hold" nodeType="afterEffect">
                                  <p:stCondLst>
                                    <p:cond delay="0"/>
                                  </p:stCondLst>
                                  <p:childTnLst>
                                    <p:set>
                                      <p:cBhvr>
                                        <p:cTn id="24" dur="1" fill="hold">
                                          <p:stCondLst>
                                            <p:cond delay="0"/>
                                          </p:stCondLst>
                                        </p:cTn>
                                        <p:tgtEl>
                                          <p:spTgt spid="26">
                                            <p:txEl>
                                              <p:pRg st="1" end="1"/>
                                            </p:txEl>
                                          </p:spTgt>
                                        </p:tgtEl>
                                        <p:attrNameLst>
                                          <p:attrName>style.visibility</p:attrName>
                                        </p:attrNameLst>
                                      </p:cBhvr>
                                      <p:to>
                                        <p:strVal val="visible"/>
                                      </p:to>
                                    </p:set>
                                    <p:animEffect transition="in" filter="randombar(horizontal)">
                                      <p:cBhvr>
                                        <p:cTn id="25" dur="500"/>
                                        <p:tgtEl>
                                          <p:spTgt spid="26">
                                            <p:txEl>
                                              <p:pRg st="1" end="1"/>
                                            </p:txEl>
                                          </p:spTgt>
                                        </p:tgtEl>
                                      </p:cBhvr>
                                    </p:animEffect>
                                  </p:childTnLst>
                                </p:cTn>
                              </p:par>
                            </p:childTnLst>
                          </p:cTn>
                        </p:par>
                        <p:par>
                          <p:cTn id="26" fill="hold">
                            <p:stCondLst>
                              <p:cond delay="1500"/>
                            </p:stCondLst>
                            <p:childTnLst>
                              <p:par>
                                <p:cTn id="27" presetID="16" presetClass="entr" presetSubtype="21" fill="hold" nodeType="afterEffect">
                                  <p:stCondLst>
                                    <p:cond delay="0"/>
                                  </p:stCondLst>
                                  <p:childTnLst>
                                    <p:set>
                                      <p:cBhvr>
                                        <p:cTn id="28" dur="1" fill="hold">
                                          <p:stCondLst>
                                            <p:cond delay="0"/>
                                          </p:stCondLst>
                                        </p:cTn>
                                        <p:tgtEl>
                                          <p:spTgt spid="26">
                                            <p:txEl>
                                              <p:pRg st="2" end="2"/>
                                            </p:txEl>
                                          </p:spTgt>
                                        </p:tgtEl>
                                        <p:attrNameLst>
                                          <p:attrName>style.visibility</p:attrName>
                                        </p:attrNameLst>
                                      </p:cBhvr>
                                      <p:to>
                                        <p:strVal val="visible"/>
                                      </p:to>
                                    </p:set>
                                    <p:animEffect transition="in" filter="barn(inVertical)">
                                      <p:cBhvr>
                                        <p:cTn id="29" dur="500"/>
                                        <p:tgtEl>
                                          <p:spTgt spid="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2" name="Freeform 2"/>
          <p:cNvSpPr/>
          <p:nvPr/>
        </p:nvSpPr>
        <p:spPr>
          <a:xfrm>
            <a:off x="1866900"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a:stretch>
          </a:blipFill>
        </p:spPr>
        <p:txBody>
          <a:bodyPr/>
          <a:lstStyle/>
          <a:p>
            <a:endParaRPr lang="vi-VN">
              <a:latin typeface="Times New Roman" panose="02020603050405020304" pitchFamily="18" charset="0"/>
              <a:cs typeface="Times New Roman" panose="02020603050405020304" pitchFamily="18" charset="0"/>
            </a:endParaRPr>
          </a:p>
        </p:txBody>
      </p:sp>
      <p:sp>
        <p:nvSpPr>
          <p:cNvPr id="3" name="Freeform 3"/>
          <p:cNvSpPr/>
          <p:nvPr/>
        </p:nvSpPr>
        <p:spPr>
          <a:xfrm>
            <a:off x="1866900"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a:stretch>
          </a:blipFill>
        </p:spPr>
        <p:txBody>
          <a:bodyPr/>
          <a:lstStyle/>
          <a:p>
            <a:endParaRPr lang="vi-VN">
              <a:latin typeface="Times New Roman" panose="02020603050405020304" pitchFamily="18" charset="0"/>
              <a:cs typeface="Times New Roman" panose="02020603050405020304" pitchFamily="18" charset="0"/>
            </a:endParaRPr>
          </a:p>
        </p:txBody>
      </p:sp>
      <p:sp>
        <p:nvSpPr>
          <p:cNvPr id="4" name="Freeform 4"/>
          <p:cNvSpPr/>
          <p:nvPr/>
        </p:nvSpPr>
        <p:spPr>
          <a:xfrm>
            <a:off x="9227154" y="1099071"/>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a:stretch>
          </a:blipFill>
        </p:spPr>
        <p:txBody>
          <a:bodyPr/>
          <a:lstStyle/>
          <a:p>
            <a:endParaRPr lang="vi-VN">
              <a:latin typeface="Times New Roman" panose="02020603050405020304" pitchFamily="18" charset="0"/>
              <a:cs typeface="Times New Roman" panose="02020603050405020304" pitchFamily="18" charset="0"/>
            </a:endParaRPr>
          </a:p>
        </p:txBody>
      </p:sp>
      <p:sp>
        <p:nvSpPr>
          <p:cNvPr id="37" name="Freeform 4"/>
          <p:cNvSpPr/>
          <p:nvPr/>
        </p:nvSpPr>
        <p:spPr>
          <a:xfrm>
            <a:off x="9230374" y="5448300"/>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a:stretch>
          </a:blipFill>
        </p:spPr>
        <p:txBody>
          <a:bodyPr/>
          <a:lstStyle/>
          <a:p>
            <a:endParaRPr lang="vi-VN">
              <a:latin typeface="Times New Roman" panose="02020603050405020304" pitchFamily="18" charset="0"/>
              <a:cs typeface="Times New Roman" panose="02020603050405020304" pitchFamily="18" charset="0"/>
            </a:endParaRPr>
          </a:p>
        </p:txBody>
      </p:sp>
      <p:sp>
        <p:nvSpPr>
          <p:cNvPr id="39" name="Rectangle 38"/>
          <p:cNvSpPr/>
          <p:nvPr/>
        </p:nvSpPr>
        <p:spPr>
          <a:xfrm>
            <a:off x="7192795" y="1079837"/>
            <a:ext cx="4168642" cy="1015663"/>
          </a:xfrm>
          <a:prstGeom prst="rect">
            <a:avLst/>
          </a:prstGeom>
        </p:spPr>
        <p:txBody>
          <a:bodyPr wrap="none">
            <a:spAutoFit/>
          </a:bodyPr>
          <a:lstStyle/>
          <a:p>
            <a:pPr marL="0" marR="0" lvl="0" indent="0" algn="l" defTabSz="914400" rtl="0" eaLnBrk="1" fontAlgn="auto" latinLnBrk="0" hangingPunct="1">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KẾT LUẬN</a:t>
            </a:r>
          </a:p>
        </p:txBody>
      </p:sp>
      <p:grpSp>
        <p:nvGrpSpPr>
          <p:cNvPr id="42" name="Group 41"/>
          <p:cNvGrpSpPr/>
          <p:nvPr/>
        </p:nvGrpSpPr>
        <p:grpSpPr>
          <a:xfrm>
            <a:off x="2438400" y="2554637"/>
            <a:ext cx="12877800" cy="2969863"/>
            <a:chOff x="2368476" y="3476723"/>
            <a:chExt cx="12877800" cy="2969863"/>
          </a:xfrm>
        </p:grpSpPr>
        <p:pic>
          <p:nvPicPr>
            <p:cNvPr id="38" name="Picture 37"/>
            <p:cNvPicPr>
              <a:picLocks noChangeAspect="1"/>
            </p:cNvPicPr>
            <p:nvPr/>
          </p:nvPicPr>
          <p:blipFill>
            <a:blip r:embed="rId4"/>
            <a:stretch>
              <a:fillRect/>
            </a:stretch>
          </p:blipFill>
          <p:spPr>
            <a:xfrm>
              <a:off x="2368476" y="3476723"/>
              <a:ext cx="12877800" cy="2969863"/>
            </a:xfrm>
            <a:prstGeom prst="rect">
              <a:avLst/>
            </a:prstGeom>
          </p:spPr>
        </p:pic>
        <p:sp>
          <p:nvSpPr>
            <p:cNvPr id="41" name="Rectangle 40"/>
            <p:cNvSpPr/>
            <p:nvPr/>
          </p:nvSpPr>
          <p:spPr>
            <a:xfrm>
              <a:off x="3443333" y="3844014"/>
              <a:ext cx="10812344" cy="1415772"/>
            </a:xfrm>
            <a:prstGeom prst="rect">
              <a:avLst/>
            </a:prstGeom>
          </p:spPr>
          <p:txBody>
            <a:bodyPr wrap="square">
              <a:spAutoFit/>
            </a:bodyPr>
            <a:lstStyle/>
            <a:p>
              <a:pPr lvl="0" algn="just">
                <a:defRPr/>
              </a:pPr>
              <a:r>
                <a:rPr lang="vi-VN" sz="4300" b="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Đa thức thu gọn là đa thức không có hai hạng tử nào đồng dạng.</a:t>
              </a:r>
              <a:endParaRPr kumimoji="0" lang="vi-VN" sz="43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grpSp>
      <p:pic>
        <p:nvPicPr>
          <p:cNvPr id="43" name="Picture 42"/>
          <p:cNvPicPr>
            <a:picLocks noChangeAspect="1"/>
          </p:cNvPicPr>
          <p:nvPr/>
        </p:nvPicPr>
        <p:blipFill>
          <a:blip r:embed="rId5"/>
          <a:stretch>
            <a:fillRect/>
          </a:stretch>
        </p:blipFill>
        <p:spPr>
          <a:xfrm>
            <a:off x="13335001" y="4942113"/>
            <a:ext cx="1463167" cy="743776"/>
          </a:xfrm>
          <a:prstGeom prst="rect">
            <a:avLst/>
          </a:prstGeom>
        </p:spPr>
      </p:pic>
      <p:pic>
        <p:nvPicPr>
          <p:cNvPr id="44" name="Picture 43"/>
          <p:cNvPicPr>
            <a:picLocks noChangeAspect="1"/>
          </p:cNvPicPr>
          <p:nvPr/>
        </p:nvPicPr>
        <p:blipFill>
          <a:blip r:embed="rId6"/>
          <a:stretch>
            <a:fillRect/>
          </a:stretch>
        </p:blipFill>
        <p:spPr>
          <a:xfrm>
            <a:off x="533400" y="698188"/>
            <a:ext cx="1097375" cy="8279086"/>
          </a:xfrm>
          <a:prstGeom prst="rect">
            <a:avLst/>
          </a:prstGeom>
        </p:spPr>
      </p:pic>
      <p:pic>
        <p:nvPicPr>
          <p:cNvPr id="45" name="Picture 44"/>
          <p:cNvPicPr>
            <a:picLocks noChangeAspect="1"/>
          </p:cNvPicPr>
          <p:nvPr/>
        </p:nvPicPr>
        <p:blipFill>
          <a:blip r:embed="rId7"/>
          <a:stretch>
            <a:fillRect/>
          </a:stretch>
        </p:blipFill>
        <p:spPr>
          <a:xfrm>
            <a:off x="16502956" y="372787"/>
            <a:ext cx="1261981" cy="1518036"/>
          </a:xfrm>
          <a:prstGeom prst="rect">
            <a:avLst/>
          </a:prstGeom>
        </p:spPr>
      </p:pic>
      <p:pic>
        <p:nvPicPr>
          <p:cNvPr id="46" name="Picture 45"/>
          <p:cNvPicPr>
            <a:picLocks noChangeAspect="1"/>
          </p:cNvPicPr>
          <p:nvPr/>
        </p:nvPicPr>
        <p:blipFill>
          <a:blip r:embed="rId8"/>
          <a:stretch>
            <a:fillRect/>
          </a:stretch>
        </p:blipFill>
        <p:spPr>
          <a:xfrm>
            <a:off x="7291503" y="8420100"/>
            <a:ext cx="3019191" cy="1676545"/>
          </a:xfrm>
          <a:prstGeom prst="rect">
            <a:avLst/>
          </a:prstGeom>
        </p:spPr>
      </p:pic>
      <p:pic>
        <p:nvPicPr>
          <p:cNvPr id="5" name="Picture 4"/>
          <p:cNvPicPr>
            <a:picLocks noChangeAspect="1"/>
          </p:cNvPicPr>
          <p:nvPr/>
        </p:nvPicPr>
        <p:blipFill>
          <a:blip r:embed="rId9"/>
          <a:stretch>
            <a:fillRect/>
          </a:stretch>
        </p:blipFill>
        <p:spPr>
          <a:xfrm>
            <a:off x="15354645" y="7403675"/>
            <a:ext cx="954583" cy="804133"/>
          </a:xfrm>
          <a:prstGeom prst="rect">
            <a:avLst/>
          </a:prstGeom>
        </p:spPr>
      </p:pic>
    </p:spTree>
    <p:extLst>
      <p:ext uri="{BB962C8B-B14F-4D97-AF65-F5344CB8AC3E}">
        <p14:creationId xmlns:p14="http://schemas.microsoft.com/office/powerpoint/2010/main" val="3515424773"/>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wipe(down)">
                                      <p:cBhvr>
                                        <p:cTn id="11" dur="500"/>
                                        <p:tgtEl>
                                          <p:spTgt spid="42"/>
                                        </p:tgtEl>
                                      </p:cBhvr>
                                    </p:animEffect>
                                  </p:childTnLst>
                                </p:cTn>
                              </p:par>
                              <p:par>
                                <p:cTn id="12" presetID="14" presetClass="entr" presetSubtype="1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866900"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a:stretch>
          </a:blipFill>
        </p:spPr>
        <p:txBody>
          <a:bodyPr/>
          <a:lstStyle/>
          <a:p>
            <a:endParaRPr lang="vi-VN">
              <a:latin typeface="Times New Roman" panose="02020603050405020304" pitchFamily="18" charset="0"/>
              <a:cs typeface="Times New Roman" panose="02020603050405020304" pitchFamily="18" charset="0"/>
            </a:endParaRPr>
          </a:p>
        </p:txBody>
      </p:sp>
      <p:sp>
        <p:nvSpPr>
          <p:cNvPr id="3" name="Freeform 3"/>
          <p:cNvSpPr/>
          <p:nvPr/>
        </p:nvSpPr>
        <p:spPr>
          <a:xfrm>
            <a:off x="1866900"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a:stretch>
          </a:blipFill>
        </p:spPr>
        <p:txBody>
          <a:bodyPr/>
          <a:lstStyle/>
          <a:p>
            <a:endParaRPr lang="vi-VN">
              <a:latin typeface="Times New Roman" panose="02020603050405020304" pitchFamily="18" charset="0"/>
              <a:cs typeface="Times New Roman" panose="02020603050405020304" pitchFamily="18" charset="0"/>
            </a:endParaRPr>
          </a:p>
        </p:txBody>
      </p:sp>
      <p:sp>
        <p:nvSpPr>
          <p:cNvPr id="4" name="Freeform 4"/>
          <p:cNvSpPr/>
          <p:nvPr/>
        </p:nvSpPr>
        <p:spPr>
          <a:xfrm>
            <a:off x="9227154" y="1099071"/>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a:stretch>
          </a:blipFill>
        </p:spPr>
        <p:txBody>
          <a:bodyPr/>
          <a:lstStyle/>
          <a:p>
            <a:endParaRPr lang="vi-VN">
              <a:latin typeface="Times New Roman" panose="02020603050405020304" pitchFamily="18" charset="0"/>
              <a:cs typeface="Times New Roman" panose="02020603050405020304" pitchFamily="18" charset="0"/>
            </a:endParaRPr>
          </a:p>
        </p:txBody>
      </p:sp>
      <p:sp>
        <p:nvSpPr>
          <p:cNvPr id="37" name="Freeform 4"/>
          <p:cNvSpPr/>
          <p:nvPr/>
        </p:nvSpPr>
        <p:spPr>
          <a:xfrm>
            <a:off x="9230374" y="5448300"/>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a:stretch>
          </a:blipFill>
        </p:spPr>
        <p:txBody>
          <a:bodyPr/>
          <a:lstStyle/>
          <a:p>
            <a:endParaRPr lang="vi-VN">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41" name="Rectangle 40"/>
              <p:cNvSpPr/>
              <p:nvPr/>
            </p:nvSpPr>
            <p:spPr>
              <a:xfrm>
                <a:off x="1295400" y="779603"/>
                <a:ext cx="11887200" cy="3400931"/>
              </a:xfrm>
              <a:prstGeom prst="rect">
                <a:avLst/>
              </a:prstGeom>
            </p:spPr>
            <p:txBody>
              <a:bodyPr wrap="square">
                <a:spAutoFit/>
              </a:bodyPr>
              <a:lstStyle/>
              <a:p>
                <a:pPr lvl="0" algn="just">
                  <a:defRPr/>
                </a:pPr>
                <a:r>
                  <a:rPr lang="en-US" sz="43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4300"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43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300"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43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300"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đa</a:t>
                </a:r>
                <a:r>
                  <a:rPr lang="en-US" sz="43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300"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43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300"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43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300"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43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300"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hạng</a:t>
                </a:r>
                <a:r>
                  <a:rPr lang="en-US" sz="43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300"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43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300"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sz="43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300"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dạng</a:t>
                </a:r>
                <a:r>
                  <a:rPr lang="en-US" sz="43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ta </a:t>
                </a:r>
                <a:r>
                  <a:rPr lang="en-US" sz="4300"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43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300"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43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300"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thu</a:t>
                </a:r>
                <a:r>
                  <a:rPr lang="en-US" sz="43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300"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gọn</a:t>
                </a:r>
                <a:r>
                  <a:rPr lang="en-US" sz="43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300"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chúng</a:t>
                </a:r>
                <a:r>
                  <a:rPr lang="en-US" sz="43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300"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Chẳng</a:t>
                </a:r>
                <a:r>
                  <a:rPr lang="en-US" sz="43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300"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hạn</a:t>
                </a:r>
                <a:r>
                  <a:rPr lang="en-US" sz="43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p>
              <a:p>
                <a:pPr lvl="0" algn="just">
                  <a:defRPr/>
                </a:pPr>
                <a:r>
                  <a:rPr kumimoji="0" lang="en-US" sz="43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a:t>
                </a:r>
                <a14:m>
                  <m:oMath xmlns:m="http://schemas.openxmlformats.org/officeDocument/2006/math">
                    <m:r>
                      <a:rPr kumimoji="0" lang="en-US" sz="43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sSup>
                      <m:sSupPr>
                        <m:ctrlPr>
                          <a:rPr kumimoji="0" lang="en-US" sz="4300" b="0" i="1" u="none" strike="noStrike" kern="120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rPr>
                        </m:ctrlPr>
                      </m:sSupPr>
                      <m:e>
                        <m:r>
                          <a:rPr kumimoji="0" lang="en-US" sz="4300" b="0" i="1" u="none" strike="noStrike" kern="120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rPr>
                          <m:t>𝑥</m:t>
                        </m:r>
                      </m:e>
                      <m:sup>
                        <m:r>
                          <a:rPr kumimoji="0" lang="en-US" sz="4300" b="0" i="1" u="none" strike="noStrike" kern="120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rPr>
                          <m:t>2</m:t>
                        </m:r>
                      </m:sup>
                    </m:sSup>
                    <m:r>
                      <a:rPr kumimoji="0" lang="en-US" sz="4300" b="0" i="1" u="none" strike="noStrike" kern="120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rPr>
                      <m:t>−3</m:t>
                    </m:r>
                    <m:r>
                      <a:rPr kumimoji="0" lang="en-US" sz="4300" b="0" i="1" u="none" strike="noStrike" kern="120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rPr>
                      <m:t>𝑥𝑦</m:t>
                    </m:r>
                    <m:r>
                      <a:rPr kumimoji="0" lang="en-US" sz="4300" b="0" i="1" u="none" strike="noStrike" kern="120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rPr>
                      <m:t>+</m:t>
                    </m:r>
                    <m:sSup>
                      <m:sSupPr>
                        <m:ctrlPr>
                          <a:rPr kumimoji="0" lang="en-US" sz="4300" b="0" i="1" u="none" strike="noStrike" kern="120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rPr>
                        </m:ctrlPr>
                      </m:sSupPr>
                      <m:e>
                        <m:r>
                          <a:rPr kumimoji="0" lang="en-US" sz="4300" b="0" i="1" u="none" strike="noStrike" kern="120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rPr>
                          <m:t>𝑥</m:t>
                        </m:r>
                      </m:e>
                      <m:sup>
                        <m:r>
                          <a:rPr kumimoji="0" lang="en-US" sz="4300" b="0" i="1" u="none" strike="noStrike" kern="120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rPr>
                          <m:t>2</m:t>
                        </m:r>
                      </m:sup>
                    </m:sSup>
                    <m:r>
                      <a:rPr kumimoji="0" lang="en-US" sz="4300" b="0" i="1" u="none" strike="noStrike" kern="120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rPr>
                      <m:t>−3</m:t>
                    </m:r>
                    <m:sSup>
                      <m:sSupPr>
                        <m:ctrlPr>
                          <a:rPr kumimoji="0" lang="en-US" sz="4300" b="0" i="1" u="none" strike="noStrike" kern="120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rPr>
                        </m:ctrlPr>
                      </m:sSupPr>
                      <m:e>
                        <m:r>
                          <a:rPr kumimoji="0" lang="en-US" sz="4300" b="0" i="1" u="none" strike="noStrike" kern="120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rPr>
                          <m:t>𝑦</m:t>
                        </m:r>
                      </m:e>
                      <m:sup>
                        <m:r>
                          <a:rPr kumimoji="0" lang="en-US" sz="4300" b="0" i="1" u="none" strike="noStrike" kern="120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rPr>
                          <m:t>2</m:t>
                        </m:r>
                      </m:sup>
                    </m:sSup>
                    <m:r>
                      <a:rPr kumimoji="0" lang="en-US" sz="4300" b="0" i="1" u="none" strike="noStrike" kern="120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rPr>
                      <m:t>+5</m:t>
                    </m:r>
                    <m:r>
                      <a:rPr kumimoji="0" lang="en-US" sz="4300" b="0" i="1" u="none" strike="noStrike" kern="1200" cap="none" spc="0" normalizeH="0" baseline="0" noProof="0" smtClean="0">
                        <a:ln>
                          <a:noFill/>
                        </a:ln>
                        <a:solidFill>
                          <a:prstClr val="black"/>
                        </a:solidFill>
                        <a:effectLst/>
                        <a:uLnTx/>
                        <a:uFillTx/>
                        <a:latin typeface="Cambria Math" panose="02040503050406030204" pitchFamily="18" charset="0"/>
                        <a:cs typeface="Times New Roman" panose="02020603050405020304" pitchFamily="18" charset="0"/>
                      </a:rPr>
                      <m:t>𝑥𝑦</m:t>
                    </m:r>
                  </m:oMath>
                </a14:m>
                <a:endParaRPr kumimoji="0" lang="en-US" sz="43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a:p>
                <a:pPr lvl="0" algn="just">
                  <a:defRPr/>
                </a:pPr>
                <a:r>
                  <a:rPr lang="en-US" sz="43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a:t>
                </a:r>
                <a14:m>
                  <m:oMath xmlns:m="http://schemas.openxmlformats.org/officeDocument/2006/math">
                    <m:d>
                      <m:dPr>
                        <m:ctrlPr>
                          <a:rPr lang="en-US" sz="4300" b="0" i="0"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43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4300" i="1">
                                <a:solidFill>
                                  <a:prstClr val="black"/>
                                </a:solidFill>
                                <a:latin typeface="Cambria Math" panose="02040503050406030204" pitchFamily="18" charset="0"/>
                                <a:cs typeface="Times New Roman" panose="02020603050405020304" pitchFamily="18" charset="0"/>
                              </a:rPr>
                            </m:ctrlPr>
                          </m:sSupPr>
                          <m:e>
                            <m:r>
                              <a:rPr lang="en-US" sz="4300" i="1">
                                <a:solidFill>
                                  <a:prstClr val="black"/>
                                </a:solidFill>
                                <a:latin typeface="Cambria Math" panose="02040503050406030204" pitchFamily="18" charset="0"/>
                                <a:cs typeface="Times New Roman" panose="02020603050405020304" pitchFamily="18" charset="0"/>
                              </a:rPr>
                              <m:t>𝑥</m:t>
                            </m:r>
                          </m:e>
                          <m:sup>
                            <m:r>
                              <a:rPr lang="en-US" sz="4300" i="1">
                                <a:solidFill>
                                  <a:prstClr val="black"/>
                                </a:solidFill>
                                <a:latin typeface="Cambria Math" panose="02040503050406030204" pitchFamily="18" charset="0"/>
                                <a:cs typeface="Times New Roman" panose="02020603050405020304" pitchFamily="18" charset="0"/>
                              </a:rPr>
                              <m:t>2</m:t>
                            </m:r>
                          </m:sup>
                        </m:sSup>
                        <m:r>
                          <a:rPr lang="en-US" sz="4300" i="1">
                            <a:solidFill>
                              <a:prstClr val="black"/>
                            </a:solidFill>
                            <a:latin typeface="Cambria Math" panose="02040503050406030204" pitchFamily="18" charset="0"/>
                            <a:cs typeface="Times New Roman" panose="02020603050405020304" pitchFamily="18" charset="0"/>
                          </a:rPr>
                          <m:t>+</m:t>
                        </m:r>
                        <m:sSup>
                          <m:sSupPr>
                            <m:ctrlPr>
                              <a:rPr lang="en-US" sz="4300" i="1">
                                <a:solidFill>
                                  <a:prstClr val="black"/>
                                </a:solidFill>
                                <a:latin typeface="Cambria Math" panose="02040503050406030204" pitchFamily="18" charset="0"/>
                                <a:cs typeface="Times New Roman" panose="02020603050405020304" pitchFamily="18" charset="0"/>
                              </a:rPr>
                            </m:ctrlPr>
                          </m:sSupPr>
                          <m:e>
                            <m:r>
                              <a:rPr lang="en-US" sz="4300" i="1">
                                <a:solidFill>
                                  <a:prstClr val="black"/>
                                </a:solidFill>
                                <a:latin typeface="Cambria Math" panose="02040503050406030204" pitchFamily="18" charset="0"/>
                                <a:cs typeface="Times New Roman" panose="02020603050405020304" pitchFamily="18" charset="0"/>
                              </a:rPr>
                              <m:t>𝑥</m:t>
                            </m:r>
                          </m:e>
                          <m:sup>
                            <m:r>
                              <a:rPr lang="en-US" sz="4300" i="1">
                                <a:solidFill>
                                  <a:prstClr val="black"/>
                                </a:solidFill>
                                <a:latin typeface="Cambria Math" panose="02040503050406030204" pitchFamily="18" charset="0"/>
                                <a:cs typeface="Times New Roman" panose="02020603050405020304" pitchFamily="18" charset="0"/>
                              </a:rPr>
                              <m:t>2</m:t>
                            </m:r>
                          </m:sup>
                        </m:sSup>
                      </m:e>
                    </m:d>
                    <m:r>
                      <a:rPr lang="en-US" sz="4300" b="0" i="1" smtClean="0">
                        <a:solidFill>
                          <a:srgbClr val="FF0000"/>
                        </a:solidFill>
                        <a:latin typeface="Cambria Math" panose="02040503050406030204" pitchFamily="18" charset="0"/>
                        <a:cs typeface="Times New Roman" panose="02020603050405020304" pitchFamily="18" charset="0"/>
                      </a:rPr>
                      <m:t>+</m:t>
                    </m:r>
                    <m:r>
                      <a:rPr lang="en-US" sz="4300" b="0" i="1" smtClean="0">
                        <a:solidFill>
                          <a:prstClr val="black"/>
                        </a:solidFill>
                        <a:latin typeface="Cambria Math" panose="02040503050406030204" pitchFamily="18" charset="0"/>
                        <a:cs typeface="Times New Roman" panose="02020603050405020304" pitchFamily="18" charset="0"/>
                      </a:rPr>
                      <m:t>(</m:t>
                    </m:r>
                    <m:r>
                      <a:rPr lang="en-US" sz="4300" i="1">
                        <a:solidFill>
                          <a:prstClr val="black"/>
                        </a:solidFill>
                        <a:latin typeface="Cambria Math" panose="02040503050406030204" pitchFamily="18" charset="0"/>
                        <a:cs typeface="Times New Roman" panose="02020603050405020304" pitchFamily="18" charset="0"/>
                      </a:rPr>
                      <m:t>−3</m:t>
                    </m:r>
                    <m:r>
                      <a:rPr lang="en-US" sz="4300" i="1">
                        <a:solidFill>
                          <a:prstClr val="black"/>
                        </a:solidFill>
                        <a:latin typeface="Cambria Math" panose="02040503050406030204" pitchFamily="18" charset="0"/>
                        <a:cs typeface="Times New Roman" panose="02020603050405020304" pitchFamily="18" charset="0"/>
                      </a:rPr>
                      <m:t>𝑥𝑦</m:t>
                    </m:r>
                    <m:r>
                      <a:rPr lang="en-US" sz="4300" i="1">
                        <a:solidFill>
                          <a:prstClr val="black"/>
                        </a:solidFill>
                        <a:latin typeface="Cambria Math" panose="02040503050406030204" pitchFamily="18" charset="0"/>
                        <a:cs typeface="Times New Roman" panose="02020603050405020304" pitchFamily="18" charset="0"/>
                      </a:rPr>
                      <m:t>+5</m:t>
                    </m:r>
                    <m:r>
                      <a:rPr lang="en-US" sz="4300" i="1">
                        <a:solidFill>
                          <a:prstClr val="black"/>
                        </a:solidFill>
                        <a:latin typeface="Cambria Math" panose="02040503050406030204" pitchFamily="18" charset="0"/>
                        <a:cs typeface="Times New Roman" panose="02020603050405020304" pitchFamily="18" charset="0"/>
                      </a:rPr>
                      <m:t>𝑥𝑦</m:t>
                    </m:r>
                    <m:r>
                      <a:rPr lang="en-US" sz="4300" b="0" i="0" smtClean="0">
                        <a:solidFill>
                          <a:prstClr val="black"/>
                        </a:solidFill>
                        <a:latin typeface="Cambria Math" panose="02040503050406030204" pitchFamily="18" charset="0"/>
                        <a:cs typeface="Times New Roman" panose="02020603050405020304" pitchFamily="18" charset="0"/>
                      </a:rPr>
                      <m:t>)</m:t>
                    </m:r>
                  </m:oMath>
                </a14:m>
                <a:r>
                  <a:rPr lang="en-US" sz="4300" dirty="0">
                    <a:solidFill>
                      <a:prstClr val="black"/>
                    </a:solidFill>
                    <a:cs typeface="Times New Roman" panose="02020603050405020304" pitchFamily="18" charset="0"/>
                  </a:rPr>
                  <a:t> </a:t>
                </a:r>
                <a14:m>
                  <m:oMath xmlns:m="http://schemas.openxmlformats.org/officeDocument/2006/math">
                    <m:r>
                      <a:rPr lang="en-US" sz="4300" i="1">
                        <a:solidFill>
                          <a:prstClr val="black"/>
                        </a:solidFill>
                        <a:latin typeface="Cambria Math" panose="02040503050406030204" pitchFamily="18" charset="0"/>
                        <a:cs typeface="Times New Roman" panose="02020603050405020304" pitchFamily="18" charset="0"/>
                      </a:rPr>
                      <m:t>−3</m:t>
                    </m:r>
                    <m:sSup>
                      <m:sSupPr>
                        <m:ctrlPr>
                          <a:rPr lang="en-US" sz="4300" i="1">
                            <a:solidFill>
                              <a:prstClr val="black"/>
                            </a:solidFill>
                            <a:latin typeface="Cambria Math" panose="02040503050406030204" pitchFamily="18" charset="0"/>
                            <a:cs typeface="Times New Roman" panose="02020603050405020304" pitchFamily="18" charset="0"/>
                          </a:rPr>
                        </m:ctrlPr>
                      </m:sSupPr>
                      <m:e>
                        <m:r>
                          <a:rPr lang="en-US" sz="4300" i="1">
                            <a:solidFill>
                              <a:prstClr val="black"/>
                            </a:solidFill>
                            <a:latin typeface="Cambria Math" panose="02040503050406030204" pitchFamily="18" charset="0"/>
                            <a:cs typeface="Times New Roman" panose="02020603050405020304" pitchFamily="18" charset="0"/>
                          </a:rPr>
                          <m:t>𝑦</m:t>
                        </m:r>
                      </m:e>
                      <m:sup>
                        <m:r>
                          <a:rPr lang="en-US" sz="4300" i="1">
                            <a:solidFill>
                              <a:prstClr val="black"/>
                            </a:solidFill>
                            <a:latin typeface="Cambria Math" panose="02040503050406030204" pitchFamily="18" charset="0"/>
                            <a:cs typeface="Times New Roman" panose="02020603050405020304" pitchFamily="18" charset="0"/>
                          </a:rPr>
                          <m:t>2</m:t>
                        </m:r>
                      </m:sup>
                    </m:sSup>
                  </m:oMath>
                </a14:m>
                <a:endParaRPr lang="en-US" sz="4300" dirty="0" smtClean="0">
                  <a:solidFill>
                    <a:prstClr val="black"/>
                  </a:solidFill>
                  <a:latin typeface="Times New Roman" panose="02020603050405020304" pitchFamily="18" charset="0"/>
                  <a:cs typeface="Times New Roman" panose="02020603050405020304" pitchFamily="18" charset="0"/>
                </a:endParaRPr>
              </a:p>
              <a:p>
                <a:pPr lvl="0" algn="just">
                  <a:defRPr/>
                </a:pPr>
                <a:r>
                  <a:rPr lang="en-US" sz="4300" dirty="0" smtClean="0">
                    <a:solidFill>
                      <a:prstClr val="black"/>
                    </a:solidFill>
                    <a:latin typeface="Times New Roman" panose="02020603050405020304" pitchFamily="18" charset="0"/>
                    <a:cs typeface="Times New Roman" panose="02020603050405020304" pitchFamily="18" charset="0"/>
                  </a:rPr>
                  <a:t>B= </a:t>
                </a:r>
                <a14:m>
                  <m:oMath xmlns:m="http://schemas.openxmlformats.org/officeDocument/2006/math">
                    <m:r>
                      <a:rPr lang="en-US" sz="4300" b="0" i="1" smtClean="0">
                        <a:solidFill>
                          <a:prstClr val="black"/>
                        </a:solidFill>
                        <a:latin typeface="Cambria Math" panose="02040503050406030204" pitchFamily="18" charset="0"/>
                        <a:cs typeface="Times New Roman" panose="02020603050405020304" pitchFamily="18" charset="0"/>
                      </a:rPr>
                      <m:t>3</m:t>
                    </m:r>
                    <m:sSup>
                      <m:sSupPr>
                        <m:ctrlPr>
                          <a:rPr lang="en-US" sz="4300" b="0" i="1" smtClean="0">
                            <a:solidFill>
                              <a:prstClr val="black"/>
                            </a:solidFill>
                            <a:latin typeface="Cambria Math" panose="02040503050406030204" pitchFamily="18" charset="0"/>
                            <a:cs typeface="Times New Roman" panose="02020603050405020304" pitchFamily="18" charset="0"/>
                          </a:rPr>
                        </m:ctrlPr>
                      </m:sSupPr>
                      <m:e>
                        <m:r>
                          <a:rPr lang="en-US" sz="4300" b="0" i="1" smtClean="0">
                            <a:solidFill>
                              <a:prstClr val="black"/>
                            </a:solidFill>
                            <a:latin typeface="Cambria Math" panose="02040503050406030204" pitchFamily="18" charset="0"/>
                            <a:cs typeface="Times New Roman" panose="02020603050405020304" pitchFamily="18" charset="0"/>
                          </a:rPr>
                          <m:t>𝑥</m:t>
                        </m:r>
                      </m:e>
                      <m:sup>
                        <m:r>
                          <a:rPr lang="en-US" sz="4300" b="0" i="1" smtClean="0">
                            <a:solidFill>
                              <a:prstClr val="black"/>
                            </a:solidFill>
                            <a:latin typeface="Cambria Math" panose="02040503050406030204" pitchFamily="18" charset="0"/>
                            <a:cs typeface="Times New Roman" panose="02020603050405020304" pitchFamily="18" charset="0"/>
                          </a:rPr>
                          <m:t>2</m:t>
                        </m:r>
                      </m:sup>
                    </m:sSup>
                    <m:r>
                      <a:rPr lang="en-US" sz="4300" b="0" i="1" smtClean="0">
                        <a:solidFill>
                          <a:prstClr val="black"/>
                        </a:solidFill>
                        <a:latin typeface="Cambria Math" panose="02040503050406030204" pitchFamily="18" charset="0"/>
                        <a:cs typeface="Times New Roman" panose="02020603050405020304" pitchFamily="18" charset="0"/>
                      </a:rPr>
                      <m:t>+2</m:t>
                    </m:r>
                    <m:r>
                      <a:rPr lang="en-US" sz="4300" b="0" i="1" smtClean="0">
                        <a:solidFill>
                          <a:prstClr val="black"/>
                        </a:solidFill>
                        <a:latin typeface="Cambria Math" panose="02040503050406030204" pitchFamily="18" charset="0"/>
                        <a:cs typeface="Times New Roman" panose="02020603050405020304" pitchFamily="18" charset="0"/>
                      </a:rPr>
                      <m:t>𝑥𝑦</m:t>
                    </m:r>
                    <m:r>
                      <a:rPr lang="en-US" sz="4300" b="0" i="1" smtClean="0">
                        <a:solidFill>
                          <a:prstClr val="black"/>
                        </a:solidFill>
                        <a:latin typeface="Cambria Math" panose="02040503050406030204" pitchFamily="18" charset="0"/>
                        <a:cs typeface="Times New Roman" panose="02020603050405020304" pitchFamily="18" charset="0"/>
                      </a:rPr>
                      <m:t>−3</m:t>
                    </m:r>
                    <m:sSup>
                      <m:sSupPr>
                        <m:ctrlPr>
                          <a:rPr lang="en-US" sz="4300" b="0" i="1" smtClean="0">
                            <a:solidFill>
                              <a:prstClr val="black"/>
                            </a:solidFill>
                            <a:latin typeface="Cambria Math" panose="02040503050406030204" pitchFamily="18" charset="0"/>
                            <a:cs typeface="Times New Roman" panose="02020603050405020304" pitchFamily="18" charset="0"/>
                          </a:rPr>
                        </m:ctrlPr>
                      </m:sSupPr>
                      <m:e>
                        <m:r>
                          <a:rPr lang="en-US" sz="4300" b="0" i="1" smtClean="0">
                            <a:solidFill>
                              <a:prstClr val="black"/>
                            </a:solidFill>
                            <a:latin typeface="Cambria Math" panose="02040503050406030204" pitchFamily="18" charset="0"/>
                            <a:cs typeface="Times New Roman" panose="02020603050405020304" pitchFamily="18" charset="0"/>
                          </a:rPr>
                          <m:t>𝑦</m:t>
                        </m:r>
                      </m:e>
                      <m:sup>
                        <m:r>
                          <a:rPr lang="en-US" sz="4300" b="0" i="1" smtClean="0">
                            <a:solidFill>
                              <a:prstClr val="black"/>
                            </a:solidFill>
                            <a:latin typeface="Cambria Math" panose="02040503050406030204" pitchFamily="18" charset="0"/>
                            <a:cs typeface="Times New Roman" panose="02020603050405020304" pitchFamily="18" charset="0"/>
                          </a:rPr>
                          <m:t>2</m:t>
                        </m:r>
                      </m:sup>
                    </m:sSup>
                  </m:oMath>
                </a14:m>
                <a:endParaRPr lang="en-US" sz="4300" dirty="0">
                  <a:solidFill>
                    <a:prstClr val="black"/>
                  </a:solidFill>
                  <a:latin typeface="Times New Roman" panose="02020603050405020304" pitchFamily="18" charset="0"/>
                  <a:cs typeface="Times New Roman" panose="02020603050405020304" pitchFamily="18" charset="0"/>
                </a:endParaRPr>
              </a:p>
            </p:txBody>
          </p:sp>
        </mc:Choice>
        <mc:Fallback>
          <p:sp>
            <p:nvSpPr>
              <p:cNvPr id="41" name="Rectangle 40"/>
              <p:cNvSpPr>
                <a:spLocks noRot="1" noChangeAspect="1" noMove="1" noResize="1" noEditPoints="1" noAdjustHandles="1" noChangeArrowheads="1" noChangeShapeType="1" noTextEdit="1"/>
              </p:cNvSpPr>
              <p:nvPr/>
            </p:nvSpPr>
            <p:spPr>
              <a:xfrm>
                <a:off x="1295400" y="779603"/>
                <a:ext cx="11887200" cy="3400931"/>
              </a:xfrm>
              <a:prstGeom prst="rect">
                <a:avLst/>
              </a:prstGeom>
              <a:blipFill rotWithShape="0">
                <a:blip r:embed="rId4"/>
                <a:stretch>
                  <a:fillRect l="-2051" t="-3584" r="-2000" b="-7527"/>
                </a:stretch>
              </a:blipFill>
            </p:spPr>
            <p:txBody>
              <a:bodyPr/>
              <a:lstStyle/>
              <a:p>
                <a:r>
                  <a:rPr lang="en-US">
                    <a:noFill/>
                  </a:rPr>
                  <a:t> </a:t>
                </a:r>
              </a:p>
            </p:txBody>
          </p:sp>
        </mc:Fallback>
      </mc:AlternateContent>
      <p:pic>
        <p:nvPicPr>
          <p:cNvPr id="44" name="Picture 43"/>
          <p:cNvPicPr>
            <a:picLocks noChangeAspect="1"/>
          </p:cNvPicPr>
          <p:nvPr/>
        </p:nvPicPr>
        <p:blipFill>
          <a:blip r:embed="rId5"/>
          <a:stretch>
            <a:fillRect/>
          </a:stretch>
        </p:blipFill>
        <p:spPr>
          <a:xfrm>
            <a:off x="533400" y="698188"/>
            <a:ext cx="1097375" cy="8279086"/>
          </a:xfrm>
          <a:prstGeom prst="rect">
            <a:avLst/>
          </a:prstGeom>
        </p:spPr>
      </p:pic>
      <p:pic>
        <p:nvPicPr>
          <p:cNvPr id="45" name="Picture 44"/>
          <p:cNvPicPr>
            <a:picLocks noChangeAspect="1"/>
          </p:cNvPicPr>
          <p:nvPr/>
        </p:nvPicPr>
        <p:blipFill>
          <a:blip r:embed="rId6"/>
          <a:stretch>
            <a:fillRect/>
          </a:stretch>
        </p:blipFill>
        <p:spPr>
          <a:xfrm>
            <a:off x="16502956" y="372787"/>
            <a:ext cx="1261981" cy="1518036"/>
          </a:xfrm>
          <a:prstGeom prst="rect">
            <a:avLst/>
          </a:prstGeom>
        </p:spPr>
      </p:pic>
      <p:pic>
        <p:nvPicPr>
          <p:cNvPr id="46" name="Picture 45"/>
          <p:cNvPicPr>
            <a:picLocks noChangeAspect="1"/>
          </p:cNvPicPr>
          <p:nvPr/>
        </p:nvPicPr>
        <p:blipFill>
          <a:blip r:embed="rId7"/>
          <a:stretch>
            <a:fillRect/>
          </a:stretch>
        </p:blipFill>
        <p:spPr>
          <a:xfrm>
            <a:off x="7291503" y="8420100"/>
            <a:ext cx="3019191" cy="1676545"/>
          </a:xfrm>
          <a:prstGeom prst="rect">
            <a:avLst/>
          </a:prstGeom>
        </p:spPr>
      </p:pic>
      <p:sp>
        <p:nvSpPr>
          <p:cNvPr id="47" name="Rectangle 46"/>
          <p:cNvSpPr/>
          <p:nvPr/>
        </p:nvSpPr>
        <p:spPr>
          <a:xfrm>
            <a:off x="1055955" y="4455597"/>
            <a:ext cx="13565859" cy="1384995"/>
          </a:xfrm>
          <a:prstGeom prst="rect">
            <a:avLst/>
          </a:prstGeom>
          <a:solidFill>
            <a:srgbClr val="FBF6EB"/>
          </a:solidFill>
        </p:spPr>
        <p:txBody>
          <a:bodyPr wrap="square">
            <a:spAutoFit/>
          </a:bodyPr>
          <a:lstStyle/>
          <a:p>
            <a:pPr lvl="0" algn="just" fontAlgn="base">
              <a:spcAft>
                <a:spcPts val="800"/>
              </a:spcAft>
            </a:pPr>
            <a:r>
              <a:rPr lang="nl-NL" sz="4200" b="1" i="1" u="sng" dirty="0">
                <a:solidFill>
                  <a:srgbClr val="1F497D"/>
                </a:solidFill>
                <a:latin typeface="Times New Roman" panose="02020603050405020304" pitchFamily="18" charset="0"/>
                <a:ea typeface="Times New Roman" panose="02020603050405020304" pitchFamily="18" charset="0"/>
                <a:cs typeface="Times New Roman" panose="02020603050405020304" pitchFamily="18" charset="0"/>
              </a:rPr>
              <a:t>Chú ý: </a:t>
            </a:r>
            <a:r>
              <a:rPr lang="vi-VN" sz="4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 thường viết một đa thức dưới dạng thu gọn (nếu không có yêu cầu gì khác).</a:t>
            </a:r>
          </a:p>
        </p:txBody>
      </p:sp>
      <p:pic>
        <p:nvPicPr>
          <p:cNvPr id="5" name="Picture 4"/>
          <p:cNvPicPr>
            <a:picLocks noChangeAspect="1"/>
          </p:cNvPicPr>
          <p:nvPr/>
        </p:nvPicPr>
        <p:blipFill>
          <a:blip r:embed="rId8"/>
          <a:stretch>
            <a:fillRect/>
          </a:stretch>
        </p:blipFill>
        <p:spPr>
          <a:xfrm>
            <a:off x="17108188" y="8575207"/>
            <a:ext cx="954583" cy="804133"/>
          </a:xfrm>
          <a:prstGeom prst="rect">
            <a:avLst/>
          </a:prstGeom>
        </p:spPr>
      </p:pic>
      <p:cxnSp>
        <p:nvCxnSpPr>
          <p:cNvPr id="7" name="Straight Arrow Connector 6"/>
          <p:cNvCxnSpPr/>
          <p:nvPr/>
        </p:nvCxnSpPr>
        <p:spPr>
          <a:xfrm flipH="1">
            <a:off x="10203370" y="3238500"/>
            <a:ext cx="76200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8" name="TextBox 7"/>
          <p:cNvSpPr txBox="1"/>
          <p:nvPr/>
        </p:nvSpPr>
        <p:spPr>
          <a:xfrm>
            <a:off x="11089235" y="2811619"/>
            <a:ext cx="7002911" cy="584775"/>
          </a:xfrm>
          <a:prstGeom prst="rect">
            <a:avLst/>
          </a:prstGeom>
          <a:noFill/>
        </p:spPr>
        <p:txBody>
          <a:bodyPr wrap="square" rtlCol="0">
            <a:spAutoFit/>
          </a:bodyPr>
          <a:lstStyle/>
          <a:p>
            <a:r>
              <a:rPr lang="en-US" sz="3200" dirty="0" err="1" smtClean="0">
                <a:latin typeface="Times New Roman" panose="02020603050405020304" pitchFamily="18" charset="0"/>
                <a:cs typeface="Times New Roman" panose="02020603050405020304" pitchFamily="18" charset="0"/>
              </a:rPr>
              <a:t>Đổi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chỗ</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nhóm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các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hạng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tử</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đồng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dạng</a:t>
            </a:r>
            <a:endParaRPr lang="en-US" sz="3200" dirty="0">
              <a:latin typeface="Times New Roman" panose="02020603050405020304" pitchFamily="18" charset="0"/>
              <a:cs typeface="Times New Roman" panose="02020603050405020304" pitchFamily="18" charset="0"/>
            </a:endParaRPr>
          </a:p>
        </p:txBody>
      </p:sp>
      <p:cxnSp>
        <p:nvCxnSpPr>
          <p:cNvPr id="19" name="Straight Arrow Connector 18"/>
          <p:cNvCxnSpPr/>
          <p:nvPr/>
        </p:nvCxnSpPr>
        <p:spPr>
          <a:xfrm flipH="1">
            <a:off x="6248400" y="3837571"/>
            <a:ext cx="76200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9" name="TextBox 8"/>
          <p:cNvSpPr txBox="1"/>
          <p:nvPr/>
        </p:nvSpPr>
        <p:spPr>
          <a:xfrm>
            <a:off x="7252982" y="3470299"/>
            <a:ext cx="7672506" cy="584775"/>
          </a:xfrm>
          <a:prstGeom prst="rect">
            <a:avLst/>
          </a:prstGeom>
          <a:noFill/>
        </p:spPr>
        <p:txBody>
          <a:bodyPr wrap="square" rtlCol="0">
            <a:spAutoFit/>
          </a:bodyPr>
          <a:lstStyle/>
          <a:p>
            <a:r>
              <a:rPr lang="en-US" sz="3200" dirty="0" err="1" smtClean="0">
                <a:latin typeface="Times New Roman" panose="02020603050405020304" pitchFamily="18" charset="0"/>
                <a:cs typeface="Times New Roman" panose="02020603050405020304" pitchFamily="18" charset="0"/>
              </a:rPr>
              <a:t>Cộng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các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hạng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tử</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đồng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dạng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trong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mỗi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nhóm</a:t>
            </a:r>
            <a:endParaRPr lang="en-US" sz="3200" dirty="0">
              <a:latin typeface="Times New Roman" panose="02020603050405020304" pitchFamily="18" charset="0"/>
              <a:cs typeface="Times New Roman" panose="02020603050405020304" pitchFamily="18" charset="0"/>
            </a:endParaRPr>
          </a:p>
        </p:txBody>
      </p:sp>
      <p:pic>
        <p:nvPicPr>
          <p:cNvPr id="22" name="Picture 21"/>
          <p:cNvPicPr>
            <a:picLocks noChangeAspect="1"/>
          </p:cNvPicPr>
          <p:nvPr/>
        </p:nvPicPr>
        <p:blipFill>
          <a:blip r:embed="rId9"/>
          <a:stretch>
            <a:fillRect/>
          </a:stretch>
        </p:blipFill>
        <p:spPr>
          <a:xfrm>
            <a:off x="1025208" y="5988474"/>
            <a:ext cx="723630" cy="831426"/>
          </a:xfrm>
          <a:prstGeom prst="rect">
            <a:avLst/>
          </a:prstGeom>
        </p:spPr>
      </p:pic>
      <p:sp>
        <p:nvSpPr>
          <p:cNvPr id="11" name="TextBox 10"/>
          <p:cNvSpPr txBox="1"/>
          <p:nvPr/>
        </p:nvSpPr>
        <p:spPr>
          <a:xfrm>
            <a:off x="1783181" y="6031612"/>
            <a:ext cx="15981755" cy="707886"/>
          </a:xfrm>
          <a:prstGeom prst="rect">
            <a:avLst/>
          </a:prstGeom>
          <a:noFill/>
        </p:spPr>
        <p:txBody>
          <a:bodyPr wrap="square" rtlCol="0">
            <a:spAutoFit/>
          </a:bodyPr>
          <a:lstStyle/>
          <a:p>
            <a:r>
              <a:rPr lang="en-US" sz="4000" dirty="0" err="1" smtClean="0">
                <a:latin typeface="Times New Roman" panose="02020603050405020304" pitchFamily="18" charset="0"/>
                <a:cs typeface="Times New Roman" panose="02020603050405020304" pitchFamily="18" charset="0"/>
              </a:rPr>
              <a:t>Đa</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thức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nêu</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trong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tình</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huống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mở</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đầu</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có</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phải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là</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đa</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thức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thu</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gọn</a:t>
            </a:r>
            <a:r>
              <a:rPr lang="en-US" sz="4000" dirty="0" smtClean="0">
                <a:latin typeface="Times New Roman" panose="02020603050405020304" pitchFamily="18" charset="0"/>
                <a:cs typeface="Times New Roman" panose="02020603050405020304" pitchFamily="18" charset="0"/>
              </a:rPr>
              <a:t> hay </a:t>
            </a:r>
            <a:r>
              <a:rPr lang="en-US" sz="4000" dirty="0" err="1" smtClean="0">
                <a:latin typeface="Times New Roman" panose="02020603050405020304" pitchFamily="18" charset="0"/>
                <a:cs typeface="Times New Roman" panose="02020603050405020304" pitchFamily="18" charset="0"/>
              </a:rPr>
              <a:t>không</a:t>
            </a:r>
            <a:r>
              <a:rPr lang="en-US"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1453324"/>
      </p:ext>
    </p:extLst>
  </p:cSld>
  <p:clrMapOvr>
    <a:masterClrMapping/>
  </p:clrMapOvr>
  <mc:AlternateContent xmlns:mc="http://schemas.openxmlformats.org/markup-compatibility/2006">
    <mc:Choice xmlns:p14="http://schemas.microsoft.com/office/powerpoint/2010/main" Requires="p14">
      <p:transition spd="med" p14:dur="700">
        <p:circle/>
      </p:transition>
    </mc:Choice>
    <mc:Fallback>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1">
                                            <p:txEl>
                                              <p:pRg st="0" end="0"/>
                                            </p:txEl>
                                          </p:spTgt>
                                        </p:tgtEl>
                                        <p:attrNameLst>
                                          <p:attrName>style.visibility</p:attrName>
                                        </p:attrNameLst>
                                      </p:cBhvr>
                                      <p:to>
                                        <p:strVal val="visible"/>
                                      </p:to>
                                    </p:set>
                                    <p:animEffect transition="in" filter="barn(inVertical)">
                                      <p:cBhvr>
                                        <p:cTn id="12" dur="500"/>
                                        <p:tgtEl>
                                          <p:spTgt spid="4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1">
                                            <p:txEl>
                                              <p:pRg st="1" end="1"/>
                                            </p:txEl>
                                          </p:spTgt>
                                        </p:tgtEl>
                                        <p:attrNameLst>
                                          <p:attrName>style.visibility</p:attrName>
                                        </p:attrNameLst>
                                      </p:cBhvr>
                                      <p:to>
                                        <p:strVal val="visible"/>
                                      </p:to>
                                    </p:set>
                                    <p:animEffect transition="in" filter="barn(inVertical)">
                                      <p:cBhvr>
                                        <p:cTn id="17" dur="500"/>
                                        <p:tgtEl>
                                          <p:spTgt spid="4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1">
                                            <p:txEl>
                                              <p:pRg st="2" end="2"/>
                                            </p:txEl>
                                          </p:spTgt>
                                        </p:tgtEl>
                                        <p:attrNameLst>
                                          <p:attrName>style.visibility</p:attrName>
                                        </p:attrNameLst>
                                      </p:cBhvr>
                                      <p:to>
                                        <p:strVal val="visible"/>
                                      </p:to>
                                    </p:set>
                                    <p:animEffect transition="in" filter="circle(in)">
                                      <p:cBhvr>
                                        <p:cTn id="22" dur="2000"/>
                                        <p:tgtEl>
                                          <p:spTgt spid="4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circle(in)">
                                      <p:cBhvr>
                                        <p:cTn id="30" dur="20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41">
                                            <p:txEl>
                                              <p:pRg st="3" end="3"/>
                                            </p:txEl>
                                          </p:spTgt>
                                        </p:tgtEl>
                                        <p:attrNameLst>
                                          <p:attrName>style.visibility</p:attrName>
                                        </p:attrNameLst>
                                      </p:cBhvr>
                                      <p:to>
                                        <p:strVal val="visible"/>
                                      </p:to>
                                    </p:set>
                                    <p:animEffect transition="in" filter="circle(in)">
                                      <p:cBhvr>
                                        <p:cTn id="35" dur="2000"/>
                                        <p:tgtEl>
                                          <p:spTgt spid="41">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circle(in)">
                                      <p:cBhvr>
                                        <p:cTn id="40" dur="2000"/>
                                        <p:tgtEl>
                                          <p:spTgt spid="19"/>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circle(in)">
                                      <p:cBhvr>
                                        <p:cTn id="43" dur="20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circle(in)">
                                      <p:cBhvr>
                                        <p:cTn id="48" dur="2000"/>
                                        <p:tgtEl>
                                          <p:spTgt spid="47"/>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457200" y="419100"/>
            <a:ext cx="16687800" cy="8763000"/>
          </a:xfrm>
          <a:prstGeom prst="rect">
            <a:avLst/>
          </a:prstGeom>
          <a:ln>
            <a:solidFill>
              <a:srgbClr val="799276"/>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16" name="TextBox 5"/>
          <p:cNvSpPr txBox="1"/>
          <p:nvPr/>
        </p:nvSpPr>
        <p:spPr>
          <a:xfrm>
            <a:off x="640880" y="432137"/>
            <a:ext cx="2667000" cy="646331"/>
          </a:xfrm>
          <a:prstGeom prst="rect">
            <a:avLst/>
          </a:prstGeom>
        </p:spPr>
        <p:txBody>
          <a:bodyPr wrap="square" lIns="0" tIns="0" rIns="0" bIns="0" rtlCol="0" anchor="t">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4200" b="1" i="0" u="sng" strike="noStrike" kern="1200" cap="none" spc="0" normalizeH="0" baseline="0" noProof="0">
                <a:ln>
                  <a:noFill/>
                </a:ln>
                <a:effectLst/>
                <a:uLnTx/>
                <a:uFillTx/>
                <a:latin typeface="Times New Roman" panose="02020603050405020304" pitchFamily="18" charset="0"/>
                <a:cs typeface="Times New Roman" panose="02020603050405020304" pitchFamily="18" charset="0"/>
              </a:rPr>
              <a:t>Ví dụ </a:t>
            </a:r>
            <a:r>
              <a:rPr kumimoji="0" lang="en-US" sz="4200" b="1" i="0" u="sng" strike="noStrike" kern="1200" cap="none" spc="0" normalizeH="0" baseline="0" noProof="0" smtClean="0">
                <a:ln>
                  <a:noFill/>
                </a:ln>
                <a:effectLst/>
                <a:uLnTx/>
                <a:uFillTx/>
                <a:latin typeface="Times New Roman" panose="02020603050405020304" pitchFamily="18" charset="0"/>
                <a:cs typeface="Times New Roman" panose="02020603050405020304" pitchFamily="18" charset="0"/>
              </a:rPr>
              <a:t>2:</a:t>
            </a:r>
            <a:endParaRPr kumimoji="0" lang="en-US" sz="4200" b="1" i="0" u="sng" strike="noStrike" kern="1200" cap="none" spc="0" normalizeH="0" baseline="0" noProof="0">
              <a:ln>
                <a:noFill/>
              </a:ln>
              <a:effectLst/>
              <a:uLnTx/>
              <a:uFillTx/>
              <a:latin typeface="Times New Roman" panose="02020603050405020304" pitchFamily="18" charset="0"/>
              <a:cs typeface="Times New Roman" panose="02020603050405020304" pitchFamily="18" charset="0"/>
            </a:endParaRPr>
          </a:p>
        </p:txBody>
      </p:sp>
      <p:sp>
        <p:nvSpPr>
          <p:cNvPr id="22" name="Oval Callout 21"/>
          <p:cNvSpPr/>
          <p:nvPr/>
        </p:nvSpPr>
        <p:spPr>
          <a:xfrm>
            <a:off x="4191000" y="2029469"/>
            <a:ext cx="1815501" cy="960794"/>
          </a:xfrm>
          <a:prstGeom prst="wedgeEllipseCallout">
            <a:avLst/>
          </a:prstGeom>
          <a:solidFill>
            <a:schemeClr val="accent5">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tabLst/>
              <a:defRPr/>
            </a:pPr>
            <a:r>
              <a:rPr kumimoji="0" lang="vi-VN" sz="40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Giải</a:t>
            </a:r>
            <a:endParaRPr kumimoji="0" lang="en-US" sz="40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pic>
        <p:nvPicPr>
          <p:cNvPr id="27" name="Picture 26"/>
          <p:cNvPicPr>
            <a:picLocks noChangeAspect="1"/>
          </p:cNvPicPr>
          <p:nvPr/>
        </p:nvPicPr>
        <p:blipFill>
          <a:blip r:embed="rId2"/>
          <a:stretch>
            <a:fillRect/>
          </a:stretch>
        </p:blipFill>
        <p:spPr>
          <a:xfrm>
            <a:off x="15175363" y="266700"/>
            <a:ext cx="2163975" cy="2832932"/>
          </a:xfrm>
          <a:prstGeom prst="rect">
            <a:avLst/>
          </a:prstGeom>
        </p:spPr>
      </p:pic>
      <p:pic>
        <p:nvPicPr>
          <p:cNvPr id="28" name="Picture 27"/>
          <p:cNvPicPr>
            <a:picLocks noChangeAspect="1"/>
          </p:cNvPicPr>
          <p:nvPr/>
        </p:nvPicPr>
        <p:blipFill>
          <a:blip r:embed="rId3"/>
          <a:stretch>
            <a:fillRect/>
          </a:stretch>
        </p:blipFill>
        <p:spPr>
          <a:xfrm>
            <a:off x="15656647" y="7886701"/>
            <a:ext cx="1341142" cy="1192126"/>
          </a:xfrm>
          <a:prstGeom prst="rect">
            <a:avLst/>
          </a:prstGeom>
        </p:spPr>
      </p:pic>
      <p:pic>
        <p:nvPicPr>
          <p:cNvPr id="29" name="Picture 28"/>
          <p:cNvPicPr>
            <a:picLocks noChangeAspect="1"/>
          </p:cNvPicPr>
          <p:nvPr/>
        </p:nvPicPr>
        <p:blipFill>
          <a:blip r:embed="rId4"/>
          <a:stretch>
            <a:fillRect/>
          </a:stretch>
        </p:blipFill>
        <p:spPr>
          <a:xfrm rot="3872335">
            <a:off x="-449750" y="7977189"/>
            <a:ext cx="2075476" cy="1760350"/>
          </a:xfrm>
          <a:prstGeom prst="rect">
            <a:avLst/>
          </a:prstGeom>
        </p:spPr>
      </p:pic>
      <p:pic>
        <p:nvPicPr>
          <p:cNvPr id="30" name="Picture 29"/>
          <p:cNvPicPr>
            <a:picLocks noChangeAspect="1"/>
          </p:cNvPicPr>
          <p:nvPr/>
        </p:nvPicPr>
        <p:blipFill>
          <a:blip r:embed="rId5"/>
          <a:stretch>
            <a:fillRect/>
          </a:stretch>
        </p:blipFill>
        <p:spPr>
          <a:xfrm>
            <a:off x="188386" y="220537"/>
            <a:ext cx="1092632" cy="909764"/>
          </a:xfrm>
          <a:prstGeom prst="rect">
            <a:avLst/>
          </a:prstGeom>
        </p:spPr>
      </p:pic>
      <p:sp>
        <p:nvSpPr>
          <p:cNvPr id="2" name="Rectangle 1"/>
          <p:cNvSpPr/>
          <p:nvPr/>
        </p:nvSpPr>
        <p:spPr>
          <a:xfrm>
            <a:off x="3328272" y="432137"/>
            <a:ext cx="13792200" cy="707886"/>
          </a:xfrm>
          <a:prstGeom prst="rect">
            <a:avLst/>
          </a:prstGeom>
        </p:spPr>
        <p:txBody>
          <a:bodyPr wrap="square">
            <a:spAutoFit/>
          </a:bodyPr>
          <a:lstStyle/>
          <a:p>
            <a:pPr algn="just">
              <a:spcAft>
                <a:spcPts val="800"/>
              </a:spcAft>
            </a:pPr>
            <a:r>
              <a:rPr lang="nl-NL" sz="4000" dirty="0">
                <a:latin typeface="Times New Roman" panose="02020603050405020304" pitchFamily="18" charset="0"/>
                <a:ea typeface="Calibri" panose="020F0502020204030204" pitchFamily="34" charset="0"/>
                <a:cs typeface="Times New Roman" panose="02020603050405020304" pitchFamily="18" charset="0"/>
              </a:rPr>
              <a:t>Thu gọn đa </a:t>
            </a:r>
            <a:r>
              <a:rPr lang="nl-NL" sz="4000" dirty="0" smtClean="0">
                <a:latin typeface="Times New Roman" panose="02020603050405020304" pitchFamily="18" charset="0"/>
                <a:ea typeface="Calibri" panose="020F0502020204030204" pitchFamily="34" charset="0"/>
                <a:cs typeface="Times New Roman" panose="02020603050405020304" pitchFamily="18" charset="0"/>
              </a:rPr>
              <a:t>thức</a:t>
            </a:r>
            <a:endParaRPr lang="en-US" sz="4000" dirty="0">
              <a:effectLst/>
              <a:latin typeface="Times New Roman" panose="02020603050405020304" pitchFamily="18" charset="0"/>
              <a:ea typeface="Arial" panose="020B060402020202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4" name="Rectangle 3"/>
              <p:cNvSpPr/>
              <p:nvPr/>
            </p:nvSpPr>
            <p:spPr>
              <a:xfrm>
                <a:off x="858511" y="2509866"/>
                <a:ext cx="15468600" cy="2144177"/>
              </a:xfrm>
              <a:prstGeom prst="rect">
                <a:avLst/>
              </a:prstGeom>
            </p:spPr>
            <p:txBody>
              <a:bodyPr wrap="square">
                <a:spAutoFit/>
              </a:bodyPr>
              <a:lstStyle/>
              <a:p>
                <a:pPr lvl="0" algn="just">
                  <a:spcAft>
                    <a:spcPts val="800"/>
                  </a:spcAft>
                </a:pPr>
                <a:r>
                  <a:rPr lang="en-US" sz="4000" dirty="0"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    Ta </a:t>
                </a:r>
                <a:r>
                  <a:rPr lang="en-US" sz="4000" dirty="0" err="1"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có</a:t>
                </a:r>
                <a:r>
                  <a:rPr lang="en-US" sz="4000" dirty="0"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a:t>
                </a:r>
                <a:endParaRPr lang="en-US" sz="4000" dirty="0">
                  <a:solidFill>
                    <a:schemeClr val="tx1"/>
                  </a:solidFill>
                  <a:latin typeface="Times New Roman" panose="02020603050405020304" pitchFamily="18" charset="0"/>
                  <a:ea typeface="Arial" panose="020B0604020202020204" pitchFamily="34" charset="0"/>
                  <a:cs typeface="Times New Roman" panose="02020603050405020304" pitchFamily="18" charset="0"/>
                </a:endParaRPr>
              </a:p>
              <a:p>
                <a:pPr lvl="0" algn="ctr">
                  <a:spcAft>
                    <a:spcPts val="800"/>
                  </a:spcAft>
                </a:pPr>
                <a14:m>
                  <m:oMath xmlns:m="http://schemas.openxmlformats.org/officeDocument/2006/math">
                    <m:r>
                      <m:rPr>
                        <m:sty m:val="p"/>
                      </m:rPr>
                      <a:rPr lang="nl-NL" sz="4000">
                        <a:solidFill>
                          <a:schemeClr val="tx1"/>
                        </a:solidFill>
                        <a:latin typeface="Cambria Math" panose="02040503050406030204" pitchFamily="18" charset="0"/>
                        <a:ea typeface="Calibri" panose="020F0502020204030204" pitchFamily="34" charset="0"/>
                        <a:cs typeface="Times New Roman" panose="02020603050405020304" pitchFamily="18" charset="0"/>
                      </a:rPr>
                      <m:t>M</m:t>
                    </m:r>
                    <m:r>
                      <a:rPr lang="nl-NL" sz="400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40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000">
                                <a:solidFill>
                                  <a:schemeClr val="tx1"/>
                                </a:solidFill>
                                <a:latin typeface="Cambria Math" panose="02040503050406030204" pitchFamily="18" charset="0"/>
                                <a:ea typeface="Calibri" panose="020F0502020204030204" pitchFamily="34" charset="0"/>
                                <a:cs typeface="Times New Roman" panose="02020603050405020304" pitchFamily="18" charset="0"/>
                              </a:rPr>
                              <m:t>x</m:t>
                            </m:r>
                          </m:e>
                          <m:sup>
                            <m:r>
                              <a:rPr lang="nl-NL" sz="4000">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nl-NL" sz="4000">
                            <a:solidFill>
                              <a:schemeClr val="tx1"/>
                            </a:solidFill>
                            <a:latin typeface="Cambria Math" panose="02040503050406030204" pitchFamily="18" charset="0"/>
                            <a:ea typeface="Calibri" panose="020F0502020204030204" pitchFamily="34" charset="0"/>
                            <a:cs typeface="Times New Roman" panose="02020603050405020304" pitchFamily="18" charset="0"/>
                          </a:rPr>
                          <m:t>y</m:t>
                        </m:r>
                        <m:r>
                          <a:rPr lang="nl-NL" sz="4000">
                            <a:solidFill>
                              <a:schemeClr val="tx1"/>
                            </a:solidFill>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0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000">
                                <a:solidFill>
                                  <a:schemeClr val="tx1"/>
                                </a:solidFill>
                                <a:latin typeface="Cambria Math" panose="02040503050406030204" pitchFamily="18" charset="0"/>
                                <a:ea typeface="Calibri" panose="020F0502020204030204" pitchFamily="34" charset="0"/>
                                <a:cs typeface="Times New Roman" panose="02020603050405020304" pitchFamily="18" charset="0"/>
                              </a:rPr>
                              <m:t>x</m:t>
                            </m:r>
                          </m:e>
                          <m:sup>
                            <m:r>
                              <a:rPr lang="nl-NL" sz="4000">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nl-NL" sz="4000">
                            <a:solidFill>
                              <a:schemeClr val="tx1"/>
                            </a:solidFill>
                            <a:latin typeface="Cambria Math" panose="02040503050406030204" pitchFamily="18" charset="0"/>
                            <a:ea typeface="Calibri" panose="020F0502020204030204" pitchFamily="34" charset="0"/>
                            <a:cs typeface="Times New Roman" panose="02020603050405020304" pitchFamily="18" charset="0"/>
                          </a:rPr>
                          <m:t>y</m:t>
                        </m:r>
                      </m:e>
                    </m:d>
                    <m:r>
                      <a:rPr lang="nl-NL" sz="400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dPr>
                      <m:e>
                        <m:r>
                          <a:rPr lang="nl-NL" sz="4000">
                            <a:solidFill>
                              <a:schemeClr val="tx1"/>
                            </a:solidFill>
                            <a:latin typeface="Cambria Math" panose="02040503050406030204" pitchFamily="18" charset="0"/>
                            <a:ea typeface="Calibri" panose="020F0502020204030204" pitchFamily="34" charset="0"/>
                            <a:cs typeface="Times New Roman" panose="02020603050405020304" pitchFamily="18" charset="0"/>
                          </a:rPr>
                          <m:t>7</m:t>
                        </m:r>
                        <m:r>
                          <m:rPr>
                            <m:sty m:val="p"/>
                          </m:rPr>
                          <a:rPr lang="nl-NL" sz="4000">
                            <a:solidFill>
                              <a:schemeClr val="tx1"/>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000">
                                <a:solidFill>
                                  <a:schemeClr val="tx1"/>
                                </a:solidFill>
                                <a:latin typeface="Cambria Math" panose="02040503050406030204" pitchFamily="18" charset="0"/>
                                <a:ea typeface="Calibri" panose="020F0502020204030204" pitchFamily="34" charset="0"/>
                                <a:cs typeface="Times New Roman" panose="02020603050405020304" pitchFamily="18" charset="0"/>
                              </a:rPr>
                              <m:t>y</m:t>
                            </m:r>
                          </m:e>
                          <m:sup>
                            <m:r>
                              <a:rPr lang="nl-NL" sz="4000">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sup>
                        </m:sSup>
                        <m:r>
                          <a:rPr lang="nl-NL" sz="400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nl-NL" sz="4000">
                            <a:solidFill>
                              <a:schemeClr val="tx1"/>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000">
                                <a:solidFill>
                                  <a:schemeClr val="tx1"/>
                                </a:solidFill>
                                <a:latin typeface="Cambria Math" panose="02040503050406030204" pitchFamily="18" charset="0"/>
                                <a:ea typeface="Calibri" panose="020F0502020204030204" pitchFamily="34" charset="0"/>
                                <a:cs typeface="Times New Roman" panose="02020603050405020304" pitchFamily="18" charset="0"/>
                              </a:rPr>
                              <m:t>y</m:t>
                            </m:r>
                          </m:e>
                          <m:sup>
                            <m:r>
                              <a:rPr lang="nl-NL" sz="4000">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sup>
                        </m:sSup>
                        <m:r>
                          <a:rPr lang="nl-NL" sz="40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nl-NL" sz="4000">
                            <a:solidFill>
                              <a:schemeClr val="tx1"/>
                            </a:solidFill>
                            <a:latin typeface="Cambria Math" panose="02040503050406030204" pitchFamily="18" charset="0"/>
                            <a:ea typeface="Calibri" panose="020F0502020204030204" pitchFamily="34" charset="0"/>
                            <a:cs typeface="Times New Roman" panose="02020603050405020304" pitchFamily="18" charset="0"/>
                          </a:rPr>
                          <m:t>4</m:t>
                        </m:r>
                        <m:r>
                          <m:rPr>
                            <m:sty m:val="p"/>
                          </m:rPr>
                          <a:rPr lang="nl-NL" sz="4000">
                            <a:solidFill>
                              <a:schemeClr val="tx1"/>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000">
                                <a:solidFill>
                                  <a:schemeClr val="tx1"/>
                                </a:solidFill>
                                <a:latin typeface="Cambria Math" panose="02040503050406030204" pitchFamily="18" charset="0"/>
                                <a:ea typeface="Calibri" panose="020F0502020204030204" pitchFamily="34" charset="0"/>
                                <a:cs typeface="Times New Roman" panose="02020603050405020304" pitchFamily="18" charset="0"/>
                              </a:rPr>
                              <m:t>y</m:t>
                            </m:r>
                          </m:e>
                          <m:sup>
                            <m:r>
                              <a:rPr lang="nl-NL" sz="4000">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sup>
                        </m:sSup>
                      </m:e>
                    </m:d>
                    <m:r>
                      <a:rPr lang="nl-NL" sz="40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nl-NL" sz="4000">
                        <a:solidFill>
                          <a:schemeClr val="tx1"/>
                        </a:solidFill>
                        <a:latin typeface="Cambria Math" panose="02040503050406030204" pitchFamily="18" charset="0"/>
                        <a:ea typeface="Calibri" panose="020F0502020204030204" pitchFamily="34" charset="0"/>
                        <a:cs typeface="Times New Roman" panose="02020603050405020304" pitchFamily="18" charset="0"/>
                      </a:rPr>
                      <m:t>5</m:t>
                    </m:r>
                    <m:r>
                      <m:rPr>
                        <m:sty m:val="p"/>
                      </m:rPr>
                      <a:rPr lang="nl-NL" sz="4000">
                        <a:solidFill>
                          <a:schemeClr val="tx1"/>
                        </a:solidFill>
                        <a:latin typeface="Cambria Math" panose="02040503050406030204" pitchFamily="18" charset="0"/>
                        <a:ea typeface="Calibri" panose="020F0502020204030204" pitchFamily="34" charset="0"/>
                        <a:cs typeface="Times New Roman" panose="02020603050405020304" pitchFamily="18" charset="0"/>
                      </a:rPr>
                      <m:t>xy</m:t>
                    </m:r>
                    <m:r>
                      <a:rPr lang="nl-NL" sz="4000">
                        <a:solidFill>
                          <a:schemeClr val="tx1"/>
                        </a:solidFill>
                        <a:latin typeface="Cambria Math" panose="02040503050406030204" pitchFamily="18" charset="0"/>
                        <a:ea typeface="Calibri" panose="020F0502020204030204" pitchFamily="34" charset="0"/>
                        <a:cs typeface="Times New Roman" panose="02020603050405020304" pitchFamily="18" charset="0"/>
                      </a:rPr>
                      <m:t>+2 </m:t>
                    </m:r>
                  </m:oMath>
                </a14:m>
                <a:r>
                  <a:rPr lang="nl-NL" sz="4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endParaRPr lang="en-US" sz="4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lvl="0">
                  <a:spcAft>
                    <a:spcPts val="800"/>
                  </a:spcAft>
                </a:pPr>
                <a:r>
                  <a:rPr lang="en-US" sz="40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m:rPr>
                        <m:sty m:val="p"/>
                      </m:rPr>
                      <a:rPr lang="nl-NL" sz="4000">
                        <a:solidFill>
                          <a:schemeClr val="tx1"/>
                        </a:solidFill>
                        <a:latin typeface="Cambria Math" panose="02040503050406030204" pitchFamily="18" charset="0"/>
                        <a:ea typeface="Calibri" panose="020F0502020204030204" pitchFamily="34" charset="0"/>
                        <a:cs typeface="Times New Roman" panose="02020603050405020304" pitchFamily="18" charset="0"/>
                      </a:rPr>
                      <m:t>M</m:t>
                    </m:r>
                    <m:r>
                      <a:rPr lang="nl-NL" sz="4000">
                        <a:solidFill>
                          <a:schemeClr val="tx1"/>
                        </a:solidFill>
                        <a:latin typeface="Cambria Math" panose="02040503050406030204" pitchFamily="18" charset="0"/>
                        <a:ea typeface="Calibri" panose="020F0502020204030204" pitchFamily="34" charset="0"/>
                        <a:cs typeface="Times New Roman" panose="02020603050405020304" pitchFamily="18" charset="0"/>
                      </a:rPr>
                      <m:t>=4</m:t>
                    </m:r>
                    <m:sSup>
                      <m:sSupPr>
                        <m:ctrlPr>
                          <a:rPr lang="en-US" sz="40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000">
                            <a:solidFill>
                              <a:schemeClr val="tx1"/>
                            </a:solidFill>
                            <a:latin typeface="Cambria Math" panose="02040503050406030204" pitchFamily="18" charset="0"/>
                            <a:ea typeface="Calibri" panose="020F0502020204030204" pitchFamily="34" charset="0"/>
                            <a:cs typeface="Times New Roman" panose="02020603050405020304" pitchFamily="18" charset="0"/>
                          </a:rPr>
                          <m:t>x</m:t>
                        </m:r>
                      </m:e>
                      <m:sup>
                        <m:r>
                          <a:rPr lang="nl-NL" sz="4000">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nl-NL" sz="4000">
                        <a:solidFill>
                          <a:schemeClr val="tx1"/>
                        </a:solidFill>
                        <a:latin typeface="Cambria Math" panose="02040503050406030204" pitchFamily="18" charset="0"/>
                        <a:ea typeface="Calibri" panose="020F0502020204030204" pitchFamily="34" charset="0"/>
                        <a:cs typeface="Times New Roman" panose="02020603050405020304" pitchFamily="18" charset="0"/>
                      </a:rPr>
                      <m:t>y</m:t>
                    </m:r>
                    <m:r>
                      <a:rPr lang="nl-NL" sz="4000">
                        <a:solidFill>
                          <a:schemeClr val="tx1"/>
                        </a:solidFill>
                        <a:latin typeface="Cambria Math" panose="02040503050406030204" pitchFamily="18" charset="0"/>
                        <a:ea typeface="Calibri" panose="020F0502020204030204" pitchFamily="34" charset="0"/>
                        <a:cs typeface="Times New Roman" panose="02020603050405020304" pitchFamily="18" charset="0"/>
                      </a:rPr>
                      <m:t>+4</m:t>
                    </m:r>
                    <m:r>
                      <m:rPr>
                        <m:sty m:val="p"/>
                      </m:rPr>
                      <a:rPr lang="nl-NL" sz="4000">
                        <a:solidFill>
                          <a:schemeClr val="tx1"/>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000">
                            <a:solidFill>
                              <a:schemeClr val="tx1"/>
                            </a:solidFill>
                            <a:latin typeface="Cambria Math" panose="02040503050406030204" pitchFamily="18" charset="0"/>
                            <a:ea typeface="Calibri" panose="020F0502020204030204" pitchFamily="34" charset="0"/>
                            <a:cs typeface="Times New Roman" panose="02020603050405020304" pitchFamily="18" charset="0"/>
                          </a:rPr>
                          <m:t>y</m:t>
                        </m:r>
                      </m:e>
                      <m:sup>
                        <m:r>
                          <a:rPr lang="nl-NL" sz="4000">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sup>
                    </m:sSup>
                    <m:r>
                      <a:rPr lang="nl-NL" sz="40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nl-NL" sz="4000">
                        <a:solidFill>
                          <a:schemeClr val="tx1"/>
                        </a:solidFill>
                        <a:latin typeface="Cambria Math" panose="02040503050406030204" pitchFamily="18" charset="0"/>
                        <a:ea typeface="Calibri" panose="020F0502020204030204" pitchFamily="34" charset="0"/>
                        <a:cs typeface="Times New Roman" panose="02020603050405020304" pitchFamily="18" charset="0"/>
                      </a:rPr>
                      <m:t>5</m:t>
                    </m:r>
                    <m:r>
                      <m:rPr>
                        <m:sty m:val="p"/>
                      </m:rPr>
                      <a:rPr lang="nl-NL" sz="4000">
                        <a:solidFill>
                          <a:schemeClr val="tx1"/>
                        </a:solidFill>
                        <a:latin typeface="Cambria Math" panose="02040503050406030204" pitchFamily="18" charset="0"/>
                        <a:ea typeface="Calibri" panose="020F0502020204030204" pitchFamily="34" charset="0"/>
                        <a:cs typeface="Times New Roman" panose="02020603050405020304" pitchFamily="18" charset="0"/>
                      </a:rPr>
                      <m:t>xy</m:t>
                    </m:r>
                    <m:r>
                      <a:rPr lang="nl-NL" sz="4000">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oMath>
                </a14:m>
                <a:endParaRPr lang="en-US" sz="4000" dirty="0">
                  <a:solidFill>
                    <a:schemeClr val="tx1"/>
                  </a:solidFill>
                  <a:latin typeface="Times New Roman" panose="02020603050405020304" pitchFamily="18" charset="0"/>
                  <a:ea typeface="Arial" panose="020B0604020202020204" pitchFamily="34" charset="0"/>
                  <a:cs typeface="Times New Roman" panose="02020603050405020304" pitchFamily="18" charset="0"/>
                </a:endParaRPr>
              </a:p>
            </p:txBody>
          </p:sp>
        </mc:Choice>
        <mc:Fallback>
          <p:sp>
            <p:nvSpPr>
              <p:cNvPr id="4" name="Rectangle 3"/>
              <p:cNvSpPr>
                <a:spLocks noRot="1" noChangeAspect="1" noMove="1" noResize="1" noEditPoints="1" noAdjustHandles="1" noChangeArrowheads="1" noChangeShapeType="1" noTextEdit="1"/>
              </p:cNvSpPr>
              <p:nvPr/>
            </p:nvSpPr>
            <p:spPr>
              <a:xfrm>
                <a:off x="858511" y="2509866"/>
                <a:ext cx="15468600" cy="2144177"/>
              </a:xfrm>
              <a:prstGeom prst="rect">
                <a:avLst/>
              </a:prstGeom>
              <a:blipFill rotWithShape="0">
                <a:blip r:embed="rId6"/>
                <a:stretch>
                  <a:fillRect t="-512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p:cNvSpPr/>
              <p:nvPr/>
            </p:nvSpPr>
            <p:spPr>
              <a:xfrm>
                <a:off x="-476962" y="1308546"/>
                <a:ext cx="13779302" cy="810478"/>
              </a:xfrm>
              <a:prstGeom prst="rect">
                <a:avLst/>
              </a:prstGeom>
            </p:spPr>
            <p:txBody>
              <a:bodyPr wrap="square">
                <a:spAutoFit/>
              </a:bodyPr>
              <a:lstStyle/>
              <a:p>
                <a:pPr lvl="0" algn="just">
                  <a:spcAft>
                    <a:spcPts val="800"/>
                  </a:spcAft>
                </a:pPr>
                <a14:m>
                  <m:oMathPara xmlns:m="http://schemas.openxmlformats.org/officeDocument/2006/math">
                    <m:oMathParaPr>
                      <m:jc m:val="centerGroup"/>
                    </m:oMathParaPr>
                    <m:oMath xmlns:m="http://schemas.openxmlformats.org/officeDocument/2006/math">
                      <m:r>
                        <m:rPr>
                          <m:sty m:val="p"/>
                        </m:rPr>
                        <a:rPr lang="nl-NL" sz="400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M</m:t>
                      </m:r>
                      <m:r>
                        <a:rPr lang="nl-NL" sz="400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000">
                              <a:solidFill>
                                <a:schemeClr val="tx1"/>
                              </a:solidFill>
                              <a:latin typeface="Cambria Math" panose="02040503050406030204" pitchFamily="18" charset="0"/>
                              <a:ea typeface="Calibri" panose="020F0502020204030204" pitchFamily="34" charset="0"/>
                              <a:cs typeface="Times New Roman" panose="02020603050405020304" pitchFamily="18" charset="0"/>
                            </a:rPr>
                            <m:t>x</m:t>
                          </m:r>
                        </m:e>
                        <m:sup>
                          <m:r>
                            <a:rPr lang="nl-NL" sz="4000">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nl-NL" sz="4000">
                          <a:solidFill>
                            <a:schemeClr val="tx1"/>
                          </a:solidFill>
                          <a:latin typeface="Cambria Math" panose="02040503050406030204" pitchFamily="18" charset="0"/>
                          <a:ea typeface="Calibri" panose="020F0502020204030204" pitchFamily="34" charset="0"/>
                          <a:cs typeface="Times New Roman" panose="02020603050405020304" pitchFamily="18" charset="0"/>
                        </a:rPr>
                        <m:t>y</m:t>
                      </m:r>
                      <m:r>
                        <a:rPr lang="nl-NL" sz="40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nl-NL" sz="4000">
                          <a:solidFill>
                            <a:schemeClr val="tx1"/>
                          </a:solidFill>
                          <a:latin typeface="Cambria Math" panose="02040503050406030204" pitchFamily="18" charset="0"/>
                          <a:ea typeface="Calibri" panose="020F0502020204030204" pitchFamily="34" charset="0"/>
                          <a:cs typeface="Times New Roman" panose="02020603050405020304" pitchFamily="18" charset="0"/>
                        </a:rPr>
                        <m:t>5</m:t>
                      </m:r>
                      <m:r>
                        <m:rPr>
                          <m:sty m:val="p"/>
                        </m:rPr>
                        <a:rPr lang="nl-NL" sz="4000">
                          <a:solidFill>
                            <a:schemeClr val="tx1"/>
                          </a:solidFill>
                          <a:latin typeface="Cambria Math" panose="02040503050406030204" pitchFamily="18" charset="0"/>
                          <a:ea typeface="Calibri" panose="020F0502020204030204" pitchFamily="34" charset="0"/>
                          <a:cs typeface="Times New Roman" panose="02020603050405020304" pitchFamily="18" charset="0"/>
                        </a:rPr>
                        <m:t>xy</m:t>
                      </m:r>
                      <m:r>
                        <a:rPr lang="en-US" sz="4000" b="0" i="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nl-NL" sz="4000">
                          <a:solidFill>
                            <a:schemeClr val="tx1"/>
                          </a:solidFill>
                          <a:latin typeface="Cambria Math" panose="02040503050406030204" pitchFamily="18" charset="0"/>
                          <a:ea typeface="Calibri" panose="020F0502020204030204" pitchFamily="34" charset="0"/>
                          <a:cs typeface="Times New Roman" panose="02020603050405020304" pitchFamily="18" charset="0"/>
                        </a:rPr>
                        <m:t>7</m:t>
                      </m:r>
                      <m:r>
                        <m:rPr>
                          <m:sty m:val="p"/>
                        </m:rPr>
                        <a:rPr lang="nl-NL" sz="4000">
                          <a:solidFill>
                            <a:schemeClr val="tx1"/>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000">
                              <a:solidFill>
                                <a:schemeClr val="tx1"/>
                              </a:solidFill>
                              <a:latin typeface="Cambria Math" panose="02040503050406030204" pitchFamily="18" charset="0"/>
                              <a:ea typeface="Calibri" panose="020F0502020204030204" pitchFamily="34" charset="0"/>
                              <a:cs typeface="Times New Roman" panose="02020603050405020304" pitchFamily="18" charset="0"/>
                            </a:rPr>
                            <m:t>y</m:t>
                          </m:r>
                        </m:e>
                        <m:sup>
                          <m:r>
                            <a:rPr lang="nl-NL" sz="4000">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sup>
                      </m:sSup>
                      <m:r>
                        <a:rPr lang="nl-NL" sz="4000">
                          <a:solidFill>
                            <a:schemeClr val="tx1"/>
                          </a:solidFill>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0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000">
                              <a:solidFill>
                                <a:schemeClr val="tx1"/>
                              </a:solidFill>
                              <a:latin typeface="Cambria Math" panose="02040503050406030204" pitchFamily="18" charset="0"/>
                              <a:ea typeface="Calibri" panose="020F0502020204030204" pitchFamily="34" charset="0"/>
                              <a:cs typeface="Times New Roman" panose="02020603050405020304" pitchFamily="18" charset="0"/>
                            </a:rPr>
                            <m:t>x</m:t>
                          </m:r>
                        </m:e>
                        <m:sup>
                          <m:r>
                            <a:rPr lang="nl-NL" sz="4000">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nl-NL" sz="4000">
                          <a:solidFill>
                            <a:schemeClr val="tx1"/>
                          </a:solidFill>
                          <a:latin typeface="Cambria Math" panose="02040503050406030204" pitchFamily="18" charset="0"/>
                          <a:ea typeface="Calibri" panose="020F0502020204030204" pitchFamily="34" charset="0"/>
                          <a:cs typeface="Times New Roman" panose="02020603050405020304" pitchFamily="18" charset="0"/>
                        </a:rPr>
                        <m:t>y</m:t>
                      </m:r>
                      <m:r>
                        <a:rPr lang="nl-NL" sz="400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nl-NL" sz="4000">
                          <a:solidFill>
                            <a:schemeClr val="tx1"/>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000">
                              <a:solidFill>
                                <a:schemeClr val="tx1"/>
                              </a:solidFill>
                              <a:latin typeface="Cambria Math" panose="02040503050406030204" pitchFamily="18" charset="0"/>
                              <a:ea typeface="Calibri" panose="020F0502020204030204" pitchFamily="34" charset="0"/>
                              <a:cs typeface="Times New Roman" panose="02020603050405020304" pitchFamily="18" charset="0"/>
                            </a:rPr>
                            <m:t>y</m:t>
                          </m:r>
                        </m:e>
                        <m:sup>
                          <m:r>
                            <a:rPr lang="nl-NL" sz="4000">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sup>
                      </m:sSup>
                      <m:r>
                        <a:rPr lang="nl-NL" sz="40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nl-NL" sz="4000">
                          <a:solidFill>
                            <a:schemeClr val="tx1"/>
                          </a:solidFill>
                          <a:latin typeface="Cambria Math" panose="02040503050406030204" pitchFamily="18" charset="0"/>
                          <a:ea typeface="Calibri" panose="020F0502020204030204" pitchFamily="34" charset="0"/>
                          <a:cs typeface="Times New Roman" panose="02020603050405020304" pitchFamily="18" charset="0"/>
                        </a:rPr>
                        <m:t>4</m:t>
                      </m:r>
                      <m:r>
                        <m:rPr>
                          <m:sty m:val="p"/>
                        </m:rPr>
                        <a:rPr lang="nl-NL" sz="4000">
                          <a:solidFill>
                            <a:schemeClr val="tx1"/>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000">
                              <a:solidFill>
                                <a:schemeClr val="tx1"/>
                              </a:solidFill>
                              <a:latin typeface="Cambria Math" panose="02040503050406030204" pitchFamily="18" charset="0"/>
                              <a:ea typeface="Calibri" panose="020F0502020204030204" pitchFamily="34" charset="0"/>
                              <a:cs typeface="Times New Roman" panose="02020603050405020304" pitchFamily="18" charset="0"/>
                            </a:rPr>
                            <m:t>y</m:t>
                          </m:r>
                        </m:e>
                        <m:sup>
                          <m:r>
                            <a:rPr lang="nl-NL" sz="4000">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40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oMath>
                  </m:oMathPara>
                </a14:m>
                <a:endParaRPr lang="en-US" sz="4000" dirty="0">
                  <a:solidFill>
                    <a:schemeClr val="tx1"/>
                  </a:solidFill>
                  <a:latin typeface="Times New Roman" panose="02020603050405020304" pitchFamily="18" charset="0"/>
                  <a:ea typeface="Arial" panose="020B0604020202020204" pitchFamily="34" charset="0"/>
                  <a:cs typeface="Times New Roman" panose="020206030504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476962" y="1308546"/>
                <a:ext cx="13779302" cy="810478"/>
              </a:xfrm>
              <a:prstGeom prst="rect">
                <a:avLst/>
              </a:prstGeom>
              <a:blipFill rotWithShape="0">
                <a:blip r:embed="rId7"/>
                <a:stretch>
                  <a:fillRect/>
                </a:stretch>
              </a:blipFill>
            </p:spPr>
            <p:txBody>
              <a:bodyPr/>
              <a:lstStyle/>
              <a:p>
                <a:r>
                  <a:rPr lang="en-US">
                    <a:noFill/>
                  </a:rPr>
                  <a:t> </a:t>
                </a:r>
              </a:p>
            </p:txBody>
          </p:sp>
        </mc:Fallback>
      </mc:AlternateContent>
      <p:grpSp>
        <p:nvGrpSpPr>
          <p:cNvPr id="12" name="Group 11"/>
          <p:cNvGrpSpPr/>
          <p:nvPr/>
        </p:nvGrpSpPr>
        <p:grpSpPr>
          <a:xfrm>
            <a:off x="1132997" y="5433996"/>
            <a:ext cx="16109172" cy="2822118"/>
            <a:chOff x="1096560" y="5992849"/>
            <a:chExt cx="16109172" cy="2822118"/>
          </a:xfrm>
        </p:grpSpPr>
        <p:sp>
          <p:nvSpPr>
            <p:cNvPr id="13" name="Rectangle 12"/>
            <p:cNvSpPr/>
            <p:nvPr/>
          </p:nvSpPr>
          <p:spPr>
            <a:xfrm>
              <a:off x="1167636" y="6120876"/>
              <a:ext cx="16038096" cy="969496"/>
            </a:xfrm>
            <a:prstGeom prst="rect">
              <a:avLst/>
            </a:prstGeom>
          </p:spPr>
          <p:txBody>
            <a:bodyPr wrap="square">
              <a:spAutoFit/>
            </a:bodyPr>
            <a:lstStyle/>
            <a:p>
              <a:pPr lvl="0" algn="just">
                <a:lnSpc>
                  <a:spcPct val="150000"/>
                </a:lnSpc>
                <a:spcAft>
                  <a:spcPts val="1200"/>
                </a:spcAft>
                <a:defRPr/>
              </a:pPr>
              <a:r>
                <a:rPr lang="vi-VN" sz="3800" dirty="0">
                  <a:latin typeface="Times New Roman" panose="02020603050405020304" pitchFamily="18" charset="0"/>
                  <a:ea typeface="Times New Roman" panose="02020603050405020304" pitchFamily="18" charset="0"/>
                  <a:cs typeface="Times New Roman" panose="02020603050405020304" pitchFamily="18" charset="0"/>
                </a:rPr>
                <a:t>Cho đa </a:t>
              </a:r>
              <a:r>
                <a:rPr lang="vi-VN" sz="3800" dirty="0" smtClean="0">
                  <a:latin typeface="Times New Roman" panose="02020603050405020304" pitchFamily="18" charset="0"/>
                  <a:ea typeface="Times New Roman" panose="02020603050405020304" pitchFamily="18" charset="0"/>
                  <a:cs typeface="Times New Roman" panose="02020603050405020304" pitchFamily="18" charset="0"/>
                </a:rPr>
                <a:t>thức</a:t>
              </a:r>
              <a:r>
                <a:rPr lang="en-US" sz="38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8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4" name="Rectangle 13"/>
                <p:cNvSpPr/>
                <p:nvPr/>
              </p:nvSpPr>
              <p:spPr>
                <a:xfrm>
                  <a:off x="3773022" y="5992849"/>
                  <a:ext cx="10827323" cy="1190903"/>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r>
                          <a:rPr kumimoji="0" lang="en-US" sz="3800" b="0" i="1" u="none" strike="noStrike" kern="1200" cap="none" spc="0" normalizeH="0" baseline="0" noProof="0" smtClean="0">
                            <a:ln>
                              <a:noFill/>
                            </a:ln>
                            <a:solidFill>
                              <a:schemeClr val="tx1"/>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𝑁</m:t>
                        </m:r>
                        <m:r>
                          <a:rPr kumimoji="0" lang="en-US" sz="3800" b="0" i="1" u="none" strike="noStrike" kern="1200" cap="none" spc="0" normalizeH="0" baseline="0" noProof="0" smtClean="0">
                            <a:ln>
                              <a:noFill/>
                            </a:ln>
                            <a:solidFill>
                              <a:schemeClr val="tx1"/>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=5</m:t>
                        </m:r>
                        <m:sSup>
                          <m:sSupPr>
                            <m:ctrlPr>
                              <a:rPr kumimoji="0" lang="en-US" sz="3800" b="0" i="1" u="none" strike="noStrike" kern="1200" cap="none" spc="0" normalizeH="0" baseline="0" noProof="0" smtClean="0">
                                <a:ln>
                                  <a:noFill/>
                                </a:ln>
                                <a:solidFill>
                                  <a:schemeClr val="tx1"/>
                                </a:solidFill>
                                <a:effectLst/>
                                <a:uLnTx/>
                                <a:uFillTx/>
                                <a:latin typeface="Cambria Math" panose="02040503050406030204" pitchFamily="18" charset="0"/>
                                <a:cs typeface="Times New Roman" panose="02020603050405020304" pitchFamily="18" charset="0"/>
                              </a:rPr>
                            </m:ctrlPr>
                          </m:sSupPr>
                          <m:e>
                            <m:r>
                              <a:rPr kumimoji="0" lang="en-US" sz="3800" b="0" i="1" u="none" strike="noStrike" kern="1200" cap="none" spc="0" normalizeH="0" baseline="0" noProof="0" smtClean="0">
                                <a:ln>
                                  <a:noFill/>
                                </a:ln>
                                <a:solidFill>
                                  <a:schemeClr val="tx1"/>
                                </a:solidFill>
                                <a:effectLst/>
                                <a:uLnTx/>
                                <a:uFillTx/>
                                <a:latin typeface="Cambria Math" panose="02040503050406030204" pitchFamily="18" charset="0"/>
                                <a:cs typeface="Times New Roman" panose="02020603050405020304" pitchFamily="18" charset="0"/>
                              </a:rPr>
                              <m:t>𝑦</m:t>
                            </m:r>
                          </m:e>
                          <m:sup>
                            <m:r>
                              <a:rPr kumimoji="0" lang="en-US" sz="3800" b="0" i="1" u="none" strike="noStrike" kern="1200" cap="none" spc="0" normalizeH="0" baseline="0" noProof="0" smtClean="0">
                                <a:ln>
                                  <a:noFill/>
                                </a:ln>
                                <a:solidFill>
                                  <a:schemeClr val="tx1"/>
                                </a:solidFill>
                                <a:effectLst/>
                                <a:uLnTx/>
                                <a:uFillTx/>
                                <a:latin typeface="Cambria Math" panose="02040503050406030204" pitchFamily="18" charset="0"/>
                                <a:cs typeface="Times New Roman" panose="02020603050405020304" pitchFamily="18" charset="0"/>
                              </a:rPr>
                              <m:t>2</m:t>
                            </m:r>
                          </m:sup>
                        </m:sSup>
                        <m:sSup>
                          <m:sSupPr>
                            <m:ctrlPr>
                              <a:rPr kumimoji="0" lang="en-US" sz="3800" b="0" i="1" u="none" strike="noStrike" kern="1200" cap="none" spc="0" normalizeH="0" baseline="0" noProof="0" smtClean="0">
                                <a:ln>
                                  <a:noFill/>
                                </a:ln>
                                <a:solidFill>
                                  <a:schemeClr val="tx1"/>
                                </a:solidFill>
                                <a:effectLst/>
                                <a:uLnTx/>
                                <a:uFillTx/>
                                <a:latin typeface="Cambria Math" panose="02040503050406030204" pitchFamily="18" charset="0"/>
                                <a:cs typeface="Times New Roman" panose="02020603050405020304" pitchFamily="18" charset="0"/>
                              </a:rPr>
                            </m:ctrlPr>
                          </m:sSupPr>
                          <m:e>
                            <m:r>
                              <a:rPr kumimoji="0" lang="en-US" sz="3800" b="0" i="1" u="none" strike="noStrike" kern="1200" cap="none" spc="0" normalizeH="0" baseline="0" noProof="0" smtClean="0">
                                <a:ln>
                                  <a:noFill/>
                                </a:ln>
                                <a:solidFill>
                                  <a:schemeClr val="tx1"/>
                                </a:solidFill>
                                <a:effectLst/>
                                <a:uLnTx/>
                                <a:uFillTx/>
                                <a:latin typeface="Cambria Math" panose="02040503050406030204" pitchFamily="18" charset="0"/>
                                <a:cs typeface="Times New Roman" panose="02020603050405020304" pitchFamily="18" charset="0"/>
                              </a:rPr>
                              <m:t>𝑧</m:t>
                            </m:r>
                          </m:e>
                          <m:sup>
                            <m:r>
                              <a:rPr kumimoji="0" lang="en-US" sz="3800" b="0" i="1" u="none" strike="noStrike" kern="1200" cap="none" spc="0" normalizeH="0" baseline="0" noProof="0" smtClean="0">
                                <a:ln>
                                  <a:noFill/>
                                </a:ln>
                                <a:solidFill>
                                  <a:schemeClr val="tx1"/>
                                </a:solidFill>
                                <a:effectLst/>
                                <a:uLnTx/>
                                <a:uFillTx/>
                                <a:latin typeface="Cambria Math" panose="02040503050406030204" pitchFamily="18" charset="0"/>
                                <a:cs typeface="Times New Roman" panose="02020603050405020304" pitchFamily="18" charset="0"/>
                              </a:rPr>
                              <m:t>2</m:t>
                            </m:r>
                          </m:sup>
                        </m:sSup>
                        <m:r>
                          <a:rPr kumimoji="0" lang="en-US" sz="3800" b="0" i="1" u="none" strike="noStrike" kern="1200" cap="none" spc="0" normalizeH="0" baseline="0" noProof="0" smtClean="0">
                            <a:ln>
                              <a:noFill/>
                            </a:ln>
                            <a:solidFill>
                              <a:schemeClr val="tx1"/>
                            </a:solidFill>
                            <a:effectLst/>
                            <a:uLnTx/>
                            <a:uFillTx/>
                            <a:latin typeface="Cambria Math" panose="02040503050406030204" pitchFamily="18" charset="0"/>
                            <a:cs typeface="Times New Roman" panose="02020603050405020304" pitchFamily="18" charset="0"/>
                          </a:rPr>
                          <m:t>−2</m:t>
                        </m:r>
                        <m:r>
                          <a:rPr kumimoji="0" lang="en-US" sz="3800" b="0" i="1" u="none" strike="noStrike" kern="1200" cap="none" spc="0" normalizeH="0" baseline="0" noProof="0" smtClean="0">
                            <a:ln>
                              <a:noFill/>
                            </a:ln>
                            <a:solidFill>
                              <a:schemeClr val="tx1"/>
                            </a:solidFill>
                            <a:effectLst/>
                            <a:uLnTx/>
                            <a:uFillTx/>
                            <a:latin typeface="Cambria Math" panose="02040503050406030204" pitchFamily="18" charset="0"/>
                            <a:cs typeface="Times New Roman" panose="02020603050405020304" pitchFamily="18" charset="0"/>
                          </a:rPr>
                          <m:t>𝑥</m:t>
                        </m:r>
                        <m:sSup>
                          <m:sSupPr>
                            <m:ctrlPr>
                              <a:rPr kumimoji="0" lang="en-US" sz="3800" b="0" i="1" u="none" strike="noStrike" kern="1200" cap="none" spc="0" normalizeH="0" baseline="0" noProof="0" smtClean="0">
                                <a:ln>
                                  <a:noFill/>
                                </a:ln>
                                <a:solidFill>
                                  <a:schemeClr val="tx1"/>
                                </a:solidFill>
                                <a:effectLst/>
                                <a:uLnTx/>
                                <a:uFillTx/>
                                <a:latin typeface="Cambria Math" panose="02040503050406030204" pitchFamily="18" charset="0"/>
                                <a:cs typeface="Times New Roman" panose="02020603050405020304" pitchFamily="18" charset="0"/>
                              </a:rPr>
                            </m:ctrlPr>
                          </m:sSupPr>
                          <m:e>
                            <m:r>
                              <a:rPr kumimoji="0" lang="en-US" sz="3800" b="0" i="1" u="none" strike="noStrike" kern="1200" cap="none" spc="0" normalizeH="0" baseline="0" noProof="0" smtClean="0">
                                <a:ln>
                                  <a:noFill/>
                                </a:ln>
                                <a:solidFill>
                                  <a:schemeClr val="tx1"/>
                                </a:solidFill>
                                <a:effectLst/>
                                <a:uLnTx/>
                                <a:uFillTx/>
                                <a:latin typeface="Cambria Math" panose="02040503050406030204" pitchFamily="18" charset="0"/>
                                <a:cs typeface="Times New Roman" panose="02020603050405020304" pitchFamily="18" charset="0"/>
                              </a:rPr>
                              <m:t>𝑦</m:t>
                            </m:r>
                          </m:e>
                          <m:sup>
                            <m:r>
                              <a:rPr kumimoji="0" lang="en-US" sz="3800" b="0" i="1" u="none" strike="noStrike" kern="1200" cap="none" spc="0" normalizeH="0" baseline="0" noProof="0" smtClean="0">
                                <a:ln>
                                  <a:noFill/>
                                </a:ln>
                                <a:solidFill>
                                  <a:schemeClr val="tx1"/>
                                </a:solidFill>
                                <a:effectLst/>
                                <a:uLnTx/>
                                <a:uFillTx/>
                                <a:latin typeface="Cambria Math" panose="02040503050406030204" pitchFamily="18" charset="0"/>
                                <a:cs typeface="Times New Roman" panose="02020603050405020304" pitchFamily="18" charset="0"/>
                              </a:rPr>
                              <m:t>2</m:t>
                            </m:r>
                          </m:sup>
                        </m:sSup>
                        <m:r>
                          <a:rPr kumimoji="0" lang="en-US" sz="3800" b="0" i="1" u="none" strike="noStrike" kern="1200" cap="none" spc="0" normalizeH="0" baseline="0" noProof="0" smtClean="0">
                            <a:ln>
                              <a:noFill/>
                            </a:ln>
                            <a:solidFill>
                              <a:schemeClr val="tx1"/>
                            </a:solidFill>
                            <a:effectLst/>
                            <a:uLnTx/>
                            <a:uFillTx/>
                            <a:latin typeface="Cambria Math" panose="02040503050406030204" pitchFamily="18" charset="0"/>
                            <a:cs typeface="Times New Roman" panose="02020603050405020304" pitchFamily="18" charset="0"/>
                          </a:rPr>
                          <m:t>𝑧</m:t>
                        </m:r>
                        <m:r>
                          <a:rPr kumimoji="0" lang="en-US" sz="3800" b="0" i="1" u="none" strike="noStrike" kern="1200" cap="none" spc="0" normalizeH="0" baseline="0" noProof="0" smtClean="0">
                            <a:ln>
                              <a:noFill/>
                            </a:ln>
                            <a:solidFill>
                              <a:schemeClr val="tx1"/>
                            </a:solidFill>
                            <a:effectLst/>
                            <a:uLnTx/>
                            <a:uFillTx/>
                            <a:latin typeface="Cambria Math" panose="02040503050406030204" pitchFamily="18" charset="0"/>
                            <a:cs typeface="Times New Roman" panose="02020603050405020304" pitchFamily="18" charset="0"/>
                          </a:rPr>
                          <m:t>+</m:t>
                        </m:r>
                        <m:f>
                          <m:fPr>
                            <m:ctrlPr>
                              <a:rPr kumimoji="0" lang="en-US" sz="3800" b="0" i="1" u="none" strike="noStrike" kern="1200" cap="none" spc="0" normalizeH="0" baseline="0" noProof="0" smtClean="0">
                                <a:ln>
                                  <a:noFill/>
                                </a:ln>
                                <a:solidFill>
                                  <a:schemeClr val="tx1"/>
                                </a:solidFill>
                                <a:effectLst/>
                                <a:uLnTx/>
                                <a:uFillTx/>
                                <a:latin typeface="Cambria Math" panose="02040503050406030204" pitchFamily="18" charset="0"/>
                                <a:cs typeface="Times New Roman" panose="02020603050405020304" pitchFamily="18" charset="0"/>
                              </a:rPr>
                            </m:ctrlPr>
                          </m:fPr>
                          <m:num>
                            <m:r>
                              <a:rPr kumimoji="0" lang="en-US" sz="3800" b="0" i="1" u="none" strike="noStrike" kern="1200" cap="none" spc="0" normalizeH="0" baseline="0" noProof="0" smtClean="0">
                                <a:ln>
                                  <a:noFill/>
                                </a:ln>
                                <a:solidFill>
                                  <a:schemeClr val="tx1"/>
                                </a:solidFill>
                                <a:effectLst/>
                                <a:uLnTx/>
                                <a:uFillTx/>
                                <a:latin typeface="Cambria Math" panose="02040503050406030204" pitchFamily="18" charset="0"/>
                                <a:cs typeface="Times New Roman" panose="02020603050405020304" pitchFamily="18" charset="0"/>
                              </a:rPr>
                              <m:t>1</m:t>
                            </m:r>
                          </m:num>
                          <m:den>
                            <m:r>
                              <a:rPr kumimoji="0" lang="en-US" sz="3800" b="0" i="1" u="none" strike="noStrike" kern="1200" cap="none" spc="0" normalizeH="0" baseline="0" noProof="0" smtClean="0">
                                <a:ln>
                                  <a:noFill/>
                                </a:ln>
                                <a:solidFill>
                                  <a:schemeClr val="tx1"/>
                                </a:solidFill>
                                <a:effectLst/>
                                <a:uLnTx/>
                                <a:uFillTx/>
                                <a:latin typeface="Cambria Math" panose="02040503050406030204" pitchFamily="18" charset="0"/>
                                <a:cs typeface="Times New Roman" panose="02020603050405020304" pitchFamily="18" charset="0"/>
                              </a:rPr>
                              <m:t>3</m:t>
                            </m:r>
                          </m:den>
                        </m:f>
                        <m:sSup>
                          <m:sSupPr>
                            <m:ctrlPr>
                              <a:rPr kumimoji="0" lang="en-US" sz="3800" b="0" i="1" u="none" strike="noStrike" kern="1200" cap="none" spc="0" normalizeH="0" baseline="0" noProof="0" smtClean="0">
                                <a:ln>
                                  <a:noFill/>
                                </a:ln>
                                <a:solidFill>
                                  <a:schemeClr val="tx1"/>
                                </a:solidFill>
                                <a:effectLst/>
                                <a:uLnTx/>
                                <a:uFillTx/>
                                <a:latin typeface="Cambria Math" panose="02040503050406030204" pitchFamily="18" charset="0"/>
                                <a:cs typeface="Times New Roman" panose="02020603050405020304" pitchFamily="18" charset="0"/>
                              </a:rPr>
                            </m:ctrlPr>
                          </m:sSupPr>
                          <m:e>
                            <m:r>
                              <a:rPr kumimoji="0" lang="en-US" sz="3800" b="0" i="1" u="none" strike="noStrike" kern="1200" cap="none" spc="0" normalizeH="0" baseline="0" noProof="0" smtClean="0">
                                <a:ln>
                                  <a:noFill/>
                                </a:ln>
                                <a:solidFill>
                                  <a:schemeClr val="tx1"/>
                                </a:solidFill>
                                <a:effectLst/>
                                <a:uLnTx/>
                                <a:uFillTx/>
                                <a:latin typeface="Cambria Math" panose="02040503050406030204" pitchFamily="18" charset="0"/>
                                <a:cs typeface="Times New Roman" panose="02020603050405020304" pitchFamily="18" charset="0"/>
                              </a:rPr>
                              <m:t>𝑥</m:t>
                            </m:r>
                          </m:e>
                          <m:sup>
                            <m:r>
                              <a:rPr kumimoji="0" lang="en-US" sz="3800" b="0" i="1" u="none" strike="noStrike" kern="1200" cap="none" spc="0" normalizeH="0" baseline="0" noProof="0" smtClean="0">
                                <a:ln>
                                  <a:noFill/>
                                </a:ln>
                                <a:solidFill>
                                  <a:schemeClr val="tx1"/>
                                </a:solidFill>
                                <a:effectLst/>
                                <a:uLnTx/>
                                <a:uFillTx/>
                                <a:latin typeface="Cambria Math" panose="02040503050406030204" pitchFamily="18" charset="0"/>
                                <a:cs typeface="Times New Roman" panose="02020603050405020304" pitchFamily="18" charset="0"/>
                              </a:rPr>
                              <m:t>4</m:t>
                            </m:r>
                          </m:sup>
                        </m:sSup>
                        <m:r>
                          <a:rPr kumimoji="0" lang="en-US" sz="3800" b="0" i="1" u="none" strike="noStrike" kern="1200" cap="none" spc="0" normalizeH="0" baseline="0" noProof="0" smtClean="0">
                            <a:ln>
                              <a:noFill/>
                            </a:ln>
                            <a:solidFill>
                              <a:schemeClr val="tx1"/>
                            </a:solidFill>
                            <a:effectLst/>
                            <a:uLnTx/>
                            <a:uFillTx/>
                            <a:latin typeface="Cambria Math" panose="02040503050406030204" pitchFamily="18" charset="0"/>
                            <a:cs typeface="Times New Roman" panose="02020603050405020304" pitchFamily="18" charset="0"/>
                          </a:rPr>
                          <m:t>−2</m:t>
                        </m:r>
                        <m:sSup>
                          <m:sSupPr>
                            <m:ctrlPr>
                              <a:rPr lang="en-US" sz="3800" i="1">
                                <a:solidFill>
                                  <a:schemeClr val="tx1"/>
                                </a:solidFill>
                                <a:latin typeface="Cambria Math" panose="02040503050406030204" pitchFamily="18" charset="0"/>
                                <a:cs typeface="Times New Roman" panose="02020603050405020304" pitchFamily="18" charset="0"/>
                              </a:rPr>
                            </m:ctrlPr>
                          </m:sSupPr>
                          <m:e>
                            <m:r>
                              <a:rPr lang="en-US" sz="3800" i="1">
                                <a:solidFill>
                                  <a:schemeClr val="tx1"/>
                                </a:solidFill>
                                <a:latin typeface="Cambria Math" panose="02040503050406030204" pitchFamily="18" charset="0"/>
                                <a:cs typeface="Times New Roman" panose="02020603050405020304" pitchFamily="18" charset="0"/>
                              </a:rPr>
                              <m:t>𝑦</m:t>
                            </m:r>
                          </m:e>
                          <m:sup>
                            <m:r>
                              <a:rPr lang="en-US" sz="3800" i="1">
                                <a:solidFill>
                                  <a:schemeClr val="tx1"/>
                                </a:solidFill>
                                <a:latin typeface="Cambria Math" panose="02040503050406030204" pitchFamily="18" charset="0"/>
                                <a:cs typeface="Times New Roman" panose="02020603050405020304" pitchFamily="18" charset="0"/>
                              </a:rPr>
                              <m:t>2</m:t>
                            </m:r>
                          </m:sup>
                        </m:sSup>
                        <m:sSup>
                          <m:sSupPr>
                            <m:ctrlPr>
                              <a:rPr lang="en-US" sz="3800" i="1">
                                <a:solidFill>
                                  <a:schemeClr val="tx1"/>
                                </a:solidFill>
                                <a:latin typeface="Cambria Math" panose="02040503050406030204" pitchFamily="18" charset="0"/>
                                <a:cs typeface="Times New Roman" panose="02020603050405020304" pitchFamily="18" charset="0"/>
                              </a:rPr>
                            </m:ctrlPr>
                          </m:sSupPr>
                          <m:e>
                            <m:r>
                              <a:rPr lang="en-US" sz="3800" i="1">
                                <a:solidFill>
                                  <a:schemeClr val="tx1"/>
                                </a:solidFill>
                                <a:latin typeface="Cambria Math" panose="02040503050406030204" pitchFamily="18" charset="0"/>
                                <a:cs typeface="Times New Roman" panose="02020603050405020304" pitchFamily="18" charset="0"/>
                              </a:rPr>
                              <m:t>𝑧</m:t>
                            </m:r>
                          </m:e>
                          <m:sup>
                            <m:r>
                              <a:rPr lang="en-US" sz="3800" i="1">
                                <a:solidFill>
                                  <a:schemeClr val="tx1"/>
                                </a:solidFill>
                                <a:latin typeface="Cambria Math" panose="02040503050406030204" pitchFamily="18" charset="0"/>
                                <a:cs typeface="Times New Roman" panose="02020603050405020304" pitchFamily="18" charset="0"/>
                              </a:rPr>
                              <m:t>2</m:t>
                            </m:r>
                          </m:sup>
                        </m:sSup>
                        <m:r>
                          <a:rPr lang="en-US" sz="3800" i="1">
                            <a:solidFill>
                              <a:schemeClr val="tx1"/>
                            </a:solidFill>
                            <a:latin typeface="Cambria Math" panose="02040503050406030204" pitchFamily="18" charset="0"/>
                            <a:cs typeface="Times New Roman" panose="02020603050405020304" pitchFamily="18" charset="0"/>
                          </a:rPr>
                          <m:t>+</m:t>
                        </m:r>
                        <m:f>
                          <m:fPr>
                            <m:ctrlPr>
                              <a:rPr lang="en-US" sz="3800" i="1">
                                <a:solidFill>
                                  <a:schemeClr val="tx1"/>
                                </a:solidFill>
                                <a:latin typeface="Cambria Math" panose="02040503050406030204" pitchFamily="18" charset="0"/>
                                <a:cs typeface="Times New Roman" panose="02020603050405020304" pitchFamily="18" charset="0"/>
                              </a:rPr>
                            </m:ctrlPr>
                          </m:fPr>
                          <m:num>
                            <m:r>
                              <a:rPr lang="en-US" sz="3800" b="0" i="1" smtClean="0">
                                <a:solidFill>
                                  <a:schemeClr val="tx1"/>
                                </a:solidFill>
                                <a:latin typeface="Cambria Math" panose="02040503050406030204" pitchFamily="18" charset="0"/>
                                <a:cs typeface="Times New Roman" panose="02020603050405020304" pitchFamily="18" charset="0"/>
                              </a:rPr>
                              <m:t>2</m:t>
                            </m:r>
                          </m:num>
                          <m:den>
                            <m:r>
                              <a:rPr lang="en-US" sz="3800" i="1">
                                <a:solidFill>
                                  <a:schemeClr val="tx1"/>
                                </a:solidFill>
                                <a:latin typeface="Cambria Math" panose="02040503050406030204" pitchFamily="18" charset="0"/>
                                <a:cs typeface="Times New Roman" panose="02020603050405020304" pitchFamily="18" charset="0"/>
                              </a:rPr>
                              <m:t>3</m:t>
                            </m:r>
                          </m:den>
                        </m:f>
                        <m:sSup>
                          <m:sSupPr>
                            <m:ctrlPr>
                              <a:rPr lang="en-US" sz="3800" i="1">
                                <a:solidFill>
                                  <a:schemeClr val="tx1"/>
                                </a:solidFill>
                                <a:latin typeface="Cambria Math" panose="02040503050406030204" pitchFamily="18" charset="0"/>
                                <a:cs typeface="Times New Roman" panose="02020603050405020304" pitchFamily="18" charset="0"/>
                              </a:rPr>
                            </m:ctrlPr>
                          </m:sSupPr>
                          <m:e>
                            <m:r>
                              <a:rPr lang="en-US" sz="3800" i="1">
                                <a:solidFill>
                                  <a:schemeClr val="tx1"/>
                                </a:solidFill>
                                <a:latin typeface="Cambria Math" panose="02040503050406030204" pitchFamily="18" charset="0"/>
                                <a:cs typeface="Times New Roman" panose="02020603050405020304" pitchFamily="18" charset="0"/>
                              </a:rPr>
                              <m:t>𝑥</m:t>
                            </m:r>
                          </m:e>
                          <m:sup>
                            <m:r>
                              <a:rPr lang="en-US" sz="3800" i="1">
                                <a:solidFill>
                                  <a:schemeClr val="tx1"/>
                                </a:solidFill>
                                <a:latin typeface="Cambria Math" panose="02040503050406030204" pitchFamily="18" charset="0"/>
                                <a:cs typeface="Times New Roman" panose="02020603050405020304" pitchFamily="18" charset="0"/>
                              </a:rPr>
                              <m:t>4</m:t>
                            </m:r>
                          </m:sup>
                        </m:sSup>
                        <m:r>
                          <a:rPr lang="en-US" sz="3800" b="0" i="1" smtClean="0">
                            <a:solidFill>
                              <a:schemeClr val="tx1"/>
                            </a:solidFill>
                            <a:latin typeface="Cambria Math" panose="02040503050406030204" pitchFamily="18" charset="0"/>
                            <a:cs typeface="Times New Roman" panose="02020603050405020304" pitchFamily="18" charset="0"/>
                          </a:rPr>
                          <m:t>+</m:t>
                        </m:r>
                        <m:r>
                          <a:rPr lang="en-US" sz="3800" i="1">
                            <a:solidFill>
                              <a:schemeClr val="tx1"/>
                            </a:solidFill>
                            <a:latin typeface="Cambria Math" panose="02040503050406030204" pitchFamily="18" charset="0"/>
                            <a:cs typeface="Times New Roman" panose="02020603050405020304" pitchFamily="18" charset="0"/>
                          </a:rPr>
                          <m:t>𝑥</m:t>
                        </m:r>
                        <m:sSup>
                          <m:sSupPr>
                            <m:ctrlPr>
                              <a:rPr lang="en-US" sz="3800" i="1">
                                <a:solidFill>
                                  <a:schemeClr val="tx1"/>
                                </a:solidFill>
                                <a:latin typeface="Cambria Math" panose="02040503050406030204" pitchFamily="18" charset="0"/>
                                <a:cs typeface="Times New Roman" panose="02020603050405020304" pitchFamily="18" charset="0"/>
                              </a:rPr>
                            </m:ctrlPr>
                          </m:sSupPr>
                          <m:e>
                            <m:r>
                              <a:rPr lang="en-US" sz="3800" i="1">
                                <a:solidFill>
                                  <a:schemeClr val="tx1"/>
                                </a:solidFill>
                                <a:latin typeface="Cambria Math" panose="02040503050406030204" pitchFamily="18" charset="0"/>
                                <a:cs typeface="Times New Roman" panose="02020603050405020304" pitchFamily="18" charset="0"/>
                              </a:rPr>
                              <m:t>𝑦</m:t>
                            </m:r>
                          </m:e>
                          <m:sup>
                            <m:r>
                              <a:rPr lang="en-US" sz="3800" i="1">
                                <a:solidFill>
                                  <a:schemeClr val="tx1"/>
                                </a:solidFill>
                                <a:latin typeface="Cambria Math" panose="02040503050406030204" pitchFamily="18" charset="0"/>
                                <a:cs typeface="Times New Roman" panose="02020603050405020304" pitchFamily="18" charset="0"/>
                              </a:rPr>
                              <m:t>2</m:t>
                            </m:r>
                          </m:sup>
                        </m:sSup>
                        <m:r>
                          <a:rPr lang="en-US" sz="3800" i="1">
                            <a:solidFill>
                              <a:schemeClr val="tx1"/>
                            </a:solidFill>
                            <a:latin typeface="Cambria Math" panose="02040503050406030204" pitchFamily="18" charset="0"/>
                            <a:cs typeface="Times New Roman" panose="02020603050405020304" pitchFamily="18" charset="0"/>
                          </a:rPr>
                          <m:t>𝑧</m:t>
                        </m:r>
                      </m:oMath>
                    </m:oMathPara>
                  </a14:m>
                  <a:endParaRPr kumimoji="0" lang="en-US" sz="3800" b="0" i="0" u="none" strike="noStrike" kern="1200" cap="none" spc="0" normalizeH="0" baseline="0" noProof="0" dirty="0">
                    <a:ln>
                      <a:noFill/>
                    </a:ln>
                    <a:solidFill>
                      <a:schemeClr val="tx1"/>
                    </a:solidFill>
                    <a:effectLst/>
                    <a:uLnTx/>
                    <a:uFillTx/>
                    <a:latin typeface="Calibri"/>
                  </a:endParaRPr>
                </a:p>
              </p:txBody>
            </p:sp>
          </mc:Choice>
          <mc:Fallback>
            <p:sp>
              <p:nvSpPr>
                <p:cNvPr id="14" name="Rectangle 13"/>
                <p:cNvSpPr>
                  <a:spLocks noRot="1" noChangeAspect="1" noMove="1" noResize="1" noEditPoints="1" noAdjustHandles="1" noChangeArrowheads="1" noChangeShapeType="1" noTextEdit="1"/>
                </p:cNvSpPr>
                <p:nvPr/>
              </p:nvSpPr>
              <p:spPr>
                <a:xfrm>
                  <a:off x="3773022" y="5992849"/>
                  <a:ext cx="10827323" cy="1190903"/>
                </a:xfrm>
                <a:prstGeom prst="rect">
                  <a:avLst/>
                </a:prstGeom>
                <a:blipFill rotWithShape="0">
                  <a:blip r:embed="rId8"/>
                  <a:stretch>
                    <a:fillRect/>
                  </a:stretch>
                </a:blipFill>
              </p:spPr>
              <p:txBody>
                <a:bodyPr/>
                <a:lstStyle/>
                <a:p>
                  <a:r>
                    <a:rPr lang="en-US">
                      <a:noFill/>
                    </a:rPr>
                    <a:t> </a:t>
                  </a:r>
                </a:p>
              </p:txBody>
            </p:sp>
          </mc:Fallback>
        </mc:AlternateContent>
        <p:sp>
          <p:nvSpPr>
            <p:cNvPr id="17" name="Rectangle 1"/>
            <p:cNvSpPr>
              <a:spLocks noChangeArrowheads="1"/>
            </p:cNvSpPr>
            <p:nvPr/>
          </p:nvSpPr>
          <p:spPr bwMode="auto">
            <a:xfrm>
              <a:off x="1096560" y="6968308"/>
              <a:ext cx="14150214"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spcBef>
                  <a:spcPct val="0"/>
                </a:spcBef>
                <a:spcAft>
                  <a:spcPct val="0"/>
                </a:spcAft>
                <a:buClrTx/>
                <a:buSzTx/>
                <a:buFontTx/>
                <a:buNone/>
                <a:tabLst/>
              </a:pPr>
              <a:r>
                <a:rPr kumimoji="0" lang="en-US" altLang="en-US" sz="3800" b="0" i="0" u="none" strike="noStrike" cap="none" normalizeH="0" baseline="0" dirty="0" smtClean="0">
                  <a:ln>
                    <a:noFill/>
                  </a:ln>
                  <a:effectLst/>
                  <a:latin typeface="Times New Roman" panose="02020603050405020304" pitchFamily="18" charset="0"/>
                  <a:ea typeface="Open Sans"/>
                  <a:cs typeface="Times New Roman" panose="02020603050405020304" pitchFamily="18" charset="0"/>
                </a:rPr>
                <a:t>a) Thu </a:t>
              </a:r>
              <a:r>
                <a:rPr kumimoji="0" lang="en-US" altLang="en-US" sz="3800" b="0" i="0" u="none" strike="noStrike" cap="none" normalizeH="0" baseline="0" dirty="0" err="1" smtClean="0">
                  <a:ln>
                    <a:noFill/>
                  </a:ln>
                  <a:effectLst/>
                  <a:latin typeface="Times New Roman" panose="02020603050405020304" pitchFamily="18" charset="0"/>
                  <a:ea typeface="Open Sans"/>
                  <a:cs typeface="Times New Roman" panose="02020603050405020304" pitchFamily="18" charset="0"/>
                </a:rPr>
                <a:t>gọn</a:t>
              </a:r>
              <a:r>
                <a:rPr kumimoji="0" lang="en-US" altLang="en-US" sz="3800" b="0" i="0" u="none" strike="noStrike" cap="none" normalizeH="0" baseline="0" dirty="0" smtClean="0">
                  <a:ln>
                    <a:noFill/>
                  </a:ln>
                  <a:effectLst/>
                  <a:latin typeface="Times New Roman" panose="02020603050405020304" pitchFamily="18" charset="0"/>
                  <a:ea typeface="Open Sans"/>
                  <a:cs typeface="Times New Roman" panose="02020603050405020304" pitchFamily="18" charset="0"/>
                </a:rPr>
                <a:t> </a:t>
              </a:r>
              <a:r>
                <a:rPr kumimoji="0" lang="en-US" altLang="en-US" sz="3800" b="0" i="0" u="none" strike="noStrike" cap="none" normalizeH="0" baseline="0" dirty="0" err="1" smtClean="0">
                  <a:ln>
                    <a:noFill/>
                  </a:ln>
                  <a:effectLst/>
                  <a:latin typeface="Times New Roman" panose="02020603050405020304" pitchFamily="18" charset="0"/>
                  <a:ea typeface="Open Sans"/>
                  <a:cs typeface="Times New Roman" panose="02020603050405020304" pitchFamily="18" charset="0"/>
                </a:rPr>
                <a:t>đa</a:t>
              </a:r>
              <a:r>
                <a:rPr kumimoji="0" lang="en-US" altLang="en-US" sz="3800" b="0" i="0" u="none" strike="noStrike" cap="none" normalizeH="0" baseline="0" dirty="0" smtClean="0">
                  <a:ln>
                    <a:noFill/>
                  </a:ln>
                  <a:effectLst/>
                  <a:latin typeface="Times New Roman" panose="02020603050405020304" pitchFamily="18" charset="0"/>
                  <a:ea typeface="Open Sans"/>
                  <a:cs typeface="Times New Roman" panose="02020603050405020304" pitchFamily="18" charset="0"/>
                </a:rPr>
                <a:t> </a:t>
              </a:r>
              <a:r>
                <a:rPr kumimoji="0" lang="en-US" altLang="en-US" sz="3800" b="0" i="0" u="none" strike="noStrike" cap="none" normalizeH="0" baseline="0" dirty="0" err="1" smtClean="0">
                  <a:ln>
                    <a:noFill/>
                  </a:ln>
                  <a:effectLst/>
                  <a:latin typeface="Times New Roman" panose="02020603050405020304" pitchFamily="18" charset="0"/>
                  <a:ea typeface="Open Sans"/>
                  <a:cs typeface="Times New Roman" panose="02020603050405020304" pitchFamily="18" charset="0"/>
                </a:rPr>
                <a:t>thức</a:t>
              </a:r>
              <a:r>
                <a:rPr kumimoji="0" lang="en-US" altLang="en-US" sz="3800" b="0" i="0" u="none" strike="noStrike" cap="none" normalizeH="0" baseline="0" dirty="0" smtClean="0">
                  <a:ln>
                    <a:noFill/>
                  </a:ln>
                  <a:effectLst/>
                  <a:latin typeface="Times New Roman" panose="02020603050405020304" pitchFamily="18" charset="0"/>
                  <a:ea typeface="Open Sans"/>
                  <a:cs typeface="Times New Roman" panose="02020603050405020304" pitchFamily="18" charset="0"/>
                </a:rPr>
                <a:t> N.</a:t>
              </a:r>
              <a:endParaRPr kumimoji="0" lang="en-US" altLang="en-US" sz="3800" b="0" i="0" u="none" strike="noStrike" cap="none" normalizeH="0" baseline="0" dirty="0" smtClean="0">
                <a:ln>
                  <a:noFill/>
                </a:ln>
                <a:effectLst/>
                <a:latin typeface="Times New Roman" panose="02020603050405020304" pitchFamily="18" charset="0"/>
                <a:cs typeface="Times New Roman" panose="02020603050405020304" pitchFamily="18" charset="0"/>
              </a:endParaRPr>
            </a:p>
            <a:p>
              <a:pPr marL="0" marR="0" lvl="0" indent="0" defTabSz="914400" rtl="0" eaLnBrk="0" fontAlgn="base" latinLnBrk="0" hangingPunct="0">
                <a:spcBef>
                  <a:spcPct val="0"/>
                </a:spcBef>
                <a:spcAft>
                  <a:spcPct val="0"/>
                </a:spcAft>
                <a:buClrTx/>
                <a:buSzTx/>
                <a:buFontTx/>
                <a:buNone/>
                <a:tabLst/>
              </a:pPr>
              <a:r>
                <a:rPr kumimoji="0" lang="en-US" altLang="en-US" sz="3800" b="0" i="0" u="none" strike="noStrike" cap="none" normalizeH="0" baseline="0" dirty="0" smtClean="0">
                  <a:ln>
                    <a:noFill/>
                  </a:ln>
                  <a:effectLst/>
                  <a:latin typeface="Times New Roman" panose="02020603050405020304" pitchFamily="18" charset="0"/>
                  <a:ea typeface="Open Sans"/>
                  <a:cs typeface="Times New Roman" panose="02020603050405020304" pitchFamily="18" charset="0"/>
                </a:rPr>
                <a:t>b) </a:t>
              </a:r>
              <a:r>
                <a:rPr kumimoji="0" lang="en-US" altLang="en-US" sz="3800" b="0" i="0" u="none" strike="noStrike" cap="none" normalizeH="0" baseline="0" dirty="0" err="1" smtClean="0">
                  <a:ln>
                    <a:noFill/>
                  </a:ln>
                  <a:effectLst/>
                  <a:latin typeface="Times New Roman" panose="02020603050405020304" pitchFamily="18" charset="0"/>
                  <a:ea typeface="Open Sans"/>
                  <a:cs typeface="Times New Roman" panose="02020603050405020304" pitchFamily="18" charset="0"/>
                </a:rPr>
                <a:t>Xác</a:t>
              </a:r>
              <a:r>
                <a:rPr kumimoji="0" lang="en-US" altLang="en-US" sz="3800" b="0" i="0" u="none" strike="noStrike" cap="none" normalizeH="0" baseline="0" dirty="0" smtClean="0">
                  <a:ln>
                    <a:noFill/>
                  </a:ln>
                  <a:effectLst/>
                  <a:latin typeface="Times New Roman" panose="02020603050405020304" pitchFamily="18" charset="0"/>
                  <a:ea typeface="Open Sans"/>
                  <a:cs typeface="Times New Roman" panose="02020603050405020304" pitchFamily="18" charset="0"/>
                </a:rPr>
                <a:t> </a:t>
              </a:r>
              <a:r>
                <a:rPr kumimoji="0" lang="en-US" altLang="en-US" sz="3800" b="0" i="0" u="none" strike="noStrike" cap="none" normalizeH="0" baseline="0" dirty="0" err="1" smtClean="0">
                  <a:ln>
                    <a:noFill/>
                  </a:ln>
                  <a:effectLst/>
                  <a:latin typeface="Times New Roman" panose="02020603050405020304" pitchFamily="18" charset="0"/>
                  <a:ea typeface="Open Sans"/>
                  <a:cs typeface="Times New Roman" panose="02020603050405020304" pitchFamily="18" charset="0"/>
                </a:rPr>
                <a:t>định</a:t>
              </a:r>
              <a:r>
                <a:rPr kumimoji="0" lang="en-US" altLang="en-US" sz="3800" b="0" i="0" u="none" strike="noStrike" cap="none" normalizeH="0" baseline="0" dirty="0" smtClean="0">
                  <a:ln>
                    <a:noFill/>
                  </a:ln>
                  <a:effectLst/>
                  <a:latin typeface="Times New Roman" panose="02020603050405020304" pitchFamily="18" charset="0"/>
                  <a:ea typeface="Open Sans"/>
                  <a:cs typeface="Times New Roman" panose="02020603050405020304" pitchFamily="18" charset="0"/>
                </a:rPr>
                <a:t> </a:t>
              </a:r>
              <a:r>
                <a:rPr kumimoji="0" lang="en-US" altLang="en-US" sz="3800" b="0" i="0" u="none" strike="noStrike" cap="none" normalizeH="0" baseline="0" dirty="0" err="1" smtClean="0">
                  <a:ln>
                    <a:noFill/>
                  </a:ln>
                  <a:effectLst/>
                  <a:latin typeface="Times New Roman" panose="02020603050405020304" pitchFamily="18" charset="0"/>
                  <a:ea typeface="Open Sans"/>
                  <a:cs typeface="Times New Roman" panose="02020603050405020304" pitchFamily="18" charset="0"/>
                </a:rPr>
                <a:t>hệ</a:t>
              </a:r>
              <a:r>
                <a:rPr kumimoji="0" lang="en-US" altLang="en-US" sz="3800" b="0" i="0" u="none" strike="noStrike" cap="none" normalizeH="0" baseline="0" dirty="0" smtClean="0">
                  <a:ln>
                    <a:noFill/>
                  </a:ln>
                  <a:effectLst/>
                  <a:latin typeface="Times New Roman" panose="02020603050405020304" pitchFamily="18" charset="0"/>
                  <a:ea typeface="Open Sans"/>
                  <a:cs typeface="Times New Roman" panose="02020603050405020304" pitchFamily="18" charset="0"/>
                </a:rPr>
                <a:t> </a:t>
              </a:r>
              <a:r>
                <a:rPr kumimoji="0" lang="en-US" altLang="en-US" sz="3800" b="0" i="0" u="none" strike="noStrike" cap="none" normalizeH="0" baseline="0" dirty="0" err="1" smtClean="0">
                  <a:ln>
                    <a:noFill/>
                  </a:ln>
                  <a:effectLst/>
                  <a:latin typeface="Times New Roman" panose="02020603050405020304" pitchFamily="18" charset="0"/>
                  <a:ea typeface="Open Sans"/>
                  <a:cs typeface="Times New Roman" panose="02020603050405020304" pitchFamily="18" charset="0"/>
                </a:rPr>
                <a:t>số</a:t>
              </a:r>
              <a:r>
                <a:rPr kumimoji="0" lang="en-US" altLang="en-US" sz="3800" b="0" i="0" u="none" strike="noStrike" cap="none" normalizeH="0" baseline="0" dirty="0" smtClean="0">
                  <a:ln>
                    <a:noFill/>
                  </a:ln>
                  <a:effectLst/>
                  <a:latin typeface="Times New Roman" panose="02020603050405020304" pitchFamily="18" charset="0"/>
                  <a:ea typeface="Open Sans"/>
                  <a:cs typeface="Times New Roman" panose="02020603050405020304" pitchFamily="18" charset="0"/>
                </a:rPr>
                <a:t> </a:t>
              </a:r>
              <a:r>
                <a:rPr kumimoji="0" lang="en-US" altLang="en-US" sz="3800" b="0" i="0" u="none" strike="noStrike" cap="none" normalizeH="0" baseline="0" dirty="0" err="1" smtClean="0">
                  <a:ln>
                    <a:noFill/>
                  </a:ln>
                  <a:effectLst/>
                  <a:latin typeface="Times New Roman" panose="02020603050405020304" pitchFamily="18" charset="0"/>
                  <a:ea typeface="Open Sans"/>
                  <a:cs typeface="Times New Roman" panose="02020603050405020304" pitchFamily="18" charset="0"/>
                </a:rPr>
                <a:t>và</a:t>
              </a:r>
              <a:r>
                <a:rPr kumimoji="0" lang="en-US" altLang="en-US" sz="3800" b="0" i="0" u="none" strike="noStrike" cap="none" normalizeH="0" baseline="0" dirty="0" smtClean="0">
                  <a:ln>
                    <a:noFill/>
                  </a:ln>
                  <a:effectLst/>
                  <a:latin typeface="Times New Roman" panose="02020603050405020304" pitchFamily="18" charset="0"/>
                  <a:ea typeface="Open Sans"/>
                  <a:cs typeface="Times New Roman" panose="02020603050405020304" pitchFamily="18" charset="0"/>
                </a:rPr>
                <a:t> </a:t>
              </a:r>
              <a:r>
                <a:rPr kumimoji="0" lang="en-US" altLang="en-US" sz="3800" b="0" i="0" u="none" strike="noStrike" cap="none" normalizeH="0" baseline="0" dirty="0" err="1" smtClean="0">
                  <a:ln>
                    <a:noFill/>
                  </a:ln>
                  <a:effectLst/>
                  <a:latin typeface="Times New Roman" panose="02020603050405020304" pitchFamily="18" charset="0"/>
                  <a:ea typeface="Open Sans"/>
                  <a:cs typeface="Times New Roman" panose="02020603050405020304" pitchFamily="18" charset="0"/>
                </a:rPr>
                <a:t>bậc</a:t>
              </a:r>
              <a:r>
                <a:rPr kumimoji="0" lang="en-US" altLang="en-US" sz="3800" b="0" i="0" u="none" strike="noStrike" cap="none" normalizeH="0" baseline="0" dirty="0" smtClean="0">
                  <a:ln>
                    <a:noFill/>
                  </a:ln>
                  <a:effectLst/>
                  <a:latin typeface="Times New Roman" panose="02020603050405020304" pitchFamily="18" charset="0"/>
                  <a:ea typeface="Open Sans"/>
                  <a:cs typeface="Times New Roman" panose="02020603050405020304" pitchFamily="18" charset="0"/>
                </a:rPr>
                <a:t> </a:t>
              </a:r>
              <a:r>
                <a:rPr kumimoji="0" lang="en-US" altLang="en-US" sz="3800" b="0" i="0" u="none" strike="noStrike" cap="none" normalizeH="0" baseline="0" dirty="0" err="1" smtClean="0">
                  <a:ln>
                    <a:noFill/>
                  </a:ln>
                  <a:effectLst/>
                  <a:latin typeface="Times New Roman" panose="02020603050405020304" pitchFamily="18" charset="0"/>
                  <a:ea typeface="Open Sans"/>
                  <a:cs typeface="Times New Roman" panose="02020603050405020304" pitchFamily="18" charset="0"/>
                </a:rPr>
                <a:t>của</a:t>
              </a:r>
              <a:r>
                <a:rPr kumimoji="0" lang="en-US" altLang="en-US" sz="3800" b="0" i="0" u="none" strike="noStrike" cap="none" normalizeH="0" baseline="0" dirty="0" smtClean="0">
                  <a:ln>
                    <a:noFill/>
                  </a:ln>
                  <a:effectLst/>
                  <a:latin typeface="Times New Roman" panose="02020603050405020304" pitchFamily="18" charset="0"/>
                  <a:ea typeface="Open Sans"/>
                  <a:cs typeface="Times New Roman" panose="02020603050405020304" pitchFamily="18" charset="0"/>
                </a:rPr>
                <a:t> </a:t>
              </a:r>
              <a:r>
                <a:rPr kumimoji="0" lang="en-US" altLang="en-US" sz="3800" b="0" i="0" u="none" strike="noStrike" cap="none" normalizeH="0" baseline="0" dirty="0" err="1" smtClean="0">
                  <a:ln>
                    <a:noFill/>
                  </a:ln>
                  <a:effectLst/>
                  <a:latin typeface="Times New Roman" panose="02020603050405020304" pitchFamily="18" charset="0"/>
                  <a:ea typeface="Open Sans"/>
                  <a:cs typeface="Times New Roman" panose="02020603050405020304" pitchFamily="18" charset="0"/>
                </a:rPr>
                <a:t>từng</a:t>
              </a:r>
              <a:r>
                <a:rPr kumimoji="0" lang="en-US" altLang="en-US" sz="3800" b="0" i="0" u="none" strike="noStrike" cap="none" normalizeH="0" baseline="0" dirty="0" smtClean="0">
                  <a:ln>
                    <a:noFill/>
                  </a:ln>
                  <a:effectLst/>
                  <a:latin typeface="Times New Roman" panose="02020603050405020304" pitchFamily="18" charset="0"/>
                  <a:ea typeface="Open Sans"/>
                  <a:cs typeface="Times New Roman" panose="02020603050405020304" pitchFamily="18" charset="0"/>
                </a:rPr>
                <a:t> </a:t>
              </a:r>
              <a:r>
                <a:rPr kumimoji="0" lang="en-US" altLang="en-US" sz="3800" b="0" i="0" u="none" strike="noStrike" cap="none" normalizeH="0" baseline="0" dirty="0" err="1" smtClean="0">
                  <a:ln>
                    <a:noFill/>
                  </a:ln>
                  <a:effectLst/>
                  <a:latin typeface="Times New Roman" panose="02020603050405020304" pitchFamily="18" charset="0"/>
                  <a:ea typeface="Open Sans"/>
                  <a:cs typeface="Times New Roman" panose="02020603050405020304" pitchFamily="18" charset="0"/>
                </a:rPr>
                <a:t>hạng</a:t>
              </a:r>
              <a:r>
                <a:rPr kumimoji="0" lang="en-US" altLang="en-US" sz="3800" b="0" i="0" u="none" strike="noStrike" cap="none" normalizeH="0" baseline="0" dirty="0" smtClean="0">
                  <a:ln>
                    <a:noFill/>
                  </a:ln>
                  <a:effectLst/>
                  <a:latin typeface="Times New Roman" panose="02020603050405020304" pitchFamily="18" charset="0"/>
                  <a:ea typeface="Open Sans"/>
                  <a:cs typeface="Times New Roman" panose="02020603050405020304" pitchFamily="18" charset="0"/>
                </a:rPr>
                <a:t> </a:t>
              </a:r>
              <a:r>
                <a:rPr kumimoji="0" lang="en-US" altLang="en-US" sz="3800" b="0" i="0" u="none" strike="noStrike" cap="none" normalizeH="0" baseline="0" dirty="0" err="1" smtClean="0">
                  <a:ln>
                    <a:noFill/>
                  </a:ln>
                  <a:effectLst/>
                  <a:latin typeface="Times New Roman" panose="02020603050405020304" pitchFamily="18" charset="0"/>
                  <a:ea typeface="Open Sans"/>
                  <a:cs typeface="Times New Roman" panose="02020603050405020304" pitchFamily="18" charset="0"/>
                </a:rPr>
                <a:t>tử</a:t>
              </a:r>
              <a:r>
                <a:rPr kumimoji="0" lang="en-US" altLang="en-US" sz="3800" b="0" i="0" u="none" strike="noStrike" cap="none" normalizeH="0" baseline="0" dirty="0" smtClean="0">
                  <a:ln>
                    <a:noFill/>
                  </a:ln>
                  <a:effectLst/>
                  <a:latin typeface="Times New Roman" panose="02020603050405020304" pitchFamily="18" charset="0"/>
                  <a:ea typeface="Open Sans"/>
                  <a:cs typeface="Times New Roman" panose="02020603050405020304" pitchFamily="18" charset="0"/>
                </a:rPr>
                <a:t> (</a:t>
              </a:r>
              <a:r>
                <a:rPr kumimoji="0" lang="en-US" altLang="en-US" sz="3800" b="0" i="0" u="none" strike="noStrike" cap="none" normalizeH="0" baseline="0" dirty="0" err="1" smtClean="0">
                  <a:ln>
                    <a:noFill/>
                  </a:ln>
                  <a:effectLst/>
                  <a:latin typeface="Times New Roman" panose="02020603050405020304" pitchFamily="18" charset="0"/>
                  <a:ea typeface="Open Sans"/>
                  <a:cs typeface="Times New Roman" panose="02020603050405020304" pitchFamily="18" charset="0"/>
                </a:rPr>
                <a:t>tức</a:t>
              </a:r>
              <a:r>
                <a:rPr kumimoji="0" lang="en-US" altLang="en-US" sz="3800" b="0" i="0" u="none" strike="noStrike" cap="none" normalizeH="0" baseline="0" dirty="0" smtClean="0">
                  <a:ln>
                    <a:noFill/>
                  </a:ln>
                  <a:effectLst/>
                  <a:latin typeface="Times New Roman" panose="02020603050405020304" pitchFamily="18" charset="0"/>
                  <a:ea typeface="Open Sans"/>
                  <a:cs typeface="Times New Roman" panose="02020603050405020304" pitchFamily="18" charset="0"/>
                </a:rPr>
                <a:t> </a:t>
              </a:r>
              <a:r>
                <a:rPr kumimoji="0" lang="en-US" altLang="en-US" sz="3800" b="0" i="0" u="none" strike="noStrike" cap="none" normalizeH="0" baseline="0" dirty="0" err="1" smtClean="0">
                  <a:ln>
                    <a:noFill/>
                  </a:ln>
                  <a:effectLst/>
                  <a:latin typeface="Times New Roman" panose="02020603050405020304" pitchFamily="18" charset="0"/>
                  <a:ea typeface="Open Sans"/>
                  <a:cs typeface="Times New Roman" panose="02020603050405020304" pitchFamily="18" charset="0"/>
                </a:rPr>
                <a:t>là</a:t>
              </a:r>
              <a:r>
                <a:rPr kumimoji="0" lang="en-US" altLang="en-US" sz="3800" b="0" i="0" u="none" strike="noStrike" cap="none" normalizeH="0" baseline="0" dirty="0" smtClean="0">
                  <a:ln>
                    <a:noFill/>
                  </a:ln>
                  <a:effectLst/>
                  <a:latin typeface="Times New Roman" panose="02020603050405020304" pitchFamily="18" charset="0"/>
                  <a:ea typeface="Open Sans"/>
                  <a:cs typeface="Times New Roman" panose="02020603050405020304" pitchFamily="18" charset="0"/>
                </a:rPr>
                <a:t> </a:t>
              </a:r>
              <a:r>
                <a:rPr kumimoji="0" lang="en-US" altLang="en-US" sz="3800" b="0" i="0" u="none" strike="noStrike" cap="none" normalizeH="0" baseline="0" dirty="0" err="1" smtClean="0">
                  <a:ln>
                    <a:noFill/>
                  </a:ln>
                  <a:effectLst/>
                  <a:latin typeface="Times New Roman" panose="02020603050405020304" pitchFamily="18" charset="0"/>
                  <a:ea typeface="Open Sans"/>
                  <a:cs typeface="Times New Roman" panose="02020603050405020304" pitchFamily="18" charset="0"/>
                </a:rPr>
                <a:t>bậc</a:t>
              </a:r>
              <a:r>
                <a:rPr kumimoji="0" lang="en-US" altLang="en-US" sz="3800" b="0" i="0" u="none" strike="noStrike" cap="none" normalizeH="0" baseline="0" dirty="0" smtClean="0">
                  <a:ln>
                    <a:noFill/>
                  </a:ln>
                  <a:effectLst/>
                  <a:latin typeface="Times New Roman" panose="02020603050405020304" pitchFamily="18" charset="0"/>
                  <a:ea typeface="Open Sans"/>
                  <a:cs typeface="Times New Roman" panose="02020603050405020304" pitchFamily="18" charset="0"/>
                </a:rPr>
                <a:t> </a:t>
              </a:r>
              <a:r>
                <a:rPr kumimoji="0" lang="en-US" altLang="en-US" sz="3800" b="0" i="0" u="none" strike="noStrike" cap="none" normalizeH="0" baseline="0" dirty="0" err="1" smtClean="0">
                  <a:ln>
                    <a:noFill/>
                  </a:ln>
                  <a:effectLst/>
                  <a:latin typeface="Times New Roman" panose="02020603050405020304" pitchFamily="18" charset="0"/>
                  <a:ea typeface="Open Sans"/>
                  <a:cs typeface="Times New Roman" panose="02020603050405020304" pitchFamily="18" charset="0"/>
                </a:rPr>
                <a:t>của</a:t>
              </a:r>
              <a:r>
                <a:rPr kumimoji="0" lang="en-US" altLang="en-US" sz="3800" b="0" i="0" u="none" strike="noStrike" cap="none" normalizeH="0" baseline="0" dirty="0" smtClean="0">
                  <a:ln>
                    <a:noFill/>
                  </a:ln>
                  <a:effectLst/>
                  <a:latin typeface="Times New Roman" panose="02020603050405020304" pitchFamily="18" charset="0"/>
                  <a:ea typeface="Open Sans"/>
                  <a:cs typeface="Times New Roman" panose="02020603050405020304" pitchFamily="18" charset="0"/>
                </a:rPr>
                <a:t> </a:t>
              </a:r>
              <a:r>
                <a:rPr kumimoji="0" lang="en-US" altLang="en-US" sz="3800" b="0" i="0" u="none" strike="noStrike" cap="none" normalizeH="0" baseline="0" dirty="0" err="1" smtClean="0">
                  <a:ln>
                    <a:noFill/>
                  </a:ln>
                  <a:effectLst/>
                  <a:latin typeface="Times New Roman" panose="02020603050405020304" pitchFamily="18" charset="0"/>
                  <a:ea typeface="Open Sans"/>
                  <a:cs typeface="Times New Roman" panose="02020603050405020304" pitchFamily="18" charset="0"/>
                </a:rPr>
                <a:t>từng</a:t>
              </a:r>
              <a:r>
                <a:rPr kumimoji="0" lang="en-US" altLang="en-US" sz="3800" b="0" i="0" u="none" strike="noStrike" cap="none" normalizeH="0" baseline="0" dirty="0" smtClean="0">
                  <a:ln>
                    <a:noFill/>
                  </a:ln>
                  <a:effectLst/>
                  <a:latin typeface="Times New Roman" panose="02020603050405020304" pitchFamily="18" charset="0"/>
                  <a:ea typeface="Open Sans"/>
                  <a:cs typeface="Times New Roman" panose="02020603050405020304" pitchFamily="18" charset="0"/>
                </a:rPr>
                <a:t> </a:t>
              </a:r>
              <a:r>
                <a:rPr kumimoji="0" lang="en-US" altLang="en-US" sz="3800" b="0" i="0" u="none" strike="noStrike" cap="none" normalizeH="0" baseline="0" dirty="0" err="1" smtClean="0">
                  <a:ln>
                    <a:noFill/>
                  </a:ln>
                  <a:effectLst/>
                  <a:latin typeface="Times New Roman" panose="02020603050405020304" pitchFamily="18" charset="0"/>
                  <a:ea typeface="Open Sans"/>
                  <a:cs typeface="Times New Roman" panose="02020603050405020304" pitchFamily="18" charset="0"/>
                </a:rPr>
                <a:t>đơn</a:t>
              </a:r>
              <a:r>
                <a:rPr kumimoji="0" lang="en-US" altLang="en-US" sz="3800" b="0" i="0" u="none" strike="noStrike" cap="none" normalizeH="0" baseline="0" dirty="0" smtClean="0">
                  <a:ln>
                    <a:noFill/>
                  </a:ln>
                  <a:effectLst/>
                  <a:latin typeface="Times New Roman" panose="02020603050405020304" pitchFamily="18" charset="0"/>
                  <a:ea typeface="Open Sans"/>
                  <a:cs typeface="Times New Roman" panose="02020603050405020304" pitchFamily="18" charset="0"/>
                </a:rPr>
                <a:t> </a:t>
              </a:r>
              <a:r>
                <a:rPr kumimoji="0" lang="en-US" altLang="en-US" sz="3800" b="0" i="0" u="none" strike="noStrike" cap="none" normalizeH="0" baseline="0" dirty="0" err="1" smtClean="0">
                  <a:ln>
                    <a:noFill/>
                  </a:ln>
                  <a:effectLst/>
                  <a:latin typeface="Times New Roman" panose="02020603050405020304" pitchFamily="18" charset="0"/>
                  <a:ea typeface="Open Sans"/>
                  <a:cs typeface="Times New Roman" panose="02020603050405020304" pitchFamily="18" charset="0"/>
                </a:rPr>
                <a:t>thức</a:t>
              </a:r>
              <a:r>
                <a:rPr kumimoji="0" lang="en-US" altLang="en-US" sz="3800" b="0" i="0" u="none" strike="noStrike" cap="none" normalizeH="0" baseline="0" dirty="0" smtClean="0">
                  <a:ln>
                    <a:noFill/>
                  </a:ln>
                  <a:effectLst/>
                  <a:latin typeface="Times New Roman" panose="02020603050405020304" pitchFamily="18" charset="0"/>
                  <a:ea typeface="Open Sans"/>
                  <a:cs typeface="Times New Roman" panose="02020603050405020304" pitchFamily="18" charset="0"/>
                </a:rPr>
                <a:t>) </a:t>
              </a:r>
              <a:r>
                <a:rPr kumimoji="0" lang="en-US" altLang="en-US" sz="3800" b="0" i="0" u="none" strike="noStrike" cap="none" normalizeH="0" baseline="0" dirty="0" err="1" smtClean="0">
                  <a:ln>
                    <a:noFill/>
                  </a:ln>
                  <a:effectLst/>
                  <a:latin typeface="Times New Roman" panose="02020603050405020304" pitchFamily="18" charset="0"/>
                  <a:ea typeface="Open Sans"/>
                  <a:cs typeface="Times New Roman" panose="02020603050405020304" pitchFamily="18" charset="0"/>
                </a:rPr>
                <a:t>trong</a:t>
              </a:r>
              <a:r>
                <a:rPr kumimoji="0" lang="en-US" altLang="en-US" sz="3800" b="0" i="0" u="none" strike="noStrike" cap="none" normalizeH="0" baseline="0" dirty="0" smtClean="0">
                  <a:ln>
                    <a:noFill/>
                  </a:ln>
                  <a:effectLst/>
                  <a:latin typeface="Times New Roman" panose="02020603050405020304" pitchFamily="18" charset="0"/>
                  <a:ea typeface="Open Sans"/>
                  <a:cs typeface="Times New Roman" panose="02020603050405020304" pitchFamily="18" charset="0"/>
                </a:rPr>
                <a:t> </a:t>
              </a:r>
              <a:r>
                <a:rPr kumimoji="0" lang="en-US" altLang="en-US" sz="3800" b="0" i="0" u="none" strike="noStrike" cap="none" normalizeH="0" baseline="0" dirty="0" err="1" smtClean="0">
                  <a:ln>
                    <a:noFill/>
                  </a:ln>
                  <a:effectLst/>
                  <a:latin typeface="Times New Roman" panose="02020603050405020304" pitchFamily="18" charset="0"/>
                  <a:ea typeface="Open Sans"/>
                  <a:cs typeface="Times New Roman" panose="02020603050405020304" pitchFamily="18" charset="0"/>
                </a:rPr>
                <a:t>dạng</a:t>
              </a:r>
              <a:r>
                <a:rPr kumimoji="0" lang="en-US" altLang="en-US" sz="3800" b="0" i="0" u="none" strike="noStrike" cap="none" normalizeH="0" baseline="0" dirty="0" smtClean="0">
                  <a:ln>
                    <a:noFill/>
                  </a:ln>
                  <a:effectLst/>
                  <a:latin typeface="Times New Roman" panose="02020603050405020304" pitchFamily="18" charset="0"/>
                  <a:ea typeface="Open Sans"/>
                  <a:cs typeface="Times New Roman" panose="02020603050405020304" pitchFamily="18" charset="0"/>
                </a:rPr>
                <a:t> </a:t>
              </a:r>
              <a:r>
                <a:rPr kumimoji="0" lang="en-US" altLang="en-US" sz="3800" b="0" i="0" u="none" strike="noStrike" cap="none" normalizeH="0" baseline="0" dirty="0" err="1" smtClean="0">
                  <a:ln>
                    <a:noFill/>
                  </a:ln>
                  <a:effectLst/>
                  <a:latin typeface="Times New Roman" panose="02020603050405020304" pitchFamily="18" charset="0"/>
                  <a:ea typeface="Open Sans"/>
                  <a:cs typeface="Times New Roman" panose="02020603050405020304" pitchFamily="18" charset="0"/>
                </a:rPr>
                <a:t>thu</a:t>
              </a:r>
              <a:r>
                <a:rPr kumimoji="0" lang="en-US" altLang="en-US" sz="3800" b="0" i="0" u="none" strike="noStrike" cap="none" normalizeH="0" baseline="0" dirty="0" smtClean="0">
                  <a:ln>
                    <a:noFill/>
                  </a:ln>
                  <a:effectLst/>
                  <a:latin typeface="Times New Roman" panose="02020603050405020304" pitchFamily="18" charset="0"/>
                  <a:ea typeface="Open Sans"/>
                  <a:cs typeface="Times New Roman" panose="02020603050405020304" pitchFamily="18" charset="0"/>
                </a:rPr>
                <a:t> </a:t>
              </a:r>
              <a:r>
                <a:rPr kumimoji="0" lang="en-US" altLang="en-US" sz="3800" b="0" i="0" u="none" strike="noStrike" cap="none" normalizeH="0" baseline="0" dirty="0" err="1" smtClean="0">
                  <a:ln>
                    <a:noFill/>
                  </a:ln>
                  <a:effectLst/>
                  <a:latin typeface="Times New Roman" panose="02020603050405020304" pitchFamily="18" charset="0"/>
                  <a:ea typeface="Open Sans"/>
                  <a:cs typeface="Times New Roman" panose="02020603050405020304" pitchFamily="18" charset="0"/>
                </a:rPr>
                <a:t>gọn</a:t>
              </a:r>
              <a:r>
                <a:rPr kumimoji="0" lang="en-US" altLang="en-US" sz="3800" b="0" i="0" u="none" strike="noStrike" cap="none" normalizeH="0" baseline="0" dirty="0" smtClean="0">
                  <a:ln>
                    <a:noFill/>
                  </a:ln>
                  <a:effectLst/>
                  <a:latin typeface="Times New Roman" panose="02020603050405020304" pitchFamily="18" charset="0"/>
                  <a:ea typeface="Open Sans"/>
                  <a:cs typeface="Times New Roman" panose="02020603050405020304" pitchFamily="18" charset="0"/>
                </a:rPr>
                <a:t> </a:t>
              </a:r>
              <a:r>
                <a:rPr kumimoji="0" lang="en-US" altLang="en-US" sz="3800" b="0" i="0" u="none" strike="noStrike" cap="none" normalizeH="0" baseline="0" dirty="0" err="1" smtClean="0">
                  <a:ln>
                    <a:noFill/>
                  </a:ln>
                  <a:effectLst/>
                  <a:latin typeface="Times New Roman" panose="02020603050405020304" pitchFamily="18" charset="0"/>
                  <a:ea typeface="Open Sans"/>
                  <a:cs typeface="Times New Roman" panose="02020603050405020304" pitchFamily="18" charset="0"/>
                </a:rPr>
                <a:t>của</a:t>
              </a:r>
              <a:r>
                <a:rPr kumimoji="0" lang="en-US" altLang="en-US" sz="3800" b="0" i="0" u="none" strike="noStrike" cap="none" normalizeH="0" baseline="0" dirty="0" smtClean="0">
                  <a:ln>
                    <a:noFill/>
                  </a:ln>
                  <a:effectLst/>
                  <a:latin typeface="Times New Roman" panose="02020603050405020304" pitchFamily="18" charset="0"/>
                  <a:ea typeface="Open Sans"/>
                  <a:cs typeface="Times New Roman" panose="02020603050405020304" pitchFamily="18" charset="0"/>
                </a:rPr>
                <a:t> N.</a:t>
              </a:r>
              <a:endParaRPr kumimoji="0" lang="en-US" altLang="en-US" sz="3800" b="0" i="0" u="none" strike="noStrike" cap="none" normalizeH="0" baseline="0" dirty="0" smtClean="0">
                <a:ln>
                  <a:noFill/>
                </a:ln>
                <a:effectLst/>
                <a:latin typeface="Times New Roman" panose="02020603050405020304" pitchFamily="18" charset="0"/>
                <a:cs typeface="Times New Roman" panose="02020603050405020304" pitchFamily="18" charset="0"/>
              </a:endParaRPr>
            </a:p>
          </p:txBody>
        </p:sp>
      </p:grpSp>
      <p:sp>
        <p:nvSpPr>
          <p:cNvPr id="3" name="TextBox 2"/>
          <p:cNvSpPr txBox="1"/>
          <p:nvPr/>
        </p:nvSpPr>
        <p:spPr>
          <a:xfrm>
            <a:off x="1281018" y="4726110"/>
            <a:ext cx="8529115" cy="707886"/>
          </a:xfrm>
          <a:prstGeom prst="rect">
            <a:avLst/>
          </a:prstGeom>
          <a:noFill/>
        </p:spPr>
        <p:txBody>
          <a:bodyPr wrap="square" rtlCol="0">
            <a:spAutoFit/>
          </a:bodyPr>
          <a:lstStyle/>
          <a:p>
            <a:r>
              <a:rPr lang="en-US" sz="4000" b="1" dirty="0" smtClean="0">
                <a:solidFill>
                  <a:srgbClr val="FF0000"/>
                </a:solidFill>
                <a:latin typeface="Times New Roman" panose="02020603050405020304" pitchFamily="18" charset="0"/>
                <a:cs typeface="Times New Roman" panose="02020603050405020304" pitchFamily="18" charset="0"/>
              </a:rPr>
              <a:t>HĐ NHÓM 4: </a:t>
            </a:r>
            <a:r>
              <a:rPr lang="en-US" sz="4000" b="1" u="sng" dirty="0" smtClean="0">
                <a:solidFill>
                  <a:srgbClr val="FF0000"/>
                </a:solidFill>
                <a:latin typeface="Times New Roman" panose="02020603050405020304" pitchFamily="18" charset="0"/>
                <a:cs typeface="Times New Roman" panose="02020603050405020304" pitchFamily="18" charset="0"/>
              </a:rPr>
              <a:t>LUYỆN TẬP 2</a:t>
            </a:r>
            <a:endParaRPr lang="en-US" sz="4000" b="1" u="sng"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2318623"/>
      </p:ext>
    </p:extLst>
  </p:cSld>
  <p:clrMapOvr>
    <a:masterClrMapping/>
  </p:clrMapOvr>
  <mc:AlternateContent xmlns:mc="http://schemas.openxmlformats.org/markup-compatibility/2006">
    <mc:Choice xmlns:p14="http://schemas.microsoft.com/office/powerpoint/2010/main" Requires="p14">
      <p:transition spd="med" p14:dur="700">
        <p:pull dir="r"/>
      </p:transition>
    </mc:Choice>
    <mc:Fallback>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500"/>
                                        <p:tgtEl>
                                          <p:spTgt spid="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fade">
                                      <p:cBhvr>
                                        <p:cTn id="29" dur="500"/>
                                        <p:tgtEl>
                                          <p:spTgt spid="4">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Effect transition="in" filter="fade">
                                      <p:cBhvr>
                                        <p:cTn id="34" dur="500"/>
                                        <p:tgtEl>
                                          <p:spTgt spid="4">
                                            <p:txEl>
                                              <p:pRg st="2" end="2"/>
                                            </p:txEl>
                                          </p:spTgt>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2" grpId="0" animBg="1"/>
      <p:bldP spid="2"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2" name="Freeform 2"/>
          <p:cNvSpPr/>
          <p:nvPr/>
        </p:nvSpPr>
        <p:spPr>
          <a:xfrm>
            <a:off x="1028700"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a:stretch>
          </a:blipFill>
        </p:spPr>
        <p:txBody>
          <a:bodyPr/>
          <a:lstStyle/>
          <a:p>
            <a:endParaRPr lang="vi-VN"/>
          </a:p>
        </p:txBody>
      </p:sp>
      <p:sp>
        <p:nvSpPr>
          <p:cNvPr id="3" name="Freeform 3"/>
          <p:cNvSpPr/>
          <p:nvPr/>
        </p:nvSpPr>
        <p:spPr>
          <a:xfrm>
            <a:off x="8346728"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a:stretch>
          </a:blipFill>
        </p:spPr>
        <p:txBody>
          <a:bodyPr/>
          <a:lstStyle/>
          <a:p>
            <a:endParaRPr lang="vi-VN"/>
          </a:p>
        </p:txBody>
      </p:sp>
      <p:sp>
        <p:nvSpPr>
          <p:cNvPr id="4" name="Freeform 4"/>
          <p:cNvSpPr/>
          <p:nvPr/>
        </p:nvSpPr>
        <p:spPr>
          <a:xfrm>
            <a:off x="15562445" y="1131805"/>
            <a:ext cx="1696855" cy="3705926"/>
          </a:xfrm>
          <a:custGeom>
            <a:avLst/>
            <a:gdLst/>
            <a:ahLst/>
            <a:cxnLst/>
            <a:rect l="l" t="t" r="r" b="b"/>
            <a:pathLst>
              <a:path w="1696855" h="3705926">
                <a:moveTo>
                  <a:pt x="0" y="0"/>
                </a:moveTo>
                <a:lnTo>
                  <a:pt x="1696855" y="0"/>
                </a:lnTo>
                <a:lnTo>
                  <a:pt x="1696855"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r="-299069"/>
            </a:stretch>
          </a:blipFill>
        </p:spPr>
        <p:txBody>
          <a:bodyPr/>
          <a:lstStyle/>
          <a:p>
            <a:endParaRPr lang="vi-VN"/>
          </a:p>
        </p:txBody>
      </p:sp>
      <p:sp>
        <p:nvSpPr>
          <p:cNvPr id="8" name="Freeform 8"/>
          <p:cNvSpPr/>
          <p:nvPr/>
        </p:nvSpPr>
        <p:spPr>
          <a:xfrm>
            <a:off x="8346728"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a:stretch>
          </a:blipFill>
        </p:spPr>
        <p:txBody>
          <a:bodyPr/>
          <a:lstStyle/>
          <a:p>
            <a:endParaRPr lang="vi-VN"/>
          </a:p>
        </p:txBody>
      </p:sp>
      <p:sp>
        <p:nvSpPr>
          <p:cNvPr id="9" name="Freeform 9"/>
          <p:cNvSpPr/>
          <p:nvPr/>
        </p:nvSpPr>
        <p:spPr>
          <a:xfrm>
            <a:off x="1028700"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a:stretch>
          </a:blipFill>
        </p:spPr>
        <p:txBody>
          <a:bodyPr/>
          <a:lstStyle/>
          <a:p>
            <a:endParaRPr lang="vi-VN"/>
          </a:p>
        </p:txBody>
      </p:sp>
      <p:sp>
        <p:nvSpPr>
          <p:cNvPr id="10" name="Freeform 10"/>
          <p:cNvSpPr/>
          <p:nvPr/>
        </p:nvSpPr>
        <p:spPr>
          <a:xfrm flipV="1">
            <a:off x="1028700" y="8893111"/>
            <a:ext cx="8115300" cy="365188"/>
          </a:xfrm>
          <a:custGeom>
            <a:avLst/>
            <a:gdLst/>
            <a:ahLst/>
            <a:cxnLst/>
            <a:rect l="l" t="t" r="r" b="b"/>
            <a:pathLst>
              <a:path w="8115300" h="365188">
                <a:moveTo>
                  <a:pt x="0" y="365189"/>
                </a:moveTo>
                <a:lnTo>
                  <a:pt x="8115300" y="365189"/>
                </a:lnTo>
                <a:lnTo>
                  <a:pt x="8115300" y="0"/>
                </a:lnTo>
                <a:lnTo>
                  <a:pt x="0" y="0"/>
                </a:lnTo>
                <a:lnTo>
                  <a:pt x="0" y="365189"/>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vi-VN"/>
          </a:p>
        </p:txBody>
      </p:sp>
      <p:sp>
        <p:nvSpPr>
          <p:cNvPr id="11" name="Freeform 11"/>
          <p:cNvSpPr/>
          <p:nvPr/>
        </p:nvSpPr>
        <p:spPr>
          <a:xfrm rot="5400000" flipV="1">
            <a:off x="-2698268" y="4926745"/>
            <a:ext cx="7773430" cy="349804"/>
          </a:xfrm>
          <a:custGeom>
            <a:avLst/>
            <a:gdLst/>
            <a:ahLst/>
            <a:cxnLst/>
            <a:rect l="l" t="t" r="r" b="b"/>
            <a:pathLst>
              <a:path w="7773430" h="349804">
                <a:moveTo>
                  <a:pt x="0" y="349804"/>
                </a:moveTo>
                <a:lnTo>
                  <a:pt x="7773429" y="349804"/>
                </a:lnTo>
                <a:lnTo>
                  <a:pt x="7773429" y="0"/>
                </a:lnTo>
                <a:lnTo>
                  <a:pt x="0" y="0"/>
                </a:lnTo>
                <a:lnTo>
                  <a:pt x="0" y="349804"/>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vi-VN"/>
          </a:p>
        </p:txBody>
      </p:sp>
      <p:sp>
        <p:nvSpPr>
          <p:cNvPr id="12" name="Freeform 12"/>
          <p:cNvSpPr/>
          <p:nvPr/>
        </p:nvSpPr>
        <p:spPr>
          <a:xfrm flipH="1" flipV="1">
            <a:off x="9077325" y="8893111"/>
            <a:ext cx="8115300" cy="365188"/>
          </a:xfrm>
          <a:custGeom>
            <a:avLst/>
            <a:gdLst/>
            <a:ahLst/>
            <a:cxnLst/>
            <a:rect l="l" t="t" r="r" b="b"/>
            <a:pathLst>
              <a:path w="8115300" h="365188">
                <a:moveTo>
                  <a:pt x="8115300" y="365189"/>
                </a:moveTo>
                <a:lnTo>
                  <a:pt x="0" y="365189"/>
                </a:lnTo>
                <a:lnTo>
                  <a:pt x="0" y="0"/>
                </a:lnTo>
                <a:lnTo>
                  <a:pt x="8115300" y="0"/>
                </a:lnTo>
                <a:lnTo>
                  <a:pt x="8115300" y="365189"/>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vi-VN"/>
          </a:p>
        </p:txBody>
      </p:sp>
      <p:sp>
        <p:nvSpPr>
          <p:cNvPr id="13" name="Freeform 13"/>
          <p:cNvSpPr/>
          <p:nvPr/>
        </p:nvSpPr>
        <p:spPr>
          <a:xfrm>
            <a:off x="15562445" y="5449268"/>
            <a:ext cx="1696855" cy="3705926"/>
          </a:xfrm>
          <a:custGeom>
            <a:avLst/>
            <a:gdLst/>
            <a:ahLst/>
            <a:cxnLst/>
            <a:rect l="l" t="t" r="r" b="b"/>
            <a:pathLst>
              <a:path w="1696855" h="3705926">
                <a:moveTo>
                  <a:pt x="0" y="0"/>
                </a:moveTo>
                <a:lnTo>
                  <a:pt x="1696855" y="0"/>
                </a:lnTo>
                <a:lnTo>
                  <a:pt x="1696855"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r="-299069"/>
            </a:stretch>
          </a:blipFill>
        </p:spPr>
        <p:txBody>
          <a:bodyPr/>
          <a:lstStyle/>
          <a:p>
            <a:endParaRPr lang="vi-VN"/>
          </a:p>
        </p:txBody>
      </p:sp>
      <p:sp>
        <p:nvSpPr>
          <p:cNvPr id="20" name="Freeform 20"/>
          <p:cNvSpPr/>
          <p:nvPr/>
        </p:nvSpPr>
        <p:spPr>
          <a:xfrm>
            <a:off x="687817" y="8354905"/>
            <a:ext cx="1001258" cy="1441602"/>
          </a:xfrm>
          <a:custGeom>
            <a:avLst/>
            <a:gdLst/>
            <a:ahLst/>
            <a:cxnLst/>
            <a:rect l="l" t="t" r="r" b="b"/>
            <a:pathLst>
              <a:path w="1001258" h="1441602">
                <a:moveTo>
                  <a:pt x="0" y="0"/>
                </a:moveTo>
                <a:lnTo>
                  <a:pt x="1001258" y="0"/>
                </a:lnTo>
                <a:lnTo>
                  <a:pt x="1001258" y="1441602"/>
                </a:lnTo>
                <a:lnTo>
                  <a:pt x="0" y="1441602"/>
                </a:lnTo>
                <a:lnTo>
                  <a:pt x="0" y="0"/>
                </a:lnTo>
                <a:close/>
              </a:path>
            </a:pathLst>
          </a:custGeom>
          <a:blipFill>
            <a:blip r:embed="rId6">
              <a:extLst>
                <a:ext uri="{96DAC541-7B7A-43D3-8B79-37D633B846F1}">
                  <asvg:svgBlip xmlns:asvg="http://schemas.microsoft.com/office/drawing/2016/SVG/main" xmlns="" r:embed="rId9"/>
                </a:ext>
              </a:extLst>
            </a:blip>
            <a:stretch>
              <a:fillRect/>
            </a:stretch>
          </a:blipFill>
        </p:spPr>
        <p:txBody>
          <a:bodyPr/>
          <a:lstStyle/>
          <a:p>
            <a:endParaRPr lang="vi-VN"/>
          </a:p>
        </p:txBody>
      </p:sp>
      <p:sp>
        <p:nvSpPr>
          <p:cNvPr id="21" name="Freeform 21"/>
          <p:cNvSpPr/>
          <p:nvPr/>
        </p:nvSpPr>
        <p:spPr>
          <a:xfrm rot="-3741713" flipV="1">
            <a:off x="16309758" y="8094121"/>
            <a:ext cx="1474332" cy="1169698"/>
          </a:xfrm>
          <a:custGeom>
            <a:avLst/>
            <a:gdLst/>
            <a:ahLst/>
            <a:cxnLst/>
            <a:rect l="l" t="t" r="r" b="b"/>
            <a:pathLst>
              <a:path w="1474332" h="1063362">
                <a:moveTo>
                  <a:pt x="0" y="1063362"/>
                </a:moveTo>
                <a:lnTo>
                  <a:pt x="1474331" y="1063362"/>
                </a:lnTo>
                <a:lnTo>
                  <a:pt x="1474331" y="0"/>
                </a:lnTo>
                <a:lnTo>
                  <a:pt x="0" y="0"/>
                </a:lnTo>
                <a:lnTo>
                  <a:pt x="0" y="1063362"/>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vi-VN"/>
          </a:p>
        </p:txBody>
      </p:sp>
      <p:sp>
        <p:nvSpPr>
          <p:cNvPr id="22" name="Freeform 22"/>
          <p:cNvSpPr/>
          <p:nvPr/>
        </p:nvSpPr>
        <p:spPr>
          <a:xfrm rot="-5400000">
            <a:off x="8647843" y="7097795"/>
            <a:ext cx="858964" cy="4114800"/>
          </a:xfrm>
          <a:custGeom>
            <a:avLst/>
            <a:gdLst/>
            <a:ahLst/>
            <a:cxnLst/>
            <a:rect l="l" t="t" r="r" b="b"/>
            <a:pathLst>
              <a:path w="858964" h="4114800">
                <a:moveTo>
                  <a:pt x="0" y="0"/>
                </a:moveTo>
                <a:lnTo>
                  <a:pt x="858964" y="0"/>
                </a:lnTo>
                <a:lnTo>
                  <a:pt x="858964" y="4114800"/>
                </a:lnTo>
                <a:lnTo>
                  <a:pt x="0" y="4114800"/>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vi-VN"/>
          </a:p>
        </p:txBody>
      </p:sp>
      <p:sp>
        <p:nvSpPr>
          <p:cNvPr id="23" name="Freeform 23"/>
          <p:cNvSpPr/>
          <p:nvPr/>
        </p:nvSpPr>
        <p:spPr>
          <a:xfrm rot="8387412" flipV="1">
            <a:off x="346728" y="498611"/>
            <a:ext cx="2041001" cy="1005657"/>
          </a:xfrm>
          <a:custGeom>
            <a:avLst/>
            <a:gdLst/>
            <a:ahLst/>
            <a:cxnLst/>
            <a:rect l="l" t="t" r="r" b="b"/>
            <a:pathLst>
              <a:path w="2041001" h="1005657">
                <a:moveTo>
                  <a:pt x="0" y="1005657"/>
                </a:moveTo>
                <a:lnTo>
                  <a:pt x="2041000" y="1005657"/>
                </a:lnTo>
                <a:lnTo>
                  <a:pt x="2041000" y="0"/>
                </a:lnTo>
                <a:lnTo>
                  <a:pt x="0" y="0"/>
                </a:lnTo>
                <a:lnTo>
                  <a:pt x="0" y="1005657"/>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vi-VN"/>
          </a:p>
        </p:txBody>
      </p:sp>
      <p:sp>
        <p:nvSpPr>
          <p:cNvPr id="24" name="Freeform 24"/>
          <p:cNvSpPr/>
          <p:nvPr/>
        </p:nvSpPr>
        <p:spPr>
          <a:xfrm>
            <a:off x="16796868" y="595185"/>
            <a:ext cx="791514" cy="1545674"/>
          </a:xfrm>
          <a:custGeom>
            <a:avLst/>
            <a:gdLst/>
            <a:ahLst/>
            <a:cxnLst/>
            <a:rect l="l" t="t" r="r" b="b"/>
            <a:pathLst>
              <a:path w="791514" h="1545674">
                <a:moveTo>
                  <a:pt x="0" y="0"/>
                </a:moveTo>
                <a:lnTo>
                  <a:pt x="791514" y="0"/>
                </a:lnTo>
                <a:lnTo>
                  <a:pt x="791514" y="1545674"/>
                </a:lnTo>
                <a:lnTo>
                  <a:pt x="0" y="1545674"/>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endParaRPr lang="vi-VN"/>
          </a:p>
        </p:txBody>
      </p:sp>
      <mc:AlternateContent xmlns:mc="http://schemas.openxmlformats.org/markup-compatibility/2006">
        <mc:Choice xmlns:a14="http://schemas.microsoft.com/office/drawing/2010/main" Requires="a14">
          <p:sp>
            <p:nvSpPr>
              <p:cNvPr id="31" name="Rectangle 30"/>
              <p:cNvSpPr/>
              <p:nvPr/>
            </p:nvSpPr>
            <p:spPr>
              <a:xfrm>
                <a:off x="1627474" y="1371778"/>
                <a:ext cx="15849601" cy="8637108"/>
              </a:xfrm>
              <a:prstGeom prst="rect">
                <a:avLst/>
              </a:prstGeom>
            </p:spPr>
            <p:txBody>
              <a:bodyPr wrap="square">
                <a:spAutoFit/>
              </a:bodyPr>
              <a:lstStyle/>
              <a:p>
                <a:pPr algn="just">
                  <a:defRPr/>
                </a:pPr>
                <a14:m>
                  <m:oMathPara xmlns:m="http://schemas.openxmlformats.org/officeDocument/2006/math">
                    <m:oMathParaPr>
                      <m:jc m:val="left"/>
                    </m:oMathParaPr>
                    <m:oMath xmlns:m="http://schemas.openxmlformats.org/officeDocument/2006/math">
                      <m:r>
                        <a:rPr lang="en-US" sz="3600" i="1" smtClean="0">
                          <a:latin typeface="Cambria Math" panose="02040503050406030204" pitchFamily="18" charset="0"/>
                          <a:ea typeface="Times New Roman" panose="02020603050405020304" pitchFamily="18" charset="0"/>
                          <a:cs typeface="Times New Roman" panose="02020603050405020304" pitchFamily="18" charset="0"/>
                        </a:rPr>
                        <m:t>𝑁</m:t>
                      </m:r>
                      <m:r>
                        <a:rPr lang="en-US" sz="3600" i="1" smtClean="0">
                          <a:latin typeface="Cambria Math" panose="02040503050406030204" pitchFamily="18" charset="0"/>
                          <a:ea typeface="Times New Roman" panose="02020603050405020304" pitchFamily="18" charset="0"/>
                          <a:cs typeface="Times New Roman" panose="02020603050405020304" pitchFamily="18" charset="0"/>
                        </a:rPr>
                        <m:t>=5</m:t>
                      </m:r>
                      <m:sSup>
                        <m:sSupPr>
                          <m:ctrlPr>
                            <a:rPr lang="en-US" sz="3600" i="1">
                              <a:latin typeface="Cambria Math" panose="02040503050406030204" pitchFamily="18" charset="0"/>
                              <a:cs typeface="Times New Roman" panose="02020603050405020304" pitchFamily="18" charset="0"/>
                            </a:rPr>
                          </m:ctrlPr>
                        </m:sSupPr>
                        <m:e>
                          <m:r>
                            <a:rPr lang="en-US" sz="3600" i="1">
                              <a:latin typeface="Cambria Math" panose="02040503050406030204" pitchFamily="18" charset="0"/>
                              <a:cs typeface="Times New Roman" panose="02020603050405020304" pitchFamily="18" charset="0"/>
                            </a:rPr>
                            <m:t>𝑦</m:t>
                          </m:r>
                        </m:e>
                        <m:sup>
                          <m:r>
                            <a:rPr lang="en-US" sz="3600" i="1">
                              <a:latin typeface="Cambria Math" panose="02040503050406030204" pitchFamily="18" charset="0"/>
                              <a:cs typeface="Times New Roman" panose="02020603050405020304" pitchFamily="18" charset="0"/>
                            </a:rPr>
                            <m:t>2</m:t>
                          </m:r>
                        </m:sup>
                      </m:sSup>
                      <m:sSup>
                        <m:sSupPr>
                          <m:ctrlPr>
                            <a:rPr lang="en-US" sz="3600" i="1">
                              <a:latin typeface="Cambria Math" panose="02040503050406030204" pitchFamily="18" charset="0"/>
                              <a:cs typeface="Times New Roman" panose="02020603050405020304" pitchFamily="18" charset="0"/>
                            </a:rPr>
                          </m:ctrlPr>
                        </m:sSupPr>
                        <m:e>
                          <m:r>
                            <a:rPr lang="en-US" sz="3600" i="1">
                              <a:latin typeface="Cambria Math" panose="02040503050406030204" pitchFamily="18" charset="0"/>
                              <a:cs typeface="Times New Roman" panose="02020603050405020304" pitchFamily="18" charset="0"/>
                            </a:rPr>
                            <m:t>𝑧</m:t>
                          </m:r>
                        </m:e>
                        <m:sup>
                          <m:r>
                            <a:rPr lang="en-US" sz="3600" i="1">
                              <a:latin typeface="Cambria Math" panose="02040503050406030204" pitchFamily="18" charset="0"/>
                              <a:cs typeface="Times New Roman" panose="02020603050405020304" pitchFamily="18" charset="0"/>
                            </a:rPr>
                            <m:t>2</m:t>
                          </m:r>
                        </m:sup>
                      </m:sSup>
                      <m:r>
                        <a:rPr lang="en-US" sz="3600" i="1">
                          <a:latin typeface="Cambria Math" panose="02040503050406030204" pitchFamily="18" charset="0"/>
                          <a:cs typeface="Times New Roman" panose="02020603050405020304" pitchFamily="18" charset="0"/>
                        </a:rPr>
                        <m:t>−2</m:t>
                      </m:r>
                      <m:r>
                        <a:rPr lang="en-US" sz="3600" i="1">
                          <a:latin typeface="Cambria Math" panose="02040503050406030204" pitchFamily="18" charset="0"/>
                          <a:cs typeface="Times New Roman" panose="02020603050405020304" pitchFamily="18" charset="0"/>
                        </a:rPr>
                        <m:t>𝑥</m:t>
                      </m:r>
                      <m:sSup>
                        <m:sSupPr>
                          <m:ctrlPr>
                            <a:rPr lang="en-US" sz="3600" i="1">
                              <a:latin typeface="Cambria Math" panose="02040503050406030204" pitchFamily="18" charset="0"/>
                              <a:cs typeface="Times New Roman" panose="02020603050405020304" pitchFamily="18" charset="0"/>
                            </a:rPr>
                          </m:ctrlPr>
                        </m:sSupPr>
                        <m:e>
                          <m:r>
                            <a:rPr lang="en-US" sz="3600" i="1">
                              <a:latin typeface="Cambria Math" panose="02040503050406030204" pitchFamily="18" charset="0"/>
                              <a:cs typeface="Times New Roman" panose="02020603050405020304" pitchFamily="18" charset="0"/>
                            </a:rPr>
                            <m:t>𝑦</m:t>
                          </m:r>
                        </m:e>
                        <m:sup>
                          <m:r>
                            <a:rPr lang="en-US" sz="3600" i="1">
                              <a:latin typeface="Cambria Math" panose="02040503050406030204" pitchFamily="18" charset="0"/>
                              <a:cs typeface="Times New Roman" panose="02020603050405020304" pitchFamily="18" charset="0"/>
                            </a:rPr>
                            <m:t>2</m:t>
                          </m:r>
                        </m:sup>
                      </m:sSup>
                      <m:r>
                        <a:rPr lang="en-US" sz="3600" i="1">
                          <a:latin typeface="Cambria Math" panose="02040503050406030204" pitchFamily="18" charset="0"/>
                          <a:cs typeface="Times New Roman" panose="02020603050405020304" pitchFamily="18" charset="0"/>
                        </a:rPr>
                        <m:t>𝑧</m:t>
                      </m:r>
                      <m:r>
                        <a:rPr lang="en-US" sz="3600" i="1">
                          <a:latin typeface="Cambria Math" panose="02040503050406030204" pitchFamily="18" charset="0"/>
                          <a:cs typeface="Times New Roman" panose="02020603050405020304" pitchFamily="18" charset="0"/>
                        </a:rPr>
                        <m:t>+</m:t>
                      </m:r>
                      <m:f>
                        <m:fPr>
                          <m:ctrlPr>
                            <a:rPr lang="en-US" sz="3600" i="1">
                              <a:latin typeface="Cambria Math" panose="02040503050406030204" pitchFamily="18" charset="0"/>
                              <a:cs typeface="Times New Roman" panose="02020603050405020304" pitchFamily="18" charset="0"/>
                            </a:rPr>
                          </m:ctrlPr>
                        </m:fPr>
                        <m:num>
                          <m:r>
                            <a:rPr lang="en-US" sz="3600" i="1">
                              <a:latin typeface="Cambria Math" panose="02040503050406030204" pitchFamily="18" charset="0"/>
                              <a:cs typeface="Times New Roman" panose="02020603050405020304" pitchFamily="18" charset="0"/>
                            </a:rPr>
                            <m:t>1</m:t>
                          </m:r>
                        </m:num>
                        <m:den>
                          <m:r>
                            <a:rPr lang="en-US" sz="3600" i="1">
                              <a:latin typeface="Cambria Math" panose="02040503050406030204" pitchFamily="18" charset="0"/>
                              <a:cs typeface="Times New Roman" panose="02020603050405020304" pitchFamily="18" charset="0"/>
                            </a:rPr>
                            <m:t>3</m:t>
                          </m:r>
                        </m:den>
                      </m:f>
                      <m:sSup>
                        <m:sSupPr>
                          <m:ctrlPr>
                            <a:rPr lang="en-US" sz="3600" i="1">
                              <a:latin typeface="Cambria Math" panose="02040503050406030204" pitchFamily="18" charset="0"/>
                              <a:cs typeface="Times New Roman" panose="02020603050405020304" pitchFamily="18" charset="0"/>
                            </a:rPr>
                          </m:ctrlPr>
                        </m:sSupPr>
                        <m:e>
                          <m:r>
                            <a:rPr lang="en-US" sz="3600" i="1">
                              <a:latin typeface="Cambria Math" panose="02040503050406030204" pitchFamily="18" charset="0"/>
                              <a:cs typeface="Times New Roman" panose="02020603050405020304" pitchFamily="18" charset="0"/>
                            </a:rPr>
                            <m:t>𝑥</m:t>
                          </m:r>
                        </m:e>
                        <m:sup>
                          <m:r>
                            <a:rPr lang="en-US" sz="3600" i="1">
                              <a:latin typeface="Cambria Math" panose="02040503050406030204" pitchFamily="18" charset="0"/>
                              <a:cs typeface="Times New Roman" panose="02020603050405020304" pitchFamily="18" charset="0"/>
                            </a:rPr>
                            <m:t>4</m:t>
                          </m:r>
                        </m:sup>
                      </m:sSup>
                      <m:r>
                        <a:rPr lang="en-US" sz="3600" i="1">
                          <a:latin typeface="Cambria Math" panose="02040503050406030204" pitchFamily="18" charset="0"/>
                          <a:cs typeface="Times New Roman" panose="02020603050405020304" pitchFamily="18" charset="0"/>
                        </a:rPr>
                        <m:t>−2</m:t>
                      </m:r>
                      <m:sSup>
                        <m:sSupPr>
                          <m:ctrlPr>
                            <a:rPr lang="en-US" sz="3600" i="1">
                              <a:latin typeface="Cambria Math" panose="02040503050406030204" pitchFamily="18" charset="0"/>
                              <a:cs typeface="Times New Roman" panose="02020603050405020304" pitchFamily="18" charset="0"/>
                            </a:rPr>
                          </m:ctrlPr>
                        </m:sSupPr>
                        <m:e>
                          <m:r>
                            <a:rPr lang="en-US" sz="3600" i="1">
                              <a:latin typeface="Cambria Math" panose="02040503050406030204" pitchFamily="18" charset="0"/>
                              <a:cs typeface="Times New Roman" panose="02020603050405020304" pitchFamily="18" charset="0"/>
                            </a:rPr>
                            <m:t>𝑦</m:t>
                          </m:r>
                        </m:e>
                        <m:sup>
                          <m:r>
                            <a:rPr lang="en-US" sz="3600" i="1">
                              <a:latin typeface="Cambria Math" panose="02040503050406030204" pitchFamily="18" charset="0"/>
                              <a:cs typeface="Times New Roman" panose="02020603050405020304" pitchFamily="18" charset="0"/>
                            </a:rPr>
                            <m:t>2</m:t>
                          </m:r>
                        </m:sup>
                      </m:sSup>
                      <m:sSup>
                        <m:sSupPr>
                          <m:ctrlPr>
                            <a:rPr lang="en-US" sz="3600" i="1">
                              <a:latin typeface="Cambria Math" panose="02040503050406030204" pitchFamily="18" charset="0"/>
                              <a:cs typeface="Times New Roman" panose="02020603050405020304" pitchFamily="18" charset="0"/>
                            </a:rPr>
                          </m:ctrlPr>
                        </m:sSupPr>
                        <m:e>
                          <m:r>
                            <a:rPr lang="en-US" sz="3600" i="1">
                              <a:latin typeface="Cambria Math" panose="02040503050406030204" pitchFamily="18" charset="0"/>
                              <a:cs typeface="Times New Roman" panose="02020603050405020304" pitchFamily="18" charset="0"/>
                            </a:rPr>
                            <m:t>𝑧</m:t>
                          </m:r>
                        </m:e>
                        <m:sup>
                          <m:r>
                            <a:rPr lang="en-US" sz="3600" i="1">
                              <a:latin typeface="Cambria Math" panose="02040503050406030204" pitchFamily="18" charset="0"/>
                              <a:cs typeface="Times New Roman" panose="02020603050405020304" pitchFamily="18" charset="0"/>
                            </a:rPr>
                            <m:t>2</m:t>
                          </m:r>
                        </m:sup>
                      </m:sSup>
                      <m:r>
                        <a:rPr lang="en-US" sz="3600" i="1">
                          <a:latin typeface="Cambria Math" panose="02040503050406030204" pitchFamily="18" charset="0"/>
                          <a:cs typeface="Times New Roman" panose="02020603050405020304" pitchFamily="18" charset="0"/>
                        </a:rPr>
                        <m:t>+</m:t>
                      </m:r>
                      <m:f>
                        <m:fPr>
                          <m:ctrlPr>
                            <a:rPr lang="en-US" sz="3600" i="1">
                              <a:latin typeface="Cambria Math" panose="02040503050406030204" pitchFamily="18" charset="0"/>
                              <a:cs typeface="Times New Roman" panose="02020603050405020304" pitchFamily="18" charset="0"/>
                            </a:rPr>
                          </m:ctrlPr>
                        </m:fPr>
                        <m:num>
                          <m:r>
                            <a:rPr lang="en-US" sz="3600" i="1">
                              <a:latin typeface="Cambria Math" panose="02040503050406030204" pitchFamily="18" charset="0"/>
                              <a:cs typeface="Times New Roman" panose="02020603050405020304" pitchFamily="18" charset="0"/>
                            </a:rPr>
                            <m:t>2</m:t>
                          </m:r>
                        </m:num>
                        <m:den>
                          <m:r>
                            <a:rPr lang="en-US" sz="3600" i="1">
                              <a:latin typeface="Cambria Math" panose="02040503050406030204" pitchFamily="18" charset="0"/>
                              <a:cs typeface="Times New Roman" panose="02020603050405020304" pitchFamily="18" charset="0"/>
                            </a:rPr>
                            <m:t>3</m:t>
                          </m:r>
                        </m:den>
                      </m:f>
                      <m:sSup>
                        <m:sSupPr>
                          <m:ctrlPr>
                            <a:rPr lang="en-US" sz="3600" i="1">
                              <a:latin typeface="Cambria Math" panose="02040503050406030204" pitchFamily="18" charset="0"/>
                              <a:cs typeface="Times New Roman" panose="02020603050405020304" pitchFamily="18" charset="0"/>
                            </a:rPr>
                          </m:ctrlPr>
                        </m:sSupPr>
                        <m:e>
                          <m:r>
                            <a:rPr lang="en-US" sz="3600" i="1">
                              <a:latin typeface="Cambria Math" panose="02040503050406030204" pitchFamily="18" charset="0"/>
                              <a:cs typeface="Times New Roman" panose="02020603050405020304" pitchFamily="18" charset="0"/>
                            </a:rPr>
                            <m:t>𝑥</m:t>
                          </m:r>
                        </m:e>
                        <m:sup>
                          <m:r>
                            <a:rPr lang="en-US" sz="3600" i="1">
                              <a:latin typeface="Cambria Math" panose="02040503050406030204" pitchFamily="18" charset="0"/>
                              <a:cs typeface="Times New Roman" panose="02020603050405020304" pitchFamily="18" charset="0"/>
                            </a:rPr>
                            <m:t>4</m:t>
                          </m:r>
                        </m:sup>
                      </m:sSup>
                      <m:r>
                        <a:rPr lang="en-US" sz="3600" i="1">
                          <a:latin typeface="Cambria Math" panose="02040503050406030204" pitchFamily="18" charset="0"/>
                          <a:cs typeface="Times New Roman" panose="02020603050405020304" pitchFamily="18" charset="0"/>
                        </a:rPr>
                        <m:t>+</m:t>
                      </m:r>
                      <m:r>
                        <a:rPr lang="en-US" sz="3600" i="1">
                          <a:latin typeface="Cambria Math" panose="02040503050406030204" pitchFamily="18" charset="0"/>
                          <a:cs typeface="Times New Roman" panose="02020603050405020304" pitchFamily="18" charset="0"/>
                        </a:rPr>
                        <m:t>𝑥</m:t>
                      </m:r>
                      <m:sSup>
                        <m:sSupPr>
                          <m:ctrlPr>
                            <a:rPr lang="en-US" sz="3600" i="1">
                              <a:latin typeface="Cambria Math" panose="02040503050406030204" pitchFamily="18" charset="0"/>
                              <a:cs typeface="Times New Roman" panose="02020603050405020304" pitchFamily="18" charset="0"/>
                            </a:rPr>
                          </m:ctrlPr>
                        </m:sSupPr>
                        <m:e>
                          <m:r>
                            <a:rPr lang="en-US" sz="3600" i="1">
                              <a:latin typeface="Cambria Math" panose="02040503050406030204" pitchFamily="18" charset="0"/>
                              <a:cs typeface="Times New Roman" panose="02020603050405020304" pitchFamily="18" charset="0"/>
                            </a:rPr>
                            <m:t>𝑦</m:t>
                          </m:r>
                        </m:e>
                        <m:sup>
                          <m:r>
                            <a:rPr lang="en-US" sz="3600" i="1">
                              <a:latin typeface="Cambria Math" panose="02040503050406030204" pitchFamily="18" charset="0"/>
                              <a:cs typeface="Times New Roman" panose="02020603050405020304" pitchFamily="18" charset="0"/>
                            </a:rPr>
                            <m:t>2</m:t>
                          </m:r>
                        </m:sup>
                      </m:sSup>
                      <m:r>
                        <a:rPr lang="en-US" sz="3600" i="1">
                          <a:latin typeface="Cambria Math" panose="02040503050406030204" pitchFamily="18" charset="0"/>
                          <a:cs typeface="Times New Roman" panose="02020603050405020304" pitchFamily="18" charset="0"/>
                        </a:rPr>
                        <m:t>𝑧</m:t>
                      </m:r>
                    </m:oMath>
                  </m:oMathPara>
                </a14:m>
                <a:endParaRPr lang="en-US" sz="3600" dirty="0" smtClean="0"/>
              </a:p>
              <a:p>
                <a:pPr algn="just">
                  <a:defRPr/>
                </a:pPr>
                <a14:m>
                  <m:oMathPara xmlns:m="http://schemas.openxmlformats.org/officeDocument/2006/math">
                    <m:oMathParaPr>
                      <m:jc m:val="left"/>
                    </m:oMathParaPr>
                    <m:oMath xmlns:m="http://schemas.openxmlformats.org/officeDocument/2006/math">
                      <m:r>
                        <a:rPr lang="en-US" sz="3600" i="1">
                          <a:latin typeface="Cambria Math" panose="02040503050406030204" pitchFamily="18" charset="0"/>
                          <a:ea typeface="Times New Roman" panose="02020603050405020304" pitchFamily="18" charset="0"/>
                          <a:cs typeface="Times New Roman" panose="02020603050405020304" pitchFamily="18" charset="0"/>
                        </a:rPr>
                        <m:t>𝑁</m:t>
                      </m:r>
                      <m:r>
                        <a:rPr lang="en-US" sz="3600" i="1">
                          <a:latin typeface="Cambria Math" panose="02040503050406030204" pitchFamily="18" charset="0"/>
                          <a:ea typeface="Times New Roman" panose="02020603050405020304" pitchFamily="18" charset="0"/>
                          <a:cs typeface="Times New Roman" panose="02020603050405020304" pitchFamily="18" charset="0"/>
                        </a:rPr>
                        <m:t>=5</m:t>
                      </m:r>
                      <m:sSup>
                        <m:sSupPr>
                          <m:ctrlPr>
                            <a:rPr lang="en-US" sz="3600" i="1">
                              <a:latin typeface="Cambria Math" panose="02040503050406030204" pitchFamily="18" charset="0"/>
                              <a:cs typeface="Times New Roman" panose="02020603050405020304" pitchFamily="18" charset="0"/>
                            </a:rPr>
                          </m:ctrlPr>
                        </m:sSupPr>
                        <m:e>
                          <m:r>
                            <a:rPr lang="en-US" sz="3600" i="1">
                              <a:latin typeface="Cambria Math" panose="02040503050406030204" pitchFamily="18" charset="0"/>
                              <a:cs typeface="Times New Roman" panose="02020603050405020304" pitchFamily="18" charset="0"/>
                            </a:rPr>
                            <m:t>𝑦</m:t>
                          </m:r>
                        </m:e>
                        <m:sup>
                          <m:r>
                            <a:rPr lang="en-US" sz="3600" i="1">
                              <a:latin typeface="Cambria Math" panose="02040503050406030204" pitchFamily="18" charset="0"/>
                              <a:cs typeface="Times New Roman" panose="02020603050405020304" pitchFamily="18" charset="0"/>
                            </a:rPr>
                            <m:t>2</m:t>
                          </m:r>
                        </m:sup>
                      </m:sSup>
                      <m:sSup>
                        <m:sSupPr>
                          <m:ctrlPr>
                            <a:rPr lang="en-US" sz="3600" i="1">
                              <a:latin typeface="Cambria Math" panose="02040503050406030204" pitchFamily="18" charset="0"/>
                              <a:cs typeface="Times New Roman" panose="02020603050405020304" pitchFamily="18" charset="0"/>
                            </a:rPr>
                          </m:ctrlPr>
                        </m:sSupPr>
                        <m:e>
                          <m:r>
                            <a:rPr lang="en-US" sz="3600" i="1">
                              <a:latin typeface="Cambria Math" panose="02040503050406030204" pitchFamily="18" charset="0"/>
                              <a:cs typeface="Times New Roman" panose="02020603050405020304" pitchFamily="18" charset="0"/>
                            </a:rPr>
                            <m:t>𝑧</m:t>
                          </m:r>
                        </m:e>
                        <m:sup>
                          <m:r>
                            <a:rPr lang="en-US" sz="3600" i="1">
                              <a:latin typeface="Cambria Math" panose="02040503050406030204" pitchFamily="18" charset="0"/>
                              <a:cs typeface="Times New Roman" panose="02020603050405020304" pitchFamily="18" charset="0"/>
                            </a:rPr>
                            <m:t>2</m:t>
                          </m:r>
                        </m:sup>
                      </m:sSup>
                      <m:r>
                        <a:rPr lang="en-US" sz="3600" i="1">
                          <a:latin typeface="Cambria Math" panose="02040503050406030204" pitchFamily="18" charset="0"/>
                          <a:cs typeface="Times New Roman" panose="02020603050405020304" pitchFamily="18" charset="0"/>
                        </a:rPr>
                        <m:t>−2</m:t>
                      </m:r>
                      <m:sSup>
                        <m:sSupPr>
                          <m:ctrlPr>
                            <a:rPr lang="en-US" sz="3600" i="1">
                              <a:latin typeface="Cambria Math" panose="02040503050406030204" pitchFamily="18" charset="0"/>
                              <a:cs typeface="Times New Roman" panose="02020603050405020304" pitchFamily="18" charset="0"/>
                            </a:rPr>
                          </m:ctrlPr>
                        </m:sSupPr>
                        <m:e>
                          <m:r>
                            <a:rPr lang="en-US" sz="3600" i="1">
                              <a:latin typeface="Cambria Math" panose="02040503050406030204" pitchFamily="18" charset="0"/>
                              <a:cs typeface="Times New Roman" panose="02020603050405020304" pitchFamily="18" charset="0"/>
                            </a:rPr>
                            <m:t>𝑦</m:t>
                          </m:r>
                        </m:e>
                        <m:sup>
                          <m:r>
                            <a:rPr lang="en-US" sz="3600" i="1">
                              <a:latin typeface="Cambria Math" panose="02040503050406030204" pitchFamily="18" charset="0"/>
                              <a:cs typeface="Times New Roman" panose="02020603050405020304" pitchFamily="18" charset="0"/>
                            </a:rPr>
                            <m:t>2</m:t>
                          </m:r>
                        </m:sup>
                      </m:sSup>
                      <m:sSup>
                        <m:sSupPr>
                          <m:ctrlPr>
                            <a:rPr lang="en-US" sz="3600" i="1">
                              <a:latin typeface="Cambria Math" panose="02040503050406030204" pitchFamily="18" charset="0"/>
                              <a:cs typeface="Times New Roman" panose="02020603050405020304" pitchFamily="18" charset="0"/>
                            </a:rPr>
                          </m:ctrlPr>
                        </m:sSupPr>
                        <m:e>
                          <m:r>
                            <a:rPr lang="en-US" sz="3600" i="1">
                              <a:latin typeface="Cambria Math" panose="02040503050406030204" pitchFamily="18" charset="0"/>
                              <a:cs typeface="Times New Roman" panose="02020603050405020304" pitchFamily="18" charset="0"/>
                            </a:rPr>
                            <m:t>𝑧</m:t>
                          </m:r>
                        </m:e>
                        <m:sup>
                          <m:r>
                            <a:rPr lang="en-US" sz="3600" i="1">
                              <a:latin typeface="Cambria Math" panose="02040503050406030204" pitchFamily="18" charset="0"/>
                              <a:cs typeface="Times New Roman" panose="02020603050405020304" pitchFamily="18" charset="0"/>
                            </a:rPr>
                            <m:t>2</m:t>
                          </m:r>
                        </m:sup>
                      </m:sSup>
                      <m:r>
                        <a:rPr lang="en-US" sz="3600" i="1">
                          <a:latin typeface="Cambria Math" panose="02040503050406030204" pitchFamily="18" charset="0"/>
                          <a:cs typeface="Times New Roman" panose="02020603050405020304" pitchFamily="18" charset="0"/>
                        </a:rPr>
                        <m:t>+</m:t>
                      </m:r>
                      <m:f>
                        <m:fPr>
                          <m:ctrlPr>
                            <a:rPr lang="en-US" sz="3600" i="1">
                              <a:latin typeface="Cambria Math" panose="02040503050406030204" pitchFamily="18" charset="0"/>
                              <a:cs typeface="Times New Roman" panose="02020603050405020304" pitchFamily="18" charset="0"/>
                            </a:rPr>
                          </m:ctrlPr>
                        </m:fPr>
                        <m:num>
                          <m:r>
                            <a:rPr lang="en-US" sz="3600" i="1">
                              <a:latin typeface="Cambria Math" panose="02040503050406030204" pitchFamily="18" charset="0"/>
                              <a:cs typeface="Times New Roman" panose="02020603050405020304" pitchFamily="18" charset="0"/>
                            </a:rPr>
                            <m:t>1</m:t>
                          </m:r>
                        </m:num>
                        <m:den>
                          <m:r>
                            <a:rPr lang="en-US" sz="3600" i="1">
                              <a:latin typeface="Cambria Math" panose="02040503050406030204" pitchFamily="18" charset="0"/>
                              <a:cs typeface="Times New Roman" panose="02020603050405020304" pitchFamily="18" charset="0"/>
                            </a:rPr>
                            <m:t>3</m:t>
                          </m:r>
                        </m:den>
                      </m:f>
                      <m:sSup>
                        <m:sSupPr>
                          <m:ctrlPr>
                            <a:rPr lang="en-US" sz="3600" i="1">
                              <a:latin typeface="Cambria Math" panose="02040503050406030204" pitchFamily="18" charset="0"/>
                              <a:cs typeface="Times New Roman" panose="02020603050405020304" pitchFamily="18" charset="0"/>
                            </a:rPr>
                          </m:ctrlPr>
                        </m:sSupPr>
                        <m:e>
                          <m:r>
                            <a:rPr lang="en-US" sz="3600" i="1">
                              <a:latin typeface="Cambria Math" panose="02040503050406030204" pitchFamily="18" charset="0"/>
                              <a:cs typeface="Times New Roman" panose="02020603050405020304" pitchFamily="18" charset="0"/>
                            </a:rPr>
                            <m:t>𝑥</m:t>
                          </m:r>
                        </m:e>
                        <m:sup>
                          <m:r>
                            <a:rPr lang="en-US" sz="3600" i="1">
                              <a:latin typeface="Cambria Math" panose="02040503050406030204" pitchFamily="18" charset="0"/>
                              <a:cs typeface="Times New Roman" panose="02020603050405020304" pitchFamily="18" charset="0"/>
                            </a:rPr>
                            <m:t>4</m:t>
                          </m:r>
                        </m:sup>
                      </m:sSup>
                      <m:r>
                        <a:rPr lang="en-US" sz="3600" i="1">
                          <a:latin typeface="Cambria Math" panose="02040503050406030204" pitchFamily="18" charset="0"/>
                          <a:cs typeface="Times New Roman" panose="02020603050405020304" pitchFamily="18" charset="0"/>
                        </a:rPr>
                        <m:t>+</m:t>
                      </m:r>
                      <m:f>
                        <m:fPr>
                          <m:ctrlPr>
                            <a:rPr lang="en-US" sz="3600" i="1">
                              <a:latin typeface="Cambria Math" panose="02040503050406030204" pitchFamily="18" charset="0"/>
                              <a:cs typeface="Times New Roman" panose="02020603050405020304" pitchFamily="18" charset="0"/>
                            </a:rPr>
                          </m:ctrlPr>
                        </m:fPr>
                        <m:num>
                          <m:r>
                            <a:rPr lang="en-US" sz="3600" i="1">
                              <a:latin typeface="Cambria Math" panose="02040503050406030204" pitchFamily="18" charset="0"/>
                              <a:cs typeface="Times New Roman" panose="02020603050405020304" pitchFamily="18" charset="0"/>
                            </a:rPr>
                            <m:t>2</m:t>
                          </m:r>
                        </m:num>
                        <m:den>
                          <m:r>
                            <a:rPr lang="en-US" sz="3600" i="1">
                              <a:latin typeface="Cambria Math" panose="02040503050406030204" pitchFamily="18" charset="0"/>
                              <a:cs typeface="Times New Roman" panose="02020603050405020304" pitchFamily="18" charset="0"/>
                            </a:rPr>
                            <m:t>3</m:t>
                          </m:r>
                        </m:den>
                      </m:f>
                      <m:sSup>
                        <m:sSupPr>
                          <m:ctrlPr>
                            <a:rPr lang="en-US" sz="3600" i="1">
                              <a:latin typeface="Cambria Math" panose="02040503050406030204" pitchFamily="18" charset="0"/>
                              <a:cs typeface="Times New Roman" panose="02020603050405020304" pitchFamily="18" charset="0"/>
                            </a:rPr>
                          </m:ctrlPr>
                        </m:sSupPr>
                        <m:e>
                          <m:r>
                            <a:rPr lang="en-US" sz="3600" i="1">
                              <a:latin typeface="Cambria Math" panose="02040503050406030204" pitchFamily="18" charset="0"/>
                              <a:cs typeface="Times New Roman" panose="02020603050405020304" pitchFamily="18" charset="0"/>
                            </a:rPr>
                            <m:t>𝑥</m:t>
                          </m:r>
                        </m:e>
                        <m:sup>
                          <m:r>
                            <a:rPr lang="en-US" sz="3600" i="1">
                              <a:latin typeface="Cambria Math" panose="02040503050406030204" pitchFamily="18" charset="0"/>
                              <a:cs typeface="Times New Roman" panose="02020603050405020304" pitchFamily="18" charset="0"/>
                            </a:rPr>
                            <m:t>4</m:t>
                          </m:r>
                        </m:sup>
                      </m:sSup>
                      <m:r>
                        <a:rPr lang="en-US" sz="3600" i="1">
                          <a:latin typeface="Cambria Math" panose="02040503050406030204" pitchFamily="18" charset="0"/>
                          <a:cs typeface="Times New Roman" panose="02020603050405020304" pitchFamily="18" charset="0"/>
                        </a:rPr>
                        <m:t>+</m:t>
                      </m:r>
                      <m:r>
                        <a:rPr lang="en-US" sz="3600" i="1">
                          <a:latin typeface="Cambria Math" panose="02040503050406030204" pitchFamily="18" charset="0"/>
                          <a:cs typeface="Times New Roman" panose="02020603050405020304" pitchFamily="18" charset="0"/>
                        </a:rPr>
                        <m:t>𝑥</m:t>
                      </m:r>
                      <m:sSup>
                        <m:sSupPr>
                          <m:ctrlPr>
                            <a:rPr lang="en-US" sz="3600" i="1">
                              <a:latin typeface="Cambria Math" panose="02040503050406030204" pitchFamily="18" charset="0"/>
                              <a:cs typeface="Times New Roman" panose="02020603050405020304" pitchFamily="18" charset="0"/>
                            </a:rPr>
                          </m:ctrlPr>
                        </m:sSupPr>
                        <m:e>
                          <m:r>
                            <a:rPr lang="en-US" sz="3600" i="1">
                              <a:latin typeface="Cambria Math" panose="02040503050406030204" pitchFamily="18" charset="0"/>
                              <a:cs typeface="Times New Roman" panose="02020603050405020304" pitchFamily="18" charset="0"/>
                            </a:rPr>
                            <m:t>𝑦</m:t>
                          </m:r>
                        </m:e>
                        <m:sup>
                          <m:r>
                            <a:rPr lang="en-US" sz="3600" i="1">
                              <a:latin typeface="Cambria Math" panose="02040503050406030204" pitchFamily="18" charset="0"/>
                              <a:cs typeface="Times New Roman" panose="02020603050405020304" pitchFamily="18" charset="0"/>
                            </a:rPr>
                            <m:t>2</m:t>
                          </m:r>
                        </m:sup>
                      </m:sSup>
                      <m:r>
                        <a:rPr lang="en-US" sz="3600" i="1">
                          <a:latin typeface="Cambria Math" panose="02040503050406030204" pitchFamily="18" charset="0"/>
                          <a:cs typeface="Times New Roman" panose="02020603050405020304" pitchFamily="18" charset="0"/>
                        </a:rPr>
                        <m:t>𝑧</m:t>
                      </m:r>
                      <m:r>
                        <a:rPr lang="en-US" sz="3600" i="1">
                          <a:latin typeface="Cambria Math" panose="02040503050406030204" pitchFamily="18" charset="0"/>
                          <a:cs typeface="Times New Roman" panose="02020603050405020304" pitchFamily="18" charset="0"/>
                        </a:rPr>
                        <m:t>−2</m:t>
                      </m:r>
                      <m:r>
                        <a:rPr lang="en-US" sz="3600" i="1">
                          <a:latin typeface="Cambria Math" panose="02040503050406030204" pitchFamily="18" charset="0"/>
                          <a:cs typeface="Times New Roman" panose="02020603050405020304" pitchFamily="18" charset="0"/>
                        </a:rPr>
                        <m:t>𝑥</m:t>
                      </m:r>
                      <m:sSup>
                        <m:sSupPr>
                          <m:ctrlPr>
                            <a:rPr lang="en-US" sz="3600" i="1">
                              <a:latin typeface="Cambria Math" panose="02040503050406030204" pitchFamily="18" charset="0"/>
                              <a:cs typeface="Times New Roman" panose="02020603050405020304" pitchFamily="18" charset="0"/>
                            </a:rPr>
                          </m:ctrlPr>
                        </m:sSupPr>
                        <m:e>
                          <m:r>
                            <a:rPr lang="en-US" sz="3600" i="1">
                              <a:latin typeface="Cambria Math" panose="02040503050406030204" pitchFamily="18" charset="0"/>
                              <a:cs typeface="Times New Roman" panose="02020603050405020304" pitchFamily="18" charset="0"/>
                            </a:rPr>
                            <m:t>𝑦</m:t>
                          </m:r>
                        </m:e>
                        <m:sup>
                          <m:r>
                            <a:rPr lang="en-US" sz="3600" i="1">
                              <a:latin typeface="Cambria Math" panose="02040503050406030204" pitchFamily="18" charset="0"/>
                              <a:cs typeface="Times New Roman" panose="02020603050405020304" pitchFamily="18" charset="0"/>
                            </a:rPr>
                            <m:t>2</m:t>
                          </m:r>
                        </m:sup>
                      </m:sSup>
                      <m:r>
                        <a:rPr lang="en-US" sz="3600" i="1">
                          <a:latin typeface="Cambria Math" panose="02040503050406030204" pitchFamily="18" charset="0"/>
                          <a:cs typeface="Times New Roman" panose="02020603050405020304" pitchFamily="18" charset="0"/>
                        </a:rPr>
                        <m:t>𝑧</m:t>
                      </m:r>
                    </m:oMath>
                  </m:oMathPara>
                </a14:m>
                <a:endParaRPr lang="en-US" sz="3600" i="1" dirty="0" smtClean="0">
                  <a:latin typeface="Cambria Math" panose="02040503050406030204" pitchFamily="18" charset="0"/>
                  <a:cs typeface="Times New Roman" panose="02020603050405020304" pitchFamily="18" charset="0"/>
                </a:endParaRPr>
              </a:p>
              <a:p>
                <a:pPr algn="just">
                  <a:defRPr/>
                </a:pPr>
                <a14:m>
                  <m:oMathPara xmlns:m="http://schemas.openxmlformats.org/officeDocument/2006/math">
                    <m:oMathParaPr>
                      <m:jc m:val="left"/>
                    </m:oMathParaPr>
                    <m:oMath xmlns:m="http://schemas.openxmlformats.org/officeDocument/2006/math">
                      <m:r>
                        <a:rPr lang="en-US" sz="3600">
                          <a:latin typeface="Cambria Math" panose="02040503050406030204" pitchFamily="18" charset="0"/>
                          <a:ea typeface="Times New Roman" panose="02020603050405020304" pitchFamily="18" charset="0"/>
                          <a:cs typeface="Times New Roman" panose="02020603050405020304" pitchFamily="18" charset="0"/>
                        </a:rPr>
                        <m:t>=3</m:t>
                      </m:r>
                      <m:sSup>
                        <m:sSupPr>
                          <m:ctrlPr>
                            <a:rPr lang="en-US" sz="3600" i="1">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600">
                              <a:latin typeface="Cambria Math" panose="02040503050406030204" pitchFamily="18" charset="0"/>
                              <a:ea typeface="Times New Roman" panose="02020603050405020304" pitchFamily="18" charset="0"/>
                              <a:cs typeface="Times New Roman" panose="02020603050405020304" pitchFamily="18" charset="0"/>
                            </a:rPr>
                            <m:t>y</m:t>
                          </m:r>
                        </m:e>
                        <m:sup>
                          <m:r>
                            <a:rPr lang="en-US" sz="3600">
                              <a:latin typeface="Cambria Math" panose="02040503050406030204" pitchFamily="18" charset="0"/>
                              <a:ea typeface="Times New Roman" panose="02020603050405020304" pitchFamily="18" charset="0"/>
                              <a:cs typeface="Times New Roman" panose="02020603050405020304" pitchFamily="18" charset="0"/>
                            </a:rPr>
                            <m:t>2</m:t>
                          </m:r>
                        </m:sup>
                      </m:sSup>
                      <m:sSup>
                        <m:sSupPr>
                          <m:ctrlPr>
                            <a:rPr lang="en-US" sz="3600" i="1">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600">
                              <a:latin typeface="Cambria Math" panose="02040503050406030204" pitchFamily="18" charset="0"/>
                              <a:ea typeface="Times New Roman" panose="02020603050405020304" pitchFamily="18" charset="0"/>
                              <a:cs typeface="Times New Roman" panose="02020603050405020304" pitchFamily="18" charset="0"/>
                            </a:rPr>
                            <m:t>z</m:t>
                          </m:r>
                        </m:e>
                        <m:sup>
                          <m:r>
                            <a:rPr lang="en-US" sz="3600">
                              <a:latin typeface="Cambria Math" panose="02040503050406030204" pitchFamily="18" charset="0"/>
                              <a:ea typeface="Times New Roman" panose="02020603050405020304" pitchFamily="18" charset="0"/>
                              <a:cs typeface="Times New Roman" panose="02020603050405020304" pitchFamily="18" charset="0"/>
                            </a:rPr>
                            <m:t>2</m:t>
                          </m:r>
                        </m:sup>
                      </m:sSup>
                      <m:r>
                        <a:rPr lang="en-US" sz="3600">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3600" i="1">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600">
                              <a:latin typeface="Cambria Math" panose="02040503050406030204" pitchFamily="18" charset="0"/>
                              <a:ea typeface="Times New Roman" panose="02020603050405020304" pitchFamily="18" charset="0"/>
                              <a:cs typeface="Times New Roman" panose="02020603050405020304" pitchFamily="18" charset="0"/>
                            </a:rPr>
                            <m:t>x</m:t>
                          </m:r>
                        </m:e>
                        <m:sup>
                          <m:r>
                            <a:rPr lang="en-US" sz="3600">
                              <a:latin typeface="Cambria Math" panose="02040503050406030204" pitchFamily="18" charset="0"/>
                              <a:ea typeface="Times New Roman" panose="02020603050405020304" pitchFamily="18" charset="0"/>
                              <a:cs typeface="Times New Roman" panose="02020603050405020304" pitchFamily="18" charset="0"/>
                            </a:rPr>
                            <m:t>4</m:t>
                          </m:r>
                        </m:sup>
                      </m:sSup>
                      <m:r>
                        <a:rPr lang="en-US" sz="3600" i="1">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3600">
                          <a:latin typeface="Cambria Math" panose="02040503050406030204" pitchFamily="18" charset="0"/>
                          <a:ea typeface="Times New Roman" panose="02020603050405020304" pitchFamily="18" charset="0"/>
                          <a:cs typeface="Times New Roman" panose="02020603050405020304" pitchFamily="18" charset="0"/>
                        </a:rPr>
                        <m:t>x</m:t>
                      </m:r>
                      <m:sSup>
                        <m:sSupPr>
                          <m:ctrlPr>
                            <a:rPr lang="en-US" sz="3600" i="1">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600">
                              <a:latin typeface="Cambria Math" panose="02040503050406030204" pitchFamily="18" charset="0"/>
                              <a:ea typeface="Times New Roman" panose="02020603050405020304" pitchFamily="18" charset="0"/>
                              <a:cs typeface="Times New Roman" panose="02020603050405020304" pitchFamily="18" charset="0"/>
                            </a:rPr>
                            <m:t>y</m:t>
                          </m:r>
                        </m:e>
                        <m:sup>
                          <m:r>
                            <a:rPr lang="en-US" sz="3600">
                              <a:latin typeface="Cambria Math" panose="02040503050406030204" pitchFamily="18" charset="0"/>
                              <a:ea typeface="Times New Roman" panose="02020603050405020304" pitchFamily="18" charset="0"/>
                              <a:cs typeface="Times New Roman" panose="02020603050405020304" pitchFamily="18" charset="0"/>
                            </a:rPr>
                            <m:t>2</m:t>
                          </m:r>
                        </m:sup>
                      </m:sSup>
                      <m:r>
                        <m:rPr>
                          <m:sty m:val="p"/>
                        </m:rPr>
                        <a:rPr lang="en-US" sz="3600">
                          <a:latin typeface="Cambria Math" panose="02040503050406030204" pitchFamily="18" charset="0"/>
                          <a:ea typeface="Times New Roman" panose="02020603050405020304" pitchFamily="18" charset="0"/>
                          <a:cs typeface="Times New Roman" panose="02020603050405020304" pitchFamily="18" charset="0"/>
                        </a:rPr>
                        <m:t>z</m:t>
                      </m:r>
                    </m:oMath>
                  </m:oMathPara>
                </a14:m>
                <a:endParaRPr lang="en-US" sz="3600" dirty="0" smtClean="0">
                  <a:latin typeface="Arial" panose="020B0604020202020204" pitchFamily="34" charset="0"/>
                  <a:ea typeface="Arial" panose="020B0604020202020204" pitchFamily="34" charset="0"/>
                  <a:cs typeface="Arial" panose="020B0604020202020204" pitchFamily="34" charset="0"/>
                </a:endParaRPr>
              </a:p>
              <a:p>
                <a:pPr lvl="0" algn="just">
                  <a:spcBef>
                    <a:spcPts val="1200"/>
                  </a:spcBef>
                  <a:spcAft>
                    <a:spcPts val="800"/>
                  </a:spcAft>
                  <a:defRPr/>
                </a:pPr>
                <a:r>
                  <a:rPr lang="en-US" sz="3600" b="1" u="sng" dirty="0">
                    <a:solidFill>
                      <a:srgbClr val="C00000"/>
                    </a:solidFill>
                    <a:latin typeface="Times New Roman" panose="02020603050405020304" pitchFamily="18" charset="0"/>
                    <a:ea typeface="Dotum" panose="020B0600000101010101" pitchFamily="34" charset="-127"/>
                    <a:cs typeface="Times New Roman" panose="02020603050405020304" pitchFamily="18" charset="0"/>
                  </a:rPr>
                  <a:t>* </a:t>
                </a:r>
                <a:r>
                  <a:rPr lang="en-US" sz="3600" b="1" u="sng" dirty="0" err="1">
                    <a:solidFill>
                      <a:srgbClr val="C00000"/>
                    </a:solidFill>
                    <a:latin typeface="Times New Roman" panose="02020603050405020304" pitchFamily="18" charset="0"/>
                    <a:ea typeface="Dotum" panose="020B0600000101010101" pitchFamily="34" charset="-127"/>
                    <a:cs typeface="Times New Roman" panose="02020603050405020304" pitchFamily="18" charset="0"/>
                  </a:rPr>
                  <a:t>Chú</a:t>
                </a:r>
                <a:r>
                  <a:rPr lang="en-US" sz="3600" b="1" u="sng" dirty="0">
                    <a:solidFill>
                      <a:srgbClr val="C00000"/>
                    </a:solidFill>
                    <a:latin typeface="Times New Roman" panose="02020603050405020304" pitchFamily="18" charset="0"/>
                    <a:ea typeface="Dotum" panose="020B0600000101010101" pitchFamily="34" charset="-127"/>
                    <a:cs typeface="Times New Roman" panose="02020603050405020304" pitchFamily="18" charset="0"/>
                  </a:rPr>
                  <a:t> ý:</a:t>
                </a:r>
                <a:endParaRPr lang="en-US" sz="3600" b="1" u="sng" dirty="0">
                  <a:solidFill>
                    <a:srgbClr val="C00000"/>
                  </a:solidFill>
                  <a:latin typeface="Times New Roman" panose="02020603050405020304" pitchFamily="18" charset="0"/>
                  <a:ea typeface="Arial" panose="020B0604020202020204" pitchFamily="34" charset="0"/>
                  <a:cs typeface="Times New Roman" panose="02020603050405020304" pitchFamily="18" charset="0"/>
                </a:endParaRPr>
              </a:p>
              <a:p>
                <a:pPr marL="571500" lvl="0" indent="-571500" algn="just">
                  <a:spcBef>
                    <a:spcPts val="1200"/>
                  </a:spcBef>
                  <a:spcAft>
                    <a:spcPts val="800"/>
                  </a:spcAft>
                  <a:buFontTx/>
                  <a:buChar char="-"/>
                </a:pPr>
                <a:r>
                  <a:rPr lang="vi-VN" sz="3600" dirty="0">
                    <a:solidFill>
                      <a:prstClr val="black"/>
                    </a:solidFill>
                    <a:latin typeface="Times New Roman" panose="02020603050405020304" pitchFamily="18" charset="0"/>
                    <a:ea typeface="Dotum" panose="020B0600000101010101" pitchFamily="34" charset="-127"/>
                    <a:cs typeface="Times New Roman" panose="02020603050405020304" pitchFamily="18" charset="0"/>
                  </a:rPr>
                  <a:t>Bậc của một đa thức là bậc của hạng tử có bậc cao nhất trong dạng thu gọn của đa thức đó.</a:t>
                </a:r>
              </a:p>
              <a:p>
                <a:pPr marL="571500" lvl="0" indent="-571500" algn="just">
                  <a:spcBef>
                    <a:spcPts val="1200"/>
                  </a:spcBef>
                  <a:spcAft>
                    <a:spcPts val="800"/>
                  </a:spcAft>
                  <a:buFontTx/>
                  <a:buChar char="-"/>
                </a:pPr>
                <a:r>
                  <a:rPr lang="vi-VN" sz="3600" dirty="0">
                    <a:solidFill>
                      <a:prstClr val="black"/>
                    </a:solidFill>
                    <a:latin typeface="Times New Roman" panose="02020603050405020304" pitchFamily="18" charset="0"/>
                    <a:ea typeface="Dotum" panose="020B0600000101010101" pitchFamily="34" charset="-127"/>
                    <a:cs typeface="Times New Roman" panose="02020603050405020304" pitchFamily="18" charset="0"/>
                  </a:rPr>
                  <a:t>Một số khác 0 tùy ý được coi là một đa thức bậc 0.</a:t>
                </a:r>
              </a:p>
              <a:p>
                <a:pPr marL="571500" lvl="0" indent="-571500" algn="just">
                  <a:spcBef>
                    <a:spcPts val="600"/>
                  </a:spcBef>
                  <a:spcAft>
                    <a:spcPts val="600"/>
                  </a:spcAft>
                  <a:buFontTx/>
                  <a:buChar char="-"/>
                </a:pPr>
                <a:r>
                  <a:rPr lang="vi-VN" sz="3600" dirty="0">
                    <a:solidFill>
                      <a:prstClr val="black"/>
                    </a:solidFill>
                    <a:latin typeface="Times New Roman" panose="02020603050405020304" pitchFamily="18" charset="0"/>
                    <a:ea typeface="Dotum" panose="020B0600000101010101" pitchFamily="34" charset="-127"/>
                    <a:cs typeface="Times New Roman" panose="02020603050405020304" pitchFamily="18" charset="0"/>
                  </a:rPr>
                  <a:t>Số 0 cũng là một đa thức, gọi là đa thức không. </a:t>
                </a:r>
                <a:r>
                  <a:rPr lang="vi-VN" sz="3600" dirty="0" smtClean="0">
                    <a:solidFill>
                      <a:prstClr val="black"/>
                    </a:solidFill>
                    <a:latin typeface="Times New Roman" panose="02020603050405020304" pitchFamily="18" charset="0"/>
                    <a:ea typeface="Dotum" panose="020B0600000101010101" pitchFamily="34" charset="-127"/>
                    <a:cs typeface="Times New Roman" panose="02020603050405020304" pitchFamily="18" charset="0"/>
                  </a:rPr>
                  <a:t>Nó </a:t>
                </a:r>
                <a:r>
                  <a:rPr lang="vi-VN" sz="3600" dirty="0">
                    <a:solidFill>
                      <a:prstClr val="black"/>
                    </a:solidFill>
                    <a:latin typeface="Times New Roman" panose="02020603050405020304" pitchFamily="18" charset="0"/>
                    <a:ea typeface="Dotum" panose="020B0600000101010101" pitchFamily="34" charset="-127"/>
                    <a:cs typeface="Times New Roman" panose="02020603050405020304" pitchFamily="18" charset="0"/>
                  </a:rPr>
                  <a:t>không có bậc xác định.</a:t>
                </a:r>
              </a:p>
              <a:p>
                <a:pPr algn="just">
                  <a:defRPr/>
                </a:pPr>
                <a:endParaRPr lang="en-US" sz="3600" dirty="0">
                  <a:latin typeface="Arial" panose="020B0604020202020204" pitchFamily="34" charset="0"/>
                  <a:ea typeface="Arial" panose="020B0604020202020204" pitchFamily="34" charset="0"/>
                  <a:cs typeface="Arial" panose="020B0604020202020204" pitchFamily="34" charset="0"/>
                </a:endParaRPr>
              </a:p>
              <a:p>
                <a:pPr algn="ctr">
                  <a:lnSpc>
                    <a:spcPct val="150000"/>
                  </a:lnSpc>
                  <a:defRPr/>
                </a:pPr>
                <a:endParaRPr lang="en-US" sz="3600" dirty="0"/>
              </a:p>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5B96A9"/>
                  </a:solidFill>
                  <a:effectLst/>
                  <a:uLnTx/>
                  <a:uFillTx/>
                  <a:latin typeface="Arial" panose="020B0604020202020204" pitchFamily="34" charset="0"/>
                  <a:cs typeface="Arial" panose="020B0604020202020204" pitchFamily="34" charset="0"/>
                </a:endParaRPr>
              </a:p>
            </p:txBody>
          </p:sp>
        </mc:Choice>
        <mc:Fallback>
          <p:sp>
            <p:nvSpPr>
              <p:cNvPr id="31" name="Rectangle 30"/>
              <p:cNvSpPr>
                <a:spLocks noRot="1" noChangeAspect="1" noMove="1" noResize="1" noEditPoints="1" noAdjustHandles="1" noChangeArrowheads="1" noChangeShapeType="1" noTextEdit="1"/>
              </p:cNvSpPr>
              <p:nvPr/>
            </p:nvSpPr>
            <p:spPr>
              <a:xfrm>
                <a:off x="1627474" y="1371778"/>
                <a:ext cx="15849601" cy="8637108"/>
              </a:xfrm>
              <a:prstGeom prst="rect">
                <a:avLst/>
              </a:prstGeom>
              <a:blipFill rotWithShape="0">
                <a:blip r:embed="rId18"/>
                <a:stretch>
                  <a:fillRect l="-1192" r="-1154"/>
                </a:stretch>
              </a:blipFill>
            </p:spPr>
            <p:txBody>
              <a:bodyPr/>
              <a:lstStyle/>
              <a:p>
                <a:r>
                  <a:rPr lang="en-US">
                    <a:noFill/>
                  </a:rPr>
                  <a:t> </a:t>
                </a:r>
              </a:p>
            </p:txBody>
          </p:sp>
        </mc:Fallback>
      </mc:AlternateContent>
      <p:sp>
        <p:nvSpPr>
          <p:cNvPr id="37" name="Oval Callout 36"/>
          <p:cNvSpPr/>
          <p:nvPr/>
        </p:nvSpPr>
        <p:spPr>
          <a:xfrm>
            <a:off x="1807440" y="805427"/>
            <a:ext cx="1789177" cy="841560"/>
          </a:xfrm>
          <a:prstGeom prst="wedgeEllipseCallout">
            <a:avLst>
              <a:gd name="adj1" fmla="val 40685"/>
              <a:gd name="adj2" fmla="val 26553"/>
            </a:avLst>
          </a:prstGeom>
          <a:solidFill>
            <a:srgbClr val="FFFF93"/>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Giải</a:t>
            </a:r>
            <a:endParaRPr kumimoji="0" lang="en-US" sz="38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34755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869109" y="416417"/>
            <a:ext cx="16687800" cy="9525000"/>
          </a:xfrm>
          <a:prstGeom prst="rect">
            <a:avLst/>
          </a:prstGeom>
          <a:ln>
            <a:solidFill>
              <a:srgbClr val="799276"/>
            </a:solidFill>
          </a:ln>
        </p:spPr>
        <p:style>
          <a:lnRef idx="2">
            <a:schemeClr val="accent6"/>
          </a:lnRef>
          <a:fillRef idx="1">
            <a:schemeClr val="lt1"/>
          </a:fillRef>
          <a:effectRef idx="0">
            <a:schemeClr val="accent6"/>
          </a:effectRef>
          <a:fontRef idx="minor">
            <a:schemeClr val="dk1"/>
          </a:fontRef>
        </p:style>
        <p:txBody>
          <a:bodyPr rtlCol="0" anchor="ctr"/>
          <a:lstStyle/>
          <a:p>
            <a:pPr lvl="0">
              <a:lnSpc>
                <a:spcPct val="150000"/>
              </a:lnSpc>
              <a:spcAft>
                <a:spcPts val="800"/>
              </a:spcAft>
              <a:defRPr/>
            </a:pPr>
            <a:endParaRPr lang="en-US" dirty="0" smtClean="0">
              <a:solidFill>
                <a:prstClr val="black"/>
              </a:solidFill>
              <a:latin typeface="Arial" panose="020B0604020202020204" pitchFamily="34" charset="0"/>
              <a:ea typeface="Arial" panose="020B0604020202020204" pitchFamily="34" charset="0"/>
              <a:cs typeface="Arial" panose="020B0604020202020204" pitchFamily="34" charset="0"/>
            </a:endParaRPr>
          </a:p>
          <a:p>
            <a:pPr lvl="0">
              <a:lnSpc>
                <a:spcPct val="150000"/>
              </a:lnSpc>
              <a:spcAft>
                <a:spcPts val="800"/>
              </a:spcAft>
              <a:defRPr/>
            </a:pPr>
            <a:endParaRPr lang="en-US" dirty="0">
              <a:solidFill>
                <a:prstClr val="black"/>
              </a:solidFill>
              <a:latin typeface="Arial" panose="020B0604020202020204" pitchFamily="34" charset="0"/>
              <a:ea typeface="Arial" panose="020B0604020202020204" pitchFamily="34" charset="0"/>
              <a:cs typeface="Arial" panose="020B0604020202020204" pitchFamily="34" charset="0"/>
            </a:endParaRPr>
          </a:p>
          <a:p>
            <a:pPr lvl="0">
              <a:lnSpc>
                <a:spcPct val="150000"/>
              </a:lnSpc>
              <a:spcAft>
                <a:spcPts val="800"/>
              </a:spcAft>
              <a:defRPr/>
            </a:pPr>
            <a:endParaRPr lang="en-US" dirty="0" smtClean="0">
              <a:solidFill>
                <a:prstClr val="black"/>
              </a:solidFill>
              <a:latin typeface="Arial" panose="020B0604020202020204" pitchFamily="34" charset="0"/>
              <a:ea typeface="Arial" panose="020B0604020202020204" pitchFamily="34" charset="0"/>
              <a:cs typeface="Arial" panose="020B0604020202020204" pitchFamily="34" charset="0"/>
            </a:endParaRPr>
          </a:p>
          <a:p>
            <a:pPr lvl="0">
              <a:lnSpc>
                <a:spcPct val="150000"/>
              </a:lnSpc>
              <a:spcAft>
                <a:spcPts val="800"/>
              </a:spcAft>
              <a:defRPr/>
            </a:pPr>
            <a:endParaRPr lang="en-US" dirty="0">
              <a:solidFill>
                <a:prstClr val="black"/>
              </a:solidFill>
              <a:latin typeface="Arial" panose="020B0604020202020204" pitchFamily="34" charset="0"/>
              <a:ea typeface="Arial" panose="020B0604020202020204" pitchFamily="34" charset="0"/>
              <a:cs typeface="Arial" panose="020B0604020202020204" pitchFamily="34" charset="0"/>
            </a:endParaRPr>
          </a:p>
          <a:p>
            <a:pPr lvl="0">
              <a:lnSpc>
                <a:spcPct val="150000"/>
              </a:lnSpc>
              <a:spcAft>
                <a:spcPts val="800"/>
              </a:spcAft>
              <a:defRPr/>
            </a:pPr>
            <a:endParaRPr lang="en-US" dirty="0" smtClean="0">
              <a:solidFill>
                <a:prstClr val="black"/>
              </a:solidFill>
              <a:latin typeface="Arial" panose="020B0604020202020204" pitchFamily="34" charset="0"/>
              <a:ea typeface="Arial" panose="020B0604020202020204" pitchFamily="34" charset="0"/>
              <a:cs typeface="Arial" panose="020B0604020202020204" pitchFamily="34" charset="0"/>
            </a:endParaRPr>
          </a:p>
          <a:p>
            <a:pPr lvl="0">
              <a:lnSpc>
                <a:spcPct val="150000"/>
              </a:lnSpc>
              <a:spcAft>
                <a:spcPts val="800"/>
              </a:spcAft>
              <a:defRPr/>
            </a:pPr>
            <a:endParaRPr lang="en-US" dirty="0">
              <a:solidFill>
                <a:prstClr val="black"/>
              </a:solidFill>
              <a:latin typeface="Arial" panose="020B0604020202020204" pitchFamily="34" charset="0"/>
              <a:ea typeface="Arial" panose="020B0604020202020204" pitchFamily="34" charset="0"/>
              <a:cs typeface="Arial" panose="020B0604020202020204" pitchFamily="34" charset="0"/>
            </a:endParaRPr>
          </a:p>
          <a:p>
            <a:pPr lvl="0">
              <a:lnSpc>
                <a:spcPct val="150000"/>
              </a:lnSpc>
              <a:spcAft>
                <a:spcPts val="800"/>
              </a:spcAft>
              <a:defRPr/>
            </a:pPr>
            <a:endParaRPr lang="en-US" dirty="0" smtClean="0">
              <a:solidFill>
                <a:prstClr val="black"/>
              </a:solidFill>
              <a:latin typeface="Arial" panose="020B0604020202020204" pitchFamily="34" charset="0"/>
              <a:ea typeface="Arial" panose="020B0604020202020204" pitchFamily="34" charset="0"/>
              <a:cs typeface="Arial" panose="020B0604020202020204" pitchFamily="34" charset="0"/>
            </a:endParaRPr>
          </a:p>
          <a:p>
            <a:pPr lvl="0">
              <a:lnSpc>
                <a:spcPct val="150000"/>
              </a:lnSpc>
              <a:spcAft>
                <a:spcPts val="800"/>
              </a:spcAft>
              <a:defRPr/>
            </a:pPr>
            <a:endParaRPr lang="en-US" dirty="0">
              <a:solidFill>
                <a:prstClr val="black"/>
              </a:solidFill>
              <a:latin typeface="Arial" panose="020B0604020202020204" pitchFamily="34" charset="0"/>
              <a:ea typeface="Arial" panose="020B0604020202020204" pitchFamily="34" charset="0"/>
              <a:cs typeface="Arial" panose="020B0604020202020204" pitchFamily="34" charset="0"/>
            </a:endParaRPr>
          </a:p>
          <a:p>
            <a:pPr lvl="0">
              <a:lnSpc>
                <a:spcPct val="150000"/>
              </a:lnSpc>
              <a:spcAft>
                <a:spcPts val="800"/>
              </a:spcAft>
              <a:defRPr/>
            </a:pPr>
            <a:endParaRPr lang="en-US" dirty="0" smtClean="0">
              <a:solidFill>
                <a:prstClr val="black"/>
              </a:solidFill>
              <a:latin typeface="Arial" panose="020B0604020202020204" pitchFamily="34" charset="0"/>
              <a:ea typeface="Arial" panose="020B0604020202020204" pitchFamily="34" charset="0"/>
              <a:cs typeface="Arial" panose="020B0604020202020204" pitchFamily="34" charset="0"/>
            </a:endParaRPr>
          </a:p>
          <a:p>
            <a:pPr lvl="0">
              <a:lnSpc>
                <a:spcPct val="150000"/>
              </a:lnSpc>
              <a:spcAft>
                <a:spcPts val="800"/>
              </a:spcAft>
              <a:defRPr/>
            </a:pPr>
            <a:endParaRPr lang="en-US" dirty="0">
              <a:solidFill>
                <a:prstClr val="black"/>
              </a:solidFill>
              <a:latin typeface="Arial" panose="020B0604020202020204" pitchFamily="34" charset="0"/>
              <a:ea typeface="Arial" panose="020B0604020202020204" pitchFamily="34" charset="0"/>
              <a:cs typeface="Arial" panose="020B0604020202020204" pitchFamily="34" charset="0"/>
            </a:endParaRPr>
          </a:p>
          <a:p>
            <a:pPr lvl="0">
              <a:lnSpc>
                <a:spcPct val="150000"/>
              </a:lnSpc>
              <a:spcAft>
                <a:spcPts val="800"/>
              </a:spcAft>
              <a:defRPr/>
            </a:pPr>
            <a:r>
              <a:rPr lang="en-US" sz="360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rPr>
              <a:t>       b</a:t>
            </a:r>
            <a:r>
              <a:rPr lang="en-US" sz="36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3600"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Thay</a:t>
            </a:r>
            <a:r>
              <a:rPr lang="en-US" sz="36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360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3600" dirty="0" err="1" smtClean="0">
                <a:solidFill>
                  <a:prstClr val="black"/>
                </a:solidFill>
                <a:latin typeface="Times New Roman" panose="02020603050405020304" pitchFamily="18" charset="0"/>
                <a:ea typeface="Dotum" panose="020B0600000101010101" pitchFamily="34" charset="-127"/>
                <a:cs typeface="Times New Roman" panose="02020603050405020304" pitchFamily="18" charset="0"/>
              </a:rPr>
              <a:t>vào</a:t>
            </a:r>
            <a:r>
              <a:rPr lang="en-US" sz="3600" dirty="0" smtClean="0">
                <a:solidFill>
                  <a:prstClr val="black"/>
                </a:solidFill>
                <a:latin typeface="Times New Roman" panose="02020603050405020304" pitchFamily="18" charset="0"/>
                <a:ea typeface="Dotum" panose="020B0600000101010101" pitchFamily="34" charset="-127"/>
                <a:cs typeface="Times New Roman" panose="02020603050405020304" pitchFamily="18" charset="0"/>
              </a:rPr>
              <a:t> </a:t>
            </a:r>
            <a:r>
              <a:rPr lang="en-US" sz="3600" dirty="0" err="1">
                <a:solidFill>
                  <a:prstClr val="black"/>
                </a:solidFill>
                <a:latin typeface="Times New Roman" panose="02020603050405020304" pitchFamily="18" charset="0"/>
                <a:ea typeface="Dotum" panose="020B0600000101010101" pitchFamily="34" charset="-127"/>
                <a:cs typeface="Times New Roman" panose="02020603050405020304" pitchFamily="18" charset="0"/>
              </a:rPr>
              <a:t>đa</a:t>
            </a:r>
            <a:r>
              <a:rPr lang="en-US" sz="3600" dirty="0">
                <a:solidFill>
                  <a:prstClr val="black"/>
                </a:solidFill>
                <a:latin typeface="Times New Roman" panose="02020603050405020304" pitchFamily="18" charset="0"/>
                <a:ea typeface="Dotum" panose="020B0600000101010101" pitchFamily="34" charset="-127"/>
                <a:cs typeface="Times New Roman" panose="02020603050405020304" pitchFamily="18" charset="0"/>
              </a:rPr>
              <a:t> </a:t>
            </a:r>
            <a:r>
              <a:rPr lang="en-US" sz="3600" dirty="0" err="1">
                <a:solidFill>
                  <a:prstClr val="black"/>
                </a:solidFill>
                <a:latin typeface="Times New Roman" panose="02020603050405020304" pitchFamily="18" charset="0"/>
                <a:ea typeface="Dotum" panose="020B0600000101010101" pitchFamily="34" charset="-127"/>
                <a:cs typeface="Times New Roman" panose="02020603050405020304" pitchFamily="18" charset="0"/>
              </a:rPr>
              <a:t>thức</a:t>
            </a:r>
            <a:r>
              <a:rPr lang="en-US" sz="3600" dirty="0">
                <a:solidFill>
                  <a:prstClr val="black"/>
                </a:solidFill>
                <a:latin typeface="Times New Roman" panose="02020603050405020304" pitchFamily="18" charset="0"/>
                <a:ea typeface="Dotum" panose="020B0600000101010101" pitchFamily="34" charset="-127"/>
                <a:cs typeface="Times New Roman" panose="02020603050405020304" pitchFamily="18" charset="0"/>
              </a:rPr>
              <a:t> P, ta </a:t>
            </a:r>
            <a:r>
              <a:rPr lang="en-US" sz="3600" dirty="0" err="1">
                <a:solidFill>
                  <a:prstClr val="black"/>
                </a:solidFill>
                <a:latin typeface="Times New Roman" panose="02020603050405020304" pitchFamily="18" charset="0"/>
                <a:ea typeface="Dotum" panose="020B0600000101010101" pitchFamily="34" charset="-127"/>
                <a:cs typeface="Times New Roman" panose="02020603050405020304" pitchFamily="18" charset="0"/>
              </a:rPr>
              <a:t>có</a:t>
            </a:r>
            <a:r>
              <a:rPr lang="en-US" sz="3600" dirty="0" smtClean="0">
                <a:solidFill>
                  <a:prstClr val="black"/>
                </a:solidFill>
                <a:latin typeface="Times New Roman" panose="02020603050405020304" pitchFamily="18" charset="0"/>
                <a:ea typeface="Dotum" panose="020B0600000101010101" pitchFamily="34" charset="-127"/>
                <a:cs typeface="Times New Roman" panose="02020603050405020304" pitchFamily="18" charset="0"/>
              </a:rPr>
              <a:t>:</a:t>
            </a:r>
          </a:p>
        </p:txBody>
      </p:sp>
      <p:sp>
        <p:nvSpPr>
          <p:cNvPr id="22" name="Oval Callout 21"/>
          <p:cNvSpPr/>
          <p:nvPr/>
        </p:nvSpPr>
        <p:spPr>
          <a:xfrm>
            <a:off x="7574167" y="3295942"/>
            <a:ext cx="1815501" cy="960794"/>
          </a:xfrm>
          <a:prstGeom prst="wedgeEllipseCallout">
            <a:avLst/>
          </a:prstGeom>
          <a:solidFill>
            <a:schemeClr val="accent5">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Giải</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27" name="Picture 26"/>
          <p:cNvPicPr>
            <a:picLocks noChangeAspect="1"/>
          </p:cNvPicPr>
          <p:nvPr/>
        </p:nvPicPr>
        <p:blipFill>
          <a:blip r:embed="rId2"/>
          <a:stretch>
            <a:fillRect/>
          </a:stretch>
        </p:blipFill>
        <p:spPr>
          <a:xfrm>
            <a:off x="16764371" y="158543"/>
            <a:ext cx="1174280" cy="1537289"/>
          </a:xfrm>
          <a:prstGeom prst="rect">
            <a:avLst/>
          </a:prstGeom>
        </p:spPr>
      </p:pic>
      <p:pic>
        <p:nvPicPr>
          <p:cNvPr id="29" name="Picture 28"/>
          <p:cNvPicPr>
            <a:picLocks noChangeAspect="1"/>
          </p:cNvPicPr>
          <p:nvPr/>
        </p:nvPicPr>
        <p:blipFill>
          <a:blip r:embed="rId3"/>
          <a:stretch>
            <a:fillRect/>
          </a:stretch>
        </p:blipFill>
        <p:spPr>
          <a:xfrm rot="3872335">
            <a:off x="86995" y="9011148"/>
            <a:ext cx="1365242" cy="1157953"/>
          </a:xfrm>
          <a:prstGeom prst="rect">
            <a:avLst/>
          </a:prstGeom>
        </p:spPr>
      </p:pic>
      <p:pic>
        <p:nvPicPr>
          <p:cNvPr id="30" name="Picture 29"/>
          <p:cNvPicPr>
            <a:picLocks noChangeAspect="1"/>
          </p:cNvPicPr>
          <p:nvPr/>
        </p:nvPicPr>
        <p:blipFill>
          <a:blip r:embed="rId4"/>
          <a:stretch>
            <a:fillRect/>
          </a:stretch>
        </p:blipFill>
        <p:spPr>
          <a:xfrm>
            <a:off x="126568" y="495300"/>
            <a:ext cx="1092632" cy="909764"/>
          </a:xfrm>
          <a:prstGeom prst="rect">
            <a:avLst/>
          </a:prstGeom>
        </p:spPr>
      </p:pic>
      <p:pic>
        <p:nvPicPr>
          <p:cNvPr id="3" name="Picture 2"/>
          <p:cNvPicPr>
            <a:picLocks noChangeAspect="1"/>
          </p:cNvPicPr>
          <p:nvPr/>
        </p:nvPicPr>
        <p:blipFill>
          <a:blip r:embed="rId5"/>
          <a:stretch>
            <a:fillRect/>
          </a:stretch>
        </p:blipFill>
        <p:spPr>
          <a:xfrm>
            <a:off x="15570592" y="4076700"/>
            <a:ext cx="2093425" cy="1421592"/>
          </a:xfrm>
          <a:prstGeom prst="rect">
            <a:avLst/>
          </a:prstGeom>
        </p:spPr>
      </p:pic>
      <p:grpSp>
        <p:nvGrpSpPr>
          <p:cNvPr id="13" name="Group 12"/>
          <p:cNvGrpSpPr/>
          <p:nvPr/>
        </p:nvGrpSpPr>
        <p:grpSpPr>
          <a:xfrm>
            <a:off x="1066800" y="398886"/>
            <a:ext cx="17250583" cy="3200410"/>
            <a:chOff x="1066800" y="703686"/>
            <a:chExt cx="17250583" cy="3200410"/>
          </a:xfrm>
        </p:grpSpPr>
        <p:sp>
          <p:nvSpPr>
            <p:cNvPr id="16" name="TextBox 5"/>
            <p:cNvSpPr txBox="1"/>
            <p:nvPr/>
          </p:nvSpPr>
          <p:spPr>
            <a:xfrm>
              <a:off x="1066800" y="934411"/>
              <a:ext cx="2667000" cy="646331"/>
            </a:xfrm>
            <a:prstGeom prst="rect">
              <a:avLst/>
            </a:prstGeom>
          </p:spPr>
          <p:txBody>
            <a:bodyPr wrap="square" lIns="0" tIns="0" rIns="0" bIns="0" rtlCol="0" anchor="t">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4200" b="1" i="0" u="sng" strike="noStrike" kern="1200" cap="none" spc="0" normalizeH="0" baseline="0" noProof="0" dirty="0" err="1">
                  <a:ln>
                    <a:noFill/>
                  </a:ln>
                  <a:solidFill>
                    <a:srgbClr val="5B96A9"/>
                  </a:solidFill>
                  <a:effectLst/>
                  <a:uLnTx/>
                  <a:uFillTx/>
                  <a:latin typeface="Times New Roman" panose="02020603050405020304" pitchFamily="18" charset="0"/>
                  <a:cs typeface="Times New Roman" panose="02020603050405020304" pitchFamily="18" charset="0"/>
                </a:rPr>
                <a:t>Ví</a:t>
              </a:r>
              <a:r>
                <a:rPr kumimoji="0" lang="en-US" sz="4200" b="1" i="0" u="sng" strike="noStrike" kern="1200" cap="none" spc="0" normalizeH="0" baseline="0" noProof="0" dirty="0">
                  <a:ln>
                    <a:noFill/>
                  </a:ln>
                  <a:solidFill>
                    <a:srgbClr val="5B96A9"/>
                  </a:solidFill>
                  <a:effectLst/>
                  <a:uLnTx/>
                  <a:uFillTx/>
                  <a:latin typeface="Times New Roman" panose="02020603050405020304" pitchFamily="18" charset="0"/>
                  <a:cs typeface="Times New Roman" panose="02020603050405020304" pitchFamily="18" charset="0"/>
                </a:rPr>
                <a:t> </a:t>
              </a:r>
              <a:r>
                <a:rPr kumimoji="0" lang="en-US" sz="4200" b="1" i="0" u="sng" strike="noStrike" kern="1200" cap="none" spc="0" normalizeH="0" baseline="0" noProof="0" dirty="0" err="1">
                  <a:ln>
                    <a:noFill/>
                  </a:ln>
                  <a:solidFill>
                    <a:srgbClr val="5B96A9"/>
                  </a:solidFill>
                  <a:effectLst/>
                  <a:uLnTx/>
                  <a:uFillTx/>
                  <a:latin typeface="Times New Roman" panose="02020603050405020304" pitchFamily="18" charset="0"/>
                  <a:cs typeface="Times New Roman" panose="02020603050405020304" pitchFamily="18" charset="0"/>
                </a:rPr>
                <a:t>dụ</a:t>
              </a:r>
              <a:r>
                <a:rPr kumimoji="0" lang="en-US" sz="4200" b="1" i="0" u="sng" strike="noStrike" kern="1200" cap="none" spc="0" normalizeH="0" baseline="0" noProof="0" dirty="0">
                  <a:ln>
                    <a:noFill/>
                  </a:ln>
                  <a:solidFill>
                    <a:srgbClr val="5B96A9"/>
                  </a:solidFill>
                  <a:effectLst/>
                  <a:uLnTx/>
                  <a:uFillTx/>
                  <a:latin typeface="Times New Roman" panose="02020603050405020304" pitchFamily="18" charset="0"/>
                  <a:cs typeface="Times New Roman" panose="02020603050405020304" pitchFamily="18" charset="0"/>
                </a:rPr>
                <a:t> </a:t>
              </a:r>
              <a:r>
                <a:rPr kumimoji="0" lang="en-US" sz="4200" b="1" i="0" u="sng" strike="noStrike" kern="1200" cap="none" spc="0" normalizeH="0" baseline="0" noProof="0" dirty="0" smtClean="0">
                  <a:ln>
                    <a:noFill/>
                  </a:ln>
                  <a:solidFill>
                    <a:srgbClr val="5B96A9"/>
                  </a:solidFill>
                  <a:effectLst/>
                  <a:uLnTx/>
                  <a:uFillTx/>
                  <a:latin typeface="Times New Roman" panose="02020603050405020304" pitchFamily="18" charset="0"/>
                  <a:cs typeface="Times New Roman" panose="02020603050405020304" pitchFamily="18" charset="0"/>
                </a:rPr>
                <a:t>3:</a:t>
              </a:r>
              <a:endParaRPr kumimoji="0" lang="en-US" sz="4200" b="1" i="0" u="sng" strike="noStrike" kern="1200" cap="none" spc="0" normalizeH="0" baseline="0" noProof="0" dirty="0">
                <a:ln>
                  <a:noFill/>
                </a:ln>
                <a:solidFill>
                  <a:srgbClr val="5B96A9"/>
                </a:solidFill>
                <a:effectLst/>
                <a:uLnTx/>
                <a:uFillTx/>
                <a:latin typeface="Times New Roman" panose="02020603050405020304" pitchFamily="18" charset="0"/>
                <a:cs typeface="Times New Roman" panose="02020603050405020304" pitchFamily="18" charset="0"/>
              </a:endParaRPr>
            </a:p>
          </p:txBody>
        </p:sp>
        <p:grpSp>
          <p:nvGrpSpPr>
            <p:cNvPr id="8" name="Group 7"/>
            <p:cNvGrpSpPr/>
            <p:nvPr/>
          </p:nvGrpSpPr>
          <p:grpSpPr>
            <a:xfrm>
              <a:off x="3581400" y="703686"/>
              <a:ext cx="14735983" cy="1351396"/>
              <a:chOff x="3352800" y="1250123"/>
              <a:chExt cx="14735983" cy="1351396"/>
            </a:xfrm>
          </p:grpSpPr>
          <p:sp>
            <p:nvSpPr>
              <p:cNvPr id="2" name="Rectangle 1"/>
              <p:cNvSpPr/>
              <p:nvPr/>
            </p:nvSpPr>
            <p:spPr>
              <a:xfrm>
                <a:off x="3352800" y="1511301"/>
                <a:ext cx="13792200" cy="707886"/>
              </a:xfrm>
              <a:prstGeom prst="rect">
                <a:avLst/>
              </a:prstGeom>
            </p:spPr>
            <p:txBody>
              <a:bodyPr wrap="square">
                <a:spAutoFit/>
              </a:bodyPr>
              <a:lstStyle/>
              <a:p>
                <a:pPr marL="0" marR="0" lvl="0" indent="0" algn="just" defTabSz="914400" rtl="0" eaLnBrk="1" fontAlgn="auto" latinLnBrk="0" hangingPunct="1">
                  <a:spcBef>
                    <a:spcPts val="0"/>
                  </a:spcBef>
                  <a:spcAft>
                    <a:spcPts val="800"/>
                  </a:spcAft>
                  <a:buClrTx/>
                  <a:buSzTx/>
                  <a:buFontTx/>
                  <a:buNone/>
                  <a:tabLst/>
                  <a:defRPr/>
                </a:pPr>
                <a:r>
                  <a:rPr kumimoji="0" lang="nl-NL" sz="4000" b="0" i="0" u="none" strike="noStrike" kern="1200" cap="none" spc="0" normalizeH="0" baseline="0" noProof="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Cho đa</a:t>
                </a:r>
                <a:r>
                  <a:rPr kumimoji="0" lang="nl-NL" sz="4000" b="0" i="0" u="none" strike="noStrike" kern="1200" cap="none" spc="0" normalizeH="0" noProof="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thức</a:t>
                </a:r>
                <a:endParaRPr kumimoji="0" lang="en-US" sz="4000" b="0" i="0" u="none" strike="noStrike" kern="1200" cap="none" spc="0" normalizeH="0" baseline="0" noProof="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5" name="Rectangle 4"/>
                  <p:cNvSpPr/>
                  <p:nvPr/>
                </p:nvSpPr>
                <p:spPr>
                  <a:xfrm>
                    <a:off x="4309481" y="1250123"/>
                    <a:ext cx="13779302" cy="1351396"/>
                  </a:xfrm>
                  <a:prstGeom prst="rect">
                    <a:avLst/>
                  </a:prstGeom>
                </p:spPr>
                <p:txBody>
                  <a:bodyPr wrap="square">
                    <a:spAutoFit/>
                  </a:bodyPr>
                  <a:lstStyle/>
                  <a:p>
                    <a:pPr lvl="0" algn="just">
                      <a:spcAft>
                        <a:spcPts val="800"/>
                      </a:spcAft>
                    </a:pPr>
                    <a14:m>
                      <m:oMathPara xmlns:m="http://schemas.openxmlformats.org/officeDocument/2006/math">
                        <m:oMathParaPr>
                          <m:jc m:val="centerGroup"/>
                        </m:oMathParaPr>
                        <m:oMath xmlns:m="http://schemas.openxmlformats.org/officeDocument/2006/math">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𝑃</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sSup>
                            <m:sSupPr>
                              <m:ctrlP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sup>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sup>
                          </m:sSup>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num>
                            <m:den>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den>
                          </m:f>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𝑥𝑦𝑧</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4</m:t>
                              </m:r>
                            </m:sup>
                          </m:sSup>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4</m:t>
                              </m:r>
                            </m:num>
                            <m:den>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3</m:t>
                              </m:r>
                            </m:den>
                          </m:f>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𝑥𝑦𝑧</m:t>
                          </m:r>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𝑦</m:t>
                          </m:r>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−6</m:t>
                          </m:r>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𝑧</m:t>
                          </m:r>
                        </m:oMath>
                      </m:oMathPara>
                    </a14:m>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4309481" y="1250123"/>
                    <a:ext cx="13779302" cy="1351396"/>
                  </a:xfrm>
                  <a:prstGeom prst="rect">
                    <a:avLst/>
                  </a:prstGeom>
                  <a:blipFill rotWithShape="0">
                    <a:blip r:embed="rId6"/>
                    <a:stretch>
                      <a:fillRect/>
                    </a:stretch>
                  </a:blipFill>
                </p:spPr>
                <p:txBody>
                  <a:bodyPr/>
                  <a:lstStyle/>
                  <a:p>
                    <a:r>
                      <a:rPr lang="en-US">
                        <a:noFill/>
                      </a:rPr>
                      <a:t> </a:t>
                    </a:r>
                  </a:p>
                </p:txBody>
              </p:sp>
            </mc:Fallback>
          </mc:AlternateContent>
        </p:grpSp>
        <p:sp>
          <p:nvSpPr>
            <p:cNvPr id="14" name="Rectangle 13"/>
            <p:cNvSpPr/>
            <p:nvPr/>
          </p:nvSpPr>
          <p:spPr>
            <a:xfrm>
              <a:off x="1585818" y="2095500"/>
              <a:ext cx="13792200" cy="1426031"/>
            </a:xfrm>
            <a:prstGeom prst="rect">
              <a:avLst/>
            </a:prstGeom>
          </p:spPr>
          <p:txBody>
            <a:bodyPr wrap="square">
              <a:spAutoFit/>
            </a:bodyPr>
            <a:lstStyle/>
            <a:p>
              <a:pPr marL="0" marR="0" lvl="0" indent="0" algn="just" defTabSz="914400" rtl="0" eaLnBrk="1" fontAlgn="auto" latinLnBrk="0" hangingPunct="1">
                <a:spcBef>
                  <a:spcPts val="0"/>
                </a:spcBef>
                <a:spcAft>
                  <a:spcPts val="800"/>
                </a:spcAft>
                <a:buClrTx/>
                <a:buSzTx/>
                <a:buFontTx/>
                <a:buNone/>
                <a:tabLst/>
                <a:defRPr/>
              </a:pPr>
              <a:r>
                <a:rPr kumimoji="0" lang="nl-NL" sz="4000" b="0" i="0" u="none" strike="noStrike" kern="1200" cap="none" spc="0" normalizeH="0" baseline="0" noProof="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 Tìm</a:t>
              </a:r>
              <a:r>
                <a:rPr kumimoji="0" lang="nl-NL" sz="4000" b="0" i="0" u="none" strike="noStrike" kern="1200" cap="none" spc="0" normalizeH="0" noProof="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bậc của đa thức P.</a:t>
              </a:r>
            </a:p>
            <a:p>
              <a:pPr marL="0" marR="0" lvl="0" indent="0" algn="just" defTabSz="914400" rtl="0" eaLnBrk="1" fontAlgn="auto" latinLnBrk="0" hangingPunct="1">
                <a:spcBef>
                  <a:spcPts val="0"/>
                </a:spcBef>
                <a:spcAft>
                  <a:spcPts val="800"/>
                </a:spcAft>
                <a:buClrTx/>
                <a:buSzTx/>
                <a:buFontTx/>
                <a:buNone/>
                <a:tabLst/>
                <a:defRPr/>
              </a:pPr>
              <a:r>
                <a:rPr kumimoji="0" lang="en-US" sz="4000" b="0" i="0" u="none" strike="noStrike" kern="1200" cap="none" spc="0" normalizeH="0" baseline="0" noProof="0" smtClean="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b) Tính</a:t>
              </a:r>
              <a:r>
                <a:rPr kumimoji="0" lang="en-US" sz="4000" b="0" i="0" u="none" strike="noStrike" kern="1200" cap="none" spc="0" normalizeH="0" noProof="0" smtClean="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 giá trị của P khi</a:t>
              </a:r>
              <a:endParaRPr kumimoji="0" lang="en-US" sz="4000" b="0" i="0" u="none" strike="noStrike" kern="1200" cap="none" spc="0" normalizeH="0" baseline="0" noProof="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7" name="Rectangle 6"/>
                <p:cNvSpPr/>
                <p:nvPr/>
              </p:nvSpPr>
              <p:spPr>
                <a:xfrm>
                  <a:off x="6882789" y="2552700"/>
                  <a:ext cx="4786182" cy="1351396"/>
                </a:xfrm>
                <a:prstGeom prst="rect">
                  <a:avLst/>
                </a:prstGeom>
              </p:spPr>
              <p:txBody>
                <a:bodyPr wrap="none">
                  <a:spAutoFit/>
                </a:bodyPr>
                <a:lstStyle/>
                <a:p>
                  <a:pPr lvl="0" algn="just">
                    <a:spcAft>
                      <a:spcPts val="800"/>
                    </a:spcAft>
                    <a:defRPr/>
                  </a:pPr>
                  <a14:m>
                    <m:oMathPara xmlns:m="http://schemas.openxmlformats.org/officeDocument/2006/math">
                      <m:oMathParaPr>
                        <m:jc m:val="centerGroup"/>
                      </m:oMathParaPr>
                      <m:oMath xmlns:m="http://schemas.openxmlformats.org/officeDocument/2006/math">
                        <m:r>
                          <a:rPr lang="en-US" sz="4000" i="1" smtClean="0">
                            <a:solidFill>
                              <a:prstClr val="black"/>
                            </a:solidFill>
                            <a:latin typeface="Cambria Math" panose="02040503050406030204" pitchFamily="18" charset="0"/>
                            <a:ea typeface="Arial" panose="020B0604020202020204" pitchFamily="34" charset="0"/>
                            <a:cs typeface="Arial" panose="020B0604020202020204" pitchFamily="34" charset="0"/>
                          </a:rPr>
                          <m:t>𝑥</m:t>
                        </m:r>
                        <m:r>
                          <a:rPr lang="en-US" sz="4000" i="1" smtClean="0">
                            <a:solidFill>
                              <a:prstClr val="black"/>
                            </a:solidFill>
                            <a:latin typeface="Cambria Math" panose="02040503050406030204" pitchFamily="18" charset="0"/>
                            <a:ea typeface="Arial" panose="020B0604020202020204" pitchFamily="34" charset="0"/>
                            <a:cs typeface="Arial" panose="020B0604020202020204" pitchFamily="34" charset="0"/>
                          </a:rPr>
                          <m:t>=1; </m:t>
                        </m:r>
                        <m:r>
                          <a:rPr lang="en-US" sz="4000" i="1" smtClean="0">
                            <a:solidFill>
                              <a:prstClr val="black"/>
                            </a:solidFill>
                            <a:latin typeface="Cambria Math" panose="02040503050406030204" pitchFamily="18" charset="0"/>
                            <a:ea typeface="Arial" panose="020B0604020202020204" pitchFamily="34" charset="0"/>
                            <a:cs typeface="Arial" panose="020B0604020202020204" pitchFamily="34" charset="0"/>
                          </a:rPr>
                          <m:t>𝑦</m:t>
                        </m:r>
                        <m:r>
                          <a:rPr lang="en-US" sz="4000" i="1" smtClean="0">
                            <a:solidFill>
                              <a:prstClr val="black"/>
                            </a:solidFill>
                            <a:latin typeface="Cambria Math" panose="02040503050406030204" pitchFamily="18" charset="0"/>
                            <a:ea typeface="Arial" panose="020B0604020202020204" pitchFamily="34" charset="0"/>
                            <a:cs typeface="Arial" panose="020B0604020202020204" pitchFamily="34" charset="0"/>
                          </a:rPr>
                          <m:t>=3; </m:t>
                        </m:r>
                        <m:r>
                          <a:rPr lang="en-US" sz="4000" i="1" smtClean="0">
                            <a:solidFill>
                              <a:prstClr val="black"/>
                            </a:solidFill>
                            <a:latin typeface="Cambria Math" panose="02040503050406030204" pitchFamily="18" charset="0"/>
                            <a:ea typeface="Arial" panose="020B0604020202020204" pitchFamily="34" charset="0"/>
                            <a:cs typeface="Arial" panose="020B0604020202020204" pitchFamily="34" charset="0"/>
                          </a:rPr>
                          <m:t>𝑧</m:t>
                        </m:r>
                        <m:r>
                          <a:rPr lang="en-US" sz="4000" i="1" smtClean="0">
                            <a:solidFill>
                              <a:prstClr val="black"/>
                            </a:solidFill>
                            <a:latin typeface="Cambria Math" panose="02040503050406030204" pitchFamily="18" charset="0"/>
                            <a:ea typeface="Arial" panose="020B0604020202020204" pitchFamily="34" charset="0"/>
                            <a:cs typeface="Arial" panose="020B0604020202020204" pitchFamily="34" charset="0"/>
                          </a:rPr>
                          <m:t>=</m:t>
                        </m:r>
                        <m:f>
                          <m:fPr>
                            <m:ctrlPr>
                              <a:rPr lang="en-US" sz="4000" i="1" smtClean="0">
                                <a:solidFill>
                                  <a:prstClr val="black"/>
                                </a:solidFill>
                                <a:latin typeface="Cambria Math" panose="02040503050406030204" pitchFamily="18" charset="0"/>
                                <a:cs typeface="Arial" panose="020B0604020202020204" pitchFamily="34" charset="0"/>
                              </a:rPr>
                            </m:ctrlPr>
                          </m:fPr>
                          <m:num>
                            <m:r>
                              <a:rPr lang="en-US" sz="4000" b="0" i="1" smtClean="0">
                                <a:solidFill>
                                  <a:prstClr val="black"/>
                                </a:solidFill>
                                <a:latin typeface="Cambria Math" panose="02040503050406030204" pitchFamily="18" charset="0"/>
                                <a:cs typeface="Arial" panose="020B0604020202020204" pitchFamily="34" charset="0"/>
                              </a:rPr>
                              <m:t>1</m:t>
                            </m:r>
                          </m:num>
                          <m:den>
                            <m:r>
                              <a:rPr lang="en-US" sz="4000" b="0" i="1" smtClean="0">
                                <a:solidFill>
                                  <a:prstClr val="black"/>
                                </a:solidFill>
                                <a:latin typeface="Cambria Math" panose="02040503050406030204" pitchFamily="18" charset="0"/>
                                <a:cs typeface="Arial" panose="020B0604020202020204" pitchFamily="34" charset="0"/>
                              </a:rPr>
                              <m:t>3</m:t>
                            </m:r>
                          </m:den>
                        </m:f>
                        <m:r>
                          <a:rPr lang="en-US" sz="4000" i="1" smtClean="0">
                            <a:solidFill>
                              <a:prstClr val="black"/>
                            </a:solidFill>
                            <a:latin typeface="Cambria Math" panose="02040503050406030204" pitchFamily="18" charset="0"/>
                            <a:ea typeface="Arial" panose="020B0604020202020204" pitchFamily="34" charset="0"/>
                            <a:cs typeface="Arial" panose="020B0604020202020204" pitchFamily="34" charset="0"/>
                          </a:rPr>
                          <m:t> </m:t>
                        </m:r>
                      </m:oMath>
                    </m:oMathPara>
                  </a14:m>
                  <a:endParaRPr lang="en-US" sz="400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p:txBody>
            </p:sp>
          </mc:Choice>
          <mc:Fallback>
            <p:sp>
              <p:nvSpPr>
                <p:cNvPr id="7" name="Rectangle 6"/>
                <p:cNvSpPr>
                  <a:spLocks noRot="1" noChangeAspect="1" noMove="1" noResize="1" noEditPoints="1" noAdjustHandles="1" noChangeArrowheads="1" noChangeShapeType="1" noTextEdit="1"/>
                </p:cNvSpPr>
                <p:nvPr/>
              </p:nvSpPr>
              <p:spPr>
                <a:xfrm>
                  <a:off x="6882789" y="2552700"/>
                  <a:ext cx="4786182" cy="1351396"/>
                </a:xfrm>
                <a:prstGeom prst="rect">
                  <a:avLst/>
                </a:prstGeom>
                <a:blipFill rotWithShape="0">
                  <a:blip r:embed="rId7"/>
                  <a:stretch>
                    <a:fillRect/>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9" name="Rectangle 8"/>
              <p:cNvSpPr/>
              <p:nvPr/>
            </p:nvSpPr>
            <p:spPr>
              <a:xfrm>
                <a:off x="1605886" y="5791914"/>
                <a:ext cx="16078200" cy="1323439"/>
              </a:xfrm>
              <a:prstGeom prst="rect">
                <a:avLst/>
              </a:prstGeom>
            </p:spPr>
            <p:txBody>
              <a:bodyPr wrap="square">
                <a:spAutoFit/>
              </a:bodyPr>
              <a:lstStyle/>
              <a:p>
                <a:pPr lvl="0"/>
                <a:r>
                  <a:rPr lang="en-US" sz="4000" dirty="0" err="1" smtClean="0">
                    <a:effectLst/>
                    <a:latin typeface="Times New Roman" panose="02020603050405020304" pitchFamily="18" charset="0"/>
                    <a:ea typeface="Dotum" panose="020B0600000101010101" pitchFamily="34" charset="-127"/>
                    <a:cs typeface="Times New Roman" panose="02020603050405020304" pitchFamily="18" charset="0"/>
                  </a:rPr>
                  <a:t>Trong</a:t>
                </a:r>
                <a:r>
                  <a:rPr lang="en-US" sz="4000" dirty="0" smtClean="0">
                    <a:effectLst/>
                    <a:latin typeface="Times New Roman" panose="02020603050405020304" pitchFamily="18" charset="0"/>
                    <a:ea typeface="Dotum" panose="020B0600000101010101" pitchFamily="34" charset="-127"/>
                    <a:cs typeface="Times New Roman" panose="02020603050405020304" pitchFamily="18" charset="0"/>
                  </a:rPr>
                  <a:t> </a:t>
                </a:r>
                <a:r>
                  <a:rPr lang="en-US" sz="4000" dirty="0" err="1" smtClean="0">
                    <a:effectLst/>
                    <a:latin typeface="Times New Roman" panose="02020603050405020304" pitchFamily="18" charset="0"/>
                    <a:ea typeface="Dotum" panose="020B0600000101010101" pitchFamily="34" charset="-127"/>
                    <a:cs typeface="Times New Roman" panose="02020603050405020304" pitchFamily="18" charset="0"/>
                  </a:rPr>
                  <a:t>kết</a:t>
                </a:r>
                <a:r>
                  <a:rPr lang="en-US" sz="4000" dirty="0" smtClean="0">
                    <a:effectLst/>
                    <a:latin typeface="Times New Roman" panose="02020603050405020304" pitchFamily="18" charset="0"/>
                    <a:ea typeface="Dotum" panose="020B0600000101010101" pitchFamily="34" charset="-127"/>
                    <a:cs typeface="Times New Roman" panose="02020603050405020304" pitchFamily="18" charset="0"/>
                  </a:rPr>
                  <a:t> </a:t>
                </a:r>
                <a:r>
                  <a:rPr lang="en-US" sz="4000" dirty="0" err="1" smtClean="0">
                    <a:effectLst/>
                    <a:latin typeface="Times New Roman" panose="02020603050405020304" pitchFamily="18" charset="0"/>
                    <a:ea typeface="Dotum" panose="020B0600000101010101" pitchFamily="34" charset="-127"/>
                    <a:cs typeface="Times New Roman" panose="02020603050405020304" pitchFamily="18" charset="0"/>
                  </a:rPr>
                  <a:t>quả</a:t>
                </a:r>
                <a:r>
                  <a:rPr lang="en-US" sz="4000" dirty="0" smtClean="0">
                    <a:effectLst/>
                    <a:latin typeface="Times New Roman" panose="02020603050405020304" pitchFamily="18" charset="0"/>
                    <a:ea typeface="Dotum" panose="020B0600000101010101" pitchFamily="34" charset="-127"/>
                    <a:cs typeface="Times New Roman" panose="02020603050405020304" pitchFamily="18" charset="0"/>
                  </a:rPr>
                  <a:t>, </a:t>
                </a:r>
                <a:r>
                  <a:rPr lang="en-US" sz="4000" dirty="0" err="1" smtClean="0">
                    <a:effectLst/>
                    <a:latin typeface="Times New Roman" panose="02020603050405020304" pitchFamily="18" charset="0"/>
                    <a:ea typeface="Dotum" panose="020B0600000101010101" pitchFamily="34" charset="-127"/>
                    <a:cs typeface="Times New Roman" panose="02020603050405020304" pitchFamily="18" charset="0"/>
                  </a:rPr>
                  <a:t>hai</a:t>
                </a:r>
                <a:r>
                  <a:rPr lang="en-US" sz="4000" dirty="0" smtClean="0">
                    <a:effectLst/>
                    <a:latin typeface="Times New Roman" panose="02020603050405020304" pitchFamily="18" charset="0"/>
                    <a:ea typeface="Dotum" panose="020B0600000101010101" pitchFamily="34" charset="-127"/>
                    <a:cs typeface="Times New Roman" panose="02020603050405020304" pitchFamily="18" charset="0"/>
                  </a:rPr>
                  <a:t> </a:t>
                </a:r>
                <a:r>
                  <a:rPr lang="en-US" sz="4000" dirty="0" err="1" smtClean="0">
                    <a:effectLst/>
                    <a:latin typeface="Times New Roman" panose="02020603050405020304" pitchFamily="18" charset="0"/>
                    <a:ea typeface="Dotum" panose="020B0600000101010101" pitchFamily="34" charset="-127"/>
                    <a:cs typeface="Times New Roman" panose="02020603050405020304" pitchFamily="18" charset="0"/>
                  </a:rPr>
                  <a:t>hạng</a:t>
                </a:r>
                <a:r>
                  <a:rPr lang="en-US" sz="4000" dirty="0" smtClean="0">
                    <a:effectLst/>
                    <a:latin typeface="Times New Roman" panose="02020603050405020304" pitchFamily="18" charset="0"/>
                    <a:ea typeface="Dotum" panose="020B0600000101010101" pitchFamily="34" charset="-127"/>
                    <a:cs typeface="Times New Roman" panose="02020603050405020304" pitchFamily="18" charset="0"/>
                  </a:rPr>
                  <a:t> </a:t>
                </a:r>
                <a:r>
                  <a:rPr lang="en-US" sz="4000" dirty="0" err="1" smtClean="0">
                    <a:effectLst/>
                    <a:latin typeface="Times New Roman" panose="02020603050405020304" pitchFamily="18" charset="0"/>
                    <a:ea typeface="Dotum" panose="020B0600000101010101" pitchFamily="34" charset="-127"/>
                    <a:cs typeface="Times New Roman" panose="02020603050405020304" pitchFamily="18" charset="0"/>
                  </a:rPr>
                  <a:t>tử</a:t>
                </a:r>
                <a:r>
                  <a:rPr lang="en-US" sz="4000" dirty="0" smtClean="0">
                    <a:effectLst/>
                    <a:latin typeface="Times New Roman" panose="02020603050405020304" pitchFamily="18" charset="0"/>
                    <a:ea typeface="Dotum" panose="020B0600000101010101" pitchFamily="34" charset="-127"/>
                    <a:cs typeface="Times New Roman" panose="02020603050405020304" pitchFamily="18" charset="0"/>
                  </a:rPr>
                  <a:t> </a:t>
                </a:r>
                <a14:m>
                  <m:oMath xmlns:m="http://schemas.openxmlformats.org/officeDocument/2006/math">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xyz</m:t>
                    </m:r>
                  </m:oMath>
                </a14:m>
                <a:r>
                  <a:rPr lang="en-US" sz="4000" dirty="0" smtClean="0">
                    <a:effectLst/>
                    <a:latin typeface="Times New Roman" panose="02020603050405020304" pitchFamily="18" charset="0"/>
                    <a:ea typeface="Dotum" panose="020B0600000101010101" pitchFamily="34" charset="-127"/>
                    <a:cs typeface="Times New Roman" panose="02020603050405020304" pitchFamily="18" charset="0"/>
                  </a:rPr>
                  <a:t> </a:t>
                </a:r>
                <a:r>
                  <a:rPr lang="en-US" sz="4000" dirty="0" err="1" smtClean="0">
                    <a:effectLst/>
                    <a:latin typeface="Times New Roman" panose="02020603050405020304" pitchFamily="18" charset="0"/>
                    <a:ea typeface="Dotum" panose="020B0600000101010101" pitchFamily="34" charset="-127"/>
                    <a:cs typeface="Times New Roman" panose="02020603050405020304" pitchFamily="18" charset="0"/>
                  </a:rPr>
                  <a:t>và</a:t>
                </a:r>
                <a14:m>
                  <m:oMath xmlns:m="http://schemas.openxmlformats.org/officeDocument/2006/math">
                    <m:r>
                      <a:rPr lang="en-US" sz="4000" b="0" i="0" smtClean="0">
                        <a:solidFill>
                          <a:prstClr val="black"/>
                        </a:solidFill>
                        <a:latin typeface="Cambria Math" panose="02040503050406030204" pitchFamily="18" charset="0"/>
                        <a:ea typeface="Arial" panose="020B0604020202020204" pitchFamily="34" charset="0"/>
                        <a:cs typeface="Times New Roman" panose="02020603050405020304" pitchFamily="18" charset="0"/>
                      </a:rPr>
                      <m:t> </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sSup>
                      <m:sSupPr>
                        <m:ctrlP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x</m:t>
                        </m:r>
                      </m:e>
                      <m:sup>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sup>
                    </m:sSup>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y</m:t>
                    </m:r>
                  </m:oMath>
                </a14:m>
                <a:r>
                  <a:rPr lang="en-US" sz="4000" dirty="0" smtClean="0">
                    <a:effectLst/>
                    <a:latin typeface="Times New Roman" panose="02020603050405020304" pitchFamily="18" charset="0"/>
                    <a:ea typeface="Dotum" panose="020B0600000101010101" pitchFamily="34" charset="-127"/>
                    <a:cs typeface="Times New Roman" panose="02020603050405020304" pitchFamily="18" charset="0"/>
                  </a:rPr>
                  <a:t> </a:t>
                </a:r>
                <a:r>
                  <a:rPr lang="en-US" sz="4000" dirty="0" err="1" smtClean="0">
                    <a:effectLst/>
                    <a:latin typeface="Times New Roman" panose="02020603050405020304" pitchFamily="18" charset="0"/>
                    <a:ea typeface="Dotum" panose="020B0600000101010101" pitchFamily="34" charset="-127"/>
                    <a:cs typeface="Times New Roman" panose="02020603050405020304" pitchFamily="18" charset="0"/>
                  </a:rPr>
                  <a:t>cùng</a:t>
                </a:r>
                <a:r>
                  <a:rPr lang="en-US" sz="4000" dirty="0" smtClean="0">
                    <a:effectLst/>
                    <a:latin typeface="Times New Roman" panose="02020603050405020304" pitchFamily="18" charset="0"/>
                    <a:ea typeface="Dotum" panose="020B0600000101010101" pitchFamily="34" charset="-127"/>
                    <a:cs typeface="Times New Roman" panose="02020603050405020304" pitchFamily="18" charset="0"/>
                  </a:rPr>
                  <a:t> </a:t>
                </a:r>
                <a:r>
                  <a:rPr lang="en-US" sz="4000" dirty="0" err="1" smtClean="0">
                    <a:effectLst/>
                    <a:latin typeface="Times New Roman" panose="02020603050405020304" pitchFamily="18" charset="0"/>
                    <a:ea typeface="Dotum" panose="020B0600000101010101" pitchFamily="34" charset="-127"/>
                    <a:cs typeface="Times New Roman" panose="02020603050405020304" pitchFamily="18" charset="0"/>
                  </a:rPr>
                  <a:t>có</a:t>
                </a:r>
                <a:r>
                  <a:rPr lang="en-US" sz="4000" dirty="0" smtClean="0">
                    <a:effectLst/>
                    <a:latin typeface="Times New Roman" panose="02020603050405020304" pitchFamily="18" charset="0"/>
                    <a:ea typeface="Dotum" panose="020B0600000101010101" pitchFamily="34" charset="-127"/>
                    <a:cs typeface="Times New Roman" panose="02020603050405020304" pitchFamily="18" charset="0"/>
                  </a:rPr>
                  <a:t> </a:t>
                </a:r>
                <a:r>
                  <a:rPr lang="en-US" sz="4000" dirty="0" err="1" smtClean="0">
                    <a:effectLst/>
                    <a:latin typeface="Times New Roman" panose="02020603050405020304" pitchFamily="18" charset="0"/>
                    <a:ea typeface="Dotum" panose="020B0600000101010101" pitchFamily="34" charset="-127"/>
                    <a:cs typeface="Times New Roman" panose="02020603050405020304" pitchFamily="18" charset="0"/>
                  </a:rPr>
                  <a:t>bậc</a:t>
                </a:r>
                <a:r>
                  <a:rPr lang="en-US" sz="4000" dirty="0" smtClean="0">
                    <a:effectLst/>
                    <a:latin typeface="Times New Roman" panose="02020603050405020304" pitchFamily="18" charset="0"/>
                    <a:ea typeface="Dotum" panose="020B0600000101010101" pitchFamily="34" charset="-127"/>
                    <a:cs typeface="Times New Roman" panose="02020603050405020304" pitchFamily="18" charset="0"/>
                  </a:rPr>
                  <a:t> 3; </a:t>
                </a:r>
                <a:r>
                  <a:rPr lang="en-US" sz="4000" dirty="0" err="1" smtClean="0">
                    <a:effectLst/>
                    <a:latin typeface="Times New Roman" panose="02020603050405020304" pitchFamily="18" charset="0"/>
                    <a:ea typeface="Dotum" panose="020B0600000101010101" pitchFamily="34" charset="-127"/>
                    <a:cs typeface="Times New Roman" panose="02020603050405020304" pitchFamily="18" charset="0"/>
                  </a:rPr>
                  <a:t>hạng</a:t>
                </a:r>
                <a:r>
                  <a:rPr lang="en-US" sz="4000" dirty="0" smtClean="0">
                    <a:effectLst/>
                    <a:latin typeface="Times New Roman" panose="02020603050405020304" pitchFamily="18" charset="0"/>
                    <a:ea typeface="Dotum" panose="020B0600000101010101" pitchFamily="34" charset="-127"/>
                    <a:cs typeface="Times New Roman" panose="02020603050405020304" pitchFamily="18" charset="0"/>
                  </a:rPr>
                  <a:t> </a:t>
                </a:r>
                <a:r>
                  <a:rPr lang="en-US" sz="4000" dirty="0" err="1" smtClean="0">
                    <a:effectLst/>
                    <a:latin typeface="Times New Roman" panose="02020603050405020304" pitchFamily="18" charset="0"/>
                    <a:ea typeface="Dotum" panose="020B0600000101010101" pitchFamily="34" charset="-127"/>
                    <a:cs typeface="Times New Roman" panose="02020603050405020304" pitchFamily="18" charset="0"/>
                  </a:rPr>
                  <a:t>tử</a:t>
                </a:r>
                <a:r>
                  <a:rPr lang="en-US" sz="4000" dirty="0" smtClean="0">
                    <a:effectLst/>
                    <a:latin typeface="Times New Roman" panose="02020603050405020304" pitchFamily="18" charset="0"/>
                    <a:ea typeface="Dotum" panose="020B0600000101010101" pitchFamily="34" charset="-127"/>
                    <a:cs typeface="Times New Roman" panose="02020603050405020304" pitchFamily="18" charset="0"/>
                  </a:rPr>
                  <a:t> </a:t>
                </a:r>
                <a14:m>
                  <m:oMath xmlns:m="http://schemas.openxmlformats.org/officeDocument/2006/math">
                    <m:r>
                      <a:rPr lang="en-US" sz="4000" b="0" i="0" smtClean="0">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6</m:t>
                    </m:r>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z</m:t>
                    </m:r>
                  </m:oMath>
                </a14:m>
                <a:r>
                  <a:rPr lang="en-US" sz="400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4000" dirty="0" err="1" smtClean="0">
                    <a:solidFill>
                      <a:prstClr val="black"/>
                    </a:solidFill>
                    <a:latin typeface="Times New Roman" panose="02020603050405020304" pitchFamily="18" charset="0"/>
                    <a:ea typeface="Arial" panose="020B0604020202020204" pitchFamily="34" charset="0"/>
                    <a:cs typeface="Times New Roman" panose="02020603050405020304" pitchFamily="18" charset="0"/>
                  </a:rPr>
                  <a:t>có</a:t>
                </a:r>
                <a:r>
                  <a:rPr lang="en-US" sz="400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4000" dirty="0" err="1" smtClean="0">
                    <a:solidFill>
                      <a:prstClr val="black"/>
                    </a:solidFill>
                    <a:latin typeface="Times New Roman" panose="02020603050405020304" pitchFamily="18" charset="0"/>
                    <a:ea typeface="Arial" panose="020B0604020202020204" pitchFamily="34" charset="0"/>
                    <a:cs typeface="Times New Roman" panose="02020603050405020304" pitchFamily="18" charset="0"/>
                  </a:rPr>
                  <a:t>bậc</a:t>
                </a:r>
                <a:r>
                  <a:rPr lang="en-US" sz="4000" dirty="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rPr>
                  <a:t> 1.</a:t>
                </a:r>
                <a:r>
                  <a:rPr lang="en-US" sz="40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4000" dirty="0" err="1" smtClean="0">
                    <a:latin typeface="Times New Roman" panose="02020603050405020304" pitchFamily="18" charset="0"/>
                    <a:ea typeface="Dotum" panose="020B0600000101010101" pitchFamily="34" charset="-127"/>
                    <a:cs typeface="Times New Roman" panose="02020603050405020304" pitchFamily="18" charset="0"/>
                  </a:rPr>
                  <a:t>Vậy</a:t>
                </a:r>
                <a:r>
                  <a:rPr lang="en-US" sz="4000" dirty="0" smtClean="0">
                    <a:latin typeface="Times New Roman" panose="02020603050405020304" pitchFamily="18" charset="0"/>
                    <a:ea typeface="Dotum" panose="020B0600000101010101" pitchFamily="34" charset="-127"/>
                    <a:cs typeface="Times New Roman" panose="02020603050405020304" pitchFamily="18" charset="0"/>
                  </a:rPr>
                  <a:t> </a:t>
                </a:r>
                <a:r>
                  <a:rPr lang="en-US" sz="4000" dirty="0" err="1">
                    <a:latin typeface="Times New Roman" panose="02020603050405020304" pitchFamily="18" charset="0"/>
                    <a:ea typeface="Dotum" panose="020B0600000101010101" pitchFamily="34" charset="-127"/>
                    <a:cs typeface="Times New Roman" panose="02020603050405020304" pitchFamily="18" charset="0"/>
                  </a:rPr>
                  <a:t>b</a:t>
                </a:r>
                <a:r>
                  <a:rPr lang="en-US" sz="4000" dirty="0" err="1" smtClean="0">
                    <a:effectLst/>
                    <a:latin typeface="Times New Roman" panose="02020603050405020304" pitchFamily="18" charset="0"/>
                    <a:ea typeface="Dotum" panose="020B0600000101010101" pitchFamily="34" charset="-127"/>
                    <a:cs typeface="Times New Roman" panose="02020603050405020304" pitchFamily="18" charset="0"/>
                  </a:rPr>
                  <a:t>ậc</a:t>
                </a:r>
                <a:r>
                  <a:rPr lang="en-US" sz="4000" dirty="0" smtClean="0">
                    <a:effectLst/>
                    <a:latin typeface="Times New Roman" panose="02020603050405020304" pitchFamily="18" charset="0"/>
                    <a:ea typeface="Dotum" panose="020B0600000101010101" pitchFamily="34" charset="-127"/>
                    <a:cs typeface="Times New Roman" panose="02020603050405020304" pitchFamily="18" charset="0"/>
                  </a:rPr>
                  <a:t> </a:t>
                </a:r>
                <a:r>
                  <a:rPr lang="en-US" sz="4000" dirty="0" err="1">
                    <a:effectLst/>
                    <a:latin typeface="Times New Roman" panose="02020603050405020304" pitchFamily="18" charset="0"/>
                    <a:ea typeface="Dotum" panose="020B0600000101010101" pitchFamily="34" charset="-127"/>
                    <a:cs typeface="Times New Roman" panose="02020603050405020304" pitchFamily="18" charset="0"/>
                  </a:rPr>
                  <a:t>của</a:t>
                </a:r>
                <a:r>
                  <a:rPr lang="en-US" sz="4000" dirty="0">
                    <a:effectLst/>
                    <a:latin typeface="Times New Roman" panose="02020603050405020304" pitchFamily="18" charset="0"/>
                    <a:ea typeface="Dotum" panose="020B0600000101010101" pitchFamily="34" charset="-127"/>
                    <a:cs typeface="Times New Roman" panose="02020603050405020304" pitchFamily="18" charset="0"/>
                  </a:rPr>
                  <a:t> </a:t>
                </a:r>
                <a:r>
                  <a:rPr lang="en-US" sz="4000" dirty="0" err="1">
                    <a:effectLst/>
                    <a:latin typeface="Times New Roman" panose="02020603050405020304" pitchFamily="18" charset="0"/>
                    <a:ea typeface="Dotum" panose="020B0600000101010101" pitchFamily="34" charset="-127"/>
                    <a:cs typeface="Times New Roman" panose="02020603050405020304" pitchFamily="18" charset="0"/>
                  </a:rPr>
                  <a:t>đa</a:t>
                </a:r>
                <a:r>
                  <a:rPr lang="en-US" sz="4000" dirty="0">
                    <a:effectLst/>
                    <a:latin typeface="Times New Roman" panose="02020603050405020304" pitchFamily="18" charset="0"/>
                    <a:ea typeface="Dotum" panose="020B0600000101010101" pitchFamily="34" charset="-127"/>
                    <a:cs typeface="Times New Roman" panose="02020603050405020304" pitchFamily="18" charset="0"/>
                  </a:rPr>
                  <a:t> </a:t>
                </a:r>
                <a:r>
                  <a:rPr lang="en-US" sz="4000" dirty="0" err="1">
                    <a:effectLst/>
                    <a:latin typeface="Times New Roman" panose="02020603050405020304" pitchFamily="18" charset="0"/>
                    <a:ea typeface="Dotum" panose="020B0600000101010101" pitchFamily="34" charset="-127"/>
                    <a:cs typeface="Times New Roman" panose="02020603050405020304" pitchFamily="18" charset="0"/>
                  </a:rPr>
                  <a:t>thức</a:t>
                </a:r>
                <a:r>
                  <a:rPr lang="en-US" sz="4000" dirty="0">
                    <a:effectLst/>
                    <a:latin typeface="Times New Roman" panose="02020603050405020304" pitchFamily="18" charset="0"/>
                    <a:ea typeface="Dotum" panose="020B0600000101010101" pitchFamily="34" charset="-127"/>
                    <a:cs typeface="Times New Roman" panose="02020603050405020304" pitchFamily="18" charset="0"/>
                  </a:rPr>
                  <a:t> P </a:t>
                </a:r>
                <a:r>
                  <a:rPr lang="en-US" sz="4000" dirty="0" err="1">
                    <a:effectLst/>
                    <a:latin typeface="Times New Roman" panose="02020603050405020304" pitchFamily="18" charset="0"/>
                    <a:ea typeface="Dotum" panose="020B0600000101010101" pitchFamily="34" charset="-127"/>
                    <a:cs typeface="Times New Roman" panose="02020603050405020304" pitchFamily="18" charset="0"/>
                  </a:rPr>
                  <a:t>là</a:t>
                </a:r>
                <a:r>
                  <a:rPr lang="en-US" sz="4000" dirty="0">
                    <a:effectLst/>
                    <a:latin typeface="Times New Roman" panose="02020603050405020304" pitchFamily="18" charset="0"/>
                    <a:ea typeface="Dotum" panose="020B0600000101010101" pitchFamily="34" charset="-127"/>
                    <a:cs typeface="Times New Roman" panose="02020603050405020304" pitchFamily="18" charset="0"/>
                  </a:rPr>
                  <a:t> 3</a:t>
                </a:r>
                <a:r>
                  <a:rPr lang="en-US" sz="4000" dirty="0" smtClean="0">
                    <a:effectLst/>
                    <a:latin typeface="Times New Roman" panose="02020603050405020304" pitchFamily="18" charset="0"/>
                    <a:ea typeface="Dotum" panose="020B0600000101010101" pitchFamily="34" charset="-127"/>
                    <a:cs typeface="Times New Roman" panose="02020603050405020304" pitchFamily="18" charset="0"/>
                  </a:rPr>
                  <a:t>.</a:t>
                </a:r>
                <a:endParaRPr lang="en-US" sz="4000" dirty="0">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p:sp>
            <p:nvSpPr>
              <p:cNvPr id="9" name="Rectangle 8"/>
              <p:cNvSpPr>
                <a:spLocks noRot="1" noChangeAspect="1" noMove="1" noResize="1" noEditPoints="1" noAdjustHandles="1" noChangeArrowheads="1" noChangeShapeType="1" noTextEdit="1"/>
              </p:cNvSpPr>
              <p:nvPr/>
            </p:nvSpPr>
            <p:spPr>
              <a:xfrm>
                <a:off x="1605886" y="5791914"/>
                <a:ext cx="16078200" cy="1323439"/>
              </a:xfrm>
              <a:prstGeom prst="rect">
                <a:avLst/>
              </a:prstGeom>
              <a:blipFill rotWithShape="0">
                <a:blip r:embed="rId8"/>
                <a:stretch>
                  <a:fillRect l="-1327" t="-7834" b="-18894"/>
                </a:stretch>
              </a:blipFill>
            </p:spPr>
            <p:txBody>
              <a:bodyPr/>
              <a:lstStyle/>
              <a:p>
                <a:r>
                  <a:rPr lang="en-US">
                    <a:noFill/>
                  </a:rPr>
                  <a:t> </a:t>
                </a:r>
              </a:p>
            </p:txBody>
          </p:sp>
        </mc:Fallback>
      </mc:AlternateContent>
      <p:sp>
        <p:nvSpPr>
          <p:cNvPr id="11" name="Rectangle 10"/>
          <p:cNvSpPr/>
          <p:nvPr/>
        </p:nvSpPr>
        <p:spPr>
          <a:xfrm>
            <a:off x="1667809" y="4021244"/>
            <a:ext cx="6133346" cy="707886"/>
          </a:xfrm>
          <a:prstGeom prst="rect">
            <a:avLst/>
          </a:prstGeom>
        </p:spPr>
        <p:txBody>
          <a:bodyPr wrap="none">
            <a:spAutoFit/>
          </a:bodyPr>
          <a:lstStyle/>
          <a:p>
            <a:pPr lvl="0" algn="just">
              <a:spcAft>
                <a:spcPts val="800"/>
              </a:spcAft>
              <a:defRPr/>
            </a:pPr>
            <a:r>
              <a:rPr lang="nl-NL" sz="4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a:t>
            </a:r>
            <a:r>
              <a:rPr lang="nl-NL" sz="4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Trước hết ta cần thu gọn P</a:t>
            </a:r>
            <a:endParaRPr lang="nl-NL" sz="4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7" name="Rectangle 16"/>
              <p:cNvSpPr/>
              <p:nvPr/>
            </p:nvSpPr>
            <p:spPr>
              <a:xfrm>
                <a:off x="506052" y="4754151"/>
                <a:ext cx="16816482" cy="1577996"/>
              </a:xfrm>
              <a:prstGeom prst="rect">
                <a:avLst/>
              </a:prstGeom>
            </p:spPr>
            <p:txBody>
              <a:bodyPr wrap="square">
                <a:spAutoFit/>
              </a:bodyPr>
              <a:lstStyle/>
              <a:p>
                <a:pPr lvl="0">
                  <a:spcAft>
                    <a:spcPts val="800"/>
                  </a:spcAft>
                </a:pPr>
                <a14:m>
                  <m:oMathPara xmlns:m="http://schemas.openxmlformats.org/officeDocument/2006/math">
                    <m:oMathParaPr>
                      <m:jc m:val="centerGroup"/>
                    </m:oMathParaPr>
                    <m:oMath xmlns:m="http://schemas.openxmlformats.org/officeDocument/2006/math">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P</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m:t>
                      </m:r>
                      <m:d>
                        <m:dPr>
                          <m:ctrlP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dPr>
                        <m:e>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3</m:t>
                          </m:r>
                          <m:sSup>
                            <m:sSupPr>
                              <m:ctrlP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x</m:t>
                              </m:r>
                            </m:e>
                            <m:sup>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4</m:t>
                              </m:r>
                            </m:sup>
                          </m:sSup>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3</m:t>
                          </m:r>
                          <m:sSup>
                            <m:sSupPr>
                              <m:ctrlP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x</m:t>
                              </m:r>
                            </m:e>
                            <m:sup>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4</m:t>
                              </m:r>
                            </m:sup>
                          </m:sSup>
                        </m:e>
                      </m:d>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m:t>
                      </m:r>
                      <m:d>
                        <m:dPr>
                          <m:ctrlP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dPr>
                        <m:e>
                          <m:f>
                            <m:fPr>
                              <m:ctrlP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fPr>
                            <m:num>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1</m:t>
                              </m:r>
                            </m:num>
                            <m:den>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3</m:t>
                              </m:r>
                            </m:den>
                          </m:f>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f>
                            <m:fPr>
                              <m:ctrlP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fPr>
                            <m:num>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4</m:t>
                              </m:r>
                            </m:num>
                            <m:den>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3</m:t>
                              </m:r>
                            </m:den>
                          </m:f>
                        </m:e>
                      </m:d>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xyz</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sSup>
                        <m:sSupPr>
                          <m:ctrlP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x</m:t>
                          </m:r>
                        </m:e>
                        <m:sup>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sup>
                      </m:sSup>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y</m:t>
                      </m:r>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6</m:t>
                      </m:r>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z</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xyz</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sSup>
                        <m:sSupPr>
                          <m:ctrlP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x</m:t>
                          </m:r>
                        </m:e>
                        <m:sup>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sup>
                      </m:sSup>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y</m:t>
                      </m:r>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6</m:t>
                      </m:r>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z</m:t>
                      </m:r>
                    </m:oMath>
                  </m:oMathPara>
                </a14:m>
                <a:endParaRPr lang="en-US" sz="4000" dirty="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p:txBody>
          </p:sp>
        </mc:Choice>
        <mc:Fallback>
          <p:sp>
            <p:nvSpPr>
              <p:cNvPr id="17" name="Rectangle 16"/>
              <p:cNvSpPr>
                <a:spLocks noRot="1" noChangeAspect="1" noMove="1" noResize="1" noEditPoints="1" noAdjustHandles="1" noChangeArrowheads="1" noChangeShapeType="1" noTextEdit="1"/>
              </p:cNvSpPr>
              <p:nvPr/>
            </p:nvSpPr>
            <p:spPr>
              <a:xfrm>
                <a:off x="506052" y="4754151"/>
                <a:ext cx="16816482" cy="1577996"/>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 name="Rectangle 18"/>
              <p:cNvSpPr/>
              <p:nvPr/>
            </p:nvSpPr>
            <p:spPr>
              <a:xfrm>
                <a:off x="3352800" y="7132884"/>
                <a:ext cx="4671342"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4000" smtClean="0">
                          <a:solidFill>
                            <a:prstClr val="black"/>
                          </a:solidFill>
                          <a:latin typeface="Cambria Math" panose="02040503050406030204" pitchFamily="18" charset="0"/>
                          <a:ea typeface="Arial" panose="020B0604020202020204" pitchFamily="34" charset="0"/>
                          <a:cs typeface="Times New Roman" panose="02020603050405020304" pitchFamily="18" charset="0"/>
                        </a:rPr>
                        <m:t>x</m:t>
                      </m:r>
                      <m:r>
                        <a:rPr lang="en-US" sz="4000" smtClean="0">
                          <a:solidFill>
                            <a:prstClr val="black"/>
                          </a:solidFill>
                          <a:latin typeface="Cambria Math" panose="02040503050406030204" pitchFamily="18" charset="0"/>
                          <a:ea typeface="Arial" panose="020B0604020202020204" pitchFamily="34" charset="0"/>
                          <a:cs typeface="Times New Roman" panose="02020603050405020304" pitchFamily="18" charset="0"/>
                        </a:rPr>
                        <m:t>=1;</m:t>
                      </m:r>
                      <m:r>
                        <m:rPr>
                          <m:sty m:val="p"/>
                        </m:rPr>
                        <a:rPr lang="en-US" sz="4000" smtClean="0">
                          <a:solidFill>
                            <a:prstClr val="black"/>
                          </a:solidFill>
                          <a:latin typeface="Cambria Math" panose="02040503050406030204" pitchFamily="18" charset="0"/>
                          <a:ea typeface="Arial" panose="020B0604020202020204" pitchFamily="34" charset="0"/>
                          <a:cs typeface="Times New Roman" panose="02020603050405020304" pitchFamily="18" charset="0"/>
                        </a:rPr>
                        <m:t>y</m:t>
                      </m:r>
                      <m:r>
                        <a:rPr lang="en-US" sz="4000" smtClean="0">
                          <a:solidFill>
                            <a:prstClr val="black"/>
                          </a:solidFill>
                          <a:latin typeface="Cambria Math" panose="02040503050406030204" pitchFamily="18" charset="0"/>
                          <a:ea typeface="Arial" panose="020B0604020202020204" pitchFamily="34" charset="0"/>
                          <a:cs typeface="Times New Roman" panose="02020603050405020304" pitchFamily="18" charset="0"/>
                        </a:rPr>
                        <m:t>=3;</m:t>
                      </m:r>
                      <m:r>
                        <m:rPr>
                          <m:sty m:val="p"/>
                        </m:rPr>
                        <a:rPr lang="en-US" sz="4000" smtClean="0">
                          <a:solidFill>
                            <a:prstClr val="black"/>
                          </a:solidFill>
                          <a:latin typeface="Cambria Math" panose="02040503050406030204" pitchFamily="18" charset="0"/>
                          <a:ea typeface="Arial" panose="020B0604020202020204" pitchFamily="34" charset="0"/>
                          <a:cs typeface="Times New Roman" panose="02020603050405020304" pitchFamily="18" charset="0"/>
                        </a:rPr>
                        <m:t>z</m:t>
                      </m:r>
                      <m:r>
                        <a:rPr lang="en-US" sz="4000" b="0" i="0" smtClean="0">
                          <a:solidFill>
                            <a:prstClr val="black"/>
                          </a:solidFill>
                          <a:latin typeface="Cambria Math" panose="02040503050406030204" pitchFamily="18" charset="0"/>
                          <a:ea typeface="Arial" panose="020B0604020202020204" pitchFamily="34" charset="0"/>
                          <a:cs typeface="Times New Roman" panose="02020603050405020304" pitchFamily="18" charset="0"/>
                        </a:rPr>
                        <m:t>   </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m:t>
                      </m:r>
                      <m:f>
                        <m:fPr>
                          <m:ctrlP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fPr>
                        <m:num>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1</m:t>
                          </m:r>
                        </m:num>
                        <m:den>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3</m:t>
                          </m:r>
                        </m:den>
                      </m:f>
                    </m:oMath>
                  </m:oMathPara>
                </a14:m>
                <a:endParaRPr lang="en-US" dirty="0"/>
              </a:p>
            </p:txBody>
          </p:sp>
        </mc:Choice>
        <mc:Fallback>
          <p:sp>
            <p:nvSpPr>
              <p:cNvPr id="19" name="Rectangle 18"/>
              <p:cNvSpPr>
                <a:spLocks noRot="1" noChangeAspect="1" noMove="1" noResize="1" noEditPoints="1" noAdjustHandles="1" noChangeArrowheads="1" noChangeShapeType="1" noTextEdit="1"/>
              </p:cNvSpPr>
              <p:nvPr/>
            </p:nvSpPr>
            <p:spPr>
              <a:xfrm>
                <a:off x="3352800" y="7132884"/>
                <a:ext cx="4671342" cy="1248803"/>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Rectangle 5"/>
              <p:cNvSpPr/>
              <p:nvPr/>
            </p:nvSpPr>
            <p:spPr>
              <a:xfrm>
                <a:off x="1605886" y="8196126"/>
                <a:ext cx="10332957"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P</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−1.3.</m:t>
                      </m:r>
                      <m:f>
                        <m:fPr>
                          <m:ctrlPr>
                            <a:rPr lang="en-US" sz="4000" i="1">
                              <a:solidFill>
                                <a:prstClr val="black"/>
                              </a:solidFill>
                              <a:latin typeface="Cambria Math" panose="02040503050406030204" pitchFamily="18" charset="0"/>
                              <a:cs typeface="Times New Roman" panose="02020603050405020304" pitchFamily="18" charset="0"/>
                            </a:rPr>
                          </m:ctrlPr>
                        </m:fPr>
                        <m:num>
                          <m:r>
                            <a:rPr lang="en-US" sz="4000" i="1">
                              <a:solidFill>
                                <a:prstClr val="black"/>
                              </a:solidFill>
                              <a:latin typeface="Cambria Math" panose="02040503050406030204" pitchFamily="18" charset="0"/>
                              <a:cs typeface="Times New Roman" panose="02020603050405020304" pitchFamily="18" charset="0"/>
                            </a:rPr>
                            <m:t>1</m:t>
                          </m:r>
                        </m:num>
                        <m:den>
                          <m:r>
                            <a:rPr lang="en-US" sz="4000" i="1">
                              <a:solidFill>
                                <a:prstClr val="black"/>
                              </a:solidFill>
                              <a:latin typeface="Cambria Math" panose="02040503050406030204" pitchFamily="18" charset="0"/>
                              <a:cs typeface="Times New Roman" panose="02020603050405020304" pitchFamily="18" charset="0"/>
                            </a:rPr>
                            <m:t>3</m:t>
                          </m:r>
                        </m:den>
                      </m:f>
                      <m:r>
                        <a:rPr lang="en-US" sz="4000" i="1">
                          <a:solidFill>
                            <a:prstClr val="black"/>
                          </a:solidFill>
                          <a:latin typeface="Cambria Math" panose="02040503050406030204" pitchFamily="18" charset="0"/>
                          <a:cs typeface="Times New Roman" panose="02020603050405020304" pitchFamily="18" charset="0"/>
                        </a:rPr>
                        <m:t>+2.</m:t>
                      </m:r>
                      <m:sSup>
                        <m:sSupPr>
                          <m:ctrlPr>
                            <a:rPr lang="en-US" sz="4000" i="1">
                              <a:solidFill>
                                <a:prstClr val="black"/>
                              </a:solidFill>
                              <a:latin typeface="Cambria Math" panose="02040503050406030204" pitchFamily="18" charset="0"/>
                              <a:cs typeface="Times New Roman" panose="02020603050405020304" pitchFamily="18" charset="0"/>
                            </a:rPr>
                          </m:ctrlPr>
                        </m:sSupPr>
                        <m:e>
                          <m:r>
                            <a:rPr lang="en-US" sz="4000" i="1">
                              <a:solidFill>
                                <a:prstClr val="black"/>
                              </a:solidFill>
                              <a:latin typeface="Cambria Math" panose="02040503050406030204" pitchFamily="18" charset="0"/>
                              <a:cs typeface="Times New Roman" panose="02020603050405020304" pitchFamily="18" charset="0"/>
                            </a:rPr>
                            <m:t>1</m:t>
                          </m:r>
                        </m:e>
                        <m:sup>
                          <m:r>
                            <a:rPr lang="en-US" sz="4000" i="1">
                              <a:solidFill>
                                <a:prstClr val="black"/>
                              </a:solidFill>
                              <a:latin typeface="Cambria Math" panose="02040503050406030204" pitchFamily="18" charset="0"/>
                              <a:cs typeface="Times New Roman" panose="02020603050405020304" pitchFamily="18" charset="0"/>
                            </a:rPr>
                            <m:t>2</m:t>
                          </m:r>
                        </m:sup>
                      </m:sSup>
                      <m:r>
                        <a:rPr lang="en-US" sz="4000" i="1">
                          <a:solidFill>
                            <a:prstClr val="black"/>
                          </a:solidFill>
                          <a:latin typeface="Cambria Math" panose="02040503050406030204" pitchFamily="18" charset="0"/>
                          <a:cs typeface="Times New Roman" panose="02020603050405020304" pitchFamily="18" charset="0"/>
                        </a:rPr>
                        <m:t>.3</m:t>
                      </m:r>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6.</m:t>
                      </m:r>
                      <m:f>
                        <m:fPr>
                          <m:ctrlPr>
                            <a:rPr lang="en-US" sz="4000" i="1">
                              <a:solidFill>
                                <a:prstClr val="black"/>
                              </a:solidFill>
                              <a:latin typeface="Cambria Math" panose="02040503050406030204" pitchFamily="18" charset="0"/>
                              <a:cs typeface="Times New Roman" panose="02020603050405020304" pitchFamily="18" charset="0"/>
                            </a:rPr>
                          </m:ctrlPr>
                        </m:fPr>
                        <m:num>
                          <m:r>
                            <a:rPr lang="en-US" sz="4000" i="1">
                              <a:solidFill>
                                <a:prstClr val="black"/>
                              </a:solidFill>
                              <a:latin typeface="Cambria Math" panose="02040503050406030204" pitchFamily="18" charset="0"/>
                              <a:cs typeface="Times New Roman" panose="02020603050405020304" pitchFamily="18" charset="0"/>
                            </a:rPr>
                            <m:t>1</m:t>
                          </m:r>
                        </m:num>
                        <m:den>
                          <m:r>
                            <a:rPr lang="en-US" sz="4000" i="1">
                              <a:solidFill>
                                <a:prstClr val="black"/>
                              </a:solidFill>
                              <a:latin typeface="Cambria Math" panose="02040503050406030204" pitchFamily="18" charset="0"/>
                              <a:cs typeface="Times New Roman" panose="02020603050405020304" pitchFamily="18" charset="0"/>
                            </a:rPr>
                            <m:t>3</m:t>
                          </m:r>
                        </m:den>
                      </m:f>
                      <m:r>
                        <a:rPr lang="en-US" sz="4000" i="1">
                          <a:solidFill>
                            <a:prstClr val="black"/>
                          </a:solidFill>
                          <a:latin typeface="Cambria Math" panose="02040503050406030204" pitchFamily="18" charset="0"/>
                          <a:cs typeface="Times New Roman" panose="02020603050405020304" pitchFamily="18" charset="0"/>
                        </a:rPr>
                        <m:t>=−1</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+6</m:t>
                      </m:r>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3</m:t>
                      </m:r>
                    </m:oMath>
                  </m:oMathPara>
                </a14:m>
                <a:endParaRPr lang="en-US" sz="4000" dirty="0">
                  <a:latin typeface="Times New Roman" panose="02020603050405020304" pitchFamily="18" charset="0"/>
                  <a:cs typeface="Times New Roman" panose="02020603050405020304" pitchFamily="18" charset="0"/>
                </a:endParaRPr>
              </a:p>
            </p:txBody>
          </p:sp>
        </mc:Choice>
        <mc:Fallback>
          <p:sp>
            <p:nvSpPr>
              <p:cNvPr id="6" name="Rectangle 5"/>
              <p:cNvSpPr>
                <a:spLocks noRot="1" noChangeAspect="1" noMove="1" noResize="1" noEditPoints="1" noAdjustHandles="1" noChangeArrowheads="1" noChangeShapeType="1" noTextEdit="1"/>
              </p:cNvSpPr>
              <p:nvPr/>
            </p:nvSpPr>
            <p:spPr>
              <a:xfrm>
                <a:off x="1605886" y="8196126"/>
                <a:ext cx="10332957" cy="1248803"/>
              </a:xfrm>
              <a:prstGeom prst="rect">
                <a:avLst/>
              </a:prstGeom>
              <a:blipFill rotWithShape="0">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40173384"/>
      </p:ext>
    </p:extLst>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wipe(down)">
                                      <p:cBhvr>
                                        <p:cTn id="17" dur="500"/>
                                        <p:tgtEl>
                                          <p:spTgt spid="11">
                                            <p:txEl>
                                              <p:pRg st="0" end="0"/>
                                            </p:txEl>
                                          </p:spTgt>
                                        </p:tgtEl>
                                      </p:cBhvr>
                                    </p:animEffect>
                                  </p:childTnLst>
                                </p:cTn>
                              </p:par>
                            </p:childTnLst>
                          </p:cTn>
                        </p:par>
                        <p:par>
                          <p:cTn id="18" fill="hold">
                            <p:stCondLst>
                              <p:cond delay="500"/>
                            </p:stCondLst>
                            <p:childTnLst>
                              <p:par>
                                <p:cTn id="19" presetID="22" presetClass="entr" presetSubtype="4"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down)">
                                      <p:cBhvr>
                                        <p:cTn id="21" dur="500"/>
                                        <p:tgtEl>
                                          <p:spTgt spid="17"/>
                                        </p:tgtEl>
                                      </p:cBhvr>
                                    </p:animEffect>
                                  </p:childTnLst>
                                </p:cTn>
                              </p:par>
                            </p:childTnLst>
                          </p:cTn>
                        </p:par>
                        <p:par>
                          <p:cTn id="22" fill="hold">
                            <p:stCondLst>
                              <p:cond delay="1000"/>
                            </p:stCondLst>
                            <p:childTnLst>
                              <p:par>
                                <p:cTn id="23" presetID="14" presetClass="entr" presetSubtype="10" fill="hold" nodeType="after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randombar(horizontal)">
                                      <p:cBhvr>
                                        <p:cTn id="25"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533400" y="615503"/>
            <a:ext cx="4876800" cy="1524000"/>
            <a:chOff x="1524000" y="322848"/>
            <a:chExt cx="4876800" cy="1524000"/>
          </a:xfrm>
        </p:grpSpPr>
        <p:sp>
          <p:nvSpPr>
            <p:cNvPr id="16" name="Flowchart: Terminator 15"/>
            <p:cNvSpPr/>
            <p:nvPr/>
          </p:nvSpPr>
          <p:spPr>
            <a:xfrm>
              <a:off x="1524000" y="322848"/>
              <a:ext cx="4876800" cy="1524000"/>
            </a:xfrm>
            <a:prstGeom prst="flowChartTerminator">
              <a:avLst/>
            </a:prstGeom>
            <a:solidFill>
              <a:srgbClr val="FFFF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17" name="Rectangle 16"/>
            <p:cNvSpPr/>
            <p:nvPr/>
          </p:nvSpPr>
          <p:spPr>
            <a:xfrm>
              <a:off x="2015713" y="559390"/>
              <a:ext cx="3893374" cy="784830"/>
            </a:xfrm>
            <a:prstGeom prst="rect">
              <a:avLst/>
            </a:prstGeom>
            <a:solidFill>
              <a:srgbClr val="FFFF93"/>
            </a:solidFill>
          </p:spPr>
          <p:txBody>
            <a:bodyPr wrap="none">
              <a:spAutoFit/>
            </a:bodyPr>
            <a:lstStyle/>
            <a:p>
              <a:pPr marL="0" marR="0" lvl="0" indent="0" algn="just" defTabSz="914400" rtl="0" eaLnBrk="1" fontAlgn="auto" latinLnBrk="0" hangingPunct="1">
                <a:spcBef>
                  <a:spcPts val="0"/>
                </a:spcBef>
                <a:spcAft>
                  <a:spcPts val="0"/>
                </a:spcAft>
                <a:buClrTx/>
                <a:buSzTx/>
                <a:buFontTx/>
                <a:buNone/>
                <a:tabLst>
                  <a:tab pos="360045" algn="l"/>
                  <a:tab pos="720090" algn="l"/>
                </a:tabLst>
                <a:defRPr/>
              </a:pPr>
              <a:r>
                <a:rPr kumimoji="0" lang="nl-NL" sz="4500" b="1" i="0" u="none" strike="noStrike" kern="12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LUYỆN TẬP </a:t>
              </a:r>
              <a:r>
                <a:rPr kumimoji="0" lang="nl-NL" sz="4500" b="1" i="0" u="none" strike="noStrike" kern="1200" cap="none" spc="0" normalizeH="0" baseline="0" noProof="0" dirty="0" smtClean="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3</a:t>
              </a:r>
              <a:endParaRPr kumimoji="0" lang="en-US" sz="4500" b="0" i="0" u="none" strike="noStrike" kern="12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18" name="Picture 17"/>
          <p:cNvPicPr>
            <a:picLocks noChangeAspect="1"/>
          </p:cNvPicPr>
          <p:nvPr/>
        </p:nvPicPr>
        <p:blipFill>
          <a:blip r:embed="rId2"/>
          <a:stretch>
            <a:fillRect/>
          </a:stretch>
        </p:blipFill>
        <p:spPr>
          <a:xfrm>
            <a:off x="14992094" y="7668519"/>
            <a:ext cx="3295906" cy="2723564"/>
          </a:xfrm>
          <a:prstGeom prst="rect">
            <a:avLst/>
          </a:prstGeom>
        </p:spPr>
      </p:pic>
      <mc:AlternateContent xmlns:mc="http://schemas.openxmlformats.org/markup-compatibility/2006">
        <mc:Choice xmlns:a14="http://schemas.microsoft.com/office/drawing/2010/main" Requires="a14">
          <p:sp>
            <p:nvSpPr>
              <p:cNvPr id="20" name="Rectangle 19"/>
              <p:cNvSpPr/>
              <p:nvPr/>
            </p:nvSpPr>
            <p:spPr>
              <a:xfrm>
                <a:off x="1075765" y="1720184"/>
                <a:ext cx="16038096" cy="1323439"/>
              </a:xfrm>
              <a:prstGeom prst="rect">
                <a:avLst/>
              </a:prstGeom>
            </p:spPr>
            <p:txBody>
              <a:bodyPr wrap="square">
                <a:spAutoFit/>
              </a:bodyPr>
              <a:lstStyle/>
              <a:p>
                <a:pPr algn="just" fontAlgn="base"/>
                <a:endParaRPr lang="en-US" sz="4000" dirty="0" smtClean="0">
                  <a:solidFill>
                    <a:schemeClr val="tx1"/>
                  </a:solidFill>
                  <a:latin typeface="Times New Roman" panose="02020603050405020304" pitchFamily="18" charset="0"/>
                  <a:cs typeface="Times New Roman" panose="02020603050405020304" pitchFamily="18" charset="0"/>
                </a:endParaRPr>
              </a:p>
              <a:p>
                <a:pPr algn="just" fontAlgn="base"/>
                <a:r>
                  <a:rPr lang="en-US" sz="4000" dirty="0" smtClean="0">
                    <a:solidFill>
                      <a:schemeClr val="tx1"/>
                    </a:solidFill>
                    <a:latin typeface="Times New Roman" panose="02020603050405020304" pitchFamily="18" charset="0"/>
                    <a:cs typeface="Times New Roman" panose="02020603050405020304" pitchFamily="18" charset="0"/>
                  </a:rPr>
                  <a:t>a) </a:t>
                </a:r>
                <a14:m>
                  <m:oMath xmlns:m="http://schemas.openxmlformats.org/officeDocument/2006/math">
                    <m:r>
                      <a:rPr lang="en-US" sz="4000" i="1" smtClean="0">
                        <a:solidFill>
                          <a:schemeClr val="tx1"/>
                        </a:solidFill>
                        <a:latin typeface="Cambria Math" panose="02040503050406030204" pitchFamily="18" charset="0"/>
                        <a:cs typeface="Arial" panose="020B0604020202020204" pitchFamily="34" charset="0"/>
                      </a:rPr>
                      <m:t>𝑄</m:t>
                    </m:r>
                    <m:r>
                      <a:rPr lang="en-US" sz="4000" i="1" smtClean="0">
                        <a:solidFill>
                          <a:schemeClr val="tx1"/>
                        </a:solidFill>
                        <a:latin typeface="Cambria Math" panose="02040503050406030204" pitchFamily="18" charset="0"/>
                        <a:cs typeface="Arial" panose="020B0604020202020204" pitchFamily="34" charset="0"/>
                      </a:rPr>
                      <m:t> = 5</m:t>
                    </m:r>
                    <m:r>
                      <a:rPr lang="en-US" sz="4000" i="1" smtClean="0">
                        <a:solidFill>
                          <a:schemeClr val="tx1"/>
                        </a:solidFill>
                        <a:latin typeface="Cambria Math" panose="02040503050406030204" pitchFamily="18" charset="0"/>
                        <a:cs typeface="Arial" panose="020B0604020202020204" pitchFamily="34" charset="0"/>
                      </a:rPr>
                      <m:t>𝑥</m:t>
                    </m:r>
                    <m:r>
                      <a:rPr lang="en-US" sz="4000" i="1" baseline="30000">
                        <a:solidFill>
                          <a:schemeClr val="tx1"/>
                        </a:solidFill>
                        <a:latin typeface="Cambria Math" panose="02040503050406030204" pitchFamily="18" charset="0"/>
                        <a:cs typeface="Arial" panose="020B0604020202020204" pitchFamily="34" charset="0"/>
                      </a:rPr>
                      <m:t>2</m:t>
                    </m:r>
                    <m:r>
                      <a:rPr lang="en-US" sz="4000" i="1">
                        <a:solidFill>
                          <a:schemeClr val="tx1"/>
                        </a:solidFill>
                        <a:latin typeface="Cambria Math" panose="02040503050406030204" pitchFamily="18" charset="0"/>
                        <a:cs typeface="Arial" panose="020B0604020202020204" pitchFamily="34" charset="0"/>
                      </a:rPr>
                      <m:t> – 7</m:t>
                    </m:r>
                    <m:r>
                      <a:rPr lang="en-US" sz="4000" i="1">
                        <a:solidFill>
                          <a:schemeClr val="tx1"/>
                        </a:solidFill>
                        <a:latin typeface="Cambria Math" panose="02040503050406030204" pitchFamily="18" charset="0"/>
                        <a:cs typeface="Arial" panose="020B0604020202020204" pitchFamily="34" charset="0"/>
                      </a:rPr>
                      <m:t>𝑥𝑦</m:t>
                    </m:r>
                    <m:r>
                      <a:rPr lang="en-US" sz="4000" i="1">
                        <a:solidFill>
                          <a:schemeClr val="tx1"/>
                        </a:solidFill>
                        <a:latin typeface="Cambria Math" panose="02040503050406030204" pitchFamily="18" charset="0"/>
                        <a:cs typeface="Arial" panose="020B0604020202020204" pitchFamily="34" charset="0"/>
                      </a:rPr>
                      <m:t> + 2,5</m:t>
                    </m:r>
                    <m:r>
                      <a:rPr lang="en-US" sz="4000" i="1">
                        <a:solidFill>
                          <a:schemeClr val="tx1"/>
                        </a:solidFill>
                        <a:latin typeface="Cambria Math" panose="02040503050406030204" pitchFamily="18" charset="0"/>
                        <a:cs typeface="Arial" panose="020B0604020202020204" pitchFamily="34" charset="0"/>
                      </a:rPr>
                      <m:t>𝑦</m:t>
                    </m:r>
                    <m:r>
                      <a:rPr lang="en-US" sz="4000" i="1" baseline="30000">
                        <a:solidFill>
                          <a:schemeClr val="tx1"/>
                        </a:solidFill>
                        <a:latin typeface="Cambria Math" panose="02040503050406030204" pitchFamily="18" charset="0"/>
                        <a:cs typeface="Arial" panose="020B0604020202020204" pitchFamily="34" charset="0"/>
                      </a:rPr>
                      <m:t>2</m:t>
                    </m:r>
                    <m:r>
                      <a:rPr lang="en-US" sz="4000" i="1">
                        <a:solidFill>
                          <a:schemeClr val="tx1"/>
                        </a:solidFill>
                        <a:latin typeface="Cambria Math" panose="02040503050406030204" pitchFamily="18" charset="0"/>
                        <a:cs typeface="Arial" panose="020B0604020202020204" pitchFamily="34" charset="0"/>
                      </a:rPr>
                      <m:t> </m:t>
                    </m:r>
                    <m:r>
                      <a:rPr lang="en-US" sz="4000" b="0" i="1" smtClean="0">
                        <a:solidFill>
                          <a:schemeClr val="tx1"/>
                        </a:solidFill>
                        <a:latin typeface="Cambria Math" panose="02040503050406030204" pitchFamily="18" charset="0"/>
                        <a:cs typeface="Arial" panose="020B0604020202020204" pitchFamily="34" charset="0"/>
                      </a:rPr>
                      <m:t>+2</m:t>
                    </m:r>
                    <m:r>
                      <a:rPr lang="en-US" sz="4000" b="0" i="1" smtClean="0">
                        <a:solidFill>
                          <a:schemeClr val="tx1"/>
                        </a:solidFill>
                        <a:latin typeface="Cambria Math" panose="02040503050406030204" pitchFamily="18" charset="0"/>
                        <a:cs typeface="Arial" panose="020B0604020202020204" pitchFamily="34" charset="0"/>
                      </a:rPr>
                      <m:t>𝑥</m:t>
                    </m:r>
                    <m:r>
                      <a:rPr lang="en-US" sz="4000" b="0" i="1" smtClean="0">
                        <a:solidFill>
                          <a:schemeClr val="tx1"/>
                        </a:solidFill>
                        <a:latin typeface="Cambria Math" panose="02040503050406030204" pitchFamily="18" charset="0"/>
                        <a:cs typeface="Arial" panose="020B0604020202020204" pitchFamily="34" charset="0"/>
                      </a:rPr>
                      <m:t> – 8,3</m:t>
                    </m:r>
                    <m:r>
                      <a:rPr lang="en-US" sz="4000" i="1">
                        <a:solidFill>
                          <a:schemeClr val="tx1"/>
                        </a:solidFill>
                        <a:latin typeface="Cambria Math" panose="02040503050406030204" pitchFamily="18" charset="0"/>
                        <a:cs typeface="Arial" panose="020B0604020202020204" pitchFamily="34" charset="0"/>
                      </a:rPr>
                      <m:t>𝑦</m:t>
                    </m:r>
                    <m:r>
                      <a:rPr lang="en-US" sz="4000" i="1">
                        <a:solidFill>
                          <a:schemeClr val="tx1"/>
                        </a:solidFill>
                        <a:latin typeface="Cambria Math" panose="02040503050406030204" pitchFamily="18" charset="0"/>
                        <a:cs typeface="Arial" panose="020B0604020202020204" pitchFamily="34" charset="0"/>
                      </a:rPr>
                      <m:t> + 1;</m:t>
                    </m:r>
                  </m:oMath>
                </a14:m>
                <a:endParaRPr lang="en-US" sz="4000" dirty="0">
                  <a:solidFill>
                    <a:schemeClr val="tx1"/>
                  </a:solidFill>
                  <a:latin typeface="Times New Roman" panose="02020603050405020304" pitchFamily="18" charset="0"/>
                  <a:cs typeface="Times New Roman" panose="02020603050405020304" pitchFamily="18" charset="0"/>
                </a:endParaRPr>
              </a:p>
            </p:txBody>
          </p:sp>
        </mc:Choice>
        <mc:Fallback>
          <p:sp>
            <p:nvSpPr>
              <p:cNvPr id="20" name="Rectangle 19"/>
              <p:cNvSpPr>
                <a:spLocks noRot="1" noChangeAspect="1" noMove="1" noResize="1" noEditPoints="1" noAdjustHandles="1" noChangeArrowheads="1" noChangeShapeType="1" noTextEdit="1"/>
              </p:cNvSpPr>
              <p:nvPr/>
            </p:nvSpPr>
            <p:spPr>
              <a:xfrm>
                <a:off x="1075765" y="1720184"/>
                <a:ext cx="16038096" cy="1323439"/>
              </a:xfrm>
              <a:prstGeom prst="rect">
                <a:avLst/>
              </a:prstGeom>
              <a:blipFill rotWithShape="0">
                <a:blip r:embed="rId3"/>
                <a:stretch>
                  <a:fillRect l="-1330" b="-1889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2" name="Rectangle 21"/>
              <p:cNvSpPr/>
              <p:nvPr/>
            </p:nvSpPr>
            <p:spPr>
              <a:xfrm>
                <a:off x="1083278" y="5184070"/>
                <a:ext cx="14541792" cy="1323439"/>
              </a:xfrm>
              <a:prstGeom prst="rect">
                <a:avLst/>
              </a:prstGeom>
            </p:spPr>
            <p:txBody>
              <a:bodyPr wrap="square">
                <a:spAutoFit/>
              </a:bodyPr>
              <a:lstStyle/>
              <a:p>
                <a:r>
                  <a:rPr lang="en-US" sz="4000" dirty="0" smtClean="0">
                    <a:solidFill>
                      <a:schemeClr val="tx1"/>
                    </a:solidFill>
                    <a:latin typeface="Times New Roman" panose="02020603050405020304" pitchFamily="18" charset="0"/>
                    <a:ea typeface="Arial" panose="020B0604020202020204" pitchFamily="34" charset="0"/>
                    <a:cs typeface="Times New Roman" panose="02020603050405020304" pitchFamily="18" charset="0"/>
                  </a:rPr>
                  <a:t>a) </a:t>
                </a:r>
                <a14:m>
                  <m:oMath xmlns:m="http://schemas.openxmlformats.org/officeDocument/2006/math">
                    <m:r>
                      <m:rPr>
                        <m:sty m:val="p"/>
                      </m:rPr>
                      <a:rPr lang="en-US" sz="4000">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Q</m:t>
                    </m:r>
                    <m:r>
                      <a:rPr lang="en-US" sz="4000">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=5</m:t>
                    </m:r>
                    <m:sSup>
                      <m:sSupPr>
                        <m:ctrlPr>
                          <a:rPr lang="en-US" sz="40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x</m:t>
                        </m:r>
                      </m:e>
                      <m:sup>
                        <m:r>
                          <a:rPr lang="en-US" sz="4000">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40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4000">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7</m:t>
                    </m:r>
                    <m:r>
                      <m:rPr>
                        <m:sty m:val="p"/>
                      </m:rPr>
                      <a:rPr lang="en-US" sz="4000">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xy</m:t>
                    </m:r>
                    <m:r>
                      <a:rPr lang="en-US" sz="4000">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+2,5</m:t>
                    </m:r>
                    <m:sSup>
                      <m:sSupPr>
                        <m:ctrlPr>
                          <a:rPr lang="en-US" sz="40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y</m:t>
                        </m:r>
                      </m:e>
                      <m:sup>
                        <m:r>
                          <a:rPr lang="en-US" sz="4000">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4000">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+2</m:t>
                    </m:r>
                    <m:r>
                      <m:rPr>
                        <m:sty m:val="p"/>
                      </m:rPr>
                      <a:rPr lang="en-US" sz="4000">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x</m:t>
                    </m:r>
                    <m:r>
                      <a:rPr lang="en-US" sz="40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4000">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8,3</m:t>
                    </m:r>
                    <m:r>
                      <m:rPr>
                        <m:sty m:val="p"/>
                      </m:rPr>
                      <a:rPr lang="en-US" sz="4000">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y</m:t>
                    </m:r>
                    <m:r>
                      <a:rPr lang="en-US" sz="4000">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+1</m:t>
                    </m:r>
                  </m:oMath>
                </a14:m>
                <a:endParaRPr lang="en-US" sz="40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p>
                <a:r>
                  <a:rPr lang="en-US" sz="4000" dirty="0" err="1">
                    <a:solidFill>
                      <a:schemeClr val="tx1"/>
                    </a:solidFill>
                    <a:effectLst/>
                    <a:latin typeface="Times New Roman" panose="02020603050405020304" pitchFamily="18" charset="0"/>
                    <a:ea typeface="Dotum" panose="020B0600000101010101" pitchFamily="34" charset="-127"/>
                    <a:cs typeface="Times New Roman" panose="02020603050405020304" pitchFamily="18" charset="0"/>
                  </a:rPr>
                  <a:t>Có</a:t>
                </a:r>
                <a:r>
                  <a:rPr lang="en-US" sz="4000" dirty="0">
                    <a:solidFill>
                      <a:schemeClr val="tx1"/>
                    </a:solidFill>
                    <a:effectLst/>
                    <a:latin typeface="Times New Roman" panose="02020603050405020304" pitchFamily="18" charset="0"/>
                    <a:ea typeface="Dotum" panose="020B0600000101010101" pitchFamily="34" charset="-127"/>
                    <a:cs typeface="Times New Roman" panose="02020603050405020304" pitchFamily="18" charset="0"/>
                  </a:rPr>
                  <a:t> </a:t>
                </a:r>
                <a:r>
                  <a:rPr lang="en-US" sz="4000" dirty="0" err="1">
                    <a:solidFill>
                      <a:schemeClr val="tx1"/>
                    </a:solidFill>
                    <a:effectLst/>
                    <a:latin typeface="Times New Roman" panose="02020603050405020304" pitchFamily="18" charset="0"/>
                    <a:ea typeface="Dotum" panose="020B0600000101010101" pitchFamily="34" charset="-127"/>
                    <a:cs typeface="Times New Roman" panose="02020603050405020304" pitchFamily="18" charset="0"/>
                  </a:rPr>
                  <a:t>bậc</a:t>
                </a:r>
                <a:r>
                  <a:rPr lang="en-US" sz="4000" dirty="0">
                    <a:solidFill>
                      <a:schemeClr val="tx1"/>
                    </a:solidFill>
                    <a:effectLst/>
                    <a:latin typeface="Times New Roman" panose="02020603050405020304" pitchFamily="18" charset="0"/>
                    <a:ea typeface="Dotum" panose="020B0600000101010101" pitchFamily="34" charset="-127"/>
                    <a:cs typeface="Times New Roman" panose="02020603050405020304" pitchFamily="18" charset="0"/>
                  </a:rPr>
                  <a:t> </a:t>
                </a:r>
                <a:r>
                  <a:rPr lang="en-US" sz="4000" dirty="0" err="1">
                    <a:solidFill>
                      <a:schemeClr val="tx1"/>
                    </a:solidFill>
                    <a:effectLst/>
                    <a:latin typeface="Times New Roman" panose="02020603050405020304" pitchFamily="18" charset="0"/>
                    <a:ea typeface="Dotum" panose="020B0600000101010101" pitchFamily="34" charset="-127"/>
                    <a:cs typeface="Times New Roman" panose="02020603050405020304" pitchFamily="18" charset="0"/>
                  </a:rPr>
                  <a:t>là</a:t>
                </a:r>
                <a:r>
                  <a:rPr lang="en-US" sz="4000" dirty="0">
                    <a:solidFill>
                      <a:schemeClr val="tx1"/>
                    </a:solidFill>
                    <a:effectLst/>
                    <a:latin typeface="Times New Roman" panose="02020603050405020304" pitchFamily="18" charset="0"/>
                    <a:ea typeface="Dotum" panose="020B0600000101010101" pitchFamily="34" charset="-127"/>
                    <a:cs typeface="Times New Roman" panose="02020603050405020304" pitchFamily="18" charset="0"/>
                  </a:rPr>
                  <a:t> 2</a:t>
                </a:r>
                <a:r>
                  <a:rPr lang="en-US" sz="4000" dirty="0" smtClean="0">
                    <a:solidFill>
                      <a:schemeClr val="tx1"/>
                    </a:solidFill>
                    <a:effectLst/>
                    <a:latin typeface="Times New Roman" panose="02020603050405020304" pitchFamily="18" charset="0"/>
                    <a:ea typeface="Dotum" panose="020B0600000101010101" pitchFamily="34" charset="-127"/>
                    <a:cs typeface="Times New Roman" panose="02020603050405020304" pitchFamily="18" charset="0"/>
                  </a:rPr>
                  <a:t>.</a:t>
                </a:r>
                <a:endParaRPr lang="en-US" sz="40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p:sp>
            <p:nvSpPr>
              <p:cNvPr id="22" name="Rectangle 21"/>
              <p:cNvSpPr>
                <a:spLocks noRot="1" noChangeAspect="1" noMove="1" noResize="1" noEditPoints="1" noAdjustHandles="1" noChangeArrowheads="1" noChangeShapeType="1" noTextEdit="1"/>
              </p:cNvSpPr>
              <p:nvPr/>
            </p:nvSpPr>
            <p:spPr>
              <a:xfrm>
                <a:off x="1083278" y="5184070"/>
                <a:ext cx="14541792" cy="1323439"/>
              </a:xfrm>
              <a:prstGeom prst="rect">
                <a:avLst/>
              </a:prstGeom>
              <a:blipFill rotWithShape="0">
                <a:blip r:embed="rId4"/>
                <a:stretch>
                  <a:fillRect l="-1509" t="-7798" b="-18349"/>
                </a:stretch>
              </a:blipFill>
            </p:spPr>
            <p:txBody>
              <a:bodyPr/>
              <a:lstStyle/>
              <a:p>
                <a:r>
                  <a:rPr lang="en-US">
                    <a:noFill/>
                  </a:rPr>
                  <a:t> </a:t>
                </a:r>
              </a:p>
            </p:txBody>
          </p:sp>
        </mc:Fallback>
      </mc:AlternateContent>
      <p:pic>
        <p:nvPicPr>
          <p:cNvPr id="30" name="Picture 29"/>
          <p:cNvPicPr>
            <a:picLocks noChangeAspect="1"/>
          </p:cNvPicPr>
          <p:nvPr/>
        </p:nvPicPr>
        <p:blipFill>
          <a:blip r:embed="rId5"/>
          <a:stretch>
            <a:fillRect/>
          </a:stretch>
        </p:blipFill>
        <p:spPr>
          <a:xfrm>
            <a:off x="15392400" y="723900"/>
            <a:ext cx="2486312" cy="4044003"/>
          </a:xfrm>
          <a:prstGeom prst="rect">
            <a:avLst/>
          </a:prstGeom>
        </p:spPr>
      </p:pic>
      <p:sp>
        <p:nvSpPr>
          <p:cNvPr id="5" name="Rectangle 4"/>
          <p:cNvSpPr/>
          <p:nvPr/>
        </p:nvSpPr>
        <p:spPr>
          <a:xfrm>
            <a:off x="5593127" y="742577"/>
            <a:ext cx="9966625" cy="1323439"/>
          </a:xfrm>
          <a:prstGeom prst="rect">
            <a:avLst/>
          </a:prstGeom>
        </p:spPr>
        <p:txBody>
          <a:bodyPr wrap="square">
            <a:spAutoFit/>
          </a:bodyPr>
          <a:lstStyle/>
          <a:p>
            <a:r>
              <a:rPr lang="en-US" sz="4000" dirty="0" err="1">
                <a:latin typeface="Times New Roman" panose="02020603050405020304" pitchFamily="18" charset="0"/>
                <a:cs typeface="Times New Roman" panose="02020603050405020304" pitchFamily="18" charset="0"/>
              </a:rPr>
              <a:t>Với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mỗi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thức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sau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gọn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nếu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cần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tìm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bậc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nó</a:t>
            </a:r>
            <a:r>
              <a:rPr lang="en-US" sz="4000"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grpSp>
        <p:nvGrpSpPr>
          <p:cNvPr id="8" name="Group 7"/>
          <p:cNvGrpSpPr/>
          <p:nvPr/>
        </p:nvGrpSpPr>
        <p:grpSpPr>
          <a:xfrm>
            <a:off x="1083278" y="3046703"/>
            <a:ext cx="10145392" cy="1244828"/>
            <a:chOff x="1083278" y="2665703"/>
            <a:chExt cx="10145392" cy="1244828"/>
          </a:xfrm>
        </p:grpSpPr>
        <mc:AlternateContent xmlns:mc="http://schemas.openxmlformats.org/markup-compatibility/2006">
          <mc:Choice xmlns:a14="http://schemas.microsoft.com/office/drawing/2010/main" Requires="a14">
            <p:sp>
              <p:nvSpPr>
                <p:cNvPr id="3" name="Rectangle 2"/>
                <p:cNvSpPr/>
                <p:nvPr/>
              </p:nvSpPr>
              <p:spPr>
                <a:xfrm>
                  <a:off x="1600200" y="2665703"/>
                  <a:ext cx="9628470" cy="12448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4000" smtClean="0">
                            <a:solidFill>
                              <a:schemeClr val="tx1"/>
                            </a:solidFill>
                            <a:latin typeface="Cambria Math" panose="02040503050406030204" pitchFamily="18" charset="0"/>
                            <a:ea typeface="Arial" panose="020B0604020202020204" pitchFamily="34" charset="0"/>
                            <a:cs typeface="Times New Roman" panose="02020603050405020304" pitchFamily="18" charset="0"/>
                          </a:rPr>
                          <m:t>H</m:t>
                        </m:r>
                        <m:r>
                          <a:rPr lang="en-US" sz="4000" smtClean="0">
                            <a:solidFill>
                              <a:schemeClr val="tx1"/>
                            </a:solidFill>
                            <a:latin typeface="Cambria Math" panose="02040503050406030204" pitchFamily="18" charset="0"/>
                            <a:ea typeface="Arial" panose="020B0604020202020204" pitchFamily="34" charset="0"/>
                            <a:cs typeface="Times New Roman" panose="02020603050405020304" pitchFamily="18" charset="0"/>
                          </a:rPr>
                          <m:t>=</m:t>
                        </m:r>
                        <m:r>
                          <a:rPr lang="en-US" sz="4000" b="0" i="1" smtClean="0">
                            <a:solidFill>
                              <a:schemeClr val="tx1"/>
                            </a:solidFill>
                            <a:latin typeface="Cambria Math" panose="02040503050406030204" pitchFamily="18" charset="0"/>
                            <a:ea typeface="Arial" panose="020B0604020202020204" pitchFamily="34" charset="0"/>
                            <a:cs typeface="Times New Roman" panose="02020603050405020304" pitchFamily="18" charset="0"/>
                          </a:rPr>
                          <m:t>4</m:t>
                        </m:r>
                        <m:sSup>
                          <m:sSupPr>
                            <m:ctrlPr>
                              <a:rPr lang="en-US" sz="4000" b="0" i="1" smtClean="0">
                                <a:solidFill>
                                  <a:schemeClr val="tx1"/>
                                </a:solidFill>
                                <a:latin typeface="Cambria Math" panose="02040503050406030204" pitchFamily="18" charset="0"/>
                                <a:cs typeface="Times New Roman" panose="02020603050405020304" pitchFamily="18" charset="0"/>
                              </a:rPr>
                            </m:ctrlPr>
                          </m:sSupPr>
                          <m:e>
                            <m:r>
                              <a:rPr lang="en-US" sz="4000" b="0" i="1" smtClean="0">
                                <a:solidFill>
                                  <a:schemeClr val="tx1"/>
                                </a:solidFill>
                                <a:latin typeface="Cambria Math" panose="02040503050406030204" pitchFamily="18" charset="0"/>
                                <a:cs typeface="Times New Roman" panose="02020603050405020304" pitchFamily="18" charset="0"/>
                              </a:rPr>
                              <m:t>𝑥</m:t>
                            </m:r>
                          </m:e>
                          <m:sup>
                            <m:r>
                              <a:rPr lang="en-US" sz="4000" b="0" i="1" smtClean="0">
                                <a:solidFill>
                                  <a:schemeClr val="tx1"/>
                                </a:solidFill>
                                <a:latin typeface="Cambria Math" panose="02040503050406030204" pitchFamily="18" charset="0"/>
                                <a:cs typeface="Times New Roman" panose="02020603050405020304" pitchFamily="18" charset="0"/>
                              </a:rPr>
                              <m:t>5</m:t>
                            </m:r>
                          </m:sup>
                        </m:sSup>
                        <m:r>
                          <a:rPr lang="en-US" sz="4000" i="1">
                            <a:solidFill>
                              <a:schemeClr val="tx1"/>
                            </a:solidFill>
                            <a:latin typeface="Cambria Math" panose="02040503050406030204" pitchFamily="18" charset="0"/>
                            <a:ea typeface="Arial" panose="020B0604020202020204" pitchFamily="34" charset="0"/>
                            <a:cs typeface="Times New Roman" panose="02020603050405020304" pitchFamily="18" charset="0"/>
                          </a:rPr>
                          <m:t>−</m:t>
                        </m:r>
                        <m:f>
                          <m:fPr>
                            <m:ctrlPr>
                              <a:rPr lang="en-US" sz="4000" i="1">
                                <a:solidFill>
                                  <a:schemeClr val="tx1"/>
                                </a:solidFill>
                                <a:latin typeface="Cambria Math" panose="02040503050406030204" pitchFamily="18" charset="0"/>
                                <a:ea typeface="Arial" panose="020B0604020202020204" pitchFamily="34" charset="0"/>
                                <a:cs typeface="Times New Roman" panose="02020603050405020304" pitchFamily="18" charset="0"/>
                              </a:rPr>
                            </m:ctrlPr>
                          </m:fPr>
                          <m:num>
                            <m:r>
                              <a:rPr lang="en-US" sz="4000">
                                <a:solidFill>
                                  <a:schemeClr val="tx1"/>
                                </a:solidFill>
                                <a:latin typeface="Cambria Math" panose="02040503050406030204" pitchFamily="18" charset="0"/>
                                <a:ea typeface="Arial" panose="020B0604020202020204" pitchFamily="34" charset="0"/>
                                <a:cs typeface="Times New Roman" panose="02020603050405020304" pitchFamily="18" charset="0"/>
                              </a:rPr>
                              <m:t>1</m:t>
                            </m:r>
                          </m:num>
                          <m:den>
                            <m:r>
                              <a:rPr lang="en-US" sz="4000">
                                <a:solidFill>
                                  <a:schemeClr val="tx1"/>
                                </a:solidFill>
                                <a:latin typeface="Cambria Math" panose="02040503050406030204" pitchFamily="18" charset="0"/>
                                <a:ea typeface="Arial" panose="020B0604020202020204" pitchFamily="34" charset="0"/>
                                <a:cs typeface="Times New Roman" panose="02020603050405020304" pitchFamily="18" charset="0"/>
                              </a:rPr>
                              <m:t>2</m:t>
                            </m:r>
                          </m:den>
                        </m:f>
                        <m:sSup>
                          <m:sSupPr>
                            <m:ctrlPr>
                              <a:rPr lang="en-US" sz="4000" i="1">
                                <a:solidFill>
                                  <a:schemeClr val="tx1"/>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schemeClr val="tx1"/>
                                </a:solidFill>
                                <a:latin typeface="Cambria Math" panose="02040503050406030204" pitchFamily="18" charset="0"/>
                                <a:ea typeface="Arial" panose="020B0604020202020204" pitchFamily="34" charset="0"/>
                                <a:cs typeface="Times New Roman" panose="02020603050405020304" pitchFamily="18" charset="0"/>
                              </a:rPr>
                              <m:t>x</m:t>
                            </m:r>
                          </m:e>
                          <m:sup>
                            <m:r>
                              <a:rPr lang="en-US" sz="4000">
                                <a:solidFill>
                                  <a:schemeClr val="tx1"/>
                                </a:solidFill>
                                <a:latin typeface="Cambria Math" panose="02040503050406030204" pitchFamily="18" charset="0"/>
                                <a:ea typeface="Arial" panose="020B0604020202020204" pitchFamily="34" charset="0"/>
                                <a:cs typeface="Times New Roman" panose="02020603050405020304" pitchFamily="18" charset="0"/>
                              </a:rPr>
                              <m:t>3</m:t>
                            </m:r>
                          </m:sup>
                        </m:sSup>
                        <m:r>
                          <m:rPr>
                            <m:sty m:val="p"/>
                          </m:rPr>
                          <a:rPr lang="en-US" sz="4000">
                            <a:solidFill>
                              <a:schemeClr val="tx1"/>
                            </a:solidFill>
                            <a:latin typeface="Cambria Math" panose="02040503050406030204" pitchFamily="18" charset="0"/>
                            <a:ea typeface="Arial" panose="020B0604020202020204" pitchFamily="34" charset="0"/>
                            <a:cs typeface="Times New Roman" panose="02020603050405020304" pitchFamily="18" charset="0"/>
                          </a:rPr>
                          <m:t>y</m:t>
                        </m:r>
                        <m:r>
                          <a:rPr lang="en-US" sz="4000">
                            <a:solidFill>
                              <a:schemeClr val="tx1"/>
                            </a:solidFill>
                            <a:latin typeface="Cambria Math" panose="02040503050406030204" pitchFamily="18" charset="0"/>
                            <a:ea typeface="Arial" panose="020B0604020202020204" pitchFamily="34" charset="0"/>
                            <a:cs typeface="Times New Roman" panose="02020603050405020304" pitchFamily="18" charset="0"/>
                          </a:rPr>
                          <m:t>+</m:t>
                        </m:r>
                        <m:f>
                          <m:fPr>
                            <m:ctrlPr>
                              <a:rPr lang="en-US" sz="4000" i="1">
                                <a:solidFill>
                                  <a:schemeClr val="tx1"/>
                                </a:solidFill>
                                <a:latin typeface="Cambria Math" panose="02040503050406030204" pitchFamily="18" charset="0"/>
                                <a:ea typeface="Arial" panose="020B0604020202020204" pitchFamily="34" charset="0"/>
                                <a:cs typeface="Times New Roman" panose="02020603050405020304" pitchFamily="18" charset="0"/>
                              </a:rPr>
                            </m:ctrlPr>
                          </m:fPr>
                          <m:num>
                            <m:r>
                              <a:rPr lang="en-US" sz="4000">
                                <a:solidFill>
                                  <a:schemeClr val="tx1"/>
                                </a:solidFill>
                                <a:latin typeface="Cambria Math" panose="02040503050406030204" pitchFamily="18" charset="0"/>
                                <a:ea typeface="Arial" panose="020B0604020202020204" pitchFamily="34" charset="0"/>
                                <a:cs typeface="Times New Roman" panose="02020603050405020304" pitchFamily="18" charset="0"/>
                              </a:rPr>
                              <m:t>3</m:t>
                            </m:r>
                          </m:num>
                          <m:den>
                            <m:r>
                              <a:rPr lang="en-US" sz="4000">
                                <a:solidFill>
                                  <a:schemeClr val="tx1"/>
                                </a:solidFill>
                                <a:latin typeface="Cambria Math" panose="02040503050406030204" pitchFamily="18" charset="0"/>
                                <a:ea typeface="Arial" panose="020B0604020202020204" pitchFamily="34" charset="0"/>
                                <a:cs typeface="Times New Roman" panose="02020603050405020304" pitchFamily="18" charset="0"/>
                              </a:rPr>
                              <m:t>4</m:t>
                            </m:r>
                          </m:den>
                        </m:f>
                        <m:sSup>
                          <m:sSupPr>
                            <m:ctrlPr>
                              <a:rPr lang="en-US" sz="4000" i="1">
                                <a:solidFill>
                                  <a:schemeClr val="tx1"/>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schemeClr val="tx1"/>
                                </a:solidFill>
                                <a:latin typeface="Cambria Math" panose="02040503050406030204" pitchFamily="18" charset="0"/>
                                <a:ea typeface="Arial" panose="020B0604020202020204" pitchFamily="34" charset="0"/>
                                <a:cs typeface="Times New Roman" panose="02020603050405020304" pitchFamily="18" charset="0"/>
                              </a:rPr>
                              <m:t>x</m:t>
                            </m:r>
                          </m:e>
                          <m:sup>
                            <m:r>
                              <a:rPr lang="en-US" sz="4000">
                                <a:solidFill>
                                  <a:schemeClr val="tx1"/>
                                </a:solidFill>
                                <a:latin typeface="Cambria Math" panose="02040503050406030204" pitchFamily="18" charset="0"/>
                                <a:ea typeface="Arial" panose="020B0604020202020204" pitchFamily="34" charset="0"/>
                                <a:cs typeface="Times New Roman" panose="02020603050405020304" pitchFamily="18" charset="0"/>
                              </a:rPr>
                              <m:t>2</m:t>
                            </m:r>
                          </m:sup>
                        </m:sSup>
                        <m:sSup>
                          <m:sSupPr>
                            <m:ctrlPr>
                              <a:rPr lang="en-US" sz="4000" i="1">
                                <a:solidFill>
                                  <a:schemeClr val="tx1"/>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schemeClr val="tx1"/>
                                </a:solidFill>
                                <a:latin typeface="Cambria Math" panose="02040503050406030204" pitchFamily="18" charset="0"/>
                                <a:ea typeface="Arial" panose="020B0604020202020204" pitchFamily="34" charset="0"/>
                                <a:cs typeface="Times New Roman" panose="02020603050405020304" pitchFamily="18" charset="0"/>
                              </a:rPr>
                              <m:t>y</m:t>
                            </m:r>
                          </m:e>
                          <m:sup>
                            <m:r>
                              <a:rPr lang="en-US" sz="4000">
                                <a:solidFill>
                                  <a:schemeClr val="tx1"/>
                                </a:solidFill>
                                <a:latin typeface="Cambria Math" panose="02040503050406030204" pitchFamily="18" charset="0"/>
                                <a:ea typeface="Arial" panose="020B0604020202020204" pitchFamily="34" charset="0"/>
                                <a:cs typeface="Times New Roman" panose="02020603050405020304" pitchFamily="18" charset="0"/>
                              </a:rPr>
                              <m:t>2</m:t>
                            </m:r>
                          </m:sup>
                        </m:sSup>
                        <m:r>
                          <a:rPr lang="en-US" sz="4000" b="0" i="0" smtClean="0">
                            <a:solidFill>
                              <a:schemeClr val="tx1"/>
                            </a:solidFill>
                            <a:latin typeface="Cambria Math" panose="02040503050406030204" pitchFamily="18" charset="0"/>
                            <a:ea typeface="Arial" panose="020B0604020202020204" pitchFamily="34" charset="0"/>
                            <a:cs typeface="Times New Roman" panose="02020603050405020304" pitchFamily="18" charset="0"/>
                          </a:rPr>
                          <m:t>−</m:t>
                        </m:r>
                        <m:r>
                          <a:rPr lang="en-US" sz="4000" i="1">
                            <a:solidFill>
                              <a:schemeClr val="tx1"/>
                            </a:solidFill>
                            <a:latin typeface="Cambria Math" panose="02040503050406030204" pitchFamily="18" charset="0"/>
                            <a:ea typeface="Arial" panose="020B0604020202020204" pitchFamily="34" charset="0"/>
                            <a:cs typeface="Times New Roman" panose="02020603050405020304" pitchFamily="18" charset="0"/>
                          </a:rPr>
                          <m:t>4</m:t>
                        </m:r>
                        <m:sSup>
                          <m:sSupPr>
                            <m:ctrlPr>
                              <a:rPr lang="en-US" sz="4000" i="1">
                                <a:solidFill>
                                  <a:schemeClr val="tx1"/>
                                </a:solidFill>
                                <a:latin typeface="Cambria Math" panose="02040503050406030204" pitchFamily="18" charset="0"/>
                                <a:cs typeface="Times New Roman" panose="02020603050405020304" pitchFamily="18" charset="0"/>
                              </a:rPr>
                            </m:ctrlPr>
                          </m:sSupPr>
                          <m:e>
                            <m:r>
                              <a:rPr lang="en-US" sz="4000" i="1">
                                <a:solidFill>
                                  <a:schemeClr val="tx1"/>
                                </a:solidFill>
                                <a:latin typeface="Cambria Math" panose="02040503050406030204" pitchFamily="18" charset="0"/>
                                <a:cs typeface="Times New Roman" panose="02020603050405020304" pitchFamily="18" charset="0"/>
                              </a:rPr>
                              <m:t>𝑥</m:t>
                            </m:r>
                          </m:e>
                          <m:sup>
                            <m:r>
                              <a:rPr lang="en-US" sz="4000" i="1">
                                <a:solidFill>
                                  <a:schemeClr val="tx1"/>
                                </a:solidFill>
                                <a:latin typeface="Cambria Math" panose="02040503050406030204" pitchFamily="18" charset="0"/>
                                <a:cs typeface="Times New Roman" panose="02020603050405020304" pitchFamily="18" charset="0"/>
                              </a:rPr>
                              <m:t>5</m:t>
                            </m:r>
                          </m:sup>
                        </m:sSup>
                        <m:r>
                          <a:rPr lang="en-US" sz="4000">
                            <a:solidFill>
                              <a:schemeClr val="tx1"/>
                            </a:solidFill>
                            <a:latin typeface="Cambria Math" panose="02040503050406030204" pitchFamily="18" charset="0"/>
                            <a:ea typeface="Arial" panose="020B0604020202020204" pitchFamily="34" charset="0"/>
                            <a:cs typeface="Times New Roman" panose="02020603050405020304" pitchFamily="18" charset="0"/>
                          </a:rPr>
                          <m:t>+2</m:t>
                        </m:r>
                        <m:sSup>
                          <m:sSupPr>
                            <m:ctrlPr>
                              <a:rPr lang="en-US" sz="4000" i="1">
                                <a:solidFill>
                                  <a:schemeClr val="tx1"/>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schemeClr val="tx1"/>
                                </a:solidFill>
                                <a:latin typeface="Cambria Math" panose="02040503050406030204" pitchFamily="18" charset="0"/>
                                <a:ea typeface="Arial" panose="020B0604020202020204" pitchFamily="34" charset="0"/>
                                <a:cs typeface="Times New Roman" panose="02020603050405020304" pitchFamily="18" charset="0"/>
                              </a:rPr>
                              <m:t>y</m:t>
                            </m:r>
                          </m:e>
                          <m:sup>
                            <m:r>
                              <a:rPr lang="en-US" sz="4000">
                                <a:solidFill>
                                  <a:schemeClr val="tx1"/>
                                </a:solidFill>
                                <a:latin typeface="Cambria Math" panose="02040503050406030204" pitchFamily="18" charset="0"/>
                                <a:ea typeface="Arial" panose="020B0604020202020204" pitchFamily="34" charset="0"/>
                                <a:cs typeface="Times New Roman" panose="02020603050405020304" pitchFamily="18" charset="0"/>
                              </a:rPr>
                              <m:t>2</m:t>
                            </m:r>
                          </m:sup>
                        </m:sSup>
                        <m:r>
                          <a:rPr lang="en-US" sz="4000" i="1">
                            <a:solidFill>
                              <a:schemeClr val="tx1"/>
                            </a:solidFill>
                            <a:latin typeface="Cambria Math" panose="02040503050406030204" pitchFamily="18" charset="0"/>
                            <a:ea typeface="Arial" panose="020B0604020202020204" pitchFamily="34" charset="0"/>
                            <a:cs typeface="Times New Roman" panose="02020603050405020304" pitchFamily="18" charset="0"/>
                          </a:rPr>
                          <m:t>−</m:t>
                        </m:r>
                        <m:r>
                          <a:rPr lang="en-US" sz="4000">
                            <a:solidFill>
                              <a:schemeClr val="tx1"/>
                            </a:solidFill>
                            <a:latin typeface="Cambria Math" panose="02040503050406030204" pitchFamily="18" charset="0"/>
                            <a:ea typeface="Arial" panose="020B0604020202020204" pitchFamily="34" charset="0"/>
                            <a:cs typeface="Times New Roman" panose="02020603050405020304" pitchFamily="18" charset="0"/>
                          </a:rPr>
                          <m:t>7</m:t>
                        </m:r>
                      </m:oMath>
                    </m:oMathPara>
                  </a14:m>
                  <a:endParaRPr lang="en-US" dirty="0">
                    <a:solidFill>
                      <a:schemeClr val="tx1"/>
                    </a:solidFill>
                    <a:latin typeface="Times New Roman" panose="02020603050405020304" pitchFamily="18" charset="0"/>
                    <a:cs typeface="Times New Roman" panose="02020603050405020304"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1600200" y="2665703"/>
                  <a:ext cx="9628470" cy="1244828"/>
                </a:xfrm>
                <a:prstGeom prst="rect">
                  <a:avLst/>
                </a:prstGeom>
                <a:blipFill rotWithShape="0">
                  <a:blip r:embed="rId6"/>
                  <a:stretch>
                    <a:fillRect/>
                  </a:stretch>
                </a:blipFill>
              </p:spPr>
              <p:txBody>
                <a:bodyPr/>
                <a:lstStyle/>
                <a:p>
                  <a:r>
                    <a:rPr lang="en-US">
                      <a:noFill/>
                    </a:rPr>
                    <a:t> </a:t>
                  </a:r>
                </a:p>
              </p:txBody>
            </p:sp>
          </mc:Fallback>
        </mc:AlternateContent>
        <p:sp>
          <p:nvSpPr>
            <p:cNvPr id="7" name="Rectangle 6"/>
            <p:cNvSpPr/>
            <p:nvPr/>
          </p:nvSpPr>
          <p:spPr>
            <a:xfrm>
              <a:off x="1083278" y="2934174"/>
              <a:ext cx="740908" cy="707886"/>
            </a:xfrm>
            <a:prstGeom prst="rect">
              <a:avLst/>
            </a:prstGeom>
          </p:spPr>
          <p:txBody>
            <a:bodyPr wrap="none">
              <a:spAutoFit/>
            </a:bodyPr>
            <a:lstStyle/>
            <a:p>
              <a:pPr lvl="0" algn="just" fontAlgn="base"/>
              <a:r>
                <a:rPr lang="en-US" sz="4000" dirty="0">
                  <a:latin typeface="Times New Roman" panose="02020603050405020304" pitchFamily="18" charset="0"/>
                  <a:cs typeface="Times New Roman" panose="02020603050405020304" pitchFamily="18" charset="0"/>
                </a:rPr>
                <a:t>b) </a:t>
              </a:r>
            </a:p>
          </p:txBody>
        </p:sp>
      </p:grpSp>
      <p:sp>
        <p:nvSpPr>
          <p:cNvPr id="14" name="Oval Callout 13"/>
          <p:cNvSpPr/>
          <p:nvPr/>
        </p:nvSpPr>
        <p:spPr>
          <a:xfrm>
            <a:off x="8001000" y="3992490"/>
            <a:ext cx="1815501" cy="960794"/>
          </a:xfrm>
          <a:prstGeom prst="wedgeEllipseCallout">
            <a:avLst/>
          </a:prstGeom>
          <a:solidFill>
            <a:srgbClr val="FFFF93"/>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mc:Choice xmlns:a14="http://schemas.microsoft.com/office/drawing/2010/main" Requires="a14">
          <p:sp>
            <p:nvSpPr>
              <p:cNvPr id="2" name="Rectangle 1"/>
              <p:cNvSpPr/>
              <p:nvPr/>
            </p:nvSpPr>
            <p:spPr>
              <a:xfrm>
                <a:off x="948913" y="6371105"/>
                <a:ext cx="15060597" cy="1129476"/>
              </a:xfrm>
              <a:prstGeom prst="rect">
                <a:avLst/>
              </a:prstGeom>
            </p:spPr>
            <p:txBody>
              <a:bodyPr wrap="none">
                <a:spAutoFit/>
              </a:bodyPr>
              <a:lstStyle/>
              <a:p>
                <a:pPr lvl="0">
                  <a:defRPr/>
                </a:pPr>
                <a14:m>
                  <m:oMathPara xmlns:m="http://schemas.openxmlformats.org/officeDocument/2006/math">
                    <m:oMathParaPr>
                      <m:jc m:val="centerGroup"/>
                    </m:oMathParaPr>
                    <m:oMath xmlns:m="http://schemas.openxmlformats.org/officeDocument/2006/math">
                      <m:r>
                        <m:rPr>
                          <m:sty m:val="p"/>
                        </m:rPr>
                        <a:rPr lang="en-US" sz="3600" smtClean="0">
                          <a:latin typeface="Cambria Math" panose="02040503050406030204" pitchFamily="18" charset="0"/>
                          <a:ea typeface="Arial" panose="020B0604020202020204" pitchFamily="34" charset="0"/>
                          <a:cs typeface="Times New Roman" panose="02020603050405020304" pitchFamily="18" charset="0"/>
                        </a:rPr>
                        <m:t>b</m:t>
                      </m:r>
                      <m:r>
                        <a:rPr lang="en-US" sz="3600" b="0" i="0" smtClean="0">
                          <a:latin typeface="Cambria Math" panose="02040503050406030204" pitchFamily="18" charset="0"/>
                          <a:ea typeface="Arial" panose="020B0604020202020204" pitchFamily="34" charset="0"/>
                          <a:cs typeface="Times New Roman" panose="02020603050405020304" pitchFamily="18" charset="0"/>
                        </a:rPr>
                        <m:t>) </m:t>
                      </m:r>
                      <m:r>
                        <m:rPr>
                          <m:sty m:val="p"/>
                        </m:rPr>
                        <a:rPr lang="en-US" sz="3600">
                          <a:latin typeface="Cambria Math" panose="02040503050406030204" pitchFamily="18" charset="0"/>
                          <a:ea typeface="Arial" panose="020B0604020202020204" pitchFamily="34" charset="0"/>
                          <a:cs typeface="Times New Roman" panose="02020603050405020304" pitchFamily="18" charset="0"/>
                        </a:rPr>
                        <m:t>H</m:t>
                      </m:r>
                      <m:r>
                        <a:rPr lang="en-US" sz="3600">
                          <a:latin typeface="Cambria Math" panose="02040503050406030204" pitchFamily="18" charset="0"/>
                          <a:ea typeface="Arial" panose="020B0604020202020204" pitchFamily="34" charset="0"/>
                          <a:cs typeface="Times New Roman" panose="02020603050405020304" pitchFamily="18" charset="0"/>
                        </a:rPr>
                        <m:t>=</m:t>
                      </m:r>
                      <m:r>
                        <a:rPr lang="en-US" sz="3600" i="1">
                          <a:latin typeface="Cambria Math" panose="02040503050406030204" pitchFamily="18" charset="0"/>
                          <a:ea typeface="Arial" panose="020B0604020202020204" pitchFamily="34" charset="0"/>
                          <a:cs typeface="Times New Roman" panose="02020603050405020304" pitchFamily="18" charset="0"/>
                        </a:rPr>
                        <m:t>4</m:t>
                      </m:r>
                      <m:sSup>
                        <m:sSupPr>
                          <m:ctrlPr>
                            <a:rPr lang="en-US" sz="3600" i="1">
                              <a:latin typeface="Cambria Math" panose="02040503050406030204" pitchFamily="18" charset="0"/>
                              <a:cs typeface="Times New Roman" panose="02020603050405020304" pitchFamily="18" charset="0"/>
                            </a:rPr>
                          </m:ctrlPr>
                        </m:sSupPr>
                        <m:e>
                          <m:r>
                            <a:rPr lang="en-US" sz="3600" i="1">
                              <a:latin typeface="Cambria Math" panose="02040503050406030204" pitchFamily="18" charset="0"/>
                              <a:cs typeface="Times New Roman" panose="02020603050405020304" pitchFamily="18" charset="0"/>
                            </a:rPr>
                            <m:t>𝑥</m:t>
                          </m:r>
                        </m:e>
                        <m:sup>
                          <m:r>
                            <a:rPr lang="en-US" sz="3600" i="1">
                              <a:latin typeface="Cambria Math" panose="02040503050406030204" pitchFamily="18" charset="0"/>
                              <a:cs typeface="Times New Roman" panose="02020603050405020304" pitchFamily="18" charset="0"/>
                            </a:rPr>
                            <m:t>5</m:t>
                          </m:r>
                        </m:sup>
                      </m:sSup>
                      <m:r>
                        <a:rPr lang="en-US" sz="3600" i="1">
                          <a:latin typeface="Cambria Math" panose="02040503050406030204" pitchFamily="18" charset="0"/>
                          <a:ea typeface="Arial" panose="020B0604020202020204" pitchFamily="34" charset="0"/>
                          <a:cs typeface="Times New Roman" panose="02020603050405020304" pitchFamily="18" charset="0"/>
                        </a:rPr>
                        <m:t>−</m:t>
                      </m:r>
                      <m:f>
                        <m:fPr>
                          <m:ctrlPr>
                            <a:rPr lang="en-US" sz="3600" i="1">
                              <a:latin typeface="Cambria Math" panose="02040503050406030204" pitchFamily="18" charset="0"/>
                              <a:ea typeface="Arial" panose="020B0604020202020204" pitchFamily="34" charset="0"/>
                              <a:cs typeface="Times New Roman" panose="02020603050405020304" pitchFamily="18" charset="0"/>
                            </a:rPr>
                          </m:ctrlPr>
                        </m:fPr>
                        <m:num>
                          <m:r>
                            <a:rPr lang="en-US" sz="3600">
                              <a:latin typeface="Cambria Math" panose="02040503050406030204" pitchFamily="18" charset="0"/>
                              <a:ea typeface="Arial" panose="020B0604020202020204" pitchFamily="34" charset="0"/>
                              <a:cs typeface="Times New Roman" panose="02020603050405020304" pitchFamily="18" charset="0"/>
                            </a:rPr>
                            <m:t>1</m:t>
                          </m:r>
                        </m:num>
                        <m:den>
                          <m:r>
                            <a:rPr lang="en-US" sz="3600">
                              <a:latin typeface="Cambria Math" panose="02040503050406030204" pitchFamily="18" charset="0"/>
                              <a:ea typeface="Arial" panose="020B0604020202020204" pitchFamily="34" charset="0"/>
                              <a:cs typeface="Times New Roman" panose="02020603050405020304" pitchFamily="18" charset="0"/>
                            </a:rPr>
                            <m:t>2</m:t>
                          </m:r>
                        </m:den>
                      </m:f>
                      <m:sSup>
                        <m:sSupPr>
                          <m:ctrlPr>
                            <a:rPr lang="en-US" sz="3600" i="1">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600">
                              <a:latin typeface="Cambria Math" panose="02040503050406030204" pitchFamily="18" charset="0"/>
                              <a:ea typeface="Arial" panose="020B0604020202020204" pitchFamily="34" charset="0"/>
                              <a:cs typeface="Times New Roman" panose="02020603050405020304" pitchFamily="18" charset="0"/>
                            </a:rPr>
                            <m:t>x</m:t>
                          </m:r>
                        </m:e>
                        <m:sup>
                          <m:r>
                            <a:rPr lang="en-US" sz="3600">
                              <a:latin typeface="Cambria Math" panose="02040503050406030204" pitchFamily="18" charset="0"/>
                              <a:ea typeface="Arial" panose="020B0604020202020204" pitchFamily="34" charset="0"/>
                              <a:cs typeface="Times New Roman" panose="02020603050405020304" pitchFamily="18" charset="0"/>
                            </a:rPr>
                            <m:t>3</m:t>
                          </m:r>
                        </m:sup>
                      </m:sSup>
                      <m:r>
                        <m:rPr>
                          <m:sty m:val="p"/>
                        </m:rPr>
                        <a:rPr lang="en-US" sz="3600">
                          <a:latin typeface="Cambria Math" panose="02040503050406030204" pitchFamily="18" charset="0"/>
                          <a:ea typeface="Arial" panose="020B0604020202020204" pitchFamily="34" charset="0"/>
                          <a:cs typeface="Times New Roman" panose="02020603050405020304" pitchFamily="18" charset="0"/>
                        </a:rPr>
                        <m:t>y</m:t>
                      </m:r>
                      <m:r>
                        <a:rPr lang="en-US" sz="3600">
                          <a:latin typeface="Cambria Math" panose="02040503050406030204" pitchFamily="18" charset="0"/>
                          <a:ea typeface="Arial" panose="020B0604020202020204" pitchFamily="34" charset="0"/>
                          <a:cs typeface="Times New Roman" panose="02020603050405020304" pitchFamily="18" charset="0"/>
                        </a:rPr>
                        <m:t>+</m:t>
                      </m:r>
                      <m:f>
                        <m:fPr>
                          <m:ctrlPr>
                            <a:rPr lang="en-US" sz="3600" i="1">
                              <a:latin typeface="Cambria Math" panose="02040503050406030204" pitchFamily="18" charset="0"/>
                              <a:ea typeface="Arial" panose="020B0604020202020204" pitchFamily="34" charset="0"/>
                              <a:cs typeface="Times New Roman" panose="02020603050405020304" pitchFamily="18" charset="0"/>
                            </a:rPr>
                          </m:ctrlPr>
                        </m:fPr>
                        <m:num>
                          <m:r>
                            <a:rPr lang="en-US" sz="3600">
                              <a:latin typeface="Cambria Math" panose="02040503050406030204" pitchFamily="18" charset="0"/>
                              <a:ea typeface="Arial" panose="020B0604020202020204" pitchFamily="34" charset="0"/>
                              <a:cs typeface="Times New Roman" panose="02020603050405020304" pitchFamily="18" charset="0"/>
                            </a:rPr>
                            <m:t>3</m:t>
                          </m:r>
                        </m:num>
                        <m:den>
                          <m:r>
                            <a:rPr lang="en-US" sz="3600">
                              <a:latin typeface="Cambria Math" panose="02040503050406030204" pitchFamily="18" charset="0"/>
                              <a:ea typeface="Arial" panose="020B0604020202020204" pitchFamily="34" charset="0"/>
                              <a:cs typeface="Times New Roman" panose="02020603050405020304" pitchFamily="18" charset="0"/>
                            </a:rPr>
                            <m:t>4</m:t>
                          </m:r>
                        </m:den>
                      </m:f>
                      <m:sSup>
                        <m:sSupPr>
                          <m:ctrlPr>
                            <a:rPr lang="en-US" sz="3600" i="1">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600">
                              <a:latin typeface="Cambria Math" panose="02040503050406030204" pitchFamily="18" charset="0"/>
                              <a:ea typeface="Arial" panose="020B0604020202020204" pitchFamily="34" charset="0"/>
                              <a:cs typeface="Times New Roman" panose="02020603050405020304" pitchFamily="18" charset="0"/>
                            </a:rPr>
                            <m:t>x</m:t>
                          </m:r>
                        </m:e>
                        <m:sup>
                          <m:r>
                            <a:rPr lang="en-US" sz="3600">
                              <a:latin typeface="Cambria Math" panose="02040503050406030204" pitchFamily="18" charset="0"/>
                              <a:ea typeface="Arial" panose="020B0604020202020204" pitchFamily="34" charset="0"/>
                              <a:cs typeface="Times New Roman" panose="02020603050405020304" pitchFamily="18" charset="0"/>
                            </a:rPr>
                            <m:t>2</m:t>
                          </m:r>
                        </m:sup>
                      </m:sSup>
                      <m:sSup>
                        <m:sSupPr>
                          <m:ctrlPr>
                            <a:rPr lang="en-US" sz="3600" i="1">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600">
                              <a:latin typeface="Cambria Math" panose="02040503050406030204" pitchFamily="18" charset="0"/>
                              <a:ea typeface="Arial" panose="020B0604020202020204" pitchFamily="34" charset="0"/>
                              <a:cs typeface="Times New Roman" panose="02020603050405020304" pitchFamily="18" charset="0"/>
                            </a:rPr>
                            <m:t>y</m:t>
                          </m:r>
                        </m:e>
                        <m:sup>
                          <m:r>
                            <a:rPr lang="en-US" sz="3600">
                              <a:latin typeface="Cambria Math" panose="02040503050406030204" pitchFamily="18" charset="0"/>
                              <a:ea typeface="Arial" panose="020B0604020202020204" pitchFamily="34" charset="0"/>
                              <a:cs typeface="Times New Roman" panose="02020603050405020304" pitchFamily="18" charset="0"/>
                            </a:rPr>
                            <m:t>2</m:t>
                          </m:r>
                        </m:sup>
                      </m:sSup>
                      <m:r>
                        <a:rPr lang="en-US" sz="3600">
                          <a:latin typeface="Cambria Math" panose="02040503050406030204" pitchFamily="18" charset="0"/>
                          <a:ea typeface="Arial" panose="020B0604020202020204" pitchFamily="34" charset="0"/>
                          <a:cs typeface="Times New Roman" panose="02020603050405020304" pitchFamily="18" charset="0"/>
                        </a:rPr>
                        <m:t>−</m:t>
                      </m:r>
                      <m:r>
                        <a:rPr lang="en-US" sz="3600" i="1">
                          <a:latin typeface="Cambria Math" panose="02040503050406030204" pitchFamily="18" charset="0"/>
                          <a:ea typeface="Arial" panose="020B0604020202020204" pitchFamily="34" charset="0"/>
                          <a:cs typeface="Times New Roman" panose="02020603050405020304" pitchFamily="18" charset="0"/>
                        </a:rPr>
                        <m:t>4</m:t>
                      </m:r>
                      <m:sSup>
                        <m:sSupPr>
                          <m:ctrlPr>
                            <a:rPr lang="en-US" sz="3600" i="1">
                              <a:latin typeface="Cambria Math" panose="02040503050406030204" pitchFamily="18" charset="0"/>
                              <a:cs typeface="Times New Roman" panose="02020603050405020304" pitchFamily="18" charset="0"/>
                            </a:rPr>
                          </m:ctrlPr>
                        </m:sSupPr>
                        <m:e>
                          <m:r>
                            <a:rPr lang="en-US" sz="3600" i="1">
                              <a:latin typeface="Cambria Math" panose="02040503050406030204" pitchFamily="18" charset="0"/>
                              <a:cs typeface="Times New Roman" panose="02020603050405020304" pitchFamily="18" charset="0"/>
                            </a:rPr>
                            <m:t>𝑥</m:t>
                          </m:r>
                        </m:e>
                        <m:sup>
                          <m:r>
                            <a:rPr lang="en-US" sz="3600" i="1">
                              <a:latin typeface="Cambria Math" panose="02040503050406030204" pitchFamily="18" charset="0"/>
                              <a:cs typeface="Times New Roman" panose="02020603050405020304" pitchFamily="18" charset="0"/>
                            </a:rPr>
                            <m:t>5</m:t>
                          </m:r>
                        </m:sup>
                      </m:sSup>
                      <m:r>
                        <a:rPr lang="en-US" sz="3600">
                          <a:latin typeface="Cambria Math" panose="02040503050406030204" pitchFamily="18" charset="0"/>
                          <a:ea typeface="Arial" panose="020B0604020202020204" pitchFamily="34" charset="0"/>
                          <a:cs typeface="Times New Roman" panose="02020603050405020304" pitchFamily="18" charset="0"/>
                        </a:rPr>
                        <m:t>+2</m:t>
                      </m:r>
                      <m:sSup>
                        <m:sSupPr>
                          <m:ctrlPr>
                            <a:rPr lang="en-US" sz="3600" i="1">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600">
                              <a:latin typeface="Cambria Math" panose="02040503050406030204" pitchFamily="18" charset="0"/>
                              <a:ea typeface="Arial" panose="020B0604020202020204" pitchFamily="34" charset="0"/>
                              <a:cs typeface="Times New Roman" panose="02020603050405020304" pitchFamily="18" charset="0"/>
                            </a:rPr>
                            <m:t>y</m:t>
                          </m:r>
                        </m:e>
                        <m:sup>
                          <m:r>
                            <a:rPr lang="en-US" sz="3600">
                              <a:latin typeface="Cambria Math" panose="02040503050406030204" pitchFamily="18" charset="0"/>
                              <a:ea typeface="Arial" panose="020B0604020202020204" pitchFamily="34" charset="0"/>
                              <a:cs typeface="Times New Roman" panose="02020603050405020304" pitchFamily="18" charset="0"/>
                            </a:rPr>
                            <m:t>2</m:t>
                          </m:r>
                        </m:sup>
                      </m:sSup>
                      <m:r>
                        <a:rPr lang="en-US" sz="3600" i="1">
                          <a:latin typeface="Cambria Math" panose="02040503050406030204" pitchFamily="18" charset="0"/>
                          <a:ea typeface="Arial" panose="020B0604020202020204" pitchFamily="34" charset="0"/>
                          <a:cs typeface="Times New Roman" panose="02020603050405020304" pitchFamily="18" charset="0"/>
                        </a:rPr>
                        <m:t>−</m:t>
                      </m:r>
                      <m:r>
                        <a:rPr lang="en-US" sz="3600">
                          <a:latin typeface="Cambria Math" panose="02040503050406030204" pitchFamily="18" charset="0"/>
                          <a:ea typeface="Arial" panose="020B0604020202020204" pitchFamily="34" charset="0"/>
                          <a:cs typeface="Times New Roman" panose="02020603050405020304" pitchFamily="18" charset="0"/>
                        </a:rPr>
                        <m:t>7=</m:t>
                      </m:r>
                      <m:r>
                        <a:rPr lang="en-US" sz="3600" i="1">
                          <a:latin typeface="Cambria Math" panose="02040503050406030204" pitchFamily="18" charset="0"/>
                          <a:ea typeface="Arial" panose="020B0604020202020204" pitchFamily="34" charset="0"/>
                          <a:cs typeface="Times New Roman" panose="02020603050405020304" pitchFamily="18" charset="0"/>
                        </a:rPr>
                        <m:t>−</m:t>
                      </m:r>
                      <m:f>
                        <m:fPr>
                          <m:ctrlPr>
                            <a:rPr lang="en-US" sz="3600" i="1">
                              <a:latin typeface="Cambria Math" panose="02040503050406030204" pitchFamily="18" charset="0"/>
                              <a:ea typeface="Arial" panose="020B0604020202020204" pitchFamily="34" charset="0"/>
                              <a:cs typeface="Times New Roman" panose="02020603050405020304" pitchFamily="18" charset="0"/>
                            </a:rPr>
                          </m:ctrlPr>
                        </m:fPr>
                        <m:num>
                          <m:r>
                            <a:rPr lang="en-US" sz="3600">
                              <a:latin typeface="Cambria Math" panose="02040503050406030204" pitchFamily="18" charset="0"/>
                              <a:ea typeface="Arial" panose="020B0604020202020204" pitchFamily="34" charset="0"/>
                              <a:cs typeface="Times New Roman" panose="02020603050405020304" pitchFamily="18" charset="0"/>
                            </a:rPr>
                            <m:t>1</m:t>
                          </m:r>
                        </m:num>
                        <m:den>
                          <m:r>
                            <a:rPr lang="en-US" sz="3600">
                              <a:latin typeface="Cambria Math" panose="02040503050406030204" pitchFamily="18" charset="0"/>
                              <a:ea typeface="Arial" panose="020B0604020202020204" pitchFamily="34" charset="0"/>
                              <a:cs typeface="Times New Roman" panose="02020603050405020304" pitchFamily="18" charset="0"/>
                            </a:rPr>
                            <m:t>2</m:t>
                          </m:r>
                        </m:den>
                      </m:f>
                      <m:sSup>
                        <m:sSupPr>
                          <m:ctrlPr>
                            <a:rPr lang="en-US" sz="3600" i="1">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600">
                              <a:latin typeface="Cambria Math" panose="02040503050406030204" pitchFamily="18" charset="0"/>
                              <a:ea typeface="Arial" panose="020B0604020202020204" pitchFamily="34" charset="0"/>
                              <a:cs typeface="Times New Roman" panose="02020603050405020304" pitchFamily="18" charset="0"/>
                            </a:rPr>
                            <m:t>x</m:t>
                          </m:r>
                        </m:e>
                        <m:sup>
                          <m:r>
                            <a:rPr lang="en-US" sz="3600">
                              <a:latin typeface="Cambria Math" panose="02040503050406030204" pitchFamily="18" charset="0"/>
                              <a:ea typeface="Arial" panose="020B0604020202020204" pitchFamily="34" charset="0"/>
                              <a:cs typeface="Times New Roman" panose="02020603050405020304" pitchFamily="18" charset="0"/>
                            </a:rPr>
                            <m:t>3</m:t>
                          </m:r>
                        </m:sup>
                      </m:sSup>
                      <m:r>
                        <m:rPr>
                          <m:sty m:val="p"/>
                        </m:rPr>
                        <a:rPr lang="en-US" sz="3600">
                          <a:latin typeface="Cambria Math" panose="02040503050406030204" pitchFamily="18" charset="0"/>
                          <a:ea typeface="Arial" panose="020B0604020202020204" pitchFamily="34" charset="0"/>
                          <a:cs typeface="Times New Roman" panose="02020603050405020304" pitchFamily="18" charset="0"/>
                        </a:rPr>
                        <m:t>y</m:t>
                      </m:r>
                      <m:r>
                        <a:rPr lang="en-US" sz="3600">
                          <a:latin typeface="Cambria Math" panose="02040503050406030204" pitchFamily="18" charset="0"/>
                          <a:ea typeface="Arial" panose="020B0604020202020204" pitchFamily="34" charset="0"/>
                          <a:cs typeface="Times New Roman" panose="02020603050405020304" pitchFamily="18" charset="0"/>
                        </a:rPr>
                        <m:t>+</m:t>
                      </m:r>
                      <m:f>
                        <m:fPr>
                          <m:ctrlPr>
                            <a:rPr lang="en-US" sz="3600" i="1">
                              <a:latin typeface="Cambria Math" panose="02040503050406030204" pitchFamily="18" charset="0"/>
                              <a:ea typeface="Arial" panose="020B0604020202020204" pitchFamily="34" charset="0"/>
                              <a:cs typeface="Times New Roman" panose="02020603050405020304" pitchFamily="18" charset="0"/>
                            </a:rPr>
                          </m:ctrlPr>
                        </m:fPr>
                        <m:num>
                          <m:r>
                            <a:rPr lang="en-US" sz="3600">
                              <a:latin typeface="Cambria Math" panose="02040503050406030204" pitchFamily="18" charset="0"/>
                              <a:ea typeface="Arial" panose="020B0604020202020204" pitchFamily="34" charset="0"/>
                              <a:cs typeface="Times New Roman" panose="02020603050405020304" pitchFamily="18" charset="0"/>
                            </a:rPr>
                            <m:t>3</m:t>
                          </m:r>
                        </m:num>
                        <m:den>
                          <m:r>
                            <a:rPr lang="en-US" sz="3600">
                              <a:latin typeface="Cambria Math" panose="02040503050406030204" pitchFamily="18" charset="0"/>
                              <a:ea typeface="Arial" panose="020B0604020202020204" pitchFamily="34" charset="0"/>
                              <a:cs typeface="Times New Roman" panose="02020603050405020304" pitchFamily="18" charset="0"/>
                            </a:rPr>
                            <m:t>4</m:t>
                          </m:r>
                        </m:den>
                      </m:f>
                      <m:sSup>
                        <m:sSupPr>
                          <m:ctrlPr>
                            <a:rPr lang="en-US" sz="3600" i="1">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600">
                              <a:latin typeface="Cambria Math" panose="02040503050406030204" pitchFamily="18" charset="0"/>
                              <a:ea typeface="Arial" panose="020B0604020202020204" pitchFamily="34" charset="0"/>
                              <a:cs typeface="Times New Roman" panose="02020603050405020304" pitchFamily="18" charset="0"/>
                            </a:rPr>
                            <m:t>x</m:t>
                          </m:r>
                        </m:e>
                        <m:sup>
                          <m:r>
                            <a:rPr lang="en-US" sz="3600">
                              <a:latin typeface="Cambria Math" panose="02040503050406030204" pitchFamily="18" charset="0"/>
                              <a:ea typeface="Arial" panose="020B0604020202020204" pitchFamily="34" charset="0"/>
                              <a:cs typeface="Times New Roman" panose="02020603050405020304" pitchFamily="18" charset="0"/>
                            </a:rPr>
                            <m:t>2</m:t>
                          </m:r>
                        </m:sup>
                      </m:sSup>
                      <m:sSup>
                        <m:sSupPr>
                          <m:ctrlPr>
                            <a:rPr lang="en-US" sz="3600" i="1">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600">
                              <a:latin typeface="Cambria Math" panose="02040503050406030204" pitchFamily="18" charset="0"/>
                              <a:ea typeface="Arial" panose="020B0604020202020204" pitchFamily="34" charset="0"/>
                              <a:cs typeface="Times New Roman" panose="02020603050405020304" pitchFamily="18" charset="0"/>
                            </a:rPr>
                            <m:t>y</m:t>
                          </m:r>
                        </m:e>
                        <m:sup>
                          <m:r>
                            <a:rPr lang="en-US" sz="3600">
                              <a:latin typeface="Cambria Math" panose="02040503050406030204" pitchFamily="18" charset="0"/>
                              <a:ea typeface="Arial" panose="020B0604020202020204" pitchFamily="34" charset="0"/>
                              <a:cs typeface="Times New Roman" panose="02020603050405020304" pitchFamily="18" charset="0"/>
                            </a:rPr>
                            <m:t>2</m:t>
                          </m:r>
                        </m:sup>
                      </m:sSup>
                      <m:r>
                        <a:rPr lang="en-US" sz="3600">
                          <a:latin typeface="Cambria Math" panose="02040503050406030204" pitchFamily="18" charset="0"/>
                          <a:ea typeface="Arial" panose="020B0604020202020204" pitchFamily="34" charset="0"/>
                          <a:cs typeface="Times New Roman" panose="02020603050405020304" pitchFamily="18" charset="0"/>
                        </a:rPr>
                        <m:t>+2</m:t>
                      </m:r>
                      <m:sSup>
                        <m:sSupPr>
                          <m:ctrlPr>
                            <a:rPr lang="en-US" sz="3600" i="1">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600">
                              <a:latin typeface="Cambria Math" panose="02040503050406030204" pitchFamily="18" charset="0"/>
                              <a:ea typeface="Arial" panose="020B0604020202020204" pitchFamily="34" charset="0"/>
                              <a:cs typeface="Times New Roman" panose="02020603050405020304" pitchFamily="18" charset="0"/>
                            </a:rPr>
                            <m:t>y</m:t>
                          </m:r>
                        </m:e>
                        <m:sup>
                          <m:r>
                            <a:rPr lang="en-US" sz="3600">
                              <a:latin typeface="Cambria Math" panose="02040503050406030204" pitchFamily="18" charset="0"/>
                              <a:ea typeface="Arial" panose="020B0604020202020204" pitchFamily="34" charset="0"/>
                              <a:cs typeface="Times New Roman" panose="02020603050405020304" pitchFamily="18" charset="0"/>
                            </a:rPr>
                            <m:t>2</m:t>
                          </m:r>
                        </m:sup>
                      </m:sSup>
                      <m:r>
                        <a:rPr lang="en-US" sz="3600" i="1">
                          <a:latin typeface="Cambria Math" panose="02040503050406030204" pitchFamily="18" charset="0"/>
                          <a:ea typeface="Arial" panose="020B0604020202020204" pitchFamily="34" charset="0"/>
                          <a:cs typeface="Times New Roman" panose="02020603050405020304" pitchFamily="18" charset="0"/>
                        </a:rPr>
                        <m:t>−</m:t>
                      </m:r>
                      <m:r>
                        <a:rPr lang="en-US" sz="3600">
                          <a:latin typeface="Cambria Math" panose="02040503050406030204" pitchFamily="18" charset="0"/>
                          <a:ea typeface="Arial" panose="020B0604020202020204" pitchFamily="34" charset="0"/>
                          <a:cs typeface="Times New Roman" panose="02020603050405020304" pitchFamily="18" charset="0"/>
                        </a:rPr>
                        <m:t>7</m:t>
                      </m:r>
                    </m:oMath>
                  </m:oMathPara>
                </a14:m>
                <a:endParaRPr lang="en-US" sz="3600" dirty="0">
                  <a:latin typeface="Times New Roman" panose="02020603050405020304" pitchFamily="18" charset="0"/>
                  <a:ea typeface="Arial" panose="020B0604020202020204" pitchFamily="34" charset="0"/>
                  <a:cs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948913" y="6371105"/>
                <a:ext cx="15060597" cy="1129476"/>
              </a:xfrm>
              <a:prstGeom prst="rect">
                <a:avLst/>
              </a:prstGeom>
              <a:blipFill rotWithShape="0">
                <a:blip r:embed="rId7"/>
                <a:stretch>
                  <a:fillRect/>
                </a:stretch>
              </a:blipFill>
            </p:spPr>
            <p:txBody>
              <a:bodyPr/>
              <a:lstStyle/>
              <a:p>
                <a:r>
                  <a:rPr lang="en-US">
                    <a:noFill/>
                  </a:rPr>
                  <a:t> </a:t>
                </a:r>
              </a:p>
            </p:txBody>
          </p:sp>
        </mc:Fallback>
      </mc:AlternateContent>
      <p:sp>
        <p:nvSpPr>
          <p:cNvPr id="4" name="Rectangle 3"/>
          <p:cNvSpPr/>
          <p:nvPr/>
        </p:nvSpPr>
        <p:spPr>
          <a:xfrm>
            <a:off x="1090791" y="7500581"/>
            <a:ext cx="2505814" cy="707886"/>
          </a:xfrm>
          <a:prstGeom prst="rect">
            <a:avLst/>
          </a:prstGeom>
        </p:spPr>
        <p:txBody>
          <a:bodyPr wrap="none">
            <a:spAutoFit/>
          </a:bodyPr>
          <a:lstStyle/>
          <a:p>
            <a:r>
              <a:rPr lang="en-US" sz="4000" dirty="0" err="1">
                <a:latin typeface="Times New Roman" panose="02020603050405020304" pitchFamily="18" charset="0"/>
                <a:ea typeface="Arial" panose="020B0604020202020204" pitchFamily="34" charset="0"/>
                <a:cs typeface="Times New Roman" panose="02020603050405020304" pitchFamily="18" charset="0"/>
              </a:rPr>
              <a:t>Có</a:t>
            </a:r>
            <a:r>
              <a:rPr lang="en-US" sz="4000" dirty="0">
                <a:latin typeface="Times New Roman" panose="02020603050405020304" pitchFamily="18" charset="0"/>
                <a:ea typeface="Arial" panose="020B0604020202020204" pitchFamily="34" charset="0"/>
                <a:cs typeface="Times New Roman" panose="02020603050405020304" pitchFamily="18" charset="0"/>
              </a:rPr>
              <a:t> </a:t>
            </a:r>
            <a:r>
              <a:rPr lang="en-US" sz="4000" dirty="0" err="1">
                <a:latin typeface="Times New Roman" panose="02020603050405020304" pitchFamily="18" charset="0"/>
                <a:ea typeface="Arial" panose="020B0604020202020204" pitchFamily="34" charset="0"/>
                <a:cs typeface="Times New Roman" panose="02020603050405020304" pitchFamily="18" charset="0"/>
              </a:rPr>
              <a:t>bậc</a:t>
            </a:r>
            <a:r>
              <a:rPr lang="en-US" sz="4000" dirty="0">
                <a:latin typeface="Times New Roman" panose="02020603050405020304" pitchFamily="18" charset="0"/>
                <a:ea typeface="Arial" panose="020B0604020202020204" pitchFamily="34" charset="0"/>
                <a:cs typeface="Times New Roman" panose="02020603050405020304" pitchFamily="18" charset="0"/>
              </a:rPr>
              <a:t> </a:t>
            </a:r>
            <a:r>
              <a:rPr lang="en-US" sz="4000" dirty="0" err="1">
                <a:latin typeface="Times New Roman" panose="02020603050405020304" pitchFamily="18" charset="0"/>
                <a:ea typeface="Arial" panose="020B0604020202020204" pitchFamily="34" charset="0"/>
                <a:cs typeface="Times New Roman" panose="02020603050405020304" pitchFamily="18" charset="0"/>
              </a:rPr>
              <a:t>là</a:t>
            </a:r>
            <a:r>
              <a:rPr lang="en-US" sz="4000" dirty="0">
                <a:latin typeface="Times New Roman" panose="02020603050405020304" pitchFamily="18" charset="0"/>
                <a:ea typeface="Arial" panose="020B0604020202020204" pitchFamily="34" charset="0"/>
                <a:cs typeface="Times New Roman" panose="02020603050405020304" pitchFamily="18" charset="0"/>
              </a:rPr>
              <a:t> 4</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5189464"/>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circle(in)">
                                      <p:cBhvr>
                                        <p:cTn id="17" dur="2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ircle(in)">
                                      <p:cBhvr>
                                        <p:cTn id="27" dur="2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circle(in)">
                                      <p:cBhvr>
                                        <p:cTn id="32" dur="20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circle(in)">
                                      <p:cBhvr>
                                        <p:cTn id="37" dur="2000"/>
                                        <p:tgtEl>
                                          <p:spTgt spid="2"/>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circle(in)">
                                      <p:cBhvr>
                                        <p:cTn id="4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5" grpId="0"/>
      <p:bldP spid="14" grpId="0" animBg="1"/>
      <p:bldP spid="2"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18393"/>
            <a:ext cx="18288000" cy="10306707"/>
          </a:xfrm>
          <a:prstGeom prst="rect">
            <a:avLst/>
          </a:prstGeom>
        </p:spPr>
      </p:pic>
      <p:sp>
        <p:nvSpPr>
          <p:cNvPr id="9" name="Flowchart: Terminator 6"/>
          <p:cNvSpPr/>
          <p:nvPr/>
        </p:nvSpPr>
        <p:spPr>
          <a:xfrm>
            <a:off x="457200" y="2545528"/>
            <a:ext cx="17297400" cy="2091502"/>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endParaRPr kumimoji="0" lang="vi-VN" sz="27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1" name="Flowchart: Terminator 6"/>
          <p:cNvSpPr/>
          <p:nvPr/>
        </p:nvSpPr>
        <p:spPr>
          <a:xfrm>
            <a:off x="1243260" y="6009707"/>
            <a:ext cx="6469316" cy="166445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3" name="Flowchart: Terminator 6"/>
          <p:cNvSpPr/>
          <p:nvPr/>
        </p:nvSpPr>
        <p:spPr>
          <a:xfrm>
            <a:off x="1189060" y="8207566"/>
            <a:ext cx="6469316"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4" name="Flowchart: Terminator 6"/>
          <p:cNvSpPr/>
          <p:nvPr/>
        </p:nvSpPr>
        <p:spPr>
          <a:xfrm>
            <a:off x="10291402" y="8115300"/>
            <a:ext cx="6469316"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5" name="Flowchart: Terminator 6"/>
          <p:cNvSpPr/>
          <p:nvPr/>
        </p:nvSpPr>
        <p:spPr>
          <a:xfrm>
            <a:off x="10294684" y="5993642"/>
            <a:ext cx="6469316" cy="166445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9" name="TextBox 18"/>
            <p:cNvSpPr txBox="1"/>
            <p:nvPr/>
          </p:nvSpPr>
          <p:spPr>
            <a:xfrm>
              <a:off x="8631107" y="279358"/>
              <a:ext cx="661719"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50:50</a:t>
              </a:r>
              <a:endParaRPr kumimoji="0" lang="vi-VN" sz="27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
        <p:nvSpPr>
          <p:cNvPr id="2" name="Rectangle 1"/>
          <p:cNvSpPr/>
          <p:nvPr/>
        </p:nvSpPr>
        <p:spPr>
          <a:xfrm>
            <a:off x="3839006" y="6327315"/>
            <a:ext cx="1096775" cy="101566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A. 1</a:t>
            </a:r>
          </a:p>
        </p:txBody>
      </p:sp>
      <p:sp>
        <p:nvSpPr>
          <p:cNvPr id="4" name="Rectangle 3"/>
          <p:cNvSpPr/>
          <p:nvPr/>
        </p:nvSpPr>
        <p:spPr>
          <a:xfrm>
            <a:off x="12925483" y="6292959"/>
            <a:ext cx="1039067" cy="101566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600"/>
              </a:spcAft>
              <a:buClrTx/>
              <a:buSzTx/>
              <a:buFontTx/>
              <a:buNone/>
              <a:tabLst/>
              <a:defRPr/>
            </a:pPr>
            <a:r>
              <a:rPr kumimoji="0" lang="en-US" sz="4000" b="0"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C. 3</a:t>
            </a:r>
            <a:endPar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3805022" y="8013832"/>
            <a:ext cx="1164742" cy="1746632"/>
          </a:xfrm>
          <a:prstGeom prst="rect">
            <a:avLst/>
          </a:prstGeom>
        </p:spPr>
        <p:txBody>
          <a:bodyPr wrap="none">
            <a:spAutoFit/>
          </a:bodyPr>
          <a:lstStyle/>
          <a:p>
            <a:pPr marL="30480" marR="30480" lvl="0" indent="0" algn="just" defTabSz="914400" rtl="0" eaLnBrk="1" fontAlgn="auto" latinLnBrk="0" hangingPunct="1">
              <a:lnSpc>
                <a:spcPct val="250000"/>
              </a:lnSpc>
              <a:spcBef>
                <a:spcPts val="0"/>
              </a:spcBef>
              <a:spcAft>
                <a:spcPts val="1200"/>
              </a:spcAft>
              <a:buClrTx/>
              <a:buSzTx/>
              <a:buFontTx/>
              <a:buNone/>
              <a:tabLst/>
              <a:defRPr/>
            </a:pPr>
            <a:r>
              <a:rPr kumimoji="0" lang="en-US" sz="4300" b="0"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2</a:t>
            </a:r>
          </a:p>
        </p:txBody>
      </p:sp>
      <p:sp>
        <p:nvSpPr>
          <p:cNvPr id="7" name="Rectangle 6"/>
          <p:cNvSpPr/>
          <p:nvPr/>
        </p:nvSpPr>
        <p:spPr>
          <a:xfrm>
            <a:off x="12962202" y="8363250"/>
            <a:ext cx="3033774" cy="101566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D. 4</a:t>
            </a:r>
            <a:endPar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mc:AlternateContent xmlns:mc="http://schemas.openxmlformats.org/markup-compatibility/2006">
        <mc:Choice xmlns:a14="http://schemas.microsoft.com/office/drawing/2010/main" Requires="a14">
          <p:sp>
            <p:nvSpPr>
              <p:cNvPr id="12" name="Rectangle 11"/>
              <p:cNvSpPr/>
              <p:nvPr/>
            </p:nvSpPr>
            <p:spPr>
              <a:xfrm>
                <a:off x="914400" y="2514888"/>
                <a:ext cx="16764000" cy="1782476"/>
              </a:xfrm>
              <a:prstGeom prst="rect">
                <a:avLst/>
              </a:prstGeom>
            </p:spPr>
            <p:txBody>
              <a:bodyPr wrap="square">
                <a:spAutoFit/>
              </a:bodyPr>
              <a:lstStyle/>
              <a:p>
                <a:pPr marL="30480" marR="30480" algn="just">
                  <a:spcAft>
                    <a:spcPts val="0"/>
                  </a:spcAft>
                </a:pPr>
                <a:r>
                  <a:rPr kumimoji="0" lang="vi-VN" sz="4000" b="1" i="0" u="none" strike="noStrike" kern="1200" cap="none" spc="0" normalizeH="0" baseline="0" noProof="0" dirty="0">
                    <a:ln>
                      <a:noFill/>
                    </a:ln>
                    <a:solidFill>
                      <a:schemeClr val="bg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 1. </a:t>
                </a:r>
                <a:r>
                  <a:rPr 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Cho </a:t>
                </a:r>
                <a:r>
                  <a:rPr lang="en-US" sz="40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biểu</a:t>
                </a:r>
                <a:r>
                  <a:rPr 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m:rPr>
                        <m:sty m:val="p"/>
                      </m:rPr>
                      <a:rPr lang="en-US" sz="4000">
                        <a:solidFill>
                          <a:schemeClr val="bg1"/>
                        </a:solidFill>
                        <a:effectLst/>
                        <a:latin typeface="Cambria Math" panose="02040503050406030204" pitchFamily="18" charset="0"/>
                        <a:ea typeface="Times New Roman" panose="02020603050405020304" pitchFamily="18" charset="0"/>
                      </a:rPr>
                      <m:t>x</m:t>
                    </m:r>
                    <m:r>
                      <a:rPr lang="en-US" sz="4000" i="1">
                        <a:solidFill>
                          <a:schemeClr val="bg1"/>
                        </a:solidFill>
                        <a:effectLst/>
                        <a:latin typeface="Cambria Math" panose="02040503050406030204" pitchFamily="18" charset="0"/>
                        <a:ea typeface="Times New Roman" panose="02020603050405020304" pitchFamily="18" charset="0"/>
                      </a:rPr>
                      <m:t>−</m:t>
                    </m:r>
                    <m:r>
                      <a:rPr lang="en-US" sz="4000">
                        <a:solidFill>
                          <a:schemeClr val="bg1"/>
                        </a:solidFill>
                        <a:effectLst/>
                        <a:latin typeface="Cambria Math" panose="02040503050406030204" pitchFamily="18" charset="0"/>
                        <a:ea typeface="Times New Roman" panose="02020603050405020304" pitchFamily="18" charset="0"/>
                      </a:rPr>
                      <m:t>3+</m:t>
                    </m:r>
                    <m:f>
                      <m:fPr>
                        <m:ctrlPr>
                          <a:rPr lang="en-US" sz="4000" i="1">
                            <a:solidFill>
                              <a:schemeClr val="bg1"/>
                            </a:solidFill>
                            <a:effectLst/>
                            <a:latin typeface="Cambria Math" panose="02040503050406030204" pitchFamily="18" charset="0"/>
                            <a:ea typeface="Times New Roman" panose="02020603050405020304" pitchFamily="18" charset="0"/>
                          </a:rPr>
                        </m:ctrlPr>
                      </m:fPr>
                      <m:num>
                        <m:r>
                          <a:rPr lang="en-US" sz="4000">
                            <a:solidFill>
                              <a:schemeClr val="bg1"/>
                            </a:solidFill>
                            <a:effectLst/>
                            <a:latin typeface="Cambria Math" panose="02040503050406030204" pitchFamily="18" charset="0"/>
                            <a:ea typeface="Times New Roman" panose="02020603050405020304" pitchFamily="18" charset="0"/>
                          </a:rPr>
                          <m:t>2</m:t>
                        </m:r>
                      </m:num>
                      <m:den>
                        <m:r>
                          <m:rPr>
                            <m:sty m:val="p"/>
                          </m:rPr>
                          <a:rPr lang="en-US" sz="4000">
                            <a:solidFill>
                              <a:schemeClr val="bg1"/>
                            </a:solidFill>
                            <a:effectLst/>
                            <a:latin typeface="Cambria Math" panose="02040503050406030204" pitchFamily="18" charset="0"/>
                            <a:ea typeface="Times New Roman" panose="02020603050405020304" pitchFamily="18" charset="0"/>
                          </a:rPr>
                          <m:t>x</m:t>
                        </m:r>
                      </m:den>
                    </m:f>
                    <m:r>
                      <a:rPr lang="en-US" sz="4000">
                        <a:solidFill>
                          <a:schemeClr val="bg1"/>
                        </a:solidFill>
                        <a:effectLst/>
                        <a:latin typeface="Cambria Math" panose="02040503050406030204" pitchFamily="18" charset="0"/>
                        <a:ea typeface="Times New Roman" panose="02020603050405020304" pitchFamily="18" charset="0"/>
                      </a:rPr>
                      <m:t>;</m:t>
                    </m:r>
                    <m:sSup>
                      <m:sSupPr>
                        <m:ctrlPr>
                          <a:rPr lang="en-US" sz="4000" i="1">
                            <a:solidFill>
                              <a:schemeClr val="bg1"/>
                            </a:solidFill>
                            <a:effectLst/>
                            <a:latin typeface="Cambria Math" panose="02040503050406030204" pitchFamily="18" charset="0"/>
                            <a:ea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Times New Roman" panose="02020603050405020304" pitchFamily="18" charset="0"/>
                          </a:rPr>
                          <m:t>x</m:t>
                        </m:r>
                      </m:e>
                      <m:sup>
                        <m:r>
                          <a:rPr lang="en-US" sz="4000">
                            <a:solidFill>
                              <a:schemeClr val="bg1"/>
                            </a:solidFill>
                            <a:effectLst/>
                            <a:latin typeface="Cambria Math" panose="02040503050406030204" pitchFamily="18" charset="0"/>
                            <a:ea typeface="Times New Roman" panose="02020603050405020304" pitchFamily="18" charset="0"/>
                          </a:rPr>
                          <m:t>4</m:t>
                        </m:r>
                      </m:sup>
                    </m:sSup>
                    <m:r>
                      <a:rPr lang="en-US" sz="4000">
                        <a:solidFill>
                          <a:schemeClr val="bg1"/>
                        </a:solidFill>
                        <a:effectLst/>
                        <a:latin typeface="Cambria Math" panose="02040503050406030204" pitchFamily="18" charset="0"/>
                        <a:ea typeface="Times New Roman" panose="02020603050405020304" pitchFamily="18" charset="0"/>
                      </a:rPr>
                      <m:t>+3</m:t>
                    </m:r>
                    <m:r>
                      <m:rPr>
                        <m:sty m:val="p"/>
                      </m:rPr>
                      <a:rPr lang="en-US" sz="4000">
                        <a:solidFill>
                          <a:schemeClr val="bg1"/>
                        </a:solidFill>
                        <a:effectLst/>
                        <a:latin typeface="Cambria Math" panose="02040503050406030204" pitchFamily="18" charset="0"/>
                        <a:ea typeface="Times New Roman" panose="02020603050405020304" pitchFamily="18" charset="0"/>
                      </a:rPr>
                      <m:t>x</m:t>
                    </m:r>
                    <m:r>
                      <a:rPr lang="en-US" sz="4000">
                        <a:solidFill>
                          <a:schemeClr val="bg1"/>
                        </a:solidFill>
                        <a:effectLst/>
                        <a:latin typeface="Cambria Math" panose="02040503050406030204" pitchFamily="18" charset="0"/>
                        <a:ea typeface="Times New Roman" panose="02020603050405020304" pitchFamily="18" charset="0"/>
                      </a:rPr>
                      <m:t>;</m:t>
                    </m:r>
                    <m:r>
                      <m:rPr>
                        <m:sty m:val="p"/>
                      </m:rPr>
                      <a:rPr lang="en-US" sz="4000">
                        <a:solidFill>
                          <a:schemeClr val="bg1"/>
                        </a:solidFill>
                        <a:effectLst/>
                        <a:latin typeface="Cambria Math" panose="02040503050406030204" pitchFamily="18" charset="0"/>
                        <a:ea typeface="Times New Roman" panose="02020603050405020304" pitchFamily="18" charset="0"/>
                      </a:rPr>
                      <m:t>xyz</m:t>
                    </m:r>
                    <m:r>
                      <a:rPr lang="en-US" sz="4000">
                        <a:solidFill>
                          <a:schemeClr val="bg1"/>
                        </a:solidFill>
                        <a:effectLst/>
                        <a:latin typeface="Cambria Math" panose="02040503050406030204" pitchFamily="18" charset="0"/>
                        <a:ea typeface="Times New Roman" panose="02020603050405020304" pitchFamily="18" charset="0"/>
                      </a:rPr>
                      <m:t>+</m:t>
                    </m:r>
                    <m:r>
                      <m:rPr>
                        <m:sty m:val="p"/>
                      </m:rPr>
                      <a:rPr lang="en-US" sz="4000">
                        <a:solidFill>
                          <a:schemeClr val="bg1"/>
                        </a:solidFill>
                        <a:effectLst/>
                        <a:latin typeface="Cambria Math" panose="02040503050406030204" pitchFamily="18" charset="0"/>
                        <a:ea typeface="Times New Roman" panose="02020603050405020304" pitchFamily="18" charset="0"/>
                      </a:rPr>
                      <m:t>a</m:t>
                    </m:r>
                    <m:sSup>
                      <m:sSupPr>
                        <m:ctrlPr>
                          <a:rPr lang="en-US" sz="4000" i="1">
                            <a:solidFill>
                              <a:schemeClr val="bg1"/>
                            </a:solidFill>
                            <a:effectLst/>
                            <a:latin typeface="Cambria Math" panose="02040503050406030204" pitchFamily="18" charset="0"/>
                            <a:ea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Times New Roman" panose="02020603050405020304" pitchFamily="18" charset="0"/>
                          </a:rPr>
                          <m:t>z</m:t>
                        </m:r>
                      </m:e>
                      <m:sup>
                        <m:r>
                          <a:rPr lang="en-US" sz="4000">
                            <a:solidFill>
                              <a:schemeClr val="bg1"/>
                            </a:solidFill>
                            <a:effectLst/>
                            <a:latin typeface="Cambria Math" panose="02040503050406030204" pitchFamily="18" charset="0"/>
                            <a:ea typeface="Times New Roman" panose="02020603050405020304" pitchFamily="18" charset="0"/>
                          </a:rPr>
                          <m:t>2</m:t>
                        </m:r>
                      </m:sup>
                    </m:sSup>
                    <m:r>
                      <a:rPr lang="en-US" sz="4000">
                        <a:solidFill>
                          <a:schemeClr val="bg1"/>
                        </a:solidFill>
                        <a:effectLst/>
                        <a:latin typeface="Cambria Math" panose="02040503050406030204" pitchFamily="18" charset="0"/>
                        <a:ea typeface="Times New Roman" panose="02020603050405020304" pitchFamily="18" charset="0"/>
                      </a:rPr>
                      <m:t>;</m:t>
                    </m:r>
                    <m:r>
                      <m:rPr>
                        <m:sty m:val="p"/>
                      </m:rPr>
                      <a:rPr lang="en-US" sz="4000">
                        <a:solidFill>
                          <a:schemeClr val="bg1"/>
                        </a:solidFill>
                        <a:effectLst/>
                        <a:latin typeface="Cambria Math" panose="02040503050406030204" pitchFamily="18" charset="0"/>
                        <a:ea typeface="Times New Roman" panose="02020603050405020304" pitchFamily="18" charset="0"/>
                      </a:rPr>
                      <m:t>ax</m:t>
                    </m:r>
                    <m:d>
                      <m:dPr>
                        <m:ctrlPr>
                          <a:rPr lang="en-US" sz="4000" i="1">
                            <a:solidFill>
                              <a:schemeClr val="bg1"/>
                            </a:solidFill>
                            <a:effectLst/>
                            <a:latin typeface="Cambria Math" panose="02040503050406030204" pitchFamily="18" charset="0"/>
                            <a:ea typeface="Times New Roman" panose="02020603050405020304" pitchFamily="18" charset="0"/>
                          </a:rPr>
                        </m:ctrlPr>
                      </m:dPr>
                      <m:e>
                        <m:r>
                          <m:rPr>
                            <m:sty m:val="p"/>
                          </m:rPr>
                          <a:rPr lang="en-US" sz="4000">
                            <a:solidFill>
                              <a:schemeClr val="bg1"/>
                            </a:solidFill>
                            <a:effectLst/>
                            <a:latin typeface="Cambria Math" panose="02040503050406030204" pitchFamily="18" charset="0"/>
                            <a:ea typeface="Times New Roman" panose="02020603050405020304" pitchFamily="18" charset="0"/>
                          </a:rPr>
                          <m:t>by</m:t>
                        </m:r>
                        <m:r>
                          <a:rPr lang="en-US" sz="4000">
                            <a:solidFill>
                              <a:schemeClr val="bg1"/>
                            </a:solidFill>
                            <a:effectLst/>
                            <a:latin typeface="Cambria Math" panose="02040503050406030204" pitchFamily="18" charset="0"/>
                            <a:ea typeface="Times New Roman" panose="02020603050405020304" pitchFamily="18" charset="0"/>
                          </a:rPr>
                          <m:t>+</m:t>
                        </m:r>
                        <m:r>
                          <m:rPr>
                            <m:sty m:val="p"/>
                          </m:rPr>
                          <a:rPr lang="en-US" sz="4000">
                            <a:solidFill>
                              <a:schemeClr val="bg1"/>
                            </a:solidFill>
                            <a:effectLst/>
                            <a:latin typeface="Cambria Math" panose="02040503050406030204" pitchFamily="18" charset="0"/>
                            <a:ea typeface="Times New Roman" panose="02020603050405020304" pitchFamily="18" charset="0"/>
                          </a:rPr>
                          <m:t>cz</m:t>
                        </m:r>
                      </m:e>
                    </m:d>
                    <m:r>
                      <a:rPr lang="en-US" sz="4000">
                        <a:solidFill>
                          <a:schemeClr val="bg1"/>
                        </a:solidFill>
                        <a:effectLst/>
                        <a:latin typeface="Cambria Math" panose="02040503050406030204" pitchFamily="18" charset="0"/>
                        <a:ea typeface="Times New Roman" panose="02020603050405020304" pitchFamily="18" charset="0"/>
                      </a:rPr>
                      <m:t>;</m:t>
                    </m:r>
                  </m:oMath>
                </a14:m>
                <a:endParaRPr lang="en-US" sz="4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spcAft>
                    <a:spcPts val="0"/>
                  </a:spcAft>
                </a:pPr>
                <a14:m>
                  <m:oMath xmlns:m="http://schemas.openxmlformats.org/officeDocument/2006/math">
                    <m:f>
                      <m:fPr>
                        <m:ctrlPr>
                          <a:rPr lang="en-US" sz="4000" i="1">
                            <a:solidFill>
                              <a:schemeClr val="bg1"/>
                            </a:solidFill>
                            <a:effectLst/>
                            <a:latin typeface="Cambria Math" panose="02040503050406030204" pitchFamily="18" charset="0"/>
                            <a:ea typeface="Times New Roman" panose="02020603050405020304" pitchFamily="18" charset="0"/>
                          </a:rPr>
                        </m:ctrlPr>
                      </m:fPr>
                      <m:num>
                        <m:r>
                          <m:rPr>
                            <m:sty m:val="p"/>
                          </m:rPr>
                          <a:rPr lang="en-US" sz="4000">
                            <a:solidFill>
                              <a:schemeClr val="bg1"/>
                            </a:solidFill>
                            <a:effectLst/>
                            <a:latin typeface="Cambria Math" panose="02040503050406030204" pitchFamily="18" charset="0"/>
                            <a:ea typeface="Times New Roman" panose="02020603050405020304" pitchFamily="18" charset="0"/>
                          </a:rPr>
                          <m:t>x</m:t>
                        </m:r>
                      </m:num>
                      <m:den>
                        <m:sSup>
                          <m:sSupPr>
                            <m:ctrlPr>
                              <a:rPr lang="en-US" sz="4000" i="1">
                                <a:solidFill>
                                  <a:schemeClr val="bg1"/>
                                </a:solidFill>
                                <a:effectLst/>
                                <a:latin typeface="Cambria Math" panose="02040503050406030204" pitchFamily="18" charset="0"/>
                                <a:ea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Times New Roman" panose="02020603050405020304" pitchFamily="18" charset="0"/>
                              </a:rPr>
                              <m:t>x</m:t>
                            </m:r>
                          </m:e>
                          <m:sup>
                            <m:r>
                              <a:rPr lang="en-US" sz="4000">
                                <a:solidFill>
                                  <a:schemeClr val="bg1"/>
                                </a:solidFill>
                                <a:effectLst/>
                                <a:latin typeface="Cambria Math" panose="02040503050406030204" pitchFamily="18" charset="0"/>
                                <a:ea typeface="Times New Roman" panose="02020603050405020304" pitchFamily="18" charset="0"/>
                              </a:rPr>
                              <m:t>2</m:t>
                            </m:r>
                          </m:sup>
                        </m:sSup>
                        <m:r>
                          <a:rPr lang="en-US" sz="4000">
                            <a:solidFill>
                              <a:schemeClr val="bg1"/>
                            </a:solidFill>
                            <a:effectLst/>
                            <a:latin typeface="Cambria Math" panose="02040503050406030204" pitchFamily="18" charset="0"/>
                            <a:ea typeface="Times New Roman" panose="02020603050405020304" pitchFamily="18" charset="0"/>
                          </a:rPr>
                          <m:t>+1</m:t>
                        </m:r>
                      </m:den>
                    </m:f>
                    <m:r>
                      <a:rPr lang="en-US" sz="4000">
                        <a:solidFill>
                          <a:schemeClr val="bg1"/>
                        </a:solidFill>
                        <a:effectLst/>
                        <a:latin typeface="Cambria Math" panose="02040503050406030204" pitchFamily="18" charset="0"/>
                        <a:ea typeface="Times New Roman" panose="02020603050405020304" pitchFamily="18" charset="0"/>
                      </a:rPr>
                      <m:t>+2</m:t>
                    </m:r>
                    <m:r>
                      <m:rPr>
                        <m:sty m:val="p"/>
                      </m:rPr>
                      <a:rPr lang="en-US" sz="4000">
                        <a:solidFill>
                          <a:schemeClr val="bg1"/>
                        </a:solidFill>
                        <a:effectLst/>
                        <a:latin typeface="Cambria Math" panose="02040503050406030204" pitchFamily="18" charset="0"/>
                        <a:ea typeface="Times New Roman" panose="02020603050405020304" pitchFamily="18" charset="0"/>
                      </a:rPr>
                      <m:t>x</m:t>
                    </m:r>
                  </m:oMath>
                </a14:m>
                <a:r>
                  <a:rPr lang="en-US" sz="4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4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4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hằng</a:t>
                </a:r>
                <a:r>
                  <a:rPr lang="en-US" sz="4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4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4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bao</a:t>
                </a:r>
                <a:r>
                  <a:rPr lang="en-US" sz="4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nhiêu</a:t>
                </a:r>
                <a:r>
                  <a:rPr lang="en-US" sz="4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đa</a:t>
                </a:r>
                <a:r>
                  <a:rPr lang="en-US" sz="4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4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4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4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4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4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p>
            </p:txBody>
          </p:sp>
        </mc:Choice>
        <mc:Fallback>
          <p:sp>
            <p:nvSpPr>
              <p:cNvPr id="12" name="Rectangle 11"/>
              <p:cNvSpPr>
                <a:spLocks noRot="1" noChangeAspect="1" noMove="1" noResize="1" noEditPoints="1" noAdjustHandles="1" noChangeArrowheads="1" noChangeShapeType="1" noTextEdit="1"/>
              </p:cNvSpPr>
              <p:nvPr/>
            </p:nvSpPr>
            <p:spPr>
              <a:xfrm>
                <a:off x="914400" y="2514888"/>
                <a:ext cx="16764000" cy="1782476"/>
              </a:xfrm>
              <a:prstGeom prst="rect">
                <a:avLst/>
              </a:prstGeom>
              <a:blipFill rotWithShape="0">
                <a:blip r:embed="rId5"/>
                <a:stretch>
                  <a:fillRect l="-1091" b="-6164"/>
                </a:stretch>
              </a:blipFill>
            </p:spPr>
            <p:txBody>
              <a:bodyPr/>
              <a:lstStyle/>
              <a:p>
                <a:r>
                  <a:rPr lang="en-US">
                    <a:noFill/>
                  </a:rPr>
                  <a:t> </a:t>
                </a:r>
              </a:p>
            </p:txBody>
          </p:sp>
        </mc:Fallback>
      </mc:AlternateContent>
    </p:spTree>
    <p:extLst>
      <p:ext uri="{BB962C8B-B14F-4D97-AF65-F5344CB8AC3E}">
        <p14:creationId xmlns:p14="http://schemas.microsoft.com/office/powerpoint/2010/main" val="3573922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5"/>
                                        </p:tgtEl>
                                        <p:attrNameLst>
                                          <p:attrName>fillcolor</p:attrName>
                                        </p:attrNameLst>
                                      </p:cBhvr>
                                      <p:to>
                                        <a:srgbClr val="A8D08D"/>
                                      </p:to>
                                    </p:animClr>
                                    <p:set>
                                      <p:cBhvr>
                                        <p:cTn id="7" dur="2000" fill="hold"/>
                                        <p:tgtEl>
                                          <p:spTgt spid="15"/>
                                        </p:tgtEl>
                                        <p:attrNameLst>
                                          <p:attrName>fill.type</p:attrName>
                                        </p:attrNameLst>
                                      </p:cBhvr>
                                      <p:to>
                                        <p:strVal val="solid"/>
                                      </p:to>
                                    </p:set>
                                    <p:set>
                                      <p:cBhvr>
                                        <p:cTn id="8" dur="2000" fill="hold"/>
                                        <p:tgtEl>
                                          <p:spTgt spid="1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7"/>
                    </p:tgtEl>
                  </p:cond>
                </p:stCondLst>
                <p:endSync evt="end" delay="0">
                  <p:rtn val="all"/>
                </p:endSync>
                <p:childTnLst>
                  <p:par>
                    <p:cTn id="10" fill="hold">
                      <p:stCondLst>
                        <p:cond delay="0"/>
                      </p:stCondLst>
                      <p:childTnLst>
                        <p:par>
                          <p:cTn id="11" fill="hold">
                            <p:stCondLst>
                              <p:cond delay="0"/>
                            </p:stCondLst>
                            <p:childTnLst>
                              <p:par>
                                <p:cTn id="12" presetID="1" presetClass="exit"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hidden"/>
                                      </p:to>
                                    </p:set>
                                  </p:childTnLst>
                                </p:cTn>
                              </p:par>
                              <p:par>
                                <p:cTn id="14" presetID="1" presetClass="exit"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hidden"/>
                                      </p:to>
                                    </p:set>
                                  </p:childTnLst>
                                </p:cTn>
                              </p:par>
                              <p:par>
                                <p:cTn id="16" presetID="1" presetClass="exit"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hidden"/>
                                      </p:to>
                                    </p:set>
                                  </p:childTnLst>
                                </p:cTn>
                              </p:par>
                              <p:par>
                                <p:cTn id="18" presetID="1" presetClass="exit"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0" restart="whenNotActive" fill="hold" evtFilter="cancelBubble" nodeType="interactiveSeq">
                <p:stCondLst>
                  <p:cond evt="onClick" delay="0">
                    <p:tgtEl>
                      <p:spTgt spid="11"/>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1"/>
                                        </p:tgtEl>
                                        <p:attrNameLst>
                                          <p:attrName>fillcolor</p:attrName>
                                        </p:attrNameLst>
                                      </p:cBhvr>
                                      <p:to>
                                        <a:srgbClr val="FF0000"/>
                                      </p:to>
                                    </p:animClr>
                                    <p:set>
                                      <p:cBhvr>
                                        <p:cTn id="25" dur="2000" fill="hold"/>
                                        <p:tgtEl>
                                          <p:spTgt spid="11"/>
                                        </p:tgtEl>
                                        <p:attrNameLst>
                                          <p:attrName>fill.type</p:attrName>
                                        </p:attrNameLst>
                                      </p:cBhvr>
                                      <p:to>
                                        <p:strVal val="solid"/>
                                      </p:to>
                                    </p:set>
                                    <p:set>
                                      <p:cBhvr>
                                        <p:cTn id="26"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7" restart="whenNotActive" fill="hold" evtFilter="cancelBubble" nodeType="interactiveSeq">
                <p:stCondLst>
                  <p:cond evt="onClick" delay="0">
                    <p:tgtEl>
                      <p:spTgt spid="13"/>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3"/>
                                        </p:tgtEl>
                                        <p:attrNameLst>
                                          <p:attrName>fillcolor</p:attrName>
                                        </p:attrNameLst>
                                      </p:cBhvr>
                                      <p:to>
                                        <a:srgbClr val="FF0000"/>
                                      </p:to>
                                    </p:animClr>
                                    <p:set>
                                      <p:cBhvr>
                                        <p:cTn id="32" dur="2000" fill="hold"/>
                                        <p:tgtEl>
                                          <p:spTgt spid="13"/>
                                        </p:tgtEl>
                                        <p:attrNameLst>
                                          <p:attrName>fill.type</p:attrName>
                                        </p:attrNameLst>
                                      </p:cBhvr>
                                      <p:to>
                                        <p:strVal val="solid"/>
                                      </p:to>
                                    </p:set>
                                    <p:set>
                                      <p:cBhvr>
                                        <p:cTn id="33"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34" restart="whenNotActive" fill="hold" evtFilter="cancelBubble" nodeType="interactiveSeq">
                <p:stCondLst>
                  <p:cond evt="onClick" delay="0">
                    <p:tgtEl>
                      <p:spTgt spid="14"/>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4"/>
                                        </p:tgtEl>
                                        <p:attrNameLst>
                                          <p:attrName>fillcolor</p:attrName>
                                        </p:attrNameLst>
                                      </p:cBhvr>
                                      <p:to>
                                        <a:srgbClr val="FF0000"/>
                                      </p:to>
                                    </p:animClr>
                                    <p:set>
                                      <p:cBhvr>
                                        <p:cTn id="39" dur="2000" fill="hold"/>
                                        <p:tgtEl>
                                          <p:spTgt spid="14"/>
                                        </p:tgtEl>
                                        <p:attrNameLst>
                                          <p:attrName>fill.type</p:attrName>
                                        </p:attrNameLst>
                                      </p:cBhvr>
                                      <p:to>
                                        <p:strVal val="solid"/>
                                      </p:to>
                                    </p:set>
                                    <p:set>
                                      <p:cBhvr>
                                        <p:cTn id="40"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41" restart="whenNotActive" fill="hold" evtFilter="cancelBubble" nodeType="interactiveSeq">
                <p:stCondLst>
                  <p:cond evt="onClick" delay="0">
                    <p:tgtEl>
                      <p:spTgt spid="15"/>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1" grpId="0" animBg="1"/>
      <p:bldP spid="14" grpId="0" animBg="1"/>
      <p:bldP spid="2"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28" name="Freeform 28"/>
          <p:cNvSpPr/>
          <p:nvPr/>
        </p:nvSpPr>
        <p:spPr>
          <a:xfrm rot="18699014">
            <a:off x="585436" y="8654438"/>
            <a:ext cx="670824" cy="1460192"/>
          </a:xfrm>
          <a:custGeom>
            <a:avLst/>
            <a:gdLst/>
            <a:ahLst/>
            <a:cxnLst/>
            <a:rect l="l" t="t" r="r" b="b"/>
            <a:pathLst>
              <a:path w="1027610" h="1460192">
                <a:moveTo>
                  <a:pt x="0" y="0"/>
                </a:moveTo>
                <a:lnTo>
                  <a:pt x="1027610" y="0"/>
                </a:lnTo>
                <a:lnTo>
                  <a:pt x="1027610" y="1460193"/>
                </a:lnTo>
                <a:lnTo>
                  <a:pt x="0" y="146019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vi-VN">
              <a:latin typeface="+mj-lt"/>
            </a:endParaRPr>
          </a:p>
        </p:txBody>
      </p:sp>
      <p:sp>
        <p:nvSpPr>
          <p:cNvPr id="29" name="Freeform 29"/>
          <p:cNvSpPr/>
          <p:nvPr/>
        </p:nvSpPr>
        <p:spPr>
          <a:xfrm rot="4789751" flipH="1">
            <a:off x="16726397" y="429326"/>
            <a:ext cx="1349312" cy="1032837"/>
          </a:xfrm>
          <a:custGeom>
            <a:avLst/>
            <a:gdLst/>
            <a:ahLst/>
            <a:cxnLst/>
            <a:rect l="l" t="t" r="r" b="b"/>
            <a:pathLst>
              <a:path w="1349312" h="1032837">
                <a:moveTo>
                  <a:pt x="1349312" y="0"/>
                </a:moveTo>
                <a:lnTo>
                  <a:pt x="0" y="0"/>
                </a:lnTo>
                <a:lnTo>
                  <a:pt x="0" y="1032837"/>
                </a:lnTo>
                <a:lnTo>
                  <a:pt x="1349312" y="1032837"/>
                </a:lnTo>
                <a:lnTo>
                  <a:pt x="1349312"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vi-VN">
              <a:latin typeface="+mj-lt"/>
            </a:endParaRPr>
          </a:p>
        </p:txBody>
      </p:sp>
      <p:sp>
        <p:nvSpPr>
          <p:cNvPr id="35" name="Freeform 35"/>
          <p:cNvSpPr/>
          <p:nvPr/>
        </p:nvSpPr>
        <p:spPr>
          <a:xfrm rot="-5013218">
            <a:off x="-147702" y="776939"/>
            <a:ext cx="1286564" cy="633925"/>
          </a:xfrm>
          <a:custGeom>
            <a:avLst/>
            <a:gdLst/>
            <a:ahLst/>
            <a:cxnLst/>
            <a:rect l="l" t="t" r="r" b="b"/>
            <a:pathLst>
              <a:path w="1286564" h="633925">
                <a:moveTo>
                  <a:pt x="0" y="0"/>
                </a:moveTo>
                <a:lnTo>
                  <a:pt x="1286564" y="0"/>
                </a:lnTo>
                <a:lnTo>
                  <a:pt x="1286564" y="633926"/>
                </a:lnTo>
                <a:lnTo>
                  <a:pt x="0" y="63392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vi-VN">
              <a:latin typeface="+mj-lt"/>
            </a:endParaRPr>
          </a:p>
        </p:txBody>
      </p:sp>
      <p:grpSp>
        <p:nvGrpSpPr>
          <p:cNvPr id="36" name="Group 35"/>
          <p:cNvGrpSpPr/>
          <p:nvPr/>
        </p:nvGrpSpPr>
        <p:grpSpPr>
          <a:xfrm>
            <a:off x="3886200" y="507511"/>
            <a:ext cx="10272000" cy="3873989"/>
            <a:chOff x="4129800" y="287531"/>
            <a:chExt cx="10272000" cy="3873989"/>
          </a:xfrm>
        </p:grpSpPr>
        <p:grpSp>
          <p:nvGrpSpPr>
            <p:cNvPr id="37" name="Group 2"/>
            <p:cNvGrpSpPr/>
            <p:nvPr/>
          </p:nvGrpSpPr>
          <p:grpSpPr>
            <a:xfrm>
              <a:off x="5715000" y="287531"/>
              <a:ext cx="6373912" cy="3873989"/>
              <a:chOff x="0" y="-28575"/>
              <a:chExt cx="2404882" cy="841375"/>
            </a:xfrm>
          </p:grpSpPr>
          <p:sp>
            <p:nvSpPr>
              <p:cNvPr id="39" name="Freeform 3"/>
              <p:cNvSpPr/>
              <p:nvPr/>
            </p:nvSpPr>
            <p:spPr>
              <a:xfrm>
                <a:off x="248608" y="29859"/>
                <a:ext cx="2156274" cy="272376"/>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chemeClr val="accent6">
                  <a:lumMod val="75000"/>
                </a:schemeClr>
              </a:solidFill>
            </p:spPr>
            <p:txBody>
              <a:bodyPr/>
              <a:lstStyle/>
              <a:p>
                <a:endParaRPr lang="vi-VN">
                  <a:latin typeface="+mj-lt"/>
                </a:endParaRPr>
              </a:p>
            </p:txBody>
          </p:sp>
          <p:sp>
            <p:nvSpPr>
              <p:cNvPr id="40" name="TextBox 4"/>
              <p:cNvSpPr txBox="1"/>
              <p:nvPr/>
            </p:nvSpPr>
            <p:spPr>
              <a:xfrm>
                <a:off x="0" y="-28575"/>
                <a:ext cx="812800" cy="841375"/>
              </a:xfrm>
              <a:prstGeom prst="rect">
                <a:avLst/>
              </a:prstGeom>
            </p:spPr>
            <p:txBody>
              <a:bodyPr lIns="50800" tIns="50800" rIns="50800" bIns="50800" rtlCol="0" anchor="ctr"/>
              <a:lstStyle/>
              <a:p>
                <a:pPr algn="ctr"/>
                <a:endParaRPr>
                  <a:latin typeface="+mj-lt"/>
                </a:endParaRPr>
              </a:p>
            </p:txBody>
          </p:sp>
        </p:grpSp>
        <p:sp>
          <p:nvSpPr>
            <p:cNvPr id="38" name="Google Shape;7771;p33"/>
            <p:cNvSpPr txBox="1">
              <a:spLocks/>
            </p:cNvSpPr>
            <p:nvPr/>
          </p:nvSpPr>
          <p:spPr>
            <a:xfrm>
              <a:off x="4129800" y="800100"/>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vi-VN" sz="5800" b="1" kern="0" dirty="0">
                  <a:solidFill>
                    <a:schemeClr val="bg1"/>
                  </a:solidFill>
                  <a:latin typeface="+mj-lt"/>
                </a:rPr>
                <a:t>KHỞI ĐỘNG</a:t>
              </a:r>
            </a:p>
          </p:txBody>
        </p:sp>
      </p:grpSp>
      <p:sp>
        <p:nvSpPr>
          <p:cNvPr id="41" name="Rectangle 40"/>
          <p:cNvSpPr/>
          <p:nvPr/>
        </p:nvSpPr>
        <p:spPr>
          <a:xfrm>
            <a:off x="980984" y="2348448"/>
            <a:ext cx="16087816" cy="2554545"/>
          </a:xfrm>
          <a:prstGeom prst="rect">
            <a:avLst/>
          </a:prstGeom>
        </p:spPr>
        <p:txBody>
          <a:bodyPr wrap="square">
            <a:spAutoFit/>
          </a:bodyPr>
          <a:lstStyle/>
          <a:p>
            <a:pPr algn="just">
              <a:spcAft>
                <a:spcPts val="0"/>
              </a:spcAft>
            </a:pPr>
            <a:r>
              <a:rPr lang="nl-NL" sz="4000" dirty="0">
                <a:latin typeface="Times New Roman" panose="02020603050405020304" pitchFamily="18" charset="0"/>
                <a:ea typeface="Calibri" panose="020F0502020204030204" pitchFamily="34" charset="0"/>
                <a:cs typeface="Times New Roman" panose="02020603050405020304" pitchFamily="18" charset="0"/>
              </a:rPr>
              <a:t>Cho một tam giác vuông có độ dài hai cạnh góc vuông là và. Dựng hai hình vuông trên hai cạnh góc vuông của tam giác vuông (hình vẽ). Viết biểu thức biểu thị tổng diện tích của hình tạo bởi hình tam giác vuông và hai hình vuông đó.</a:t>
            </a:r>
            <a:endParaRPr lang="en-US" sz="4000" dirty="0">
              <a:effectLst/>
              <a:latin typeface="Times New Roman" panose="02020603050405020304" pitchFamily="18" charset="0"/>
              <a:ea typeface="Arial" panose="020B0604020202020204" pitchFamily="34" charset="0"/>
              <a:cs typeface="Times New Roman" panose="02020603050405020304" pitchFamily="18" charset="0"/>
            </a:endParaRPr>
          </a:p>
        </p:txBody>
      </p:sp>
      <p:pic>
        <p:nvPicPr>
          <p:cNvPr id="46" name="Picture 45"/>
          <p:cNvPicPr>
            <a:picLocks noChangeAspect="1"/>
          </p:cNvPicPr>
          <p:nvPr/>
        </p:nvPicPr>
        <p:blipFill>
          <a:blip r:embed="rId8"/>
          <a:stretch>
            <a:fillRect/>
          </a:stretch>
        </p:blipFill>
        <p:spPr>
          <a:xfrm>
            <a:off x="5562600" y="4625018"/>
            <a:ext cx="5955907" cy="4480882"/>
          </a:xfrm>
          <a:prstGeom prst="rect">
            <a:avLst/>
          </a:prstGeom>
        </p:spPr>
      </p:pic>
      <p:pic>
        <p:nvPicPr>
          <p:cNvPr id="47" name="Picture 46"/>
          <p:cNvPicPr>
            <a:picLocks noChangeAspect="1"/>
          </p:cNvPicPr>
          <p:nvPr/>
        </p:nvPicPr>
        <p:blipFill>
          <a:blip r:embed="rId9"/>
          <a:stretch>
            <a:fillRect/>
          </a:stretch>
        </p:blipFill>
        <p:spPr>
          <a:xfrm>
            <a:off x="14633213" y="5917438"/>
            <a:ext cx="2451040" cy="3986632"/>
          </a:xfrm>
          <a:prstGeom prst="rect">
            <a:avLst/>
          </a:prstGeom>
        </p:spPr>
      </p:pic>
    </p:spTree>
    <p:extLst>
      <p:ext uri="{BB962C8B-B14F-4D97-AF65-F5344CB8AC3E}">
        <p14:creationId xmlns:p14="http://schemas.microsoft.com/office/powerpoint/2010/main" val="1371944450"/>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anim calcmode="lin" valueType="num">
                                      <p:cBhvr>
                                        <p:cTn id="13" dur="500" fill="hold"/>
                                        <p:tgtEl>
                                          <p:spTgt spid="41"/>
                                        </p:tgtEl>
                                        <p:attrNameLst>
                                          <p:attrName>ppt_x</p:attrName>
                                        </p:attrNameLst>
                                      </p:cBhvr>
                                      <p:tavLst>
                                        <p:tav tm="0">
                                          <p:val>
                                            <p:strVal val="#ppt_x"/>
                                          </p:val>
                                        </p:tav>
                                        <p:tav tm="100000">
                                          <p:val>
                                            <p:strVal val="#ppt_x"/>
                                          </p:val>
                                        </p:tav>
                                      </p:tavLst>
                                    </p:anim>
                                    <p:anim calcmode="lin" valueType="num">
                                      <p:cBhvr>
                                        <p:cTn id="14" dur="500" fill="hold"/>
                                        <p:tgtEl>
                                          <p:spTgt spid="4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500"/>
                                        <p:tgtEl>
                                          <p:spTgt spid="46"/>
                                        </p:tgtEl>
                                      </p:cBhvr>
                                    </p:animEffect>
                                    <p:anim calcmode="lin" valueType="num">
                                      <p:cBhvr>
                                        <p:cTn id="18" dur="500" fill="hold"/>
                                        <p:tgtEl>
                                          <p:spTgt spid="46"/>
                                        </p:tgtEl>
                                        <p:attrNameLst>
                                          <p:attrName>ppt_x</p:attrName>
                                        </p:attrNameLst>
                                      </p:cBhvr>
                                      <p:tavLst>
                                        <p:tav tm="0">
                                          <p:val>
                                            <p:strVal val="#ppt_x"/>
                                          </p:val>
                                        </p:tav>
                                        <p:tav tm="100000">
                                          <p:val>
                                            <p:strVal val="#ppt_x"/>
                                          </p:val>
                                        </p:tav>
                                      </p:tavLst>
                                    </p:anim>
                                    <p:anim calcmode="lin" valueType="num">
                                      <p:cBhvr>
                                        <p:cTn id="19" dur="500" fill="hold"/>
                                        <p:tgtEl>
                                          <p:spTgt spid="4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anim calcmode="lin" valueType="num">
                                      <p:cBhvr>
                                        <p:cTn id="23" dur="500" fill="hold"/>
                                        <p:tgtEl>
                                          <p:spTgt spid="47"/>
                                        </p:tgtEl>
                                        <p:attrNameLst>
                                          <p:attrName>ppt_x</p:attrName>
                                        </p:attrNameLst>
                                      </p:cBhvr>
                                      <p:tavLst>
                                        <p:tav tm="0">
                                          <p:val>
                                            <p:strVal val="#ppt_x"/>
                                          </p:val>
                                        </p:tav>
                                        <p:tav tm="100000">
                                          <p:val>
                                            <p:strVal val="#ppt_x"/>
                                          </p:val>
                                        </p:tav>
                                      </p:tavLst>
                                    </p:anim>
                                    <p:anim calcmode="lin" valueType="num">
                                      <p:cBhvr>
                                        <p:cTn id="24" dur="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18288000" cy="10306707"/>
          </a:xfrm>
          <a:prstGeom prst="rect">
            <a:avLst/>
          </a:prstGeom>
        </p:spPr>
      </p:pic>
      <p:sp>
        <p:nvSpPr>
          <p:cNvPr id="9" name="Flowchart: Terminator 6"/>
          <p:cNvSpPr/>
          <p:nvPr/>
        </p:nvSpPr>
        <p:spPr>
          <a:xfrm>
            <a:off x="2195484" y="2400299"/>
            <a:ext cx="14608230" cy="303355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endParaRPr kumimoji="0" lang="vi-VN" sz="27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1" name="Flowchart: Terminator 6"/>
          <p:cNvSpPr/>
          <p:nvPr/>
        </p:nvSpPr>
        <p:spPr>
          <a:xfrm>
            <a:off x="2195484" y="5993641"/>
            <a:ext cx="6469316" cy="166445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3" name="Flowchart: Terminator 6"/>
          <p:cNvSpPr/>
          <p:nvPr/>
        </p:nvSpPr>
        <p:spPr>
          <a:xfrm>
            <a:off x="10277330" y="8205158"/>
            <a:ext cx="6469316"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4" name="Flowchart: Terminator 6"/>
          <p:cNvSpPr/>
          <p:nvPr/>
        </p:nvSpPr>
        <p:spPr>
          <a:xfrm>
            <a:off x="10241742" y="5941910"/>
            <a:ext cx="6469316"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5" name="Flowchart: Terminator 6"/>
          <p:cNvSpPr/>
          <p:nvPr/>
        </p:nvSpPr>
        <p:spPr>
          <a:xfrm>
            <a:off x="2194011" y="8219894"/>
            <a:ext cx="6469316" cy="166445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9" name="TextBox 18"/>
            <p:cNvSpPr txBox="1"/>
            <p:nvPr/>
          </p:nvSpPr>
          <p:spPr>
            <a:xfrm>
              <a:off x="8631107" y="279358"/>
              <a:ext cx="661719"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50:50</a:t>
              </a:r>
              <a:endParaRPr kumimoji="0" lang="vi-VN" sz="27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23" name="Picture 22"/>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
        <p:nvSpPr>
          <p:cNvPr id="2" name="Rectangle 1"/>
          <p:cNvSpPr/>
          <p:nvPr/>
        </p:nvSpPr>
        <p:spPr>
          <a:xfrm>
            <a:off x="4791230" y="6311249"/>
            <a:ext cx="1096775" cy="101566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600"/>
              </a:spcAft>
              <a:buClrTx/>
              <a:buSzTx/>
              <a:buFontTx/>
              <a:buNone/>
              <a:tabLst/>
              <a:defRPr/>
            </a:pPr>
            <a:r>
              <a:rPr kumimoji="0" lang="en-US" sz="4000" b="0"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A. </a:t>
            </a:r>
            <a:r>
              <a:rPr kumimoji="0" lang="en-US" sz="4000" b="0" i="0" u="none" strike="noStrike" kern="1200" cap="none" spc="0" normalizeH="0" baseline="0" noProof="0" smtClean="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6</a:t>
            </a:r>
            <a:endPar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4791230" y="7968868"/>
            <a:ext cx="1103187" cy="1746632"/>
          </a:xfrm>
          <a:prstGeom prst="rect">
            <a:avLst/>
          </a:prstGeom>
        </p:spPr>
        <p:txBody>
          <a:bodyPr wrap="none">
            <a:spAutoFit/>
          </a:bodyPr>
          <a:lstStyle/>
          <a:p>
            <a:pPr marL="0" marR="0" lvl="0" indent="0" algn="l" defTabSz="914400" rtl="0" eaLnBrk="1" fontAlgn="auto" latinLnBrk="0" hangingPunct="1">
              <a:lnSpc>
                <a:spcPct val="250000"/>
              </a:lnSpc>
              <a:spcBef>
                <a:spcPts val="0"/>
              </a:spcBef>
              <a:spcAft>
                <a:spcPts val="800"/>
              </a:spcAft>
              <a:buClrTx/>
              <a:buSzTx/>
              <a:buFontTx/>
              <a:buNone/>
              <a:tabLst/>
              <a:defRPr/>
            </a:pPr>
            <a:r>
              <a:rPr kumimoji="0" lang="en-US" sz="4300" b="0" i="0" u="none" strike="noStrike" kern="1200" cap="none" spc="0" normalizeH="0" baseline="0" noProof="0">
                <a:ln>
                  <a:noFill/>
                </a:ln>
                <a:solidFill>
                  <a:prstClr val="white"/>
                </a:solidFill>
                <a:effectLst/>
                <a:uLnTx/>
                <a:uFillTx/>
                <a:latin typeface="Times New Roman" panose="02020603050405020304" pitchFamily="18" charset="0"/>
                <a:ea typeface="Arial" panose="020B0604020202020204" pitchFamily="34" charset="0"/>
                <a:cs typeface="Times New Roman" panose="02020603050405020304" pitchFamily="18" charset="0"/>
              </a:rPr>
              <a:t>B. </a:t>
            </a:r>
            <a:r>
              <a:rPr kumimoji="0" lang="en-US" sz="4300" b="0" i="0" u="none" strike="noStrike" kern="1200" cap="none" spc="0" normalizeH="0" baseline="0" noProof="0" smtClean="0">
                <a:ln>
                  <a:noFill/>
                </a:ln>
                <a:solidFill>
                  <a:prstClr val="white"/>
                </a:solidFill>
                <a:effectLst/>
                <a:uLnTx/>
                <a:uFillTx/>
                <a:latin typeface="Times New Roman" panose="02020603050405020304" pitchFamily="18" charset="0"/>
                <a:ea typeface="Arial" panose="020B0604020202020204" pitchFamily="34" charset="0"/>
                <a:cs typeface="Times New Roman" panose="02020603050405020304" pitchFamily="18" charset="0"/>
              </a:rPr>
              <a:t>7</a:t>
            </a:r>
            <a:endParaRPr kumimoji="0" lang="en-US" sz="4300" b="0" i="0" u="none" strike="noStrike" kern="1200" cap="none" spc="0" normalizeH="0" baseline="0" noProof="0">
              <a:ln>
                <a:noFill/>
              </a:ln>
              <a:solidFill>
                <a:prstClr val="white"/>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p:txBody>
      </p:sp>
      <p:sp>
        <p:nvSpPr>
          <p:cNvPr id="5" name="Rectangle 4"/>
          <p:cNvSpPr/>
          <p:nvPr/>
        </p:nvSpPr>
        <p:spPr>
          <a:xfrm>
            <a:off x="12878319" y="7942090"/>
            <a:ext cx="1133644" cy="1746632"/>
          </a:xfrm>
          <a:prstGeom prst="rect">
            <a:avLst/>
          </a:prstGeom>
        </p:spPr>
        <p:txBody>
          <a:bodyPr wrap="none">
            <a:spAutoFit/>
          </a:bodyPr>
          <a:lstStyle/>
          <a:p>
            <a:pPr marL="0" marR="0" lvl="0" indent="0" algn="l" defTabSz="914400" rtl="0" eaLnBrk="1" fontAlgn="auto" latinLnBrk="0" hangingPunct="1">
              <a:lnSpc>
                <a:spcPct val="250000"/>
              </a:lnSpc>
              <a:spcBef>
                <a:spcPts val="0"/>
              </a:spcBef>
              <a:spcAft>
                <a:spcPts val="800"/>
              </a:spcAft>
              <a:buClrTx/>
              <a:buSzTx/>
              <a:buFontTx/>
              <a:buNone/>
              <a:tabLst/>
              <a:defRPr/>
            </a:pPr>
            <a:r>
              <a:rPr kumimoji="0" lang="en-US" sz="4300" b="0" i="0" u="none" strike="noStrike" kern="1200" cap="none" spc="0" normalizeH="0" baseline="0" noProof="0">
                <a:ln>
                  <a:noFill/>
                </a:ln>
                <a:solidFill>
                  <a:prstClr val="white"/>
                </a:solidFill>
                <a:effectLst/>
                <a:uLnTx/>
                <a:uFillTx/>
                <a:latin typeface="Times New Roman" panose="02020603050405020304" pitchFamily="18" charset="0"/>
                <a:ea typeface="Arial" panose="020B0604020202020204" pitchFamily="34" charset="0"/>
                <a:cs typeface="Times New Roman" panose="02020603050405020304" pitchFamily="18" charset="0"/>
              </a:rPr>
              <a:t>D. </a:t>
            </a:r>
            <a:r>
              <a:rPr lang="en-US" sz="4300">
                <a:solidFill>
                  <a:prstClr val="white"/>
                </a:solidFill>
                <a:latin typeface="Times New Roman" panose="02020603050405020304" pitchFamily="18" charset="0"/>
                <a:ea typeface="Arial" panose="020B0604020202020204" pitchFamily="34" charset="0"/>
                <a:cs typeface="Times New Roman" panose="02020603050405020304" pitchFamily="18" charset="0"/>
              </a:rPr>
              <a:t>4</a:t>
            </a:r>
            <a:endParaRPr kumimoji="0" lang="en-US" sz="4300" b="0" i="0" u="none" strike="noStrike" kern="1200" cap="none" spc="0" normalizeH="0" baseline="0" noProof="0">
              <a:ln>
                <a:noFill/>
              </a:ln>
              <a:solidFill>
                <a:prstClr val="white"/>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p:txBody>
      </p:sp>
      <p:sp>
        <p:nvSpPr>
          <p:cNvPr id="7" name="Rectangle 6"/>
          <p:cNvSpPr/>
          <p:nvPr/>
        </p:nvSpPr>
        <p:spPr>
          <a:xfrm>
            <a:off x="12851425" y="6183188"/>
            <a:ext cx="3033774" cy="108491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300" b="0" i="0" u="none" strike="noStrike" kern="1200" cap="none" spc="0" normalizeH="0" baseline="0" noProof="0">
                <a:ln>
                  <a:noFill/>
                </a:ln>
                <a:solidFill>
                  <a:prstClr val="white"/>
                </a:solidFill>
                <a:effectLst/>
                <a:uLnTx/>
                <a:uFillTx/>
                <a:latin typeface="Times New Roman" panose="02020603050405020304" pitchFamily="18" charset="0"/>
                <a:ea typeface="Arial" panose="020B0604020202020204" pitchFamily="34" charset="0"/>
                <a:cs typeface="Times New Roman" panose="02020603050405020304" pitchFamily="18" charset="0"/>
              </a:rPr>
              <a:t>C. </a:t>
            </a:r>
            <a:r>
              <a:rPr lang="en-US" sz="4300">
                <a:solidFill>
                  <a:prstClr val="white"/>
                </a:solidFill>
                <a:latin typeface="Times New Roman" panose="02020603050405020304" pitchFamily="18" charset="0"/>
                <a:ea typeface="Arial" panose="020B0604020202020204" pitchFamily="34" charset="0"/>
                <a:cs typeface="Times New Roman" panose="02020603050405020304" pitchFamily="18" charset="0"/>
              </a:rPr>
              <a:t>5</a:t>
            </a:r>
            <a:endPar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28" name="Picture 27"/>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
        <p:nvSpPr>
          <p:cNvPr id="12" name="Rectangle 11"/>
          <p:cNvSpPr/>
          <p:nvPr/>
        </p:nvSpPr>
        <p:spPr>
          <a:xfrm>
            <a:off x="3962400" y="3296657"/>
            <a:ext cx="13745125" cy="1131079"/>
          </a:xfrm>
          <a:prstGeom prst="rect">
            <a:avLst/>
          </a:prstGeom>
        </p:spPr>
        <p:txBody>
          <a:bodyPr wrap="square">
            <a:spAutoFit/>
          </a:bodyPr>
          <a:lstStyle/>
          <a:p>
            <a:pPr>
              <a:lnSpc>
                <a:spcPct val="150000"/>
              </a:lnSpc>
              <a:spcAft>
                <a:spcPts val="0"/>
              </a:spcAft>
            </a:pPr>
            <a:r>
              <a:rPr kumimoji="0" lang="en-US" sz="4500" b="1" i="0" u="none" strike="noStrike" kern="1200" cap="none" spc="0" normalizeH="0" baseline="0" noProof="0">
                <a:ln>
                  <a:noFill/>
                </a:ln>
                <a:solidFill>
                  <a:prstClr val="white"/>
                </a:solidFill>
                <a:effectLst/>
                <a:uLnTx/>
                <a:uFillTx/>
                <a:latin typeface="Times New Roman" panose="02020603050405020304" pitchFamily="18" charset="0"/>
                <a:ea typeface="Arial" panose="020B0604020202020204" pitchFamily="34" charset="0"/>
                <a:cs typeface="Times New Roman" panose="02020603050405020304" pitchFamily="18" charset="0"/>
              </a:rPr>
              <a:t>Câu </a:t>
            </a:r>
            <a:r>
              <a:rPr kumimoji="0" lang="en-US" sz="4500" b="1" i="0" u="none" strike="noStrike" kern="1200" cap="none" spc="0" normalizeH="0" baseline="0" noProof="0" smtClean="0">
                <a:ln>
                  <a:noFill/>
                </a:ln>
                <a:solidFill>
                  <a:prstClr val="white"/>
                </a:solidFill>
                <a:effectLst/>
                <a:uLnTx/>
                <a:uFillTx/>
                <a:latin typeface="Times New Roman" panose="02020603050405020304" pitchFamily="18" charset="0"/>
                <a:ea typeface="Arial" panose="020B0604020202020204" pitchFamily="34" charset="0"/>
                <a:cs typeface="Times New Roman" panose="02020603050405020304" pitchFamily="18" charset="0"/>
              </a:rPr>
              <a:t>2. </a:t>
            </a:r>
            <a:r>
              <a:rPr lang="en-US" sz="4500">
                <a:solidFill>
                  <a:schemeClr val="bg1"/>
                </a:solidFill>
                <a:latin typeface="Times New Roman" panose="02020603050405020304" pitchFamily="18" charset="0"/>
                <a:ea typeface="Arial" panose="020B0604020202020204" pitchFamily="34" charset="0"/>
                <a:cs typeface="Times New Roman" panose="02020603050405020304" pitchFamily="18" charset="0"/>
              </a:rPr>
              <a:t>Bậc của đa thức xy + xy</a:t>
            </a:r>
            <a:r>
              <a:rPr lang="en-US" sz="4500" baseline="30000">
                <a:solidFill>
                  <a:schemeClr val="bg1"/>
                </a:solidFill>
                <a:latin typeface="Times New Roman" panose="02020603050405020304" pitchFamily="18" charset="0"/>
                <a:ea typeface="Arial" panose="020B0604020202020204" pitchFamily="34" charset="0"/>
                <a:cs typeface="Times New Roman" panose="02020603050405020304" pitchFamily="18" charset="0"/>
              </a:rPr>
              <a:t>5</a:t>
            </a:r>
            <a:r>
              <a:rPr lang="en-US" sz="4500">
                <a:solidFill>
                  <a:schemeClr val="bg1"/>
                </a:solidFill>
                <a:latin typeface="Times New Roman" panose="02020603050405020304" pitchFamily="18" charset="0"/>
                <a:ea typeface="Arial" panose="020B0604020202020204" pitchFamily="34" charset="0"/>
                <a:cs typeface="Times New Roman" panose="02020603050405020304" pitchFamily="18" charset="0"/>
              </a:rPr>
              <a:t> + x</a:t>
            </a:r>
            <a:r>
              <a:rPr lang="en-US" sz="4500" baseline="30000">
                <a:solidFill>
                  <a:schemeClr val="bg1"/>
                </a:solidFill>
                <a:latin typeface="Times New Roman" panose="02020603050405020304" pitchFamily="18" charset="0"/>
                <a:ea typeface="Arial" panose="020B0604020202020204" pitchFamily="34" charset="0"/>
                <a:cs typeface="Times New Roman" panose="02020603050405020304" pitchFamily="18" charset="0"/>
              </a:rPr>
              <a:t>5</a:t>
            </a:r>
            <a:r>
              <a:rPr lang="en-US" sz="4500">
                <a:solidFill>
                  <a:schemeClr val="bg1"/>
                </a:solidFill>
                <a:latin typeface="Times New Roman" panose="02020603050405020304" pitchFamily="18" charset="0"/>
                <a:ea typeface="Arial" panose="020B0604020202020204" pitchFamily="34" charset="0"/>
                <a:cs typeface="Times New Roman" panose="02020603050405020304" pitchFamily="18" charset="0"/>
              </a:rPr>
              <a:t>yz là?</a:t>
            </a:r>
            <a:endParaRPr lang="en-US" sz="450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9471264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5"/>
                                        </p:tgtEl>
                                        <p:attrNameLst>
                                          <p:attrName>fillcolor</p:attrName>
                                        </p:attrNameLst>
                                      </p:cBhvr>
                                      <p:to>
                                        <a:srgbClr val="A8D08D"/>
                                      </p:to>
                                    </p:animClr>
                                    <p:set>
                                      <p:cBhvr>
                                        <p:cTn id="7" dur="2000" fill="hold"/>
                                        <p:tgtEl>
                                          <p:spTgt spid="15"/>
                                        </p:tgtEl>
                                        <p:attrNameLst>
                                          <p:attrName>fill.type</p:attrName>
                                        </p:attrNameLst>
                                      </p:cBhvr>
                                      <p:to>
                                        <p:strVal val="solid"/>
                                      </p:to>
                                    </p:set>
                                    <p:set>
                                      <p:cBhvr>
                                        <p:cTn id="8" dur="2000" fill="hold"/>
                                        <p:tgtEl>
                                          <p:spTgt spid="1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7"/>
                    </p:tgtEl>
                  </p:cond>
                </p:stCondLst>
                <p:endSync evt="end" delay="0">
                  <p:rtn val="all"/>
                </p:endSync>
                <p:childTnLst>
                  <p:par>
                    <p:cTn id="10" fill="hold">
                      <p:stCondLst>
                        <p:cond delay="0"/>
                      </p:stCondLst>
                      <p:childTnLst>
                        <p:par>
                          <p:cTn id="11" fill="hold">
                            <p:stCondLst>
                              <p:cond delay="0"/>
                            </p:stCondLst>
                            <p:childTnLst>
                              <p:par>
                                <p:cTn id="12" presetID="1" presetClass="exit"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hidden"/>
                                      </p:to>
                                    </p:set>
                                  </p:childTnLst>
                                </p:cTn>
                              </p:par>
                              <p:par>
                                <p:cTn id="14" presetID="1" presetClass="exit"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hidden"/>
                                      </p:to>
                                    </p:set>
                                  </p:childTnLst>
                                </p:cTn>
                              </p:par>
                              <p:par>
                                <p:cTn id="16" presetID="1" presetClass="exit"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hidden"/>
                                      </p:to>
                                    </p:set>
                                  </p:childTnLst>
                                </p:cTn>
                              </p:par>
                              <p:par>
                                <p:cTn id="18" presetID="1" presetClass="exit"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0" restart="whenNotActive" fill="hold" evtFilter="cancelBubble" nodeType="interactiveSeq">
                <p:stCondLst>
                  <p:cond evt="onClick" delay="0">
                    <p:tgtEl>
                      <p:spTgt spid="11"/>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1"/>
                                        </p:tgtEl>
                                        <p:attrNameLst>
                                          <p:attrName>fillcolor</p:attrName>
                                        </p:attrNameLst>
                                      </p:cBhvr>
                                      <p:to>
                                        <a:srgbClr val="FF0000"/>
                                      </p:to>
                                    </p:animClr>
                                    <p:set>
                                      <p:cBhvr>
                                        <p:cTn id="25" dur="2000" fill="hold"/>
                                        <p:tgtEl>
                                          <p:spTgt spid="11"/>
                                        </p:tgtEl>
                                        <p:attrNameLst>
                                          <p:attrName>fill.type</p:attrName>
                                        </p:attrNameLst>
                                      </p:cBhvr>
                                      <p:to>
                                        <p:strVal val="solid"/>
                                      </p:to>
                                    </p:set>
                                    <p:set>
                                      <p:cBhvr>
                                        <p:cTn id="26"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7" restart="whenNotActive" fill="hold" evtFilter="cancelBubble" nodeType="interactiveSeq">
                <p:stCondLst>
                  <p:cond evt="onClick" delay="0">
                    <p:tgtEl>
                      <p:spTgt spid="13"/>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3"/>
                                        </p:tgtEl>
                                        <p:attrNameLst>
                                          <p:attrName>fillcolor</p:attrName>
                                        </p:attrNameLst>
                                      </p:cBhvr>
                                      <p:to>
                                        <a:srgbClr val="FF0000"/>
                                      </p:to>
                                    </p:animClr>
                                    <p:set>
                                      <p:cBhvr>
                                        <p:cTn id="32" dur="2000" fill="hold"/>
                                        <p:tgtEl>
                                          <p:spTgt spid="13"/>
                                        </p:tgtEl>
                                        <p:attrNameLst>
                                          <p:attrName>fill.type</p:attrName>
                                        </p:attrNameLst>
                                      </p:cBhvr>
                                      <p:to>
                                        <p:strVal val="solid"/>
                                      </p:to>
                                    </p:set>
                                    <p:set>
                                      <p:cBhvr>
                                        <p:cTn id="33"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34" restart="whenNotActive" fill="hold" evtFilter="cancelBubble" nodeType="interactiveSeq">
                <p:stCondLst>
                  <p:cond evt="onClick" delay="0">
                    <p:tgtEl>
                      <p:spTgt spid="14"/>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4"/>
                                        </p:tgtEl>
                                        <p:attrNameLst>
                                          <p:attrName>fillcolor</p:attrName>
                                        </p:attrNameLst>
                                      </p:cBhvr>
                                      <p:to>
                                        <a:srgbClr val="FF0000"/>
                                      </p:to>
                                    </p:animClr>
                                    <p:set>
                                      <p:cBhvr>
                                        <p:cTn id="39" dur="2000" fill="hold"/>
                                        <p:tgtEl>
                                          <p:spTgt spid="14"/>
                                        </p:tgtEl>
                                        <p:attrNameLst>
                                          <p:attrName>fill.type</p:attrName>
                                        </p:attrNameLst>
                                      </p:cBhvr>
                                      <p:to>
                                        <p:strVal val="solid"/>
                                      </p:to>
                                    </p:set>
                                    <p:set>
                                      <p:cBhvr>
                                        <p:cTn id="40"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41" restart="whenNotActive" fill="hold" evtFilter="cancelBubble" nodeType="interactiveSeq">
                <p:stCondLst>
                  <p:cond evt="onClick" delay="0">
                    <p:tgtEl>
                      <p:spTgt spid="15"/>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1" grpId="0" animBg="1"/>
      <p:bldP spid="14" grpId="0" animBg="1"/>
      <p:bldP spid="2"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0" y="18393"/>
            <a:ext cx="18288000" cy="10306707"/>
          </a:xfrm>
          <a:prstGeom prst="rect">
            <a:avLst/>
          </a:prstGeom>
        </p:spPr>
      </p:pic>
      <p:sp>
        <p:nvSpPr>
          <p:cNvPr id="9" name="Flowchart: Terminator 6"/>
          <p:cNvSpPr/>
          <p:nvPr/>
        </p:nvSpPr>
        <p:spPr>
          <a:xfrm>
            <a:off x="1905000" y="2320514"/>
            <a:ext cx="14608230" cy="303355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endParaRPr kumimoji="0" lang="vi-VN" sz="27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1" name="Flowchart: Terminator 6"/>
          <p:cNvSpPr/>
          <p:nvPr/>
        </p:nvSpPr>
        <p:spPr>
          <a:xfrm>
            <a:off x="1143000" y="5905500"/>
            <a:ext cx="7768984" cy="166445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3" name="Flowchart: Terminator 6"/>
          <p:cNvSpPr/>
          <p:nvPr/>
        </p:nvSpPr>
        <p:spPr>
          <a:xfrm>
            <a:off x="9601200" y="8205158"/>
            <a:ext cx="7543202"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4" name="Flowchart: Terminator 6"/>
          <p:cNvSpPr/>
          <p:nvPr/>
        </p:nvSpPr>
        <p:spPr>
          <a:xfrm>
            <a:off x="9601200" y="5941910"/>
            <a:ext cx="7543202"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5" name="Flowchart: Terminator 6"/>
          <p:cNvSpPr/>
          <p:nvPr/>
        </p:nvSpPr>
        <p:spPr>
          <a:xfrm>
            <a:off x="1143000" y="8219894"/>
            <a:ext cx="7768984" cy="166445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9" name="TextBox 18"/>
            <p:cNvSpPr txBox="1"/>
            <p:nvPr/>
          </p:nvSpPr>
          <p:spPr>
            <a:xfrm>
              <a:off x="8631107" y="279358"/>
              <a:ext cx="661719" cy="338554"/>
            </a:xfrm>
            <a:prstGeom prst="rect">
              <a:avLst/>
            </a:prstGeom>
            <a:noFill/>
          </p:spPr>
          <p:txBody>
            <a:bodyPr wrap="none" rtlCol="0">
              <a:spAutoFit/>
            </a:bodyPr>
            <a:lstStyle/>
            <a:p>
              <a:pPr marL="0" marR="0" lvl="0" indent="0" algn="l" defTabSz="1371600" rtl="0" eaLnBrk="1" fontAlgn="auto" latinLnBrk="0" hangingPunct="1">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50:50</a:t>
              </a:r>
              <a:endParaRPr kumimoji="0" lang="vi-VN" sz="27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23" name="Picture 22"/>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36" name="TextBox 35"/>
            <p:cNvSpPr txBox="1"/>
            <p:nvPr/>
          </p:nvSpPr>
          <p:spPr>
            <a:xfrm>
              <a:off x="2570074" y="307850"/>
              <a:ext cx="721565" cy="492442"/>
            </a:xfrm>
            <a:prstGeom prst="rect">
              <a:avLst/>
            </a:prstGeom>
            <a:noFill/>
          </p:spPr>
          <p:txBody>
            <a:bodyPr wrap="none" rtlCol="0">
              <a:spAutoFit/>
            </a:bodyPr>
            <a:lstStyle/>
            <a:p>
              <a:pPr marL="0" marR="0" lvl="0" indent="0" algn="l" defTabSz="1371600" rtl="0" eaLnBrk="1" fontAlgn="auto" latinLnBrk="0" hangingPunct="1">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Times New Roman" panose="02020603050405020304" pitchFamily="18" charset="0"/>
                  <a:cs typeface="Times New Roman" panose="02020603050405020304" pitchFamily="18" charset="0"/>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Times New Roman" panose="02020603050405020304" pitchFamily="18" charset="0"/>
                <a:cs typeface="Times New Roman" panose="02020603050405020304" pitchFamily="18" charset="0"/>
              </a:endParaRPr>
            </a:p>
          </p:txBody>
        </p:sp>
      </p:grpSp>
      <p:sp>
        <p:nvSpPr>
          <p:cNvPr id="2" name="Rectangle 1"/>
          <p:cNvSpPr/>
          <p:nvPr/>
        </p:nvSpPr>
        <p:spPr>
          <a:xfrm>
            <a:off x="1472127" y="6211166"/>
            <a:ext cx="6902852" cy="707886"/>
          </a:xfrm>
          <a:prstGeom prst="rect">
            <a:avLst/>
          </a:prstGeom>
        </p:spPr>
        <p:txBody>
          <a:bodyPr wrap="none">
            <a:spAutoFit/>
          </a:bodyPr>
          <a:lstStyle/>
          <a:p>
            <a:pPr>
              <a:spcAft>
                <a:spcPts val="0"/>
              </a:spcAft>
            </a:pPr>
            <a:r>
              <a:rPr lang="en-US" sz="4000" smtClean="0">
                <a:solidFill>
                  <a:schemeClr val="bg1"/>
                </a:solidFill>
                <a:latin typeface="Times New Roman" panose="02020603050405020304" pitchFamily="18" charset="0"/>
                <a:ea typeface="Arial" panose="020B0604020202020204" pitchFamily="34" charset="0"/>
                <a:cs typeface="Times New Roman" panose="02020603050405020304" pitchFamily="18" charset="0"/>
              </a:rPr>
              <a:t>A. - </a:t>
            </a:r>
            <a:r>
              <a:rPr lang="en-US" sz="4000">
                <a:solidFill>
                  <a:schemeClr val="bg1"/>
                </a:solidFill>
                <a:latin typeface="Times New Roman" panose="02020603050405020304" pitchFamily="18" charset="0"/>
                <a:ea typeface="Arial" panose="020B0604020202020204" pitchFamily="34" charset="0"/>
                <a:cs typeface="Times New Roman" panose="02020603050405020304" pitchFamily="18" charset="0"/>
              </a:rPr>
              <a:t>2x</a:t>
            </a:r>
            <a:r>
              <a:rPr lang="en-US" sz="4000" baseline="30000">
                <a:solidFill>
                  <a:schemeClr val="bg1"/>
                </a:solidFill>
                <a:latin typeface="Times New Roman" panose="02020603050405020304" pitchFamily="18" charset="0"/>
                <a:ea typeface="Arial" panose="020B0604020202020204" pitchFamily="34" charset="0"/>
                <a:cs typeface="Times New Roman" panose="02020603050405020304" pitchFamily="18" charset="0"/>
              </a:rPr>
              <a:t>5</a:t>
            </a:r>
            <a:r>
              <a:rPr lang="en-US" sz="4000">
                <a:solidFill>
                  <a:schemeClr val="bg1"/>
                </a:solidFill>
                <a:latin typeface="Times New Roman" panose="02020603050405020304" pitchFamily="18" charset="0"/>
                <a:ea typeface="Arial" panose="020B0604020202020204" pitchFamily="34" charset="0"/>
                <a:cs typeface="Times New Roman" panose="02020603050405020304" pitchFamily="18" charset="0"/>
              </a:rPr>
              <a:t> + 15xyz + y</a:t>
            </a:r>
            <a:r>
              <a:rPr lang="en-US" sz="4000" baseline="30000">
                <a:solidFill>
                  <a:schemeClr val="bg1"/>
                </a:solidFill>
                <a:latin typeface="Times New Roman" panose="02020603050405020304" pitchFamily="18" charset="0"/>
                <a:ea typeface="Arial" panose="020B0604020202020204" pitchFamily="34" charset="0"/>
                <a:cs typeface="Times New Roman" panose="02020603050405020304" pitchFamily="18" charset="0"/>
              </a:rPr>
              <a:t>4</a:t>
            </a:r>
            <a:r>
              <a:rPr lang="en-US" sz="4000">
                <a:solidFill>
                  <a:schemeClr val="bg1"/>
                </a:solidFill>
                <a:latin typeface="Times New Roman" panose="02020603050405020304" pitchFamily="18" charset="0"/>
                <a:ea typeface="Arial" panose="020B0604020202020204" pitchFamily="34" charset="0"/>
                <a:cs typeface="Times New Roman" panose="02020603050405020304" pitchFamily="18" charset="0"/>
              </a:rPr>
              <a:t> có bậc là 4</a:t>
            </a:r>
            <a:endParaRPr lang="en-US" sz="400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4" name="Rectangle 3"/>
          <p:cNvSpPr/>
          <p:nvPr/>
        </p:nvSpPr>
        <p:spPr>
          <a:xfrm>
            <a:off x="1371600" y="8585307"/>
            <a:ext cx="6489277" cy="707886"/>
          </a:xfrm>
          <a:prstGeom prst="rect">
            <a:avLst/>
          </a:prstGeom>
        </p:spPr>
        <p:txBody>
          <a:bodyPr wrap="none">
            <a:spAutoFit/>
          </a:bodyPr>
          <a:lstStyle/>
          <a:p>
            <a:pPr>
              <a:spcAft>
                <a:spcPts val="0"/>
              </a:spcAft>
            </a:pPr>
            <a:r>
              <a:rPr kumimoji="0" lang="en-US" sz="4000" b="0" i="0" u="none" strike="noStrike" kern="1200" cap="none" spc="0" normalizeH="0" baseline="0" noProof="0">
                <a:ln>
                  <a:noFill/>
                </a:ln>
                <a:solidFill>
                  <a:schemeClr val="bg1"/>
                </a:solidFill>
                <a:effectLst/>
                <a:uLnTx/>
                <a:uFillTx/>
                <a:latin typeface="Times New Roman" panose="02020603050405020304" pitchFamily="18" charset="0"/>
                <a:ea typeface="Arial" panose="020B0604020202020204" pitchFamily="34" charset="0"/>
                <a:cs typeface="Times New Roman" panose="02020603050405020304" pitchFamily="18" charset="0"/>
              </a:rPr>
              <a:t>B. </a:t>
            </a:r>
            <a:r>
              <a:rPr lang="en-US" sz="4000">
                <a:solidFill>
                  <a:schemeClr val="bg1"/>
                </a:solidFill>
                <a:latin typeface="Times New Roman" panose="02020603050405020304" pitchFamily="18" charset="0"/>
                <a:ea typeface="Arial" panose="020B0604020202020204" pitchFamily="34" charset="0"/>
                <a:cs typeface="Times New Roman" panose="02020603050405020304" pitchFamily="18" charset="0"/>
              </a:rPr>
              <a:t>-x</a:t>
            </a:r>
            <a:r>
              <a:rPr lang="en-US" sz="4000" baseline="30000">
                <a:solidFill>
                  <a:schemeClr val="bg1"/>
                </a:solidFill>
                <a:latin typeface="Times New Roman" panose="02020603050405020304" pitchFamily="18" charset="0"/>
                <a:ea typeface="Arial" panose="020B0604020202020204" pitchFamily="34" charset="0"/>
                <a:cs typeface="Times New Roman" panose="02020603050405020304" pitchFamily="18" charset="0"/>
              </a:rPr>
              <a:t>5</a:t>
            </a:r>
            <a:r>
              <a:rPr lang="en-US" sz="4000">
                <a:solidFill>
                  <a:schemeClr val="bg1"/>
                </a:solidFill>
                <a:latin typeface="Times New Roman" panose="02020603050405020304" pitchFamily="18" charset="0"/>
                <a:ea typeface="Arial" panose="020B0604020202020204" pitchFamily="34" charset="0"/>
                <a:cs typeface="Times New Roman" panose="02020603050405020304" pitchFamily="18" charset="0"/>
              </a:rPr>
              <a:t> + 15xyz + y</a:t>
            </a:r>
            <a:r>
              <a:rPr lang="en-US" sz="4000" baseline="30000">
                <a:solidFill>
                  <a:schemeClr val="bg1"/>
                </a:solidFill>
                <a:latin typeface="Times New Roman" panose="02020603050405020304" pitchFamily="18" charset="0"/>
                <a:ea typeface="Arial" panose="020B0604020202020204" pitchFamily="34" charset="0"/>
                <a:cs typeface="Times New Roman" panose="02020603050405020304" pitchFamily="18" charset="0"/>
              </a:rPr>
              <a:t>4</a:t>
            </a:r>
            <a:r>
              <a:rPr lang="en-US" sz="4000">
                <a:solidFill>
                  <a:schemeClr val="bg1"/>
                </a:solidFill>
                <a:latin typeface="Times New Roman" panose="02020603050405020304" pitchFamily="18" charset="0"/>
                <a:ea typeface="Arial" panose="020B0604020202020204" pitchFamily="34" charset="0"/>
                <a:cs typeface="Times New Roman" panose="02020603050405020304" pitchFamily="18" charset="0"/>
              </a:rPr>
              <a:t> có bậc là 5</a:t>
            </a:r>
            <a:endParaRPr lang="en-US" sz="400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5" name="Rectangle 4"/>
          <p:cNvSpPr/>
          <p:nvPr/>
        </p:nvSpPr>
        <p:spPr>
          <a:xfrm>
            <a:off x="9927730" y="8585307"/>
            <a:ext cx="6401111" cy="707886"/>
          </a:xfrm>
          <a:prstGeom prst="rect">
            <a:avLst/>
          </a:prstGeom>
        </p:spPr>
        <p:txBody>
          <a:bodyPr wrap="none">
            <a:spAutoFit/>
          </a:bodyPr>
          <a:lstStyle/>
          <a:p>
            <a:pPr>
              <a:spcAft>
                <a:spcPts val="0"/>
              </a:spcAft>
            </a:pPr>
            <a:r>
              <a:rPr kumimoji="0" lang="en-US" sz="4000" b="0" i="0" u="none" strike="noStrike" kern="1200" cap="none" spc="0" normalizeH="0" baseline="0" noProof="0">
                <a:ln>
                  <a:noFill/>
                </a:ln>
                <a:solidFill>
                  <a:schemeClr val="bg1"/>
                </a:solidFill>
                <a:effectLst/>
                <a:uLnTx/>
                <a:uFillTx/>
                <a:latin typeface="Times New Roman" panose="02020603050405020304" pitchFamily="18" charset="0"/>
                <a:ea typeface="Arial" panose="020B0604020202020204" pitchFamily="34" charset="0"/>
                <a:cs typeface="Times New Roman" panose="02020603050405020304" pitchFamily="18" charset="0"/>
              </a:rPr>
              <a:t>D. </a:t>
            </a:r>
            <a:r>
              <a:rPr lang="en-US" sz="4000">
                <a:solidFill>
                  <a:schemeClr val="bg1"/>
                </a:solidFill>
                <a:latin typeface="Times New Roman" panose="02020603050405020304" pitchFamily="18" charset="0"/>
                <a:ea typeface="Arial" panose="020B0604020202020204" pitchFamily="34" charset="0"/>
                <a:cs typeface="Times New Roman" panose="02020603050405020304" pitchFamily="18" charset="0"/>
              </a:rPr>
              <a:t>-x</a:t>
            </a:r>
            <a:r>
              <a:rPr lang="en-US" sz="4000" baseline="30000">
                <a:solidFill>
                  <a:schemeClr val="bg1"/>
                </a:solidFill>
                <a:latin typeface="Times New Roman" panose="02020603050405020304" pitchFamily="18" charset="0"/>
                <a:ea typeface="Arial" panose="020B0604020202020204" pitchFamily="34" charset="0"/>
                <a:cs typeface="Times New Roman" panose="02020603050405020304" pitchFamily="18" charset="0"/>
              </a:rPr>
              <a:t>5</a:t>
            </a:r>
            <a:r>
              <a:rPr lang="en-US" sz="4000">
                <a:solidFill>
                  <a:schemeClr val="bg1"/>
                </a:solidFill>
                <a:latin typeface="Times New Roman" panose="02020603050405020304" pitchFamily="18" charset="0"/>
                <a:ea typeface="Arial" panose="020B0604020202020204" pitchFamily="34" charset="0"/>
                <a:cs typeface="Times New Roman" panose="02020603050405020304" pitchFamily="18" charset="0"/>
              </a:rPr>
              <a:t> - 15xyz + y</a:t>
            </a:r>
            <a:r>
              <a:rPr lang="en-US" sz="4000" baseline="30000">
                <a:solidFill>
                  <a:schemeClr val="bg1"/>
                </a:solidFill>
                <a:latin typeface="Times New Roman" panose="02020603050405020304" pitchFamily="18" charset="0"/>
                <a:ea typeface="Arial" panose="020B0604020202020204" pitchFamily="34" charset="0"/>
                <a:cs typeface="Times New Roman" panose="02020603050405020304" pitchFamily="18" charset="0"/>
              </a:rPr>
              <a:t>4</a:t>
            </a:r>
            <a:r>
              <a:rPr lang="en-US" sz="4000">
                <a:solidFill>
                  <a:schemeClr val="bg1"/>
                </a:solidFill>
                <a:latin typeface="Times New Roman" panose="02020603050405020304" pitchFamily="18" charset="0"/>
                <a:ea typeface="Arial" panose="020B0604020202020204" pitchFamily="34" charset="0"/>
                <a:cs typeface="Times New Roman" panose="02020603050405020304" pitchFamily="18" charset="0"/>
              </a:rPr>
              <a:t> có bậc là 4</a:t>
            </a:r>
            <a:endParaRPr lang="en-US" sz="400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7" name="Rectangle 6"/>
          <p:cNvSpPr/>
          <p:nvPr/>
        </p:nvSpPr>
        <p:spPr>
          <a:xfrm>
            <a:off x="9829800" y="6286500"/>
            <a:ext cx="7115725" cy="707886"/>
          </a:xfrm>
          <a:prstGeom prst="rect">
            <a:avLst/>
          </a:prstGeom>
        </p:spPr>
        <p:txBody>
          <a:bodyPr wrap="square">
            <a:spAutoFit/>
          </a:bodyPr>
          <a:lstStyle/>
          <a:p>
            <a:pPr>
              <a:spcAft>
                <a:spcPts val="0"/>
              </a:spcAft>
            </a:pPr>
            <a:r>
              <a:rPr kumimoji="0" lang="en-US" sz="4000" b="0" i="0" u="none" strike="noStrike" kern="1200" cap="none" spc="0" normalizeH="0" baseline="0" noProof="0">
                <a:ln>
                  <a:noFill/>
                </a:ln>
                <a:solidFill>
                  <a:schemeClr val="bg1"/>
                </a:solidFill>
                <a:effectLst/>
                <a:uLnTx/>
                <a:uFillTx/>
                <a:latin typeface="Times New Roman" panose="02020603050405020304" pitchFamily="18" charset="0"/>
                <a:ea typeface="Arial" panose="020B0604020202020204" pitchFamily="34" charset="0"/>
                <a:cs typeface="Times New Roman" panose="02020603050405020304" pitchFamily="18" charset="0"/>
              </a:rPr>
              <a:t>C. </a:t>
            </a:r>
            <a:r>
              <a:rPr lang="en-US" sz="4000">
                <a:solidFill>
                  <a:schemeClr val="bg1"/>
                </a:solidFill>
                <a:latin typeface="Times New Roman" panose="02020603050405020304" pitchFamily="18" charset="0"/>
                <a:ea typeface="Arial" panose="020B0604020202020204" pitchFamily="34" charset="0"/>
                <a:cs typeface="Times New Roman" panose="02020603050405020304" pitchFamily="18" charset="0"/>
              </a:rPr>
              <a:t>-x</a:t>
            </a:r>
            <a:r>
              <a:rPr lang="en-US" sz="4000" baseline="30000">
                <a:solidFill>
                  <a:schemeClr val="bg1"/>
                </a:solidFill>
                <a:latin typeface="Times New Roman" panose="02020603050405020304" pitchFamily="18" charset="0"/>
                <a:ea typeface="Arial" panose="020B0604020202020204" pitchFamily="34" charset="0"/>
                <a:cs typeface="Times New Roman" panose="02020603050405020304" pitchFamily="18" charset="0"/>
              </a:rPr>
              <a:t>5</a:t>
            </a:r>
            <a:r>
              <a:rPr lang="en-US" sz="4000">
                <a:solidFill>
                  <a:schemeClr val="bg1"/>
                </a:solidFill>
                <a:latin typeface="Times New Roman" panose="02020603050405020304" pitchFamily="18" charset="0"/>
                <a:ea typeface="Arial" panose="020B0604020202020204" pitchFamily="34" charset="0"/>
                <a:cs typeface="Times New Roman" panose="02020603050405020304" pitchFamily="18" charset="0"/>
              </a:rPr>
              <a:t> + 15xyz + y</a:t>
            </a:r>
            <a:r>
              <a:rPr lang="en-US" sz="4000" baseline="30000">
                <a:solidFill>
                  <a:schemeClr val="bg1"/>
                </a:solidFill>
                <a:latin typeface="Times New Roman" panose="02020603050405020304" pitchFamily="18" charset="0"/>
                <a:ea typeface="Arial" panose="020B0604020202020204" pitchFamily="34" charset="0"/>
                <a:cs typeface="Times New Roman" panose="02020603050405020304" pitchFamily="18" charset="0"/>
              </a:rPr>
              <a:t>4</a:t>
            </a:r>
            <a:r>
              <a:rPr lang="en-US" sz="4000">
                <a:solidFill>
                  <a:schemeClr val="bg1"/>
                </a:solidFill>
                <a:latin typeface="Times New Roman" panose="02020603050405020304" pitchFamily="18" charset="0"/>
                <a:ea typeface="Arial" panose="020B0604020202020204" pitchFamily="34" charset="0"/>
                <a:cs typeface="Times New Roman" panose="02020603050405020304" pitchFamily="18" charset="0"/>
              </a:rPr>
              <a:t> có bậc là </a:t>
            </a:r>
            <a:r>
              <a:rPr lang="en-US" sz="4000" smtClean="0">
                <a:solidFill>
                  <a:schemeClr val="bg1"/>
                </a:solidFill>
                <a:latin typeface="Times New Roman" panose="02020603050405020304" pitchFamily="18" charset="0"/>
                <a:ea typeface="Arial" panose="020B0604020202020204" pitchFamily="34" charset="0"/>
                <a:cs typeface="Times New Roman" panose="02020603050405020304" pitchFamily="18" charset="0"/>
              </a:rPr>
              <a:t>4</a:t>
            </a:r>
            <a:endParaRPr lang="en-US" sz="4000">
              <a:solidFill>
                <a:schemeClr val="bg1"/>
              </a:solidFill>
              <a:latin typeface="Times New Roman" panose="02020603050405020304" pitchFamily="18" charset="0"/>
              <a:ea typeface="Arial" panose="020B0604020202020204" pitchFamily="34" charset="0"/>
              <a:cs typeface="Times New Roman" panose="02020603050405020304" pitchFamily="18" charset="0"/>
            </a:endParaRPr>
          </a:p>
        </p:txBody>
      </p:sp>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28" name="Picture 27"/>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
        <p:nvSpPr>
          <p:cNvPr id="12" name="Rectangle 11"/>
          <p:cNvSpPr/>
          <p:nvPr/>
        </p:nvSpPr>
        <p:spPr>
          <a:xfrm>
            <a:off x="2601312" y="2668871"/>
            <a:ext cx="13745125" cy="1477328"/>
          </a:xfrm>
          <a:prstGeom prst="rect">
            <a:avLst/>
          </a:prstGeom>
        </p:spPr>
        <p:txBody>
          <a:bodyPr wrap="square">
            <a:spAutoFit/>
          </a:bodyPr>
          <a:lstStyle/>
          <a:p>
            <a:pPr>
              <a:spcAft>
                <a:spcPts val="0"/>
              </a:spcAft>
            </a:pPr>
            <a:r>
              <a:rPr kumimoji="0" lang="en-US" sz="4500" b="1" i="0" u="none" strike="noStrike" kern="1200" cap="none" spc="0" normalizeH="0" baseline="0" noProof="0">
                <a:ln>
                  <a:noFill/>
                </a:ln>
                <a:solidFill>
                  <a:schemeClr val="bg1"/>
                </a:solidFill>
                <a:effectLst/>
                <a:uLnTx/>
                <a:uFillTx/>
                <a:latin typeface="Times New Roman" panose="02020603050405020304" pitchFamily="18" charset="0"/>
                <a:ea typeface="Arial" panose="020B0604020202020204" pitchFamily="34" charset="0"/>
                <a:cs typeface="Times New Roman" panose="02020603050405020304" pitchFamily="18" charset="0"/>
              </a:rPr>
              <a:t>Câu </a:t>
            </a:r>
            <a:r>
              <a:rPr kumimoji="0" lang="en-US" sz="4500" b="1" i="0" u="none" strike="noStrike" kern="1200" cap="none" spc="0" normalizeH="0" baseline="0" noProof="0" smtClean="0">
                <a:ln>
                  <a:noFill/>
                </a:ln>
                <a:solidFill>
                  <a:schemeClr val="bg1"/>
                </a:solidFill>
                <a:effectLst/>
                <a:uLnTx/>
                <a:uFillTx/>
                <a:latin typeface="Times New Roman" panose="02020603050405020304" pitchFamily="18" charset="0"/>
                <a:ea typeface="Arial" panose="020B0604020202020204" pitchFamily="34" charset="0"/>
                <a:cs typeface="Times New Roman" panose="02020603050405020304" pitchFamily="18" charset="0"/>
              </a:rPr>
              <a:t>3. </a:t>
            </a:r>
            <a:r>
              <a:rPr lang="en-US" sz="4500">
                <a:solidFill>
                  <a:schemeClr val="bg1"/>
                </a:solidFill>
                <a:latin typeface="Times New Roman" panose="02020603050405020304" pitchFamily="18" charset="0"/>
                <a:ea typeface="Arial" panose="020B0604020202020204" pitchFamily="34" charset="0"/>
                <a:cs typeface="Times New Roman" panose="02020603050405020304" pitchFamily="18" charset="0"/>
              </a:rPr>
              <a:t>Thu gọn và tìm bậc của đa thức 12xyz - 3x</a:t>
            </a:r>
            <a:r>
              <a:rPr lang="en-US" sz="4500" baseline="30000">
                <a:solidFill>
                  <a:schemeClr val="bg1"/>
                </a:solidFill>
                <a:latin typeface="Times New Roman" panose="02020603050405020304" pitchFamily="18" charset="0"/>
                <a:ea typeface="Arial" panose="020B0604020202020204" pitchFamily="34" charset="0"/>
                <a:cs typeface="Times New Roman" panose="02020603050405020304" pitchFamily="18" charset="0"/>
              </a:rPr>
              <a:t>5</a:t>
            </a:r>
            <a:r>
              <a:rPr lang="en-US" sz="4500">
                <a:solidFill>
                  <a:schemeClr val="bg1"/>
                </a:solidFill>
                <a:latin typeface="Times New Roman" panose="02020603050405020304" pitchFamily="18" charset="0"/>
                <a:ea typeface="Arial" panose="020B0604020202020204" pitchFamily="34" charset="0"/>
                <a:cs typeface="Times New Roman" panose="02020603050405020304" pitchFamily="18" charset="0"/>
              </a:rPr>
              <a:t> + y</a:t>
            </a:r>
            <a:r>
              <a:rPr lang="en-US" sz="4500" baseline="30000">
                <a:solidFill>
                  <a:schemeClr val="bg1"/>
                </a:solidFill>
                <a:latin typeface="Times New Roman" panose="02020603050405020304" pitchFamily="18" charset="0"/>
                <a:ea typeface="Arial" panose="020B0604020202020204" pitchFamily="34" charset="0"/>
                <a:cs typeface="Times New Roman" panose="02020603050405020304" pitchFamily="18" charset="0"/>
              </a:rPr>
              <a:t>4</a:t>
            </a:r>
            <a:r>
              <a:rPr lang="en-US" sz="4500">
                <a:solidFill>
                  <a:schemeClr val="bg1"/>
                </a:solidFill>
                <a:latin typeface="Times New Roman" panose="02020603050405020304" pitchFamily="18" charset="0"/>
                <a:ea typeface="Arial" panose="020B0604020202020204" pitchFamily="34" charset="0"/>
                <a:cs typeface="Times New Roman" panose="02020603050405020304" pitchFamily="18" charset="0"/>
              </a:rPr>
              <a:t> + 3xyz + 2x</a:t>
            </a:r>
            <a:r>
              <a:rPr lang="en-US" sz="4500" baseline="30000">
                <a:solidFill>
                  <a:schemeClr val="bg1"/>
                </a:solidFill>
                <a:latin typeface="Times New Roman" panose="02020603050405020304" pitchFamily="18" charset="0"/>
                <a:ea typeface="Arial" panose="020B0604020202020204" pitchFamily="34" charset="0"/>
                <a:cs typeface="Times New Roman" panose="02020603050405020304" pitchFamily="18" charset="0"/>
              </a:rPr>
              <a:t>5</a:t>
            </a:r>
            <a:r>
              <a:rPr lang="en-US" sz="4500">
                <a:solidFill>
                  <a:schemeClr val="bg1"/>
                </a:solidFill>
                <a:latin typeface="Times New Roman" panose="02020603050405020304" pitchFamily="18" charset="0"/>
                <a:ea typeface="Arial" panose="020B0604020202020204" pitchFamily="34" charset="0"/>
                <a:cs typeface="Times New Roman" panose="02020603050405020304" pitchFamily="18" charset="0"/>
              </a:rPr>
              <a:t> ta được?</a:t>
            </a:r>
            <a:endParaRPr lang="en-US" sz="450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7103809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1" grpId="0" animBg="1"/>
      <p:bldP spid="14" grpId="0" animBg="1"/>
      <p:bldP spid="2"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685801" y="196"/>
            <a:ext cx="22082133" cy="10306707"/>
          </a:xfrm>
          <a:prstGeom prst="rect">
            <a:avLst/>
          </a:prstGeom>
        </p:spPr>
      </p:pic>
      <p:sp>
        <p:nvSpPr>
          <p:cNvPr id="9" name="Flowchart: Terminator 6"/>
          <p:cNvSpPr/>
          <p:nvPr/>
        </p:nvSpPr>
        <p:spPr>
          <a:xfrm>
            <a:off x="1371600" y="1710312"/>
            <a:ext cx="16516884" cy="335417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endParaRPr kumimoji="0" lang="vi-VN" sz="27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1" name="Flowchart: Terminator 6"/>
          <p:cNvSpPr/>
          <p:nvPr/>
        </p:nvSpPr>
        <p:spPr>
          <a:xfrm>
            <a:off x="9448800" y="6134296"/>
            <a:ext cx="7812664" cy="134445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3" name="Flowchart: Terminator 6"/>
          <p:cNvSpPr/>
          <p:nvPr/>
        </p:nvSpPr>
        <p:spPr>
          <a:xfrm>
            <a:off x="9449782" y="8422569"/>
            <a:ext cx="7811477" cy="1265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4" name="Flowchart: Terminator 6"/>
          <p:cNvSpPr/>
          <p:nvPr/>
        </p:nvSpPr>
        <p:spPr>
          <a:xfrm>
            <a:off x="1142999" y="8191696"/>
            <a:ext cx="7815339" cy="134735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5" name="Flowchart: Terminator 6"/>
          <p:cNvSpPr/>
          <p:nvPr/>
        </p:nvSpPr>
        <p:spPr>
          <a:xfrm>
            <a:off x="1146197" y="6210496"/>
            <a:ext cx="7811477" cy="137460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grpSp>
        <p:nvGrpSpPr>
          <p:cNvPr id="17" name="Group 16"/>
          <p:cNvGrpSpPr/>
          <p:nvPr/>
        </p:nvGrpSpPr>
        <p:grpSpPr>
          <a:xfrm>
            <a:off x="14056013" y="456526"/>
            <a:ext cx="1285379"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9" name="TextBox 18"/>
            <p:cNvSpPr txBox="1"/>
            <p:nvPr/>
          </p:nvSpPr>
          <p:spPr>
            <a:xfrm>
              <a:off x="8631107" y="279358"/>
              <a:ext cx="661719" cy="338554"/>
            </a:xfrm>
            <a:prstGeom prst="rect">
              <a:avLst/>
            </a:prstGeom>
            <a:noFill/>
          </p:spPr>
          <p:txBody>
            <a:bodyPr wrap="none" rtlCol="0">
              <a:spAutoFit/>
            </a:bodyPr>
            <a:lstStyle/>
            <a:p>
              <a:pPr marL="0" marR="0" lvl="0" indent="0" algn="l" defTabSz="1371600" rtl="0" eaLnBrk="1" fontAlgn="auto" latinLnBrk="0" hangingPunct="1">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50:50</a:t>
              </a:r>
              <a:endParaRPr kumimoji="0" lang="vi-VN" sz="27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grpSp>
      <p:grpSp>
        <p:nvGrpSpPr>
          <p:cNvPr id="21" name="Group 20"/>
          <p:cNvGrpSpPr/>
          <p:nvPr/>
        </p:nvGrpSpPr>
        <p:grpSpPr>
          <a:xfrm>
            <a:off x="15560297" y="482272"/>
            <a:ext cx="1285379"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
        <p:nvSpPr>
          <p:cNvPr id="3" name="Rectangle 2"/>
          <p:cNvSpPr/>
          <p:nvPr/>
        </p:nvSpPr>
        <p:spPr>
          <a:xfrm>
            <a:off x="2373514" y="2489902"/>
            <a:ext cx="13920160" cy="784830"/>
          </a:xfrm>
          <a:prstGeom prst="rect">
            <a:avLst/>
          </a:prstGeom>
        </p:spPr>
        <p:txBody>
          <a:bodyPr wrap="square">
            <a:spAutoFit/>
          </a:bodyPr>
          <a:lstStyle/>
          <a:p>
            <a:pPr>
              <a:spcAft>
                <a:spcPts val="0"/>
              </a:spcAft>
            </a:pPr>
            <a:r>
              <a:rPr kumimoji="0" lang="en-US" sz="4500" b="1" i="0" u="none" strike="noStrike" kern="1200" cap="none" spc="0" normalizeH="0" baseline="0" noProof="0" dirty="0" err="1" smtClean="0">
                <a:ln>
                  <a:noFill/>
                </a:ln>
                <a:solidFill>
                  <a:schemeClr val="bg1"/>
                </a:solidFill>
                <a:effectLst/>
                <a:uLnTx/>
                <a:uFillTx/>
                <a:latin typeface="Times New Roman" panose="02020603050405020304" pitchFamily="18" charset="0"/>
                <a:ea typeface="Arial" panose="020B0604020202020204" pitchFamily="34" charset="0"/>
                <a:cs typeface="Times New Roman" panose="02020603050405020304" pitchFamily="18" charset="0"/>
              </a:rPr>
              <a:t>Câu</a:t>
            </a:r>
            <a:r>
              <a:rPr kumimoji="0" lang="en-US" sz="4500" b="1" i="0" u="none" strike="noStrike" kern="1200" cap="none" spc="0" normalizeH="0" baseline="0" noProof="0" dirty="0" smtClean="0">
                <a:ln>
                  <a:noFill/>
                </a:ln>
                <a:solidFill>
                  <a:schemeClr val="bg1"/>
                </a:solidFill>
                <a:effectLst/>
                <a:uLnTx/>
                <a:uFillTx/>
                <a:latin typeface="Times New Roman" panose="02020603050405020304" pitchFamily="18" charset="0"/>
                <a:ea typeface="Arial" panose="020B0604020202020204" pitchFamily="34" charset="0"/>
                <a:cs typeface="Times New Roman" panose="02020603050405020304" pitchFamily="18" charset="0"/>
              </a:rPr>
              <a:t> 4.</a:t>
            </a:r>
            <a:r>
              <a:rPr kumimoji="0" lang="en-US" sz="4500" b="0" i="0" u="none" strike="noStrike" kern="1200" cap="none" spc="0" normalizeH="0" baseline="0" noProof="0" dirty="0" smtClean="0">
                <a:ln>
                  <a:noFill/>
                </a:ln>
                <a:solidFill>
                  <a:schemeClr val="bg1"/>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lang="en-US" sz="45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Giá</a:t>
            </a:r>
            <a:r>
              <a:rPr lang="en-US" sz="45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45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trị</a:t>
            </a:r>
            <a:r>
              <a:rPr lang="en-US" sz="45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45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của</a:t>
            </a:r>
            <a:r>
              <a:rPr lang="en-US" sz="45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45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đa</a:t>
            </a:r>
            <a:r>
              <a:rPr lang="en-US" sz="45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45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thức</a:t>
            </a:r>
            <a:r>
              <a:rPr lang="en-US" sz="45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45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xy</a:t>
            </a:r>
            <a:r>
              <a:rPr lang="en-US" sz="45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+ 2x</a:t>
            </a:r>
            <a:r>
              <a:rPr lang="en-US" sz="4500" baseline="300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2</a:t>
            </a:r>
            <a:r>
              <a:rPr lang="en-US" sz="45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y</a:t>
            </a:r>
            <a:r>
              <a:rPr lang="en-US" sz="4500" baseline="300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2</a:t>
            </a:r>
            <a:r>
              <a:rPr lang="en-US" sz="45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 x</a:t>
            </a:r>
            <a:r>
              <a:rPr lang="en-US" sz="4500" baseline="300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4</a:t>
            </a:r>
            <a:r>
              <a:rPr lang="en-US" sz="45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y </a:t>
            </a:r>
            <a:r>
              <a:rPr lang="en-US" sz="45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tại</a:t>
            </a:r>
            <a:r>
              <a:rPr lang="en-US" sz="45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x = y = -1 </a:t>
            </a:r>
            <a:r>
              <a:rPr lang="en-US" sz="45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là</a:t>
            </a:r>
            <a:r>
              <a:rPr lang="en-US" sz="4500" dirty="0" smtClean="0">
                <a:solidFill>
                  <a:schemeClr val="bg1"/>
                </a:solidFill>
                <a:latin typeface="Times New Roman" panose="02020603050405020304" pitchFamily="18" charset="0"/>
                <a:ea typeface="Arial" panose="020B0604020202020204" pitchFamily="34" charset="0"/>
                <a:cs typeface="Times New Roman" panose="02020603050405020304" pitchFamily="18" charset="0"/>
              </a:rPr>
              <a:t>?</a:t>
            </a:r>
            <a:endParaRPr lang="en-US" sz="4500" dirty="0">
              <a:solidFill>
                <a:schemeClr val="bg1"/>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2" name="Rectangle 1"/>
          <p:cNvSpPr/>
          <p:nvPr/>
        </p:nvSpPr>
        <p:spPr>
          <a:xfrm>
            <a:off x="3714045" y="6372986"/>
            <a:ext cx="1134633" cy="707886"/>
          </a:xfrm>
          <a:prstGeom prst="rect">
            <a:avLst/>
          </a:prstGeom>
        </p:spPr>
        <p:txBody>
          <a:bodyPr wrap="square">
            <a:spAutoFit/>
          </a:bodyPr>
          <a:lstStyle/>
          <a:p>
            <a:pPr marL="0" marR="0" lvl="0" indent="0" algn="just" defTabSz="914400" rtl="0" eaLnBrk="1" fontAlgn="auto" latinLnBrk="0" hangingPunct="1">
              <a:spcBef>
                <a:spcPts val="0"/>
              </a:spcBef>
              <a:spcAft>
                <a:spcPts val="800"/>
              </a:spcAft>
              <a:buClrTx/>
              <a:buSzTx/>
              <a:buFontTx/>
              <a:buNone/>
              <a:tabLst/>
              <a:defRPr/>
            </a:pPr>
            <a:r>
              <a:rPr kumimoji="0" lang="en-US" sz="4000" b="0" i="0" u="none" strike="noStrike" kern="1200" cap="none" spc="0" normalizeH="0" baseline="0" noProof="0" smtClean="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A.3</a:t>
            </a:r>
            <a:endPar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12097830" y="6337833"/>
            <a:ext cx="1461744" cy="707886"/>
          </a:xfrm>
          <a:prstGeom prst="rect">
            <a:avLst/>
          </a:prstGeom>
        </p:spPr>
        <p:txBody>
          <a:bodyPr wrap="square">
            <a:spAutoFit/>
          </a:bodyPr>
          <a:lstStyle/>
          <a:p>
            <a:pPr marL="0" marR="0" lvl="0" indent="0" algn="just" defTabSz="914400" rtl="0" eaLnBrk="1" fontAlgn="auto" latinLnBrk="0" hangingPunct="1">
              <a:spcBef>
                <a:spcPts val="0"/>
              </a:spcBef>
              <a:spcAft>
                <a:spcPts val="800"/>
              </a:spcAft>
              <a:buClrTx/>
              <a:buSzTx/>
              <a:buFontTx/>
              <a:buNone/>
              <a:tabLst/>
              <a:defRPr/>
            </a:pPr>
            <a:r>
              <a:rPr kumimoji="0" lang="en-US" sz="4000" b="0" i="0" u="none" strike="noStrike" kern="1200" cap="none" spc="0" normalizeH="0" baseline="0" noProof="0" smtClean="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C. -1</a:t>
            </a:r>
            <a:endPar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3632787" y="8332656"/>
            <a:ext cx="1254638" cy="707886"/>
          </a:xfrm>
          <a:prstGeom prst="rect">
            <a:avLst/>
          </a:prstGeom>
        </p:spPr>
        <p:txBody>
          <a:bodyPr wrap="square">
            <a:spAutoFit/>
          </a:bodyPr>
          <a:lstStyle/>
          <a:p>
            <a:pPr marL="0" marR="0" lvl="0" indent="0" algn="just" defTabSz="914400" rtl="0" eaLnBrk="1" fontAlgn="auto" latinLnBrk="0" hangingPunct="1">
              <a:spcBef>
                <a:spcPts val="0"/>
              </a:spcBef>
              <a:spcAft>
                <a:spcPts val="800"/>
              </a:spcAft>
              <a:buClrTx/>
              <a:buSzTx/>
              <a:buFontTx/>
              <a:buNone/>
              <a:tabLst/>
              <a:defRPr/>
            </a:pPr>
            <a:r>
              <a:rPr kumimoji="0" lang="en-US" sz="4000" b="0" i="0" u="none" strike="noStrike" kern="1200" cap="none" spc="0" normalizeH="0" baseline="0" noProof="0" smtClean="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B. 1</a:t>
            </a:r>
            <a:endPar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p:cNvSpPr/>
          <p:nvPr/>
        </p:nvSpPr>
        <p:spPr>
          <a:xfrm>
            <a:off x="12255096" y="8452380"/>
            <a:ext cx="1289478" cy="707886"/>
          </a:xfrm>
          <a:prstGeom prst="rect">
            <a:avLst/>
          </a:prstGeom>
        </p:spPr>
        <p:txBody>
          <a:bodyPr wrap="square">
            <a:spAutoFit/>
          </a:bodyPr>
          <a:lstStyle/>
          <a:p>
            <a:pPr marL="0" marR="0" lvl="0" indent="0" algn="just" defTabSz="914400" rtl="0" eaLnBrk="1" fontAlgn="auto" latinLnBrk="0" hangingPunct="1">
              <a:spcBef>
                <a:spcPts val="0"/>
              </a:spcBef>
              <a:spcAft>
                <a:spcPts val="80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D</a:t>
            </a:r>
            <a:r>
              <a:rPr kumimoji="0" lang="en-US" sz="4000" b="0"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smtClean="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0</a:t>
            </a:r>
            <a:endPar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26" name="Group 25"/>
          <p:cNvGrpSpPr/>
          <p:nvPr/>
        </p:nvGrpSpPr>
        <p:grpSpPr>
          <a:xfrm>
            <a:off x="15578065" y="472741"/>
            <a:ext cx="1285379"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Tree>
    <p:extLst>
      <p:ext uri="{BB962C8B-B14F-4D97-AF65-F5344CB8AC3E}">
        <p14:creationId xmlns:p14="http://schemas.microsoft.com/office/powerpoint/2010/main" val="28761449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5"/>
                                        </p:tgtEl>
                                        <p:attrNameLst>
                                          <p:attrName>fillcolor</p:attrName>
                                        </p:attrNameLst>
                                      </p:cBhvr>
                                      <p:to>
                                        <a:srgbClr val="A8D08D"/>
                                      </p:to>
                                    </p:animClr>
                                    <p:set>
                                      <p:cBhvr>
                                        <p:cTn id="7" dur="2000" fill="hold"/>
                                        <p:tgtEl>
                                          <p:spTgt spid="15"/>
                                        </p:tgtEl>
                                        <p:attrNameLst>
                                          <p:attrName>fill.type</p:attrName>
                                        </p:attrNameLst>
                                      </p:cBhvr>
                                      <p:to>
                                        <p:strVal val="solid"/>
                                      </p:to>
                                    </p:set>
                                    <p:set>
                                      <p:cBhvr>
                                        <p:cTn id="8" dur="2000" fill="hold"/>
                                        <p:tgtEl>
                                          <p:spTgt spid="1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7"/>
                    </p:tgtEl>
                  </p:cond>
                </p:stCondLst>
                <p:endSync evt="end" delay="0">
                  <p:rtn val="all"/>
                </p:endSync>
                <p:childTnLst>
                  <p:par>
                    <p:cTn id="10" fill="hold">
                      <p:stCondLst>
                        <p:cond delay="0"/>
                      </p:stCondLst>
                      <p:childTnLst>
                        <p:par>
                          <p:cTn id="11" fill="hold">
                            <p:stCondLst>
                              <p:cond delay="0"/>
                            </p:stCondLst>
                            <p:childTnLst>
                              <p:par>
                                <p:cTn id="12" presetID="1" presetClass="exit"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hidden"/>
                                      </p:to>
                                    </p:set>
                                  </p:childTnLst>
                                </p:cTn>
                              </p:par>
                              <p:par>
                                <p:cTn id="14" presetID="1" presetClass="exit"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hidden"/>
                                      </p:to>
                                    </p:set>
                                  </p:childTnLst>
                                </p:cTn>
                              </p:par>
                              <p:par>
                                <p:cTn id="16" presetID="1" presetClass="exit"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hidden"/>
                                      </p:to>
                                    </p:set>
                                  </p:childTnLst>
                                </p:cTn>
                              </p:par>
                              <p:par>
                                <p:cTn id="18" presetID="1" presetClass="exit"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0" restart="whenNotActive" fill="hold" evtFilter="cancelBubble" nodeType="interactiveSeq">
                <p:stCondLst>
                  <p:cond evt="onClick" delay="0">
                    <p:tgtEl>
                      <p:spTgt spid="11"/>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1"/>
                                        </p:tgtEl>
                                        <p:attrNameLst>
                                          <p:attrName>fillcolor</p:attrName>
                                        </p:attrNameLst>
                                      </p:cBhvr>
                                      <p:to>
                                        <a:srgbClr val="FF0000"/>
                                      </p:to>
                                    </p:animClr>
                                    <p:set>
                                      <p:cBhvr>
                                        <p:cTn id="25" dur="2000" fill="hold"/>
                                        <p:tgtEl>
                                          <p:spTgt spid="11"/>
                                        </p:tgtEl>
                                        <p:attrNameLst>
                                          <p:attrName>fill.type</p:attrName>
                                        </p:attrNameLst>
                                      </p:cBhvr>
                                      <p:to>
                                        <p:strVal val="solid"/>
                                      </p:to>
                                    </p:set>
                                    <p:set>
                                      <p:cBhvr>
                                        <p:cTn id="26"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7" restart="whenNotActive" fill="hold" evtFilter="cancelBubble" nodeType="interactiveSeq">
                <p:stCondLst>
                  <p:cond evt="onClick" delay="0">
                    <p:tgtEl>
                      <p:spTgt spid="13"/>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3"/>
                                        </p:tgtEl>
                                        <p:attrNameLst>
                                          <p:attrName>fillcolor</p:attrName>
                                        </p:attrNameLst>
                                      </p:cBhvr>
                                      <p:to>
                                        <a:srgbClr val="FF0000"/>
                                      </p:to>
                                    </p:animClr>
                                    <p:set>
                                      <p:cBhvr>
                                        <p:cTn id="32" dur="2000" fill="hold"/>
                                        <p:tgtEl>
                                          <p:spTgt spid="13"/>
                                        </p:tgtEl>
                                        <p:attrNameLst>
                                          <p:attrName>fill.type</p:attrName>
                                        </p:attrNameLst>
                                      </p:cBhvr>
                                      <p:to>
                                        <p:strVal val="solid"/>
                                      </p:to>
                                    </p:set>
                                    <p:set>
                                      <p:cBhvr>
                                        <p:cTn id="33"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34" restart="whenNotActive" fill="hold" evtFilter="cancelBubble" nodeType="interactiveSeq">
                <p:stCondLst>
                  <p:cond evt="onClick" delay="0">
                    <p:tgtEl>
                      <p:spTgt spid="14"/>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4"/>
                                        </p:tgtEl>
                                        <p:attrNameLst>
                                          <p:attrName>fillcolor</p:attrName>
                                        </p:attrNameLst>
                                      </p:cBhvr>
                                      <p:to>
                                        <a:srgbClr val="FF0000"/>
                                      </p:to>
                                    </p:animClr>
                                    <p:set>
                                      <p:cBhvr>
                                        <p:cTn id="39" dur="2000" fill="hold"/>
                                        <p:tgtEl>
                                          <p:spTgt spid="14"/>
                                        </p:tgtEl>
                                        <p:attrNameLst>
                                          <p:attrName>fill.type</p:attrName>
                                        </p:attrNameLst>
                                      </p:cBhvr>
                                      <p:to>
                                        <p:strVal val="solid"/>
                                      </p:to>
                                    </p:set>
                                    <p:set>
                                      <p:cBhvr>
                                        <p:cTn id="40"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41" restart="whenNotActive" fill="hold" evtFilter="cancelBubble" nodeType="interactiveSeq">
                <p:stCondLst>
                  <p:cond evt="onClick" delay="0">
                    <p:tgtEl>
                      <p:spTgt spid="15"/>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3" grpId="0" animBg="1"/>
      <p:bldP spid="14" grpId="0" animBg="1"/>
      <p:bldP spid="5"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18393"/>
            <a:ext cx="18288000" cy="10306707"/>
          </a:xfrm>
          <a:prstGeom prst="rect">
            <a:avLst/>
          </a:prstGeom>
        </p:spPr>
      </p:pic>
      <p:sp>
        <p:nvSpPr>
          <p:cNvPr id="9" name="Flowchart: Terminator 6"/>
          <p:cNvSpPr/>
          <p:nvPr/>
        </p:nvSpPr>
        <p:spPr>
          <a:xfrm>
            <a:off x="838200" y="2400299"/>
            <a:ext cx="17145000" cy="303355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endParaRPr kumimoji="0" lang="vi-VN" sz="27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1" name="Flowchart: Terminator 6"/>
          <p:cNvSpPr/>
          <p:nvPr/>
        </p:nvSpPr>
        <p:spPr>
          <a:xfrm>
            <a:off x="2195484" y="5993641"/>
            <a:ext cx="6469316" cy="166445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3" name="Flowchart: Terminator 6"/>
          <p:cNvSpPr/>
          <p:nvPr/>
        </p:nvSpPr>
        <p:spPr>
          <a:xfrm>
            <a:off x="2141284" y="8191500"/>
            <a:ext cx="6469316"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4" name="Flowchart: Terminator 6"/>
          <p:cNvSpPr/>
          <p:nvPr/>
        </p:nvSpPr>
        <p:spPr>
          <a:xfrm>
            <a:off x="10241742" y="5941910"/>
            <a:ext cx="6469316"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5" name="Flowchart: Terminator 6"/>
          <p:cNvSpPr/>
          <p:nvPr/>
        </p:nvSpPr>
        <p:spPr>
          <a:xfrm>
            <a:off x="10229710" y="8124309"/>
            <a:ext cx="6469316" cy="166445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9" name="TextBox 18"/>
            <p:cNvSpPr txBox="1"/>
            <p:nvPr/>
          </p:nvSpPr>
          <p:spPr>
            <a:xfrm>
              <a:off x="8631107" y="279358"/>
              <a:ext cx="661719" cy="338554"/>
            </a:xfrm>
            <a:prstGeom prst="rect">
              <a:avLst/>
            </a:prstGeom>
            <a:noFill/>
          </p:spPr>
          <p:txBody>
            <a:bodyPr wrap="none" rtlCol="0">
              <a:spAutoFit/>
            </a:bodyPr>
            <a:lstStyle/>
            <a:p>
              <a:pPr marL="0" marR="0" lvl="0" indent="0" algn="l" defTabSz="1371600" rtl="0" eaLnBrk="1" fontAlgn="auto" latinLnBrk="0" hangingPunct="1">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50:50</a:t>
              </a:r>
              <a:endParaRPr kumimoji="0" lang="vi-VN" sz="27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
        <p:nvSpPr>
          <p:cNvPr id="2" name="Rectangle 1"/>
          <p:cNvSpPr/>
          <p:nvPr/>
        </p:nvSpPr>
        <p:spPr>
          <a:xfrm>
            <a:off x="4805657" y="6311249"/>
            <a:ext cx="1067921" cy="707886"/>
          </a:xfrm>
          <a:prstGeom prst="rect">
            <a:avLst/>
          </a:prstGeom>
        </p:spPr>
        <p:txBody>
          <a:bodyPr wrap="none">
            <a:spAutoFit/>
          </a:bodyPr>
          <a:lstStyle/>
          <a:p>
            <a:pPr marL="0" marR="0" lvl="0" indent="0" algn="just" defTabSz="914400" rtl="0" eaLnBrk="1" fontAlgn="auto" latinLnBrk="0" hangingPunct="1">
              <a:spcBef>
                <a:spcPts val="0"/>
              </a:spcBef>
              <a:spcAft>
                <a:spcPts val="600"/>
              </a:spcAft>
              <a:buClrTx/>
              <a:buSzTx/>
              <a:buFontTx/>
              <a:buNone/>
              <a:tabLst/>
              <a:defRPr/>
            </a:pPr>
            <a:r>
              <a:rPr kumimoji="0" lang="en-US" sz="4000" b="0"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A. </a:t>
            </a:r>
            <a:r>
              <a:rPr kumimoji="0" lang="en-US" sz="4000" b="0" i="0" u="none" strike="noStrike" kern="1200" cap="none" spc="0" normalizeH="0" baseline="0" noProof="0" smtClean="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2</a:t>
            </a:r>
            <a:endPar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12801528" y="8423626"/>
            <a:ext cx="1067921" cy="707886"/>
          </a:xfrm>
          <a:prstGeom prst="rect">
            <a:avLst/>
          </a:prstGeom>
        </p:spPr>
        <p:txBody>
          <a:bodyPr wrap="none">
            <a:spAutoFit/>
          </a:bodyPr>
          <a:lstStyle/>
          <a:p>
            <a:pPr marL="0" marR="0" lvl="0" indent="0" algn="just" defTabSz="914400" rtl="0" eaLnBrk="1" fontAlgn="auto" latinLnBrk="0" hangingPunct="1">
              <a:spcBef>
                <a:spcPts val="0"/>
              </a:spcBef>
              <a:spcAft>
                <a:spcPts val="600"/>
              </a:spcAft>
              <a:buClrTx/>
              <a:buSzTx/>
              <a:buFontTx/>
              <a:buNone/>
              <a:tabLst/>
              <a:defRPr/>
            </a:pPr>
            <a:r>
              <a:rPr kumimoji="0" lang="en-US" sz="4000" b="0" i="0" u="none" strike="noStrike" kern="1200" cap="none" spc="0" normalizeH="0" baseline="0" noProof="0" smtClean="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D. 0</a:t>
            </a:r>
            <a:endPar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4757246" y="7997766"/>
            <a:ext cx="1164742" cy="754053"/>
          </a:xfrm>
          <a:prstGeom prst="rect">
            <a:avLst/>
          </a:prstGeom>
        </p:spPr>
        <p:txBody>
          <a:bodyPr wrap="none">
            <a:spAutoFit/>
          </a:bodyPr>
          <a:lstStyle/>
          <a:p>
            <a:pPr marL="30480" marR="30480" lvl="0" indent="0" algn="just" defTabSz="914400" rtl="0" eaLnBrk="1" fontAlgn="auto" latinLnBrk="0" hangingPunct="1">
              <a:spcBef>
                <a:spcPts val="0"/>
              </a:spcBef>
              <a:spcAft>
                <a:spcPts val="1200"/>
              </a:spcAft>
              <a:buClrTx/>
              <a:buSzTx/>
              <a:buFontTx/>
              <a:buNone/>
              <a:tabLst/>
              <a:defRPr/>
            </a:pPr>
            <a:r>
              <a:rPr kumimoji="0" lang="en-US" sz="4300" b="0"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a:t>
            </a:r>
            <a:r>
              <a:rPr kumimoji="0" lang="en-US" sz="4300" b="0" i="0" u="none" strike="noStrike" kern="1200" cap="none" spc="0" normalizeH="0" baseline="0" noProof="0" smtClean="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a:t>
            </a:r>
            <a:endParaRPr kumimoji="0" lang="en-US" sz="4300" b="0"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angle 6"/>
          <p:cNvSpPr/>
          <p:nvPr/>
        </p:nvSpPr>
        <p:spPr>
          <a:xfrm>
            <a:off x="12820072" y="6189860"/>
            <a:ext cx="3033774" cy="707886"/>
          </a:xfrm>
          <a:prstGeom prst="rect">
            <a:avLst/>
          </a:prstGeom>
        </p:spPr>
        <p:txBody>
          <a:bodyPr wrap="square">
            <a:spAutoFit/>
          </a:bodyPr>
          <a:lstStyle/>
          <a:p>
            <a:pPr marL="0" marR="0" lvl="0" indent="0" algn="just" defTabSz="914400" rtl="0" eaLnBrk="1" fontAlgn="auto" latinLnBrk="0" hangingPunct="1">
              <a:spcBef>
                <a:spcPts val="0"/>
              </a:spcBef>
              <a:spcAft>
                <a:spcPts val="0"/>
              </a:spcAft>
              <a:buClrTx/>
              <a:buSzTx/>
              <a:buFontTx/>
              <a:buNone/>
              <a:tabLst/>
              <a:defRPr/>
            </a:pPr>
            <a:r>
              <a:rPr kumimoji="0" lang="en-US" sz="4000" b="0" i="0" u="none" strike="noStrike" kern="1200" cap="none" spc="0" normalizeH="0" baseline="0" noProof="0" smtClean="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C. 3</a:t>
            </a:r>
            <a:endPar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
        <p:nvSpPr>
          <p:cNvPr id="12" name="Rectangle 11"/>
          <p:cNvSpPr/>
          <p:nvPr/>
        </p:nvSpPr>
        <p:spPr>
          <a:xfrm>
            <a:off x="1143000" y="2781300"/>
            <a:ext cx="16687799" cy="1569660"/>
          </a:xfrm>
          <a:prstGeom prst="rect">
            <a:avLst/>
          </a:prstGeom>
        </p:spPr>
        <p:txBody>
          <a:bodyPr wrap="square">
            <a:spAutoFit/>
          </a:bodyPr>
          <a:lstStyle/>
          <a:p>
            <a:pPr>
              <a:spcAft>
                <a:spcPts val="0"/>
              </a:spcAft>
            </a:pPr>
            <a:r>
              <a:rPr kumimoji="0" lang="en-US" sz="4500" b="1" i="0" u="none" strike="noStrike" kern="1200" cap="none" spc="0" normalizeH="0" baseline="0" noProof="0" dirty="0" err="1">
                <a:ln>
                  <a:noFill/>
                </a:ln>
                <a:solidFill>
                  <a:schemeClr val="bg1"/>
                </a:solidFill>
                <a:effectLst/>
                <a:uLnTx/>
                <a:uFillTx/>
                <a:latin typeface="Times New Roman" panose="02020603050405020304" pitchFamily="18" charset="0"/>
                <a:ea typeface="Dotum" panose="020B0600000101010101" pitchFamily="34" charset="-127"/>
                <a:cs typeface="Times New Roman" panose="02020603050405020304" pitchFamily="18" charset="0"/>
              </a:rPr>
              <a:t>Câu</a:t>
            </a:r>
            <a:r>
              <a:rPr kumimoji="0" lang="en-US" sz="4500" b="1" i="0" u="none" strike="noStrike" kern="1200" cap="none" spc="0" normalizeH="0" baseline="0" noProof="0" dirty="0">
                <a:ln>
                  <a:noFill/>
                </a:ln>
                <a:solidFill>
                  <a:schemeClr val="bg1"/>
                </a:solidFill>
                <a:effectLst/>
                <a:uLnTx/>
                <a:uFillTx/>
                <a:latin typeface="Times New Roman" panose="02020603050405020304" pitchFamily="18" charset="0"/>
                <a:ea typeface="Dotum" panose="020B0600000101010101" pitchFamily="34" charset="-127"/>
                <a:cs typeface="Times New Roman" panose="02020603050405020304" pitchFamily="18" charset="0"/>
              </a:rPr>
              <a:t> </a:t>
            </a:r>
            <a:r>
              <a:rPr kumimoji="0" lang="en-US" sz="4500" b="1" i="0" u="none" strike="noStrike" kern="1200" cap="none" spc="0" normalizeH="0" baseline="0" noProof="0" dirty="0" smtClean="0">
                <a:ln>
                  <a:noFill/>
                </a:ln>
                <a:solidFill>
                  <a:schemeClr val="bg1"/>
                </a:solidFill>
                <a:effectLst/>
                <a:uLnTx/>
                <a:uFillTx/>
                <a:latin typeface="Times New Roman" panose="02020603050405020304" pitchFamily="18" charset="0"/>
                <a:ea typeface="Dotum" panose="020B0600000101010101" pitchFamily="34" charset="-127"/>
                <a:cs typeface="Times New Roman" panose="02020603050405020304" pitchFamily="18" charset="0"/>
              </a:rPr>
              <a:t>5. </a:t>
            </a:r>
            <a:r>
              <a:rPr lang="en-US" sz="48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Bậc</a:t>
            </a:r>
            <a:r>
              <a:rPr lang="en-US" sz="48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48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của</a:t>
            </a:r>
            <a:r>
              <a:rPr lang="en-US" sz="48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48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đa</a:t>
            </a:r>
            <a:r>
              <a:rPr lang="en-US" sz="48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US" sz="48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thức</a:t>
            </a:r>
            <a:r>
              <a:rPr lang="en-US" sz="48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(x</a:t>
            </a:r>
            <a:r>
              <a:rPr lang="en-US" sz="4800" baseline="300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2</a:t>
            </a:r>
            <a:r>
              <a:rPr lang="en-US" sz="48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 y</a:t>
            </a:r>
            <a:r>
              <a:rPr lang="en-US" sz="4800" baseline="300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2</a:t>
            </a:r>
            <a:r>
              <a:rPr lang="en-US" sz="48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- 2xy) - (x</a:t>
            </a:r>
            <a:r>
              <a:rPr lang="en-US" sz="4800" baseline="300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2</a:t>
            </a:r>
            <a:r>
              <a:rPr lang="en-US" sz="48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 y</a:t>
            </a:r>
            <a:r>
              <a:rPr lang="en-US" sz="4800" baseline="300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2</a:t>
            </a:r>
            <a:r>
              <a:rPr lang="en-US" sz="4800"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 + 2xy) + (4xy - 1) </a:t>
            </a:r>
            <a:r>
              <a:rPr lang="en-US" sz="4800" dirty="0" err="1">
                <a:solidFill>
                  <a:schemeClr val="bg1"/>
                </a:solidFill>
                <a:latin typeface="Times New Roman" panose="02020603050405020304" pitchFamily="18" charset="0"/>
                <a:ea typeface="Arial" panose="020B0604020202020204" pitchFamily="34" charset="0"/>
                <a:cs typeface="Times New Roman" panose="02020603050405020304" pitchFamily="18" charset="0"/>
              </a:rPr>
              <a:t>là</a:t>
            </a:r>
            <a:endParaRPr lang="en-US" sz="48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6993240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5"/>
                                        </p:tgtEl>
                                        <p:attrNameLst>
                                          <p:attrName>fillcolor</p:attrName>
                                        </p:attrNameLst>
                                      </p:cBhvr>
                                      <p:to>
                                        <a:srgbClr val="A8D08D"/>
                                      </p:to>
                                    </p:animClr>
                                    <p:set>
                                      <p:cBhvr>
                                        <p:cTn id="7" dur="2000" fill="hold"/>
                                        <p:tgtEl>
                                          <p:spTgt spid="15"/>
                                        </p:tgtEl>
                                        <p:attrNameLst>
                                          <p:attrName>fill.type</p:attrName>
                                        </p:attrNameLst>
                                      </p:cBhvr>
                                      <p:to>
                                        <p:strVal val="solid"/>
                                      </p:to>
                                    </p:set>
                                    <p:set>
                                      <p:cBhvr>
                                        <p:cTn id="8" dur="2000" fill="hold"/>
                                        <p:tgtEl>
                                          <p:spTgt spid="1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7"/>
                    </p:tgtEl>
                  </p:cond>
                </p:stCondLst>
                <p:endSync evt="end" delay="0">
                  <p:rtn val="all"/>
                </p:endSync>
                <p:childTnLst>
                  <p:par>
                    <p:cTn id="10" fill="hold">
                      <p:stCondLst>
                        <p:cond delay="0"/>
                      </p:stCondLst>
                      <p:childTnLst>
                        <p:par>
                          <p:cTn id="11" fill="hold">
                            <p:stCondLst>
                              <p:cond delay="0"/>
                            </p:stCondLst>
                            <p:childTnLst>
                              <p:par>
                                <p:cTn id="12" presetID="1" presetClass="exit"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hidden"/>
                                      </p:to>
                                    </p:set>
                                  </p:childTnLst>
                                </p:cTn>
                              </p:par>
                              <p:par>
                                <p:cTn id="14" presetID="1" presetClass="exit"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hidden"/>
                                      </p:to>
                                    </p:set>
                                  </p:childTnLst>
                                </p:cTn>
                              </p:par>
                              <p:par>
                                <p:cTn id="16" presetID="1" presetClass="exit"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hidden"/>
                                      </p:to>
                                    </p:set>
                                  </p:childTnLst>
                                </p:cTn>
                              </p:par>
                              <p:par>
                                <p:cTn id="18" presetID="1" presetClass="exit"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0" restart="whenNotActive" fill="hold" evtFilter="cancelBubble" nodeType="interactiveSeq">
                <p:stCondLst>
                  <p:cond evt="onClick" delay="0">
                    <p:tgtEl>
                      <p:spTgt spid="11"/>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1"/>
                                        </p:tgtEl>
                                        <p:attrNameLst>
                                          <p:attrName>fillcolor</p:attrName>
                                        </p:attrNameLst>
                                      </p:cBhvr>
                                      <p:to>
                                        <a:srgbClr val="FF0000"/>
                                      </p:to>
                                    </p:animClr>
                                    <p:set>
                                      <p:cBhvr>
                                        <p:cTn id="25" dur="2000" fill="hold"/>
                                        <p:tgtEl>
                                          <p:spTgt spid="11"/>
                                        </p:tgtEl>
                                        <p:attrNameLst>
                                          <p:attrName>fill.type</p:attrName>
                                        </p:attrNameLst>
                                      </p:cBhvr>
                                      <p:to>
                                        <p:strVal val="solid"/>
                                      </p:to>
                                    </p:set>
                                    <p:set>
                                      <p:cBhvr>
                                        <p:cTn id="26"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7" restart="whenNotActive" fill="hold" evtFilter="cancelBubble" nodeType="interactiveSeq">
                <p:stCondLst>
                  <p:cond evt="onClick" delay="0">
                    <p:tgtEl>
                      <p:spTgt spid="13"/>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3"/>
                                        </p:tgtEl>
                                        <p:attrNameLst>
                                          <p:attrName>fillcolor</p:attrName>
                                        </p:attrNameLst>
                                      </p:cBhvr>
                                      <p:to>
                                        <a:srgbClr val="FF0000"/>
                                      </p:to>
                                    </p:animClr>
                                    <p:set>
                                      <p:cBhvr>
                                        <p:cTn id="32" dur="2000" fill="hold"/>
                                        <p:tgtEl>
                                          <p:spTgt spid="13"/>
                                        </p:tgtEl>
                                        <p:attrNameLst>
                                          <p:attrName>fill.type</p:attrName>
                                        </p:attrNameLst>
                                      </p:cBhvr>
                                      <p:to>
                                        <p:strVal val="solid"/>
                                      </p:to>
                                    </p:set>
                                    <p:set>
                                      <p:cBhvr>
                                        <p:cTn id="33"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34" restart="whenNotActive" fill="hold" evtFilter="cancelBubble" nodeType="interactiveSeq">
                <p:stCondLst>
                  <p:cond evt="onClick" delay="0">
                    <p:tgtEl>
                      <p:spTgt spid="14"/>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4"/>
                                        </p:tgtEl>
                                        <p:attrNameLst>
                                          <p:attrName>fillcolor</p:attrName>
                                        </p:attrNameLst>
                                      </p:cBhvr>
                                      <p:to>
                                        <a:srgbClr val="FF0000"/>
                                      </p:to>
                                    </p:animClr>
                                    <p:set>
                                      <p:cBhvr>
                                        <p:cTn id="39" dur="2000" fill="hold"/>
                                        <p:tgtEl>
                                          <p:spTgt spid="14"/>
                                        </p:tgtEl>
                                        <p:attrNameLst>
                                          <p:attrName>fill.type</p:attrName>
                                        </p:attrNameLst>
                                      </p:cBhvr>
                                      <p:to>
                                        <p:strVal val="solid"/>
                                      </p:to>
                                    </p:set>
                                    <p:set>
                                      <p:cBhvr>
                                        <p:cTn id="40"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41" restart="whenNotActive" fill="hold" evtFilter="cancelBubble" nodeType="interactiveSeq">
                <p:stCondLst>
                  <p:cond evt="onClick" delay="0">
                    <p:tgtEl>
                      <p:spTgt spid="15"/>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1" grpId="0" animBg="1"/>
      <p:bldP spid="14" grpId="0" animBg="1"/>
      <p:bldP spid="2"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799276"/>
        </a:solidFill>
        <a:effectLst/>
      </p:bgPr>
    </p:bg>
    <p:spTree>
      <p:nvGrpSpPr>
        <p:cNvPr id="1" name=""/>
        <p:cNvGrpSpPr/>
        <p:nvPr/>
      </p:nvGrpSpPr>
      <p:grpSpPr>
        <a:xfrm>
          <a:off x="0" y="0"/>
          <a:ext cx="0" cy="0"/>
          <a:chOff x="0" y="0"/>
          <a:chExt cx="0" cy="0"/>
        </a:xfrm>
      </p:grpSpPr>
      <p:sp>
        <p:nvSpPr>
          <p:cNvPr id="14" name="Rectangle 13"/>
          <p:cNvSpPr/>
          <p:nvPr/>
        </p:nvSpPr>
        <p:spPr>
          <a:xfrm>
            <a:off x="762000" y="701146"/>
            <a:ext cx="6162264" cy="9622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300" b="1" i="0" u="none" strike="noStrike" kern="1200" cap="none" spc="0" normalizeH="0" baseline="0" noProof="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rPr>
              <a:t>Bài tập 1.11 (SGK-tr14)</a:t>
            </a:r>
            <a:endParaRPr kumimoji="0" lang="en-US" sz="4300" b="0" i="0" u="none" strike="noStrike" kern="1200" cap="none" spc="0" normalizeH="0" baseline="0" noProof="0" dirty="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1" name="Rectangle 20"/>
          <p:cNvSpPr/>
          <p:nvPr/>
        </p:nvSpPr>
        <p:spPr>
          <a:xfrm>
            <a:off x="3603621" y="1968072"/>
            <a:ext cx="12910149" cy="942053"/>
          </a:xfrm>
          <a:prstGeom prst="rect">
            <a:avLst/>
          </a:prstGeom>
        </p:spPr>
        <p:txBody>
          <a:bodyPr wrap="square">
            <a:spAutoFit/>
          </a:bodyPr>
          <a:lstStyle/>
          <a:p>
            <a:pPr algn="just" fontAlgn="base">
              <a:lnSpc>
                <a:spcPct val="150000"/>
              </a:lnSpc>
            </a:pPr>
            <a:r>
              <a:rPr lang="en-US" sz="4200">
                <a:solidFill>
                  <a:schemeClr val="bg1"/>
                </a:solidFill>
                <a:latin typeface="Arial" panose="020B0604020202020204" pitchFamily="34" charset="0"/>
                <a:cs typeface="Arial" panose="020B0604020202020204" pitchFamily="34" charset="0"/>
              </a:rPr>
              <a:t>Thu gọn (nếu cần) và tìm bậc của mỗi đa thức:</a:t>
            </a:r>
          </a:p>
        </p:txBody>
      </p:sp>
      <mc:AlternateContent xmlns:mc="http://schemas.openxmlformats.org/markup-compatibility/2006" xmlns:a14="http://schemas.microsoft.com/office/drawing/2010/main">
        <mc:Choice Requires="a14">
          <p:sp>
            <p:nvSpPr>
              <p:cNvPr id="6" name="Rectangle 5"/>
              <p:cNvSpPr/>
              <p:nvPr/>
            </p:nvSpPr>
            <p:spPr>
              <a:xfrm>
                <a:off x="835431" y="4000500"/>
                <a:ext cx="7210372" cy="738664"/>
              </a:xfrm>
              <a:prstGeom prst="rect">
                <a:avLst/>
              </a:prstGeom>
            </p:spPr>
            <p:txBody>
              <a:bodyPr wrap="none">
                <a:spAutoFit/>
              </a:bodyPr>
              <a:lstStyle/>
              <a:p>
                <a:r>
                  <a:rPr lang="fr-FR" sz="4200">
                    <a:solidFill>
                      <a:prstClr val="white"/>
                    </a:solidFill>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sSup>
                      <m:sSupPr>
                        <m:ctrlPr>
                          <a:rPr lang="en-US"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sup>
                        <m:r>
                          <a:rPr lang="en-US" sz="4200" b="0" i="0" smtClean="0">
                            <a:solidFill>
                              <a:prstClr val="white"/>
                            </a:solidFill>
                            <a:latin typeface="Cambria Math" panose="02040503050406030204" pitchFamily="18" charset="0"/>
                            <a:ea typeface="Calibri" panose="020F0502020204030204" pitchFamily="34" charset="0"/>
                            <a:cs typeface="Times New Roman" panose="02020603050405020304" pitchFamily="18" charset="0"/>
                          </a:rPr>
                          <m:t>4</m:t>
                        </m:r>
                      </m:sup>
                    </m:sSup>
                    <m:r>
                      <a:rPr lang="fr-FR"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+3</m:t>
                    </m:r>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4200" b="0" i="1" smtClean="0">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sup>
                        <m:r>
                          <a:rPr lang="en-US"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4</m:t>
                        </m:r>
                      </m:sup>
                    </m:s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+1</m:t>
                    </m:r>
                  </m:oMath>
                </a14:m>
                <a:endParaRPr lang="en-US" sz="4200"/>
              </a:p>
            </p:txBody>
          </p:sp>
        </mc:Choice>
        <mc:Fallback xmlns="">
          <p:sp>
            <p:nvSpPr>
              <p:cNvPr id="6" name="Rectangle 5"/>
              <p:cNvSpPr>
                <a:spLocks noRot="1" noChangeAspect="1" noMove="1" noResize="1" noEditPoints="1" noAdjustHandles="1" noChangeArrowheads="1" noChangeShapeType="1" noTextEdit="1"/>
              </p:cNvSpPr>
              <p:nvPr/>
            </p:nvSpPr>
            <p:spPr>
              <a:xfrm>
                <a:off x="835431" y="4000500"/>
                <a:ext cx="7210372" cy="738664"/>
              </a:xfrm>
              <a:prstGeom prst="rect">
                <a:avLst/>
              </a:prstGeom>
              <a:blipFill>
                <a:blip r:embed="rId2"/>
                <a:stretch>
                  <a:fillRect l="-3212" t="-18182" b="-355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9763320" y="4008194"/>
                <a:ext cx="7768089" cy="738664"/>
              </a:xfrm>
              <a:prstGeom prst="rect">
                <a:avLst/>
              </a:prstGeom>
            </p:spPr>
            <p:txBody>
              <a:bodyPr wrap="none">
                <a:spAutoFit/>
              </a:bodyPr>
              <a:lstStyle/>
              <a:p>
                <a:r>
                  <a:rPr lang="fr-FR" sz="4200">
                    <a:solidFill>
                      <a:prstClr val="white"/>
                    </a:solidFill>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5</m:t>
                    </m:r>
                    <m:sSup>
                      <m:sSupPr>
                        <m:ctrlPr>
                          <a:rPr lang="en-US"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+8</m:t>
                    </m:r>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xy</m:t>
                    </m:r>
                    <m:r>
                      <a:rPr lang="fr-FR"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5</m:t>
                    </m:r>
                    <m:sSup>
                      <m:sSupPr>
                        <m:ctrlPr>
                          <a:rPr lang="en-US"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oMath>
                </a14:m>
                <a:endParaRPr lang="en-US" sz="4200"/>
              </a:p>
            </p:txBody>
          </p:sp>
        </mc:Choice>
        <mc:Fallback xmlns="">
          <p:sp>
            <p:nvSpPr>
              <p:cNvPr id="9" name="Rectangle 8"/>
              <p:cNvSpPr>
                <a:spLocks noRot="1" noChangeAspect="1" noMove="1" noResize="1" noEditPoints="1" noAdjustHandles="1" noChangeArrowheads="1" noChangeShapeType="1" noTextEdit="1"/>
              </p:cNvSpPr>
              <p:nvPr/>
            </p:nvSpPr>
            <p:spPr>
              <a:xfrm>
                <a:off x="9763320" y="4008194"/>
                <a:ext cx="7768089" cy="738664"/>
              </a:xfrm>
              <a:prstGeom prst="rect">
                <a:avLst/>
              </a:prstGeom>
              <a:blipFill>
                <a:blip r:embed="rId3"/>
                <a:stretch>
                  <a:fillRect l="-3061" t="-19008" b="-355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326142" y="5297401"/>
                <a:ext cx="5431743" cy="7386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200" b="0" i="1" smtClean="0">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r>
                        <a:rPr lang="fr-FR"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+3</m:t>
                      </m:r>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+1</m:t>
                      </m:r>
                      <m:r>
                        <a:rPr lang="fr-FR"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en-US" sz="4200"/>
              </a:p>
            </p:txBody>
          </p:sp>
        </mc:Choice>
        <mc:Fallback xmlns="">
          <p:sp>
            <p:nvSpPr>
              <p:cNvPr id="10" name="Rectangle 9"/>
              <p:cNvSpPr>
                <a:spLocks noRot="1" noChangeAspect="1" noMove="1" noResize="1" noEditPoints="1" noAdjustHandles="1" noChangeArrowheads="1" noChangeShapeType="1" noTextEdit="1"/>
              </p:cNvSpPr>
              <p:nvPr/>
            </p:nvSpPr>
            <p:spPr>
              <a:xfrm>
                <a:off x="1326142" y="5297401"/>
                <a:ext cx="5431743" cy="73866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553580" y="6645414"/>
                <a:ext cx="3510898" cy="738664"/>
              </a:xfrm>
              <a:prstGeom prst="rect">
                <a:avLst/>
              </a:prstGeom>
            </p:spPr>
            <p:txBody>
              <a:bodyPr wrap="none">
                <a:spAutoFit/>
              </a:bodyPr>
              <a:lstStyle/>
              <a:p>
                <a14:m>
                  <m:oMath xmlns:m="http://schemas.openxmlformats.org/officeDocument/2006/math">
                    <m:r>
                      <a:rPr lang="fr-FR" sz="4200" i="1" smtClean="0">
                        <a:solidFill>
                          <a:prstClr val="white"/>
                        </a:solidFill>
                        <a:latin typeface="Cambria Math" panose="02040503050406030204" pitchFamily="18" charset="0"/>
                        <a:ea typeface="Cambria Math" panose="02040503050406030204" pitchFamily="18" charset="0"/>
                        <a:cs typeface="Arial" panose="020B0604020202020204" pitchFamily="34" charset="0"/>
                      </a:rPr>
                      <m:t>→</m:t>
                    </m:r>
                  </m:oMath>
                </a14:m>
                <a:r>
                  <a:rPr lang="fr-FR" sz="4200">
                    <a:solidFill>
                      <a:prstClr val="white"/>
                    </a:solidFill>
                    <a:latin typeface="Arial" panose="020B0604020202020204" pitchFamily="34" charset="0"/>
                    <a:ea typeface="Calibri" panose="020F0502020204030204" pitchFamily="34" charset="0"/>
                    <a:cs typeface="Arial" panose="020B0604020202020204" pitchFamily="34" charset="0"/>
                  </a:rPr>
                  <a:t> Có bậc là 4</a:t>
                </a:r>
                <a:endParaRPr lang="en-US" sz="4200"/>
              </a:p>
            </p:txBody>
          </p:sp>
        </mc:Choice>
        <mc:Fallback xmlns="">
          <p:sp>
            <p:nvSpPr>
              <p:cNvPr id="11" name="Rectangle 10"/>
              <p:cNvSpPr>
                <a:spLocks noRot="1" noChangeAspect="1" noMove="1" noResize="1" noEditPoints="1" noAdjustHandles="1" noChangeArrowheads="1" noChangeShapeType="1" noTextEdit="1"/>
              </p:cNvSpPr>
              <p:nvPr/>
            </p:nvSpPr>
            <p:spPr>
              <a:xfrm>
                <a:off x="1553580" y="6645414"/>
                <a:ext cx="3510898" cy="738664"/>
              </a:xfrm>
              <a:prstGeom prst="rect">
                <a:avLst/>
              </a:prstGeom>
              <a:blipFill>
                <a:blip r:embed="rId5"/>
                <a:stretch>
                  <a:fillRect t="-18182" r="-5556" b="-35537"/>
                </a:stretch>
              </a:blipFill>
            </p:spPr>
            <p:txBody>
              <a:bodyPr/>
              <a:lstStyle/>
              <a:p>
                <a:r>
                  <a:rPr lang="en-US">
                    <a:noFill/>
                  </a:rPr>
                  <a:t> </a:t>
                </a:r>
              </a:p>
            </p:txBody>
          </p:sp>
        </mc:Fallback>
      </mc:AlternateContent>
      <p:cxnSp>
        <p:nvCxnSpPr>
          <p:cNvPr id="13" name="Straight Connector 12"/>
          <p:cNvCxnSpPr/>
          <p:nvPr/>
        </p:nvCxnSpPr>
        <p:spPr>
          <a:xfrm>
            <a:off x="8991600" y="3836338"/>
            <a:ext cx="0" cy="7936562"/>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Rectangle 25"/>
              <p:cNvSpPr/>
              <p:nvPr/>
            </p:nvSpPr>
            <p:spPr>
              <a:xfrm>
                <a:off x="10369555" y="5297401"/>
                <a:ext cx="2859693" cy="7386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=8</m:t>
                      </m:r>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xy</m:t>
                      </m:r>
                      <m:r>
                        <a:rPr lang="fr-FR"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oMath>
                  </m:oMathPara>
                </a14:m>
                <a:endParaRPr lang="en-US" sz="4200"/>
              </a:p>
            </p:txBody>
          </p:sp>
        </mc:Choice>
        <mc:Fallback xmlns="">
          <p:sp>
            <p:nvSpPr>
              <p:cNvPr id="26" name="Rectangle 25"/>
              <p:cNvSpPr>
                <a:spLocks noRot="1" noChangeAspect="1" noMove="1" noResize="1" noEditPoints="1" noAdjustHandles="1" noChangeArrowheads="1" noChangeShapeType="1" noTextEdit="1"/>
              </p:cNvSpPr>
              <p:nvPr/>
            </p:nvSpPr>
            <p:spPr>
              <a:xfrm>
                <a:off x="10369555" y="5297401"/>
                <a:ext cx="2859693" cy="738664"/>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10287000" y="6491525"/>
                <a:ext cx="3629520" cy="1061829"/>
              </a:xfrm>
              <a:prstGeom prst="rect">
                <a:avLst/>
              </a:prstGeom>
            </p:spPr>
            <p:txBody>
              <a:bodyPr wrap="none">
                <a:spAutoFit/>
              </a:bodyPr>
              <a:lstStyle/>
              <a:p>
                <a:pPr lvl="0" algn="just">
                  <a:lnSpc>
                    <a:spcPct val="150000"/>
                  </a:lnSpc>
                </a:pPr>
                <a14:m>
                  <m:oMath xmlns:m="http://schemas.openxmlformats.org/officeDocument/2006/math">
                    <m:r>
                      <a:rPr lang="fr-FR" sz="4200" i="1">
                        <a:solidFill>
                          <a:prstClr val="white"/>
                        </a:solidFill>
                        <a:latin typeface="Cambria Math" panose="02040503050406030204" pitchFamily="18" charset="0"/>
                        <a:ea typeface="Cambria Math" panose="02040503050406030204" pitchFamily="18" charset="0"/>
                        <a:cs typeface="Arial" panose="020B0604020202020204" pitchFamily="34" charset="0"/>
                      </a:rPr>
                      <m:t>→ </m:t>
                    </m:r>
                  </m:oMath>
                </a14:m>
                <a:r>
                  <a:rPr lang="fr-FR" sz="4200">
                    <a:solidFill>
                      <a:prstClr val="white"/>
                    </a:solidFill>
                    <a:latin typeface="Arial" panose="020B0604020202020204" pitchFamily="34" charset="0"/>
                    <a:ea typeface="Calibri" panose="020F0502020204030204" pitchFamily="34" charset="0"/>
                    <a:cs typeface="Arial" panose="020B0604020202020204" pitchFamily="34" charset="0"/>
                  </a:rPr>
                  <a:t>Có bậc là 2.</a:t>
                </a:r>
                <a:endParaRPr lang="en-US" sz="4200">
                  <a:solidFill>
                    <a:prstClr val="white"/>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7" name="Rectangle 26"/>
              <p:cNvSpPr>
                <a:spLocks noRot="1" noChangeAspect="1" noMove="1" noResize="1" noEditPoints="1" noAdjustHandles="1" noChangeArrowheads="1" noChangeShapeType="1" noTextEdit="1"/>
              </p:cNvSpPr>
              <p:nvPr/>
            </p:nvSpPr>
            <p:spPr>
              <a:xfrm>
                <a:off x="10287000" y="6491525"/>
                <a:ext cx="3629520" cy="1061829"/>
              </a:xfrm>
              <a:prstGeom prst="rect">
                <a:avLst/>
              </a:prstGeom>
              <a:blipFill>
                <a:blip r:embed="rId7"/>
                <a:stretch>
                  <a:fillRect r="-5546" b="-14368"/>
                </a:stretch>
              </a:blipFill>
            </p:spPr>
            <p:txBody>
              <a:bodyPr/>
              <a:lstStyle/>
              <a:p>
                <a:r>
                  <a:rPr lang="en-US">
                    <a:noFill/>
                  </a:rPr>
                  <a:t> </a:t>
                </a:r>
              </a:p>
            </p:txBody>
          </p:sp>
        </mc:Fallback>
      </mc:AlternateContent>
      <p:pic>
        <p:nvPicPr>
          <p:cNvPr id="28" name="Picture 27"/>
          <p:cNvPicPr>
            <a:picLocks noChangeAspect="1"/>
          </p:cNvPicPr>
          <p:nvPr/>
        </p:nvPicPr>
        <p:blipFill>
          <a:blip r:embed="rId8"/>
          <a:stretch>
            <a:fillRect/>
          </a:stretch>
        </p:blipFill>
        <p:spPr>
          <a:xfrm>
            <a:off x="16306800" y="209998"/>
            <a:ext cx="1786283" cy="1731414"/>
          </a:xfrm>
          <a:prstGeom prst="rect">
            <a:avLst/>
          </a:prstGeom>
        </p:spPr>
      </p:pic>
      <p:pic>
        <p:nvPicPr>
          <p:cNvPr id="29" name="Picture 28"/>
          <p:cNvPicPr>
            <a:picLocks noChangeAspect="1"/>
          </p:cNvPicPr>
          <p:nvPr/>
        </p:nvPicPr>
        <p:blipFill>
          <a:blip r:embed="rId9"/>
          <a:stretch>
            <a:fillRect/>
          </a:stretch>
        </p:blipFill>
        <p:spPr>
          <a:xfrm>
            <a:off x="7620000" y="7179318"/>
            <a:ext cx="1883827" cy="2840982"/>
          </a:xfrm>
          <a:prstGeom prst="rect">
            <a:avLst/>
          </a:prstGeom>
        </p:spPr>
      </p:pic>
      <p:pic>
        <p:nvPicPr>
          <p:cNvPr id="31" name="Picture 30"/>
          <p:cNvPicPr>
            <a:picLocks noChangeAspect="1"/>
          </p:cNvPicPr>
          <p:nvPr/>
        </p:nvPicPr>
        <p:blipFill>
          <a:blip r:embed="rId10"/>
          <a:stretch>
            <a:fillRect/>
          </a:stretch>
        </p:blipFill>
        <p:spPr>
          <a:xfrm>
            <a:off x="17184674" y="8762167"/>
            <a:ext cx="908409" cy="1408232"/>
          </a:xfrm>
          <a:prstGeom prst="rect">
            <a:avLst/>
          </a:prstGeom>
        </p:spPr>
      </p:pic>
      <p:pic>
        <p:nvPicPr>
          <p:cNvPr id="32" name="Picture 31"/>
          <p:cNvPicPr>
            <a:picLocks noChangeAspect="1"/>
          </p:cNvPicPr>
          <p:nvPr/>
        </p:nvPicPr>
        <p:blipFill>
          <a:blip r:embed="rId11"/>
          <a:stretch>
            <a:fillRect/>
          </a:stretch>
        </p:blipFill>
        <p:spPr>
          <a:xfrm rot="18690423">
            <a:off x="368983" y="9115002"/>
            <a:ext cx="928108" cy="1103010"/>
          </a:xfrm>
          <a:prstGeom prst="rect">
            <a:avLst/>
          </a:prstGeom>
        </p:spPr>
      </p:pic>
    </p:spTree>
    <p:extLst>
      <p:ext uri="{BB962C8B-B14F-4D97-AF65-F5344CB8AC3E}">
        <p14:creationId xmlns:p14="http://schemas.microsoft.com/office/powerpoint/2010/main" val="3537298409"/>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par>
                          <p:cTn id="23" fill="hold">
                            <p:stCondLst>
                              <p:cond delay="500"/>
                            </p:stCondLst>
                            <p:childTnLst>
                              <p:par>
                                <p:cTn id="24" presetID="2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barn(inVertical)">
                                      <p:cBhvr>
                                        <p:cTn id="31" dur="500"/>
                                        <p:tgtEl>
                                          <p:spTgt spid="26"/>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p:bldP spid="6" grpId="0"/>
      <p:bldP spid="9" grpId="0"/>
      <p:bldP spid="10" grpId="0"/>
      <p:bldP spid="11" grpId="0"/>
      <p:bldP spid="26"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2" name="Freeform 2"/>
          <p:cNvSpPr/>
          <p:nvPr/>
        </p:nvSpPr>
        <p:spPr>
          <a:xfrm>
            <a:off x="1028700"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a:stretch>
          </a:blipFill>
        </p:spPr>
        <p:txBody>
          <a:bodyPr/>
          <a:lstStyle/>
          <a:p>
            <a:endParaRPr lang="vi-VN"/>
          </a:p>
        </p:txBody>
      </p:sp>
      <p:sp>
        <p:nvSpPr>
          <p:cNvPr id="3" name="Freeform 3"/>
          <p:cNvSpPr/>
          <p:nvPr/>
        </p:nvSpPr>
        <p:spPr>
          <a:xfrm>
            <a:off x="8346728"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a:stretch>
          </a:blipFill>
        </p:spPr>
        <p:txBody>
          <a:bodyPr/>
          <a:lstStyle/>
          <a:p>
            <a:endParaRPr lang="vi-VN"/>
          </a:p>
        </p:txBody>
      </p:sp>
      <p:sp>
        <p:nvSpPr>
          <p:cNvPr id="4" name="Freeform 4"/>
          <p:cNvSpPr/>
          <p:nvPr/>
        </p:nvSpPr>
        <p:spPr>
          <a:xfrm>
            <a:off x="15562445" y="1131805"/>
            <a:ext cx="1696855" cy="3705926"/>
          </a:xfrm>
          <a:custGeom>
            <a:avLst/>
            <a:gdLst/>
            <a:ahLst/>
            <a:cxnLst/>
            <a:rect l="l" t="t" r="r" b="b"/>
            <a:pathLst>
              <a:path w="1696855" h="3705926">
                <a:moveTo>
                  <a:pt x="0" y="0"/>
                </a:moveTo>
                <a:lnTo>
                  <a:pt x="1696855" y="0"/>
                </a:lnTo>
                <a:lnTo>
                  <a:pt x="1696855"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r="-299069"/>
            </a:stretch>
          </a:blipFill>
        </p:spPr>
        <p:txBody>
          <a:bodyPr/>
          <a:lstStyle/>
          <a:p>
            <a:endParaRPr lang="vi-VN"/>
          </a:p>
        </p:txBody>
      </p:sp>
      <p:sp>
        <p:nvSpPr>
          <p:cNvPr id="8" name="Freeform 8"/>
          <p:cNvSpPr/>
          <p:nvPr/>
        </p:nvSpPr>
        <p:spPr>
          <a:xfrm>
            <a:off x="8346728"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a:stretch>
          </a:blipFill>
        </p:spPr>
        <p:txBody>
          <a:bodyPr/>
          <a:lstStyle/>
          <a:p>
            <a:endParaRPr lang="vi-VN"/>
          </a:p>
        </p:txBody>
      </p:sp>
      <p:sp>
        <p:nvSpPr>
          <p:cNvPr id="9" name="Freeform 9"/>
          <p:cNvSpPr/>
          <p:nvPr/>
        </p:nvSpPr>
        <p:spPr>
          <a:xfrm>
            <a:off x="1028700"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a:stretch>
          </a:blipFill>
        </p:spPr>
        <p:txBody>
          <a:bodyPr/>
          <a:lstStyle/>
          <a:p>
            <a:endParaRPr lang="vi-VN"/>
          </a:p>
        </p:txBody>
      </p:sp>
      <p:sp>
        <p:nvSpPr>
          <p:cNvPr id="10" name="Freeform 10"/>
          <p:cNvSpPr/>
          <p:nvPr/>
        </p:nvSpPr>
        <p:spPr>
          <a:xfrm flipV="1">
            <a:off x="1028700" y="8893111"/>
            <a:ext cx="8115300" cy="365188"/>
          </a:xfrm>
          <a:custGeom>
            <a:avLst/>
            <a:gdLst/>
            <a:ahLst/>
            <a:cxnLst/>
            <a:rect l="l" t="t" r="r" b="b"/>
            <a:pathLst>
              <a:path w="8115300" h="365188">
                <a:moveTo>
                  <a:pt x="0" y="365189"/>
                </a:moveTo>
                <a:lnTo>
                  <a:pt x="8115300" y="365189"/>
                </a:lnTo>
                <a:lnTo>
                  <a:pt x="8115300" y="0"/>
                </a:lnTo>
                <a:lnTo>
                  <a:pt x="0" y="0"/>
                </a:lnTo>
                <a:lnTo>
                  <a:pt x="0" y="365189"/>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vi-VN"/>
          </a:p>
        </p:txBody>
      </p:sp>
      <p:sp>
        <p:nvSpPr>
          <p:cNvPr id="11" name="Freeform 11"/>
          <p:cNvSpPr/>
          <p:nvPr/>
        </p:nvSpPr>
        <p:spPr>
          <a:xfrm rot="5400000" flipV="1">
            <a:off x="-2698268" y="4926745"/>
            <a:ext cx="7773430" cy="349804"/>
          </a:xfrm>
          <a:custGeom>
            <a:avLst/>
            <a:gdLst/>
            <a:ahLst/>
            <a:cxnLst/>
            <a:rect l="l" t="t" r="r" b="b"/>
            <a:pathLst>
              <a:path w="7773430" h="349804">
                <a:moveTo>
                  <a:pt x="0" y="349804"/>
                </a:moveTo>
                <a:lnTo>
                  <a:pt x="7773429" y="349804"/>
                </a:lnTo>
                <a:lnTo>
                  <a:pt x="7773429" y="0"/>
                </a:lnTo>
                <a:lnTo>
                  <a:pt x="0" y="0"/>
                </a:lnTo>
                <a:lnTo>
                  <a:pt x="0" y="349804"/>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vi-VN"/>
          </a:p>
        </p:txBody>
      </p:sp>
      <p:sp>
        <p:nvSpPr>
          <p:cNvPr id="12" name="Freeform 12"/>
          <p:cNvSpPr/>
          <p:nvPr/>
        </p:nvSpPr>
        <p:spPr>
          <a:xfrm flipH="1" flipV="1">
            <a:off x="9077325" y="8893111"/>
            <a:ext cx="8115300" cy="365188"/>
          </a:xfrm>
          <a:custGeom>
            <a:avLst/>
            <a:gdLst/>
            <a:ahLst/>
            <a:cxnLst/>
            <a:rect l="l" t="t" r="r" b="b"/>
            <a:pathLst>
              <a:path w="8115300" h="365188">
                <a:moveTo>
                  <a:pt x="8115300" y="365189"/>
                </a:moveTo>
                <a:lnTo>
                  <a:pt x="0" y="365189"/>
                </a:lnTo>
                <a:lnTo>
                  <a:pt x="0" y="0"/>
                </a:lnTo>
                <a:lnTo>
                  <a:pt x="8115300" y="0"/>
                </a:lnTo>
                <a:lnTo>
                  <a:pt x="8115300" y="365189"/>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vi-VN"/>
          </a:p>
        </p:txBody>
      </p:sp>
      <p:sp>
        <p:nvSpPr>
          <p:cNvPr id="13" name="Freeform 13"/>
          <p:cNvSpPr/>
          <p:nvPr/>
        </p:nvSpPr>
        <p:spPr>
          <a:xfrm>
            <a:off x="15562445" y="5449268"/>
            <a:ext cx="1696855" cy="3705926"/>
          </a:xfrm>
          <a:custGeom>
            <a:avLst/>
            <a:gdLst/>
            <a:ahLst/>
            <a:cxnLst/>
            <a:rect l="l" t="t" r="r" b="b"/>
            <a:pathLst>
              <a:path w="1696855" h="3705926">
                <a:moveTo>
                  <a:pt x="0" y="0"/>
                </a:moveTo>
                <a:lnTo>
                  <a:pt x="1696855" y="0"/>
                </a:lnTo>
                <a:lnTo>
                  <a:pt x="1696855"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r="-299069"/>
            </a:stretch>
          </a:blipFill>
        </p:spPr>
        <p:txBody>
          <a:bodyPr/>
          <a:lstStyle/>
          <a:p>
            <a:endParaRPr lang="vi-VN"/>
          </a:p>
        </p:txBody>
      </p:sp>
      <p:sp>
        <p:nvSpPr>
          <p:cNvPr id="15" name="Freeform 15"/>
          <p:cNvSpPr/>
          <p:nvPr/>
        </p:nvSpPr>
        <p:spPr>
          <a:xfrm rot="-2774507" flipH="1">
            <a:off x="2866543" y="2020931"/>
            <a:ext cx="2807679" cy="1285683"/>
          </a:xfrm>
          <a:custGeom>
            <a:avLst/>
            <a:gdLst/>
            <a:ahLst/>
            <a:cxnLst/>
            <a:rect l="l" t="t" r="r" b="b"/>
            <a:pathLst>
              <a:path w="2807679" h="1285683">
                <a:moveTo>
                  <a:pt x="2807678" y="0"/>
                </a:moveTo>
                <a:lnTo>
                  <a:pt x="0" y="0"/>
                </a:lnTo>
                <a:lnTo>
                  <a:pt x="0" y="1285683"/>
                </a:lnTo>
                <a:lnTo>
                  <a:pt x="2807678" y="1285683"/>
                </a:lnTo>
                <a:lnTo>
                  <a:pt x="2807678"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vi-VN"/>
          </a:p>
        </p:txBody>
      </p:sp>
      <p:sp>
        <p:nvSpPr>
          <p:cNvPr id="20" name="Freeform 20"/>
          <p:cNvSpPr/>
          <p:nvPr/>
        </p:nvSpPr>
        <p:spPr>
          <a:xfrm>
            <a:off x="687817" y="8354905"/>
            <a:ext cx="1001258" cy="1441602"/>
          </a:xfrm>
          <a:custGeom>
            <a:avLst/>
            <a:gdLst/>
            <a:ahLst/>
            <a:cxnLst/>
            <a:rect l="l" t="t" r="r" b="b"/>
            <a:pathLst>
              <a:path w="1001258" h="1441602">
                <a:moveTo>
                  <a:pt x="0" y="0"/>
                </a:moveTo>
                <a:lnTo>
                  <a:pt x="1001258" y="0"/>
                </a:lnTo>
                <a:lnTo>
                  <a:pt x="1001258" y="1441602"/>
                </a:lnTo>
                <a:lnTo>
                  <a:pt x="0" y="144160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vi-VN"/>
          </a:p>
        </p:txBody>
      </p:sp>
      <p:sp>
        <p:nvSpPr>
          <p:cNvPr id="21" name="Freeform 21"/>
          <p:cNvSpPr/>
          <p:nvPr/>
        </p:nvSpPr>
        <p:spPr>
          <a:xfrm rot="-3741713" flipV="1">
            <a:off x="16309758" y="8094121"/>
            <a:ext cx="1474332" cy="1169698"/>
          </a:xfrm>
          <a:custGeom>
            <a:avLst/>
            <a:gdLst/>
            <a:ahLst/>
            <a:cxnLst/>
            <a:rect l="l" t="t" r="r" b="b"/>
            <a:pathLst>
              <a:path w="1474332" h="1063362">
                <a:moveTo>
                  <a:pt x="0" y="1063362"/>
                </a:moveTo>
                <a:lnTo>
                  <a:pt x="1474331" y="1063362"/>
                </a:lnTo>
                <a:lnTo>
                  <a:pt x="1474331" y="0"/>
                </a:lnTo>
                <a:lnTo>
                  <a:pt x="0" y="0"/>
                </a:lnTo>
                <a:lnTo>
                  <a:pt x="0" y="1063362"/>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vi-VN"/>
          </a:p>
        </p:txBody>
      </p:sp>
      <p:sp>
        <p:nvSpPr>
          <p:cNvPr id="22" name="Freeform 22"/>
          <p:cNvSpPr/>
          <p:nvPr/>
        </p:nvSpPr>
        <p:spPr>
          <a:xfrm rot="-5400000">
            <a:off x="8647843" y="7097795"/>
            <a:ext cx="858964" cy="4114800"/>
          </a:xfrm>
          <a:custGeom>
            <a:avLst/>
            <a:gdLst/>
            <a:ahLst/>
            <a:cxnLst/>
            <a:rect l="l" t="t" r="r" b="b"/>
            <a:pathLst>
              <a:path w="858964" h="4114800">
                <a:moveTo>
                  <a:pt x="0" y="0"/>
                </a:moveTo>
                <a:lnTo>
                  <a:pt x="858964" y="0"/>
                </a:lnTo>
                <a:lnTo>
                  <a:pt x="858964" y="4114800"/>
                </a:lnTo>
                <a:lnTo>
                  <a:pt x="0" y="4114800"/>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vi-VN"/>
          </a:p>
        </p:txBody>
      </p:sp>
      <p:sp>
        <p:nvSpPr>
          <p:cNvPr id="23" name="Freeform 23"/>
          <p:cNvSpPr/>
          <p:nvPr/>
        </p:nvSpPr>
        <p:spPr>
          <a:xfrm rot="8387412" flipV="1">
            <a:off x="346728" y="498611"/>
            <a:ext cx="2041001" cy="1005657"/>
          </a:xfrm>
          <a:custGeom>
            <a:avLst/>
            <a:gdLst/>
            <a:ahLst/>
            <a:cxnLst/>
            <a:rect l="l" t="t" r="r" b="b"/>
            <a:pathLst>
              <a:path w="2041001" h="1005657">
                <a:moveTo>
                  <a:pt x="0" y="1005657"/>
                </a:moveTo>
                <a:lnTo>
                  <a:pt x="2041000" y="1005657"/>
                </a:lnTo>
                <a:lnTo>
                  <a:pt x="2041000" y="0"/>
                </a:lnTo>
                <a:lnTo>
                  <a:pt x="0" y="0"/>
                </a:lnTo>
                <a:lnTo>
                  <a:pt x="0" y="1005657"/>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vi-VN"/>
          </a:p>
        </p:txBody>
      </p:sp>
      <p:sp>
        <p:nvSpPr>
          <p:cNvPr id="24" name="Freeform 24"/>
          <p:cNvSpPr/>
          <p:nvPr/>
        </p:nvSpPr>
        <p:spPr>
          <a:xfrm>
            <a:off x="16796868" y="595185"/>
            <a:ext cx="791514" cy="1545674"/>
          </a:xfrm>
          <a:custGeom>
            <a:avLst/>
            <a:gdLst/>
            <a:ahLst/>
            <a:cxnLst/>
            <a:rect l="l" t="t" r="r" b="b"/>
            <a:pathLst>
              <a:path w="791514" h="1545674">
                <a:moveTo>
                  <a:pt x="0" y="0"/>
                </a:moveTo>
                <a:lnTo>
                  <a:pt x="791514" y="0"/>
                </a:lnTo>
                <a:lnTo>
                  <a:pt x="791514" y="1545674"/>
                </a:lnTo>
                <a:lnTo>
                  <a:pt x="0" y="1545674"/>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endParaRPr lang="vi-VN"/>
          </a:p>
        </p:txBody>
      </p:sp>
      <p:grpSp>
        <p:nvGrpSpPr>
          <p:cNvPr id="27" name="Group 26"/>
          <p:cNvGrpSpPr/>
          <p:nvPr/>
        </p:nvGrpSpPr>
        <p:grpSpPr>
          <a:xfrm>
            <a:off x="4128355" y="2287418"/>
            <a:ext cx="10806845" cy="4913482"/>
            <a:chOff x="4354085" y="1526225"/>
            <a:chExt cx="9446480" cy="4173627"/>
          </a:xfrm>
        </p:grpSpPr>
        <p:sp>
          <p:nvSpPr>
            <p:cNvPr id="28" name="Freeform 5"/>
            <p:cNvSpPr/>
            <p:nvPr/>
          </p:nvSpPr>
          <p:spPr>
            <a:xfrm>
              <a:off x="4354085" y="1526225"/>
              <a:ext cx="9446480" cy="4173627"/>
            </a:xfrm>
            <a:custGeom>
              <a:avLst/>
              <a:gdLst/>
              <a:ahLst/>
              <a:cxnLst/>
              <a:rect l="l" t="t" r="r" b="b"/>
              <a:pathLst>
                <a:path w="9446480" h="4173627">
                  <a:moveTo>
                    <a:pt x="0" y="0"/>
                  </a:moveTo>
                  <a:lnTo>
                    <a:pt x="9446480" y="0"/>
                  </a:lnTo>
                  <a:lnTo>
                    <a:pt x="9446480" y="4173627"/>
                  </a:lnTo>
                  <a:lnTo>
                    <a:pt x="0" y="4173627"/>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txBody>
            <a:bodyPr/>
            <a:lstStyle/>
            <a:p>
              <a:endParaRPr lang="vi-VN"/>
            </a:p>
          </p:txBody>
        </p:sp>
        <p:sp>
          <p:nvSpPr>
            <p:cNvPr id="29" name="Freeform 6"/>
            <p:cNvSpPr/>
            <p:nvPr/>
          </p:nvSpPr>
          <p:spPr>
            <a:xfrm>
              <a:off x="4560315" y="1617341"/>
              <a:ext cx="9034021" cy="3882321"/>
            </a:xfrm>
            <a:custGeom>
              <a:avLst/>
              <a:gdLst/>
              <a:ahLst/>
              <a:cxnLst/>
              <a:rect l="l" t="t" r="r" b="b"/>
              <a:pathLst>
                <a:path w="9034021" h="3991395">
                  <a:moveTo>
                    <a:pt x="0" y="0"/>
                  </a:moveTo>
                  <a:lnTo>
                    <a:pt x="9034020" y="0"/>
                  </a:lnTo>
                  <a:lnTo>
                    <a:pt x="9034020" y="3991395"/>
                  </a:lnTo>
                  <a:lnTo>
                    <a:pt x="0" y="3991395"/>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p:spPr>
          <p:txBody>
            <a:bodyPr/>
            <a:lstStyle/>
            <a:p>
              <a:endParaRPr lang="vi-VN"/>
            </a:p>
          </p:txBody>
        </p:sp>
      </p:grpSp>
      <p:sp>
        <p:nvSpPr>
          <p:cNvPr id="31" name="Rectangle 30"/>
          <p:cNvSpPr/>
          <p:nvPr/>
        </p:nvSpPr>
        <p:spPr>
          <a:xfrm>
            <a:off x="4959777" y="3695933"/>
            <a:ext cx="9144000" cy="1609736"/>
          </a:xfrm>
          <a:prstGeom prst="rect">
            <a:avLst/>
          </a:prstGeom>
        </p:spPr>
        <p:txBody>
          <a:bodyPr>
            <a:spAutoFit/>
          </a:bodyPr>
          <a:lstStyle/>
          <a:p>
            <a:pPr lvl="0" algn="ctr">
              <a:lnSpc>
                <a:spcPct val="150000"/>
              </a:lnSpc>
            </a:pPr>
            <a:r>
              <a:rPr lang="en-US" sz="7500" b="1">
                <a:solidFill>
                  <a:srgbClr val="5B96A9"/>
                </a:solidFill>
                <a:latin typeface="Arial" panose="020B0604020202020204" pitchFamily="34" charset="0"/>
                <a:cs typeface="Arial" panose="020B0604020202020204" pitchFamily="34" charset="0"/>
              </a:rPr>
              <a:t>VẬN DỤNG</a:t>
            </a:r>
            <a:endParaRPr kumimoji="0" lang="en-US" sz="7500" b="1" i="0" u="none" strike="noStrike" kern="1200" cap="none" spc="0" normalizeH="0" baseline="0" noProof="0">
              <a:ln>
                <a:noFill/>
              </a:ln>
              <a:solidFill>
                <a:srgbClr val="5B96A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224509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33" name="Group 32"/>
          <p:cNvGrpSpPr/>
          <p:nvPr/>
        </p:nvGrpSpPr>
        <p:grpSpPr>
          <a:xfrm>
            <a:off x="1171574" y="9791700"/>
            <a:ext cx="16163925" cy="288988"/>
            <a:chOff x="1028700" y="8893111"/>
            <a:chExt cx="16163925" cy="365188"/>
          </a:xfrm>
        </p:grpSpPr>
        <p:sp>
          <p:nvSpPr>
            <p:cNvPr id="34" name="Freeform 12"/>
            <p:cNvSpPr/>
            <p:nvPr/>
          </p:nvSpPr>
          <p:spPr>
            <a:xfrm flipV="1">
              <a:off x="1028700" y="8893111"/>
              <a:ext cx="8115300" cy="365188"/>
            </a:xfrm>
            <a:custGeom>
              <a:avLst/>
              <a:gdLst/>
              <a:ahLst/>
              <a:cxnLst/>
              <a:rect l="l" t="t" r="r" b="b"/>
              <a:pathLst>
                <a:path w="8115300" h="365188">
                  <a:moveTo>
                    <a:pt x="0" y="365189"/>
                  </a:moveTo>
                  <a:lnTo>
                    <a:pt x="8115300" y="365189"/>
                  </a:lnTo>
                  <a:lnTo>
                    <a:pt x="8115300" y="0"/>
                  </a:lnTo>
                  <a:lnTo>
                    <a:pt x="0" y="0"/>
                  </a:lnTo>
                  <a:lnTo>
                    <a:pt x="0" y="365189"/>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vi-VN"/>
            </a:p>
          </p:txBody>
        </p:sp>
        <p:sp>
          <p:nvSpPr>
            <p:cNvPr id="35" name="Freeform 14"/>
            <p:cNvSpPr/>
            <p:nvPr/>
          </p:nvSpPr>
          <p:spPr>
            <a:xfrm flipH="1" flipV="1">
              <a:off x="9077325" y="8893111"/>
              <a:ext cx="8115300" cy="365188"/>
            </a:xfrm>
            <a:custGeom>
              <a:avLst/>
              <a:gdLst/>
              <a:ahLst/>
              <a:cxnLst/>
              <a:rect l="l" t="t" r="r" b="b"/>
              <a:pathLst>
                <a:path w="8115300" h="365188">
                  <a:moveTo>
                    <a:pt x="8115300" y="365189"/>
                  </a:moveTo>
                  <a:lnTo>
                    <a:pt x="0" y="365189"/>
                  </a:lnTo>
                  <a:lnTo>
                    <a:pt x="0" y="0"/>
                  </a:lnTo>
                  <a:lnTo>
                    <a:pt x="8115300" y="0"/>
                  </a:lnTo>
                  <a:lnTo>
                    <a:pt x="8115300" y="365189"/>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vi-VN"/>
            </a:p>
          </p:txBody>
        </p:sp>
      </p:grpSp>
      <p:pic>
        <p:nvPicPr>
          <p:cNvPr id="36" name="Picture 35"/>
          <p:cNvPicPr>
            <a:picLocks noChangeAspect="1"/>
          </p:cNvPicPr>
          <p:nvPr/>
        </p:nvPicPr>
        <p:blipFill>
          <a:blip r:embed="rId5"/>
          <a:stretch>
            <a:fillRect/>
          </a:stretch>
        </p:blipFill>
        <p:spPr>
          <a:xfrm rot="14162721">
            <a:off x="245484" y="-58349"/>
            <a:ext cx="810532" cy="1405766"/>
          </a:xfrm>
          <a:prstGeom prst="rect">
            <a:avLst/>
          </a:prstGeom>
        </p:spPr>
      </p:pic>
      <p:pic>
        <p:nvPicPr>
          <p:cNvPr id="39" name="Picture 38"/>
          <p:cNvPicPr>
            <a:picLocks noChangeAspect="1"/>
          </p:cNvPicPr>
          <p:nvPr/>
        </p:nvPicPr>
        <p:blipFill>
          <a:blip r:embed="rId6"/>
          <a:stretch>
            <a:fillRect/>
          </a:stretch>
        </p:blipFill>
        <p:spPr>
          <a:xfrm>
            <a:off x="586456" y="9478804"/>
            <a:ext cx="873677" cy="770096"/>
          </a:xfrm>
          <a:prstGeom prst="rect">
            <a:avLst/>
          </a:prstGeom>
        </p:spPr>
      </p:pic>
      <p:sp>
        <p:nvSpPr>
          <p:cNvPr id="22" name="Rectangle 21"/>
          <p:cNvSpPr/>
          <p:nvPr/>
        </p:nvSpPr>
        <p:spPr>
          <a:xfrm>
            <a:off x="1774437" y="419100"/>
            <a:ext cx="6162264" cy="1084912"/>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3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Bài tập 1.12 (SGK-tr14)</a:t>
            </a:r>
            <a:endParaRPr kumimoji="0" lang="en-US" sz="43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 name="Rectangle 2"/>
          <p:cNvSpPr/>
          <p:nvPr/>
        </p:nvSpPr>
        <p:spPr>
          <a:xfrm>
            <a:off x="7961802" y="480919"/>
            <a:ext cx="8763000" cy="881395"/>
          </a:xfrm>
          <a:prstGeom prst="rect">
            <a:avLst/>
          </a:prstGeom>
        </p:spPr>
        <p:txBody>
          <a:bodyPr wrap="square">
            <a:spAutoFit/>
          </a:bodyPr>
          <a:lstStyle/>
          <a:p>
            <a:pPr marL="0" marR="0" lvl="0" indent="0" algn="just" defTabSz="914400" rtl="0" eaLnBrk="1" fontAlgn="base" latinLnBrk="0" hangingPunct="1">
              <a:lnSpc>
                <a:spcPct val="150000"/>
              </a:lnSpc>
              <a:spcBef>
                <a:spcPts val="0"/>
              </a:spcBef>
              <a:spcAft>
                <a:spcPts val="0"/>
              </a:spcAft>
              <a:buClrTx/>
              <a:buSzTx/>
              <a:buFontTx/>
              <a:buNone/>
              <a:tabLst/>
              <a:defRPr/>
            </a:pPr>
            <a:r>
              <a:rPr kumimoji="0" lang="en-US" sz="3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Thu gọn</a:t>
            </a:r>
            <a:r>
              <a:rPr kumimoji="0" lang="en-US" sz="3900" b="0" i="0" u="none" strike="noStrike" kern="1200" cap="none" spc="0" normalizeH="0" noProof="0">
                <a:ln>
                  <a:noFill/>
                </a:ln>
                <a:solidFill>
                  <a:srgbClr val="000000"/>
                </a:solidFill>
                <a:effectLst/>
                <a:uLnTx/>
                <a:uFillTx/>
                <a:latin typeface="Arial" panose="020B0604020202020204" pitchFamily="34" charset="0"/>
                <a:ea typeface="+mn-ea"/>
                <a:cs typeface="Arial" panose="020B0604020202020204" pitchFamily="34" charset="0"/>
              </a:rPr>
              <a:t> rồi tính giá trị của đa thức:</a:t>
            </a:r>
            <a:endParaRPr kumimoji="0" lang="en-US" sz="3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8" name="Oval Callout 37"/>
          <p:cNvSpPr/>
          <p:nvPr/>
        </p:nvSpPr>
        <p:spPr>
          <a:xfrm>
            <a:off x="8377823" y="3322374"/>
            <a:ext cx="1684751" cy="906726"/>
          </a:xfrm>
          <a:prstGeom prst="wedgeEllipseCallout">
            <a:avLst/>
          </a:prstGeom>
          <a:solidFill>
            <a:schemeClr val="accent1">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9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9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30" name="Picture 29"/>
          <p:cNvPicPr>
            <a:picLocks noChangeAspect="1"/>
          </p:cNvPicPr>
          <p:nvPr/>
        </p:nvPicPr>
        <p:blipFill>
          <a:blip r:embed="rId7"/>
          <a:stretch>
            <a:fillRect/>
          </a:stretch>
        </p:blipFill>
        <p:spPr>
          <a:xfrm>
            <a:off x="15163800" y="7147540"/>
            <a:ext cx="2526069" cy="2702129"/>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1902523" y="5968930"/>
                <a:ext cx="15318677" cy="3578287"/>
              </a:xfrm>
              <a:prstGeom prst="rect">
                <a:avLst/>
              </a:prstGeom>
            </p:spPr>
            <p:txBody>
              <a:bodyPr wrap="square">
                <a:spAutoFit/>
              </a:bodyPr>
              <a:lstStyle/>
              <a:p>
                <a:pPr algn="just">
                  <a:lnSpc>
                    <a:spcPct val="150000"/>
                  </a:lnSpc>
                  <a:spcAft>
                    <a:spcPts val="0"/>
                  </a:spcAft>
                </a:pPr>
                <a:r>
                  <a:rPr lang="en-US" sz="3900">
                    <a:effectLst/>
                    <a:latin typeface="Arial" panose="020B0604020202020204" pitchFamily="34" charset="0"/>
                    <a:ea typeface="Dotum" panose="020B0600000101010101" pitchFamily="34" charset="-127"/>
                    <a:cs typeface="Arial" panose="020B0604020202020204" pitchFamily="34" charset="0"/>
                  </a:rPr>
                  <a:t>Thay</a:t>
                </a:r>
                <a:r>
                  <a:rPr lang="en-US" sz="39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fr-FR" sz="3900">
                        <a:effectLst/>
                        <a:latin typeface="Cambria Math" panose="02040503050406030204" pitchFamily="18" charset="0"/>
                        <a:ea typeface="Calibri" panose="020F0502020204030204" pitchFamily="34" charset="0"/>
                        <a:cs typeface="Times New Roman" panose="02020603050405020304" pitchFamily="18" charset="0"/>
                      </a:rPr>
                      <m:t>x</m:t>
                    </m:r>
                    <m:r>
                      <a:rPr lang="fr-FR" sz="3900">
                        <a:effectLst/>
                        <a:latin typeface="Cambria Math" panose="02040503050406030204" pitchFamily="18" charset="0"/>
                        <a:ea typeface="Calibri" panose="020F0502020204030204" pitchFamily="34" charset="0"/>
                        <a:cs typeface="Times New Roman" panose="02020603050405020304" pitchFamily="18" charset="0"/>
                      </a:rPr>
                      <m:t>=0,5</m:t>
                    </m:r>
                  </m:oMath>
                </a14:m>
                <a:r>
                  <a:rPr lang="fr-FR" sz="390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m:rPr>
                        <m:sty m:val="p"/>
                      </m:rPr>
                      <a:rPr lang="fr-FR" sz="3900">
                        <a:effectLst/>
                        <a:latin typeface="Cambria Math" panose="02040503050406030204" pitchFamily="18" charset="0"/>
                        <a:ea typeface="Calibri" panose="020F0502020204030204" pitchFamily="34" charset="0"/>
                        <a:cs typeface="Times New Roman" panose="02020603050405020304" pitchFamily="18" charset="0"/>
                      </a:rPr>
                      <m:t>y</m:t>
                    </m:r>
                    <m:r>
                      <a:rPr lang="fr-FR" sz="3900">
                        <a:effectLst/>
                        <a:latin typeface="Cambria Math" panose="02040503050406030204" pitchFamily="18" charset="0"/>
                        <a:ea typeface="Calibri" panose="020F0502020204030204" pitchFamily="34" charset="0"/>
                        <a:cs typeface="Times New Roman" panose="02020603050405020304" pitchFamily="18" charset="0"/>
                      </a:rPr>
                      <m:t>=1</m:t>
                    </m:r>
                  </m:oMath>
                </a14:m>
                <a:r>
                  <a:rPr lang="en-US" sz="3900">
                    <a:effectLst/>
                    <a:latin typeface="Arial" panose="020B0604020202020204" pitchFamily="34" charset="0"/>
                    <a:ea typeface="Dotum" panose="020B0600000101010101" pitchFamily="34" charset="-127"/>
                    <a:cs typeface="Arial" panose="020B0604020202020204" pitchFamily="34" charset="0"/>
                  </a:rPr>
                  <a:t> vào M, ta có:</a:t>
                </a:r>
              </a:p>
              <a:p>
                <a:pPr algn="just">
                  <a:lnSpc>
                    <a:spcPct val="150000"/>
                  </a:lnSpc>
                  <a:spcAft>
                    <a:spcPts val="0"/>
                  </a:spcAft>
                </a:pPr>
                <a14:m>
                  <m:oMathPara xmlns:m="http://schemas.openxmlformats.org/officeDocument/2006/math">
                    <m:oMathParaPr>
                      <m:jc m:val="centerGroup"/>
                    </m:oMathParaPr>
                    <m:oMath xmlns:m="http://schemas.openxmlformats.org/officeDocument/2006/math">
                      <m:r>
                        <m:rPr>
                          <m:sty m:val="p"/>
                        </m:rPr>
                        <a:rPr lang="en-US" sz="3900">
                          <a:effectLst/>
                          <a:latin typeface="Cambria Math" panose="02040503050406030204" pitchFamily="18" charset="0"/>
                          <a:ea typeface="Arial" panose="020B0604020202020204" pitchFamily="34" charset="0"/>
                          <a:cs typeface="Times New Roman" panose="02020603050405020304" pitchFamily="18" charset="0"/>
                        </a:rPr>
                        <m:t>M</m:t>
                      </m:r>
                      <m:r>
                        <a:rPr lang="en-US" sz="3900">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39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3900">
                              <a:effectLst/>
                              <a:latin typeface="Cambria Math" panose="02040503050406030204" pitchFamily="18" charset="0"/>
                              <a:ea typeface="Arial" panose="020B0604020202020204" pitchFamily="34" charset="0"/>
                              <a:cs typeface="Times New Roman" panose="02020603050405020304" pitchFamily="18" charset="0"/>
                            </a:rPr>
                            <m:t>3</m:t>
                          </m:r>
                        </m:num>
                        <m:den>
                          <m:r>
                            <a:rPr lang="en-US" sz="3900">
                              <a:effectLst/>
                              <a:latin typeface="Cambria Math" panose="02040503050406030204" pitchFamily="18" charset="0"/>
                              <a:ea typeface="Arial" panose="020B0604020202020204" pitchFamily="34" charset="0"/>
                              <a:cs typeface="Times New Roman" panose="02020603050405020304" pitchFamily="18" charset="0"/>
                            </a:rPr>
                            <m:t>2</m:t>
                          </m:r>
                        </m:den>
                      </m:f>
                      <m:r>
                        <a:rPr lang="en-US" sz="3900">
                          <a:effectLst/>
                          <a:latin typeface="Cambria Math" panose="02040503050406030204" pitchFamily="18" charset="0"/>
                          <a:ea typeface="Arial" panose="020B0604020202020204" pitchFamily="34" charset="0"/>
                          <a:cs typeface="Times New Roman" panose="02020603050405020304" pitchFamily="18" charset="0"/>
                        </a:rPr>
                        <m:t>.0,5 </m:t>
                      </m:r>
                      <m:sSup>
                        <m:sSupPr>
                          <m:ctrlPr>
                            <a:rPr lang="en-US" sz="39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3900">
                              <a:effectLst/>
                              <a:latin typeface="Cambria Math" panose="02040503050406030204" pitchFamily="18" charset="0"/>
                              <a:ea typeface="Arial" panose="020B0604020202020204" pitchFamily="34" charset="0"/>
                              <a:cs typeface="Times New Roman" panose="02020603050405020304" pitchFamily="18" charset="0"/>
                            </a:rPr>
                            <m:t>.1</m:t>
                          </m:r>
                        </m:e>
                        <m:sup>
                          <m:r>
                            <a:rPr lang="en-US" sz="3900">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3900" i="1">
                          <a:effectLst/>
                          <a:latin typeface="Cambria Math" panose="02040503050406030204" pitchFamily="18" charset="0"/>
                          <a:ea typeface="Arial" panose="020B0604020202020204" pitchFamily="34" charset="0"/>
                          <a:cs typeface="Times New Roman" panose="02020603050405020304" pitchFamily="18" charset="0"/>
                        </a:rPr>
                        <m:t>−</m:t>
                      </m:r>
                      <m:r>
                        <a:rPr lang="en-US" sz="3900">
                          <a:effectLst/>
                          <a:latin typeface="Cambria Math" panose="02040503050406030204" pitchFamily="18" charset="0"/>
                          <a:ea typeface="Arial" panose="020B0604020202020204" pitchFamily="34" charset="0"/>
                          <a:cs typeface="Times New Roman" panose="02020603050405020304" pitchFamily="18" charset="0"/>
                        </a:rPr>
                        <m:t>6.0,5 .1=</m:t>
                      </m:r>
                      <m:r>
                        <a:rPr lang="en-US" sz="39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39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3900">
                              <a:effectLst/>
                              <a:latin typeface="Cambria Math" panose="02040503050406030204" pitchFamily="18" charset="0"/>
                              <a:ea typeface="Arial" panose="020B0604020202020204" pitchFamily="34" charset="0"/>
                              <a:cs typeface="Times New Roman" panose="02020603050405020304" pitchFamily="18" charset="0"/>
                            </a:rPr>
                            <m:t>9</m:t>
                          </m:r>
                        </m:num>
                        <m:den>
                          <m:r>
                            <a:rPr lang="en-US" sz="3900">
                              <a:effectLst/>
                              <a:latin typeface="Cambria Math" panose="02040503050406030204" pitchFamily="18" charset="0"/>
                              <a:ea typeface="Arial" panose="020B0604020202020204" pitchFamily="34" charset="0"/>
                              <a:cs typeface="Times New Roman" panose="02020603050405020304" pitchFamily="18" charset="0"/>
                            </a:rPr>
                            <m:t>4</m:t>
                          </m:r>
                        </m:den>
                      </m:f>
                    </m:oMath>
                  </m:oMathPara>
                </a14:m>
                <a:endParaRPr lang="en-US" sz="39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0"/>
                  </a:spcAft>
                </a:pPr>
                <a:r>
                  <a:rPr lang="en-US" sz="3900">
                    <a:effectLst/>
                    <a:latin typeface="Arial" panose="020B0604020202020204" pitchFamily="34" charset="0"/>
                    <a:ea typeface="Dotum" panose="020B0600000101010101" pitchFamily="34" charset="-127"/>
                    <a:cs typeface="Arial" panose="020B0604020202020204" pitchFamily="34" charset="0"/>
                  </a:rPr>
                  <a:t>Vậy                tại </a:t>
                </a:r>
                <a14:m>
                  <m:oMath xmlns:m="http://schemas.openxmlformats.org/officeDocument/2006/math">
                    <m:r>
                      <m:rPr>
                        <m:sty m:val="p"/>
                      </m:rPr>
                      <a:rPr lang="en-US" sz="3900">
                        <a:effectLst/>
                        <a:latin typeface="Cambria Math" panose="02040503050406030204" pitchFamily="18" charset="0"/>
                        <a:ea typeface="Dotum" panose="020B0600000101010101" pitchFamily="34" charset="-127"/>
                        <a:cs typeface="Times New Roman" panose="02020603050405020304" pitchFamily="18" charset="0"/>
                      </a:rPr>
                      <m:t>x</m:t>
                    </m:r>
                    <m:r>
                      <a:rPr lang="en-US" sz="3900">
                        <a:effectLst/>
                        <a:latin typeface="Cambria Math" panose="02040503050406030204" pitchFamily="18" charset="0"/>
                        <a:ea typeface="Dotum" panose="020B0600000101010101" pitchFamily="34" charset="-127"/>
                        <a:cs typeface="Times New Roman" panose="02020603050405020304" pitchFamily="18" charset="0"/>
                      </a:rPr>
                      <m:t>=0,5 </m:t>
                    </m:r>
                  </m:oMath>
                </a14:m>
                <a:r>
                  <a:rPr lang="en-US" sz="3900">
                    <a:effectLst/>
                    <a:latin typeface="Arial" panose="020B0604020202020204" pitchFamily="34" charset="0"/>
                    <a:ea typeface="Dotum" panose="020B0600000101010101" pitchFamily="34" charset="-127"/>
                    <a:cs typeface="Arial" panose="020B0604020202020204" pitchFamily="34" charset="0"/>
                  </a:rPr>
                  <a:t>và </a:t>
                </a:r>
                <a14:m>
                  <m:oMath xmlns:m="http://schemas.openxmlformats.org/officeDocument/2006/math">
                    <m:r>
                      <m:rPr>
                        <m:sty m:val="p"/>
                      </m:rPr>
                      <a:rPr lang="en-US" sz="3900">
                        <a:effectLst/>
                        <a:latin typeface="Cambria Math" panose="02040503050406030204" pitchFamily="18" charset="0"/>
                        <a:ea typeface="Dotum" panose="020B0600000101010101" pitchFamily="34" charset="-127"/>
                        <a:cs typeface="Times New Roman" panose="02020603050405020304" pitchFamily="18" charset="0"/>
                      </a:rPr>
                      <m:t>y</m:t>
                    </m:r>
                    <m:r>
                      <a:rPr lang="en-US" sz="3900">
                        <a:effectLst/>
                        <a:latin typeface="Cambria Math" panose="02040503050406030204" pitchFamily="18" charset="0"/>
                        <a:ea typeface="Dotum" panose="020B0600000101010101" pitchFamily="34" charset="-127"/>
                        <a:cs typeface="Times New Roman" panose="02020603050405020304" pitchFamily="18" charset="0"/>
                      </a:rPr>
                      <m:t>=</m:t>
                    </m:r>
                    <m:r>
                      <a:rPr lang="en-US" sz="3900" i="1">
                        <a:effectLst/>
                        <a:latin typeface="Cambria Math" panose="02040503050406030204" pitchFamily="18" charset="0"/>
                        <a:ea typeface="Dotum" panose="020B0600000101010101" pitchFamily="34" charset="-127"/>
                        <a:cs typeface="Times New Roman" panose="02020603050405020304" pitchFamily="18" charset="0"/>
                      </a:rPr>
                      <m:t>−</m:t>
                    </m:r>
                    <m:r>
                      <a:rPr lang="en-US" sz="3900">
                        <a:effectLst/>
                        <a:latin typeface="Cambria Math" panose="02040503050406030204" pitchFamily="18" charset="0"/>
                        <a:ea typeface="Dotum" panose="020B0600000101010101" pitchFamily="34" charset="-127"/>
                        <a:cs typeface="Times New Roman" panose="02020603050405020304" pitchFamily="18" charset="0"/>
                      </a:rPr>
                      <m:t>1</m:t>
                    </m:r>
                  </m:oMath>
                </a14:m>
                <a:endParaRPr lang="en-US" sz="39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902523" y="5968930"/>
                <a:ext cx="15318677" cy="3578287"/>
              </a:xfrm>
              <a:prstGeom prst="rect">
                <a:avLst/>
              </a:prstGeom>
              <a:blipFill>
                <a:blip r:embed="rId13"/>
                <a:stretch>
                  <a:fillRect l="-1353" b="-30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1501721" y="1841194"/>
                <a:ext cx="15490524" cy="881395"/>
              </a:xfrm>
              <a:prstGeom prst="rect">
                <a:avLst/>
              </a:prstGeom>
            </p:spPr>
            <p:txBody>
              <a:bodyPr wrap="square">
                <a:spAutoFit/>
              </a:bodyPr>
              <a:lstStyle/>
              <a:p>
                <a:pPr lvl="0" algn="just">
                  <a:lnSpc>
                    <a:spcPct val="150000"/>
                  </a:lnSpc>
                </a:pPr>
                <a:r>
                  <a:rPr lang="fr-FR" sz="3900">
                    <a:solidFill>
                      <a:prstClr val="black"/>
                    </a:solidFill>
                    <a:latin typeface="Arial" panose="020B0604020202020204" pitchFamily="34" charset="0"/>
                    <a:ea typeface="Calibri" panose="020F0502020204030204" pitchFamily="34" charset="0"/>
                    <a:cs typeface="Arial" panose="020B0604020202020204" pitchFamily="34" charset="0"/>
                  </a:rPr>
                  <a:t>; Tại </a:t>
                </a:r>
                <a14:m>
                  <m:oMath xmlns:m="http://schemas.openxmlformats.org/officeDocument/2006/math">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=0,5</m:t>
                    </m:r>
                  </m:oMath>
                </a14:m>
                <a:r>
                  <a:rPr lang="fr-FR" sz="3900">
                    <a:solidFill>
                      <a:prstClr val="black"/>
                    </a:solidFill>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oMath>
                </a14:m>
                <a:endParaRPr lang="en-US" sz="39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1501721" y="1841194"/>
                <a:ext cx="15490524" cy="881395"/>
              </a:xfrm>
              <a:prstGeom prst="rect">
                <a:avLst/>
              </a:prstGeom>
              <a:blipFill>
                <a:blip r:embed="rId14"/>
                <a:stretch>
                  <a:fillRect l="-1338" b="-275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4479" y="1761097"/>
                <a:ext cx="13189560" cy="124880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M</m:t>
                      </m:r>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den>
                      </m:f>
                      <m:sSup>
                        <m:sSup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xy</m:t>
                      </m:r>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xy</m:t>
                      </m:r>
                      <m:r>
                        <a:rPr lang="fr-FR"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den>
                      </m:f>
                      <m:sSup>
                        <m:sSup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oMath>
                  </m:oMathPara>
                </a14:m>
                <a:endParaRPr lang="en-US" sz="3900"/>
              </a:p>
            </p:txBody>
          </p:sp>
        </mc:Choice>
        <mc:Fallback xmlns="">
          <p:sp>
            <p:nvSpPr>
              <p:cNvPr id="9" name="Rectangle 8"/>
              <p:cNvSpPr>
                <a:spLocks noRot="1" noChangeAspect="1" noMove="1" noResize="1" noEditPoints="1" noAdjustHandles="1" noChangeArrowheads="1" noChangeShapeType="1" noTextEdit="1"/>
              </p:cNvSpPr>
              <p:nvPr/>
            </p:nvSpPr>
            <p:spPr>
              <a:xfrm>
                <a:off x="-4479" y="1761097"/>
                <a:ext cx="13189560" cy="1248803"/>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0" y="4570345"/>
                <a:ext cx="13189560" cy="124880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M</m:t>
                      </m:r>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den>
                      </m:f>
                      <m:sSup>
                        <m:sSup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xy</m:t>
                      </m:r>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xy</m:t>
                      </m:r>
                      <m:r>
                        <a:rPr lang="fr-FR"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den>
                      </m:f>
                      <m:sSup>
                        <m:sSup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oMath>
                  </m:oMathPara>
                </a14:m>
                <a:endParaRPr lang="en-US" sz="3900"/>
              </a:p>
            </p:txBody>
          </p:sp>
        </mc:Choice>
        <mc:Fallback xmlns="">
          <p:sp>
            <p:nvSpPr>
              <p:cNvPr id="24" name="Rectangle 23"/>
              <p:cNvSpPr>
                <a:spLocks noRot="1" noChangeAspect="1" noMove="1" noResize="1" noEditPoints="1" noAdjustHandles="1" noChangeArrowheads="1" noChangeShapeType="1" noTextEdit="1"/>
              </p:cNvSpPr>
              <p:nvPr/>
            </p:nvSpPr>
            <p:spPr>
              <a:xfrm>
                <a:off x="0" y="4570345"/>
                <a:ext cx="13189560" cy="1248803"/>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10896600" y="4580497"/>
                <a:ext cx="4112546" cy="124880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fr-FR" sz="39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39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num>
                        <m:den>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9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xy</m:t>
                      </m:r>
                    </m:oMath>
                  </m:oMathPara>
                </a14:m>
                <a:endParaRPr lang="en-US" sz="3900"/>
              </a:p>
            </p:txBody>
          </p:sp>
        </mc:Choice>
        <mc:Fallback xmlns="">
          <p:sp>
            <p:nvSpPr>
              <p:cNvPr id="25" name="Rectangle 24"/>
              <p:cNvSpPr>
                <a:spLocks noRot="1" noChangeAspect="1" noMove="1" noResize="1" noEditPoints="1" noAdjustHandles="1" noChangeArrowheads="1" noChangeShapeType="1" noTextEdit="1"/>
              </p:cNvSpPr>
              <p:nvPr/>
            </p:nvSpPr>
            <p:spPr>
              <a:xfrm>
                <a:off x="10896600" y="4580497"/>
                <a:ext cx="4112546" cy="1248803"/>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2858238" y="8423326"/>
                <a:ext cx="2091214" cy="12159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3900">
                          <a:solidFill>
                            <a:prstClr val="black"/>
                          </a:solidFill>
                          <a:latin typeface="Cambria Math" panose="02040503050406030204" pitchFamily="18" charset="0"/>
                          <a:ea typeface="Dotum" panose="020B0600000101010101" pitchFamily="34" charset="-127"/>
                          <a:cs typeface="Times New Roman" panose="02020603050405020304" pitchFamily="18" charset="0"/>
                        </a:rPr>
                        <m:t>M</m:t>
                      </m:r>
                      <m:r>
                        <a:rPr lang="en-US" sz="39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r>
                        <a:rPr lang="en-US" sz="39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39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900">
                              <a:solidFill>
                                <a:prstClr val="black"/>
                              </a:solidFill>
                              <a:latin typeface="Cambria Math" panose="02040503050406030204" pitchFamily="18" charset="0"/>
                              <a:ea typeface="Dotum" panose="020B0600000101010101" pitchFamily="34" charset="-127"/>
                              <a:cs typeface="Times New Roman" panose="02020603050405020304" pitchFamily="18" charset="0"/>
                            </a:rPr>
                            <m:t>9</m:t>
                          </m:r>
                        </m:num>
                        <m:den>
                          <m:r>
                            <a:rPr lang="en-US" sz="3900">
                              <a:solidFill>
                                <a:prstClr val="black"/>
                              </a:solidFill>
                              <a:latin typeface="Cambria Math" panose="02040503050406030204" pitchFamily="18" charset="0"/>
                              <a:ea typeface="Dotum" panose="020B0600000101010101" pitchFamily="34" charset="-127"/>
                              <a:cs typeface="Times New Roman" panose="02020603050405020304" pitchFamily="18" charset="0"/>
                            </a:rPr>
                            <m:t>4</m:t>
                          </m:r>
                        </m:den>
                      </m:f>
                    </m:oMath>
                  </m:oMathPara>
                </a14:m>
                <a:endParaRPr lang="en-US"/>
              </a:p>
            </p:txBody>
          </p:sp>
        </mc:Choice>
        <mc:Fallback xmlns="">
          <p:sp>
            <p:nvSpPr>
              <p:cNvPr id="10" name="Rectangle 9"/>
              <p:cNvSpPr>
                <a:spLocks noRot="1" noChangeAspect="1" noMove="1" noResize="1" noEditPoints="1" noAdjustHandles="1" noChangeArrowheads="1" noChangeShapeType="1" noTextEdit="1"/>
              </p:cNvSpPr>
              <p:nvPr/>
            </p:nvSpPr>
            <p:spPr>
              <a:xfrm>
                <a:off x="2858238" y="8423326"/>
                <a:ext cx="2091214" cy="1215974"/>
              </a:xfrm>
              <a:prstGeom prst="rect">
                <a:avLst/>
              </a:prstGeom>
              <a:blipFill>
                <a:blip r:embed="rId1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35674906"/>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wipe(left)">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00"/>
                                        <p:tgtEl>
                                          <p:spTgt spid="24"/>
                                        </p:tgtEl>
                                      </p:cBhvr>
                                    </p:animEffect>
                                  </p:childTnLst>
                                </p:cTn>
                              </p:par>
                            </p:childTnLst>
                          </p:cTn>
                        </p:par>
                        <p:par>
                          <p:cTn id="28" fill="hold">
                            <p:stCondLst>
                              <p:cond delay="500"/>
                            </p:stCondLst>
                            <p:childTnLst>
                              <p:par>
                                <p:cTn id="29" presetID="16" presetClass="entr" presetSubtype="21"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barn(inVertical)">
                                      <p:cBhvr>
                                        <p:cTn id="31" dur="500"/>
                                        <p:tgtEl>
                                          <p:spTgt spid="25"/>
                                        </p:tgtEl>
                                      </p:cBhvr>
                                    </p:animEffect>
                                  </p:childTnLst>
                                </p:cTn>
                              </p:par>
                            </p:childTnLst>
                          </p:cTn>
                        </p:par>
                        <p:par>
                          <p:cTn id="32" fill="hold">
                            <p:stCondLst>
                              <p:cond delay="1000"/>
                            </p:stCondLst>
                            <p:childTnLst>
                              <p:par>
                                <p:cTn id="33" presetID="14" presetClass="entr" presetSubtype="10" fill="hold" nodeType="after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randombar(horizontal)">
                                      <p:cBhvr>
                                        <p:cTn id="35" dur="500"/>
                                        <p:tgtEl>
                                          <p:spTgt spid="6">
                                            <p:txEl>
                                              <p:pRg st="0" end="0"/>
                                            </p:txEl>
                                          </p:spTgt>
                                        </p:tgtEl>
                                      </p:cBhvr>
                                    </p:animEffect>
                                  </p:childTnLst>
                                </p:cTn>
                              </p:par>
                            </p:childTnLst>
                          </p:cTn>
                        </p:par>
                        <p:par>
                          <p:cTn id="36" fill="hold">
                            <p:stCondLst>
                              <p:cond delay="1500"/>
                            </p:stCondLst>
                            <p:childTnLst>
                              <p:par>
                                <p:cTn id="37" presetID="22" presetClass="entr" presetSubtype="8" fill="hold" nodeType="after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animEffect transition="in" filter="wipe(left)">
                                      <p:cBhvr>
                                        <p:cTn id="39" dur="500"/>
                                        <p:tgtEl>
                                          <p:spTgt spid="6">
                                            <p:txEl>
                                              <p:pRg st="1" end="1"/>
                                            </p:txEl>
                                          </p:spTgt>
                                        </p:tgtEl>
                                      </p:cBhvr>
                                    </p:animEffect>
                                  </p:childTnLst>
                                </p:cTn>
                              </p:par>
                            </p:childTnLst>
                          </p:cTn>
                        </p:par>
                        <p:par>
                          <p:cTn id="40" fill="hold">
                            <p:stCondLst>
                              <p:cond delay="2000"/>
                            </p:stCondLst>
                            <p:childTnLst>
                              <p:par>
                                <p:cTn id="41" presetID="14" presetClass="entr" presetSubtype="10" fill="hold" nodeType="after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animEffect transition="in" filter="randombar(horizontal)">
                                      <p:cBhvr>
                                        <p:cTn id="43" dur="500"/>
                                        <p:tgtEl>
                                          <p:spTgt spid="6">
                                            <p:txEl>
                                              <p:pRg st="2" end="2"/>
                                            </p:txEl>
                                          </p:spTgt>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randombar(horizontal)">
                                      <p:cBhvr>
                                        <p:cTn id="4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 grpId="0"/>
      <p:bldP spid="38" grpId="0" animBg="1"/>
      <p:bldP spid="7" grpId="0"/>
      <p:bldP spid="9" grpId="0"/>
      <p:bldP spid="24" grpId="0"/>
      <p:bldP spid="25"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12" name="Group 11"/>
          <p:cNvGrpSpPr/>
          <p:nvPr/>
        </p:nvGrpSpPr>
        <p:grpSpPr>
          <a:xfrm>
            <a:off x="457200" y="3167064"/>
            <a:ext cx="5423158" cy="3727508"/>
            <a:chOff x="917497" y="3568797"/>
            <a:chExt cx="5423158" cy="4239966"/>
          </a:xfrm>
          <a:solidFill>
            <a:srgbClr val="799276"/>
          </a:solidFill>
        </p:grpSpPr>
        <p:grpSp>
          <p:nvGrpSpPr>
            <p:cNvPr id="13" name="Group 3"/>
            <p:cNvGrpSpPr/>
            <p:nvPr/>
          </p:nvGrpSpPr>
          <p:grpSpPr>
            <a:xfrm>
              <a:off x="917497" y="3568797"/>
              <a:ext cx="5423158" cy="4239966"/>
              <a:chOff x="-4360" y="0"/>
              <a:chExt cx="3190093" cy="3100688"/>
            </a:xfrm>
            <a:grpFill/>
          </p:grpSpPr>
          <p:sp>
            <p:nvSpPr>
              <p:cNvPr id="17" name="Freeform 4"/>
              <p:cNvSpPr/>
              <p:nvPr/>
            </p:nvSpPr>
            <p:spPr>
              <a:xfrm>
                <a:off x="-4360" y="16510"/>
                <a:ext cx="3160333" cy="3074018"/>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grpFill/>
            </p:spPr>
            <p:txBody>
              <a:bodyPr/>
              <a:lstStyle/>
              <a:p>
                <a:endParaRPr lang="vi-VN"/>
              </a:p>
            </p:txBody>
          </p:sp>
          <p:sp>
            <p:nvSpPr>
              <p:cNvPr id="18" name="Freeform 5"/>
              <p:cNvSpPr/>
              <p:nvPr/>
            </p:nvSpPr>
            <p:spPr>
              <a:xfrm>
                <a:off x="-3810" y="0"/>
                <a:ext cx="3189543" cy="3100688"/>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grpFill/>
            </p:spPr>
            <p:txBody>
              <a:bodyPr/>
              <a:lstStyle/>
              <a:p>
                <a:endParaRPr lang="vi-VN"/>
              </a:p>
            </p:txBody>
          </p:sp>
        </p:grpSp>
        <p:sp>
          <p:nvSpPr>
            <p:cNvPr id="14" name="Rectangle 13"/>
            <p:cNvSpPr/>
            <p:nvPr/>
          </p:nvSpPr>
          <p:spPr>
            <a:xfrm>
              <a:off x="1226667" y="4449679"/>
              <a:ext cx="4796230" cy="2205565"/>
            </a:xfrm>
            <a:prstGeom prst="rect">
              <a:avLst/>
            </a:prstGeom>
            <a:grpFill/>
          </p:spPr>
          <p:txBody>
            <a:bodyPr wrap="square">
              <a:spAutoFit/>
            </a:bodyPr>
            <a:lstStyle/>
            <a:p>
              <a:pPr algn="ctr">
                <a:lnSpc>
                  <a:spcPct val="150000"/>
                </a:lnSpc>
                <a:buClr>
                  <a:srgbClr val="000000"/>
                </a:buClr>
                <a:buFont typeface="Arial"/>
                <a:buNone/>
              </a:pPr>
              <a:r>
                <a:rPr lang="pt-BR" sz="4000" kern="0">
                  <a:solidFill>
                    <a:schemeClr val="bg1"/>
                  </a:solidFill>
                  <a:latin typeface="Arial"/>
                  <a:ea typeface="Calibri" panose="020F0502020204030204" pitchFamily="34" charset="0"/>
                  <a:cs typeface="Times New Roman" panose="02020603050405020304" pitchFamily="18" charset="0"/>
                  <a:sym typeface="Arial"/>
                </a:rPr>
                <a:t>Ghi </a:t>
              </a:r>
              <a:r>
                <a:rPr lang="pt-BR" sz="4000" kern="0" dirty="0">
                  <a:solidFill>
                    <a:schemeClr val="bg1"/>
                  </a:solidFill>
                  <a:latin typeface="Arial"/>
                  <a:ea typeface="Calibri" panose="020F0502020204030204" pitchFamily="34" charset="0"/>
                  <a:cs typeface="Times New Roman" panose="02020603050405020304" pitchFamily="18" charset="0"/>
                  <a:sym typeface="Arial"/>
                </a:rPr>
                <a:t>nhớ </a:t>
              </a:r>
            </a:p>
            <a:p>
              <a:pPr algn="ctr">
                <a:lnSpc>
                  <a:spcPct val="150000"/>
                </a:lnSpc>
                <a:buClr>
                  <a:srgbClr val="000000"/>
                </a:buClr>
                <a:buFont typeface="Arial"/>
                <a:buNone/>
              </a:pPr>
              <a:r>
                <a:rPr lang="pt-BR" sz="4000" kern="0" dirty="0">
                  <a:solidFill>
                    <a:schemeClr val="bg1"/>
                  </a:solidFill>
                  <a:latin typeface="Arial"/>
                  <a:ea typeface="Calibri" panose="020F0502020204030204" pitchFamily="34" charset="0"/>
                  <a:cs typeface="Times New Roman" panose="02020603050405020304" pitchFamily="18" charset="0"/>
                  <a:sym typeface="Arial"/>
                </a:rPr>
                <a:t>kiến thức trong bài. </a:t>
              </a:r>
            </a:p>
          </p:txBody>
        </p:sp>
      </p:grpSp>
      <p:grpSp>
        <p:nvGrpSpPr>
          <p:cNvPr id="21" name="Group 20"/>
          <p:cNvGrpSpPr/>
          <p:nvPr/>
        </p:nvGrpSpPr>
        <p:grpSpPr>
          <a:xfrm>
            <a:off x="6413415" y="3109306"/>
            <a:ext cx="5422223" cy="3786794"/>
            <a:chOff x="6840639" y="3553166"/>
            <a:chExt cx="5422223" cy="5001862"/>
          </a:xfrm>
          <a:solidFill>
            <a:srgbClr val="799276"/>
          </a:solidFill>
        </p:grpSpPr>
        <p:grpSp>
          <p:nvGrpSpPr>
            <p:cNvPr id="22" name="Group 3"/>
            <p:cNvGrpSpPr/>
            <p:nvPr/>
          </p:nvGrpSpPr>
          <p:grpSpPr>
            <a:xfrm>
              <a:off x="6840639" y="3553166"/>
              <a:ext cx="5422223" cy="5001862"/>
              <a:chOff x="-3810" y="-1"/>
              <a:chExt cx="3189543" cy="3657863"/>
            </a:xfrm>
            <a:grpFill/>
          </p:grpSpPr>
          <p:sp>
            <p:nvSpPr>
              <p:cNvPr id="26" name="Freeform 4"/>
              <p:cNvSpPr/>
              <p:nvPr/>
            </p:nvSpPr>
            <p:spPr>
              <a:xfrm>
                <a:off x="10160" y="16510"/>
                <a:ext cx="3160333" cy="364135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grpFill/>
            </p:spPr>
            <p:txBody>
              <a:bodyPr/>
              <a:lstStyle/>
              <a:p>
                <a:endParaRPr lang="vi-VN"/>
              </a:p>
            </p:txBody>
          </p:sp>
          <p:sp>
            <p:nvSpPr>
              <p:cNvPr id="27" name="Freeform 5"/>
              <p:cNvSpPr/>
              <p:nvPr/>
            </p:nvSpPr>
            <p:spPr>
              <a:xfrm>
                <a:off x="-3810" y="-1"/>
                <a:ext cx="3189543" cy="365786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grpFill/>
            </p:spPr>
            <p:txBody>
              <a:bodyPr/>
              <a:lstStyle/>
              <a:p>
                <a:endParaRPr lang="vi-VN"/>
              </a:p>
            </p:txBody>
          </p:sp>
        </p:grpSp>
        <p:sp>
          <p:nvSpPr>
            <p:cNvPr id="24" name="Rectangle 23"/>
            <p:cNvSpPr/>
            <p:nvPr/>
          </p:nvSpPr>
          <p:spPr>
            <a:xfrm>
              <a:off x="7344615" y="4717099"/>
              <a:ext cx="4360209" cy="2410486"/>
            </a:xfrm>
            <a:prstGeom prst="rect">
              <a:avLst/>
            </a:prstGeom>
            <a:grpFill/>
          </p:spPr>
          <p:txBody>
            <a:bodyPr wrap="square">
              <a:spAutoFit/>
            </a:bodyPr>
            <a:lstStyle/>
            <a:p>
              <a:pPr algn="ctr">
                <a:lnSpc>
                  <a:spcPct val="150000"/>
                </a:lnSpc>
                <a:spcBef>
                  <a:spcPts val="600"/>
                </a:spcBef>
                <a:spcAft>
                  <a:spcPts val="600"/>
                </a:spcAft>
                <a:buClr>
                  <a:srgbClr val="000000"/>
                </a:buClr>
                <a:buFont typeface="Arial"/>
                <a:buNone/>
              </a:pPr>
              <a:r>
                <a:rPr lang="pt-BR" sz="4000" kern="0">
                  <a:solidFill>
                    <a:schemeClr val="bg1"/>
                  </a:solidFill>
                  <a:latin typeface="Arial"/>
                  <a:ea typeface="Calibri" panose="020F0502020204030204" pitchFamily="34" charset="0"/>
                  <a:cs typeface="Times New Roman" panose="02020603050405020304" pitchFamily="18" charset="0"/>
                  <a:sym typeface="Arial"/>
                </a:rPr>
                <a:t>Hoàn thành các bài tập trong SBT. </a:t>
              </a:r>
            </a:p>
          </p:txBody>
        </p:sp>
      </p:grpSp>
      <p:grpSp>
        <p:nvGrpSpPr>
          <p:cNvPr id="29" name="Group 28"/>
          <p:cNvGrpSpPr/>
          <p:nvPr/>
        </p:nvGrpSpPr>
        <p:grpSpPr>
          <a:xfrm>
            <a:off x="12421737" y="3148493"/>
            <a:ext cx="5422223" cy="3747607"/>
            <a:chOff x="12644694" y="3479846"/>
            <a:chExt cx="5422223" cy="4709752"/>
          </a:xfrm>
          <a:solidFill>
            <a:srgbClr val="799276"/>
          </a:solidFill>
        </p:grpSpPr>
        <p:grpSp>
          <p:nvGrpSpPr>
            <p:cNvPr id="31" name="Group 3"/>
            <p:cNvGrpSpPr/>
            <p:nvPr/>
          </p:nvGrpSpPr>
          <p:grpSpPr>
            <a:xfrm>
              <a:off x="12644694" y="3479846"/>
              <a:ext cx="5422223" cy="4709752"/>
              <a:chOff x="-3810" y="0"/>
              <a:chExt cx="3189543" cy="3444242"/>
            </a:xfrm>
            <a:grpFill/>
          </p:grpSpPr>
          <p:sp>
            <p:nvSpPr>
              <p:cNvPr id="33" name="Freeform 4"/>
              <p:cNvSpPr/>
              <p:nvPr/>
            </p:nvSpPr>
            <p:spPr>
              <a:xfrm>
                <a:off x="10160" y="16510"/>
                <a:ext cx="3160333" cy="342773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grpFill/>
            </p:spPr>
            <p:txBody>
              <a:bodyPr/>
              <a:lstStyle/>
              <a:p>
                <a:endParaRPr lang="vi-VN"/>
              </a:p>
            </p:txBody>
          </p:sp>
          <p:sp>
            <p:nvSpPr>
              <p:cNvPr id="34" name="Freeform 5"/>
              <p:cNvSpPr/>
              <p:nvPr/>
            </p:nvSpPr>
            <p:spPr>
              <a:xfrm>
                <a:off x="-3810" y="0"/>
                <a:ext cx="3189543" cy="344424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grpFill/>
            </p:spPr>
            <p:txBody>
              <a:bodyPr/>
              <a:lstStyle/>
              <a:p>
                <a:endParaRPr lang="vi-VN"/>
              </a:p>
            </p:txBody>
          </p:sp>
        </p:grpSp>
        <p:sp>
          <p:nvSpPr>
            <p:cNvPr id="32" name="Rectangle 31"/>
            <p:cNvSpPr/>
            <p:nvPr/>
          </p:nvSpPr>
          <p:spPr>
            <a:xfrm>
              <a:off x="12756290" y="3976014"/>
              <a:ext cx="5196871" cy="3597183"/>
            </a:xfrm>
            <a:prstGeom prst="rect">
              <a:avLst/>
            </a:prstGeom>
            <a:grpFill/>
          </p:spPr>
          <p:txBody>
            <a:bodyPr wrap="square">
              <a:spAutoFit/>
            </a:bodyPr>
            <a:lstStyle/>
            <a:p>
              <a:pPr algn="ctr">
                <a:lnSpc>
                  <a:spcPct val="150000"/>
                </a:lnSpc>
                <a:buClr>
                  <a:srgbClr val="000000"/>
                </a:buClr>
                <a:buFont typeface="Arial"/>
                <a:buNone/>
              </a:pPr>
              <a:r>
                <a:rPr lang="vi-VN" sz="4000" kern="0">
                  <a:solidFill>
                    <a:schemeClr val="bg1"/>
                  </a:solidFill>
                  <a:latin typeface="Arial"/>
                  <a:ea typeface="Calibri" panose="020F0502020204030204" pitchFamily="34" charset="0"/>
                  <a:cs typeface="Times New Roman" panose="02020603050405020304" pitchFamily="18" charset="0"/>
                  <a:sym typeface="Arial"/>
                </a:rPr>
                <a:t>Chuẩn </a:t>
              </a:r>
              <a:r>
                <a:rPr lang="vi-VN" sz="4000" kern="0" dirty="0">
                  <a:solidFill>
                    <a:schemeClr val="bg1"/>
                  </a:solidFill>
                  <a:latin typeface="Arial"/>
                  <a:ea typeface="Calibri" panose="020F0502020204030204" pitchFamily="34" charset="0"/>
                  <a:cs typeface="Times New Roman" panose="02020603050405020304" pitchFamily="18" charset="0"/>
                  <a:sym typeface="Arial"/>
                </a:rPr>
                <a:t>bị trước </a:t>
              </a:r>
              <a:endParaRPr lang="en-US" sz="4000" kern="0" dirty="0">
                <a:solidFill>
                  <a:schemeClr val="bg1"/>
                </a:solidFill>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vi-VN" sz="4000" b="1" kern="0">
                  <a:solidFill>
                    <a:schemeClr val="bg1"/>
                  </a:solidFill>
                  <a:latin typeface="Arial"/>
                  <a:ea typeface="Calibri" panose="020F0502020204030204" pitchFamily="34" charset="0"/>
                  <a:cs typeface="Times New Roman" panose="02020603050405020304" pitchFamily="18" charset="0"/>
                  <a:sym typeface="Arial"/>
                </a:rPr>
                <a:t>Bài 3. Phép cộng và phép trừ đa thức</a:t>
              </a:r>
              <a:r>
                <a:rPr lang="en-US" sz="4000" b="1" kern="0">
                  <a:solidFill>
                    <a:schemeClr val="bg1"/>
                  </a:solidFill>
                  <a:latin typeface="Arial"/>
                  <a:ea typeface="Calibri" panose="020F0502020204030204" pitchFamily="34" charset="0"/>
                  <a:cs typeface="Times New Roman" panose="02020603050405020304" pitchFamily="18" charset="0"/>
                  <a:sym typeface="Arial"/>
                </a:rPr>
                <a:t>.</a:t>
              </a:r>
              <a:endParaRPr lang="pt-BR" sz="4000" b="1" kern="0" dirty="0">
                <a:solidFill>
                  <a:schemeClr val="bg1"/>
                </a:solidFill>
                <a:latin typeface="Arial"/>
                <a:ea typeface="Calibri" panose="020F0502020204030204" pitchFamily="34" charset="0"/>
                <a:cs typeface="Times New Roman" panose="02020603050405020304" pitchFamily="18" charset="0"/>
                <a:sym typeface="Arial"/>
              </a:endParaRPr>
            </a:p>
          </p:txBody>
        </p:sp>
      </p:grpSp>
      <p:grpSp>
        <p:nvGrpSpPr>
          <p:cNvPr id="38" name="Group 37"/>
          <p:cNvGrpSpPr/>
          <p:nvPr/>
        </p:nvGrpSpPr>
        <p:grpSpPr>
          <a:xfrm>
            <a:off x="3987447" y="583711"/>
            <a:ext cx="10272000" cy="3873989"/>
            <a:chOff x="4129800" y="287531"/>
            <a:chExt cx="10272000" cy="3873989"/>
          </a:xfrm>
        </p:grpSpPr>
        <p:grpSp>
          <p:nvGrpSpPr>
            <p:cNvPr id="39" name="Group 2"/>
            <p:cNvGrpSpPr/>
            <p:nvPr/>
          </p:nvGrpSpPr>
          <p:grpSpPr>
            <a:xfrm>
              <a:off x="4794227" y="287531"/>
              <a:ext cx="8889548" cy="3873989"/>
              <a:chOff x="-347408" y="-28575"/>
              <a:chExt cx="3354033" cy="841375"/>
            </a:xfrm>
          </p:grpSpPr>
          <p:sp>
            <p:nvSpPr>
              <p:cNvPr id="41" name="Freeform 3"/>
              <p:cNvSpPr/>
              <p:nvPr/>
            </p:nvSpPr>
            <p:spPr>
              <a:xfrm>
                <a:off x="-347408" y="29859"/>
                <a:ext cx="3354033" cy="272376"/>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chemeClr val="accent6">
                  <a:lumMod val="75000"/>
                </a:schemeClr>
              </a:solidFill>
            </p:spPr>
            <p:txBody>
              <a:bodyPr/>
              <a:lstStyle/>
              <a:p>
                <a:endParaRPr lang="vi-VN"/>
              </a:p>
            </p:txBody>
          </p:sp>
          <p:sp>
            <p:nvSpPr>
              <p:cNvPr id="42" name="TextBox 4"/>
              <p:cNvSpPr txBox="1"/>
              <p:nvPr/>
            </p:nvSpPr>
            <p:spPr>
              <a:xfrm>
                <a:off x="0" y="-28575"/>
                <a:ext cx="812800" cy="841375"/>
              </a:xfrm>
              <a:prstGeom prst="rect">
                <a:avLst/>
              </a:prstGeom>
            </p:spPr>
            <p:txBody>
              <a:bodyPr lIns="50800" tIns="50800" rIns="50800" bIns="50800" rtlCol="0" anchor="ctr"/>
              <a:lstStyle/>
              <a:p>
                <a:pPr algn="ctr">
                  <a:lnSpc>
                    <a:spcPts val="2241"/>
                  </a:lnSpc>
                </a:pPr>
                <a:endParaRPr/>
              </a:p>
            </p:txBody>
          </p:sp>
        </p:grpSp>
        <p:sp>
          <p:nvSpPr>
            <p:cNvPr id="40" name="Google Shape;7771;p33"/>
            <p:cNvSpPr txBox="1">
              <a:spLocks/>
            </p:cNvSpPr>
            <p:nvPr/>
          </p:nvSpPr>
          <p:spPr>
            <a:xfrm>
              <a:off x="4129800" y="800100"/>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vi-VN" sz="5800" b="1" kern="0">
                  <a:solidFill>
                    <a:schemeClr val="bg1"/>
                  </a:solidFill>
                  <a:latin typeface="Arial" panose="020B0604020202020204" pitchFamily="34" charset="0"/>
                </a:rPr>
                <a:t>HƯỚNG DẪN VỀ NHÀ</a:t>
              </a:r>
              <a:endParaRPr lang="vi-VN" sz="5800" b="1" kern="0" dirty="0">
                <a:solidFill>
                  <a:schemeClr val="bg1"/>
                </a:solidFill>
                <a:latin typeface="Arial" panose="020B0604020202020204" pitchFamily="34" charset="0"/>
              </a:endParaRPr>
            </a:p>
          </p:txBody>
        </p:sp>
      </p:grpSp>
      <p:pic>
        <p:nvPicPr>
          <p:cNvPr id="2" name="Picture 1"/>
          <p:cNvPicPr>
            <a:picLocks noChangeAspect="1"/>
          </p:cNvPicPr>
          <p:nvPr/>
        </p:nvPicPr>
        <p:blipFill>
          <a:blip r:embed="rId2"/>
          <a:stretch>
            <a:fillRect/>
          </a:stretch>
        </p:blipFill>
        <p:spPr>
          <a:xfrm>
            <a:off x="449705" y="8572500"/>
            <a:ext cx="1018120" cy="1304657"/>
          </a:xfrm>
          <a:prstGeom prst="rect">
            <a:avLst/>
          </a:prstGeom>
        </p:spPr>
      </p:pic>
      <p:pic>
        <p:nvPicPr>
          <p:cNvPr id="5" name="Picture 4"/>
          <p:cNvPicPr>
            <a:picLocks noChangeAspect="1"/>
          </p:cNvPicPr>
          <p:nvPr/>
        </p:nvPicPr>
        <p:blipFill>
          <a:blip r:embed="rId3"/>
          <a:stretch>
            <a:fillRect/>
          </a:stretch>
        </p:blipFill>
        <p:spPr>
          <a:xfrm>
            <a:off x="14838372" y="8593872"/>
            <a:ext cx="3005588" cy="1298561"/>
          </a:xfrm>
          <a:prstGeom prst="rect">
            <a:avLst/>
          </a:prstGeom>
        </p:spPr>
      </p:pic>
      <p:pic>
        <p:nvPicPr>
          <p:cNvPr id="6" name="Picture 5"/>
          <p:cNvPicPr>
            <a:picLocks noChangeAspect="1"/>
          </p:cNvPicPr>
          <p:nvPr/>
        </p:nvPicPr>
        <p:blipFill>
          <a:blip r:embed="rId4"/>
          <a:stretch>
            <a:fillRect/>
          </a:stretch>
        </p:blipFill>
        <p:spPr>
          <a:xfrm rot="16687452">
            <a:off x="16828887" y="-412468"/>
            <a:ext cx="2030144" cy="2249619"/>
          </a:xfrm>
          <a:prstGeom prst="rect">
            <a:avLst/>
          </a:prstGeom>
        </p:spPr>
      </p:pic>
    </p:spTree>
    <p:extLst>
      <p:ext uri="{BB962C8B-B14F-4D97-AF65-F5344CB8AC3E}">
        <p14:creationId xmlns:p14="http://schemas.microsoft.com/office/powerpoint/2010/main" val="3592119815"/>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arn(inVertical)">
                                      <p:cBhvr>
                                        <p:cTn id="15" dur="500"/>
                                        <p:tgtEl>
                                          <p:spTgt spid="21"/>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randombar(horizontal)">
                                      <p:cBhvr>
                                        <p:cTn id="1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2" name="Freeform 2"/>
          <p:cNvSpPr/>
          <p:nvPr/>
        </p:nvSpPr>
        <p:spPr>
          <a:xfrm>
            <a:off x="8346728"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a:stretch>
          </a:blipFill>
        </p:spPr>
        <p:txBody>
          <a:bodyPr/>
          <a:lstStyle/>
          <a:p>
            <a:endParaRPr lang="vi-VN"/>
          </a:p>
        </p:txBody>
      </p:sp>
      <p:sp>
        <p:nvSpPr>
          <p:cNvPr id="3" name="Freeform 3"/>
          <p:cNvSpPr/>
          <p:nvPr/>
        </p:nvSpPr>
        <p:spPr>
          <a:xfrm>
            <a:off x="15562445" y="1131805"/>
            <a:ext cx="1696855" cy="3705926"/>
          </a:xfrm>
          <a:custGeom>
            <a:avLst/>
            <a:gdLst/>
            <a:ahLst/>
            <a:cxnLst/>
            <a:rect l="l" t="t" r="r" b="b"/>
            <a:pathLst>
              <a:path w="1696855" h="3705926">
                <a:moveTo>
                  <a:pt x="0" y="0"/>
                </a:moveTo>
                <a:lnTo>
                  <a:pt x="1696855" y="0"/>
                </a:lnTo>
                <a:lnTo>
                  <a:pt x="1696855"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r="-299069"/>
            </a:stretch>
          </a:blipFill>
        </p:spPr>
        <p:txBody>
          <a:bodyPr/>
          <a:lstStyle/>
          <a:p>
            <a:endParaRPr lang="vi-VN"/>
          </a:p>
        </p:txBody>
      </p:sp>
      <p:sp>
        <p:nvSpPr>
          <p:cNvPr id="4" name="Freeform 4"/>
          <p:cNvSpPr/>
          <p:nvPr/>
        </p:nvSpPr>
        <p:spPr>
          <a:xfrm>
            <a:off x="8346728"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a:stretch>
          </a:blipFill>
        </p:spPr>
        <p:txBody>
          <a:bodyPr/>
          <a:lstStyle/>
          <a:p>
            <a:endParaRPr lang="vi-VN"/>
          </a:p>
        </p:txBody>
      </p:sp>
      <p:sp>
        <p:nvSpPr>
          <p:cNvPr id="5" name="Freeform 5"/>
          <p:cNvSpPr/>
          <p:nvPr/>
        </p:nvSpPr>
        <p:spPr>
          <a:xfrm>
            <a:off x="1028700"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a:stretch>
          </a:blipFill>
        </p:spPr>
        <p:txBody>
          <a:bodyPr/>
          <a:lstStyle/>
          <a:p>
            <a:endParaRPr lang="vi-VN"/>
          </a:p>
        </p:txBody>
      </p:sp>
      <p:sp>
        <p:nvSpPr>
          <p:cNvPr id="6" name="Freeform 6"/>
          <p:cNvSpPr/>
          <p:nvPr/>
        </p:nvSpPr>
        <p:spPr>
          <a:xfrm flipV="1">
            <a:off x="1028700" y="8893111"/>
            <a:ext cx="8115300" cy="365188"/>
          </a:xfrm>
          <a:custGeom>
            <a:avLst/>
            <a:gdLst/>
            <a:ahLst/>
            <a:cxnLst/>
            <a:rect l="l" t="t" r="r" b="b"/>
            <a:pathLst>
              <a:path w="8115300" h="365188">
                <a:moveTo>
                  <a:pt x="0" y="365189"/>
                </a:moveTo>
                <a:lnTo>
                  <a:pt x="8115300" y="365189"/>
                </a:lnTo>
                <a:lnTo>
                  <a:pt x="8115300" y="0"/>
                </a:lnTo>
                <a:lnTo>
                  <a:pt x="0" y="0"/>
                </a:lnTo>
                <a:lnTo>
                  <a:pt x="0" y="365189"/>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vi-VN"/>
          </a:p>
        </p:txBody>
      </p:sp>
      <p:sp>
        <p:nvSpPr>
          <p:cNvPr id="7" name="Freeform 7"/>
          <p:cNvSpPr/>
          <p:nvPr/>
        </p:nvSpPr>
        <p:spPr>
          <a:xfrm rot="5400000" flipV="1">
            <a:off x="-2698268" y="4926745"/>
            <a:ext cx="7773430" cy="349804"/>
          </a:xfrm>
          <a:custGeom>
            <a:avLst/>
            <a:gdLst/>
            <a:ahLst/>
            <a:cxnLst/>
            <a:rect l="l" t="t" r="r" b="b"/>
            <a:pathLst>
              <a:path w="7773430" h="349804">
                <a:moveTo>
                  <a:pt x="0" y="349804"/>
                </a:moveTo>
                <a:lnTo>
                  <a:pt x="7773429" y="349804"/>
                </a:lnTo>
                <a:lnTo>
                  <a:pt x="7773429" y="0"/>
                </a:lnTo>
                <a:lnTo>
                  <a:pt x="0" y="0"/>
                </a:lnTo>
                <a:lnTo>
                  <a:pt x="0" y="349804"/>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vi-VN"/>
          </a:p>
        </p:txBody>
      </p:sp>
      <p:sp>
        <p:nvSpPr>
          <p:cNvPr id="8" name="Freeform 8"/>
          <p:cNvSpPr/>
          <p:nvPr/>
        </p:nvSpPr>
        <p:spPr>
          <a:xfrm flipH="1" flipV="1">
            <a:off x="9077325" y="8893111"/>
            <a:ext cx="8115300" cy="365188"/>
          </a:xfrm>
          <a:custGeom>
            <a:avLst/>
            <a:gdLst/>
            <a:ahLst/>
            <a:cxnLst/>
            <a:rect l="l" t="t" r="r" b="b"/>
            <a:pathLst>
              <a:path w="8115300" h="365188">
                <a:moveTo>
                  <a:pt x="8115300" y="365189"/>
                </a:moveTo>
                <a:lnTo>
                  <a:pt x="0" y="365189"/>
                </a:lnTo>
                <a:lnTo>
                  <a:pt x="0" y="0"/>
                </a:lnTo>
                <a:lnTo>
                  <a:pt x="8115300" y="0"/>
                </a:lnTo>
                <a:lnTo>
                  <a:pt x="8115300" y="365189"/>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vi-VN"/>
          </a:p>
        </p:txBody>
      </p:sp>
      <p:sp>
        <p:nvSpPr>
          <p:cNvPr id="9" name="Freeform 9"/>
          <p:cNvSpPr/>
          <p:nvPr/>
        </p:nvSpPr>
        <p:spPr>
          <a:xfrm>
            <a:off x="15562445" y="5449268"/>
            <a:ext cx="1696855" cy="3705926"/>
          </a:xfrm>
          <a:custGeom>
            <a:avLst/>
            <a:gdLst/>
            <a:ahLst/>
            <a:cxnLst/>
            <a:rect l="l" t="t" r="r" b="b"/>
            <a:pathLst>
              <a:path w="1696855" h="3705926">
                <a:moveTo>
                  <a:pt x="0" y="0"/>
                </a:moveTo>
                <a:lnTo>
                  <a:pt x="1696855" y="0"/>
                </a:lnTo>
                <a:lnTo>
                  <a:pt x="1696855"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r="-299069"/>
            </a:stretch>
          </a:blipFill>
        </p:spPr>
        <p:txBody>
          <a:bodyPr/>
          <a:lstStyle/>
          <a:p>
            <a:endParaRPr lang="vi-VN"/>
          </a:p>
        </p:txBody>
      </p:sp>
      <p:sp>
        <p:nvSpPr>
          <p:cNvPr id="10" name="Freeform 10"/>
          <p:cNvSpPr/>
          <p:nvPr/>
        </p:nvSpPr>
        <p:spPr>
          <a:xfrm>
            <a:off x="1028700"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a:stretch>
          </a:blipFill>
        </p:spPr>
        <p:txBody>
          <a:bodyPr/>
          <a:lstStyle/>
          <a:p>
            <a:endParaRPr lang="vi-VN"/>
          </a:p>
        </p:txBody>
      </p:sp>
      <p:grpSp>
        <p:nvGrpSpPr>
          <p:cNvPr id="27" name="Group 26"/>
          <p:cNvGrpSpPr/>
          <p:nvPr/>
        </p:nvGrpSpPr>
        <p:grpSpPr>
          <a:xfrm rot="211480">
            <a:off x="3082516" y="1669596"/>
            <a:ext cx="12750639" cy="5885122"/>
            <a:chOff x="3729738" y="1468178"/>
            <a:chExt cx="10980924" cy="4851572"/>
          </a:xfrm>
        </p:grpSpPr>
        <p:sp>
          <p:nvSpPr>
            <p:cNvPr id="11" name="Freeform 11"/>
            <p:cNvSpPr/>
            <p:nvPr/>
          </p:nvSpPr>
          <p:spPr>
            <a:xfrm>
              <a:off x="3729738" y="1468178"/>
              <a:ext cx="10980924" cy="4851572"/>
            </a:xfrm>
            <a:custGeom>
              <a:avLst/>
              <a:gdLst/>
              <a:ahLst/>
              <a:cxnLst/>
              <a:rect l="l" t="t" r="r" b="b"/>
              <a:pathLst>
                <a:path w="10980924" h="4851572">
                  <a:moveTo>
                    <a:pt x="0" y="0"/>
                  </a:moveTo>
                  <a:lnTo>
                    <a:pt x="10980924" y="0"/>
                  </a:lnTo>
                  <a:lnTo>
                    <a:pt x="10980924" y="4851572"/>
                  </a:lnTo>
                  <a:lnTo>
                    <a:pt x="0" y="485157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vi-VN"/>
            </a:p>
          </p:txBody>
        </p:sp>
        <p:sp>
          <p:nvSpPr>
            <p:cNvPr id="12" name="Freeform 12"/>
            <p:cNvSpPr/>
            <p:nvPr/>
          </p:nvSpPr>
          <p:spPr>
            <a:xfrm>
              <a:off x="3969467" y="1574095"/>
              <a:ext cx="10501466" cy="4639739"/>
            </a:xfrm>
            <a:custGeom>
              <a:avLst/>
              <a:gdLst/>
              <a:ahLst/>
              <a:cxnLst/>
              <a:rect l="l" t="t" r="r" b="b"/>
              <a:pathLst>
                <a:path w="10501466" h="4639739">
                  <a:moveTo>
                    <a:pt x="0" y="0"/>
                  </a:moveTo>
                  <a:lnTo>
                    <a:pt x="10501466" y="0"/>
                  </a:lnTo>
                  <a:lnTo>
                    <a:pt x="10501466" y="4639738"/>
                  </a:lnTo>
                  <a:lnTo>
                    <a:pt x="0" y="463973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vi-VN"/>
            </a:p>
          </p:txBody>
        </p:sp>
      </p:grpSp>
      <p:sp>
        <p:nvSpPr>
          <p:cNvPr id="20" name="Freeform 20"/>
          <p:cNvSpPr/>
          <p:nvPr/>
        </p:nvSpPr>
        <p:spPr>
          <a:xfrm rot="-1443064">
            <a:off x="16328569" y="716327"/>
            <a:ext cx="791514" cy="1545674"/>
          </a:xfrm>
          <a:custGeom>
            <a:avLst/>
            <a:gdLst/>
            <a:ahLst/>
            <a:cxnLst/>
            <a:rect l="l" t="t" r="r" b="b"/>
            <a:pathLst>
              <a:path w="791514" h="1545674">
                <a:moveTo>
                  <a:pt x="0" y="0"/>
                </a:moveTo>
                <a:lnTo>
                  <a:pt x="791514" y="0"/>
                </a:lnTo>
                <a:lnTo>
                  <a:pt x="791514" y="1545674"/>
                </a:lnTo>
                <a:lnTo>
                  <a:pt x="0" y="1545674"/>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vi-VN"/>
          </a:p>
        </p:txBody>
      </p:sp>
      <p:sp>
        <p:nvSpPr>
          <p:cNvPr id="21" name="Freeform 21"/>
          <p:cNvSpPr/>
          <p:nvPr/>
        </p:nvSpPr>
        <p:spPr>
          <a:xfrm rot="-1443064">
            <a:off x="16696978" y="652868"/>
            <a:ext cx="610958" cy="1193084"/>
          </a:xfrm>
          <a:custGeom>
            <a:avLst/>
            <a:gdLst/>
            <a:ahLst/>
            <a:cxnLst/>
            <a:rect l="l" t="t" r="r" b="b"/>
            <a:pathLst>
              <a:path w="610958" h="1193084">
                <a:moveTo>
                  <a:pt x="0" y="0"/>
                </a:moveTo>
                <a:lnTo>
                  <a:pt x="610958" y="0"/>
                </a:lnTo>
                <a:lnTo>
                  <a:pt x="610958" y="1193084"/>
                </a:lnTo>
                <a:lnTo>
                  <a:pt x="0" y="1193084"/>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vi-VN"/>
          </a:p>
        </p:txBody>
      </p:sp>
      <p:sp>
        <p:nvSpPr>
          <p:cNvPr id="22" name="Freeform 22"/>
          <p:cNvSpPr/>
          <p:nvPr/>
        </p:nvSpPr>
        <p:spPr>
          <a:xfrm rot="7588689" flipV="1">
            <a:off x="15369174" y="7969979"/>
            <a:ext cx="2041001" cy="1005657"/>
          </a:xfrm>
          <a:custGeom>
            <a:avLst/>
            <a:gdLst/>
            <a:ahLst/>
            <a:cxnLst/>
            <a:rect l="l" t="t" r="r" b="b"/>
            <a:pathLst>
              <a:path w="2041001" h="1005657">
                <a:moveTo>
                  <a:pt x="0" y="1005656"/>
                </a:moveTo>
                <a:lnTo>
                  <a:pt x="2041001" y="1005656"/>
                </a:lnTo>
                <a:lnTo>
                  <a:pt x="2041001" y="0"/>
                </a:lnTo>
                <a:lnTo>
                  <a:pt x="0" y="0"/>
                </a:lnTo>
                <a:lnTo>
                  <a:pt x="0" y="1005656"/>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vi-VN"/>
          </a:p>
        </p:txBody>
      </p:sp>
      <p:sp>
        <p:nvSpPr>
          <p:cNvPr id="23" name="Freeform 23"/>
          <p:cNvSpPr/>
          <p:nvPr/>
        </p:nvSpPr>
        <p:spPr>
          <a:xfrm rot="-7277178">
            <a:off x="1573910" y="7203071"/>
            <a:ext cx="1968287" cy="975943"/>
          </a:xfrm>
          <a:custGeom>
            <a:avLst/>
            <a:gdLst/>
            <a:ahLst/>
            <a:cxnLst/>
            <a:rect l="l" t="t" r="r" b="b"/>
            <a:pathLst>
              <a:path w="1968287" h="975943">
                <a:moveTo>
                  <a:pt x="0" y="0"/>
                </a:moveTo>
                <a:lnTo>
                  <a:pt x="1968287" y="0"/>
                </a:lnTo>
                <a:lnTo>
                  <a:pt x="1968287" y="975942"/>
                </a:lnTo>
                <a:lnTo>
                  <a:pt x="0" y="975942"/>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endParaRPr lang="vi-VN"/>
          </a:p>
        </p:txBody>
      </p:sp>
      <p:sp>
        <p:nvSpPr>
          <p:cNvPr id="24" name="Freeform 24"/>
          <p:cNvSpPr/>
          <p:nvPr/>
        </p:nvSpPr>
        <p:spPr>
          <a:xfrm rot="-4505717" flipV="1">
            <a:off x="580545" y="766638"/>
            <a:ext cx="1500845" cy="965544"/>
          </a:xfrm>
          <a:custGeom>
            <a:avLst/>
            <a:gdLst/>
            <a:ahLst/>
            <a:cxnLst/>
            <a:rect l="l" t="t" r="r" b="b"/>
            <a:pathLst>
              <a:path w="1500845" h="965544">
                <a:moveTo>
                  <a:pt x="0" y="965544"/>
                </a:moveTo>
                <a:lnTo>
                  <a:pt x="1500846" y="965544"/>
                </a:lnTo>
                <a:lnTo>
                  <a:pt x="1500846" y="0"/>
                </a:lnTo>
                <a:lnTo>
                  <a:pt x="0" y="0"/>
                </a:lnTo>
                <a:lnTo>
                  <a:pt x="0" y="965544"/>
                </a:lnTo>
                <a:close/>
              </a:path>
            </a:pathLst>
          </a:custGeom>
          <a:blipFill>
            <a:blip r:embed="rId18">
              <a:extLst>
                <a:ext uri="{96DAC541-7B7A-43D3-8B79-37D633B846F1}">
                  <asvg:svgBlip xmlns:asvg="http://schemas.microsoft.com/office/drawing/2016/SVG/main" xmlns="" r:embed="rId19"/>
                </a:ext>
              </a:extLst>
            </a:blip>
            <a:stretch>
              <a:fillRect/>
            </a:stretch>
          </a:blipFill>
        </p:spPr>
        <p:txBody>
          <a:bodyPr/>
          <a:lstStyle/>
          <a:p>
            <a:endParaRPr lang="vi-VN"/>
          </a:p>
        </p:txBody>
      </p:sp>
      <p:sp>
        <p:nvSpPr>
          <p:cNvPr id="25" name="Freeform 25"/>
          <p:cNvSpPr/>
          <p:nvPr/>
        </p:nvSpPr>
        <p:spPr>
          <a:xfrm rot="5400000">
            <a:off x="8215049" y="8032962"/>
            <a:ext cx="646545" cy="3097220"/>
          </a:xfrm>
          <a:custGeom>
            <a:avLst/>
            <a:gdLst/>
            <a:ahLst/>
            <a:cxnLst/>
            <a:rect l="l" t="t" r="r" b="b"/>
            <a:pathLst>
              <a:path w="646545" h="3097220">
                <a:moveTo>
                  <a:pt x="0" y="0"/>
                </a:moveTo>
                <a:lnTo>
                  <a:pt x="646545" y="0"/>
                </a:lnTo>
                <a:lnTo>
                  <a:pt x="646545" y="3097220"/>
                </a:lnTo>
                <a:lnTo>
                  <a:pt x="0" y="3097220"/>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p:spPr>
        <p:txBody>
          <a:bodyPr/>
          <a:lstStyle/>
          <a:p>
            <a:endParaRPr lang="vi-VN"/>
          </a:p>
        </p:txBody>
      </p:sp>
      <p:sp>
        <p:nvSpPr>
          <p:cNvPr id="28" name="Google Shape;7484;p29"/>
          <p:cNvSpPr txBox="1">
            <a:spLocks/>
          </p:cNvSpPr>
          <p:nvPr/>
        </p:nvSpPr>
        <p:spPr>
          <a:xfrm>
            <a:off x="2106124" y="2721385"/>
            <a:ext cx="14703422" cy="346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Kavoon"/>
              <a:buNone/>
              <a:defRPr sz="7466"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9pPr>
          </a:lstStyle>
          <a:p>
            <a:pPr lvl="0">
              <a:lnSpc>
                <a:spcPct val="150000"/>
              </a:lnSpc>
              <a:buClr>
                <a:srgbClr val="04596F"/>
              </a:buClr>
              <a:defRPr/>
            </a:pPr>
            <a:r>
              <a:rPr lang="vi-VN" sz="7500" b="1" kern="0">
                <a:ln w="0"/>
                <a:solidFill>
                  <a:srgbClr val="C00000"/>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rPr>
              <a:t>CẢM ƠN CÁC EM </a:t>
            </a:r>
          </a:p>
          <a:p>
            <a:pPr lvl="0">
              <a:lnSpc>
                <a:spcPct val="150000"/>
              </a:lnSpc>
              <a:buClr>
                <a:srgbClr val="04596F"/>
              </a:buClr>
              <a:defRPr/>
            </a:pPr>
            <a:r>
              <a:rPr lang="vi-VN" sz="7500" b="1" kern="0">
                <a:ln w="0"/>
                <a:solidFill>
                  <a:srgbClr val="C00000"/>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rPr>
              <a:t>ĐÃ </a:t>
            </a:r>
            <a:r>
              <a:rPr lang="en-US" sz="7500" b="1" kern="0">
                <a:ln w="0"/>
                <a:solidFill>
                  <a:srgbClr val="C00000"/>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rPr>
              <a:t>LẮNG NGHE </a:t>
            </a:r>
            <a:r>
              <a:rPr lang="vi-VN" sz="7500" b="1" kern="0">
                <a:ln w="0"/>
                <a:solidFill>
                  <a:srgbClr val="C00000"/>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rPr>
              <a:t>BÀI!</a:t>
            </a:r>
            <a:endParaRPr lang="vi-VN" sz="7500" b="1" kern="0" dirty="0">
              <a:ln w="0"/>
              <a:solidFill>
                <a:srgbClr val="C00000"/>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endParaRPr>
          </a:p>
        </p:txBody>
      </p:sp>
    </p:spTree>
  </p:cSld>
  <p:clrMapOvr>
    <a:masterClrMapping/>
  </p:clrMapOvr>
  <p:transition spd="slow">
    <p:comb/>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3" name="Freeform 3"/>
          <p:cNvSpPr/>
          <p:nvPr/>
        </p:nvSpPr>
        <p:spPr>
          <a:xfrm rot="4134520">
            <a:off x="-837442" y="-1391434"/>
            <a:ext cx="2707954" cy="3534034"/>
          </a:xfrm>
          <a:custGeom>
            <a:avLst/>
            <a:gdLst/>
            <a:ahLst/>
            <a:cxnLst/>
            <a:rect l="l" t="t" r="r" b="b"/>
            <a:pathLst>
              <a:path w="2707954" h="3534034">
                <a:moveTo>
                  <a:pt x="0" y="0"/>
                </a:moveTo>
                <a:lnTo>
                  <a:pt x="2707954" y="0"/>
                </a:lnTo>
                <a:lnTo>
                  <a:pt x="2707954" y="3534034"/>
                </a:lnTo>
                <a:lnTo>
                  <a:pt x="0" y="353403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vi-VN">
              <a:latin typeface="+mj-lt"/>
            </a:endParaRPr>
          </a:p>
        </p:txBody>
      </p:sp>
      <p:grpSp>
        <p:nvGrpSpPr>
          <p:cNvPr id="19" name="Group 18"/>
          <p:cNvGrpSpPr/>
          <p:nvPr/>
        </p:nvGrpSpPr>
        <p:grpSpPr>
          <a:xfrm>
            <a:off x="1789410" y="1408105"/>
            <a:ext cx="14861580" cy="6993918"/>
            <a:chOff x="1789410" y="1028700"/>
            <a:chExt cx="14861580" cy="6993918"/>
          </a:xfrm>
        </p:grpSpPr>
        <p:sp>
          <p:nvSpPr>
            <p:cNvPr id="4" name="Freeform 4"/>
            <p:cNvSpPr/>
            <p:nvPr/>
          </p:nvSpPr>
          <p:spPr>
            <a:xfrm>
              <a:off x="1789410" y="1028700"/>
              <a:ext cx="14861580" cy="6993918"/>
            </a:xfrm>
            <a:custGeom>
              <a:avLst/>
              <a:gdLst/>
              <a:ahLst/>
              <a:cxnLst/>
              <a:rect l="l" t="t" r="r" b="b"/>
              <a:pathLst>
                <a:path w="14861580" h="8229600">
                  <a:moveTo>
                    <a:pt x="0" y="0"/>
                  </a:moveTo>
                  <a:lnTo>
                    <a:pt x="14861580" y="0"/>
                  </a:lnTo>
                  <a:lnTo>
                    <a:pt x="14861580" y="8229600"/>
                  </a:lnTo>
                  <a:lnTo>
                    <a:pt x="0" y="82296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vi-VN">
                <a:latin typeface="+mj-lt"/>
              </a:endParaRPr>
            </a:p>
          </p:txBody>
        </p:sp>
        <p:sp>
          <p:nvSpPr>
            <p:cNvPr id="5" name="Freeform 5"/>
            <p:cNvSpPr/>
            <p:nvPr/>
          </p:nvSpPr>
          <p:spPr>
            <a:xfrm>
              <a:off x="2138045" y="1221757"/>
              <a:ext cx="14164311" cy="6207744"/>
            </a:xfrm>
            <a:custGeom>
              <a:avLst/>
              <a:gdLst/>
              <a:ahLst/>
              <a:cxnLst/>
              <a:rect l="l" t="t" r="r" b="b"/>
              <a:pathLst>
                <a:path w="14164311" h="7843487">
                  <a:moveTo>
                    <a:pt x="0" y="0"/>
                  </a:moveTo>
                  <a:lnTo>
                    <a:pt x="14164310" y="0"/>
                  </a:lnTo>
                  <a:lnTo>
                    <a:pt x="14164310" y="7843488"/>
                  </a:lnTo>
                  <a:lnTo>
                    <a:pt x="0" y="784348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vi-VN">
                <a:latin typeface="+mj-lt"/>
              </a:endParaRPr>
            </a:p>
          </p:txBody>
        </p:sp>
      </p:grpSp>
      <p:sp>
        <p:nvSpPr>
          <p:cNvPr id="6" name="TextBox 6"/>
          <p:cNvSpPr txBox="1"/>
          <p:nvPr/>
        </p:nvSpPr>
        <p:spPr>
          <a:xfrm>
            <a:off x="2504421" y="3238500"/>
            <a:ext cx="13431558" cy="1261884"/>
          </a:xfrm>
          <a:prstGeom prst="rect">
            <a:avLst/>
          </a:prstGeom>
        </p:spPr>
        <p:txBody>
          <a:bodyPr lIns="0" tIns="0" rIns="0" bIns="0" rtlCol="0" anchor="t">
            <a:spAutoFit/>
          </a:bodyPr>
          <a:lstStyle/>
          <a:p>
            <a:pPr lvl="0" algn="ctr">
              <a:spcBef>
                <a:spcPct val="0"/>
              </a:spcBef>
            </a:pPr>
            <a:r>
              <a:rPr lang="vi-VN" sz="8200" b="1" spc="517">
                <a:solidFill>
                  <a:srgbClr val="5B96A9"/>
                </a:solidFill>
                <a:latin typeface="+mj-lt"/>
              </a:rPr>
              <a:t>CHƯƠNG I. ĐA THỨC</a:t>
            </a:r>
          </a:p>
        </p:txBody>
      </p:sp>
      <p:sp>
        <p:nvSpPr>
          <p:cNvPr id="7" name="Freeform 7"/>
          <p:cNvSpPr/>
          <p:nvPr/>
        </p:nvSpPr>
        <p:spPr>
          <a:xfrm rot="-1674719">
            <a:off x="1527418" y="1296961"/>
            <a:ext cx="2794438" cy="1392535"/>
          </a:xfrm>
          <a:custGeom>
            <a:avLst/>
            <a:gdLst/>
            <a:ahLst/>
            <a:cxnLst/>
            <a:rect l="l" t="t" r="r" b="b"/>
            <a:pathLst>
              <a:path w="2794438" h="1392535">
                <a:moveTo>
                  <a:pt x="0" y="0"/>
                </a:moveTo>
                <a:lnTo>
                  <a:pt x="2794438" y="0"/>
                </a:lnTo>
                <a:lnTo>
                  <a:pt x="2794438" y="1392536"/>
                </a:lnTo>
                <a:lnTo>
                  <a:pt x="0" y="139253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vi-VN">
              <a:latin typeface="+mj-lt"/>
            </a:endParaRPr>
          </a:p>
        </p:txBody>
      </p:sp>
      <p:sp>
        <p:nvSpPr>
          <p:cNvPr id="10" name="Freeform 10"/>
          <p:cNvSpPr/>
          <p:nvPr/>
        </p:nvSpPr>
        <p:spPr>
          <a:xfrm>
            <a:off x="15156650" y="7032168"/>
            <a:ext cx="1181446" cy="1042626"/>
          </a:xfrm>
          <a:custGeom>
            <a:avLst/>
            <a:gdLst/>
            <a:ahLst/>
            <a:cxnLst/>
            <a:rect l="l" t="t" r="r" b="b"/>
            <a:pathLst>
              <a:path w="1181446" h="1042626">
                <a:moveTo>
                  <a:pt x="0" y="0"/>
                </a:moveTo>
                <a:lnTo>
                  <a:pt x="1181446" y="0"/>
                </a:lnTo>
                <a:lnTo>
                  <a:pt x="1181446" y="1042626"/>
                </a:lnTo>
                <a:lnTo>
                  <a:pt x="0" y="104262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vi-VN">
              <a:latin typeface="+mj-lt"/>
            </a:endParaRPr>
          </a:p>
        </p:txBody>
      </p:sp>
      <p:sp>
        <p:nvSpPr>
          <p:cNvPr id="14" name="Freeform 14"/>
          <p:cNvSpPr/>
          <p:nvPr/>
        </p:nvSpPr>
        <p:spPr>
          <a:xfrm>
            <a:off x="17140542" y="8229600"/>
            <a:ext cx="3477006" cy="4114800"/>
          </a:xfrm>
          <a:custGeom>
            <a:avLst/>
            <a:gdLst/>
            <a:ahLst/>
            <a:cxnLst/>
            <a:rect l="l" t="t" r="r" b="b"/>
            <a:pathLst>
              <a:path w="3477006" h="4114800">
                <a:moveTo>
                  <a:pt x="0" y="0"/>
                </a:moveTo>
                <a:lnTo>
                  <a:pt x="3477006" y="0"/>
                </a:lnTo>
                <a:lnTo>
                  <a:pt x="3477006" y="4114800"/>
                </a:lnTo>
                <a:lnTo>
                  <a:pt x="0" y="4114800"/>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vi-VN">
              <a:latin typeface="+mj-lt"/>
            </a:endParaRPr>
          </a:p>
        </p:txBody>
      </p:sp>
      <p:sp>
        <p:nvSpPr>
          <p:cNvPr id="15" name="Freeform 15"/>
          <p:cNvSpPr/>
          <p:nvPr/>
        </p:nvSpPr>
        <p:spPr>
          <a:xfrm>
            <a:off x="-1453610" y="9168865"/>
            <a:ext cx="3485162" cy="2443970"/>
          </a:xfrm>
          <a:custGeom>
            <a:avLst/>
            <a:gdLst/>
            <a:ahLst/>
            <a:cxnLst/>
            <a:rect l="l" t="t" r="r" b="b"/>
            <a:pathLst>
              <a:path w="3485162" h="2443970">
                <a:moveTo>
                  <a:pt x="0" y="0"/>
                </a:moveTo>
                <a:lnTo>
                  <a:pt x="3485162" y="0"/>
                </a:lnTo>
                <a:lnTo>
                  <a:pt x="3485162" y="2443970"/>
                </a:lnTo>
                <a:lnTo>
                  <a:pt x="0" y="2443970"/>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vi-VN">
              <a:latin typeface="+mj-lt"/>
            </a:endParaRPr>
          </a:p>
        </p:txBody>
      </p:sp>
      <p:sp>
        <p:nvSpPr>
          <p:cNvPr id="18" name="Rectangle 17"/>
          <p:cNvSpPr/>
          <p:nvPr/>
        </p:nvSpPr>
        <p:spPr>
          <a:xfrm>
            <a:off x="2476500" y="4973023"/>
            <a:ext cx="13487400" cy="1277273"/>
          </a:xfrm>
          <a:prstGeom prst="rect">
            <a:avLst/>
          </a:prstGeom>
        </p:spPr>
        <p:txBody>
          <a:bodyPr wrap="square">
            <a:spAutoFit/>
          </a:bodyPr>
          <a:lstStyle/>
          <a:p>
            <a:pPr lvl="0" algn="ctr">
              <a:defRPr/>
            </a:pPr>
            <a:r>
              <a:rPr lang="vi-VN" sz="7700" b="1" kern="0">
                <a:solidFill>
                  <a:schemeClr val="accent6">
                    <a:lumMod val="75000"/>
                  </a:schemeClr>
                </a:solidFill>
                <a:latin typeface="+mj-lt"/>
                <a:ea typeface="Calibri" panose="020F0502020204030204" pitchFamily="34" charset="0"/>
                <a:cs typeface="Arial" panose="020B0604020202020204" pitchFamily="34" charset="0"/>
              </a:rPr>
              <a:t>BÀI 2. ĐA THỨC </a:t>
            </a:r>
            <a:endParaRPr kumimoji="0" lang="en-US" sz="7700" b="1" i="0" u="none" strike="noStrike" kern="0" cap="none" spc="0" normalizeH="0" baseline="0" noProof="0" dirty="0">
              <a:ln>
                <a:noFill/>
              </a:ln>
              <a:solidFill>
                <a:schemeClr val="accent6">
                  <a:lumMod val="75000"/>
                </a:schemeClr>
              </a:solidFill>
              <a:effectLst/>
              <a:uLnTx/>
              <a:uFillTx/>
              <a:latin typeface="+mj-lt"/>
              <a:cs typeface="Arial" panose="020B0604020202020204" pitchFamily="34" charset="0"/>
            </a:endParaRPr>
          </a:p>
        </p:txBody>
      </p:sp>
      <p:pic>
        <p:nvPicPr>
          <p:cNvPr id="20" name="Picture 19"/>
          <p:cNvPicPr>
            <a:picLocks noChangeAspect="1"/>
          </p:cNvPicPr>
          <p:nvPr/>
        </p:nvPicPr>
        <p:blipFill>
          <a:blip r:embed="rId16"/>
          <a:stretch>
            <a:fillRect/>
          </a:stretch>
        </p:blipFill>
        <p:spPr>
          <a:xfrm>
            <a:off x="13283840" y="667331"/>
            <a:ext cx="3263292" cy="17770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15" name="Group 14"/>
          <p:cNvGrpSpPr/>
          <p:nvPr/>
        </p:nvGrpSpPr>
        <p:grpSpPr>
          <a:xfrm>
            <a:off x="4282200" y="736111"/>
            <a:ext cx="10272000" cy="3873989"/>
            <a:chOff x="4033548" y="287531"/>
            <a:chExt cx="10272000" cy="3873989"/>
          </a:xfrm>
        </p:grpSpPr>
        <p:grpSp>
          <p:nvGrpSpPr>
            <p:cNvPr id="16" name="Group 2"/>
            <p:cNvGrpSpPr/>
            <p:nvPr/>
          </p:nvGrpSpPr>
          <p:grpSpPr>
            <a:xfrm>
              <a:off x="5289364" y="287531"/>
              <a:ext cx="7772401" cy="3873989"/>
              <a:chOff x="-160593" y="-28575"/>
              <a:chExt cx="2932533" cy="841375"/>
            </a:xfrm>
          </p:grpSpPr>
          <p:sp>
            <p:nvSpPr>
              <p:cNvPr id="18" name="Freeform 3"/>
              <p:cNvSpPr/>
              <p:nvPr/>
            </p:nvSpPr>
            <p:spPr>
              <a:xfrm>
                <a:off x="-160593" y="29859"/>
                <a:ext cx="2932533" cy="272376"/>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chemeClr val="accent6">
                  <a:lumMod val="75000"/>
                </a:schemeClr>
              </a:solidFill>
            </p:spPr>
            <p:txBody>
              <a:bodyPr/>
              <a:lstStyle/>
              <a:p>
                <a:endParaRPr lang="vi-VN">
                  <a:latin typeface="Times New Roman" panose="02020603050405020304" pitchFamily="18" charset="0"/>
                  <a:cs typeface="Times New Roman" panose="02020603050405020304" pitchFamily="18" charset="0"/>
                </a:endParaRPr>
              </a:p>
            </p:txBody>
          </p:sp>
          <p:sp>
            <p:nvSpPr>
              <p:cNvPr id="19" name="TextBox 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241"/>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grpSp>
        <p:sp>
          <p:nvSpPr>
            <p:cNvPr id="17" name="Google Shape;7771;p33"/>
            <p:cNvSpPr txBox="1">
              <a:spLocks/>
            </p:cNvSpPr>
            <p:nvPr/>
          </p:nvSpPr>
          <p:spPr>
            <a:xfrm>
              <a:off x="4033548" y="800100"/>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marL="0" marR="0" lvl="0" indent="0" algn="ctr" defTabSz="914400" rtl="0" eaLnBrk="1" fontAlgn="auto" latinLnBrk="0" hangingPunct="1">
                <a:lnSpc>
                  <a:spcPct val="100000"/>
                </a:lnSpc>
                <a:spcBef>
                  <a:spcPts val="0"/>
                </a:spcBef>
                <a:spcAft>
                  <a:spcPts val="0"/>
                </a:spcAft>
                <a:buClr>
                  <a:srgbClr val="04596F"/>
                </a:buClr>
                <a:buSzPts val="3500"/>
                <a:buFont typeface="Kavoon"/>
                <a:buNone/>
                <a:tabLst/>
                <a:defRPr/>
              </a:pPr>
              <a:r>
                <a:rPr kumimoji="0" lang="en-US" sz="5800" b="1"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sym typeface="Kavoon"/>
                </a:rPr>
                <a:t>NỘI DUNG BÀI HỌC</a:t>
              </a:r>
              <a:endParaRPr kumimoji="0" lang="vi-VN" sz="5800" b="1"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sym typeface="Kavoon"/>
              </a:endParaRPr>
            </a:p>
          </p:txBody>
        </p:sp>
      </p:grpSp>
      <p:grpSp>
        <p:nvGrpSpPr>
          <p:cNvPr id="20" name="Group 19"/>
          <p:cNvGrpSpPr/>
          <p:nvPr/>
        </p:nvGrpSpPr>
        <p:grpSpPr>
          <a:xfrm>
            <a:off x="5852998" y="3485273"/>
            <a:ext cx="1236936" cy="1155973"/>
            <a:chOff x="2315060" y="3149849"/>
            <a:chExt cx="1236936" cy="1155973"/>
          </a:xfrm>
          <a:scene3d>
            <a:camera prst="orthographicFront">
              <a:rot lat="0" lon="0" rev="0"/>
            </a:camera>
            <a:lightRig rig="glow" dir="t">
              <a:rot lat="0" lon="0" rev="4800000"/>
            </a:lightRig>
          </a:scene3d>
        </p:grpSpPr>
        <p:pic>
          <p:nvPicPr>
            <p:cNvPr id="21" name="Picture 2"/>
            <p:cNvPicPr>
              <a:picLocks noChangeAspect="1"/>
            </p:cNvPicPr>
            <p:nvPr/>
          </p:nvPicPr>
          <p:blipFill>
            <a:blip r:embed="rId2" cstate="print">
              <a:duotone>
                <a:schemeClr val="accent6">
                  <a:shade val="45000"/>
                  <a:satMod val="135000"/>
                </a:schemeClr>
                <a:prstClr val="white"/>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a:xfrm>
              <a:off x="2315060" y="3149849"/>
              <a:ext cx="1236936" cy="1155973"/>
            </a:xfrm>
            <a:prstGeom prst="rect">
              <a:avLst/>
            </a:prstGeom>
            <a:ln>
              <a:noFill/>
            </a:ln>
            <a:effectLst>
              <a:outerShdw blurRad="190500" dist="228600" dir="2700000" algn="ctr">
                <a:srgbClr val="000000">
                  <a:alpha val="30000"/>
                </a:srgbClr>
              </a:outerShdw>
            </a:effectLst>
            <a:sp3d prstMaterial="matte">
              <a:bevelT w="127000" h="63500"/>
            </a:sp3d>
          </p:spPr>
        </p:pic>
        <p:sp>
          <p:nvSpPr>
            <p:cNvPr id="22" name="TextBox 15"/>
            <p:cNvSpPr txBox="1"/>
            <p:nvPr/>
          </p:nvSpPr>
          <p:spPr>
            <a:xfrm>
              <a:off x="2411833" y="3543300"/>
              <a:ext cx="1043391" cy="564257"/>
            </a:xfrm>
            <a:prstGeom prst="rect">
              <a:avLst/>
            </a:prstGeom>
            <a:ln>
              <a:noFill/>
            </a:ln>
            <a:effectLst>
              <a:outerShdw blurRad="190500" dist="228600" dir="2700000" algn="ctr">
                <a:srgbClr val="000000">
                  <a:alpha val="30000"/>
                </a:srgbClr>
              </a:outerShdw>
            </a:effectLst>
            <a:sp3d prstMaterial="matte">
              <a:bevelT w="127000" h="63500"/>
            </a:sp3d>
          </p:spPr>
          <p:txBody>
            <a:bodyPr lIns="0" tIns="0" rIns="0" bIns="0" rtlCol="0" anchor="t">
              <a:spAutoFit/>
            </a:bodyPr>
            <a:lstStyle/>
            <a:p>
              <a:pPr marL="0" marR="0" lvl="0" indent="0" algn="ctr" defTabSz="914400" rtl="0" eaLnBrk="1" fontAlgn="auto" latinLnBrk="0" hangingPunct="1">
                <a:lnSpc>
                  <a:spcPts val="4368"/>
                </a:lnSpc>
                <a:spcBef>
                  <a:spcPts val="0"/>
                </a:spcBef>
                <a:spcAft>
                  <a:spcPts val="0"/>
                </a:spcAft>
                <a:buClrTx/>
                <a:buSzTx/>
                <a:buFontTx/>
                <a:buNone/>
                <a:tabLst/>
                <a:defRPr/>
              </a:pPr>
              <a:r>
                <a:rPr kumimoji="0" lang="en-US" sz="5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1</a:t>
              </a:r>
            </a:p>
          </p:txBody>
        </p:sp>
      </p:grpSp>
      <p:sp>
        <p:nvSpPr>
          <p:cNvPr id="23" name="Rectangle 22"/>
          <p:cNvSpPr/>
          <p:nvPr/>
        </p:nvSpPr>
        <p:spPr>
          <a:xfrm>
            <a:off x="7376998" y="3467100"/>
            <a:ext cx="9553994" cy="1177245"/>
          </a:xfrm>
          <a:prstGeom prst="rect">
            <a:avLst/>
          </a:prstGeom>
        </p:spPr>
        <p:txBody>
          <a:bodyPr wrap="square">
            <a:spAutoFit/>
          </a:bodyPr>
          <a:lstStyle/>
          <a:p>
            <a:pPr lvl="0" algn="just">
              <a:lnSpc>
                <a:spcPct val="150000"/>
              </a:lnSpc>
              <a:tabLst>
                <a:tab pos="360045" algn="l"/>
                <a:tab pos="720090" algn="l"/>
              </a:tabLst>
            </a:pPr>
            <a:r>
              <a:rPr lang="en-US" sz="47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Khái</a:t>
            </a:r>
            <a:r>
              <a:rPr lang="en-US" sz="47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7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niệm</a:t>
            </a:r>
            <a:r>
              <a:rPr lang="en-US" sz="47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7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đa</a:t>
            </a:r>
            <a:r>
              <a:rPr lang="en-US" sz="47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7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thức</a:t>
            </a:r>
            <a:r>
              <a:rPr lang="en-US" sz="47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endParaRPr kumimoji="0" lang="vi-VN" sz="47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24" name="Group 23"/>
          <p:cNvGrpSpPr/>
          <p:nvPr/>
        </p:nvGrpSpPr>
        <p:grpSpPr>
          <a:xfrm>
            <a:off x="5847348" y="5999873"/>
            <a:ext cx="1236936" cy="1155973"/>
            <a:chOff x="2315060" y="3149849"/>
            <a:chExt cx="1236936" cy="1155973"/>
          </a:xfrm>
          <a:scene3d>
            <a:camera prst="orthographicFront">
              <a:rot lat="0" lon="0" rev="0"/>
            </a:camera>
            <a:lightRig rig="glow" dir="t">
              <a:rot lat="0" lon="0" rev="4800000"/>
            </a:lightRig>
          </a:scene3d>
        </p:grpSpPr>
        <p:pic>
          <p:nvPicPr>
            <p:cNvPr id="25" name="Picture 2"/>
            <p:cNvPicPr>
              <a:picLocks noChangeAspect="1"/>
            </p:cNvPicPr>
            <p:nvPr/>
          </p:nvPicPr>
          <p:blipFill>
            <a:blip r:embed="rId2" cstate="print">
              <a:duotone>
                <a:schemeClr val="accent6">
                  <a:shade val="45000"/>
                  <a:satMod val="135000"/>
                </a:schemeClr>
                <a:prstClr val="white"/>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a:xfrm>
              <a:off x="2315060" y="3149849"/>
              <a:ext cx="1236936" cy="1155973"/>
            </a:xfrm>
            <a:prstGeom prst="rect">
              <a:avLst/>
            </a:prstGeom>
            <a:ln>
              <a:noFill/>
            </a:ln>
            <a:effectLst>
              <a:outerShdw blurRad="190500" dist="228600" dir="2700000" algn="ctr">
                <a:srgbClr val="000000">
                  <a:alpha val="30000"/>
                </a:srgbClr>
              </a:outerShdw>
            </a:effectLst>
            <a:sp3d prstMaterial="matte">
              <a:bevelT w="127000" h="63500"/>
            </a:sp3d>
          </p:spPr>
        </p:pic>
        <p:sp>
          <p:nvSpPr>
            <p:cNvPr id="26" name="TextBox 15"/>
            <p:cNvSpPr txBox="1"/>
            <p:nvPr/>
          </p:nvSpPr>
          <p:spPr>
            <a:xfrm>
              <a:off x="2411833" y="3543300"/>
              <a:ext cx="1043391" cy="564257"/>
            </a:xfrm>
            <a:prstGeom prst="rect">
              <a:avLst/>
            </a:prstGeom>
            <a:ln>
              <a:noFill/>
            </a:ln>
            <a:effectLst>
              <a:outerShdw blurRad="190500" dist="228600" dir="2700000" algn="ctr">
                <a:srgbClr val="000000">
                  <a:alpha val="30000"/>
                </a:srgbClr>
              </a:outerShdw>
            </a:effectLst>
            <a:sp3d prstMaterial="matte">
              <a:bevelT w="127000" h="63500"/>
            </a:sp3d>
          </p:spPr>
          <p:txBody>
            <a:bodyPr lIns="0" tIns="0" rIns="0" bIns="0" rtlCol="0" anchor="t">
              <a:spAutoFit/>
            </a:bodyPr>
            <a:lstStyle/>
            <a:p>
              <a:pPr marL="0" marR="0" lvl="0" indent="0" algn="ctr" defTabSz="914400" rtl="0" eaLnBrk="1" fontAlgn="auto" latinLnBrk="0" hangingPunct="1">
                <a:lnSpc>
                  <a:spcPts val="4368"/>
                </a:lnSpc>
                <a:spcBef>
                  <a:spcPts val="0"/>
                </a:spcBef>
                <a:spcAft>
                  <a:spcPts val="0"/>
                </a:spcAft>
                <a:buClrTx/>
                <a:buSzTx/>
                <a:buFontTx/>
                <a:buNone/>
                <a:tabLst/>
                <a:defRPr/>
              </a:pPr>
              <a:r>
                <a:rPr kumimoji="0" lang="en-US" sz="5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2</a:t>
              </a:r>
            </a:p>
          </p:txBody>
        </p:sp>
      </p:grpSp>
      <p:sp>
        <p:nvSpPr>
          <p:cNvPr id="27" name="Rectangle 26"/>
          <p:cNvSpPr/>
          <p:nvPr/>
        </p:nvSpPr>
        <p:spPr>
          <a:xfrm>
            <a:off x="7371348" y="5981700"/>
            <a:ext cx="9553994" cy="1177245"/>
          </a:xfrm>
          <a:prstGeom prst="rect">
            <a:avLst/>
          </a:prstGeom>
        </p:spPr>
        <p:txBody>
          <a:bodyPr wrap="square">
            <a:spAutoFit/>
          </a:bodyPr>
          <a:lstStyle/>
          <a:p>
            <a:pPr lvl="0" algn="just">
              <a:lnSpc>
                <a:spcPct val="150000"/>
              </a:lnSpc>
              <a:tabLst>
                <a:tab pos="360045" algn="l"/>
                <a:tab pos="720090" algn="l"/>
              </a:tabLst>
            </a:pPr>
            <a:r>
              <a:rPr lang="en-US" sz="4700" b="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Đa thức thu gọn</a:t>
            </a:r>
            <a:endParaRPr kumimoji="0" lang="vi-VN" sz="47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Freeform 8"/>
          <p:cNvSpPr/>
          <p:nvPr/>
        </p:nvSpPr>
        <p:spPr>
          <a:xfrm rot="-4410574">
            <a:off x="8914177" y="8032292"/>
            <a:ext cx="668920" cy="2404294"/>
          </a:xfrm>
          <a:custGeom>
            <a:avLst/>
            <a:gdLst/>
            <a:ahLst/>
            <a:cxnLst/>
            <a:rect l="l" t="t" r="r" b="b"/>
            <a:pathLst>
              <a:path w="1231199" h="2404294">
                <a:moveTo>
                  <a:pt x="0" y="0"/>
                </a:moveTo>
                <a:lnTo>
                  <a:pt x="1231198" y="0"/>
                </a:lnTo>
                <a:lnTo>
                  <a:pt x="1231198" y="2404294"/>
                </a:lnTo>
                <a:lnTo>
                  <a:pt x="0" y="240429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vi-VN">
              <a:latin typeface="Times New Roman" panose="02020603050405020304" pitchFamily="18" charset="0"/>
              <a:cs typeface="Times New Roman" panose="02020603050405020304" pitchFamily="18" charset="0"/>
            </a:endParaRPr>
          </a:p>
        </p:txBody>
      </p:sp>
      <p:pic>
        <p:nvPicPr>
          <p:cNvPr id="33" name="Picture 32"/>
          <p:cNvPicPr>
            <a:picLocks noChangeAspect="1"/>
          </p:cNvPicPr>
          <p:nvPr/>
        </p:nvPicPr>
        <p:blipFill>
          <a:blip r:embed="rId6"/>
          <a:stretch>
            <a:fillRect/>
          </a:stretch>
        </p:blipFill>
        <p:spPr>
          <a:xfrm flipH="1">
            <a:off x="15335331" y="5453160"/>
            <a:ext cx="2658207" cy="4596920"/>
          </a:xfrm>
          <a:prstGeom prst="rect">
            <a:avLst/>
          </a:prstGeom>
        </p:spPr>
      </p:pic>
      <p:pic>
        <p:nvPicPr>
          <p:cNvPr id="35" name="Picture 34"/>
          <p:cNvPicPr>
            <a:picLocks noChangeAspect="1"/>
          </p:cNvPicPr>
          <p:nvPr/>
        </p:nvPicPr>
        <p:blipFill>
          <a:blip r:embed="rId7"/>
          <a:stretch>
            <a:fillRect/>
          </a:stretch>
        </p:blipFill>
        <p:spPr>
          <a:xfrm>
            <a:off x="83379" y="-118785"/>
            <a:ext cx="3389670" cy="3694496"/>
          </a:xfrm>
          <a:prstGeom prst="rect">
            <a:avLst/>
          </a:prstGeom>
        </p:spPr>
      </p:pic>
      <p:pic>
        <p:nvPicPr>
          <p:cNvPr id="36" name="Picture 35"/>
          <p:cNvPicPr>
            <a:picLocks noChangeAspect="1"/>
          </p:cNvPicPr>
          <p:nvPr/>
        </p:nvPicPr>
        <p:blipFill>
          <a:blip r:embed="rId8"/>
          <a:stretch>
            <a:fillRect/>
          </a:stretch>
        </p:blipFill>
        <p:spPr>
          <a:xfrm>
            <a:off x="15926815" y="-1544691"/>
            <a:ext cx="4133446" cy="4115157"/>
          </a:xfrm>
          <a:prstGeom prst="rect">
            <a:avLst/>
          </a:prstGeom>
        </p:spPr>
      </p:pic>
      <p:pic>
        <p:nvPicPr>
          <p:cNvPr id="38" name="Picture 37"/>
          <p:cNvPicPr>
            <a:picLocks noChangeAspect="1"/>
          </p:cNvPicPr>
          <p:nvPr/>
        </p:nvPicPr>
        <p:blipFill>
          <a:blip r:embed="rId9"/>
          <a:stretch>
            <a:fillRect/>
          </a:stretch>
        </p:blipFill>
        <p:spPr>
          <a:xfrm>
            <a:off x="228600" y="7467123"/>
            <a:ext cx="2736021" cy="2582957"/>
          </a:xfrm>
          <a:prstGeom prst="rect">
            <a:avLst/>
          </a:prstGeom>
        </p:spPr>
      </p:pic>
    </p:spTree>
    <p:extLst>
      <p:ext uri="{BB962C8B-B14F-4D97-AF65-F5344CB8AC3E}">
        <p14:creationId xmlns:p14="http://schemas.microsoft.com/office/powerpoint/2010/main" val="406006041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par>
                                <p:cTn id="12" presetID="10" presetClass="entr" presetSubtype="0" fill="hold"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barn(inVertical)">
                                      <p:cBhvr>
                                        <p:cTn id="18" dur="500"/>
                                        <p:tgtEl>
                                          <p:spTgt spid="27"/>
                                        </p:tgtEl>
                                      </p:cBhvr>
                                    </p:animEffect>
                                  </p:childTnLst>
                                </p:cTn>
                              </p:par>
                              <p:par>
                                <p:cTn id="19" presetID="16" presetClass="entr" presetSubtype="21"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barn(inVertical)">
                                      <p:cBhvr>
                                        <p:cTn id="2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15" name="Group 14"/>
          <p:cNvGrpSpPr/>
          <p:nvPr/>
        </p:nvGrpSpPr>
        <p:grpSpPr>
          <a:xfrm>
            <a:off x="1457987" y="1262506"/>
            <a:ext cx="9906001" cy="2980178"/>
            <a:chOff x="4495800" y="288505"/>
            <a:chExt cx="9906001" cy="2980178"/>
          </a:xfrm>
        </p:grpSpPr>
        <p:grpSp>
          <p:nvGrpSpPr>
            <p:cNvPr id="16" name="Group 2"/>
            <p:cNvGrpSpPr/>
            <p:nvPr/>
          </p:nvGrpSpPr>
          <p:grpSpPr>
            <a:xfrm>
              <a:off x="4495800" y="288505"/>
              <a:ext cx="9906001" cy="2980178"/>
              <a:chOff x="-540382" y="-28575"/>
              <a:chExt cx="3697354" cy="841375"/>
            </a:xfrm>
          </p:grpSpPr>
          <p:sp>
            <p:nvSpPr>
              <p:cNvPr id="18" name="Freeform 3"/>
              <p:cNvSpPr/>
              <p:nvPr/>
            </p:nvSpPr>
            <p:spPr>
              <a:xfrm>
                <a:off x="-540382" y="0"/>
                <a:ext cx="3697354" cy="330991"/>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txBody>
              <a:bodyPr/>
              <a:lstStyle/>
              <a:p>
                <a:endParaRPr lang="vi-VN">
                  <a:latin typeface="Times New Roman" panose="02020603050405020304" pitchFamily="18" charset="0"/>
                  <a:cs typeface="Times New Roman" panose="02020603050405020304" pitchFamily="18" charset="0"/>
                </a:endParaRPr>
              </a:p>
            </p:txBody>
          </p:sp>
          <p:sp>
            <p:nvSpPr>
              <p:cNvPr id="19" name="TextBox 4"/>
              <p:cNvSpPr txBox="1"/>
              <p:nvPr/>
            </p:nvSpPr>
            <p:spPr>
              <a:xfrm>
                <a:off x="0" y="-28575"/>
                <a:ext cx="812800" cy="841375"/>
              </a:xfrm>
              <a:prstGeom prst="rect">
                <a:avLst/>
              </a:prstGeom>
            </p:spPr>
            <p:txBody>
              <a:bodyPr lIns="50800" tIns="50800" rIns="50800" bIns="50800" rtlCol="0" anchor="ctr"/>
              <a:lstStyle/>
              <a:p>
                <a:pPr algn="ctr"/>
                <a:endParaRPr>
                  <a:latin typeface="Times New Roman" panose="02020603050405020304" pitchFamily="18" charset="0"/>
                  <a:cs typeface="Times New Roman" panose="02020603050405020304" pitchFamily="18" charset="0"/>
                </a:endParaRPr>
              </a:p>
            </p:txBody>
          </p:sp>
        </p:grpSp>
        <p:sp>
          <p:nvSpPr>
            <p:cNvPr id="17" name="Rectangle 16"/>
            <p:cNvSpPr/>
            <p:nvPr/>
          </p:nvSpPr>
          <p:spPr>
            <a:xfrm>
              <a:off x="5376336" y="440391"/>
              <a:ext cx="8308685" cy="738664"/>
            </a:xfrm>
            <a:prstGeom prst="rect">
              <a:avLst/>
            </a:prstGeom>
          </p:spPr>
          <p:txBody>
            <a:bodyPr wrap="none">
              <a:spAutoFit/>
            </a:bodyPr>
            <a:lstStyle/>
            <a:p>
              <a:pPr algn="just">
                <a:spcAft>
                  <a:spcPts val="600"/>
                </a:spcAft>
              </a:pPr>
              <a:r>
                <a:rPr lang="nl-NL" sz="4200" b="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Đa thức và các hạng tử của đa thức</a:t>
              </a:r>
              <a:endParaRPr lang="en-US" sz="4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grpSp>
      <p:pic>
        <p:nvPicPr>
          <p:cNvPr id="20" name="Picture 19"/>
          <p:cNvPicPr>
            <a:picLocks noChangeAspect="1"/>
          </p:cNvPicPr>
          <p:nvPr/>
        </p:nvPicPr>
        <p:blipFill>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13333" y="2476500"/>
            <a:ext cx="979790" cy="914400"/>
          </a:xfrm>
          <a:prstGeom prst="rect">
            <a:avLst/>
          </a:prstGeom>
        </p:spPr>
      </p:pic>
      <p:sp>
        <p:nvSpPr>
          <p:cNvPr id="21" name="TextBox 20"/>
          <p:cNvSpPr txBox="1"/>
          <p:nvPr/>
        </p:nvSpPr>
        <p:spPr>
          <a:xfrm>
            <a:off x="1533023" y="2579757"/>
            <a:ext cx="3581400" cy="707886"/>
          </a:xfrm>
          <a:prstGeom prst="rect">
            <a:avLst/>
          </a:prstGeom>
          <a:noFill/>
        </p:spPr>
        <p:txBody>
          <a:bodyPr wrap="square" rtlCol="0">
            <a:spAutoFit/>
          </a:bodyPr>
          <a:lstStyle/>
          <a:p>
            <a:r>
              <a:rPr lang="nl-NL" sz="4000" b="1" dirty="0">
                <a:solidFill>
                  <a:srgbClr val="C00000"/>
                </a:solidFill>
                <a:latin typeface="Times New Roman" panose="02020603050405020304" pitchFamily="18" charset="0"/>
                <a:cs typeface="Times New Roman" panose="02020603050405020304" pitchFamily="18" charset="0"/>
              </a:rPr>
              <a:t>HĐ 1:</a:t>
            </a:r>
            <a:endParaRPr lang="en-US" sz="4000" dirty="0">
              <a:solidFill>
                <a:srgbClr val="C00000"/>
              </a:solidFill>
              <a:latin typeface="Times New Roman" panose="02020603050405020304" pitchFamily="18" charset="0"/>
              <a:cs typeface="Times New Roman" panose="02020603050405020304" pitchFamily="18" charset="0"/>
            </a:endParaRPr>
          </a:p>
        </p:txBody>
      </p:sp>
      <p:pic>
        <p:nvPicPr>
          <p:cNvPr id="24" name="Picture 23"/>
          <p:cNvPicPr>
            <a:picLocks noChangeAspect="1"/>
          </p:cNvPicPr>
          <p:nvPr/>
        </p:nvPicPr>
        <p:blipFill>
          <a:blip r:embed="rId4"/>
          <a:stretch>
            <a:fillRect/>
          </a:stretch>
        </p:blipFill>
        <p:spPr>
          <a:xfrm>
            <a:off x="16285527" y="1007774"/>
            <a:ext cx="1347333" cy="725487"/>
          </a:xfrm>
          <a:prstGeom prst="rect">
            <a:avLst/>
          </a:prstGeom>
        </p:spPr>
      </p:pic>
      <p:sp>
        <p:nvSpPr>
          <p:cNvPr id="26" name="TextBox 25"/>
          <p:cNvSpPr txBox="1"/>
          <p:nvPr/>
        </p:nvSpPr>
        <p:spPr>
          <a:xfrm>
            <a:off x="1199357" y="3232240"/>
            <a:ext cx="16738715" cy="707886"/>
          </a:xfrm>
          <a:prstGeom prst="rect">
            <a:avLst/>
          </a:prstGeom>
          <a:noFill/>
        </p:spPr>
        <p:txBody>
          <a:bodyPr wrap="square" rtlCol="0">
            <a:spAutoFit/>
          </a:bodyPr>
          <a:lstStyle/>
          <a:p>
            <a:r>
              <a:rPr lang="en-US" sz="4000" dirty="0" err="1">
                <a:latin typeface="Times New Roman" panose="02020603050405020304" pitchFamily="18" charset="0"/>
                <a:cs typeface="Times New Roman" panose="02020603050405020304" pitchFamily="18" charset="0"/>
              </a:rPr>
              <a:t>Hãy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nhớ</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lại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thức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một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biến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gì</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Nêu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một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ví</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dụ</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về</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thức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một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biến</a:t>
            </a:r>
            <a:r>
              <a:rPr lang="en-US" sz="4000" dirty="0">
                <a:latin typeface="Times New Roman" panose="02020603050405020304" pitchFamily="18" charset="0"/>
                <a:cs typeface="Times New Roman" panose="02020603050405020304" pitchFamily="18" charset="0"/>
              </a:rPr>
              <a:t>.</a:t>
            </a:r>
          </a:p>
        </p:txBody>
      </p:sp>
      <p:sp>
        <p:nvSpPr>
          <p:cNvPr id="27" name="Rectangle 26"/>
          <p:cNvSpPr/>
          <p:nvPr/>
        </p:nvSpPr>
        <p:spPr>
          <a:xfrm>
            <a:off x="6531250" y="3783923"/>
            <a:ext cx="1795876" cy="707886"/>
          </a:xfrm>
          <a:prstGeom prst="rect">
            <a:avLst/>
          </a:prstGeom>
        </p:spPr>
        <p:txBody>
          <a:bodyPr wrap="none">
            <a:spAutoFit/>
          </a:bodyPr>
          <a:lstStyle/>
          <a:p>
            <a:r>
              <a:rPr lang="en-US" sz="4000" b="1" i="1" u="sng" dirty="0" err="1">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Trả</a:t>
            </a:r>
            <a:r>
              <a:rPr lang="en-US" sz="4000" b="1" i="1" u="sng"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u="sng" dirty="0" err="1">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4000" b="1" i="1" u="sng"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000" b="1" i="1" u="sng" dirty="0">
              <a:solidFill>
                <a:schemeClr val="tx2"/>
              </a:solidFill>
              <a:latin typeface="Times New Roman" panose="02020603050405020304" pitchFamily="18" charset="0"/>
              <a:cs typeface="Times New Roman" panose="02020603050405020304" pitchFamily="18" charset="0"/>
            </a:endParaRPr>
          </a:p>
        </p:txBody>
      </p:sp>
      <p:sp>
        <p:nvSpPr>
          <p:cNvPr id="28" name="Rectangle 27"/>
          <p:cNvSpPr/>
          <p:nvPr/>
        </p:nvSpPr>
        <p:spPr>
          <a:xfrm>
            <a:off x="1199357" y="4397584"/>
            <a:ext cx="16383000" cy="707886"/>
          </a:xfrm>
          <a:prstGeom prst="rect">
            <a:avLst/>
          </a:prstGeom>
        </p:spPr>
        <p:txBody>
          <a:bodyPr wrap="square">
            <a:spAutoFit/>
          </a:bodyPr>
          <a:lstStyle/>
          <a:p>
            <a:pPr marL="571500" indent="-571500" algn="just" fontAlgn="base">
              <a:spcBef>
                <a:spcPts val="2400"/>
              </a:spcBef>
              <a:spcAft>
                <a:spcPts val="800"/>
              </a:spcAft>
              <a:buFont typeface="Arial" panose="020B0604020202020204" pitchFamily="34" charset="0"/>
              <a:buChar char="•"/>
            </a:pPr>
            <a:r>
              <a:rPr lang="nl-NL"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Đa thức một biến là tổng của những đơn thức của cùng một biến.</a:t>
            </a:r>
            <a:endParaRPr lang="en-US" sz="4000" dirty="0">
              <a:effectLst/>
              <a:latin typeface="Times New Roman" panose="02020603050405020304" pitchFamily="18" charset="0"/>
              <a:ea typeface="Arial" panose="020B060402020202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29" name="Rectangle 28"/>
              <p:cNvSpPr/>
              <p:nvPr/>
            </p:nvSpPr>
            <p:spPr>
              <a:xfrm>
                <a:off x="1199357" y="5132706"/>
                <a:ext cx="6390083" cy="707886"/>
              </a:xfrm>
              <a:prstGeom prst="rect">
                <a:avLst/>
              </a:prstGeom>
            </p:spPr>
            <p:txBody>
              <a:bodyPr wrap="none">
                <a:spAutoFit/>
              </a:bodyPr>
              <a:lstStyle/>
              <a:p>
                <a:pPr marL="571500" lvl="0" indent="-571500" algn="just" fontAlgn="base">
                  <a:spcBef>
                    <a:spcPts val="2400"/>
                  </a:spcBef>
                  <a:spcAft>
                    <a:spcPts val="800"/>
                  </a:spcAft>
                  <a:buFont typeface="Arial" panose="020B0604020202020204" pitchFamily="34" charset="0"/>
                  <a:buChar char="•"/>
                </a:pPr>
                <a:r>
                  <a:rPr lang="nl-NL"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Ví dụ: </a:t>
                </a:r>
                <a14:m>
                  <m:oMath xmlns:m="http://schemas.openxmlformats.org/officeDocument/2006/math">
                    <m:sSup>
                      <m:sSupPr>
                        <m:ctrlPr>
                          <a:rPr lang="en-US" sz="4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x</m:t>
                        </m:r>
                      </m:e>
                      <m:sup>
                        <m: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4</m:t>
                        </m:r>
                      </m:sup>
                    </m:sSup>
                    <m: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+3</m:t>
                    </m:r>
                    <m:sSup>
                      <m:sSupPr>
                        <m:ctrlPr>
                          <a:rPr lang="en-US" sz="4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x</m:t>
                        </m:r>
                      </m:e>
                      <m:sup>
                        <m: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3</m:t>
                        </m:r>
                      </m:sup>
                    </m:sSup>
                    <m:r>
                      <a:rPr lang="nl-NL" sz="4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4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x</m:t>
                        </m:r>
                      </m:e>
                      <m:sup>
                        <m: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oMath>
                </a14:m>
                <a:endParaRPr lang="en-US" sz="4000" dirty="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p:txBody>
          </p:sp>
        </mc:Choice>
        <mc:Fallback>
          <p:sp>
            <p:nvSpPr>
              <p:cNvPr id="29" name="Rectangle 28"/>
              <p:cNvSpPr>
                <a:spLocks noRot="1" noChangeAspect="1" noMove="1" noResize="1" noEditPoints="1" noAdjustHandles="1" noChangeArrowheads="1" noChangeShapeType="1" noTextEdit="1"/>
              </p:cNvSpPr>
              <p:nvPr/>
            </p:nvSpPr>
            <p:spPr>
              <a:xfrm>
                <a:off x="1199357" y="5132706"/>
                <a:ext cx="6390083" cy="707886"/>
              </a:xfrm>
              <a:prstGeom prst="rect">
                <a:avLst/>
              </a:prstGeom>
              <a:blipFill rotWithShape="0">
                <a:blip r:embed="rId5"/>
                <a:stretch>
                  <a:fillRect l="-3053" t="-14655" b="-37069"/>
                </a:stretch>
              </a:blipFill>
            </p:spPr>
            <p:txBody>
              <a:bodyPr/>
              <a:lstStyle/>
              <a:p>
                <a:r>
                  <a:rPr lang="en-US">
                    <a:noFill/>
                  </a:rPr>
                  <a:t> </a:t>
                </a:r>
              </a:p>
            </p:txBody>
          </p:sp>
        </mc:Fallback>
      </mc:AlternateContent>
      <p:grpSp>
        <p:nvGrpSpPr>
          <p:cNvPr id="33" name="Group 32"/>
          <p:cNvGrpSpPr/>
          <p:nvPr/>
        </p:nvGrpSpPr>
        <p:grpSpPr>
          <a:xfrm>
            <a:off x="1171574" y="9791700"/>
            <a:ext cx="16163925" cy="288988"/>
            <a:chOff x="1028700" y="8893111"/>
            <a:chExt cx="16163925" cy="365188"/>
          </a:xfrm>
        </p:grpSpPr>
        <p:sp>
          <p:nvSpPr>
            <p:cNvPr id="34" name="Freeform 12"/>
            <p:cNvSpPr/>
            <p:nvPr/>
          </p:nvSpPr>
          <p:spPr>
            <a:xfrm flipV="1">
              <a:off x="1028700" y="8893111"/>
              <a:ext cx="8115300" cy="365188"/>
            </a:xfrm>
            <a:custGeom>
              <a:avLst/>
              <a:gdLst/>
              <a:ahLst/>
              <a:cxnLst/>
              <a:rect l="l" t="t" r="r" b="b"/>
              <a:pathLst>
                <a:path w="8115300" h="365188">
                  <a:moveTo>
                    <a:pt x="0" y="365189"/>
                  </a:moveTo>
                  <a:lnTo>
                    <a:pt x="8115300" y="365189"/>
                  </a:lnTo>
                  <a:lnTo>
                    <a:pt x="8115300" y="0"/>
                  </a:lnTo>
                  <a:lnTo>
                    <a:pt x="0" y="0"/>
                  </a:lnTo>
                  <a:lnTo>
                    <a:pt x="0" y="365189"/>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vi-VN">
                <a:latin typeface="Times New Roman" panose="02020603050405020304" pitchFamily="18" charset="0"/>
                <a:cs typeface="Times New Roman" panose="02020603050405020304" pitchFamily="18" charset="0"/>
              </a:endParaRPr>
            </a:p>
          </p:txBody>
        </p:sp>
        <p:sp>
          <p:nvSpPr>
            <p:cNvPr id="35" name="Freeform 14"/>
            <p:cNvSpPr/>
            <p:nvPr/>
          </p:nvSpPr>
          <p:spPr>
            <a:xfrm flipH="1" flipV="1">
              <a:off x="9077325" y="8893111"/>
              <a:ext cx="8115300" cy="365188"/>
            </a:xfrm>
            <a:custGeom>
              <a:avLst/>
              <a:gdLst/>
              <a:ahLst/>
              <a:cxnLst/>
              <a:rect l="l" t="t" r="r" b="b"/>
              <a:pathLst>
                <a:path w="8115300" h="365188">
                  <a:moveTo>
                    <a:pt x="8115300" y="365189"/>
                  </a:moveTo>
                  <a:lnTo>
                    <a:pt x="0" y="365189"/>
                  </a:lnTo>
                  <a:lnTo>
                    <a:pt x="0" y="0"/>
                  </a:lnTo>
                  <a:lnTo>
                    <a:pt x="8115300" y="0"/>
                  </a:lnTo>
                  <a:lnTo>
                    <a:pt x="8115300" y="365189"/>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vi-VN">
                <a:latin typeface="Times New Roman" panose="02020603050405020304" pitchFamily="18" charset="0"/>
                <a:cs typeface="Times New Roman" panose="02020603050405020304" pitchFamily="18" charset="0"/>
              </a:endParaRPr>
            </a:p>
          </p:txBody>
        </p:sp>
      </p:grpSp>
      <p:pic>
        <p:nvPicPr>
          <p:cNvPr id="36" name="Picture 35"/>
          <p:cNvPicPr>
            <a:picLocks noChangeAspect="1"/>
          </p:cNvPicPr>
          <p:nvPr/>
        </p:nvPicPr>
        <p:blipFill>
          <a:blip r:embed="rId8"/>
          <a:stretch>
            <a:fillRect/>
          </a:stretch>
        </p:blipFill>
        <p:spPr>
          <a:xfrm rot="3211349">
            <a:off x="301809" y="-63562"/>
            <a:ext cx="810532" cy="1405766"/>
          </a:xfrm>
          <a:prstGeom prst="rect">
            <a:avLst/>
          </a:prstGeom>
        </p:spPr>
      </p:pic>
      <p:pic>
        <p:nvPicPr>
          <p:cNvPr id="37" name="Picture 36"/>
          <p:cNvPicPr>
            <a:picLocks noChangeAspect="1"/>
          </p:cNvPicPr>
          <p:nvPr/>
        </p:nvPicPr>
        <p:blipFill>
          <a:blip r:embed="rId9"/>
          <a:stretch>
            <a:fillRect/>
          </a:stretch>
        </p:blipFill>
        <p:spPr>
          <a:xfrm flipH="1">
            <a:off x="16665259" y="7702138"/>
            <a:ext cx="1340479" cy="2302350"/>
          </a:xfrm>
          <a:prstGeom prst="rect">
            <a:avLst/>
          </a:prstGeom>
        </p:spPr>
      </p:pic>
      <p:pic>
        <p:nvPicPr>
          <p:cNvPr id="39" name="Picture 38"/>
          <p:cNvPicPr>
            <a:picLocks noChangeAspect="1"/>
          </p:cNvPicPr>
          <p:nvPr/>
        </p:nvPicPr>
        <p:blipFill>
          <a:blip r:embed="rId10"/>
          <a:stretch>
            <a:fillRect/>
          </a:stretch>
        </p:blipFill>
        <p:spPr>
          <a:xfrm>
            <a:off x="586456" y="9478804"/>
            <a:ext cx="873677" cy="770096"/>
          </a:xfrm>
          <a:prstGeom prst="rect">
            <a:avLst/>
          </a:prstGeom>
        </p:spPr>
      </p:pic>
      <p:sp>
        <p:nvSpPr>
          <p:cNvPr id="3" name="Rectangle 2"/>
          <p:cNvSpPr/>
          <p:nvPr/>
        </p:nvSpPr>
        <p:spPr>
          <a:xfrm>
            <a:off x="27904" y="306122"/>
            <a:ext cx="9144000" cy="986360"/>
          </a:xfrm>
          <a:prstGeom prst="rect">
            <a:avLst/>
          </a:prstGeom>
        </p:spPr>
        <p:txBody>
          <a:bodyPr>
            <a:spAutoFit/>
          </a:bodyPr>
          <a:lstStyle/>
          <a:p>
            <a:pPr lvl="0" algn="ctr">
              <a:lnSpc>
                <a:spcPct val="150000"/>
              </a:lnSpc>
            </a:pPr>
            <a:r>
              <a:rPr lang="en-US" sz="4400" b="1" dirty="0">
                <a:solidFill>
                  <a:srgbClr val="FF0000"/>
                </a:solidFill>
                <a:latin typeface="Times New Roman" panose="02020603050405020304" pitchFamily="18" charset="0"/>
                <a:cs typeface="Times New Roman" panose="02020603050405020304" pitchFamily="18" charset="0"/>
              </a:rPr>
              <a:t>1. </a:t>
            </a:r>
            <a:r>
              <a:rPr lang="en-US" sz="4400" b="1" dirty="0" smtClean="0">
                <a:solidFill>
                  <a:srgbClr val="FF0000"/>
                </a:solidFill>
                <a:latin typeface="Times New Roman" panose="02020603050405020304" pitchFamily="18" charset="0"/>
                <a:cs typeface="Times New Roman" panose="02020603050405020304" pitchFamily="18" charset="0"/>
              </a:rPr>
              <a:t>KHÁI </a:t>
            </a:r>
            <a:r>
              <a:rPr lang="en-US" sz="4400" b="1" dirty="0">
                <a:solidFill>
                  <a:srgbClr val="FF0000"/>
                </a:solidFill>
                <a:latin typeface="Times New Roman" panose="02020603050405020304" pitchFamily="18" charset="0"/>
                <a:cs typeface="Times New Roman" panose="02020603050405020304" pitchFamily="18" charset="0"/>
              </a:rPr>
              <a:t>NIỆM ĐA THỨC</a:t>
            </a:r>
            <a:endParaRPr lang="en-US" sz="4400" b="1" dirty="0">
              <a:solidFill>
                <a:srgbClr val="FF0000"/>
              </a:solidFill>
              <a:latin typeface="Times New Roman" panose="02020603050405020304" pitchFamily="18" charset="0"/>
              <a:cs typeface="Times New Roman" panose="02020603050405020304" pitchFamily="18" charset="0"/>
            </a:endParaRPr>
          </a:p>
        </p:txBody>
      </p:sp>
      <p:pic>
        <p:nvPicPr>
          <p:cNvPr id="22" name="Picture 21"/>
          <p:cNvPicPr>
            <a:picLocks noChangeAspect="1"/>
          </p:cNvPicPr>
          <p:nvPr/>
        </p:nvPicPr>
        <p:blipFill>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33400" y="5707678"/>
            <a:ext cx="979790" cy="914400"/>
          </a:xfrm>
          <a:prstGeom prst="rect">
            <a:avLst/>
          </a:prstGeom>
        </p:spPr>
      </p:pic>
      <p:sp>
        <p:nvSpPr>
          <p:cNvPr id="23" name="TextBox 22"/>
          <p:cNvSpPr txBox="1"/>
          <p:nvPr/>
        </p:nvSpPr>
        <p:spPr>
          <a:xfrm>
            <a:off x="1534321" y="5835983"/>
            <a:ext cx="3581400" cy="707886"/>
          </a:xfrm>
          <a:prstGeom prst="rect">
            <a:avLst/>
          </a:prstGeom>
          <a:noFill/>
        </p:spPr>
        <p:txBody>
          <a:bodyPr wrap="square" rtlCol="0">
            <a:spAutoFit/>
          </a:bodyPr>
          <a:lstStyle/>
          <a:p>
            <a:pPr marL="0" marR="0" lvl="0" indent="0" algn="l" defTabSz="914400" rtl="0" eaLnBrk="1" fontAlgn="auto" latinLnBrk="0" hangingPunct="1">
              <a:spcBef>
                <a:spcPts val="0"/>
              </a:spcBef>
              <a:spcAft>
                <a:spcPts val="0"/>
              </a:spcAft>
              <a:buClrTx/>
              <a:buSzTx/>
              <a:buFontTx/>
              <a:buNone/>
              <a:tabLst/>
              <a:defRPr/>
            </a:pPr>
            <a:r>
              <a:rPr kumimoji="0" lang="nl-NL" sz="40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HĐ 2:</a:t>
            </a:r>
            <a:endParaRPr kumimoji="0" lang="en-US" sz="40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p:txBody>
      </p:sp>
      <p:sp>
        <p:nvSpPr>
          <p:cNvPr id="25" name="TextBox 24"/>
          <p:cNvSpPr txBox="1"/>
          <p:nvPr/>
        </p:nvSpPr>
        <p:spPr>
          <a:xfrm>
            <a:off x="586456" y="6774478"/>
            <a:ext cx="17149217" cy="1938992"/>
          </a:xfrm>
          <a:prstGeom prst="rect">
            <a:avLst/>
          </a:prstGeom>
          <a:noFill/>
        </p:spPr>
        <p:txBody>
          <a:bodyPr wrap="square" rtlCol="0">
            <a:spAutoFit/>
          </a:bodyPr>
          <a:lstStyle/>
          <a:p>
            <a:pPr lvl="0" algn="just"/>
            <a:r>
              <a:rPr lang="vi-VN" sz="4000" dirty="0">
                <a:solidFill>
                  <a:prstClr val="black"/>
                </a:solidFill>
                <a:latin typeface="Times New Roman" panose="02020603050405020304" pitchFamily="18" charset="0"/>
                <a:cs typeface="Times New Roman" panose="02020603050405020304" pitchFamily="18" charset="0"/>
              </a:rPr>
              <a:t>Em hãy viết ra hai đơn thức tùy ý (không chứa biến, hoặc chứa từ một đến ba biến trong các biến x, y, z) rồi trao đổi với bạn ngồi cạnh để kiểm tra lại xem đã viết đúng chưa. Nếu chưa đúng, hãy cùng bạn sửa lại cho đúng.</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0" name="Rectangle 29"/>
          <p:cNvSpPr/>
          <p:nvPr/>
        </p:nvSpPr>
        <p:spPr>
          <a:xfrm>
            <a:off x="3351667" y="10607814"/>
            <a:ext cx="1608133"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1" u="sng" strike="noStrike" kern="1200" cap="none" spc="0" normalizeH="0" baseline="0" noProof="0">
                <a:ln>
                  <a:noFill/>
                </a:ln>
                <a:solidFill>
                  <a:srgbClr val="1F497D"/>
                </a:solidFill>
                <a:effectLst/>
                <a:uLnTx/>
                <a:uFillTx/>
                <a:latin typeface="Arial" panose="020B0604020202020204" pitchFamily="34" charset="0"/>
                <a:ea typeface="Times New Roman" panose="02020603050405020304" pitchFamily="18" charset="0"/>
                <a:cs typeface="Arial" panose="020B0604020202020204" pitchFamily="34" charset="0"/>
              </a:rPr>
              <a:t>Ví</a:t>
            </a:r>
            <a:r>
              <a:rPr kumimoji="0" lang="en-US" sz="4000" b="1" i="1" u="sng" strike="noStrike" kern="1200" cap="none" spc="0" normalizeH="0" noProof="0">
                <a:ln>
                  <a:noFill/>
                </a:ln>
                <a:solidFill>
                  <a:srgbClr val="1F497D"/>
                </a:solidFill>
                <a:effectLst/>
                <a:uLnTx/>
                <a:uFillTx/>
                <a:latin typeface="Arial" panose="020B0604020202020204" pitchFamily="34" charset="0"/>
                <a:ea typeface="Times New Roman" panose="02020603050405020304" pitchFamily="18" charset="0"/>
                <a:cs typeface="Arial" panose="020B0604020202020204" pitchFamily="34" charset="0"/>
              </a:rPr>
              <a:t> dụ</a:t>
            </a:r>
            <a:r>
              <a:rPr kumimoji="0" lang="en-US" sz="4000" b="1" i="1" u="sng" strike="noStrike" kern="1200" cap="none" spc="0" normalizeH="0" baseline="0" noProof="0">
                <a:ln>
                  <a:noFill/>
                </a:ln>
                <a:solidFill>
                  <a:srgbClr val="1F497D"/>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1" i="1" u="sng" strike="noStrike" kern="1200" cap="none" spc="0" normalizeH="0" baseline="0" noProof="0">
              <a:ln>
                <a:noFill/>
              </a:ln>
              <a:solidFill>
                <a:srgbClr val="1F497D"/>
              </a:solidFill>
              <a:effectLst/>
              <a:uLnTx/>
              <a:uFillTx/>
              <a:latin typeface="Calibri"/>
            </a:endParaRPr>
          </a:p>
        </p:txBody>
      </p:sp>
      <mc:AlternateContent xmlns:mc="http://schemas.openxmlformats.org/markup-compatibility/2006">
        <mc:Choice xmlns:a14="http://schemas.microsoft.com/office/drawing/2010/main" Requires="a14">
          <p:sp>
            <p:nvSpPr>
              <p:cNvPr id="31" name="Rectangle 30"/>
              <p:cNvSpPr/>
              <p:nvPr/>
            </p:nvSpPr>
            <p:spPr>
              <a:xfrm>
                <a:off x="5285579" y="10400701"/>
                <a:ext cx="2798523" cy="908967"/>
              </a:xfrm>
              <a:prstGeom prst="rect">
                <a:avLst/>
              </a:prstGeom>
            </p:spPr>
            <p:txBody>
              <a:bodyPr wrap="none">
                <a:spAutoFit/>
              </a:bodyPr>
              <a:lstStyle/>
              <a:p>
                <a:pPr algn="just" fontAlgn="base">
                  <a:lnSpc>
                    <a:spcPct val="150000"/>
                  </a:lnSpc>
                  <a:spcAft>
                    <a:spcPts val="800"/>
                  </a:spcAft>
                </a:pPr>
                <a14:m>
                  <m:oMath xmlns:m="http://schemas.openxmlformats.org/officeDocument/2006/math">
                    <m:r>
                      <m:rPr>
                        <m:sty m:val="p"/>
                      </m:rP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xy</m:t>
                    </m:r>
                    <m:sSup>
                      <m:sSupPr>
                        <m:ctrlP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z</m:t>
                        </m:r>
                      </m:e>
                      <m:sup>
                        <m: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m:t>
                        </m:r>
                      </m:sup>
                    </m:sSup>
                  </m:oMath>
                </a14:m>
                <a:r>
                  <a:rPr lang="nl-NL"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5</m:t>
                        </m:r>
                      </m:sup>
                    </m:sSup>
                  </m:oMath>
                </a14:m>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31" name="Rectangle 30"/>
              <p:cNvSpPr>
                <a:spLocks noRot="1" noChangeAspect="1" noMove="1" noResize="1" noEditPoints="1" noAdjustHandles="1" noChangeArrowheads="1" noChangeShapeType="1" noTextEdit="1"/>
              </p:cNvSpPr>
              <p:nvPr/>
            </p:nvSpPr>
            <p:spPr>
              <a:xfrm>
                <a:off x="5285579" y="10400701"/>
                <a:ext cx="2798523" cy="908967"/>
              </a:xfrm>
              <a:prstGeom prst="rect">
                <a:avLst/>
              </a:prstGeom>
              <a:blipFill rotWithShape="0">
                <a:blip r:embed="rId11"/>
                <a:stretch>
                  <a:fillRect b="-28188"/>
                </a:stretch>
              </a:blipFill>
            </p:spPr>
            <p:txBody>
              <a:bodyPr/>
              <a:lstStyle/>
              <a:p>
                <a:r>
                  <a:rPr lang="en-US">
                    <a:noFill/>
                  </a:rPr>
                  <a:t> </a:t>
                </a:r>
              </a:p>
            </p:txBody>
          </p:sp>
        </mc:Fallback>
      </mc:AlternateContent>
    </p:spTree>
    <p:extLst>
      <p:ext uri="{BB962C8B-B14F-4D97-AF65-F5344CB8AC3E}">
        <p14:creationId xmlns:p14="http://schemas.microsoft.com/office/powerpoint/2010/main" val="706105761"/>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barn(inVertical)">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down)">
                                      <p:cBhvr>
                                        <p:cTn id="30" dur="500"/>
                                        <p:tgtEl>
                                          <p:spTgt spid="28"/>
                                        </p:tgtEl>
                                      </p:cBhvr>
                                    </p:animEffect>
                                  </p:childTnLst>
                                </p:cTn>
                              </p:par>
                            </p:childTnLst>
                          </p:cTn>
                        </p:par>
                        <p:par>
                          <p:cTn id="31" fill="hold">
                            <p:stCondLst>
                              <p:cond delay="500"/>
                            </p:stCondLst>
                            <p:childTnLst>
                              <p:par>
                                <p:cTn id="32" presetID="14" presetClass="entr" presetSubtype="10" fill="hold" grpId="0"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randombar(horizontal)">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par>
                                <p:cTn id="40" presetID="10" presetClass="entr" presetSubtype="0"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randombar(horizontal)">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wipe(left)">
                                      <p:cBhvr>
                                        <p:cTn id="52" dur="500"/>
                                        <p:tgtEl>
                                          <p:spTgt spid="30"/>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wipe(left)">
                                      <p:cBhvr>
                                        <p:cTn id="5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6" grpId="0"/>
      <p:bldP spid="27" grpId="0"/>
      <p:bldP spid="28" grpId="0"/>
      <p:bldP spid="29" grpId="0"/>
      <p:bldP spid="23" grpId="0"/>
      <p:bldP spid="25" grpId="0"/>
      <p:bldP spid="30"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15" name="Group 14"/>
          <p:cNvGrpSpPr/>
          <p:nvPr/>
        </p:nvGrpSpPr>
        <p:grpSpPr>
          <a:xfrm>
            <a:off x="4191000" y="639322"/>
            <a:ext cx="9906001" cy="2980178"/>
            <a:chOff x="4495800" y="288505"/>
            <a:chExt cx="9906001" cy="2980178"/>
          </a:xfrm>
        </p:grpSpPr>
        <p:grpSp>
          <p:nvGrpSpPr>
            <p:cNvPr id="16" name="Group 2"/>
            <p:cNvGrpSpPr/>
            <p:nvPr/>
          </p:nvGrpSpPr>
          <p:grpSpPr>
            <a:xfrm>
              <a:off x="4495800" y="288505"/>
              <a:ext cx="9906001" cy="2980178"/>
              <a:chOff x="-540382" y="-28575"/>
              <a:chExt cx="3697354" cy="841375"/>
            </a:xfrm>
          </p:grpSpPr>
          <p:sp>
            <p:nvSpPr>
              <p:cNvPr id="18" name="Freeform 3"/>
              <p:cNvSpPr/>
              <p:nvPr/>
            </p:nvSpPr>
            <p:spPr>
              <a:xfrm>
                <a:off x="-540382" y="0"/>
                <a:ext cx="3697354" cy="330991"/>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txBody>
              <a:bodyPr/>
              <a:lstStyle/>
              <a:p>
                <a:endParaRPr lang="vi-VN">
                  <a:latin typeface="Times New Roman" panose="02020603050405020304" pitchFamily="18" charset="0"/>
                  <a:cs typeface="Times New Roman" panose="02020603050405020304" pitchFamily="18" charset="0"/>
                </a:endParaRPr>
              </a:p>
            </p:txBody>
          </p:sp>
          <p:sp>
            <p:nvSpPr>
              <p:cNvPr id="19" name="TextBox 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grpSp>
        <p:sp>
          <p:nvSpPr>
            <p:cNvPr id="17" name="Rectangle 16"/>
            <p:cNvSpPr/>
            <p:nvPr/>
          </p:nvSpPr>
          <p:spPr>
            <a:xfrm>
              <a:off x="5376336" y="440391"/>
              <a:ext cx="8308685" cy="738664"/>
            </a:xfrm>
            <a:prstGeom prst="rect">
              <a:avLst/>
            </a:prstGeom>
          </p:spPr>
          <p:txBody>
            <a:bodyPr wrap="none">
              <a:spAutoFit/>
            </a:bodyPr>
            <a:lstStyle/>
            <a:p>
              <a:pPr marL="0" marR="0" lvl="0" indent="0" algn="just" defTabSz="914400" rtl="0" eaLnBrk="1" fontAlgn="auto" latinLnBrk="0" hangingPunct="1">
                <a:spcBef>
                  <a:spcPts val="0"/>
                </a:spcBef>
                <a:spcAft>
                  <a:spcPts val="600"/>
                </a:spcAft>
                <a:buClrTx/>
                <a:buSzTx/>
                <a:buFontTx/>
                <a:buNone/>
                <a:tabLst/>
                <a:defRPr/>
              </a:pPr>
              <a:r>
                <a:rPr kumimoji="0" lang="nl-NL" sz="4200" b="1"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Đa thức và các hạng tử của đa thức</a:t>
              </a:r>
              <a:endParaRPr kumimoji="0" lang="en-US" sz="4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grpSp>
      <p:pic>
        <p:nvPicPr>
          <p:cNvPr id="20" name="Picture 19"/>
          <p:cNvPicPr>
            <a:picLocks noChangeAspect="1"/>
          </p:cNvPicPr>
          <p:nvPr/>
        </p:nvPicPr>
        <p:blipFill>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33400" y="1943100"/>
            <a:ext cx="979790" cy="914400"/>
          </a:xfrm>
          <a:prstGeom prst="rect">
            <a:avLst/>
          </a:prstGeom>
        </p:spPr>
      </p:pic>
      <p:sp>
        <p:nvSpPr>
          <p:cNvPr id="21" name="TextBox 20"/>
          <p:cNvSpPr txBox="1"/>
          <p:nvPr/>
        </p:nvSpPr>
        <p:spPr>
          <a:xfrm>
            <a:off x="1534321" y="2071405"/>
            <a:ext cx="3581400" cy="707886"/>
          </a:xfrm>
          <a:prstGeom prst="rect">
            <a:avLst/>
          </a:prstGeom>
          <a:noFill/>
        </p:spPr>
        <p:txBody>
          <a:bodyPr wrap="square" rtlCol="0">
            <a:spAutoFit/>
          </a:bodyPr>
          <a:lstStyle/>
          <a:p>
            <a:pPr marL="0" marR="0" lvl="0" indent="0" algn="l" defTabSz="914400" rtl="0" eaLnBrk="1" fontAlgn="auto" latinLnBrk="0" hangingPunct="1">
              <a:spcBef>
                <a:spcPts val="0"/>
              </a:spcBef>
              <a:spcAft>
                <a:spcPts val="0"/>
              </a:spcAft>
              <a:buClrTx/>
              <a:buSzTx/>
              <a:buFontTx/>
              <a:buNone/>
              <a:tabLst/>
              <a:defRPr/>
            </a:pPr>
            <a:r>
              <a:rPr kumimoji="0" lang="nl-NL" sz="40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HĐ 3:</a:t>
            </a:r>
            <a:endParaRPr kumimoji="0" lang="en-US" sz="40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p:txBody>
      </p:sp>
      <p:pic>
        <p:nvPicPr>
          <p:cNvPr id="24" name="Picture 23"/>
          <p:cNvPicPr>
            <a:picLocks noChangeAspect="1"/>
          </p:cNvPicPr>
          <p:nvPr/>
        </p:nvPicPr>
        <p:blipFill>
          <a:blip r:embed="rId4"/>
          <a:stretch>
            <a:fillRect/>
          </a:stretch>
        </p:blipFill>
        <p:spPr>
          <a:xfrm>
            <a:off x="16285527" y="1007774"/>
            <a:ext cx="1347333" cy="725487"/>
          </a:xfrm>
          <a:prstGeom prst="rect">
            <a:avLst/>
          </a:prstGeom>
        </p:spPr>
      </p:pic>
      <p:sp>
        <p:nvSpPr>
          <p:cNvPr id="26" name="TextBox 25"/>
          <p:cNvSpPr txBox="1"/>
          <p:nvPr/>
        </p:nvSpPr>
        <p:spPr>
          <a:xfrm>
            <a:off x="3200400" y="2046157"/>
            <a:ext cx="17149217" cy="707886"/>
          </a:xfrm>
          <a:prstGeom prst="rect">
            <a:avLst/>
          </a:prstGeom>
          <a:noFill/>
        </p:spPr>
        <p:txBody>
          <a:bodyPr wrap="square" rtlCol="0">
            <a:spAutoFit/>
          </a:bodyPr>
          <a:lstStyle/>
          <a:p>
            <a:pPr lvl="0" algn="just"/>
            <a:r>
              <a:rPr lang="vi-VN" sz="4000" dirty="0">
                <a:solidFill>
                  <a:prstClr val="black"/>
                </a:solidFill>
                <a:latin typeface="Times New Roman" panose="02020603050405020304" pitchFamily="18" charset="0"/>
                <a:cs typeface="Times New Roman" panose="02020603050405020304" pitchFamily="18" charset="0"/>
              </a:rPr>
              <a:t>Viết tổng của bốn đơn thức mà em và bạn ngồi cạnh đã viết.</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7" name="Rectangle 26"/>
          <p:cNvSpPr/>
          <p:nvPr/>
        </p:nvSpPr>
        <p:spPr>
          <a:xfrm>
            <a:off x="1283390" y="2723199"/>
            <a:ext cx="1510350" cy="707886"/>
          </a:xfrm>
          <a:prstGeom prst="rect">
            <a:avLst/>
          </a:prstGeom>
        </p:spPr>
        <p:txBody>
          <a:bodyPr wrap="none">
            <a:spAutoFit/>
          </a:bodyPr>
          <a:lstStyle/>
          <a:p>
            <a:pPr marL="0" marR="0" lvl="0" indent="0" algn="l" defTabSz="914400" rtl="0" eaLnBrk="1" fontAlgn="auto" latinLnBrk="0" hangingPunct="1">
              <a:spcBef>
                <a:spcPts val="0"/>
              </a:spcBef>
              <a:spcAft>
                <a:spcPts val="0"/>
              </a:spcAft>
              <a:buClrTx/>
              <a:buSzTx/>
              <a:buFontTx/>
              <a:buNone/>
              <a:tabLst/>
              <a:defRPr/>
            </a:pPr>
            <a:r>
              <a:rPr kumimoji="0" lang="en-US" sz="4000" b="1" i="1" u="sng" strike="noStrike" kern="1200" cap="none" spc="0" normalizeH="0" baseline="0" noProof="0" dirty="0" err="1">
                <a:ln>
                  <a:noFill/>
                </a:ln>
                <a:solidFill>
                  <a:srgbClr val="1F497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Ví</a:t>
            </a:r>
            <a:r>
              <a:rPr kumimoji="0" lang="en-US" sz="4000" b="1" i="1" u="sng" strike="noStrike" kern="1200" cap="none" spc="0" normalizeH="0" baseline="0" noProof="0" dirty="0">
                <a:ln>
                  <a:noFill/>
                </a:ln>
                <a:solidFill>
                  <a:srgbClr val="1F497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1" i="1" u="sng" strike="noStrike" kern="1200" cap="none" spc="0" normalizeH="0" baseline="0" noProof="0" dirty="0" err="1">
                <a:ln>
                  <a:noFill/>
                </a:ln>
                <a:solidFill>
                  <a:srgbClr val="1F497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r>
              <a:rPr kumimoji="0" lang="en-US" sz="4000" b="1" i="1" u="sng" strike="noStrike" kern="1200" cap="none" spc="0" normalizeH="0" baseline="0" noProof="0" dirty="0">
                <a:ln>
                  <a:noFill/>
                </a:ln>
                <a:solidFill>
                  <a:srgbClr val="1F497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4000" b="1" i="1" u="sng" strike="noStrike" kern="1200" cap="none" spc="0" normalizeH="0" baseline="0" noProof="0" dirty="0">
              <a:ln>
                <a:noFill/>
              </a:ln>
              <a:solidFill>
                <a:srgbClr val="1F497D"/>
              </a:solidFill>
              <a:effectLst/>
              <a:uLnTx/>
              <a:uFillTx/>
              <a:latin typeface="Times New Roman" panose="02020603050405020304" pitchFamily="18" charset="0"/>
              <a:cs typeface="Times New Roman" panose="02020603050405020304" pitchFamily="18" charset="0"/>
            </a:endParaRPr>
          </a:p>
        </p:txBody>
      </p:sp>
      <p:grpSp>
        <p:nvGrpSpPr>
          <p:cNvPr id="33" name="Group 32"/>
          <p:cNvGrpSpPr/>
          <p:nvPr/>
        </p:nvGrpSpPr>
        <p:grpSpPr>
          <a:xfrm>
            <a:off x="1171574" y="9791700"/>
            <a:ext cx="16163925" cy="288988"/>
            <a:chOff x="1028700" y="8893111"/>
            <a:chExt cx="16163925" cy="365188"/>
          </a:xfrm>
        </p:grpSpPr>
        <p:sp>
          <p:nvSpPr>
            <p:cNvPr id="34" name="Freeform 12"/>
            <p:cNvSpPr/>
            <p:nvPr/>
          </p:nvSpPr>
          <p:spPr>
            <a:xfrm flipV="1">
              <a:off x="1028700" y="8893111"/>
              <a:ext cx="8115300" cy="365188"/>
            </a:xfrm>
            <a:custGeom>
              <a:avLst/>
              <a:gdLst/>
              <a:ahLst/>
              <a:cxnLst/>
              <a:rect l="l" t="t" r="r" b="b"/>
              <a:pathLst>
                <a:path w="8115300" h="365188">
                  <a:moveTo>
                    <a:pt x="0" y="365189"/>
                  </a:moveTo>
                  <a:lnTo>
                    <a:pt x="8115300" y="365189"/>
                  </a:lnTo>
                  <a:lnTo>
                    <a:pt x="8115300" y="0"/>
                  </a:lnTo>
                  <a:lnTo>
                    <a:pt x="0" y="0"/>
                  </a:lnTo>
                  <a:lnTo>
                    <a:pt x="0" y="365189"/>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vi-VN">
                <a:latin typeface="Times New Roman" panose="02020603050405020304" pitchFamily="18" charset="0"/>
                <a:cs typeface="Times New Roman" panose="02020603050405020304" pitchFamily="18" charset="0"/>
              </a:endParaRPr>
            </a:p>
          </p:txBody>
        </p:sp>
        <p:sp>
          <p:nvSpPr>
            <p:cNvPr id="35" name="Freeform 14"/>
            <p:cNvSpPr/>
            <p:nvPr/>
          </p:nvSpPr>
          <p:spPr>
            <a:xfrm flipH="1" flipV="1">
              <a:off x="9077325" y="8893111"/>
              <a:ext cx="8115300" cy="365188"/>
            </a:xfrm>
            <a:custGeom>
              <a:avLst/>
              <a:gdLst/>
              <a:ahLst/>
              <a:cxnLst/>
              <a:rect l="l" t="t" r="r" b="b"/>
              <a:pathLst>
                <a:path w="8115300" h="365188">
                  <a:moveTo>
                    <a:pt x="8115300" y="365189"/>
                  </a:moveTo>
                  <a:lnTo>
                    <a:pt x="0" y="365189"/>
                  </a:lnTo>
                  <a:lnTo>
                    <a:pt x="0" y="0"/>
                  </a:lnTo>
                  <a:lnTo>
                    <a:pt x="8115300" y="0"/>
                  </a:lnTo>
                  <a:lnTo>
                    <a:pt x="8115300" y="365189"/>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vi-VN">
                <a:latin typeface="Times New Roman" panose="02020603050405020304" pitchFamily="18" charset="0"/>
                <a:cs typeface="Times New Roman" panose="02020603050405020304" pitchFamily="18" charset="0"/>
              </a:endParaRPr>
            </a:p>
          </p:txBody>
        </p:sp>
      </p:grpSp>
      <p:pic>
        <p:nvPicPr>
          <p:cNvPr id="36" name="Picture 35"/>
          <p:cNvPicPr>
            <a:picLocks noChangeAspect="1"/>
          </p:cNvPicPr>
          <p:nvPr/>
        </p:nvPicPr>
        <p:blipFill>
          <a:blip r:embed="rId7"/>
          <a:stretch>
            <a:fillRect/>
          </a:stretch>
        </p:blipFill>
        <p:spPr>
          <a:xfrm rot="3211349">
            <a:off x="301809" y="-63562"/>
            <a:ext cx="810532" cy="1405766"/>
          </a:xfrm>
          <a:prstGeom prst="rect">
            <a:avLst/>
          </a:prstGeom>
        </p:spPr>
      </p:pic>
      <p:pic>
        <p:nvPicPr>
          <p:cNvPr id="39" name="Picture 38"/>
          <p:cNvPicPr>
            <a:picLocks noChangeAspect="1"/>
          </p:cNvPicPr>
          <p:nvPr/>
        </p:nvPicPr>
        <p:blipFill>
          <a:blip r:embed="rId8"/>
          <a:stretch>
            <a:fillRect/>
          </a:stretch>
        </p:blipFill>
        <p:spPr>
          <a:xfrm>
            <a:off x="586456" y="9478804"/>
            <a:ext cx="873677" cy="770096"/>
          </a:xfrm>
          <a:prstGeom prst="rect">
            <a:avLst/>
          </a:prstGeom>
        </p:spPr>
      </p:pic>
      <p:sp>
        <p:nvSpPr>
          <p:cNvPr id="23" name="Oval Callout 22"/>
          <p:cNvSpPr/>
          <p:nvPr/>
        </p:nvSpPr>
        <p:spPr>
          <a:xfrm>
            <a:off x="15082656" y="2336463"/>
            <a:ext cx="3401654" cy="2093980"/>
          </a:xfrm>
          <a:prstGeom prst="wedgeEllipseCallout">
            <a:avLst>
              <a:gd name="adj1" fmla="val 4832"/>
              <a:gd name="adj2" fmla="val 66413"/>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Làm</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việc</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theo</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lang="en-US" sz="4000" b="1" dirty="0" err="1" smtClean="0">
                <a:solidFill>
                  <a:prstClr val="white"/>
                </a:solidFill>
                <a:latin typeface="Times New Roman" panose="02020603050405020304" pitchFamily="18" charset="0"/>
                <a:cs typeface="Times New Roman" panose="02020603050405020304" pitchFamily="18" charset="0"/>
              </a:rPr>
              <a:t>cặp</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2" name="Rectangle 1"/>
              <p:cNvSpPr/>
              <p:nvPr/>
            </p:nvSpPr>
            <p:spPr>
              <a:xfrm>
                <a:off x="1186599" y="3404076"/>
                <a:ext cx="11687512" cy="2568524"/>
              </a:xfrm>
              <a:prstGeom prst="rect">
                <a:avLst/>
              </a:prstGeom>
            </p:spPr>
            <p:txBody>
              <a:bodyPr wrap="square">
                <a:spAutoFit/>
              </a:bodyPr>
              <a:lstStyle/>
              <a:p>
                <a:pPr marL="571500" lvl="0" indent="-571500" algn="just" fontAlgn="base">
                  <a:buFont typeface="Arial" panose="020B0604020202020204" pitchFamily="34" charset="0"/>
                  <a:buChar char="•"/>
                  <a:defRPr/>
                </a:pPr>
                <a:r>
                  <a:rPr lang="nl-NL"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 viết </a:t>
                </a:r>
                <a14:m>
                  <m:oMath xmlns:m="http://schemas.openxmlformats.org/officeDocument/2006/math">
                    <m:r>
                      <m:rPr>
                        <m:sty m:val="p"/>
                      </m:rP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xy</m:t>
                    </m:r>
                    <m:sSup>
                      <m:sSupPr>
                        <m:ctrlPr>
                          <a:rPr lang="en-US" sz="4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z</m:t>
                        </m:r>
                      </m:e>
                      <m:sup>
                        <m: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3</m:t>
                        </m:r>
                      </m:sup>
                    </m:sSup>
                  </m:oMath>
                </a14:m>
                <a:r>
                  <a:rPr lang="nl-NL"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và </a:t>
                </a:r>
                <a14:m>
                  <m:oMath xmlns:m="http://schemas.openxmlformats.org/officeDocument/2006/math">
                    <m: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4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x</m:t>
                        </m:r>
                      </m:e>
                      <m:sup>
                        <m: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5</m:t>
                        </m:r>
                      </m:sup>
                    </m:sSup>
                  </m:oMath>
                </a14:m>
                <a:endParaRPr lang="nl-NL"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571500" indent="-571500" algn="just" fontAlgn="base">
                  <a:buFont typeface="Arial" panose="020B0604020202020204" pitchFamily="34" charset="0"/>
                  <a:buChar char="•"/>
                </a:pPr>
                <a:r>
                  <a:rPr lang="nl-NL"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Bạn ngồi cạnh viết được: </a:t>
                </a:r>
                <a14:m>
                  <m:oMath xmlns:m="http://schemas.openxmlformats.org/officeDocument/2006/math">
                    <m:sSup>
                      <m:sSupPr>
                        <m:ctrlP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m:rPr>
                        <m:sty m:val="p"/>
                      </m:rP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z</m:t>
                    </m:r>
                  </m:oMath>
                </a14:m>
                <a:r>
                  <a:rPr lang="nl-NL"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và 5</a:t>
                </a:r>
                <a:endParaRPr lang="en-US" sz="4000" dirty="0">
                  <a:effectLst/>
                  <a:latin typeface="Times New Roman" panose="02020603050405020304" pitchFamily="18" charset="0"/>
                  <a:ea typeface="Arial" panose="020B0604020202020204" pitchFamily="34" charset="0"/>
                  <a:cs typeface="Times New Roman" panose="02020603050405020304" pitchFamily="18" charset="0"/>
                </a:endParaRPr>
              </a:p>
              <a:p>
                <a:pPr algn="just" fontAlgn="base"/>
                <a14:m>
                  <m:oMath xmlns:m="http://schemas.openxmlformats.org/officeDocument/2006/math">
                    <m:r>
                      <a:rPr lang="nl-NL" sz="4000" i="1" smtClean="0">
                        <a:solidFill>
                          <a:srgbClr val="000000"/>
                        </a:solidFill>
                        <a:effectLst/>
                        <a:latin typeface="Cambria Math" panose="02040503050406030204" pitchFamily="18" charset="0"/>
                        <a:ea typeface="Cambria Math" panose="02040503050406030204" pitchFamily="18" charset="0"/>
                        <a:cs typeface="Arial" panose="020B0604020202020204" pitchFamily="34" charset="0"/>
                      </a:rPr>
                      <m:t>→</m:t>
                    </m:r>
                  </m:oMath>
                </a14:m>
                <a:r>
                  <a:rPr lang="nl-NL"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Tổng 4 đơn thức là:</a:t>
                </a:r>
                <a:endParaRPr lang="en-US" sz="4000" dirty="0">
                  <a:effectLst/>
                  <a:latin typeface="Times New Roman" panose="02020603050405020304" pitchFamily="18" charset="0"/>
                  <a:ea typeface="Arial" panose="020B0604020202020204" pitchFamily="34" charset="0"/>
                  <a:cs typeface="Times New Roman" panose="02020603050405020304" pitchFamily="18" charset="0"/>
                </a:endParaRPr>
              </a:p>
              <a:p>
                <a:pPr algn="ctr" fontAlgn="base"/>
                <a14:m>
                  <m:oMath xmlns:m="http://schemas.openxmlformats.org/officeDocument/2006/math">
                    <m:r>
                      <m:rPr>
                        <m:sty m:val="p"/>
                      </m:rP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xy</m:t>
                    </m:r>
                    <m:sSup>
                      <m:sSupPr>
                        <m:ctrlP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z</m:t>
                        </m:r>
                      </m:e>
                      <m:sup>
                        <m: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m:t>
                        </m:r>
                      </m:sup>
                    </m:sSup>
                    <m: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5</m:t>
                        </m:r>
                      </m:sup>
                    </m:sSup>
                    <m: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m:rPr>
                        <m:sty m:val="p"/>
                      </m:rP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z</m:t>
                    </m:r>
                    <m: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+5</m:t>
                    </m:r>
                  </m:oMath>
                </a14:m>
                <a:r>
                  <a:rPr lang="nl-NL"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dirty="0">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1186599" y="3404076"/>
                <a:ext cx="11687512" cy="2568524"/>
              </a:xfrm>
              <a:prstGeom prst="rect">
                <a:avLst/>
              </a:prstGeom>
              <a:blipFill rotWithShape="0">
                <a:blip r:embed="rId9"/>
                <a:stretch>
                  <a:fillRect l="-1669" t="-3791"/>
                </a:stretch>
              </a:blipFill>
            </p:spPr>
            <p:txBody>
              <a:bodyPr/>
              <a:lstStyle/>
              <a:p>
                <a:r>
                  <a:rPr lang="en-US">
                    <a:noFill/>
                  </a:rPr>
                  <a:t> </a:t>
                </a:r>
              </a:p>
            </p:txBody>
          </p:sp>
        </mc:Fallback>
      </mc:AlternateContent>
      <p:sp>
        <p:nvSpPr>
          <p:cNvPr id="22" name="Rectangle 21"/>
          <p:cNvSpPr/>
          <p:nvPr/>
        </p:nvSpPr>
        <p:spPr>
          <a:xfrm>
            <a:off x="688228" y="5752415"/>
            <a:ext cx="3369962" cy="83099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KẾT LUẬN</a:t>
            </a:r>
          </a:p>
        </p:txBody>
      </p:sp>
      <p:grpSp>
        <p:nvGrpSpPr>
          <p:cNvPr id="25" name="Group 24"/>
          <p:cNvGrpSpPr/>
          <p:nvPr/>
        </p:nvGrpSpPr>
        <p:grpSpPr>
          <a:xfrm>
            <a:off x="2249791" y="6610371"/>
            <a:ext cx="12877800" cy="2219371"/>
            <a:chOff x="2024446" y="4435887"/>
            <a:chExt cx="12877800" cy="3960463"/>
          </a:xfrm>
        </p:grpSpPr>
        <p:pic>
          <p:nvPicPr>
            <p:cNvPr id="28" name="Picture 27"/>
            <p:cNvPicPr>
              <a:picLocks noChangeAspect="1"/>
            </p:cNvPicPr>
            <p:nvPr/>
          </p:nvPicPr>
          <p:blipFill>
            <a:blip r:embed="rId10"/>
            <a:stretch>
              <a:fillRect/>
            </a:stretch>
          </p:blipFill>
          <p:spPr>
            <a:xfrm>
              <a:off x="2024446" y="4435887"/>
              <a:ext cx="12877800" cy="3960463"/>
            </a:xfrm>
            <a:prstGeom prst="rect">
              <a:avLst/>
            </a:prstGeom>
          </p:spPr>
        </p:pic>
        <p:sp>
          <p:nvSpPr>
            <p:cNvPr id="29" name="Rectangle 28"/>
            <p:cNvSpPr/>
            <p:nvPr/>
          </p:nvSpPr>
          <p:spPr>
            <a:xfrm>
              <a:off x="2741511" y="5152896"/>
              <a:ext cx="12115800" cy="2526442"/>
            </a:xfrm>
            <a:prstGeom prst="rect">
              <a:avLst/>
            </a:prstGeom>
          </p:spPr>
          <p:txBody>
            <a:bodyPr wrap="square">
              <a:spAutoFit/>
            </a:bodyPr>
            <a:lstStyle/>
            <a:p>
              <a:pPr lvl="0" algn="just">
                <a:defRPr/>
              </a:pPr>
              <a:r>
                <a:rPr lang="vi-VN" sz="43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Đa thức là tổng của những đơn thức; mỗi đơn thức trong tổng gọi là một hạng tử của đa thức đó.</a:t>
              </a:r>
              <a:endParaRPr lang="vi-VN" sz="43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grpSp>
      <p:sp>
        <p:nvSpPr>
          <p:cNvPr id="30" name="Rectangle 29"/>
          <p:cNvSpPr/>
          <p:nvPr/>
        </p:nvSpPr>
        <p:spPr>
          <a:xfrm>
            <a:off x="1905762" y="8778940"/>
            <a:ext cx="13565859" cy="1084912"/>
          </a:xfrm>
          <a:prstGeom prst="rect">
            <a:avLst/>
          </a:prstGeom>
          <a:solidFill>
            <a:srgbClr val="FBF6EB"/>
          </a:solidFill>
        </p:spPr>
        <p:txBody>
          <a:bodyPr wrap="square">
            <a:spAutoFit/>
          </a:bodyPr>
          <a:lstStyle/>
          <a:p>
            <a:pPr algn="just" fontAlgn="base">
              <a:lnSpc>
                <a:spcPct val="150000"/>
              </a:lnSpc>
              <a:spcAft>
                <a:spcPts val="800"/>
              </a:spcAft>
            </a:pPr>
            <a:r>
              <a:rPr lang="nl-NL" sz="4300" b="1" i="1" u="sng"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Nhận xét:</a:t>
            </a:r>
            <a:r>
              <a:rPr lang="nl-NL" sz="4300" b="1" i="1"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4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Mỗi đơn thức cũng được coi là một đa thức.</a:t>
            </a:r>
            <a:endParaRPr lang="en-US" sz="4300" dirty="0">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508295254"/>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down)">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barn(inVertical)">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2">
                                            <p:txEl>
                                              <p:pRg st="0" end="0"/>
                                            </p:txEl>
                                          </p:spTgt>
                                        </p:tgtEl>
                                        <p:attrNameLst>
                                          <p:attrName>style.visibility</p:attrName>
                                        </p:attrNameLst>
                                      </p:cBhvr>
                                      <p:to>
                                        <p:strVal val="visible"/>
                                      </p:to>
                                    </p:set>
                                    <p:animEffect transition="in" filter="wipe(down)">
                                      <p:cBhvr>
                                        <p:cTn id="31" dur="500"/>
                                        <p:tgtEl>
                                          <p:spTgt spid="2">
                                            <p:txEl>
                                              <p:pRg st="0" end="0"/>
                                            </p:txEl>
                                          </p:spTgt>
                                        </p:tgtEl>
                                      </p:cBhvr>
                                    </p:animEffect>
                                  </p:childTnLst>
                                </p:cTn>
                              </p:par>
                            </p:childTnLst>
                          </p:cTn>
                        </p:par>
                        <p:par>
                          <p:cTn id="32" fill="hold">
                            <p:stCondLst>
                              <p:cond delay="500"/>
                            </p:stCondLst>
                            <p:childTnLst>
                              <p:par>
                                <p:cTn id="33" presetID="14" presetClass="entr" presetSubtype="10" fill="hold" nodeType="afterEffect">
                                  <p:stCondLst>
                                    <p:cond delay="0"/>
                                  </p:stCondLst>
                                  <p:childTnLst>
                                    <p:set>
                                      <p:cBhvr>
                                        <p:cTn id="34" dur="1" fill="hold">
                                          <p:stCondLst>
                                            <p:cond delay="0"/>
                                          </p:stCondLst>
                                        </p:cTn>
                                        <p:tgtEl>
                                          <p:spTgt spid="2">
                                            <p:txEl>
                                              <p:pRg st="1" end="1"/>
                                            </p:txEl>
                                          </p:spTgt>
                                        </p:tgtEl>
                                        <p:attrNameLst>
                                          <p:attrName>style.visibility</p:attrName>
                                        </p:attrNameLst>
                                      </p:cBhvr>
                                      <p:to>
                                        <p:strVal val="visible"/>
                                      </p:to>
                                    </p:set>
                                    <p:animEffect transition="in" filter="randombar(horizontal)">
                                      <p:cBhvr>
                                        <p:cTn id="35" dur="500"/>
                                        <p:tgtEl>
                                          <p:spTgt spid="2">
                                            <p:txEl>
                                              <p:pRg st="1" end="1"/>
                                            </p:txEl>
                                          </p:spTgt>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2">
                                            <p:txEl>
                                              <p:pRg st="2" end="2"/>
                                            </p:txEl>
                                          </p:spTgt>
                                        </p:tgtEl>
                                        <p:attrNameLst>
                                          <p:attrName>style.visibility</p:attrName>
                                        </p:attrNameLst>
                                      </p:cBhvr>
                                      <p:to>
                                        <p:strVal val="visible"/>
                                      </p:to>
                                    </p:set>
                                    <p:animEffect transition="in" filter="fade">
                                      <p:cBhvr>
                                        <p:cTn id="39" dur="500"/>
                                        <p:tgtEl>
                                          <p:spTgt spid="2">
                                            <p:txEl>
                                              <p:pRg st="2" end="2"/>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2">
                                            <p:txEl>
                                              <p:pRg st="3" end="3"/>
                                            </p:txEl>
                                          </p:spTgt>
                                        </p:tgtEl>
                                        <p:attrNameLst>
                                          <p:attrName>style.visibility</p:attrName>
                                        </p:attrNameLst>
                                      </p:cBhvr>
                                      <p:to>
                                        <p:strVal val="visible"/>
                                      </p:to>
                                    </p:set>
                                    <p:animEffect transition="in" filter="fade">
                                      <p:cBhvr>
                                        <p:cTn id="42" dur="500"/>
                                        <p:tgtEl>
                                          <p:spTgt spid="2">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barn(inVertical)">
                                      <p:cBhvr>
                                        <p:cTn id="47" dur="500"/>
                                        <p:tgtEl>
                                          <p:spTgt spid="22"/>
                                        </p:tgtEl>
                                      </p:cBhvr>
                                    </p:animEffect>
                                  </p:childTnLst>
                                </p:cTn>
                              </p:par>
                            </p:childTnLst>
                          </p:cTn>
                        </p:par>
                        <p:par>
                          <p:cTn id="48" fill="hold">
                            <p:stCondLst>
                              <p:cond delay="500"/>
                            </p:stCondLst>
                            <p:childTnLst>
                              <p:par>
                                <p:cTn id="49" presetID="22" presetClass="entr" presetSubtype="4"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down)">
                                      <p:cBhvr>
                                        <p:cTn id="51" dur="500"/>
                                        <p:tgtEl>
                                          <p:spTgt spid="25"/>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grpId="0" nodeType="click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randombar(horizontal)">
                                      <p:cBhvr>
                                        <p:cTn id="5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6" grpId="0"/>
      <p:bldP spid="27" grpId="0"/>
      <p:bldP spid="23" grpId="0" animBg="1"/>
      <p:bldP spid="22" grpId="0"/>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15" name="Rectangle 14"/>
          <p:cNvSpPr/>
          <p:nvPr/>
        </p:nvSpPr>
        <p:spPr>
          <a:xfrm>
            <a:off x="762000" y="800100"/>
            <a:ext cx="16687800" cy="8763000"/>
          </a:xfrm>
          <a:prstGeom prst="rect">
            <a:avLst/>
          </a:prstGeom>
          <a:ln>
            <a:solidFill>
              <a:srgbClr val="79927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6" name="TextBox 5"/>
          <p:cNvSpPr txBox="1"/>
          <p:nvPr/>
        </p:nvSpPr>
        <p:spPr>
          <a:xfrm>
            <a:off x="945680" y="736937"/>
            <a:ext cx="2667000" cy="646331"/>
          </a:xfrm>
          <a:prstGeom prst="rect">
            <a:avLst/>
          </a:prstGeom>
        </p:spPr>
        <p:txBody>
          <a:bodyPr wrap="square" lIns="0" tIns="0" rIns="0" bIns="0" rtlCol="0" anchor="t">
            <a:spAutoFit/>
          </a:bodyPr>
          <a:lstStyle/>
          <a:p>
            <a:pPr algn="ctr"/>
            <a:r>
              <a:rPr lang="en-US" sz="4200" b="1" u="sng">
                <a:solidFill>
                  <a:srgbClr val="5B96A9"/>
                </a:solidFill>
                <a:latin typeface="Times New Roman" panose="02020603050405020304" pitchFamily="18" charset="0"/>
                <a:cs typeface="Times New Roman" panose="02020603050405020304" pitchFamily="18" charset="0"/>
              </a:rPr>
              <a:t>Ví dụ 1:</a:t>
            </a:r>
          </a:p>
        </p:txBody>
      </p:sp>
      <mc:AlternateContent xmlns:mc="http://schemas.openxmlformats.org/markup-compatibility/2006">
        <mc:Choice xmlns:a14="http://schemas.microsoft.com/office/drawing/2010/main" Requires="a14">
          <p:sp>
            <p:nvSpPr>
              <p:cNvPr id="21" name="TextBox 20"/>
              <p:cNvSpPr txBox="1"/>
              <p:nvPr/>
            </p:nvSpPr>
            <p:spPr>
              <a:xfrm>
                <a:off x="3429000" y="768098"/>
                <a:ext cx="13608521" cy="1323439"/>
              </a:xfrm>
              <a:prstGeom prst="rect">
                <a:avLst/>
              </a:prstGeom>
              <a:noFill/>
            </p:spPr>
            <p:txBody>
              <a:bodyPr wrap="square" rtlCol="0">
                <a:spAutoFit/>
              </a:bodyPr>
              <a:lstStyle/>
              <a:p>
                <a:r>
                  <a:rPr lang="en-US" sz="4000" dirty="0" err="1">
                    <a:latin typeface="Times New Roman" panose="02020603050405020304" pitchFamily="18" charset="0"/>
                    <a:cs typeface="Times New Roman" panose="02020603050405020304" pitchFamily="18" charset="0"/>
                  </a:rPr>
                  <a:t>Hãy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kể</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hạng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tử</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thức</a:t>
                </a:r>
                <a:endParaRPr lang="en-US" sz="4000" dirty="0">
                  <a:latin typeface="Times New Roman" panose="02020603050405020304" pitchFamily="18" charset="0"/>
                  <a:cs typeface="Times New Roman" panose="02020603050405020304" pitchFamily="18" charset="0"/>
                </a:endParaRPr>
              </a:p>
              <a:p>
                <a:pPr algn="ctr"/>
                <a:r>
                  <a:rPr lang="en-US" sz="4000" dirty="0">
                    <a:latin typeface="Times New Roman" panose="02020603050405020304" pitchFamily="18" charset="0"/>
                    <a:cs typeface="Times New Roman" panose="02020603050405020304" pitchFamily="18" charset="0"/>
                  </a:rPr>
                  <a:t> </a:t>
                </a:r>
                <a14:m>
                  <m:oMath xmlns:m="http://schemas.openxmlformats.org/officeDocument/2006/math">
                    <m:r>
                      <a:rPr lang="en-US" sz="4000" b="0" i="1" smtClean="0">
                        <a:latin typeface="Cambria Math" panose="02040503050406030204" pitchFamily="18" charset="0"/>
                        <a:cs typeface="Arial" panose="020B0604020202020204" pitchFamily="34" charset="0"/>
                      </a:rPr>
                      <m:t>𝐴</m:t>
                    </m:r>
                    <m:r>
                      <a:rPr lang="en-US" sz="4000" b="0" i="1" smtClean="0">
                        <a:latin typeface="Cambria Math" panose="02040503050406030204" pitchFamily="18" charset="0"/>
                        <a:cs typeface="Arial" panose="020B0604020202020204" pitchFamily="34" charset="0"/>
                      </a:rPr>
                      <m:t>=</m:t>
                    </m:r>
                    <m:sSup>
                      <m:sSupPr>
                        <m:ctrlPr>
                          <a:rPr lang="en-US" sz="4000" b="0" i="1" smtClean="0">
                            <a:latin typeface="Cambria Math" panose="02040503050406030204" pitchFamily="18" charset="0"/>
                            <a:cs typeface="Arial" panose="020B0604020202020204" pitchFamily="34" charset="0"/>
                          </a:rPr>
                        </m:ctrlPr>
                      </m:sSupPr>
                      <m:e>
                        <m:r>
                          <a:rPr lang="en-US" sz="4000" b="0" i="1" smtClean="0">
                            <a:latin typeface="Cambria Math" panose="02040503050406030204" pitchFamily="18" charset="0"/>
                            <a:cs typeface="Arial" panose="020B0604020202020204" pitchFamily="34" charset="0"/>
                          </a:rPr>
                          <m:t>𝑥</m:t>
                        </m:r>
                      </m:e>
                      <m:sup>
                        <m:r>
                          <a:rPr lang="en-US" sz="4000" b="0" i="1" smtClean="0">
                            <a:latin typeface="Cambria Math" panose="02040503050406030204" pitchFamily="18" charset="0"/>
                            <a:cs typeface="Arial" panose="020B0604020202020204" pitchFamily="34" charset="0"/>
                          </a:rPr>
                          <m:t>3</m:t>
                        </m:r>
                      </m:sup>
                    </m:sSup>
                    <m:r>
                      <a:rPr lang="en-US" sz="4000" b="0" i="1" smtClean="0">
                        <a:latin typeface="Cambria Math" panose="02040503050406030204" pitchFamily="18" charset="0"/>
                        <a:cs typeface="Arial" panose="020B0604020202020204" pitchFamily="34" charset="0"/>
                      </a:rPr>
                      <m:t>−3</m:t>
                    </m:r>
                    <m:sSup>
                      <m:sSupPr>
                        <m:ctrlPr>
                          <a:rPr lang="en-US" sz="4000" b="0" i="1" smtClean="0">
                            <a:latin typeface="Cambria Math" panose="02040503050406030204" pitchFamily="18" charset="0"/>
                            <a:cs typeface="Arial" panose="020B0604020202020204" pitchFamily="34" charset="0"/>
                          </a:rPr>
                        </m:ctrlPr>
                      </m:sSupPr>
                      <m:e>
                        <m:r>
                          <a:rPr lang="en-US" sz="4000" b="0" i="1" smtClean="0">
                            <a:latin typeface="Cambria Math" panose="02040503050406030204" pitchFamily="18" charset="0"/>
                            <a:cs typeface="Arial" panose="020B0604020202020204" pitchFamily="34" charset="0"/>
                          </a:rPr>
                          <m:t>𝑥</m:t>
                        </m:r>
                      </m:e>
                      <m:sup>
                        <m:r>
                          <a:rPr lang="en-US" sz="4000" b="0" i="1" smtClean="0">
                            <a:latin typeface="Cambria Math" panose="02040503050406030204" pitchFamily="18" charset="0"/>
                            <a:cs typeface="Arial" panose="020B0604020202020204" pitchFamily="34" charset="0"/>
                          </a:rPr>
                          <m:t>2</m:t>
                        </m:r>
                      </m:sup>
                    </m:sSup>
                    <m:r>
                      <a:rPr lang="en-US" sz="4000" b="0" i="1" smtClean="0">
                        <a:latin typeface="Cambria Math" panose="02040503050406030204" pitchFamily="18" charset="0"/>
                        <a:cs typeface="Arial" panose="020B0604020202020204" pitchFamily="34" charset="0"/>
                      </a:rPr>
                      <m:t>𝑦</m:t>
                    </m:r>
                    <m:r>
                      <a:rPr lang="en-US" sz="4000" b="0" i="1" smtClean="0">
                        <a:latin typeface="Cambria Math" panose="02040503050406030204" pitchFamily="18" charset="0"/>
                        <a:cs typeface="Arial" panose="020B0604020202020204" pitchFamily="34" charset="0"/>
                      </a:rPr>
                      <m:t>+3</m:t>
                    </m:r>
                    <m:r>
                      <a:rPr lang="en-US" sz="4000" b="0" i="1" smtClean="0">
                        <a:latin typeface="Cambria Math" panose="02040503050406030204" pitchFamily="18" charset="0"/>
                        <a:cs typeface="Arial" panose="020B0604020202020204" pitchFamily="34" charset="0"/>
                      </a:rPr>
                      <m:t>𝑥</m:t>
                    </m:r>
                    <m:sSup>
                      <m:sSupPr>
                        <m:ctrlPr>
                          <a:rPr lang="en-US" sz="4000" b="0" i="1" smtClean="0">
                            <a:latin typeface="Cambria Math" panose="02040503050406030204" pitchFamily="18" charset="0"/>
                            <a:cs typeface="Arial" panose="020B0604020202020204" pitchFamily="34" charset="0"/>
                          </a:rPr>
                        </m:ctrlPr>
                      </m:sSupPr>
                      <m:e>
                        <m:r>
                          <a:rPr lang="en-US" sz="4000" b="0" i="1" smtClean="0">
                            <a:latin typeface="Cambria Math" panose="02040503050406030204" pitchFamily="18" charset="0"/>
                            <a:cs typeface="Arial" panose="020B0604020202020204" pitchFamily="34" charset="0"/>
                          </a:rPr>
                          <m:t>𝑦</m:t>
                        </m:r>
                      </m:e>
                      <m:sup>
                        <m:r>
                          <a:rPr lang="en-US" sz="4000" b="0" i="1" smtClean="0">
                            <a:latin typeface="Cambria Math" panose="02040503050406030204" pitchFamily="18" charset="0"/>
                            <a:cs typeface="Arial" panose="020B0604020202020204" pitchFamily="34" charset="0"/>
                          </a:rPr>
                          <m:t>2</m:t>
                        </m:r>
                      </m:sup>
                    </m:sSup>
                    <m:r>
                      <a:rPr lang="en-US" sz="4000" b="0" i="1" smtClean="0">
                        <a:latin typeface="Cambria Math" panose="02040503050406030204" pitchFamily="18" charset="0"/>
                        <a:cs typeface="Arial" panose="020B0604020202020204" pitchFamily="34" charset="0"/>
                      </a:rPr>
                      <m:t>−</m:t>
                    </m:r>
                    <m:sSup>
                      <m:sSupPr>
                        <m:ctrlPr>
                          <a:rPr lang="en-US" sz="4000" b="0" i="1" smtClean="0">
                            <a:latin typeface="Cambria Math" panose="02040503050406030204" pitchFamily="18" charset="0"/>
                            <a:cs typeface="Arial" panose="020B0604020202020204" pitchFamily="34" charset="0"/>
                          </a:rPr>
                        </m:ctrlPr>
                      </m:sSupPr>
                      <m:e>
                        <m:r>
                          <a:rPr lang="en-US" sz="4000" b="0" i="1" smtClean="0">
                            <a:latin typeface="Cambria Math" panose="02040503050406030204" pitchFamily="18" charset="0"/>
                            <a:cs typeface="Arial" panose="020B0604020202020204" pitchFamily="34" charset="0"/>
                          </a:rPr>
                          <m:t>𝑦</m:t>
                        </m:r>
                      </m:e>
                      <m:sup>
                        <m:r>
                          <a:rPr lang="en-US" sz="4000" b="0" i="1" smtClean="0">
                            <a:latin typeface="Cambria Math" panose="02040503050406030204" pitchFamily="18" charset="0"/>
                            <a:cs typeface="Arial" panose="020B0604020202020204" pitchFamily="34" charset="0"/>
                          </a:rPr>
                          <m:t>3</m:t>
                        </m:r>
                      </m:sup>
                    </m:sSup>
                    <m:r>
                      <a:rPr lang="en-US" sz="4000" b="0" i="1" smtClean="0">
                        <a:latin typeface="Cambria Math" panose="02040503050406030204" pitchFamily="18" charset="0"/>
                        <a:cs typeface="Arial" panose="020B0604020202020204" pitchFamily="34" charset="0"/>
                      </a:rPr>
                      <m:t>+</m:t>
                    </m:r>
                    <m:r>
                      <a:rPr lang="en-US" sz="4000" b="0" i="1" smtClean="0">
                        <a:latin typeface="Cambria Math" panose="02040503050406030204" pitchFamily="18" charset="0"/>
                        <a:cs typeface="Arial" panose="020B0604020202020204" pitchFamily="34" charset="0"/>
                      </a:rPr>
                      <m:t>𝑥𝑦</m:t>
                    </m:r>
                    <m:r>
                      <a:rPr lang="en-US" sz="4000" b="0" i="1" smtClean="0">
                        <a:latin typeface="Cambria Math" panose="02040503050406030204" pitchFamily="18" charset="0"/>
                        <a:cs typeface="Arial" panose="020B0604020202020204" pitchFamily="34" charset="0"/>
                      </a:rPr>
                      <m:t>−1</m:t>
                    </m:r>
                  </m:oMath>
                </a14:m>
                <a:r>
                  <a:rPr lang="en-US" sz="4000" dirty="0">
                    <a:latin typeface="Times New Roman" panose="02020603050405020304" pitchFamily="18" charset="0"/>
                    <a:cs typeface="Times New Roman" panose="02020603050405020304" pitchFamily="18" charset="0"/>
                  </a:rPr>
                  <a:t> </a:t>
                </a:r>
              </a:p>
            </p:txBody>
          </p:sp>
        </mc:Choice>
        <mc:Fallback>
          <p:sp>
            <p:nvSpPr>
              <p:cNvPr id="21" name="TextBox 20"/>
              <p:cNvSpPr txBox="1">
                <a:spLocks noRot="1" noChangeAspect="1" noMove="1" noResize="1" noEditPoints="1" noAdjustHandles="1" noChangeArrowheads="1" noChangeShapeType="1" noTextEdit="1"/>
              </p:cNvSpPr>
              <p:nvPr/>
            </p:nvSpPr>
            <p:spPr>
              <a:xfrm>
                <a:off x="3429000" y="768098"/>
                <a:ext cx="13608521" cy="1323439"/>
              </a:xfrm>
              <a:prstGeom prst="rect">
                <a:avLst/>
              </a:prstGeom>
              <a:blipFill rotWithShape="0">
                <a:blip r:embed="rId2"/>
                <a:stretch>
                  <a:fillRect l="-1613" t="-8295"/>
                </a:stretch>
              </a:blipFill>
            </p:spPr>
            <p:txBody>
              <a:bodyPr/>
              <a:lstStyle/>
              <a:p>
                <a:r>
                  <a:rPr lang="en-US">
                    <a:noFill/>
                  </a:rPr>
                  <a:t> </a:t>
                </a:r>
              </a:p>
            </p:txBody>
          </p:sp>
        </mc:Fallback>
      </mc:AlternateContent>
      <p:sp>
        <p:nvSpPr>
          <p:cNvPr id="22" name="Oval Callout 21"/>
          <p:cNvSpPr/>
          <p:nvPr/>
        </p:nvSpPr>
        <p:spPr>
          <a:xfrm>
            <a:off x="7537671" y="2793861"/>
            <a:ext cx="1815501" cy="960794"/>
          </a:xfrm>
          <a:prstGeom prst="wedgeEllipseCallout">
            <a:avLst/>
          </a:prstGeom>
          <a:solidFill>
            <a:schemeClr val="accent5">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Giải</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23" name="Rectangle 22"/>
              <p:cNvSpPr/>
              <p:nvPr/>
            </p:nvSpPr>
            <p:spPr>
              <a:xfrm>
                <a:off x="1004195" y="3899813"/>
                <a:ext cx="13995127" cy="1554272"/>
              </a:xfrm>
              <a:prstGeom prst="rect">
                <a:avLst/>
              </a:prstGeom>
            </p:spPr>
            <p:txBody>
              <a:bodyPr wrap="square">
                <a:spAutoFit/>
              </a:bodyPr>
              <a:lstStyle/>
              <a:p>
                <a:pPr lvl="0">
                  <a:spcBef>
                    <a:spcPts val="1800"/>
                  </a:spcBef>
                </a:pPr>
                <a:r>
                  <a:rPr lang="en-US" sz="4000" dirty="0">
                    <a:solidFill>
                      <a:prstClr val="black"/>
                    </a:solidFill>
                    <a:latin typeface="Times New Roman" panose="02020603050405020304" pitchFamily="18" charset="0"/>
                    <a:cs typeface="Times New Roman" panose="02020603050405020304" pitchFamily="18" charset="0"/>
                  </a:rPr>
                  <a:t>Ta </a:t>
                </a:r>
                <a:r>
                  <a:rPr lang="en-US" sz="4000" dirty="0" err="1">
                    <a:solidFill>
                      <a:prstClr val="black"/>
                    </a:solidFill>
                    <a:latin typeface="Times New Roman" panose="02020603050405020304" pitchFamily="18" charset="0"/>
                    <a:cs typeface="Times New Roman" panose="02020603050405020304" pitchFamily="18" charset="0"/>
                  </a:rPr>
                  <a:t>có</a:t>
                </a:r>
                <a:r>
                  <a:rPr lang="en-US" sz="4000" dirty="0">
                    <a:solidFill>
                      <a:prstClr val="black"/>
                    </a:solidFill>
                    <a:latin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cs typeface="Times New Roman" panose="02020603050405020304" pitchFamily="18" charset="0"/>
                  </a:rPr>
                  <a:t>thể</a:t>
                </a:r>
                <a:r>
                  <a:rPr lang="en-US" sz="4000" dirty="0">
                    <a:solidFill>
                      <a:prstClr val="black"/>
                    </a:solidFill>
                    <a:latin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cs typeface="Times New Roman" panose="02020603050405020304" pitchFamily="18" charset="0"/>
                  </a:rPr>
                  <a:t>viết</a:t>
                </a:r>
                <a:r>
                  <a:rPr lang="en-US" sz="4000" dirty="0">
                    <a:solidFill>
                      <a:prstClr val="black"/>
                    </a:solidFill>
                    <a:latin typeface="Times New Roman" panose="02020603050405020304" pitchFamily="18" charset="0"/>
                    <a:cs typeface="Times New Roman" panose="02020603050405020304" pitchFamily="18" charset="0"/>
                  </a:rPr>
                  <a:t> A </a:t>
                </a:r>
                <a:r>
                  <a:rPr lang="en-US" sz="4000" dirty="0" err="1">
                    <a:solidFill>
                      <a:prstClr val="black"/>
                    </a:solidFill>
                    <a:latin typeface="Times New Roman" panose="02020603050405020304" pitchFamily="18" charset="0"/>
                    <a:cs typeface="Times New Roman" panose="02020603050405020304" pitchFamily="18" charset="0"/>
                  </a:rPr>
                  <a:t>dưới</a:t>
                </a:r>
                <a:r>
                  <a:rPr lang="en-US" sz="4000" dirty="0">
                    <a:solidFill>
                      <a:prstClr val="black"/>
                    </a:solidFill>
                    <a:latin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cs typeface="Times New Roman" panose="02020603050405020304" pitchFamily="18" charset="0"/>
                  </a:rPr>
                  <a:t>dạng</a:t>
                </a:r>
                <a:r>
                  <a:rPr lang="en-US" sz="4000" dirty="0">
                    <a:solidFill>
                      <a:prstClr val="black"/>
                    </a:solidFill>
                    <a:latin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cs typeface="Times New Roman" panose="02020603050405020304" pitchFamily="18" charset="0"/>
                  </a:rPr>
                  <a:t>tổng</a:t>
                </a:r>
                <a:r>
                  <a:rPr lang="en-US" sz="4000" dirty="0">
                    <a:solidFill>
                      <a:prstClr val="black"/>
                    </a:solidFill>
                    <a:latin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cs typeface="Times New Roman" panose="02020603050405020304" pitchFamily="18" charset="0"/>
                  </a:rPr>
                  <a:t>của</a:t>
                </a:r>
                <a:r>
                  <a:rPr lang="en-US" sz="4000" dirty="0">
                    <a:solidFill>
                      <a:prstClr val="black"/>
                    </a:solidFill>
                    <a:latin typeface="Times New Roman" panose="02020603050405020304" pitchFamily="18" charset="0"/>
                    <a:cs typeface="Times New Roman" panose="02020603050405020304" pitchFamily="18" charset="0"/>
                  </a:rPr>
                  <a:t> 6 </a:t>
                </a:r>
                <a:r>
                  <a:rPr lang="en-US" sz="4000" dirty="0" err="1">
                    <a:solidFill>
                      <a:prstClr val="black"/>
                    </a:solidFill>
                    <a:latin typeface="Times New Roman" panose="02020603050405020304" pitchFamily="18" charset="0"/>
                    <a:cs typeface="Times New Roman" panose="02020603050405020304" pitchFamily="18" charset="0"/>
                  </a:rPr>
                  <a:t>đơn</a:t>
                </a:r>
                <a:r>
                  <a:rPr lang="en-US" sz="4000" dirty="0">
                    <a:solidFill>
                      <a:prstClr val="black"/>
                    </a:solidFill>
                    <a:latin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cs typeface="Times New Roman" panose="02020603050405020304" pitchFamily="18" charset="0"/>
                  </a:rPr>
                  <a:t>thức</a:t>
                </a:r>
                <a:endParaRPr lang="en-US" sz="4000" dirty="0">
                  <a:solidFill>
                    <a:prstClr val="black"/>
                  </a:solidFill>
                  <a:latin typeface="Times New Roman" panose="02020603050405020304" pitchFamily="18" charset="0"/>
                  <a:cs typeface="Times New Roman" panose="02020603050405020304" pitchFamily="18" charset="0"/>
                </a:endParaRPr>
              </a:p>
              <a:p>
                <a:pPr lvl="0" algn="ctr">
                  <a:spcBef>
                    <a:spcPts val="1800"/>
                  </a:spcBef>
                </a:pPr>
                <a:r>
                  <a:rPr lang="en-US" sz="400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r>
                      <a:rPr lang="en-US" sz="4000" i="1">
                        <a:solidFill>
                          <a:prstClr val="black"/>
                        </a:solidFill>
                        <a:latin typeface="Cambria Math" panose="02040503050406030204" pitchFamily="18" charset="0"/>
                        <a:cs typeface="Arial" panose="020B0604020202020204" pitchFamily="34" charset="0"/>
                      </a:rPr>
                      <m:t>𝐴</m:t>
                    </m:r>
                    <m:r>
                      <a:rPr lang="en-US" sz="4000" i="1">
                        <a:solidFill>
                          <a:prstClr val="black"/>
                        </a:solidFill>
                        <a:latin typeface="Cambria Math" panose="02040503050406030204" pitchFamily="18" charset="0"/>
                        <a:cs typeface="Arial" panose="020B0604020202020204" pitchFamily="34" charset="0"/>
                      </a:rPr>
                      <m:t>=</m:t>
                    </m:r>
                    <m:sSup>
                      <m:sSupPr>
                        <m:ctrlPr>
                          <a:rPr lang="en-US" sz="4000" i="1">
                            <a:solidFill>
                              <a:prstClr val="black"/>
                            </a:solidFill>
                            <a:latin typeface="Cambria Math" panose="02040503050406030204" pitchFamily="18" charset="0"/>
                            <a:cs typeface="Arial" panose="020B0604020202020204" pitchFamily="34" charset="0"/>
                          </a:rPr>
                        </m:ctrlPr>
                      </m:sSupPr>
                      <m:e>
                        <m:r>
                          <a:rPr lang="en-US" sz="4000" i="1">
                            <a:solidFill>
                              <a:prstClr val="black"/>
                            </a:solidFill>
                            <a:latin typeface="Cambria Math" panose="02040503050406030204" pitchFamily="18" charset="0"/>
                            <a:cs typeface="Arial" panose="020B0604020202020204" pitchFamily="34" charset="0"/>
                          </a:rPr>
                          <m:t>𝑥</m:t>
                        </m:r>
                      </m:e>
                      <m:sup>
                        <m:r>
                          <a:rPr lang="en-US" sz="4000" i="1">
                            <a:solidFill>
                              <a:prstClr val="black"/>
                            </a:solidFill>
                            <a:latin typeface="Cambria Math" panose="02040503050406030204" pitchFamily="18" charset="0"/>
                            <a:cs typeface="Arial" panose="020B0604020202020204" pitchFamily="34" charset="0"/>
                          </a:rPr>
                          <m:t>3</m:t>
                        </m:r>
                      </m:sup>
                    </m:sSup>
                    <m:r>
                      <a:rPr lang="en-US" sz="4000" b="0" i="1" smtClean="0">
                        <a:solidFill>
                          <a:prstClr val="black"/>
                        </a:solidFill>
                        <a:latin typeface="Cambria Math" panose="02040503050406030204" pitchFamily="18" charset="0"/>
                        <a:cs typeface="Arial" panose="020B0604020202020204" pitchFamily="34" charset="0"/>
                      </a:rPr>
                      <m:t>+</m:t>
                    </m:r>
                    <m:d>
                      <m:dPr>
                        <m:ctrlPr>
                          <a:rPr lang="en-US" sz="4000" b="0" i="1" smtClean="0">
                            <a:solidFill>
                              <a:prstClr val="black"/>
                            </a:solidFill>
                            <a:latin typeface="Cambria Math" panose="02040503050406030204" pitchFamily="18" charset="0"/>
                            <a:cs typeface="Arial" panose="020B0604020202020204" pitchFamily="34" charset="0"/>
                          </a:rPr>
                        </m:ctrlPr>
                      </m:dPr>
                      <m:e>
                        <m:r>
                          <a:rPr lang="en-US" sz="4000" i="1">
                            <a:solidFill>
                              <a:prstClr val="black"/>
                            </a:solidFill>
                            <a:latin typeface="Cambria Math" panose="02040503050406030204" pitchFamily="18" charset="0"/>
                            <a:cs typeface="Arial" panose="020B0604020202020204" pitchFamily="34" charset="0"/>
                          </a:rPr>
                          <m:t>−3</m:t>
                        </m:r>
                        <m:sSup>
                          <m:sSupPr>
                            <m:ctrlPr>
                              <a:rPr lang="en-US" sz="4000" i="1">
                                <a:solidFill>
                                  <a:prstClr val="black"/>
                                </a:solidFill>
                                <a:latin typeface="Cambria Math" panose="02040503050406030204" pitchFamily="18" charset="0"/>
                                <a:cs typeface="Arial" panose="020B0604020202020204" pitchFamily="34" charset="0"/>
                              </a:rPr>
                            </m:ctrlPr>
                          </m:sSupPr>
                          <m:e>
                            <m:r>
                              <a:rPr lang="en-US" sz="4000" i="1">
                                <a:solidFill>
                                  <a:prstClr val="black"/>
                                </a:solidFill>
                                <a:latin typeface="Cambria Math" panose="02040503050406030204" pitchFamily="18" charset="0"/>
                                <a:cs typeface="Arial" panose="020B0604020202020204" pitchFamily="34" charset="0"/>
                              </a:rPr>
                              <m:t>𝑥</m:t>
                            </m:r>
                          </m:e>
                          <m:sup>
                            <m:r>
                              <a:rPr lang="en-US" sz="4000" i="1">
                                <a:solidFill>
                                  <a:prstClr val="black"/>
                                </a:solidFill>
                                <a:latin typeface="Cambria Math" panose="02040503050406030204" pitchFamily="18" charset="0"/>
                                <a:cs typeface="Arial" panose="020B0604020202020204" pitchFamily="34" charset="0"/>
                              </a:rPr>
                              <m:t>2</m:t>
                            </m:r>
                          </m:sup>
                        </m:sSup>
                        <m:r>
                          <a:rPr lang="en-US" sz="4000" i="1">
                            <a:solidFill>
                              <a:prstClr val="black"/>
                            </a:solidFill>
                            <a:latin typeface="Cambria Math" panose="02040503050406030204" pitchFamily="18" charset="0"/>
                            <a:cs typeface="Arial" panose="020B0604020202020204" pitchFamily="34" charset="0"/>
                          </a:rPr>
                          <m:t>𝑦</m:t>
                        </m:r>
                      </m:e>
                    </m:d>
                    <m:r>
                      <a:rPr lang="en-US" sz="4000" i="1">
                        <a:solidFill>
                          <a:prstClr val="black"/>
                        </a:solidFill>
                        <a:latin typeface="Cambria Math" panose="02040503050406030204" pitchFamily="18" charset="0"/>
                        <a:cs typeface="Arial" panose="020B0604020202020204" pitchFamily="34" charset="0"/>
                      </a:rPr>
                      <m:t>+3</m:t>
                    </m:r>
                    <m:r>
                      <a:rPr lang="en-US" sz="4000" i="1">
                        <a:solidFill>
                          <a:prstClr val="black"/>
                        </a:solidFill>
                        <a:latin typeface="Cambria Math" panose="02040503050406030204" pitchFamily="18" charset="0"/>
                        <a:cs typeface="Arial" panose="020B0604020202020204" pitchFamily="34" charset="0"/>
                      </a:rPr>
                      <m:t>𝑥</m:t>
                    </m:r>
                    <m:sSup>
                      <m:sSupPr>
                        <m:ctrlPr>
                          <a:rPr lang="en-US" sz="4000" i="1">
                            <a:solidFill>
                              <a:prstClr val="black"/>
                            </a:solidFill>
                            <a:latin typeface="Cambria Math" panose="02040503050406030204" pitchFamily="18" charset="0"/>
                            <a:cs typeface="Arial" panose="020B0604020202020204" pitchFamily="34" charset="0"/>
                          </a:rPr>
                        </m:ctrlPr>
                      </m:sSupPr>
                      <m:e>
                        <m:r>
                          <a:rPr lang="en-US" sz="4000" i="1">
                            <a:solidFill>
                              <a:prstClr val="black"/>
                            </a:solidFill>
                            <a:latin typeface="Cambria Math" panose="02040503050406030204" pitchFamily="18" charset="0"/>
                            <a:cs typeface="Arial" panose="020B0604020202020204" pitchFamily="34" charset="0"/>
                          </a:rPr>
                          <m:t>𝑦</m:t>
                        </m:r>
                      </m:e>
                      <m:sup>
                        <m:r>
                          <a:rPr lang="en-US" sz="4000" i="1">
                            <a:solidFill>
                              <a:prstClr val="black"/>
                            </a:solidFill>
                            <a:latin typeface="Cambria Math" panose="02040503050406030204" pitchFamily="18" charset="0"/>
                            <a:cs typeface="Arial" panose="020B0604020202020204" pitchFamily="34" charset="0"/>
                          </a:rPr>
                          <m:t>2</m:t>
                        </m:r>
                      </m:sup>
                    </m:sSup>
                    <m:r>
                      <a:rPr lang="en-US" sz="4000" b="0" i="1" smtClean="0">
                        <a:solidFill>
                          <a:prstClr val="black"/>
                        </a:solidFill>
                        <a:latin typeface="Cambria Math" panose="02040503050406030204" pitchFamily="18" charset="0"/>
                        <a:cs typeface="Arial" panose="020B0604020202020204" pitchFamily="34" charset="0"/>
                      </a:rPr>
                      <m:t>+</m:t>
                    </m:r>
                    <m:d>
                      <m:dPr>
                        <m:ctrlPr>
                          <a:rPr lang="en-US" sz="4000" b="0" i="1" smtClean="0">
                            <a:solidFill>
                              <a:prstClr val="black"/>
                            </a:solidFill>
                            <a:latin typeface="Cambria Math" panose="02040503050406030204" pitchFamily="18" charset="0"/>
                            <a:cs typeface="Arial" panose="020B0604020202020204" pitchFamily="34" charset="0"/>
                          </a:rPr>
                        </m:ctrlPr>
                      </m:dPr>
                      <m:e>
                        <m:r>
                          <a:rPr lang="en-US" sz="4000" i="1">
                            <a:solidFill>
                              <a:prstClr val="black"/>
                            </a:solidFill>
                            <a:latin typeface="Cambria Math" panose="02040503050406030204" pitchFamily="18" charset="0"/>
                            <a:cs typeface="Arial" panose="020B0604020202020204" pitchFamily="34" charset="0"/>
                          </a:rPr>
                          <m:t>−</m:t>
                        </m:r>
                        <m:sSup>
                          <m:sSupPr>
                            <m:ctrlPr>
                              <a:rPr lang="en-US" sz="4000" i="1">
                                <a:solidFill>
                                  <a:prstClr val="black"/>
                                </a:solidFill>
                                <a:latin typeface="Cambria Math" panose="02040503050406030204" pitchFamily="18" charset="0"/>
                                <a:cs typeface="Arial" panose="020B0604020202020204" pitchFamily="34" charset="0"/>
                              </a:rPr>
                            </m:ctrlPr>
                          </m:sSupPr>
                          <m:e>
                            <m:r>
                              <a:rPr lang="en-US" sz="4000" i="1">
                                <a:solidFill>
                                  <a:prstClr val="black"/>
                                </a:solidFill>
                                <a:latin typeface="Cambria Math" panose="02040503050406030204" pitchFamily="18" charset="0"/>
                                <a:cs typeface="Arial" panose="020B0604020202020204" pitchFamily="34" charset="0"/>
                              </a:rPr>
                              <m:t>𝑦</m:t>
                            </m:r>
                          </m:e>
                          <m:sup>
                            <m:r>
                              <a:rPr lang="en-US" sz="4000" i="1">
                                <a:solidFill>
                                  <a:prstClr val="black"/>
                                </a:solidFill>
                                <a:latin typeface="Cambria Math" panose="02040503050406030204" pitchFamily="18" charset="0"/>
                                <a:cs typeface="Arial" panose="020B0604020202020204" pitchFamily="34" charset="0"/>
                              </a:rPr>
                              <m:t>3</m:t>
                            </m:r>
                          </m:sup>
                        </m:sSup>
                      </m:e>
                    </m:d>
                    <m:r>
                      <a:rPr lang="en-US" sz="4000" i="1">
                        <a:solidFill>
                          <a:prstClr val="black"/>
                        </a:solidFill>
                        <a:latin typeface="Cambria Math" panose="02040503050406030204" pitchFamily="18" charset="0"/>
                        <a:cs typeface="Arial" panose="020B0604020202020204" pitchFamily="34" charset="0"/>
                      </a:rPr>
                      <m:t>+</m:t>
                    </m:r>
                    <m:r>
                      <a:rPr lang="en-US" sz="4000" i="1">
                        <a:solidFill>
                          <a:prstClr val="black"/>
                        </a:solidFill>
                        <a:latin typeface="Cambria Math" panose="02040503050406030204" pitchFamily="18" charset="0"/>
                        <a:cs typeface="Arial" panose="020B0604020202020204" pitchFamily="34" charset="0"/>
                      </a:rPr>
                      <m:t>𝑥𝑦</m:t>
                    </m:r>
                    <m:r>
                      <a:rPr lang="en-US" sz="4000" b="0" i="1" smtClean="0">
                        <a:solidFill>
                          <a:prstClr val="black"/>
                        </a:solidFill>
                        <a:latin typeface="Cambria Math" panose="02040503050406030204" pitchFamily="18" charset="0"/>
                        <a:cs typeface="Arial" panose="020B0604020202020204" pitchFamily="34" charset="0"/>
                      </a:rPr>
                      <m:t>+</m:t>
                    </m:r>
                    <m:d>
                      <m:dPr>
                        <m:ctrlPr>
                          <a:rPr lang="en-US" sz="4000" b="0" i="1" smtClean="0">
                            <a:solidFill>
                              <a:prstClr val="black"/>
                            </a:solidFill>
                            <a:latin typeface="Cambria Math" panose="02040503050406030204" pitchFamily="18" charset="0"/>
                            <a:cs typeface="Arial" panose="020B0604020202020204" pitchFamily="34" charset="0"/>
                          </a:rPr>
                        </m:ctrlPr>
                      </m:dPr>
                      <m:e>
                        <m:r>
                          <a:rPr lang="en-US" sz="4000" i="1">
                            <a:solidFill>
                              <a:prstClr val="black"/>
                            </a:solidFill>
                            <a:latin typeface="Cambria Math" panose="02040503050406030204" pitchFamily="18" charset="0"/>
                            <a:cs typeface="Arial" panose="020B0604020202020204" pitchFamily="34" charset="0"/>
                          </a:rPr>
                          <m:t>−1</m:t>
                        </m:r>
                      </m:e>
                    </m:d>
                  </m:oMath>
                </a14:m>
                <a:endParaRPr lang="en-US" sz="4000" dirty="0">
                  <a:solidFill>
                    <a:prstClr val="black"/>
                  </a:solidFill>
                  <a:latin typeface="Times New Roman" panose="02020603050405020304" pitchFamily="18" charset="0"/>
                  <a:cs typeface="Times New Roman" panose="02020603050405020304" pitchFamily="18" charset="0"/>
                </a:endParaRPr>
              </a:p>
            </p:txBody>
          </p:sp>
        </mc:Choice>
        <mc:Fallback>
          <p:sp>
            <p:nvSpPr>
              <p:cNvPr id="23" name="Rectangle 22"/>
              <p:cNvSpPr>
                <a:spLocks noRot="1" noChangeAspect="1" noMove="1" noResize="1" noEditPoints="1" noAdjustHandles="1" noChangeArrowheads="1" noChangeShapeType="1" noTextEdit="1"/>
              </p:cNvSpPr>
              <p:nvPr/>
            </p:nvSpPr>
            <p:spPr>
              <a:xfrm>
                <a:off x="1004195" y="3899813"/>
                <a:ext cx="13995127" cy="1554272"/>
              </a:xfrm>
              <a:prstGeom prst="rect">
                <a:avLst/>
              </a:prstGeom>
              <a:blipFill rotWithShape="0">
                <a:blip r:embed="rId3"/>
                <a:stretch>
                  <a:fillRect l="-1568" t="-705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5" name="Rectangle 24"/>
              <p:cNvSpPr/>
              <p:nvPr/>
            </p:nvSpPr>
            <p:spPr>
              <a:xfrm>
                <a:off x="1022591" y="5685293"/>
                <a:ext cx="14845659" cy="707886"/>
              </a:xfrm>
              <a:prstGeom prst="rect">
                <a:avLst/>
              </a:prstGeom>
            </p:spPr>
            <p:txBody>
              <a:bodyPr wrap="square">
                <a:spAutoFit/>
              </a:bodyPr>
              <a:lstStyle/>
              <a:p>
                <a:r>
                  <a:rPr lang="en-US" sz="4000" dirty="0" err="1">
                    <a:solidFill>
                      <a:prstClr val="black"/>
                    </a:solidFill>
                    <a:latin typeface="Times New Roman" panose="02020603050405020304" pitchFamily="18" charset="0"/>
                    <a:cs typeface="Times New Roman" panose="02020603050405020304" pitchFamily="18" charset="0"/>
                  </a:rPr>
                  <a:t>Vậy</a:t>
                </a:r>
                <a:r>
                  <a:rPr lang="en-US" sz="4000" dirty="0">
                    <a:solidFill>
                      <a:prstClr val="black"/>
                    </a:solidFill>
                    <a:latin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cs typeface="Times New Roman" panose="02020603050405020304" pitchFamily="18" charset="0"/>
                  </a:rPr>
                  <a:t>đa</a:t>
                </a:r>
                <a:r>
                  <a:rPr lang="en-US" sz="4000" dirty="0">
                    <a:solidFill>
                      <a:prstClr val="black"/>
                    </a:solidFill>
                    <a:latin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cs typeface="Times New Roman" panose="02020603050405020304" pitchFamily="18" charset="0"/>
                  </a:rPr>
                  <a:t>thức</a:t>
                </a:r>
                <a:r>
                  <a:rPr lang="en-US" sz="4000" dirty="0">
                    <a:solidFill>
                      <a:prstClr val="black"/>
                    </a:solidFill>
                    <a:latin typeface="Times New Roman" panose="02020603050405020304" pitchFamily="18" charset="0"/>
                    <a:cs typeface="Times New Roman" panose="02020603050405020304" pitchFamily="18" charset="0"/>
                  </a:rPr>
                  <a:t> A </a:t>
                </a:r>
                <a:r>
                  <a:rPr lang="en-US" sz="4000" dirty="0" err="1">
                    <a:solidFill>
                      <a:prstClr val="black"/>
                    </a:solidFill>
                    <a:latin typeface="Times New Roman" panose="02020603050405020304" pitchFamily="18" charset="0"/>
                    <a:cs typeface="Times New Roman" panose="02020603050405020304" pitchFamily="18" charset="0"/>
                  </a:rPr>
                  <a:t>có</a:t>
                </a:r>
                <a:r>
                  <a:rPr lang="en-US" sz="4000" dirty="0">
                    <a:solidFill>
                      <a:prstClr val="black"/>
                    </a:solidFill>
                    <a:latin typeface="Times New Roman" panose="02020603050405020304" pitchFamily="18" charset="0"/>
                    <a:cs typeface="Times New Roman" panose="02020603050405020304" pitchFamily="18" charset="0"/>
                  </a:rPr>
                  <a:t> 6 </a:t>
                </a:r>
                <a:r>
                  <a:rPr lang="en-US" sz="4000" dirty="0" err="1">
                    <a:solidFill>
                      <a:prstClr val="black"/>
                    </a:solidFill>
                    <a:latin typeface="Times New Roman" panose="02020603050405020304" pitchFamily="18" charset="0"/>
                    <a:cs typeface="Times New Roman" panose="02020603050405020304" pitchFamily="18" charset="0"/>
                  </a:rPr>
                  <a:t>hạng</a:t>
                </a:r>
                <a:r>
                  <a:rPr lang="en-US" sz="4000" dirty="0">
                    <a:solidFill>
                      <a:prstClr val="black"/>
                    </a:solidFill>
                    <a:latin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cs typeface="Times New Roman" panose="02020603050405020304" pitchFamily="18" charset="0"/>
                  </a:rPr>
                  <a:t>tử</a:t>
                </a:r>
                <a:r>
                  <a:rPr lang="en-US" sz="4000" dirty="0">
                    <a:solidFill>
                      <a:prstClr val="black"/>
                    </a:solidFill>
                    <a:latin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cs typeface="Times New Roman" panose="02020603050405020304" pitchFamily="18" charset="0"/>
                  </a:rPr>
                  <a:t>là</a:t>
                </a:r>
                <a:r>
                  <a:rPr lang="en-US" sz="400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en-US" sz="4000" i="1">
                            <a:solidFill>
                              <a:prstClr val="black"/>
                            </a:solidFill>
                            <a:latin typeface="Cambria Math" panose="02040503050406030204" pitchFamily="18" charset="0"/>
                            <a:cs typeface="Arial" panose="020B0604020202020204" pitchFamily="34" charset="0"/>
                          </a:rPr>
                        </m:ctrlPr>
                      </m:sSupPr>
                      <m:e>
                        <m:r>
                          <a:rPr lang="en-US" sz="4000" i="1">
                            <a:solidFill>
                              <a:prstClr val="black"/>
                            </a:solidFill>
                            <a:latin typeface="Cambria Math" panose="02040503050406030204" pitchFamily="18" charset="0"/>
                            <a:cs typeface="Arial" panose="020B0604020202020204" pitchFamily="34" charset="0"/>
                          </a:rPr>
                          <m:t>𝑥</m:t>
                        </m:r>
                      </m:e>
                      <m:sup>
                        <m:r>
                          <a:rPr lang="en-US" sz="4000" i="1">
                            <a:solidFill>
                              <a:prstClr val="black"/>
                            </a:solidFill>
                            <a:latin typeface="Cambria Math" panose="02040503050406030204" pitchFamily="18" charset="0"/>
                            <a:cs typeface="Arial" panose="020B0604020202020204" pitchFamily="34" charset="0"/>
                          </a:rPr>
                          <m:t>3</m:t>
                        </m:r>
                      </m:sup>
                    </m:sSup>
                    <m:r>
                      <a:rPr lang="en-US" sz="4000" b="0" i="1" smtClean="0">
                        <a:solidFill>
                          <a:prstClr val="black"/>
                        </a:solidFill>
                        <a:latin typeface="Cambria Math" panose="02040503050406030204" pitchFamily="18" charset="0"/>
                        <a:cs typeface="Arial" panose="020B0604020202020204" pitchFamily="34" charset="0"/>
                      </a:rPr>
                      <m:t>,</m:t>
                    </m:r>
                    <m:r>
                      <a:rPr lang="en-US" sz="4000" i="1">
                        <a:solidFill>
                          <a:prstClr val="black"/>
                        </a:solidFill>
                        <a:latin typeface="Cambria Math" panose="02040503050406030204" pitchFamily="18" charset="0"/>
                        <a:cs typeface="Arial" panose="020B0604020202020204" pitchFamily="34" charset="0"/>
                      </a:rPr>
                      <m:t>−3</m:t>
                    </m:r>
                    <m:sSup>
                      <m:sSupPr>
                        <m:ctrlPr>
                          <a:rPr lang="en-US" sz="4000" i="1">
                            <a:solidFill>
                              <a:prstClr val="black"/>
                            </a:solidFill>
                            <a:latin typeface="Cambria Math" panose="02040503050406030204" pitchFamily="18" charset="0"/>
                            <a:cs typeface="Arial" panose="020B0604020202020204" pitchFamily="34" charset="0"/>
                          </a:rPr>
                        </m:ctrlPr>
                      </m:sSupPr>
                      <m:e>
                        <m:r>
                          <a:rPr lang="en-US" sz="4000" i="1">
                            <a:solidFill>
                              <a:prstClr val="black"/>
                            </a:solidFill>
                            <a:latin typeface="Cambria Math" panose="02040503050406030204" pitchFamily="18" charset="0"/>
                            <a:cs typeface="Arial" panose="020B0604020202020204" pitchFamily="34" charset="0"/>
                          </a:rPr>
                          <m:t>𝑥</m:t>
                        </m:r>
                      </m:e>
                      <m:sup>
                        <m:r>
                          <a:rPr lang="en-US" sz="4000" i="1">
                            <a:solidFill>
                              <a:prstClr val="black"/>
                            </a:solidFill>
                            <a:latin typeface="Cambria Math" panose="02040503050406030204" pitchFamily="18" charset="0"/>
                            <a:cs typeface="Arial" panose="020B0604020202020204" pitchFamily="34" charset="0"/>
                          </a:rPr>
                          <m:t>2</m:t>
                        </m:r>
                      </m:sup>
                    </m:sSup>
                    <m:r>
                      <a:rPr lang="en-US" sz="4000" i="1">
                        <a:solidFill>
                          <a:prstClr val="black"/>
                        </a:solidFill>
                        <a:latin typeface="Cambria Math" panose="02040503050406030204" pitchFamily="18" charset="0"/>
                        <a:cs typeface="Arial" panose="020B0604020202020204" pitchFamily="34" charset="0"/>
                      </a:rPr>
                      <m:t>𝑦</m:t>
                    </m:r>
                    <m:r>
                      <a:rPr lang="en-US" sz="4000" b="0" i="1" smtClean="0">
                        <a:solidFill>
                          <a:prstClr val="black"/>
                        </a:solidFill>
                        <a:latin typeface="Cambria Math" panose="02040503050406030204" pitchFamily="18" charset="0"/>
                        <a:cs typeface="Arial" panose="020B0604020202020204" pitchFamily="34" charset="0"/>
                      </a:rPr>
                      <m:t>,</m:t>
                    </m:r>
                    <m:r>
                      <a:rPr lang="en-US" sz="4000" i="1">
                        <a:solidFill>
                          <a:prstClr val="black"/>
                        </a:solidFill>
                        <a:latin typeface="Cambria Math" panose="02040503050406030204" pitchFamily="18" charset="0"/>
                        <a:cs typeface="Arial" panose="020B0604020202020204" pitchFamily="34" charset="0"/>
                      </a:rPr>
                      <m:t>3</m:t>
                    </m:r>
                    <m:r>
                      <a:rPr lang="en-US" sz="4000" i="1">
                        <a:solidFill>
                          <a:prstClr val="black"/>
                        </a:solidFill>
                        <a:latin typeface="Cambria Math" panose="02040503050406030204" pitchFamily="18" charset="0"/>
                        <a:cs typeface="Arial" panose="020B0604020202020204" pitchFamily="34" charset="0"/>
                      </a:rPr>
                      <m:t>𝑥</m:t>
                    </m:r>
                    <m:sSup>
                      <m:sSupPr>
                        <m:ctrlPr>
                          <a:rPr lang="en-US" sz="4000" i="1">
                            <a:solidFill>
                              <a:prstClr val="black"/>
                            </a:solidFill>
                            <a:latin typeface="Cambria Math" panose="02040503050406030204" pitchFamily="18" charset="0"/>
                            <a:cs typeface="Arial" panose="020B0604020202020204" pitchFamily="34" charset="0"/>
                          </a:rPr>
                        </m:ctrlPr>
                      </m:sSupPr>
                      <m:e>
                        <m:r>
                          <a:rPr lang="en-US" sz="4000" i="1">
                            <a:solidFill>
                              <a:prstClr val="black"/>
                            </a:solidFill>
                            <a:latin typeface="Cambria Math" panose="02040503050406030204" pitchFamily="18" charset="0"/>
                            <a:cs typeface="Arial" panose="020B0604020202020204" pitchFamily="34" charset="0"/>
                          </a:rPr>
                          <m:t>𝑦</m:t>
                        </m:r>
                      </m:e>
                      <m:sup>
                        <m:r>
                          <a:rPr lang="en-US" sz="4000" i="1">
                            <a:solidFill>
                              <a:prstClr val="black"/>
                            </a:solidFill>
                            <a:latin typeface="Cambria Math" panose="02040503050406030204" pitchFamily="18" charset="0"/>
                            <a:cs typeface="Arial" panose="020B0604020202020204" pitchFamily="34" charset="0"/>
                          </a:rPr>
                          <m:t>2</m:t>
                        </m:r>
                      </m:sup>
                    </m:sSup>
                    <m:r>
                      <a:rPr lang="en-US" sz="4000" b="0" i="1" smtClean="0">
                        <a:solidFill>
                          <a:prstClr val="black"/>
                        </a:solidFill>
                        <a:latin typeface="Cambria Math" panose="02040503050406030204" pitchFamily="18" charset="0"/>
                        <a:cs typeface="Arial" panose="020B0604020202020204" pitchFamily="34" charset="0"/>
                      </a:rPr>
                      <m:t>,</m:t>
                    </m:r>
                    <m:r>
                      <a:rPr lang="en-US" sz="4000" i="1">
                        <a:solidFill>
                          <a:prstClr val="black"/>
                        </a:solidFill>
                        <a:latin typeface="Cambria Math" panose="02040503050406030204" pitchFamily="18" charset="0"/>
                        <a:cs typeface="Arial" panose="020B0604020202020204" pitchFamily="34" charset="0"/>
                      </a:rPr>
                      <m:t>−</m:t>
                    </m:r>
                    <m:sSup>
                      <m:sSupPr>
                        <m:ctrlPr>
                          <a:rPr lang="en-US" sz="4000" i="1">
                            <a:solidFill>
                              <a:prstClr val="black"/>
                            </a:solidFill>
                            <a:latin typeface="Cambria Math" panose="02040503050406030204" pitchFamily="18" charset="0"/>
                            <a:cs typeface="Arial" panose="020B0604020202020204" pitchFamily="34" charset="0"/>
                          </a:rPr>
                        </m:ctrlPr>
                      </m:sSupPr>
                      <m:e>
                        <m:r>
                          <a:rPr lang="en-US" sz="4000" i="1">
                            <a:solidFill>
                              <a:prstClr val="black"/>
                            </a:solidFill>
                            <a:latin typeface="Cambria Math" panose="02040503050406030204" pitchFamily="18" charset="0"/>
                            <a:cs typeface="Arial" panose="020B0604020202020204" pitchFamily="34" charset="0"/>
                          </a:rPr>
                          <m:t>𝑦</m:t>
                        </m:r>
                      </m:e>
                      <m:sup>
                        <m:r>
                          <a:rPr lang="en-US" sz="4000" i="1">
                            <a:solidFill>
                              <a:prstClr val="black"/>
                            </a:solidFill>
                            <a:latin typeface="Cambria Math" panose="02040503050406030204" pitchFamily="18" charset="0"/>
                            <a:cs typeface="Arial" panose="020B0604020202020204" pitchFamily="34" charset="0"/>
                          </a:rPr>
                          <m:t>3</m:t>
                        </m:r>
                      </m:sup>
                    </m:sSup>
                    <m:r>
                      <a:rPr lang="en-US" sz="4000" b="0" i="1" smtClean="0">
                        <a:solidFill>
                          <a:prstClr val="black"/>
                        </a:solidFill>
                        <a:latin typeface="Cambria Math" panose="02040503050406030204" pitchFamily="18" charset="0"/>
                        <a:cs typeface="Arial" panose="020B0604020202020204" pitchFamily="34" charset="0"/>
                      </a:rPr>
                      <m:t>,</m:t>
                    </m:r>
                    <m:r>
                      <a:rPr lang="en-US" sz="4000" i="1">
                        <a:solidFill>
                          <a:prstClr val="black"/>
                        </a:solidFill>
                        <a:latin typeface="Cambria Math" panose="02040503050406030204" pitchFamily="18" charset="0"/>
                        <a:cs typeface="Arial" panose="020B0604020202020204" pitchFamily="34" charset="0"/>
                      </a:rPr>
                      <m:t>𝑥𝑦</m:t>
                    </m:r>
                    <m:r>
                      <a:rPr lang="en-US" sz="4000" b="0" i="1" smtClean="0">
                        <a:solidFill>
                          <a:prstClr val="black"/>
                        </a:solidFill>
                        <a:latin typeface="Cambria Math" panose="02040503050406030204" pitchFamily="18" charset="0"/>
                        <a:cs typeface="Arial" panose="020B0604020202020204" pitchFamily="34" charset="0"/>
                      </a:rPr>
                      <m:t>, −1.</m:t>
                    </m:r>
                  </m:oMath>
                </a14:m>
                <a:endParaRPr lang="en-US" sz="4000" dirty="0">
                  <a:solidFill>
                    <a:prstClr val="black"/>
                  </a:solidFill>
                  <a:latin typeface="Times New Roman" panose="02020603050405020304" pitchFamily="18" charset="0"/>
                  <a:cs typeface="Times New Roman" panose="02020603050405020304" pitchFamily="18" charset="0"/>
                </a:endParaRPr>
              </a:p>
            </p:txBody>
          </p:sp>
        </mc:Choice>
        <mc:Fallback>
          <p:sp>
            <p:nvSpPr>
              <p:cNvPr id="25" name="Rectangle 24"/>
              <p:cNvSpPr>
                <a:spLocks noRot="1" noChangeAspect="1" noMove="1" noResize="1" noEditPoints="1" noAdjustHandles="1" noChangeArrowheads="1" noChangeShapeType="1" noTextEdit="1"/>
              </p:cNvSpPr>
              <p:nvPr/>
            </p:nvSpPr>
            <p:spPr>
              <a:xfrm>
                <a:off x="1022591" y="5685293"/>
                <a:ext cx="14845659" cy="707886"/>
              </a:xfrm>
              <a:prstGeom prst="rect">
                <a:avLst/>
              </a:prstGeom>
              <a:blipFill rotWithShape="0">
                <a:blip r:embed="rId4"/>
                <a:stretch>
                  <a:fillRect l="-1478" t="-14655" b="-37069"/>
                </a:stretch>
              </a:blipFill>
            </p:spPr>
            <p:txBody>
              <a:bodyPr/>
              <a:lstStyle/>
              <a:p>
                <a:r>
                  <a:rPr lang="en-US">
                    <a:noFill/>
                  </a:rPr>
                  <a:t> </a:t>
                </a:r>
              </a:p>
            </p:txBody>
          </p:sp>
        </mc:Fallback>
      </mc:AlternateContent>
      <p:pic>
        <p:nvPicPr>
          <p:cNvPr id="27" name="Picture 26"/>
          <p:cNvPicPr>
            <a:picLocks noChangeAspect="1"/>
          </p:cNvPicPr>
          <p:nvPr/>
        </p:nvPicPr>
        <p:blipFill>
          <a:blip r:embed="rId5"/>
          <a:stretch>
            <a:fillRect/>
          </a:stretch>
        </p:blipFill>
        <p:spPr>
          <a:xfrm>
            <a:off x="15480163" y="718890"/>
            <a:ext cx="2163975" cy="2832932"/>
          </a:xfrm>
          <a:prstGeom prst="rect">
            <a:avLst/>
          </a:prstGeom>
        </p:spPr>
      </p:pic>
      <p:pic>
        <p:nvPicPr>
          <p:cNvPr id="28" name="Picture 27"/>
          <p:cNvPicPr>
            <a:picLocks noChangeAspect="1"/>
          </p:cNvPicPr>
          <p:nvPr/>
        </p:nvPicPr>
        <p:blipFill>
          <a:blip r:embed="rId6"/>
          <a:stretch>
            <a:fillRect/>
          </a:stretch>
        </p:blipFill>
        <p:spPr>
          <a:xfrm>
            <a:off x="16304685" y="8572801"/>
            <a:ext cx="997903" cy="887025"/>
          </a:xfrm>
          <a:prstGeom prst="rect">
            <a:avLst/>
          </a:prstGeom>
        </p:spPr>
      </p:pic>
      <p:pic>
        <p:nvPicPr>
          <p:cNvPr id="29" name="Picture 28"/>
          <p:cNvPicPr>
            <a:picLocks noChangeAspect="1"/>
          </p:cNvPicPr>
          <p:nvPr/>
        </p:nvPicPr>
        <p:blipFill>
          <a:blip r:embed="rId7"/>
          <a:stretch>
            <a:fillRect/>
          </a:stretch>
        </p:blipFill>
        <p:spPr>
          <a:xfrm rot="3872335">
            <a:off x="59104" y="8930745"/>
            <a:ext cx="1391410" cy="1178291"/>
          </a:xfrm>
          <a:prstGeom prst="rect">
            <a:avLst/>
          </a:prstGeom>
        </p:spPr>
      </p:pic>
      <p:pic>
        <p:nvPicPr>
          <p:cNvPr id="30" name="Picture 29"/>
          <p:cNvPicPr>
            <a:picLocks noChangeAspect="1"/>
          </p:cNvPicPr>
          <p:nvPr/>
        </p:nvPicPr>
        <p:blipFill>
          <a:blip r:embed="rId8"/>
          <a:stretch>
            <a:fillRect/>
          </a:stretch>
        </p:blipFill>
        <p:spPr>
          <a:xfrm>
            <a:off x="567662" y="601537"/>
            <a:ext cx="843017" cy="701926"/>
          </a:xfrm>
          <a:prstGeom prst="rect">
            <a:avLst/>
          </a:prstGeom>
        </p:spPr>
      </p:pic>
    </p:spTree>
    <p:extLst>
      <p:ext uri="{BB962C8B-B14F-4D97-AF65-F5344CB8AC3E}">
        <p14:creationId xmlns:p14="http://schemas.microsoft.com/office/powerpoint/2010/main" val="1809154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animEffect transition="in" filter="fade">
                                      <p:cBhvr>
                                        <p:cTn id="11" dur="500"/>
                                        <p:tgtEl>
                                          <p:spTgt spid="21">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21">
                                            <p:txEl>
                                              <p:pRg st="1" end="1"/>
                                            </p:txEl>
                                          </p:spTgt>
                                        </p:tgtEl>
                                        <p:attrNameLst>
                                          <p:attrName>style.visibility</p:attrName>
                                        </p:attrNameLst>
                                      </p:cBhvr>
                                      <p:to>
                                        <p:strVal val="visible"/>
                                      </p:to>
                                    </p:set>
                                    <p:animEffect transition="in" filter="fade">
                                      <p:cBhvr>
                                        <p:cTn id="14" dur="500"/>
                                        <p:tgtEl>
                                          <p:spTgt spid="21">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3">
                                            <p:txEl>
                                              <p:pRg st="0" end="0"/>
                                            </p:txEl>
                                          </p:spTgt>
                                        </p:tgtEl>
                                        <p:attrNameLst>
                                          <p:attrName>style.visibility</p:attrName>
                                        </p:attrNameLst>
                                      </p:cBhvr>
                                      <p:to>
                                        <p:strVal val="visible"/>
                                      </p:to>
                                    </p:set>
                                    <p:animEffect transition="in" filter="fade">
                                      <p:cBhvr>
                                        <p:cTn id="24" dur="500"/>
                                        <p:tgtEl>
                                          <p:spTgt spid="23">
                                            <p:txEl>
                                              <p:pRg st="0" end="0"/>
                                            </p:txEl>
                                          </p:spTgt>
                                        </p:tgtEl>
                                      </p:cBhvr>
                                    </p:animEffect>
                                  </p:childTnLst>
                                </p:cTn>
                              </p:par>
                            </p:childTnLst>
                          </p:cTn>
                        </p:par>
                        <p:par>
                          <p:cTn id="25" fill="hold">
                            <p:stCondLst>
                              <p:cond delay="500"/>
                            </p:stCondLst>
                            <p:childTnLst>
                              <p:par>
                                <p:cTn id="26" presetID="14" presetClass="entr" presetSubtype="10" fill="hold" nodeType="afterEffect">
                                  <p:stCondLst>
                                    <p:cond delay="0"/>
                                  </p:stCondLst>
                                  <p:childTnLst>
                                    <p:set>
                                      <p:cBhvr>
                                        <p:cTn id="27" dur="1" fill="hold">
                                          <p:stCondLst>
                                            <p:cond delay="0"/>
                                          </p:stCondLst>
                                        </p:cTn>
                                        <p:tgtEl>
                                          <p:spTgt spid="23">
                                            <p:txEl>
                                              <p:pRg st="1" end="1"/>
                                            </p:txEl>
                                          </p:spTgt>
                                        </p:tgtEl>
                                        <p:attrNameLst>
                                          <p:attrName>style.visibility</p:attrName>
                                        </p:attrNameLst>
                                      </p:cBhvr>
                                      <p:to>
                                        <p:strVal val="visible"/>
                                      </p:to>
                                    </p:set>
                                    <p:animEffect transition="in" filter="randombar(horizontal)">
                                      <p:cBhvr>
                                        <p:cTn id="28" dur="500"/>
                                        <p:tgtEl>
                                          <p:spTgt spid="23">
                                            <p:txEl>
                                              <p:pRg st="1" end="1"/>
                                            </p:txEl>
                                          </p:spTgt>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left)">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2" grpId="0" animBg="1"/>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799276"/>
        </a:solidFill>
        <a:effectLst/>
      </p:bgPr>
    </p:bg>
    <p:spTree>
      <p:nvGrpSpPr>
        <p:cNvPr id="1" name=""/>
        <p:cNvGrpSpPr/>
        <p:nvPr/>
      </p:nvGrpSpPr>
      <p:grpSpPr>
        <a:xfrm>
          <a:off x="0" y="0"/>
          <a:ext cx="0" cy="0"/>
          <a:chOff x="0" y="0"/>
          <a:chExt cx="0" cy="0"/>
        </a:xfrm>
      </p:grpSpPr>
      <p:grpSp>
        <p:nvGrpSpPr>
          <p:cNvPr id="15" name="Group 14"/>
          <p:cNvGrpSpPr/>
          <p:nvPr/>
        </p:nvGrpSpPr>
        <p:grpSpPr>
          <a:xfrm>
            <a:off x="6743700" y="649038"/>
            <a:ext cx="4876800" cy="1524000"/>
            <a:chOff x="1524000" y="322848"/>
            <a:chExt cx="4876800" cy="1524000"/>
          </a:xfrm>
        </p:grpSpPr>
        <p:sp>
          <p:nvSpPr>
            <p:cNvPr id="16" name="Flowchart: Terminator 15"/>
            <p:cNvSpPr/>
            <p:nvPr/>
          </p:nvSpPr>
          <p:spPr>
            <a:xfrm>
              <a:off x="1524000" y="322848"/>
              <a:ext cx="4876800" cy="1524000"/>
            </a:xfrm>
            <a:prstGeom prst="flowChartTerminator">
              <a:avLst/>
            </a:prstGeom>
            <a:solidFill>
              <a:srgbClr val="FFFF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7" name="Rectangle 16"/>
            <p:cNvSpPr/>
            <p:nvPr/>
          </p:nvSpPr>
          <p:spPr>
            <a:xfrm>
              <a:off x="2015713" y="559390"/>
              <a:ext cx="3893374" cy="784830"/>
            </a:xfrm>
            <a:prstGeom prst="rect">
              <a:avLst/>
            </a:prstGeom>
            <a:solidFill>
              <a:srgbClr val="FFFF93"/>
            </a:solidFill>
          </p:spPr>
          <p:txBody>
            <a:bodyPr wrap="none">
              <a:spAutoFit/>
            </a:bodyPr>
            <a:lstStyle/>
            <a:p>
              <a:pPr marL="0" marR="0" lvl="0" indent="0" algn="just" defTabSz="914400" rtl="0" eaLnBrk="1" fontAlgn="auto" latinLnBrk="0" hangingPunct="1">
                <a:spcBef>
                  <a:spcPts val="0"/>
                </a:spcBef>
                <a:spcAft>
                  <a:spcPts val="0"/>
                </a:spcAft>
                <a:buClrTx/>
                <a:buSzTx/>
                <a:buFontTx/>
                <a:buNone/>
                <a:tabLst>
                  <a:tab pos="360045" algn="l"/>
                  <a:tab pos="720090" algn="l"/>
                </a:tabLst>
                <a:defRPr/>
              </a:pPr>
              <a:r>
                <a:rPr kumimoji="0" lang="nl-NL" sz="4500" b="1" i="0" u="none" strike="noStrike" kern="1200" cap="none" spc="0" normalizeH="0" baseline="0" noProof="0">
                  <a:ln>
                    <a:noFill/>
                  </a:ln>
                  <a:solidFill>
                    <a:srgbClr val="1F497D"/>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 TẬP 1</a:t>
              </a:r>
              <a:endParaRPr kumimoji="0" lang="en-US" sz="4500" b="0" i="0" u="none" strike="noStrike" kern="1200" cap="none" spc="0" normalizeH="0" baseline="0" noProof="0" dirty="0">
                <a:ln>
                  <a:noFill/>
                </a:ln>
                <a:solidFill>
                  <a:srgbClr val="1F497D"/>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18" name="Picture 17"/>
          <p:cNvPicPr>
            <a:picLocks noChangeAspect="1"/>
          </p:cNvPicPr>
          <p:nvPr/>
        </p:nvPicPr>
        <p:blipFill>
          <a:blip r:embed="rId2"/>
          <a:stretch>
            <a:fillRect/>
          </a:stretch>
        </p:blipFill>
        <p:spPr>
          <a:xfrm>
            <a:off x="533400" y="500422"/>
            <a:ext cx="2036240" cy="1682642"/>
          </a:xfrm>
          <a:prstGeom prst="rect">
            <a:avLst/>
          </a:prstGeom>
        </p:spPr>
      </p:pic>
      <p:sp>
        <p:nvSpPr>
          <p:cNvPr id="20" name="Rectangle 19"/>
          <p:cNvSpPr/>
          <p:nvPr/>
        </p:nvSpPr>
        <p:spPr>
          <a:xfrm>
            <a:off x="1163052" y="2476500"/>
            <a:ext cx="16038096" cy="1323439"/>
          </a:xfrm>
          <a:prstGeom prst="rect">
            <a:avLst/>
          </a:prstGeom>
        </p:spPr>
        <p:txBody>
          <a:bodyPr wrap="square">
            <a:spAutoFit/>
          </a:bodyPr>
          <a:lstStyle/>
          <a:p>
            <a:pPr lvl="0" algn="just">
              <a:spcAft>
                <a:spcPts val="1200"/>
              </a:spcAft>
              <a:defRPr/>
            </a:pPr>
            <a:r>
              <a:rPr lang="vi-VN" sz="40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Biểu thức nào dưới đây là đa thức? Hãy chỉ rõ các hạng tử của mỗi đa thức ấy.</a:t>
            </a:r>
            <a:endParaRPr kumimoji="0" lang="en-US" sz="4000" b="0" i="0" u="none" strike="noStrike" kern="1200" cap="none" spc="0" normalizeH="0" baseline="0" noProof="0" dirty="0">
              <a:ln>
                <a:noFill/>
              </a:ln>
              <a:solidFill>
                <a:schemeClr val="bg1"/>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22" name="Rectangle 21"/>
              <p:cNvSpPr/>
              <p:nvPr/>
            </p:nvSpPr>
            <p:spPr>
              <a:xfrm>
                <a:off x="2404637" y="7124700"/>
                <a:ext cx="11756360" cy="1639936"/>
              </a:xfrm>
              <a:prstGeom prst="rect">
                <a:avLst/>
              </a:prstGeom>
            </p:spPr>
            <p:txBody>
              <a:bodyPr wrap="square">
                <a:spAutoFit/>
              </a:bodyPr>
              <a:lstStyle/>
              <a:p>
                <a:pPr marL="571500" indent="-571500" algn="just" fontAlgn="base">
                  <a:spcBef>
                    <a:spcPts val="1200"/>
                  </a:spcBef>
                  <a:spcAft>
                    <a:spcPts val="800"/>
                  </a:spcAft>
                  <a:buFont typeface="Arial" panose="020B0604020202020204" pitchFamily="34" charset="0"/>
                  <a:buChar char="•"/>
                </a:pPr>
                <a:r>
                  <a:rPr lang="en-US" sz="4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Đa thức: </a:t>
                </a:r>
                <a14:m>
                  <m:oMath xmlns:m="http://schemas.openxmlformats.org/officeDocument/2006/math">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sSup>
                      <m:sSup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y</m:t>
                        </m:r>
                      </m:e>
                      <m:sup>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oMath>
                </a14:m>
                <a:r>
                  <a:rPr lang="en-US" sz="4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có 2 hạng tử: </a:t>
                </a:r>
                <a14:m>
                  <m:oMath xmlns:m="http://schemas.openxmlformats.org/officeDocument/2006/math">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sSup>
                      <m:sSup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y</m:t>
                        </m:r>
                      </m:e>
                      <m:sup>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oMath>
                </a14:m>
                <a:r>
                  <a:rPr lang="en-US" sz="4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và </a:t>
                </a:r>
                <a14:m>
                  <m:oMath xmlns:m="http://schemas.openxmlformats.org/officeDocument/2006/math">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oMath>
                </a14:m>
                <a:r>
                  <a:rPr lang="en-US" sz="4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p>
                <a:pPr marL="571500" indent="-571500" algn="just" fontAlgn="base">
                  <a:spcBef>
                    <a:spcPts val="1200"/>
                  </a:spcBef>
                  <a:spcAft>
                    <a:spcPts val="800"/>
                  </a:spcAft>
                  <a:buFont typeface="Arial" panose="020B0604020202020204" pitchFamily="34" charset="0"/>
                  <a:buChar char="•"/>
                </a:pPr>
                <a:r>
                  <a:rPr lang="en-US" sz="4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Đa thức: </a:t>
                </a:r>
                <a14:m>
                  <m:oMath xmlns:m="http://schemas.openxmlformats.org/officeDocument/2006/math">
                    <m:rad>
                      <m:radPr>
                        <m:degHide m:val="on"/>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e>
                    </m:rad>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e>
                    </m:rad>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y</m:t>
                    </m:r>
                  </m:oMath>
                </a14:m>
                <a:r>
                  <a:rPr lang="en-US" sz="4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có 2 hạng tử: </a:t>
                </a:r>
                <a14:m>
                  <m:oMath xmlns:m="http://schemas.openxmlformats.org/officeDocument/2006/math">
                    <m:rad>
                      <m:radPr>
                        <m:degHide m:val="on"/>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e>
                    </m:rad>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oMath>
                </a14:m>
                <a:r>
                  <a:rPr lang="en-US" sz="4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và </a:t>
                </a:r>
                <a14:m>
                  <m:oMath xmlns:m="http://schemas.openxmlformats.org/officeDocument/2006/math">
                    <m:rad>
                      <m:radPr>
                        <m:degHide m:val="on"/>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e>
                    </m:rad>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y</m:t>
                    </m:r>
                  </m:oMath>
                </a14:m>
                <a:r>
                  <a:rPr lang="en-US" sz="4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p:sp>
            <p:nvSpPr>
              <p:cNvPr id="22" name="Rectangle 21"/>
              <p:cNvSpPr>
                <a:spLocks noRot="1" noChangeAspect="1" noMove="1" noResize="1" noEditPoints="1" noAdjustHandles="1" noChangeArrowheads="1" noChangeShapeType="1" noTextEdit="1"/>
              </p:cNvSpPr>
              <p:nvPr/>
            </p:nvSpPr>
            <p:spPr>
              <a:xfrm>
                <a:off x="2404637" y="7124700"/>
                <a:ext cx="11756360" cy="1639936"/>
              </a:xfrm>
              <a:prstGeom prst="rect">
                <a:avLst/>
              </a:prstGeom>
              <a:blipFill rotWithShape="0">
                <a:blip r:embed="rId3"/>
                <a:stretch>
                  <a:fillRect l="-1659" t="-6320" b="-1524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3" name="Rectangle 22"/>
              <p:cNvSpPr/>
              <p:nvPr/>
            </p:nvSpPr>
            <p:spPr>
              <a:xfrm>
                <a:off x="3303920" y="4891640"/>
                <a:ext cx="11756360" cy="12448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smtClea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3</m:t>
                      </m:r>
                      <m:r>
                        <m:rPr>
                          <m:sty m:val="p"/>
                        </m:rPr>
                        <a:rPr lang="en-US" sz="4000" smtClea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x</m:t>
                      </m:r>
                      <m:sSup>
                        <m:sSupPr>
                          <m:ctrlPr>
                            <a:rPr lang="en-US" sz="40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0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y</m:t>
                          </m:r>
                        </m:e>
                        <m:sup>
                          <m:r>
                            <a:rPr lang="en-US" sz="40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en-US" sz="40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m:t>
                      </m:r>
                      <m:r>
                        <a:rPr lang="en-US" sz="40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1;</m:t>
                      </m:r>
                      <m:r>
                        <a:rPr lang="en-US" sz="4000" b="0" i="0" smtClea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40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x</m:t>
                      </m:r>
                      <m:r>
                        <a:rPr lang="en-US" sz="4000" b="0" i="1" smtClea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b="0" i="1" smtClean="0">
                              <a:solidFill>
                                <a:prstClr val="white"/>
                              </a:solidFill>
                              <a:latin typeface="Cambria Math" panose="02040503050406030204" pitchFamily="18" charset="0"/>
                              <a:cs typeface="Times New Roman" panose="02020603050405020304" pitchFamily="18" charset="0"/>
                            </a:rPr>
                          </m:ctrlPr>
                        </m:fPr>
                        <m:num>
                          <m:r>
                            <a:rPr lang="en-US" sz="4000" b="0" i="1" smtClean="0">
                              <a:solidFill>
                                <a:prstClr val="white"/>
                              </a:solidFill>
                              <a:latin typeface="Cambria Math" panose="02040503050406030204" pitchFamily="18" charset="0"/>
                              <a:cs typeface="Times New Roman" panose="02020603050405020304" pitchFamily="18" charset="0"/>
                            </a:rPr>
                            <m:t>1</m:t>
                          </m:r>
                        </m:num>
                        <m:den>
                          <m:r>
                            <m:rPr>
                              <m:sty m:val="p"/>
                            </m:rPr>
                            <a:rPr lang="en-US" sz="4000" b="0" i="0" smtClean="0">
                              <a:solidFill>
                                <a:prstClr val="white"/>
                              </a:solidFill>
                              <a:latin typeface="Cambria Math" panose="02040503050406030204" pitchFamily="18" charset="0"/>
                              <a:cs typeface="Times New Roman" panose="02020603050405020304" pitchFamily="18" charset="0"/>
                            </a:rPr>
                            <m:t>x</m:t>
                          </m:r>
                        </m:den>
                      </m:f>
                      <m:r>
                        <a:rPr lang="en-US" sz="4000" b="0" i="1" smtClean="0">
                          <a:solidFill>
                            <a:prstClr val="white"/>
                          </a:solidFill>
                          <a:latin typeface="Cambria Math" panose="02040503050406030204" pitchFamily="18" charset="0"/>
                          <a:cs typeface="Times New Roman" panose="02020603050405020304" pitchFamily="18" charset="0"/>
                        </a:rPr>
                        <m:t>;        </m:t>
                      </m:r>
                      <m:rad>
                        <m:radPr>
                          <m:degHide m:val="on"/>
                          <m:ctrlPr>
                            <a:rPr lang="en-US" sz="40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40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2</m:t>
                          </m:r>
                        </m:e>
                      </m:rad>
                      <m:r>
                        <m:rPr>
                          <m:sty m:val="p"/>
                        </m:rPr>
                        <a:rPr lang="en-US" sz="40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x</m:t>
                      </m:r>
                      <m:r>
                        <a:rPr lang="en-US" sz="40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40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40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3</m:t>
                          </m:r>
                        </m:e>
                      </m:rad>
                      <m:r>
                        <m:rPr>
                          <m:sty m:val="p"/>
                        </m:rPr>
                        <a:rPr lang="en-US" sz="40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y</m:t>
                      </m:r>
                      <m:r>
                        <a:rPr lang="en-US" sz="4000" b="0" i="0" smtClea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4000" b="0" i="0" smtClea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x</m:t>
                      </m:r>
                      <m:r>
                        <a:rPr lang="en-US" sz="4000" b="0" i="0" smtClea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40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radPr>
                        <m:deg/>
                        <m:e>
                          <m:r>
                            <m:rPr>
                              <m:sty m:val="p"/>
                            </m:rPr>
                            <a:rPr lang="en-US" sz="4000" b="0" i="0" smtClea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xy</m:t>
                          </m:r>
                        </m:e>
                      </m:rad>
                      <m:r>
                        <a:rPr lang="en-US" sz="4000" b="0" i="0" smtClea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4000" b="0" i="0" smtClea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y</m:t>
                      </m:r>
                    </m:oMath>
                  </m:oMathPara>
                </a14:m>
                <a:endParaRPr lang="en-US" sz="4000">
                  <a:latin typeface="Times New Roman" panose="02020603050405020304" pitchFamily="18" charset="0"/>
                  <a:cs typeface="Times New Roman" panose="02020603050405020304" pitchFamily="18" charset="0"/>
                </a:endParaRPr>
              </a:p>
            </p:txBody>
          </p:sp>
        </mc:Choice>
        <mc:Fallback>
          <p:sp>
            <p:nvSpPr>
              <p:cNvPr id="23" name="Rectangle 22"/>
              <p:cNvSpPr>
                <a:spLocks noRot="1" noChangeAspect="1" noMove="1" noResize="1" noEditPoints="1" noAdjustHandles="1" noChangeArrowheads="1" noChangeShapeType="1" noTextEdit="1"/>
              </p:cNvSpPr>
              <p:nvPr/>
            </p:nvSpPr>
            <p:spPr>
              <a:xfrm>
                <a:off x="3303920" y="4891640"/>
                <a:ext cx="11756360" cy="1244828"/>
              </a:xfrm>
              <a:prstGeom prst="rect">
                <a:avLst/>
              </a:prstGeom>
              <a:blipFill rotWithShape="0">
                <a:blip r:embed="rId4"/>
                <a:stretch>
                  <a:fillRect/>
                </a:stretch>
              </a:blipFill>
            </p:spPr>
            <p:txBody>
              <a:bodyPr/>
              <a:lstStyle/>
              <a:p>
                <a:r>
                  <a:rPr lang="en-US">
                    <a:noFill/>
                  </a:rPr>
                  <a:t> </a:t>
                </a:r>
              </a:p>
            </p:txBody>
          </p:sp>
        </mc:Fallback>
      </mc:AlternateContent>
      <p:sp>
        <p:nvSpPr>
          <p:cNvPr id="24" name="Oval 23"/>
          <p:cNvSpPr/>
          <p:nvPr/>
        </p:nvSpPr>
        <p:spPr>
          <a:xfrm>
            <a:off x="3200400" y="4768898"/>
            <a:ext cx="2667000" cy="158407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5" name="Oval 24"/>
          <p:cNvSpPr/>
          <p:nvPr/>
        </p:nvSpPr>
        <p:spPr>
          <a:xfrm>
            <a:off x="8686800" y="4778630"/>
            <a:ext cx="2933700" cy="158407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29" name="Picture 28"/>
          <p:cNvPicPr>
            <a:picLocks noChangeAspect="1"/>
          </p:cNvPicPr>
          <p:nvPr/>
        </p:nvPicPr>
        <p:blipFill>
          <a:blip r:embed="rId5"/>
          <a:stretch>
            <a:fillRect/>
          </a:stretch>
        </p:blipFill>
        <p:spPr>
          <a:xfrm>
            <a:off x="1066800" y="7249055"/>
            <a:ext cx="1207113" cy="755970"/>
          </a:xfrm>
          <a:prstGeom prst="rect">
            <a:avLst/>
          </a:prstGeom>
        </p:spPr>
      </p:pic>
      <p:pic>
        <p:nvPicPr>
          <p:cNvPr id="30" name="Picture 29"/>
          <p:cNvPicPr>
            <a:picLocks noChangeAspect="1"/>
          </p:cNvPicPr>
          <p:nvPr/>
        </p:nvPicPr>
        <p:blipFill>
          <a:blip r:embed="rId6"/>
          <a:stretch>
            <a:fillRect/>
          </a:stretch>
        </p:blipFill>
        <p:spPr>
          <a:xfrm>
            <a:off x="15544800" y="6743700"/>
            <a:ext cx="2014721" cy="3276957"/>
          </a:xfrm>
          <a:prstGeom prst="rect">
            <a:avLst/>
          </a:prstGeom>
        </p:spPr>
      </p:pic>
    </p:spTree>
    <p:extLst>
      <p:ext uri="{BB962C8B-B14F-4D97-AF65-F5344CB8AC3E}">
        <p14:creationId xmlns:p14="http://schemas.microsoft.com/office/powerpoint/2010/main" val="17485837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anim calcmode="lin" valueType="num">
                                      <p:cBhvr>
                                        <p:cTn id="12" dur="500" fill="hold"/>
                                        <p:tgtEl>
                                          <p:spTgt spid="20"/>
                                        </p:tgtEl>
                                        <p:attrNameLst>
                                          <p:attrName>ppt_x</p:attrName>
                                        </p:attrNameLst>
                                      </p:cBhvr>
                                      <p:tavLst>
                                        <p:tav tm="0">
                                          <p:val>
                                            <p:strVal val="#ppt_x"/>
                                          </p:val>
                                        </p:tav>
                                        <p:tav tm="100000">
                                          <p:val>
                                            <p:strVal val="#ppt_x"/>
                                          </p:val>
                                        </p:tav>
                                      </p:tavLst>
                                    </p:anim>
                                    <p:anim calcmode="lin" valueType="num">
                                      <p:cBhvr>
                                        <p:cTn id="13" dur="500" fill="hold"/>
                                        <p:tgtEl>
                                          <p:spTgt spid="2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anim calcmode="lin" valueType="num">
                                      <p:cBhvr>
                                        <p:cTn id="17" dur="500" fill="hold"/>
                                        <p:tgtEl>
                                          <p:spTgt spid="23"/>
                                        </p:tgtEl>
                                        <p:attrNameLst>
                                          <p:attrName>ppt_x</p:attrName>
                                        </p:attrNameLst>
                                      </p:cBhvr>
                                      <p:tavLst>
                                        <p:tav tm="0">
                                          <p:val>
                                            <p:strVal val="#ppt_x"/>
                                          </p:val>
                                        </p:tav>
                                        <p:tav tm="100000">
                                          <p:val>
                                            <p:strVal val="#ppt_x"/>
                                          </p:val>
                                        </p:tav>
                                      </p:tavLst>
                                    </p:anim>
                                    <p:anim calcmode="lin" valueType="num">
                                      <p:cBhvr>
                                        <p:cTn id="18"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500"/>
                            </p:stCondLst>
                            <p:childTnLst>
                              <p:par>
                                <p:cTn id="27" presetID="53" presetClass="entr" presetSubtype="16"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500" fill="hold"/>
                                        <p:tgtEl>
                                          <p:spTgt spid="25"/>
                                        </p:tgtEl>
                                        <p:attrNameLst>
                                          <p:attrName>ppt_w</p:attrName>
                                        </p:attrNameLst>
                                      </p:cBhvr>
                                      <p:tavLst>
                                        <p:tav tm="0">
                                          <p:val>
                                            <p:fltVal val="0"/>
                                          </p:val>
                                        </p:tav>
                                        <p:tav tm="100000">
                                          <p:val>
                                            <p:strVal val="#ppt_w"/>
                                          </p:val>
                                        </p:tav>
                                      </p:tavLst>
                                    </p:anim>
                                    <p:anim calcmode="lin" valueType="num">
                                      <p:cBhvr>
                                        <p:cTn id="30" dur="500" fill="hold"/>
                                        <p:tgtEl>
                                          <p:spTgt spid="25"/>
                                        </p:tgtEl>
                                        <p:attrNameLst>
                                          <p:attrName>ppt_h</p:attrName>
                                        </p:attrNameLst>
                                      </p:cBhvr>
                                      <p:tavLst>
                                        <p:tav tm="0">
                                          <p:val>
                                            <p:fltVal val="0"/>
                                          </p:val>
                                        </p:tav>
                                        <p:tav tm="100000">
                                          <p:val>
                                            <p:strVal val="#ppt_h"/>
                                          </p:val>
                                        </p:tav>
                                      </p:tavLst>
                                    </p:anim>
                                    <p:animEffect transition="in" filter="fade">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wipe(down)">
                                      <p:cBhvr>
                                        <p:cTn id="36" dur="500"/>
                                        <p:tgtEl>
                                          <p:spTgt spid="29"/>
                                        </p:tgtEl>
                                      </p:cBhvr>
                                    </p:animEffect>
                                  </p:childTnLst>
                                </p:cTn>
                              </p:par>
                              <p:par>
                                <p:cTn id="37" presetID="22" presetClass="entr" presetSubtype="4" fill="hold" nodeType="withEffect">
                                  <p:stCondLst>
                                    <p:cond delay="0"/>
                                  </p:stCondLst>
                                  <p:childTnLst>
                                    <p:set>
                                      <p:cBhvr>
                                        <p:cTn id="38" dur="1" fill="hold">
                                          <p:stCondLst>
                                            <p:cond delay="0"/>
                                          </p:stCondLst>
                                        </p:cTn>
                                        <p:tgtEl>
                                          <p:spTgt spid="22">
                                            <p:txEl>
                                              <p:pRg st="0" end="0"/>
                                            </p:txEl>
                                          </p:spTgt>
                                        </p:tgtEl>
                                        <p:attrNameLst>
                                          <p:attrName>style.visibility</p:attrName>
                                        </p:attrNameLst>
                                      </p:cBhvr>
                                      <p:to>
                                        <p:strVal val="visible"/>
                                      </p:to>
                                    </p:set>
                                    <p:animEffect transition="in" filter="wipe(down)">
                                      <p:cBhvr>
                                        <p:cTn id="39" dur="500"/>
                                        <p:tgtEl>
                                          <p:spTgt spid="22">
                                            <p:txEl>
                                              <p:pRg st="0" end="0"/>
                                            </p:txEl>
                                          </p:spTgt>
                                        </p:tgtEl>
                                      </p:cBhvr>
                                    </p:animEffect>
                                  </p:childTnLst>
                                </p:cTn>
                              </p:par>
                            </p:childTnLst>
                          </p:cTn>
                        </p:par>
                        <p:par>
                          <p:cTn id="40" fill="hold">
                            <p:stCondLst>
                              <p:cond delay="500"/>
                            </p:stCondLst>
                            <p:childTnLst>
                              <p:par>
                                <p:cTn id="41" presetID="14" presetClass="entr" presetSubtype="10" fill="hold" nodeType="afterEffect">
                                  <p:stCondLst>
                                    <p:cond delay="0"/>
                                  </p:stCondLst>
                                  <p:childTnLst>
                                    <p:set>
                                      <p:cBhvr>
                                        <p:cTn id="42" dur="1" fill="hold">
                                          <p:stCondLst>
                                            <p:cond delay="0"/>
                                          </p:stCondLst>
                                        </p:cTn>
                                        <p:tgtEl>
                                          <p:spTgt spid="22">
                                            <p:txEl>
                                              <p:pRg st="1" end="1"/>
                                            </p:txEl>
                                          </p:spTgt>
                                        </p:tgtEl>
                                        <p:attrNameLst>
                                          <p:attrName>style.visibility</p:attrName>
                                        </p:attrNameLst>
                                      </p:cBhvr>
                                      <p:to>
                                        <p:strVal val="visible"/>
                                      </p:to>
                                    </p:set>
                                    <p:animEffect transition="in" filter="randombar(horizontal)">
                                      <p:cBhvr>
                                        <p:cTn id="43" dur="500"/>
                                        <p:tgtEl>
                                          <p:spTgt spid="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p:bldP spid="24"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36" name="Group 35"/>
          <p:cNvGrpSpPr/>
          <p:nvPr/>
        </p:nvGrpSpPr>
        <p:grpSpPr>
          <a:xfrm>
            <a:off x="-381000" y="0"/>
            <a:ext cx="5889432" cy="2980178"/>
            <a:chOff x="5943600" y="288505"/>
            <a:chExt cx="5889432" cy="2980178"/>
          </a:xfrm>
        </p:grpSpPr>
        <p:grpSp>
          <p:nvGrpSpPr>
            <p:cNvPr id="37" name="Group 2"/>
            <p:cNvGrpSpPr/>
            <p:nvPr/>
          </p:nvGrpSpPr>
          <p:grpSpPr>
            <a:xfrm>
              <a:off x="5943600" y="288505"/>
              <a:ext cx="5889432" cy="2980178"/>
              <a:chOff x="0" y="-28575"/>
              <a:chExt cx="2198195" cy="841375"/>
            </a:xfrm>
          </p:grpSpPr>
          <p:sp>
            <p:nvSpPr>
              <p:cNvPr id="39" name="Freeform 3"/>
              <p:cNvSpPr/>
              <p:nvPr/>
            </p:nvSpPr>
            <p:spPr>
              <a:xfrm>
                <a:off x="406400" y="58490"/>
                <a:ext cx="1791795" cy="238576"/>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chemeClr val="accent2"/>
              </a:solidFill>
            </p:spPr>
            <p:txBody>
              <a:bodyPr/>
              <a:lstStyle/>
              <a:p>
                <a:endParaRPr lang="vi-VN">
                  <a:latin typeface="Times New Roman" panose="02020603050405020304" pitchFamily="18" charset="0"/>
                  <a:cs typeface="Times New Roman" panose="02020603050405020304" pitchFamily="18" charset="0"/>
                </a:endParaRPr>
              </a:p>
            </p:txBody>
          </p:sp>
          <p:sp>
            <p:nvSpPr>
              <p:cNvPr id="40" name="TextBox 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grpSp>
        <p:sp>
          <p:nvSpPr>
            <p:cNvPr id="38" name="Rectangle 37"/>
            <p:cNvSpPr/>
            <p:nvPr/>
          </p:nvSpPr>
          <p:spPr>
            <a:xfrm>
              <a:off x="7743188" y="631807"/>
              <a:ext cx="2933816" cy="707886"/>
            </a:xfrm>
            <a:prstGeom prst="rect">
              <a:avLst/>
            </a:prstGeom>
          </p:spPr>
          <p:txBody>
            <a:bodyPr wrap="none">
              <a:spAutoFit/>
            </a:bodyPr>
            <a:lstStyle/>
            <a:p>
              <a:pPr marL="0" marR="0" lvl="0" indent="0" algn="just" defTabSz="914400" rtl="0" eaLnBrk="1" fontAlgn="auto" latinLnBrk="0" hangingPunct="1">
                <a:spcBef>
                  <a:spcPts val="0"/>
                </a:spcBef>
                <a:spcAft>
                  <a:spcPts val="600"/>
                </a:spcAft>
                <a:buClrTx/>
                <a:buSzTx/>
                <a:buFontTx/>
                <a:buNone/>
                <a:tabLst/>
                <a:defRPr/>
              </a:pPr>
              <a:r>
                <a:rPr kumimoji="0" lang="nl-NL" sz="40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VẬN </a:t>
              </a:r>
              <a:r>
                <a:rPr kumimoji="0" lang="nl-NL" sz="4000" b="1"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DỤNG</a:t>
              </a:r>
              <a:endPar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grpSp>
      <p:sp>
        <p:nvSpPr>
          <p:cNvPr id="41" name="Rectangle 40"/>
          <p:cNvSpPr/>
          <p:nvPr/>
        </p:nvSpPr>
        <p:spPr>
          <a:xfrm>
            <a:off x="609600" y="1345674"/>
            <a:ext cx="16840200" cy="4016484"/>
          </a:xfrm>
          <a:prstGeom prst="rect">
            <a:avLst/>
          </a:prstGeom>
        </p:spPr>
        <p:txBody>
          <a:bodyPr wrap="square">
            <a:spAutoFit/>
          </a:bodyPr>
          <a:lstStyle/>
          <a:p>
            <a:pPr marL="0" marR="0" lvl="0" indent="0" algn="just" defTabSz="914400" rtl="0" eaLnBrk="1" fontAlgn="base" latinLnBrk="0" hangingPunct="1">
              <a:spcBef>
                <a:spcPts val="600"/>
              </a:spcBef>
              <a:spcAft>
                <a:spcPts val="0"/>
              </a:spcAft>
              <a:buClrTx/>
              <a:buSzTx/>
              <a:buFontTx/>
              <a:buNone/>
              <a:tabLst/>
              <a:defRPr/>
            </a:pPr>
            <a:r>
              <a:rPr kumimoji="0" lang="vi-VN" sz="4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Mỗi quyển vở giá x đồng. Mỗi cái bút giá y đồng. Viết biểu thức biểu thị số tiền phải trả để mua:</a:t>
            </a:r>
            <a:endPar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spcBef>
                <a:spcPts val="600"/>
              </a:spcBef>
              <a:spcAft>
                <a:spcPts val="0"/>
              </a:spcAft>
              <a:buClrTx/>
              <a:buSzTx/>
              <a:buFontTx/>
              <a:buNone/>
              <a:tabLst/>
              <a:defRPr/>
            </a:pPr>
            <a:r>
              <a:rPr kumimoji="0" lang="vi-VN" sz="4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 8 quyển vở và 7 cái bút;</a:t>
            </a:r>
            <a:endPar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spcBef>
                <a:spcPts val="600"/>
              </a:spcBef>
              <a:spcAft>
                <a:spcPts val="0"/>
              </a:spcAft>
              <a:buClrTx/>
              <a:buSzTx/>
              <a:buFontTx/>
              <a:buNone/>
              <a:tabLst/>
              <a:defRPr/>
            </a:pPr>
            <a:r>
              <a:rPr kumimoji="0" lang="vi-VN" sz="4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b) 3 xấp vở và 2 hộp bút, biết rằng mỗi xấp vở có 10 quyển, mỗi hộp bút có 12 chiếc.</a:t>
            </a:r>
            <a:endPar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spcBef>
                <a:spcPts val="600"/>
              </a:spcBef>
              <a:spcAft>
                <a:spcPts val="0"/>
              </a:spcAft>
              <a:buClrTx/>
              <a:buSzTx/>
              <a:buFontTx/>
              <a:buNone/>
              <a:tabLst/>
              <a:defRPr/>
            </a:pPr>
            <a:r>
              <a:rPr kumimoji="0" lang="vi-VN" sz="4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c) Mỗi biểu thức tìm được ở hai câu trên có phải là đa thức không?</a:t>
            </a:r>
          </a:p>
        </p:txBody>
      </p:sp>
      <p:pic>
        <p:nvPicPr>
          <p:cNvPr id="45" name="Picture 44"/>
          <p:cNvPicPr>
            <a:picLocks noChangeAspect="1"/>
          </p:cNvPicPr>
          <p:nvPr/>
        </p:nvPicPr>
        <p:blipFill>
          <a:blip r:embed="rId2"/>
          <a:stretch>
            <a:fillRect/>
          </a:stretch>
        </p:blipFill>
        <p:spPr>
          <a:xfrm>
            <a:off x="16012566" y="0"/>
            <a:ext cx="2275434" cy="1657415"/>
          </a:xfrm>
          <a:prstGeom prst="rect">
            <a:avLst/>
          </a:prstGeom>
        </p:spPr>
      </p:pic>
      <p:sp>
        <p:nvSpPr>
          <p:cNvPr id="46" name="Freeform 21"/>
          <p:cNvSpPr/>
          <p:nvPr/>
        </p:nvSpPr>
        <p:spPr>
          <a:xfrm rot="10344784" flipV="1">
            <a:off x="223165" y="8970692"/>
            <a:ext cx="1474332" cy="1169698"/>
          </a:xfrm>
          <a:custGeom>
            <a:avLst/>
            <a:gdLst/>
            <a:ahLst/>
            <a:cxnLst/>
            <a:rect l="l" t="t" r="r" b="b"/>
            <a:pathLst>
              <a:path w="1474332" h="1063362">
                <a:moveTo>
                  <a:pt x="0" y="1063362"/>
                </a:moveTo>
                <a:lnTo>
                  <a:pt x="1474331" y="1063362"/>
                </a:lnTo>
                <a:lnTo>
                  <a:pt x="1474331" y="0"/>
                </a:lnTo>
                <a:lnTo>
                  <a:pt x="0" y="0"/>
                </a:lnTo>
                <a:lnTo>
                  <a:pt x="0" y="1063362"/>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vi-VN">
              <a:latin typeface="Times New Roman" panose="02020603050405020304" pitchFamily="18" charset="0"/>
              <a:cs typeface="Times New Roman" panose="02020603050405020304" pitchFamily="18" charset="0"/>
            </a:endParaRPr>
          </a:p>
        </p:txBody>
      </p:sp>
      <p:sp>
        <p:nvSpPr>
          <p:cNvPr id="11" name="Freeform 13"/>
          <p:cNvSpPr/>
          <p:nvPr/>
        </p:nvSpPr>
        <p:spPr>
          <a:xfrm rot="6313390">
            <a:off x="15852814" y="8431642"/>
            <a:ext cx="4135477" cy="4114800"/>
          </a:xfrm>
          <a:custGeom>
            <a:avLst/>
            <a:gdLst/>
            <a:ahLst/>
            <a:cxnLst/>
            <a:rect l="l" t="t" r="r" b="b"/>
            <a:pathLst>
              <a:path w="4135477" h="4114800">
                <a:moveTo>
                  <a:pt x="0" y="0"/>
                </a:moveTo>
                <a:lnTo>
                  <a:pt x="4135478" y="0"/>
                </a:lnTo>
                <a:lnTo>
                  <a:pt x="4135478"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vi-VN">
              <a:latin typeface="Times New Roman" panose="02020603050405020304" pitchFamily="18" charset="0"/>
              <a:cs typeface="Times New Roman" panose="02020603050405020304" pitchFamily="18" charset="0"/>
            </a:endParaRPr>
          </a:p>
        </p:txBody>
      </p:sp>
      <p:sp>
        <p:nvSpPr>
          <p:cNvPr id="12" name="Freeform 14"/>
          <p:cNvSpPr/>
          <p:nvPr/>
        </p:nvSpPr>
        <p:spPr>
          <a:xfrm rot="15007607">
            <a:off x="16517973" y="8247863"/>
            <a:ext cx="918912" cy="2292916"/>
          </a:xfrm>
          <a:custGeom>
            <a:avLst/>
            <a:gdLst/>
            <a:ahLst/>
            <a:cxnLst/>
            <a:rect l="l" t="t" r="r" b="b"/>
            <a:pathLst>
              <a:path w="2824388" h="2347772">
                <a:moveTo>
                  <a:pt x="0" y="0"/>
                </a:moveTo>
                <a:lnTo>
                  <a:pt x="2824388" y="0"/>
                </a:lnTo>
                <a:lnTo>
                  <a:pt x="2824388" y="2347772"/>
                </a:lnTo>
                <a:lnTo>
                  <a:pt x="0" y="234777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vi-VN">
              <a:latin typeface="Times New Roman" panose="02020603050405020304" pitchFamily="18" charset="0"/>
              <a:cs typeface="Times New Roman" panose="02020603050405020304" pitchFamily="18" charset="0"/>
            </a:endParaRPr>
          </a:p>
        </p:txBody>
      </p:sp>
      <p:sp>
        <p:nvSpPr>
          <p:cNvPr id="4" name="TextBox 3"/>
          <p:cNvSpPr txBox="1"/>
          <p:nvPr/>
        </p:nvSpPr>
        <p:spPr>
          <a:xfrm>
            <a:off x="739208" y="5672220"/>
            <a:ext cx="12649200" cy="2554545"/>
          </a:xfrm>
          <a:prstGeom prst="rect">
            <a:avLst/>
          </a:prstGeom>
          <a:noFill/>
        </p:spPr>
        <p:txBody>
          <a:bodyPr wrap="square" rtlCol="0">
            <a:spAutoFit/>
          </a:bodyPr>
          <a:lstStyle/>
          <a:p>
            <a:r>
              <a:rPr lang="en-US" sz="4000" dirty="0" err="1" smtClean="0">
                <a:latin typeface="Times New Roman" panose="02020603050405020304" pitchFamily="18" charset="0"/>
                <a:cs typeface="Times New Roman" panose="02020603050405020304" pitchFamily="18" charset="0"/>
              </a:rPr>
              <a:t>Hướng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dẫn</a:t>
            </a:r>
            <a:r>
              <a:rPr lang="en-US" sz="4000" dirty="0" smtClean="0">
                <a:latin typeface="Times New Roman" panose="02020603050405020304" pitchFamily="18" charset="0"/>
                <a:cs typeface="Times New Roman" panose="02020603050405020304" pitchFamily="18" charset="0"/>
              </a:rPr>
              <a:t>:</a:t>
            </a:r>
          </a:p>
          <a:p>
            <a:pPr marL="342900" indent="-342900">
              <a:buAutoNum type="alphaLcParenR"/>
            </a:pP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Giá</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tiền</a:t>
            </a:r>
            <a:r>
              <a:rPr lang="en-US" sz="4000" dirty="0" smtClean="0">
                <a:latin typeface="Times New Roman" panose="02020603050405020304" pitchFamily="18" charset="0"/>
                <a:cs typeface="Times New Roman" panose="02020603050405020304" pitchFamily="18" charset="0"/>
              </a:rPr>
              <a:t> 8 </a:t>
            </a:r>
            <a:r>
              <a:rPr lang="en-US" sz="4000" dirty="0" err="1" smtClean="0">
                <a:latin typeface="Times New Roman" panose="02020603050405020304" pitchFamily="18" charset="0"/>
                <a:cs typeface="Times New Roman" panose="02020603050405020304" pitchFamily="18" charset="0"/>
              </a:rPr>
              <a:t>quyển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vở</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giá</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tiền</a:t>
            </a:r>
            <a:r>
              <a:rPr lang="en-US" sz="4000" dirty="0" smtClean="0">
                <a:latin typeface="Times New Roman" panose="02020603050405020304" pitchFamily="18" charset="0"/>
                <a:cs typeface="Times New Roman" panose="02020603050405020304" pitchFamily="18" charset="0"/>
              </a:rPr>
              <a:t> 7 </a:t>
            </a:r>
            <a:r>
              <a:rPr lang="en-US" sz="4000" dirty="0" err="1" smtClean="0">
                <a:latin typeface="Times New Roman" panose="02020603050405020304" pitchFamily="18" charset="0"/>
                <a:cs typeface="Times New Roman" panose="02020603050405020304" pitchFamily="18" charset="0"/>
              </a:rPr>
              <a:t>cây</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bút</a:t>
            </a:r>
            <a:r>
              <a:rPr lang="en-US" sz="4000" dirty="0" smtClean="0">
                <a:latin typeface="Times New Roman" panose="02020603050405020304" pitchFamily="18" charset="0"/>
                <a:cs typeface="Times New Roman" panose="02020603050405020304" pitchFamily="18" charset="0"/>
              </a:rPr>
              <a:t>.</a:t>
            </a:r>
          </a:p>
          <a:p>
            <a:pPr marL="342900" indent="-342900">
              <a:buAutoNum type="alphaLcParenR"/>
            </a:pPr>
            <a:r>
              <a:rPr lang="en-US" sz="4000" dirty="0" smtClean="0">
                <a:latin typeface="Times New Roman" panose="02020603050405020304" pitchFamily="18" charset="0"/>
                <a:cs typeface="Times New Roman" panose="02020603050405020304" pitchFamily="18" charset="0"/>
              </a:rPr>
              <a:t> 3 </a:t>
            </a:r>
            <a:r>
              <a:rPr lang="en-US" sz="4000" dirty="0" err="1" smtClean="0">
                <a:latin typeface="Times New Roman" panose="02020603050405020304" pitchFamily="18" charset="0"/>
                <a:cs typeface="Times New Roman" panose="02020603050405020304" pitchFamily="18" charset="0"/>
              </a:rPr>
              <a:t>xấp</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vở</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bao</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nhiêu</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quyển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vở</a:t>
            </a:r>
            <a:r>
              <a:rPr lang="en-US" sz="4000" dirty="0" smtClean="0">
                <a:latin typeface="Times New Roman" panose="02020603050405020304" pitchFamily="18" charset="0"/>
                <a:cs typeface="Times New Roman" panose="02020603050405020304" pitchFamily="18" charset="0"/>
              </a:rPr>
              <a:t>, 2 </a:t>
            </a:r>
            <a:r>
              <a:rPr lang="en-US" sz="4000" dirty="0" err="1" smtClean="0">
                <a:latin typeface="Times New Roman" panose="02020603050405020304" pitchFamily="18" charset="0"/>
                <a:cs typeface="Times New Roman" panose="02020603050405020304" pitchFamily="18" charset="0"/>
              </a:rPr>
              <a:t>hộp</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hút</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bao</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nhiêu</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cây</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bút</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Làm</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tương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tự</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câu</a:t>
            </a:r>
            <a:r>
              <a:rPr lang="en-US" sz="4000" dirty="0" smtClean="0">
                <a:latin typeface="Times New Roman" panose="02020603050405020304" pitchFamily="18" charset="0"/>
                <a:cs typeface="Times New Roman" panose="02020603050405020304" pitchFamily="18" charset="0"/>
              </a:rPr>
              <a:t> a.</a:t>
            </a:r>
          </a:p>
        </p:txBody>
      </p:sp>
    </p:spTree>
    <p:extLst>
      <p:ext uri="{BB962C8B-B14F-4D97-AF65-F5344CB8AC3E}">
        <p14:creationId xmlns:p14="http://schemas.microsoft.com/office/powerpoint/2010/main" val="542429021"/>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fade">
                                      <p:cBhvr>
                                        <p:cTn id="11" dur="500"/>
                                        <p:tgtEl>
                                          <p:spTgt spid="41"/>
                                        </p:tgtEl>
                                      </p:cBhvr>
                                    </p:animEffect>
                                  </p:childTnLst>
                                </p:cTn>
                              </p:par>
                              <p:par>
                                <p:cTn id="12" presetID="10" presetClass="entr" presetSubtype="0" fill="hold" nodeType="with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fade">
                                      <p:cBhvr>
                                        <p:cTn id="14" dur="500"/>
                                        <p:tgtEl>
                                          <p:spTgt spid="4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6883</TotalTime>
  <Words>1242</Words>
  <Application>Microsoft Office PowerPoint</Application>
  <PresentationFormat>Custom</PresentationFormat>
  <Paragraphs>207</Paragraphs>
  <Slides>28</Slides>
  <Notes>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28</vt:i4>
      </vt:variant>
    </vt:vector>
  </HeadingPairs>
  <TitlesOfParts>
    <vt:vector size="38" baseType="lpstr">
      <vt:lpstr>Times New Roman</vt:lpstr>
      <vt:lpstr>Arial</vt:lpstr>
      <vt:lpstr>Cambria Math</vt:lpstr>
      <vt:lpstr>Calibri Light</vt:lpstr>
      <vt:lpstr>Dotum</vt:lpstr>
      <vt:lpstr>Kavoon</vt:lpstr>
      <vt:lpstr>Open Sans</vt:lpstr>
      <vt:lpstr>Calibri</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tailieugiaovien.edu.vn</dc:creator>
  <cp:lastModifiedBy>Ngọc Bích</cp:lastModifiedBy>
  <cp:revision>11</cp:revision>
  <dcterms:created xsi:type="dcterms:W3CDTF">2006-08-16T00:00:00Z</dcterms:created>
  <dcterms:modified xsi:type="dcterms:W3CDTF">2024-09-15T08:31:50Z</dcterms:modified>
  <dc:identifier>DAFmgXVejE8</dc:identifier>
</cp:coreProperties>
</file>