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76" r:id="rId2"/>
    <p:sldId id="924" r:id="rId3"/>
    <p:sldId id="396" r:id="rId4"/>
    <p:sldId id="882" r:id="rId5"/>
    <p:sldId id="912" r:id="rId6"/>
    <p:sldId id="436" r:id="rId7"/>
    <p:sldId id="914" r:id="rId8"/>
    <p:sldId id="920" r:id="rId9"/>
    <p:sldId id="922" r:id="rId10"/>
    <p:sldId id="923" r:id="rId11"/>
    <p:sldId id="378" r:id="rId12"/>
    <p:sldId id="258" r:id="rId13"/>
  </p:sldIdLst>
  <p:sldSz cx="12192000" cy="6858000"/>
  <p:notesSz cx="6858000" cy="9144000"/>
  <p:embeddedFontLst>
    <p:embeddedFont>
      <p:font typeface="#9Slide03 Arima Madurai Black" panose="020B0604020202020204" charset="0"/>
      <p:bold r:id="rId15"/>
    </p:embeddedFont>
    <p:embeddedFont>
      <p:font typeface="맑은 고딕" panose="020B0503020000020004" pitchFamily="34" charset="-127"/>
      <p:regular r:id="rId16"/>
      <p:bold r:id="rId17"/>
    </p:embeddedFont>
    <p:embeddedFont>
      <p:font typeface="#9Slide05 SVNCookie" panose="020B0606040200020203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宋体" panose="02010600030101010101" pitchFamily="2" charset="-122"/>
      <p:regular r:id="rId23"/>
    </p:embeddedFont>
    <p:embeddedFont>
      <p:font typeface="#9Slide03 Arima Madurai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2AC"/>
    <a:srgbClr val="E0E9E0"/>
    <a:srgbClr val="FFFF9F"/>
    <a:srgbClr val="9BBB59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700" y="48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494F2-3254-45FE-BB1D-DF719A81F19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54E34-A4DA-4C5E-BB36-5E06FD02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6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70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Vẻ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đẹp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thiên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nhiên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Sapa: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rặng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đào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núi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quanh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co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uốn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lượn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cánh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cỏ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thung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lũng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đàn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bò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cổ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đeo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chuông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. +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Vẻ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đẹp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lạ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quyến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rũ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nắng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Sapa,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mây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Sapa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đặc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biệt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Sapa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thật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rực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rỡ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nhường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99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9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1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phục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phục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endParaRPr lang="en-US" sz="1200" dirty="0">
              <a:solidFill>
                <a:schemeClr val="accent4">
                  <a:lumMod val="1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solidFill>
                <a:schemeClr val="accent4">
                  <a:lumMod val="1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1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7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7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54E34-A4DA-4C5E-BB36-5E06FD02E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4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ED857-3252-4D0A-8D0C-8E979F0D76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FECA-2693-4F6C-8B3D-59F599D37D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425" y="990600"/>
            <a:ext cx="10975975" cy="175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77-78-79: VĂN BẢN:LẶNG LẼ SAPA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Long)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ickly juniper branch on beige on gray minimal patterned mobile phone wallpaper vector | premium image by rawpixel.com / n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178" y="-2669822"/>
            <a:ext cx="686364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73;p39"/>
          <p:cNvSpPr txBox="1"/>
          <p:nvPr/>
        </p:nvSpPr>
        <p:spPr>
          <a:xfrm>
            <a:off x="1066799" y="990600"/>
            <a:ext cx="100584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3.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Chất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trữ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tình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trong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văn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bản</a:t>
            </a:r>
            <a:endParaRPr lang="en-SG" sz="138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4648200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  <a:sym typeface="Wingdings" panose="05000000000000000000" pitchFamily="2" charset="2"/>
              </a:rPr>
              <a:t>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văn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nhẹ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nhàng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ngôn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ngữ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sáng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giàu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chất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thơ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tác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giả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giúp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đọc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cảm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chất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trữ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tình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LLSP qua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vẻ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đẹp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thiên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nhiên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SaPa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vẻ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đẹp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lao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SaPa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.</a:t>
            </a:r>
          </a:p>
        </p:txBody>
      </p:sp>
      <p:sp>
        <p:nvSpPr>
          <p:cNvPr id="6" name="Google Shape;273;p39"/>
          <p:cNvSpPr txBox="1"/>
          <p:nvPr/>
        </p:nvSpPr>
        <p:spPr>
          <a:xfrm>
            <a:off x="1066800" y="270808"/>
            <a:ext cx="100584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Chất</a:t>
            </a:r>
            <a:r>
              <a:rPr lang="en-SG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trữ</a:t>
            </a:r>
            <a:r>
              <a:rPr lang="en-SG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tình</a:t>
            </a:r>
            <a:r>
              <a:rPr lang="en-SG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trong</a:t>
            </a:r>
            <a:r>
              <a:rPr lang="en-SG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văn</a:t>
            </a:r>
            <a:r>
              <a:rPr lang="en-SG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bản</a:t>
            </a:r>
            <a:endParaRPr lang="en-SG" sz="60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7354" y="390579"/>
            <a:ext cx="2916492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2208933"/>
            <a:ext cx="3397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Vẻ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đẹp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của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thiên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nhiên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Sapa</a:t>
            </a:r>
            <a:endParaRPr lang="en-US" sz="4400" dirty="0">
              <a:latin typeface="#9Slide05 SVNCookie" panose="020B0606040200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0423" y="235939"/>
            <a:ext cx="2916492" cy="54805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199" y="1975162"/>
            <a:ext cx="4191001" cy="193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Vẻ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đẹp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của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người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lao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động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ở Sapa (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suy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nghĩ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,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việc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làm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,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lối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sống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  <a:latin typeface="#9Slide05 SVNCookie" panose="020B0606040200020203" pitchFamily="34" charset="0"/>
              </a:rPr>
              <a:t>.)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96" y="2423160"/>
            <a:ext cx="1203960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10" y="3280410"/>
            <a:ext cx="1211580" cy="10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20" y="6107430"/>
            <a:ext cx="2840356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10" y="5724525"/>
            <a:ext cx="2887980" cy="5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6" y="5663565"/>
            <a:ext cx="2238374" cy="7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366" y="4901565"/>
            <a:ext cx="2110740" cy="131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66" y="5713095"/>
            <a:ext cx="1474470" cy="5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430" y="3299459"/>
            <a:ext cx="2804160" cy="14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46" y="4415789"/>
            <a:ext cx="1068704" cy="138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66" y="4413885"/>
            <a:ext cx="2425064" cy="152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66" y="2518410"/>
            <a:ext cx="2162174" cy="75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6" y="1977389"/>
            <a:ext cx="2158364" cy="12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66" y="3082289"/>
            <a:ext cx="1224914" cy="142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6" y="4185285"/>
            <a:ext cx="2756534" cy="62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6" y="5093970"/>
            <a:ext cx="2606040" cy="1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63440"/>
            <a:ext cx="2943226" cy="9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66" y="4135755"/>
            <a:ext cx="2554604" cy="10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1" y="4185285"/>
            <a:ext cx="1474470" cy="10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6" y="2941319"/>
            <a:ext cx="3101340" cy="55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" y="2581275"/>
            <a:ext cx="3145156" cy="5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66" y="2085975"/>
            <a:ext cx="2868930" cy="10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21" y="2950845"/>
            <a:ext cx="979170" cy="141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006215"/>
            <a:ext cx="1064896" cy="53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HÃ¬nh áº£nh cÃ³ liÃªn quan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66" y="95249"/>
            <a:ext cx="1651634" cy="198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Káº¿t quáº£ hÃ¬nh áº£nh cho láº·ng láº½ sa p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76200"/>
            <a:ext cx="3181350" cy="190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Káº¿t quáº£ hÃ¬nh áº£nh cho láº·ng láº½ sa p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89" y="312736"/>
            <a:ext cx="3527543" cy="2109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Tuyết đã được ghi nhận xuất hiện ở những vị trí đồi núi cao tại Sa Pa từ năm 1957 đến nay">
            <a:extLst>
              <a:ext uri="{FF2B5EF4-FFF2-40B4-BE49-F238E27FC236}">
                <a16:creationId xmlns:a16="http://schemas.microsoft.com/office/drawing/2014/main" xmlns="" id="{BC9C98A9-BB6D-F3A3-3401-952098EE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0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0" y="1410127"/>
            <a:ext cx="4233382" cy="42333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6" name="组合 16"/>
          <p:cNvGrpSpPr/>
          <p:nvPr/>
        </p:nvGrpSpPr>
        <p:grpSpPr>
          <a:xfrm flipH="1">
            <a:off x="-304800" y="885594"/>
            <a:ext cx="5159896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27" name="空心弧 17"/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28" name="等腰三角形 18"/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29" name="组合 5"/>
          <p:cNvGrpSpPr/>
          <p:nvPr/>
        </p:nvGrpSpPr>
        <p:grpSpPr>
          <a:xfrm>
            <a:off x="3014627" y="988312"/>
            <a:ext cx="1220099" cy="1048138"/>
            <a:chOff x="7470860" y="1834710"/>
            <a:chExt cx="1576183" cy="1358900"/>
          </a:xfrm>
        </p:grpSpPr>
        <p:sp>
          <p:nvSpPr>
            <p:cNvPr id="30" name="六边形 12"/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rgbClr val="4F81B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" name="文本框 20"/>
            <p:cNvSpPr txBox="1">
              <a:spLocks noChangeArrowheads="1"/>
            </p:cNvSpPr>
            <p:nvPr/>
          </p:nvSpPr>
          <p:spPr bwMode="auto">
            <a:xfrm>
              <a:off x="7783556" y="2198932"/>
              <a:ext cx="88571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A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32" name="组合 4"/>
          <p:cNvGrpSpPr/>
          <p:nvPr/>
        </p:nvGrpSpPr>
        <p:grpSpPr>
          <a:xfrm>
            <a:off x="4161423" y="2998449"/>
            <a:ext cx="1354218" cy="1161995"/>
            <a:chOff x="6197851" y="2522098"/>
            <a:chExt cx="1576183" cy="1357312"/>
          </a:xfrm>
        </p:grpSpPr>
        <p:sp>
          <p:nvSpPr>
            <p:cNvPr id="33" name="六边形 13"/>
            <p:cNvSpPr/>
            <p:nvPr/>
          </p:nvSpPr>
          <p:spPr bwMode="auto">
            <a:xfrm>
              <a:off x="6197851" y="2522098"/>
              <a:ext cx="1576183" cy="1357312"/>
            </a:xfrm>
            <a:prstGeom prst="hexagon">
              <a:avLst/>
            </a:prstGeom>
            <a:solidFill>
              <a:srgbClr val="9BBB5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4" name="文本框 21"/>
            <p:cNvSpPr txBox="1">
              <a:spLocks noChangeArrowheads="1"/>
            </p:cNvSpPr>
            <p:nvPr/>
          </p:nvSpPr>
          <p:spPr bwMode="auto">
            <a:xfrm>
              <a:off x="6570866" y="2925789"/>
              <a:ext cx="887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35" name="组合 3"/>
          <p:cNvGrpSpPr/>
          <p:nvPr/>
        </p:nvGrpSpPr>
        <p:grpSpPr>
          <a:xfrm>
            <a:off x="2922524" y="4953268"/>
            <a:ext cx="1354218" cy="1161996"/>
            <a:chOff x="6197851" y="3911160"/>
            <a:chExt cx="1576183" cy="1357313"/>
          </a:xfrm>
        </p:grpSpPr>
        <p:sp>
          <p:nvSpPr>
            <p:cNvPr id="36" name="六边形 14"/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7" name="文本框 22"/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686436" y="1024103"/>
            <a:ext cx="7543800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buNone/>
              <a:defRPr/>
            </a:pP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( 1925- 1991)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5731662" y="3526818"/>
            <a:ext cx="6035934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None/>
              <a:defRPr/>
            </a:pP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Nam.</a:t>
            </a: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4834591" y="5093273"/>
            <a:ext cx="724568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bút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ngắn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nhẹ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giàu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831"/>
            <a:ext cx="4699422" cy="44836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6" name="组合 16"/>
          <p:cNvGrpSpPr/>
          <p:nvPr/>
        </p:nvGrpSpPr>
        <p:grpSpPr>
          <a:xfrm flipH="1">
            <a:off x="-304800" y="1024102"/>
            <a:ext cx="5159896" cy="4948303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27" name="空心弧 17"/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28" name="等腰三角形 18"/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29" name="组合 5"/>
          <p:cNvGrpSpPr/>
          <p:nvPr/>
        </p:nvGrpSpPr>
        <p:grpSpPr>
          <a:xfrm>
            <a:off x="3014627" y="988312"/>
            <a:ext cx="1220099" cy="1048138"/>
            <a:chOff x="7470860" y="1834710"/>
            <a:chExt cx="1576183" cy="1358900"/>
          </a:xfrm>
        </p:grpSpPr>
        <p:sp>
          <p:nvSpPr>
            <p:cNvPr id="30" name="六边形 12"/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rgbClr val="4F81B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" name="文本框 20"/>
            <p:cNvSpPr txBox="1">
              <a:spLocks noChangeArrowheads="1"/>
            </p:cNvSpPr>
            <p:nvPr/>
          </p:nvSpPr>
          <p:spPr bwMode="auto">
            <a:xfrm>
              <a:off x="7783556" y="2198932"/>
              <a:ext cx="88571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A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32" name="组合 4"/>
          <p:cNvGrpSpPr/>
          <p:nvPr/>
        </p:nvGrpSpPr>
        <p:grpSpPr>
          <a:xfrm>
            <a:off x="4161423" y="2998449"/>
            <a:ext cx="1354218" cy="1161995"/>
            <a:chOff x="6197851" y="2522098"/>
            <a:chExt cx="1576183" cy="1357312"/>
          </a:xfrm>
        </p:grpSpPr>
        <p:sp>
          <p:nvSpPr>
            <p:cNvPr id="33" name="六边形 13"/>
            <p:cNvSpPr/>
            <p:nvPr/>
          </p:nvSpPr>
          <p:spPr bwMode="auto">
            <a:xfrm>
              <a:off x="6197851" y="2522098"/>
              <a:ext cx="1576183" cy="1357312"/>
            </a:xfrm>
            <a:prstGeom prst="hexagon">
              <a:avLst/>
            </a:prstGeom>
            <a:solidFill>
              <a:srgbClr val="9BBB5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4" name="文本框 21"/>
            <p:cNvSpPr txBox="1">
              <a:spLocks noChangeArrowheads="1"/>
            </p:cNvSpPr>
            <p:nvPr/>
          </p:nvSpPr>
          <p:spPr bwMode="auto">
            <a:xfrm>
              <a:off x="6570866" y="2925789"/>
              <a:ext cx="887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35" name="组合 3"/>
          <p:cNvGrpSpPr/>
          <p:nvPr/>
        </p:nvGrpSpPr>
        <p:grpSpPr>
          <a:xfrm>
            <a:off x="2922524" y="4953268"/>
            <a:ext cx="1354218" cy="1161996"/>
            <a:chOff x="6197851" y="3911160"/>
            <a:chExt cx="1576183" cy="1357313"/>
          </a:xfrm>
        </p:grpSpPr>
        <p:sp>
          <p:nvSpPr>
            <p:cNvPr id="36" name="六边形 14"/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7" name="文本框 22"/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536473" y="990600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HCST: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chuyến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Lào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Cai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hè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1970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endParaRPr lang="en-US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5828752" y="3185228"/>
            <a:ext cx="60359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xứ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In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4699422" y="5345443"/>
            <a:ext cx="72456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PTBĐ: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miêu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biểu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accent4">
                    <a:lumMod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endParaRPr lang="en-US" sz="3600" dirty="0">
              <a:solidFill>
                <a:schemeClr val="accent4">
                  <a:lumMod val="1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ickly juniper branch on beige on gray minimal patterned mobile phone wallpaper vector | premium image by rawpixel.com / n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178" y="-2669822"/>
            <a:ext cx="686364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73;p39"/>
          <p:cNvSpPr txBox="1"/>
          <p:nvPr/>
        </p:nvSpPr>
        <p:spPr>
          <a:xfrm>
            <a:off x="1066799" y="1219200"/>
            <a:ext cx="100584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1.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Nhân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vật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anh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thanh</a:t>
            </a:r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3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niên</a:t>
            </a:r>
            <a:endParaRPr lang="en-SG" sz="138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rạm khí tượ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718886"/>
            <a:ext cx="3020019" cy="32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15400" y="2052192"/>
            <a:ext cx="99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Máy</a:t>
            </a:r>
            <a:r>
              <a:rPr lang="en-US" sz="1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</a:t>
            </a:r>
            <a:r>
              <a:rPr lang="en-US" sz="1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Trạm</a:t>
            </a:r>
            <a:r>
              <a:rPr lang="en-US" sz="1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</a:t>
            </a:r>
            <a:r>
              <a:rPr lang="en-US" sz="1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endParaRPr lang="en-US" sz="16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Google Shape;273;p39"/>
          <p:cNvSpPr txBox="1"/>
          <p:nvPr/>
        </p:nvSpPr>
        <p:spPr>
          <a:xfrm>
            <a:off x="1066800" y="152400"/>
            <a:ext cx="100584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a/ </a:t>
            </a:r>
            <a:r>
              <a:rPr lang="en-SG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Hoàn</a:t>
            </a:r>
            <a:r>
              <a:rPr lang="en-SG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cảnh</a:t>
            </a:r>
            <a:r>
              <a:rPr lang="en-SG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sống</a:t>
            </a:r>
            <a:r>
              <a:rPr lang="en-SG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và</a:t>
            </a:r>
            <a:r>
              <a:rPr lang="en-SG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làm</a:t>
            </a:r>
            <a:r>
              <a:rPr lang="en-SG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việc</a:t>
            </a:r>
            <a:endParaRPr lang="en-SG" sz="5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16" name="Google Shape;273;p39"/>
          <p:cNvSpPr txBox="1"/>
          <p:nvPr/>
        </p:nvSpPr>
        <p:spPr>
          <a:xfrm>
            <a:off x="533400" y="5347433"/>
            <a:ext cx="111252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Hoàn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cảnh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sống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vô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cùng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khắc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nghiệt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vô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cùng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gian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khó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bởi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nó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đòi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hỏi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chính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xác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tỉ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mỉ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tinh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thần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trách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nhiệm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cao</a:t>
            </a:r>
            <a:r>
              <a:rPr lang="en-US" sz="4000" dirty="0">
                <a:solidFill>
                  <a:srgbClr val="0070C0"/>
                </a:solidFill>
                <a:latin typeface="#9Slide05 SVNCookie" panose="020B0606040200020203" pitchFamily="34" charset="0"/>
              </a:rPr>
              <a:t>.</a:t>
            </a:r>
            <a:endParaRPr lang="en-SG" sz="4000" dirty="0">
              <a:solidFill>
                <a:srgbClr val="0070C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600200" y="1723545"/>
            <a:ext cx="6767810" cy="1252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/>
          <p:cNvSpPr txBox="1"/>
          <p:nvPr>
            <p:custDataLst>
              <p:tags r:id="rId3"/>
            </p:custDataLst>
          </p:nvPr>
        </p:nvSpPr>
        <p:spPr>
          <a:xfrm>
            <a:off x="2286000" y="1776173"/>
            <a:ext cx="59366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đỉnh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2600m,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bề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cỏ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lẽo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533400" y="1563930"/>
            <a:ext cx="1633855" cy="15867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endParaRPr lang="en-SG" sz="24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600200" y="3628545"/>
            <a:ext cx="6767810" cy="1252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TextBox 18"/>
          <p:cNvSpPr txBox="1"/>
          <p:nvPr>
            <p:custDataLst>
              <p:tags r:id="rId4"/>
            </p:custDataLst>
          </p:nvPr>
        </p:nvSpPr>
        <p:spPr>
          <a:xfrm>
            <a:off x="2286000" y="3681173"/>
            <a:ext cx="593660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địa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nhiệm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</a:p>
        </p:txBody>
      </p:sp>
      <p:sp>
        <p:nvSpPr>
          <p:cNvPr id="20" name="Oval 19"/>
          <p:cNvSpPr/>
          <p:nvPr/>
        </p:nvSpPr>
        <p:spPr>
          <a:xfrm>
            <a:off x="533400" y="3468930"/>
            <a:ext cx="1633855" cy="15867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endParaRPr lang="en-SG" sz="24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3352800" y="4977147"/>
            <a:ext cx="6324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  <a:defRPr/>
            </a:pPr>
            <a:endParaRPr lang="en-US" sz="22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  <p:bldP spid="17" grpId="0"/>
      <p:bldP spid="3" grpId="0" animBg="1"/>
      <p:bldP spid="18" grpId="0" animBg="1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3;p39"/>
          <p:cNvSpPr txBox="1"/>
          <p:nvPr/>
        </p:nvSpPr>
        <p:spPr>
          <a:xfrm>
            <a:off x="1143000" y="228600"/>
            <a:ext cx="100584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b/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Phẩm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chất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,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nét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đẹp</a:t>
            </a:r>
            <a:endParaRPr lang="en-SG" sz="66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8896" y="2140555"/>
          <a:ext cx="2332304" cy="41840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7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3223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8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Block Arc 14"/>
          <p:cNvSpPr>
            <a:spLocks noChangeAspect="1"/>
          </p:cNvSpPr>
          <p:nvPr/>
        </p:nvSpPr>
        <p:spPr>
          <a:xfrm rot="2700000">
            <a:off x="4481063" y="1823228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400800" y="2140554"/>
          <a:ext cx="2332304" cy="41840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7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3223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8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9326296" y="2140554"/>
          <a:ext cx="2332304" cy="41840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7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3223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8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3" name="Block Arc 14"/>
          <p:cNvSpPr>
            <a:spLocks noChangeAspect="1"/>
          </p:cNvSpPr>
          <p:nvPr/>
        </p:nvSpPr>
        <p:spPr>
          <a:xfrm rot="2700000">
            <a:off x="7422967" y="1823228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4" name="Block Arc 14"/>
          <p:cNvSpPr>
            <a:spLocks noChangeAspect="1"/>
          </p:cNvSpPr>
          <p:nvPr/>
        </p:nvSpPr>
        <p:spPr>
          <a:xfrm rot="2700000">
            <a:off x="10348462" y="1823226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33400" y="2140557"/>
          <a:ext cx="2332304" cy="41840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7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6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3223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8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6" name="Block Arc 14"/>
          <p:cNvSpPr>
            <a:spLocks noChangeAspect="1"/>
          </p:cNvSpPr>
          <p:nvPr/>
        </p:nvSpPr>
        <p:spPr>
          <a:xfrm rot="2700000">
            <a:off x="1555567" y="1823230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96112" y="2978757"/>
            <a:ext cx="2209800" cy="3276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nghề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trách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nhiệm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3529812" y="2978757"/>
            <a:ext cx="2209800" cy="3276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nền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nếp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minh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mộng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9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6463512" y="2978757"/>
            <a:ext cx="2209800" cy="3276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Cởi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20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9372600" y="2978757"/>
            <a:ext cx="2209800" cy="3276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Con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khiêm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endParaRPr lang="en-US" dirty="0">
              <a:solidFill>
                <a:schemeClr val="accent4">
                  <a:lumMod val="1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animBg="1"/>
      <p:bldP spid="14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ickly juniper branch on beige on gray minimal patterned mobile phone wallpaper vector | premium image by rawpixel.com / n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178" y="-2669822"/>
            <a:ext cx="686364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73;p39"/>
          <p:cNvSpPr txBox="1"/>
          <p:nvPr/>
        </p:nvSpPr>
        <p:spPr>
          <a:xfrm>
            <a:off x="1066799" y="775433"/>
            <a:ext cx="10058400" cy="1586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2. </a:t>
            </a:r>
            <a:r>
              <a:rPr lang="en-SG" sz="1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Các</a:t>
            </a:r>
            <a:r>
              <a:rPr lang="en-SG" sz="1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nhân</a:t>
            </a:r>
            <a:r>
              <a:rPr lang="en-SG" sz="1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vật</a:t>
            </a:r>
            <a:r>
              <a:rPr lang="en-SG" sz="1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1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khác</a:t>
            </a:r>
            <a:endParaRPr lang="en-SG" sz="166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52400" y="152400"/>
          <a:ext cx="11887201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7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127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Nhân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vật</a:t>
                      </a:r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Chi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tiết</a:t>
                      </a:r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Nhận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xét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chung</a:t>
                      </a:r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Ông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kĩ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s</a:t>
                      </a:r>
                      <a:r>
                        <a:rPr lang="vi-VN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v</a:t>
                      </a:r>
                      <a:r>
                        <a:rPr lang="vi-VN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ờn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rau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Anh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cán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bộ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nghiên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cứu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sét</a:t>
                      </a:r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Nhà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họa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sĩ</a:t>
                      </a:r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Cô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kĩ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s</a:t>
                      </a:r>
                      <a:r>
                        <a:rPr lang="vi-VN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</a:t>
                      </a:r>
                      <a:r>
                        <a:rPr lang="en-SG" sz="24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4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trẻ</a:t>
                      </a:r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31571" y="1737360"/>
            <a:ext cx="6760029" cy="91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hết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bền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bỉ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307771" y="2895599"/>
            <a:ext cx="6760029" cy="11430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rét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buốt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sét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choáng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choàng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chạy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ra…”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hiến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307771" y="4229100"/>
            <a:ext cx="6668589" cy="11430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hằng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ao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…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lao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say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286000" y="5486400"/>
            <a:ext cx="6668589" cy="114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quyết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vùng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hàm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dạt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9220200" y="1640115"/>
            <a:ext cx="27432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lao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nhiệt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huyết,say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endParaRPr lang="en-US" sz="26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diện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cống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hiến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536347446,C:\Users\USER\Desktop\Nguyen Thi Thu Xuan\TEPNGUON\TI-T 66- Lang le Sa Pa_pptx\Media.ppcx"/>
  <p:tag name="HTML_SHAPEINFO" val="&lt;SlideThumbPath val=&quot;Slide6.PNG&quot;/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98C3ABC-BE35-4454-B973-25502B543C26}_18.png&quot;/&gt;&lt;left val=&quot;11&quot;/&gt;&lt;top val=&quot;95&quot;/&gt;&lt;width val=&quot;690&quot;/&gt;&lt;height val=&quot;273&quot;/&gt;&lt;hasText val=&quot;1&quot;/&gt;&lt;/Image&gt;&lt;/ThreeDShapeInfo&gt;"/>
  <p:tag name="PRESENTER_SHAPETEXTINFO" val="&lt;ShapeTextInfo&gt;&lt;TableIndex row=&quot;-1&quot; col=&quot;-1&quot;&gt;&lt;linesCount val=&quot;9&quot;/&gt;&lt;lineCharCount val=&quot;1&quot;/&gt;&lt;lineCharCount val=&quot;14&quot;/&gt;&lt;lineCharCount val=&quot;28&quot;/&gt;&lt;lineCharCount val=&quot;29&quot;/&gt;&lt;lineCharCount val=&quot;46&quot;/&gt;&lt;lineCharCount val=&quot;64&quot;/&gt;&lt;lineCharCount val=&quot;63&quot;/&gt;&lt;lineCharCount val=&quot;57&quot;/&gt;&lt;lineCharCount val=&quot;3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98C3ABC-BE35-4454-B973-25502B543C26}_18.png&quot;/&gt;&lt;left val=&quot;11&quot;/&gt;&lt;top val=&quot;95&quot;/&gt;&lt;width val=&quot;690&quot;/&gt;&lt;height val=&quot;273&quot;/&gt;&lt;hasText val=&quot;1&quot;/&gt;&lt;/Image&gt;&lt;/ThreeDShapeInfo&gt;"/>
  <p:tag name="PRESENTER_SHAPETEXTINFO" val="&lt;ShapeTextInfo&gt;&lt;TableIndex row=&quot;-1&quot; col=&quot;-1&quot;&gt;&lt;linesCount val=&quot;9&quot;/&gt;&lt;lineCharCount val=&quot;1&quot;/&gt;&lt;lineCharCount val=&quot;14&quot;/&gt;&lt;lineCharCount val=&quot;28&quot;/&gt;&lt;lineCharCount val=&quot;29&quot;/&gt;&lt;lineCharCount val=&quot;46&quot;/&gt;&lt;lineCharCount val=&quot;64&quot;/&gt;&lt;lineCharCount val=&quot;63&quot;/&gt;&lt;lineCharCount val=&quot;57&quot;/&gt;&lt;lineCharCount val=&quot;3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98C3ABC-BE35-4454-B973-25502B543C26}_18.png&quot;/&gt;&lt;left val=&quot;11&quot;/&gt;&lt;top val=&quot;95&quot;/&gt;&lt;width val=&quot;690&quot;/&gt;&lt;height val=&quot;273&quot;/&gt;&lt;hasText val=&quot;1&quot;/&gt;&lt;/Image&gt;&lt;/ThreeDShapeInfo&gt;"/>
  <p:tag name="PRESENTER_SHAPETEXTINFO" val="&lt;ShapeTextInfo&gt;&lt;TableIndex row=&quot;-1&quot; col=&quot;-1&quot;&gt;&lt;linesCount val=&quot;9&quot;/&gt;&lt;lineCharCount val=&quot;1&quot;/&gt;&lt;lineCharCount val=&quot;14&quot;/&gt;&lt;lineCharCount val=&quot;28&quot;/&gt;&lt;lineCharCount val=&quot;29&quot;/&gt;&lt;lineCharCount val=&quot;46&quot;/&gt;&lt;lineCharCount val=&quot;64&quot;/&gt;&lt;lineCharCount val=&quot;63&quot;/&gt;&lt;lineCharCount val=&quot;57&quot;/&gt;&lt;lineCharCount val=&quot;3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98C3ABC-BE35-4454-B973-25502B543C26}_18.png&quot;/&gt;&lt;left val=&quot;11&quot;/&gt;&lt;top val=&quot;95&quot;/&gt;&lt;width val=&quot;690&quot;/&gt;&lt;height val=&quot;273&quot;/&gt;&lt;hasText val=&quot;1&quot;/&gt;&lt;/Image&gt;&lt;/ThreeDShapeInfo&gt;"/>
  <p:tag name="PRESENTER_SHAPETEXTINFO" val="&lt;ShapeTextInfo&gt;&lt;TableIndex row=&quot;-1&quot; col=&quot;-1&quot;&gt;&lt;linesCount val=&quot;9&quot;/&gt;&lt;lineCharCount val=&quot;1&quot;/&gt;&lt;lineCharCount val=&quot;14&quot;/&gt;&lt;lineCharCount val=&quot;28&quot;/&gt;&lt;lineCharCount val=&quot;29&quot;/&gt;&lt;lineCharCount val=&quot;46&quot;/&gt;&lt;lineCharCount val=&quot;64&quot;/&gt;&lt;lineCharCount val=&quot;63&quot;/&gt;&lt;lineCharCount val=&quot;57&quot;/&gt;&lt;lineCharCount val=&quot;3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USER\AppData\Local\Temp\PR\data\asimages\{3E8D13E8-7EFF-4F06-A486-F6D0A24A13B5}_1.png_crop.png&quot;/&gt;&lt;left val=&quot;25&quot;/&gt;&lt;top val=&quot;119&quot;/&gt;&lt;width val=&quot;128&quot;/&gt;&lt;height val=&quot;19&quot;/&gt;&lt;hasText val=&quot;1&quot;/&gt;&lt;paraId val=&quot;1&quot;/&gt;&lt;/Image&gt;&lt;Image&gt;&lt;filename val=&quot;C:\Users\USER\AppData\Local\Temp\PR\data\asimages\{E9447BB9-33BD-4C89-8F1A-05C328430E9D}_1.png_crop.png&quot;/&gt;&lt;left val=&quot;25&quot;/&gt;&lt;top val=&quot;148&quot;/&gt;&lt;width val=&quot;225&quot;/&gt;&lt;height val=&quot;20&quot;/&gt;&lt;hasText val=&quot;1&quot;/&gt;&lt;paraId val=&quot;2&quot;/&gt;&lt;/Image&gt;&lt;Image&gt;&lt;filename val=&quot;C:\Users\USER\AppData\Local\Temp\PR\data\asimages\{66EBFA01-7A63-4AD2-922A-52BD1EC3571B}_1.png_crop.png&quot;/&gt;&lt;left val=&quot;25&quot;/&gt;&lt;top val=&quot;174&quot;/&gt;&lt;width val=&quot;662&quot;/&gt;&lt;height val=&quot;47&quot;/&gt;&lt;hasText val=&quot;1&quot;/&gt;&lt;paraId val=&quot;3&quot;/&gt;&lt;/Image&gt;&lt;Image&gt;&lt;filename val=&quot;C:\Users\USER\AppData\Local\Temp\PR\data\asimages\{7145C48D-3D3F-4742-8964-A1E96A1EF5F2}_1.png_crop.png&quot;/&gt;&lt;left val=&quot;25&quot;/&gt;&lt;top val=&quot;227&quot;/&gt;&lt;width val=&quot;669&quot;/&gt;&lt;height val=&quot;71&quot;/&gt;&lt;hasText val=&quot;1&quot;/&gt;&lt;paraId val=&quot;4&quot;/&gt;&lt;/Image&gt;&lt;Image&gt;&lt;filename val=&quot;C:\Users\USER\AppData\Local\Temp\PR\data\asimages\{661E7A18-C584-41A8-9140-E230BA4DB907}_1.png_crop.png&quot;/&gt;&lt;left val=&quot;25&quot;/&gt;&lt;top val=&quot;303&quot;/&gt;&lt;width val=&quot;670&quot;/&gt;&lt;height val=&quot;48&quot;/&gt;&lt;hasText val=&quot;1&quot;/&gt;&lt;paraId val=&quot;5&quot;/&gt;&lt;/Image&gt;&lt;Image&gt;&lt;filename val=&quot;C:\Users\USER\AppData\Local\Temp\PR\data\asimages\{3DA5747D-CED3-4AE0-9DEB-DD4558A8E660}_1.png_crop.png&quot;/&gt;&lt;left val=&quot;25&quot;/&gt;&lt;top val=&quot;356&quot;/&gt;&lt;width val=&quot;651&quot;/&gt;&lt;height val=&quot;48&quot;/&gt;&lt;hasText val=&quot;1&quot;/&gt;&lt;paraId val=&quot;6&quot;/&gt;&lt;/Image&gt;&lt;/TextEffect&gt;"/>
  <p:tag name="PRESENTER_SHAPETEXTINFO" val="&lt;ShapeTextInfo&gt;&lt;TableIndex row=&quot;-1&quot; col=&quot;-1&quot;&gt;&lt;linesCount val=&quot;11&quot;/&gt;&lt;lineCharCount val=&quot;14&quot;/&gt;&lt;lineCharCount val=&quot;22&quot;/&gt;&lt;lineCharCount val=&quot;71&quot;/&gt;&lt;lineCharCount val=&quot;17&quot;/&gt;&lt;lineCharCount val=&quot;65&quot;/&gt;&lt;lineCharCount val=&quot;66&quot;/&gt;&lt;lineCharCount val=&quot;39&quot;/&gt;&lt;lineCharCount val=&quot;67&quot;/&gt;&lt;lineCharCount val=&quot;55&quot;/&gt;&lt;lineCharCount val=&quot;67&quot;/&gt;&lt;lineCharCount val=&quot;6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USER\AppData\Local\Temp\PR\data\asimages\{3E8D13E8-7EFF-4F06-A486-F6D0A24A13B5}_1.png_crop.png&quot;/&gt;&lt;left val=&quot;25&quot;/&gt;&lt;top val=&quot;119&quot;/&gt;&lt;width val=&quot;128&quot;/&gt;&lt;height val=&quot;19&quot;/&gt;&lt;hasText val=&quot;1&quot;/&gt;&lt;paraId val=&quot;1&quot;/&gt;&lt;/Image&gt;&lt;Image&gt;&lt;filename val=&quot;C:\Users\USER\AppData\Local\Temp\PR\data\asimages\{E9447BB9-33BD-4C89-8F1A-05C328430E9D}_1.png_crop.png&quot;/&gt;&lt;left val=&quot;25&quot;/&gt;&lt;top val=&quot;148&quot;/&gt;&lt;width val=&quot;225&quot;/&gt;&lt;height val=&quot;20&quot;/&gt;&lt;hasText val=&quot;1&quot;/&gt;&lt;paraId val=&quot;2&quot;/&gt;&lt;/Image&gt;&lt;Image&gt;&lt;filename val=&quot;C:\Users\USER\AppData\Local\Temp\PR\data\asimages\{66EBFA01-7A63-4AD2-922A-52BD1EC3571B}_1.png_crop.png&quot;/&gt;&lt;left val=&quot;25&quot;/&gt;&lt;top val=&quot;174&quot;/&gt;&lt;width val=&quot;662&quot;/&gt;&lt;height val=&quot;47&quot;/&gt;&lt;hasText val=&quot;1&quot;/&gt;&lt;paraId val=&quot;3&quot;/&gt;&lt;/Image&gt;&lt;Image&gt;&lt;filename val=&quot;C:\Users\USER\AppData\Local\Temp\PR\data\asimages\{7145C48D-3D3F-4742-8964-A1E96A1EF5F2}_1.png_crop.png&quot;/&gt;&lt;left val=&quot;25&quot;/&gt;&lt;top val=&quot;227&quot;/&gt;&lt;width val=&quot;669&quot;/&gt;&lt;height val=&quot;71&quot;/&gt;&lt;hasText val=&quot;1&quot;/&gt;&lt;paraId val=&quot;4&quot;/&gt;&lt;/Image&gt;&lt;Image&gt;&lt;filename val=&quot;C:\Users\USER\AppData\Local\Temp\PR\data\asimages\{661E7A18-C584-41A8-9140-E230BA4DB907}_1.png_crop.png&quot;/&gt;&lt;left val=&quot;25&quot;/&gt;&lt;top val=&quot;303&quot;/&gt;&lt;width val=&quot;670&quot;/&gt;&lt;height val=&quot;48&quot;/&gt;&lt;hasText val=&quot;1&quot;/&gt;&lt;paraId val=&quot;5&quot;/&gt;&lt;/Image&gt;&lt;Image&gt;&lt;filename val=&quot;C:\Users\USER\AppData\Local\Temp\PR\data\asimages\{3DA5747D-CED3-4AE0-9DEB-DD4558A8E660}_1.png_crop.png&quot;/&gt;&lt;left val=&quot;25&quot;/&gt;&lt;top val=&quot;356&quot;/&gt;&lt;width val=&quot;651&quot;/&gt;&lt;height val=&quot;48&quot;/&gt;&lt;hasText val=&quot;1&quot;/&gt;&lt;paraId val=&quot;6&quot;/&gt;&lt;/Image&gt;&lt;/TextEffect&gt;"/>
  <p:tag name="PRESENTER_SHAPETEXTINFO" val="&lt;ShapeTextInfo&gt;&lt;TableIndex row=&quot;-1&quot; col=&quot;-1&quot;&gt;&lt;linesCount val=&quot;11&quot;/&gt;&lt;lineCharCount val=&quot;14&quot;/&gt;&lt;lineCharCount val=&quot;22&quot;/&gt;&lt;lineCharCount val=&quot;71&quot;/&gt;&lt;lineCharCount val=&quot;17&quot;/&gt;&lt;lineCharCount val=&quot;65&quot;/&gt;&lt;lineCharCount val=&quot;66&quot;/&gt;&lt;lineCharCount val=&quot;39&quot;/&gt;&lt;lineCharCount val=&quot;67&quot;/&gt;&lt;lineCharCount val=&quot;55&quot;/&gt;&lt;lineCharCount val=&quot;67&quot;/&gt;&lt;lineCharCount val=&quot;6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USER\AppData\Local\Temp\PR\data\asimages\{3E8D13E8-7EFF-4F06-A486-F6D0A24A13B5}_1.png_crop.png&quot;/&gt;&lt;left val=&quot;25&quot;/&gt;&lt;top val=&quot;119&quot;/&gt;&lt;width val=&quot;128&quot;/&gt;&lt;height val=&quot;19&quot;/&gt;&lt;hasText val=&quot;1&quot;/&gt;&lt;paraId val=&quot;1&quot;/&gt;&lt;/Image&gt;&lt;Image&gt;&lt;filename val=&quot;C:\Users\USER\AppData\Local\Temp\PR\data\asimages\{E9447BB9-33BD-4C89-8F1A-05C328430E9D}_1.png_crop.png&quot;/&gt;&lt;left val=&quot;25&quot;/&gt;&lt;top val=&quot;148&quot;/&gt;&lt;width val=&quot;225&quot;/&gt;&lt;height val=&quot;20&quot;/&gt;&lt;hasText val=&quot;1&quot;/&gt;&lt;paraId val=&quot;2&quot;/&gt;&lt;/Image&gt;&lt;Image&gt;&lt;filename val=&quot;C:\Users\USER\AppData\Local\Temp\PR\data\asimages\{66EBFA01-7A63-4AD2-922A-52BD1EC3571B}_1.png_crop.png&quot;/&gt;&lt;left val=&quot;25&quot;/&gt;&lt;top val=&quot;174&quot;/&gt;&lt;width val=&quot;662&quot;/&gt;&lt;height val=&quot;47&quot;/&gt;&lt;hasText val=&quot;1&quot;/&gt;&lt;paraId val=&quot;3&quot;/&gt;&lt;/Image&gt;&lt;Image&gt;&lt;filename val=&quot;C:\Users\USER\AppData\Local\Temp\PR\data\asimages\{7145C48D-3D3F-4742-8964-A1E96A1EF5F2}_1.png_crop.png&quot;/&gt;&lt;left val=&quot;25&quot;/&gt;&lt;top val=&quot;227&quot;/&gt;&lt;width val=&quot;669&quot;/&gt;&lt;height val=&quot;71&quot;/&gt;&lt;hasText val=&quot;1&quot;/&gt;&lt;paraId val=&quot;4&quot;/&gt;&lt;/Image&gt;&lt;Image&gt;&lt;filename val=&quot;C:\Users\USER\AppData\Local\Temp\PR\data\asimages\{661E7A18-C584-41A8-9140-E230BA4DB907}_1.png_crop.png&quot;/&gt;&lt;left val=&quot;25&quot;/&gt;&lt;top val=&quot;303&quot;/&gt;&lt;width val=&quot;670&quot;/&gt;&lt;height val=&quot;48&quot;/&gt;&lt;hasText val=&quot;1&quot;/&gt;&lt;paraId val=&quot;5&quot;/&gt;&lt;/Image&gt;&lt;Image&gt;&lt;filename val=&quot;C:\Users\USER\AppData\Local\Temp\PR\data\asimages\{3DA5747D-CED3-4AE0-9DEB-DD4558A8E660}_1.png_crop.png&quot;/&gt;&lt;left val=&quot;25&quot;/&gt;&lt;top val=&quot;356&quot;/&gt;&lt;width val=&quot;651&quot;/&gt;&lt;height val=&quot;48&quot;/&gt;&lt;hasText val=&quot;1&quot;/&gt;&lt;paraId val=&quot;6&quot;/&gt;&lt;/Image&gt;&lt;/TextEffect&gt;"/>
  <p:tag name="PRESENTER_SHAPETEXTINFO" val="&lt;ShapeTextInfo&gt;&lt;TableIndex row=&quot;-1&quot; col=&quot;-1&quot;&gt;&lt;linesCount val=&quot;11&quot;/&gt;&lt;lineCharCount val=&quot;14&quot;/&gt;&lt;lineCharCount val=&quot;22&quot;/&gt;&lt;lineCharCount val=&quot;71&quot;/&gt;&lt;lineCharCount val=&quot;17&quot;/&gt;&lt;lineCharCount val=&quot;65&quot;/&gt;&lt;lineCharCount val=&quot;66&quot;/&gt;&lt;lineCharCount val=&quot;39&quot;/&gt;&lt;lineCharCount val=&quot;67&quot;/&gt;&lt;lineCharCount val=&quot;55&quot;/&gt;&lt;lineCharCount val=&quot;67&quot;/&gt;&lt;lineCharCount val=&quot;6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USER\AppData\Local\Temp\PR\data\asimages\{3E8D13E8-7EFF-4F06-A486-F6D0A24A13B5}_1.png_crop.png&quot;/&gt;&lt;left val=&quot;25&quot;/&gt;&lt;top val=&quot;119&quot;/&gt;&lt;width val=&quot;128&quot;/&gt;&lt;height val=&quot;19&quot;/&gt;&lt;hasText val=&quot;1&quot;/&gt;&lt;paraId val=&quot;1&quot;/&gt;&lt;/Image&gt;&lt;Image&gt;&lt;filename val=&quot;C:\Users\USER\AppData\Local\Temp\PR\data\asimages\{E9447BB9-33BD-4C89-8F1A-05C328430E9D}_1.png_crop.png&quot;/&gt;&lt;left val=&quot;25&quot;/&gt;&lt;top val=&quot;148&quot;/&gt;&lt;width val=&quot;225&quot;/&gt;&lt;height val=&quot;20&quot;/&gt;&lt;hasText val=&quot;1&quot;/&gt;&lt;paraId val=&quot;2&quot;/&gt;&lt;/Image&gt;&lt;Image&gt;&lt;filename val=&quot;C:\Users\USER\AppData\Local\Temp\PR\data\asimages\{66EBFA01-7A63-4AD2-922A-52BD1EC3571B}_1.png_crop.png&quot;/&gt;&lt;left val=&quot;25&quot;/&gt;&lt;top val=&quot;174&quot;/&gt;&lt;width val=&quot;662&quot;/&gt;&lt;height val=&quot;47&quot;/&gt;&lt;hasText val=&quot;1&quot;/&gt;&lt;paraId val=&quot;3&quot;/&gt;&lt;/Image&gt;&lt;Image&gt;&lt;filename val=&quot;C:\Users\USER\AppData\Local\Temp\PR\data\asimages\{7145C48D-3D3F-4742-8964-A1E96A1EF5F2}_1.png_crop.png&quot;/&gt;&lt;left val=&quot;25&quot;/&gt;&lt;top val=&quot;227&quot;/&gt;&lt;width val=&quot;669&quot;/&gt;&lt;height val=&quot;71&quot;/&gt;&lt;hasText val=&quot;1&quot;/&gt;&lt;paraId val=&quot;4&quot;/&gt;&lt;/Image&gt;&lt;Image&gt;&lt;filename val=&quot;C:\Users\USER\AppData\Local\Temp\PR\data\asimages\{661E7A18-C584-41A8-9140-E230BA4DB907}_1.png_crop.png&quot;/&gt;&lt;left val=&quot;25&quot;/&gt;&lt;top val=&quot;303&quot;/&gt;&lt;width val=&quot;670&quot;/&gt;&lt;height val=&quot;48&quot;/&gt;&lt;hasText val=&quot;1&quot;/&gt;&lt;paraId val=&quot;5&quot;/&gt;&lt;/Image&gt;&lt;Image&gt;&lt;filename val=&quot;C:\Users\USER\AppData\Local\Temp\PR\data\asimages\{3DA5747D-CED3-4AE0-9DEB-DD4558A8E660}_1.png_crop.png&quot;/&gt;&lt;left val=&quot;25&quot;/&gt;&lt;top val=&quot;356&quot;/&gt;&lt;width val=&quot;651&quot;/&gt;&lt;height val=&quot;48&quot;/&gt;&lt;hasText val=&quot;1&quot;/&gt;&lt;paraId val=&quot;6&quot;/&gt;&lt;/Image&gt;&lt;/TextEffect&gt;"/>
  <p:tag name="PRESENTER_SHAPETEXTINFO" val="&lt;ShapeTextInfo&gt;&lt;TableIndex row=&quot;-1&quot; col=&quot;-1&quot;&gt;&lt;linesCount val=&quot;11&quot;/&gt;&lt;lineCharCount val=&quot;14&quot;/&gt;&lt;lineCharCount val=&quot;22&quot;/&gt;&lt;lineCharCount val=&quot;71&quot;/&gt;&lt;lineCharCount val=&quot;17&quot;/&gt;&lt;lineCharCount val=&quot;65&quot;/&gt;&lt;lineCharCount val=&quot;66&quot;/&gt;&lt;lineCharCount val=&quot;39&quot;/&gt;&lt;lineCharCount val=&quot;67&quot;/&gt;&lt;lineCharCount val=&quot;55&quot;/&gt;&lt;lineCharCount val=&quot;67&quot;/&gt;&lt;lineCharCount val=&quot;6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536347446,C:\Users\USER\Desktop\Nguyen Thi Thu Xuan\TEPNGUON\TI-T 66- Lang le Sa Pa_pptx\Media.ppcx"/>
  <p:tag name="HTML_SHAPEINFO" val="&lt;SlideThumbPath val=&quot;Slide22.PNG&quot;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G:\ \BAI THI XUAN\TEPNGUON\TI-T 66- Lang le Sa Pa_pptx\Assets\Collaboration8521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_name&quot;&gt;&lt;string&gt;TI-T 66- Lang le Sa Pa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USER\Desktop\Nguyen Thi Thu Xuan\TEPNGUON\TI-T 66- Lang le Sa Pa_pptx\Assets\Collaboration85219\Collaboration.swf"/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G:\ \BAI THI XUAN\TEPNGUON\TI-T 66- Lang le Sa Pa_pptx\Assets\Collaboration9835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_name&quot;&gt;&lt;string&gt;TI-T 66- Lang le Sa Pa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USER\Desktop\Nguyen Thi Thu Xuan\TEPNGUON\TI-T 66- Lang le Sa Pa_pptx\Assets\Collaboration98353\Collaboration.swf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536347446,C:\Users\USER\Desktop\Nguyen Thi Thu Xuan\TEPNGUON\TI-T 66- Lang le Sa Pa_pptx\Media.ppcx"/>
  <p:tag name="HTML_SHAPEINFO" val="&lt;SlideThumbPath val=&quot;Slide6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G:\ \BAI THI XUAN\TEPNGUON\TI-T 66- Lang le Sa Pa_pptx\Assets\Collaboration9835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_name&quot;&gt;&lt;string&gt;TI-T 66- Lang le Sa Pa&lt;/string&gt;&lt;/property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USER\Desktop\Nguyen Thi Thu Xuan\TEPNGUON\TI-T 66- Lang le Sa Pa_pptx\Assets\Collaboration98353\Collaboration.swf"/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\Desktop\XUAN\mp3\HC SÔNG.mp3"/>
  <p:tag name="PPSNARRATION" val="43,1536347446,C:\Users\USER\Desktop\Nguyen Thi Thu Xuan\TEPNGUON\TI-T 66- Lang le Sa Pa_pptx\Media.ppcx"/>
  <p:tag name="HTML_SHAPEINFO" val="&lt;SlideThumbPath val=&quot;Slide13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4B7FA9F-46F8-4D7C-ABFA-44A15D9E9778}_13.png&quot;/&gt;&lt;left val=&quot;513&quot;/&gt;&lt;top val=&quot;262&quot;/&gt;&lt;width val=&quot;81&quot;/&gt;&lt;height val=&quot;130&quot;/&gt;&lt;hasText val=&quot;1&quot;/&gt;&lt;/Image&gt;&lt;/ThreeDShapeInfo&gt;"/>
  <p:tag name="PRESENTER_SHAPETEXTINFO" val="&lt;ShapeTextInfo&gt;&lt;TableIndex row=&quot;-1&quot; col=&quot;-1&quot;&gt;&lt;linesCount val=&quot;6&quot;/&gt;&lt;lineCharCount val=&quot;7&quot;/&gt;&lt;lineCharCount val=&quot;4&quot;/&gt;&lt;lineCharCount val=&quot;4&quot;/&gt;&lt;lineCharCount val=&quot;5&quot;/&gt;&lt;lineCharCount val=&quot;4&quot;/&gt;&lt;lineCharCount val=&quot;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C829894-0961-4556-ACEB-EE9337A7DFCD}_13.png&quot;/&gt;&lt;left val=&quot;5&quot;/&gt;&lt;top val=&quot;200&quot;/&gt;&lt;width val=&quot;510&quot;/&gt;&lt;height val=&quot;100&quot;/&gt;&lt;hasText val=&quot;1&quot;/&gt;&lt;/Image&gt;&lt;/ThreeDShapeInfo&gt;"/>
  <p:tag name="PRESENTER_SHAPETEXTINFO" val="&lt;ShapeTextInfo&gt;&lt;TableIndex row=&quot;-1&quot; col=&quot;-1&quot;&gt;&lt;linesCount val=&quot;3&quot;/&gt;&lt;lineCharCount val=&quot;45&quot;/&gt;&lt;lineCharCount val=&quot;46&quot;/&gt;&lt;lineCharCount val=&quot;9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C829894-0961-4556-ACEB-EE9337A7DFCD}_13.png&quot;/&gt;&lt;left val=&quot;5&quot;/&gt;&lt;top val=&quot;200&quot;/&gt;&lt;width val=&quot;510&quot;/&gt;&lt;height val=&quot;100&quot;/&gt;&lt;hasText val=&quot;1&quot;/&gt;&lt;/Image&gt;&lt;/ThreeDShapeInfo&gt;"/>
  <p:tag name="PRESENTER_SHAPETEXTINFO" val="&lt;ShapeTextInfo&gt;&lt;TableIndex row=&quot;-1&quot; col=&quot;-1&quot;&gt;&lt;linesCount val=&quot;3&quot;/&gt;&lt;lineCharCount val=&quot;45&quot;/&gt;&lt;lineCharCount val=&quot;46&quot;/&gt;&lt;lineCharCount val=&quot;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USER\AppData\Local\Temp\PR\data\asimages\{B57ACFAD-ECFE-4A03-854A-BB16CC251D76}_1.png_crop.png&quot;/&gt;&lt;left val=&quot;19&quot;/&gt;&lt;top val=&quot;293&quot;/&gt;&lt;width val=&quot;482&quot;/&gt;&lt;height val=&quot;125&quot;/&gt;&lt;hasText val=&quot;1&quot;/&gt;&lt;paraId val=&quot;1&quot;/&gt;&lt;/Image&gt;&lt;/TextEffect&gt;"/>
  <p:tag name="PRESENTER_SHAPETEXTINFO" val="&lt;ShapeTextInfo&gt;&lt;TableIndex row=&quot;-1&quot; col=&quot;-1&quot;&gt;&lt;linesCount val=&quot;5&quot;/&gt;&lt;lineCharCount val=&quot;48&quot;/&gt;&lt;lineCharCount val=&quot;49&quot;/&gt;&lt;lineCharCount val=&quot;42&quot;/&gt;&lt;lineCharCount val=&quot;49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610</Words>
  <Application>Microsoft Office PowerPoint</Application>
  <PresentationFormat>Widescreen</PresentationFormat>
  <Paragraphs>59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#9Slide03 Arima Madurai Black</vt:lpstr>
      <vt:lpstr>맑은 고딕</vt:lpstr>
      <vt:lpstr>#9Slide05 SVNCookie</vt:lpstr>
      <vt:lpstr>Calibri</vt:lpstr>
      <vt:lpstr>Times New Roman</vt:lpstr>
      <vt:lpstr>Wingdings</vt:lpstr>
      <vt:lpstr>Arial</vt:lpstr>
      <vt:lpstr>宋体</vt:lpstr>
      <vt:lpstr>#9Slide03 Arima Madurai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 que</cp:lastModifiedBy>
  <cp:revision>75</cp:revision>
  <dcterms:created xsi:type="dcterms:W3CDTF">2019-10-25T09:28:00Z</dcterms:created>
  <dcterms:modified xsi:type="dcterms:W3CDTF">2025-02-26T08:16:01Z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00AF83716AF74BCC8E7742250AE37AE7_12</vt:lpwstr>
  </property>
  <property fmtid="{D5CDD505-2E9C-101B-9397-08002B2CF9AE}" pid="3" name="KSOProductBuildVer">
    <vt:lpwstr>1033-12.2.0.19805</vt:lpwstr>
  </property>
</Properties>
</file>