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931" r:id="rId2"/>
    <p:sldId id="985" r:id="rId3"/>
    <p:sldId id="984" r:id="rId4"/>
    <p:sldId id="996" r:id="rId5"/>
    <p:sldId id="986" r:id="rId6"/>
    <p:sldId id="987" r:id="rId7"/>
    <p:sldId id="988" r:id="rId8"/>
    <p:sldId id="989" r:id="rId9"/>
    <p:sldId id="990" r:id="rId10"/>
    <p:sldId id="992" r:id="rId11"/>
    <p:sldId id="993" r:id="rId12"/>
    <p:sldId id="991" r:id="rId13"/>
    <p:sldId id="632" r:id="rId14"/>
    <p:sldId id="898" r:id="rId15"/>
    <p:sldId id="998" r:id="rId16"/>
    <p:sldId id="999" r:id="rId17"/>
    <p:sldId id="1000" r:id="rId18"/>
    <p:sldId id="1001" r:id="rId19"/>
    <p:sldId id="997" r:id="rId20"/>
    <p:sldId id="876" r:id="rId21"/>
    <p:sldId id="877" r:id="rId2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31"/>
            <p14:sldId id="985"/>
            <p14:sldId id="984"/>
            <p14:sldId id="996"/>
            <p14:sldId id="986"/>
            <p14:sldId id="987"/>
            <p14:sldId id="988"/>
            <p14:sldId id="989"/>
            <p14:sldId id="990"/>
            <p14:sldId id="992"/>
            <p14:sldId id="993"/>
            <p14:sldId id="991"/>
            <p14:sldId id="632"/>
            <p14:sldId id="898"/>
            <p14:sldId id="998"/>
            <p14:sldId id="999"/>
            <p14:sldId id="1000"/>
            <p14:sldId id="1001"/>
            <p14:sldId id="997"/>
            <p14:sldId id="876"/>
            <p14:sldId id="8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AAA"/>
    <a:srgbClr val="2F6F2F"/>
    <a:srgbClr val="396129"/>
    <a:srgbClr val="FDF1C3"/>
    <a:srgbClr val="FCF0BC"/>
    <a:srgbClr val="000000"/>
    <a:srgbClr val="FDF0BF"/>
    <a:srgbClr val="2B673E"/>
    <a:srgbClr val="C4E9B5"/>
    <a:srgbClr val="CA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3" autoAdjust="0"/>
    <p:restoredTop sz="94719" autoAdjust="0"/>
  </p:normalViewPr>
  <p:slideViewPr>
    <p:cSldViewPr>
      <p:cViewPr>
        <p:scale>
          <a:sx n="100" d="100"/>
          <a:sy n="100" d="100"/>
        </p:scale>
        <p:origin x="-468" y="-156"/>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 Id="rId9"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8.wmf"/><Relationship Id="rId1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image" Target="../media/image35.wmf"/><Relationship Id="rId12" Type="http://schemas.openxmlformats.org/officeDocument/2006/relationships/oleObject" Target="../embeddings/oleObject25.bin"/><Relationship Id="rId17" Type="http://schemas.openxmlformats.org/officeDocument/2006/relationships/image" Target="../media/image40.wmf"/><Relationship Id="rId2" Type="http://schemas.openxmlformats.org/officeDocument/2006/relationships/slideLayout" Target="../slideLayouts/slideLayout2.xml"/><Relationship Id="rId16" Type="http://schemas.openxmlformats.org/officeDocument/2006/relationships/oleObject" Target="../embeddings/oleObject27.bin"/><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37.wmf"/><Relationship Id="rId5" Type="http://schemas.openxmlformats.org/officeDocument/2006/relationships/image" Target="../media/image40.png"/><Relationship Id="rId15" Type="http://schemas.openxmlformats.org/officeDocument/2006/relationships/image" Target="../media/image39.wmf"/><Relationship Id="rId10" Type="http://schemas.openxmlformats.org/officeDocument/2006/relationships/oleObject" Target="../embeddings/oleObject24.bin"/><Relationship Id="rId4" Type="http://schemas.openxmlformats.org/officeDocument/2006/relationships/image" Target="../media/image41.png"/><Relationship Id="rId9" Type="http://schemas.openxmlformats.org/officeDocument/2006/relationships/image" Target="../media/image36.wmf"/><Relationship Id="rId14"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46.wmf"/><Relationship Id="rId3" Type="http://schemas.openxmlformats.org/officeDocument/2006/relationships/notesSlide" Target="../notesSlides/notesSlide10.xml"/><Relationship Id="rId7" Type="http://schemas.openxmlformats.org/officeDocument/2006/relationships/image" Target="../media/image43.wmf"/><Relationship Id="rId12" Type="http://schemas.openxmlformats.org/officeDocument/2006/relationships/oleObject" Target="../embeddings/oleObject31.bin"/><Relationship Id="rId2" Type="http://schemas.openxmlformats.org/officeDocument/2006/relationships/slideLayout" Target="../slideLayouts/slideLayout2.xml"/><Relationship Id="rId16" Type="http://schemas.openxmlformats.org/officeDocument/2006/relationships/image" Target="../media/image48.png"/><Relationship Id="rId1" Type="http://schemas.openxmlformats.org/officeDocument/2006/relationships/vmlDrawing" Target="../drawings/vmlDrawing6.vml"/><Relationship Id="rId6" Type="http://schemas.openxmlformats.org/officeDocument/2006/relationships/oleObject" Target="../embeddings/oleObject28.bin"/><Relationship Id="rId11" Type="http://schemas.openxmlformats.org/officeDocument/2006/relationships/image" Target="../media/image45.wmf"/><Relationship Id="rId5" Type="http://schemas.openxmlformats.org/officeDocument/2006/relationships/image" Target="../media/image74.png"/><Relationship Id="rId15" Type="http://schemas.openxmlformats.org/officeDocument/2006/relationships/image" Target="../media/image47.wmf"/><Relationship Id="rId10" Type="http://schemas.openxmlformats.org/officeDocument/2006/relationships/oleObject" Target="../embeddings/oleObject30.bin"/><Relationship Id="rId4" Type="http://schemas.openxmlformats.org/officeDocument/2006/relationships/image" Target="../media/image41.png"/><Relationship Id="rId9" Type="http://schemas.openxmlformats.org/officeDocument/2006/relationships/image" Target="../media/image44.wmf"/><Relationship Id="rId14" Type="http://schemas.openxmlformats.org/officeDocument/2006/relationships/oleObject" Target="../embeddings/oleObject3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9.wmf"/><Relationship Id="rId5" Type="http://schemas.openxmlformats.org/officeDocument/2006/relationships/oleObject" Target="../embeddings/oleObject33.bin"/><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7.png"/><Relationship Id="rId18" Type="http://schemas.openxmlformats.org/officeDocument/2006/relationships/slide" Target="slide17.xml"/><Relationship Id="rId3" Type="http://schemas.openxmlformats.org/officeDocument/2006/relationships/slideLayout" Target="../slideLayouts/slideLayout2.xml"/><Relationship Id="rId7" Type="http://schemas.openxmlformats.org/officeDocument/2006/relationships/image" Target="../media/image54.png"/><Relationship Id="rId12" Type="http://schemas.openxmlformats.org/officeDocument/2006/relationships/slide" Target="slide20.xml"/><Relationship Id="rId17" Type="http://schemas.openxmlformats.org/officeDocument/2006/relationships/image" Target="../media/image61.png"/><Relationship Id="rId2" Type="http://schemas.openxmlformats.org/officeDocument/2006/relationships/audio" Target="../media/media1.wav"/><Relationship Id="rId16" Type="http://schemas.openxmlformats.org/officeDocument/2006/relationships/image" Target="../media/image60.png"/><Relationship Id="rId1" Type="http://schemas.microsoft.com/office/2007/relationships/media" Target="../media/media1.wav"/><Relationship Id="rId6" Type="http://schemas.openxmlformats.org/officeDocument/2006/relationships/slide" Target="slide15.xml"/><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9.png"/><Relationship Id="rId10" Type="http://schemas.openxmlformats.org/officeDocument/2006/relationships/slide" Target="slide18.xml"/><Relationship Id="rId19" Type="http://schemas.openxmlformats.org/officeDocument/2006/relationships/image" Target="../media/image62.pn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2.wav"/><Relationship Id="rId7" Type="http://schemas.openxmlformats.org/officeDocument/2006/relationships/image" Target="../media/image65.png"/><Relationship Id="rId2" Type="http://schemas.microsoft.com/office/2007/relationships/media" Target="../media/media2.wav"/><Relationship Id="rId1" Type="http://schemas.openxmlformats.org/officeDocument/2006/relationships/vmlDrawing" Target="../drawings/vmlDrawing8.vml"/><Relationship Id="rId6" Type="http://schemas.openxmlformats.org/officeDocument/2006/relationships/slide" Target="slide14.xml"/><Relationship Id="rId5" Type="http://schemas.openxmlformats.org/officeDocument/2006/relationships/image" Target="../media/image64.png"/><Relationship Id="rId10" Type="http://schemas.openxmlformats.org/officeDocument/2006/relationships/image" Target="../media/image63.wmf"/><Relationship Id="rId4" Type="http://schemas.openxmlformats.org/officeDocument/2006/relationships/slideLayout" Target="../slideLayouts/slideLayout7.xml"/><Relationship Id="rId9" Type="http://schemas.openxmlformats.org/officeDocument/2006/relationships/oleObject" Target="../embeddings/oleObject34.bin"/></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2.wav"/><Relationship Id="rId7" Type="http://schemas.openxmlformats.org/officeDocument/2006/relationships/image" Target="../media/image65.png"/><Relationship Id="rId2" Type="http://schemas.microsoft.com/office/2007/relationships/media" Target="../media/media2.wav"/><Relationship Id="rId1" Type="http://schemas.openxmlformats.org/officeDocument/2006/relationships/vmlDrawing" Target="../drawings/vmlDrawing9.vml"/><Relationship Id="rId6" Type="http://schemas.openxmlformats.org/officeDocument/2006/relationships/slide" Target="slide14.xml"/><Relationship Id="rId5" Type="http://schemas.openxmlformats.org/officeDocument/2006/relationships/image" Target="../media/image68.png"/><Relationship Id="rId10" Type="http://schemas.openxmlformats.org/officeDocument/2006/relationships/image" Target="../media/image67.wmf"/><Relationship Id="rId4" Type="http://schemas.openxmlformats.org/officeDocument/2006/relationships/slideLayout" Target="../slideLayouts/slideLayout7.xml"/><Relationship Id="rId9"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2.wav"/><Relationship Id="rId7" Type="http://schemas.openxmlformats.org/officeDocument/2006/relationships/image" Target="../media/image65.png"/><Relationship Id="rId2" Type="http://schemas.microsoft.com/office/2007/relationships/media" Target="../media/media2.wav"/><Relationship Id="rId1" Type="http://schemas.openxmlformats.org/officeDocument/2006/relationships/vmlDrawing" Target="../drawings/vmlDrawing10.vml"/><Relationship Id="rId6" Type="http://schemas.openxmlformats.org/officeDocument/2006/relationships/slide" Target="slide14.xml"/><Relationship Id="rId5" Type="http://schemas.openxmlformats.org/officeDocument/2006/relationships/image" Target="../media/image70.png"/><Relationship Id="rId10" Type="http://schemas.openxmlformats.org/officeDocument/2006/relationships/image" Target="../media/image69.wmf"/><Relationship Id="rId4" Type="http://schemas.openxmlformats.org/officeDocument/2006/relationships/slideLayout" Target="../slideLayouts/slideLayout7.xml"/><Relationship Id="rId9" Type="http://schemas.openxmlformats.org/officeDocument/2006/relationships/oleObject" Target="../embeddings/oleObject36.bin"/></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2.wav"/><Relationship Id="rId7" Type="http://schemas.openxmlformats.org/officeDocument/2006/relationships/image" Target="../media/image65.png"/><Relationship Id="rId2" Type="http://schemas.microsoft.com/office/2007/relationships/media" Target="../media/media2.wav"/><Relationship Id="rId1" Type="http://schemas.openxmlformats.org/officeDocument/2006/relationships/vmlDrawing" Target="../drawings/vmlDrawing11.vml"/><Relationship Id="rId6" Type="http://schemas.openxmlformats.org/officeDocument/2006/relationships/slide" Target="slide14.xml"/><Relationship Id="rId5" Type="http://schemas.openxmlformats.org/officeDocument/2006/relationships/image" Target="../media/image72.png"/><Relationship Id="rId10" Type="http://schemas.openxmlformats.org/officeDocument/2006/relationships/image" Target="../media/image71.wmf"/><Relationship Id="rId4" Type="http://schemas.openxmlformats.org/officeDocument/2006/relationships/slideLayout" Target="../slideLayouts/slideLayout7.xml"/><Relationship Id="rId9"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10.png"/><Relationship Id="rId12"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0.png"/><Relationship Id="rId11" Type="http://schemas.openxmlformats.org/officeDocument/2006/relationships/oleObject" Target="../embeddings/oleObject2.bin"/><Relationship Id="rId5" Type="http://schemas.openxmlformats.org/officeDocument/2006/relationships/image" Target="../media/image150.png"/><Relationship Id="rId10" Type="http://schemas.openxmlformats.org/officeDocument/2006/relationships/image" Target="../media/image180.png"/><Relationship Id="rId4" Type="http://schemas.openxmlformats.org/officeDocument/2006/relationships/image" Target="../media/image9.png"/><Relationship Id="rId9" Type="http://schemas.openxmlformats.org/officeDocument/2006/relationships/image" Target="../media/image7.w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23.png"/><Relationship Id="rId12"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11" Type="http://schemas.openxmlformats.org/officeDocument/2006/relationships/oleObject" Target="../embeddings/oleObject5.bin"/><Relationship Id="rId5" Type="http://schemas.openxmlformats.org/officeDocument/2006/relationships/oleObject" Target="../embeddings/oleObject3.bin"/><Relationship Id="rId10" Type="http://schemas.openxmlformats.org/officeDocument/2006/relationships/image" Target="../media/image12.wmf"/><Relationship Id="rId4" Type="http://schemas.openxmlformats.org/officeDocument/2006/relationships/image" Target="../media/image9.png"/><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oleObject" Target="../embeddings/oleObject10.bin"/><Relationship Id="rId3" Type="http://schemas.openxmlformats.org/officeDocument/2006/relationships/notesSlide" Target="../notesSlides/notesSlide7.xml"/><Relationship Id="rId21" Type="http://schemas.openxmlformats.org/officeDocument/2006/relationships/image" Target="../media/image22.wmf"/><Relationship Id="rId17" Type="http://schemas.openxmlformats.org/officeDocument/2006/relationships/image" Target="../media/image20.wmf"/><Relationship Id="rId2" Type="http://schemas.openxmlformats.org/officeDocument/2006/relationships/slideLayout" Target="../slideLayouts/slideLayout2.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image" Target="../media/image18.wmf"/><Relationship Id="rId24" Type="http://schemas.openxmlformats.org/officeDocument/2006/relationships/image" Target="../media/image24.png"/><Relationship Id="rId5" Type="http://schemas.openxmlformats.org/officeDocument/2006/relationships/oleObject" Target="../embeddings/oleObject7.bin"/><Relationship Id="rId15" Type="http://schemas.openxmlformats.org/officeDocument/2006/relationships/image" Target="../media/image19.wmf"/><Relationship Id="rId23" Type="http://schemas.openxmlformats.org/officeDocument/2006/relationships/image" Target="../media/image23.wmf"/><Relationship Id="rId19" Type="http://schemas.openxmlformats.org/officeDocument/2006/relationships/image" Target="../media/image21.wmf"/><Relationship Id="rId4" Type="http://schemas.openxmlformats.org/officeDocument/2006/relationships/image" Target="../media/image9.png"/><Relationship Id="rId14" Type="http://schemas.openxmlformats.org/officeDocument/2006/relationships/oleObject" Target="../embeddings/oleObject8.bin"/><Relationship Id="rId22"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17.bin"/><Relationship Id="rId18" Type="http://schemas.openxmlformats.org/officeDocument/2006/relationships/image" Target="../media/image31.wmf"/><Relationship Id="rId3" Type="http://schemas.openxmlformats.org/officeDocument/2006/relationships/notesSlide" Target="../notesSlides/notesSlide8.xml"/><Relationship Id="rId21" Type="http://schemas.openxmlformats.org/officeDocument/2006/relationships/oleObject" Target="../embeddings/oleObject21.bin"/><Relationship Id="rId7" Type="http://schemas.openxmlformats.org/officeDocument/2006/relationships/oleObject" Target="../embeddings/oleObject14.bin"/><Relationship Id="rId12" Type="http://schemas.openxmlformats.org/officeDocument/2006/relationships/image" Target="../media/image28.wmf"/><Relationship Id="rId17"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4.vml"/><Relationship Id="rId6" Type="http://schemas.openxmlformats.org/officeDocument/2006/relationships/image" Target="../media/image25.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23" Type="http://schemas.openxmlformats.org/officeDocument/2006/relationships/image" Target="../media/image34.png"/><Relationship Id="rId10" Type="http://schemas.openxmlformats.org/officeDocument/2006/relationships/image" Target="../media/image27.wmf"/><Relationship Id="rId19" Type="http://schemas.openxmlformats.org/officeDocument/2006/relationships/oleObject" Target="../embeddings/oleObject20.bin"/><Relationship Id="rId4" Type="http://schemas.openxmlformats.org/officeDocument/2006/relationships/image" Target="../media/image9.png"/><Relationship Id="rId9" Type="http://schemas.openxmlformats.org/officeDocument/2006/relationships/oleObject" Target="../embeddings/oleObject15.bin"/><Relationship Id="rId14" Type="http://schemas.openxmlformats.org/officeDocument/2006/relationships/image" Target="../media/image29.wmf"/><Relationship Id="rId22" Type="http://schemas.openxmlformats.org/officeDocument/2006/relationships/image" Target="../media/image33.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608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399" y="2667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959734" y="3124200"/>
                <a:ext cx="11229092" cy="477054"/>
              </a:xfrm>
              <a:prstGeom prst="rect">
                <a:avLst/>
              </a:prstGeom>
              <a:noFill/>
            </p:spPr>
            <p:txBody>
              <a:bodyPr wrap="square" rtlCol="0">
                <a:spAutoFit/>
              </a:bodyPr>
              <a:lstStyle/>
              <a:p>
                <a:pPr marL="457200" indent="-457200">
                  <a:buFont typeface="Wingdings" pitchFamily="2" charset="2"/>
                  <a:buChar char="q"/>
                </a:pPr>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đã cho có :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𝟏𝟑</m:t>
                    </m:r>
                    <m:r>
                      <a:rPr lang="en-US" sz="2500" b="1" i="1" smtClean="0">
                        <a:latin typeface="Cambria Math"/>
                        <a:ea typeface="Cambria Math"/>
                        <a:cs typeface="Arial" pitchFamily="34" charset="0"/>
                      </a:rPr>
                      <m:t>&gt;</m:t>
                    </m:r>
                    <m:r>
                      <a:rPr lang="en-US" sz="2500" b="1" i="1" smtClean="0">
                        <a:latin typeface="Cambria Math"/>
                        <a:ea typeface="Cambria Math"/>
                        <a:cs typeface="Arial" pitchFamily="34" charset="0"/>
                      </a:rPr>
                      <m:t>𝟎</m:t>
                    </m:r>
                  </m:oMath>
                </a14:m>
                <a:r>
                  <a:rPr lang="en-US" sz="2500" b="1" smtClean="0">
                    <a:solidFill>
                      <a:srgbClr val="C00000"/>
                    </a:solidFill>
                    <a:latin typeface="Arial" pitchFamily="34" charset="0"/>
                    <a:cs typeface="Arial" pitchFamily="34" charset="0"/>
                  </a:rPr>
                  <a:t> </a:t>
                </a:r>
                <a:r>
                  <a:rPr lang="en-US" sz="2500" b="1" smtClean="0">
                    <a:latin typeface="Arial" pitchFamily="34" charset="0"/>
                    <a:cs typeface="Arial" pitchFamily="34" charset="0"/>
                  </a:rPr>
                  <a:t>nên có 2 nghiệm phân biệt x</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x</a:t>
                </a:r>
                <a:r>
                  <a:rPr lang="en-US" sz="2500" b="1" baseline="-25000" smtClean="0">
                    <a:latin typeface="Arial" pitchFamily="34" charset="0"/>
                    <a:cs typeface="Arial" pitchFamily="34" charset="0"/>
                  </a:rPr>
                  <a:t>2</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59734" y="3124200"/>
                <a:ext cx="11229092" cy="477054"/>
              </a:xfrm>
              <a:prstGeom prst="rect">
                <a:avLst/>
              </a:prstGeom>
              <a:blipFill rotWithShape="1">
                <a:blip r:embed="rId5"/>
                <a:stretch>
                  <a:fillRect l="-760" t="-8974" r="-54" b="-29487"/>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1141289939"/>
              </p:ext>
            </p:extLst>
          </p:nvPr>
        </p:nvGraphicFramePr>
        <p:xfrm>
          <a:off x="5490368" y="3472656"/>
          <a:ext cx="2427288" cy="989013"/>
        </p:xfrm>
        <a:graphic>
          <a:graphicData uri="http://schemas.openxmlformats.org/presentationml/2006/ole">
            <mc:AlternateContent xmlns:mc="http://schemas.openxmlformats.org/markup-compatibility/2006">
              <mc:Choice xmlns:v="urn:schemas-microsoft-com:vml" Requires="v">
                <p:oleObj spid="_x0000_s956481" name="Equation" r:id="rId6" imgW="1028520" imgH="419040" progId="Equation.DSMT4">
                  <p:embed/>
                </p:oleObj>
              </mc:Choice>
              <mc:Fallback>
                <p:oleObj name="Equation" r:id="rId6" imgW="1028520" imgH="419040" progId="Equation.DSMT4">
                  <p:embed/>
                  <p:pic>
                    <p:nvPicPr>
                      <p:cNvPr id="0" name=""/>
                      <p:cNvPicPr>
                        <a:picLocks noChangeAspect="1" noChangeArrowheads="1"/>
                      </p:cNvPicPr>
                      <p:nvPr/>
                    </p:nvPicPr>
                    <p:blipFill>
                      <a:blip r:embed="rId7"/>
                      <a:srcRect/>
                      <a:stretch>
                        <a:fillRect/>
                      </a:stretch>
                    </p:blipFill>
                    <p:spPr bwMode="auto">
                      <a:xfrm>
                        <a:off x="5490368" y="3472656"/>
                        <a:ext cx="242728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339849" y="3728636"/>
            <a:ext cx="4229100" cy="477054"/>
          </a:xfrm>
          <a:prstGeom prst="rect">
            <a:avLst/>
          </a:prstGeom>
          <a:noFill/>
        </p:spPr>
        <p:txBody>
          <a:bodyPr wrap="square" rtlCol="0">
            <a:spAutoFit/>
          </a:bodyPr>
          <a:lstStyle/>
          <a:p>
            <a:r>
              <a:rPr lang="en-US" sz="2500" b="1" smtClean="0">
                <a:latin typeface="Arial" pitchFamily="34" charset="0"/>
                <a:cs typeface="Arial" pitchFamily="34" charset="0"/>
              </a:rPr>
              <a:t>Theo </a:t>
            </a:r>
            <a:r>
              <a:rPr lang="vi-VN" sz="2500" b="1" smtClean="0">
                <a:latin typeface="Arial" pitchFamily="34" charset="0"/>
                <a:cs typeface="Arial" pitchFamily="34" charset="0"/>
              </a:rPr>
              <a:t>định lí Viète</a:t>
            </a:r>
            <a:r>
              <a:rPr lang="en-US" sz="2500" b="1" smtClean="0">
                <a:latin typeface="Arial" pitchFamily="34" charset="0"/>
                <a:cs typeface="Arial" pitchFamily="34" charset="0"/>
              </a:rPr>
              <a:t> , ta có :</a:t>
            </a:r>
            <a:endParaRPr lang="vi-VN" sz="2500" b="1">
              <a:solidFill>
                <a:srgbClr val="C00000"/>
              </a:solidFill>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98828110"/>
              </p:ext>
            </p:extLst>
          </p:nvPr>
        </p:nvGraphicFramePr>
        <p:xfrm>
          <a:off x="7999412" y="3472657"/>
          <a:ext cx="2127250" cy="989012"/>
        </p:xfrm>
        <a:graphic>
          <a:graphicData uri="http://schemas.openxmlformats.org/presentationml/2006/ole">
            <mc:AlternateContent xmlns:mc="http://schemas.openxmlformats.org/markup-compatibility/2006">
              <mc:Choice xmlns:v="urn:schemas-microsoft-com:vml" Requires="v">
                <p:oleObj spid="_x0000_s956482" name="Equation" r:id="rId8" imgW="901440" imgH="419040" progId="Equation.DSMT4">
                  <p:embed/>
                </p:oleObj>
              </mc:Choice>
              <mc:Fallback>
                <p:oleObj name="Equation" r:id="rId8" imgW="901440" imgH="419040" progId="Equation.DSMT4">
                  <p:embed/>
                  <p:pic>
                    <p:nvPicPr>
                      <p:cNvPr id="0" name=""/>
                      <p:cNvPicPr>
                        <a:picLocks noChangeAspect="1" noChangeArrowheads="1"/>
                      </p:cNvPicPr>
                      <p:nvPr/>
                    </p:nvPicPr>
                    <p:blipFill>
                      <a:blip r:embed="rId9"/>
                      <a:srcRect/>
                      <a:stretch>
                        <a:fillRect/>
                      </a:stretch>
                    </p:blipFill>
                    <p:spPr bwMode="auto">
                      <a:xfrm>
                        <a:off x="7999412" y="3472657"/>
                        <a:ext cx="21272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1771649" y="4566836"/>
            <a:ext cx="1828800" cy="477054"/>
          </a:xfrm>
          <a:prstGeom prst="rect">
            <a:avLst/>
          </a:prstGeom>
          <a:noFill/>
        </p:spPr>
        <p:txBody>
          <a:bodyPr wrap="square" rtlCol="0">
            <a:spAutoFit/>
          </a:bodyPr>
          <a:lstStyle/>
          <a:p>
            <a:r>
              <a:rPr lang="en-US" sz="2500" b="1" smtClean="0">
                <a:latin typeface="Arial" pitchFamily="34" charset="0"/>
                <a:cs typeface="Arial" pitchFamily="34" charset="0"/>
              </a:rPr>
              <a:t>a)  Ta có :</a:t>
            </a:r>
            <a:endParaRPr lang="vi-VN" sz="25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79383824"/>
              </p:ext>
            </p:extLst>
          </p:nvPr>
        </p:nvGraphicFramePr>
        <p:xfrm>
          <a:off x="3524249" y="4338236"/>
          <a:ext cx="3116263" cy="1108075"/>
        </p:xfrm>
        <a:graphic>
          <a:graphicData uri="http://schemas.openxmlformats.org/presentationml/2006/ole">
            <mc:AlternateContent xmlns:mc="http://schemas.openxmlformats.org/markup-compatibility/2006">
              <mc:Choice xmlns:v="urn:schemas-microsoft-com:vml" Requires="v">
                <p:oleObj spid="_x0000_s956483" name="Equation" r:id="rId10" imgW="1320480" imgH="469800" progId="Equation.DSMT4">
                  <p:embed/>
                </p:oleObj>
              </mc:Choice>
              <mc:Fallback>
                <p:oleObj name="Equation" r:id="rId10" imgW="1320480" imgH="469800" progId="Equation.DSMT4">
                  <p:embed/>
                  <p:pic>
                    <p:nvPicPr>
                      <p:cNvPr id="0" name=""/>
                      <p:cNvPicPr>
                        <a:picLocks noChangeAspect="1" noChangeArrowheads="1"/>
                      </p:cNvPicPr>
                      <p:nvPr/>
                    </p:nvPicPr>
                    <p:blipFill>
                      <a:blip r:embed="rId11"/>
                      <a:srcRect/>
                      <a:stretch>
                        <a:fillRect/>
                      </a:stretch>
                    </p:blipFill>
                    <p:spPr bwMode="auto">
                      <a:xfrm>
                        <a:off x="3524249" y="4338236"/>
                        <a:ext cx="31162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1741486" y="5557436"/>
            <a:ext cx="1828800" cy="477054"/>
          </a:xfrm>
          <a:prstGeom prst="rect">
            <a:avLst/>
          </a:prstGeom>
          <a:noFill/>
        </p:spPr>
        <p:txBody>
          <a:bodyPr wrap="square" rtlCol="0">
            <a:spAutoFit/>
          </a:bodyPr>
          <a:lstStyle/>
          <a:p>
            <a:r>
              <a:rPr lang="en-US" sz="2500" b="1" smtClean="0">
                <a:latin typeface="Arial" pitchFamily="34" charset="0"/>
                <a:cs typeface="Arial" pitchFamily="34" charset="0"/>
              </a:rPr>
              <a:t>b)  Ta có :</a:t>
            </a:r>
            <a:endParaRPr lang="vi-VN" sz="2500" b="1">
              <a:latin typeface="Arial" pitchFamily="34" charset="0"/>
              <a:cs typeface="Arial" pitchFamily="34"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273479982"/>
              </p:ext>
            </p:extLst>
          </p:nvPr>
        </p:nvGraphicFramePr>
        <p:xfrm>
          <a:off x="3552824" y="5495925"/>
          <a:ext cx="3895725" cy="600075"/>
        </p:xfrm>
        <a:graphic>
          <a:graphicData uri="http://schemas.openxmlformats.org/presentationml/2006/ole">
            <mc:AlternateContent xmlns:mc="http://schemas.openxmlformats.org/markup-compatibility/2006">
              <mc:Choice xmlns:v="urn:schemas-microsoft-com:vml" Requires="v">
                <p:oleObj spid="_x0000_s956484" name="Equation" r:id="rId12" imgW="1650960" imgH="253800" progId="Equation.DSMT4">
                  <p:embed/>
                </p:oleObj>
              </mc:Choice>
              <mc:Fallback>
                <p:oleObj name="Equation" r:id="rId12" imgW="1650960" imgH="253800" progId="Equation.DSMT4">
                  <p:embed/>
                  <p:pic>
                    <p:nvPicPr>
                      <p:cNvPr id="0" name=""/>
                      <p:cNvPicPr>
                        <a:picLocks noChangeAspect="1" noChangeArrowheads="1"/>
                      </p:cNvPicPr>
                      <p:nvPr/>
                    </p:nvPicPr>
                    <p:blipFill>
                      <a:blip r:embed="rId13"/>
                      <a:srcRect/>
                      <a:stretch>
                        <a:fillRect/>
                      </a:stretch>
                    </p:blipFill>
                    <p:spPr bwMode="auto">
                      <a:xfrm>
                        <a:off x="3552824" y="5495925"/>
                        <a:ext cx="38957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111862125"/>
              </p:ext>
            </p:extLst>
          </p:nvPr>
        </p:nvGraphicFramePr>
        <p:xfrm>
          <a:off x="3448049" y="6096000"/>
          <a:ext cx="4346575" cy="600075"/>
        </p:xfrm>
        <a:graphic>
          <a:graphicData uri="http://schemas.openxmlformats.org/presentationml/2006/ole">
            <mc:AlternateContent xmlns:mc="http://schemas.openxmlformats.org/markup-compatibility/2006">
              <mc:Choice xmlns:v="urn:schemas-microsoft-com:vml" Requires="v">
                <p:oleObj spid="_x0000_s956485" name="Equation" r:id="rId14" imgW="1841400" imgH="253800" progId="Equation.DSMT4">
                  <p:embed/>
                </p:oleObj>
              </mc:Choice>
              <mc:Fallback>
                <p:oleObj name="Equation" r:id="rId14" imgW="1841400" imgH="253800" progId="Equation.DSMT4">
                  <p:embed/>
                  <p:pic>
                    <p:nvPicPr>
                      <p:cNvPr id="0" name=""/>
                      <p:cNvPicPr>
                        <a:picLocks noChangeAspect="1" noChangeArrowheads="1"/>
                      </p:cNvPicPr>
                      <p:nvPr/>
                    </p:nvPicPr>
                    <p:blipFill>
                      <a:blip r:embed="rId15"/>
                      <a:srcRect/>
                      <a:stretch>
                        <a:fillRect/>
                      </a:stretch>
                    </p:blipFill>
                    <p:spPr bwMode="auto">
                      <a:xfrm>
                        <a:off x="3448049" y="6096000"/>
                        <a:ext cx="434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955609122"/>
              </p:ext>
            </p:extLst>
          </p:nvPr>
        </p:nvGraphicFramePr>
        <p:xfrm>
          <a:off x="7791449" y="6096000"/>
          <a:ext cx="2189163" cy="509588"/>
        </p:xfrm>
        <a:graphic>
          <a:graphicData uri="http://schemas.openxmlformats.org/presentationml/2006/ole">
            <mc:AlternateContent xmlns:mc="http://schemas.openxmlformats.org/markup-compatibility/2006">
              <mc:Choice xmlns:v="urn:schemas-microsoft-com:vml" Requires="v">
                <p:oleObj spid="_x0000_s956486" name="Equation" r:id="rId16" imgW="927000" imgH="215640" progId="Equation.DSMT4">
                  <p:embed/>
                </p:oleObj>
              </mc:Choice>
              <mc:Fallback>
                <p:oleObj name="Equation" r:id="rId16" imgW="927000" imgH="215640" progId="Equation.DSMT4">
                  <p:embed/>
                  <p:pic>
                    <p:nvPicPr>
                      <p:cNvPr id="0" name=""/>
                      <p:cNvPicPr>
                        <a:picLocks noChangeAspect="1" noChangeArrowheads="1"/>
                      </p:cNvPicPr>
                      <p:nvPr/>
                    </p:nvPicPr>
                    <p:blipFill>
                      <a:blip r:embed="rId17"/>
                      <a:srcRect/>
                      <a:stretch>
                        <a:fillRect/>
                      </a:stretch>
                    </p:blipFill>
                    <p:spPr bwMode="auto">
                      <a:xfrm>
                        <a:off x="7791449" y="6096000"/>
                        <a:ext cx="2189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AutoShape 4"/>
          <p:cNvSpPr>
            <a:spLocks noChangeArrowheads="1"/>
          </p:cNvSpPr>
          <p:nvPr/>
        </p:nvSpPr>
        <p:spPr bwMode="gray">
          <a:xfrm>
            <a:off x="447214" y="95249"/>
            <a:ext cx="2903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LÍ VIÈTE </a:t>
            </a:r>
            <a:r>
              <a:rPr lang="en-US" sz="2200" b="1" smtClean="0">
                <a:solidFill>
                  <a:schemeClr val="bg1"/>
                </a:solidFill>
                <a:latin typeface="Arial" pitchFamily="34" charset="0"/>
                <a:cs typeface="Arial" pitchFamily="34" charset="0"/>
              </a:rPr>
              <a:t>.</a:t>
            </a:r>
            <a:endParaRPr lang="vi-VN" sz="2200" b="1">
              <a:solidFill>
                <a:schemeClr val="bg1"/>
              </a:solidFill>
              <a:latin typeface="Arial" pitchFamily="34" charset="0"/>
              <a:cs typeface="Arial" pitchFamily="34" charset="0"/>
            </a:endParaRPr>
          </a:p>
        </p:txBody>
      </p:sp>
      <p:pic>
        <p:nvPicPr>
          <p:cNvPr id="956474" name="Picture 5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176" y="712787"/>
            <a:ext cx="118205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5079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2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474" y="26289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7" name="TextBox 16"/>
              <p:cNvSpPr txBox="1"/>
              <p:nvPr/>
            </p:nvSpPr>
            <p:spPr>
              <a:xfrm>
                <a:off x="455612" y="3048000"/>
                <a:ext cx="11399190" cy="485710"/>
              </a:xfrm>
              <a:prstGeom prst="rect">
                <a:avLst/>
              </a:prstGeom>
              <a:noFill/>
            </p:spPr>
            <p:txBody>
              <a:bodyPr wrap="square" rtlCol="0">
                <a:spAutoFit/>
              </a:bodyPr>
              <a:lstStyle/>
              <a:p>
                <a:pPr marL="457200" indent="-457200">
                  <a:buFont typeface="Wingdings" pitchFamily="2" charset="2"/>
                  <a:buChar char="q"/>
                </a:pPr>
                <a:r>
                  <a:rPr lang="en-US" sz="2500" b="1" smtClean="0">
                    <a:latin typeface="Arial" pitchFamily="34" charset="0"/>
                    <a:cs typeface="Arial" pitchFamily="34" charset="0"/>
                  </a:rPr>
                  <a:t>Ta có : </a:t>
                </a:r>
                <a14:m>
                  <m:oMath xmlns:m="http://schemas.openxmlformats.org/officeDocument/2006/math">
                    <m:r>
                      <a:rPr lang="en-US" sz="2500" b="1" i="1" smtClean="0">
                        <a:latin typeface="Cambria Math"/>
                        <a:ea typeface="Cambria Math"/>
                        <a:cs typeface="Arial" pitchFamily="34" charset="0"/>
                      </a:rPr>
                      <m:t>∆=</m:t>
                    </m:r>
                    <m:sSup>
                      <m:sSupPr>
                        <m:ctrlPr>
                          <a:rPr lang="en-US" sz="2500" b="1" i="1" smtClean="0">
                            <a:latin typeface="Cambria Math"/>
                            <a:ea typeface="Cambria Math"/>
                            <a:cs typeface="Arial" pitchFamily="34" charset="0"/>
                          </a:rPr>
                        </m:ctrlPr>
                      </m:sSupPr>
                      <m:e>
                        <m:r>
                          <a:rPr lang="en-US" sz="2500" b="1" i="1" smtClean="0">
                            <a:latin typeface="Cambria Math"/>
                            <a:ea typeface="Cambria Math"/>
                            <a:cs typeface="Arial" pitchFamily="34" charset="0"/>
                          </a:rPr>
                          <m:t>𝟒</m:t>
                        </m:r>
                      </m:e>
                      <m:sup>
                        <m:r>
                          <a:rPr lang="en-US" sz="2500" b="1" i="1" smtClean="0">
                            <a:latin typeface="Cambria Math"/>
                            <a:ea typeface="Cambria Math"/>
                            <a:cs typeface="Arial" pitchFamily="34" charset="0"/>
                          </a:rPr>
                          <m:t>𝟐</m:t>
                        </m:r>
                      </m:sup>
                    </m:sSup>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𝟒</m:t>
                    </m:r>
                    <m:r>
                      <a:rPr lang="en-US" sz="2500" b="1" i="1" smtClean="0">
                        <a:latin typeface="Cambria Math"/>
                        <a:ea typeface="Cambria Math"/>
                        <a:cs typeface="Arial" pitchFamily="34" charset="0"/>
                      </a:rPr>
                      <m:t>.</m:t>
                    </m:r>
                    <m:d>
                      <m:dPr>
                        <m:ctrlPr>
                          <a:rPr lang="en-US" sz="2500" b="1" i="1" smtClean="0">
                            <a:latin typeface="Cambria Math"/>
                            <a:ea typeface="Cambria Math"/>
                            <a:cs typeface="Arial" pitchFamily="34" charset="0"/>
                          </a:rPr>
                        </m:ctrlPr>
                      </m:dPr>
                      <m:e>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𝟐𝟏</m:t>
                        </m:r>
                      </m:e>
                    </m:d>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𝟏𝟎𝟎</m:t>
                    </m:r>
                    <m:r>
                      <a:rPr lang="en-US" sz="2500" b="1" i="1" smtClean="0">
                        <a:latin typeface="Cambria Math"/>
                        <a:ea typeface="Cambria Math"/>
                        <a:cs typeface="Arial" pitchFamily="34" charset="0"/>
                      </a:rPr>
                      <m:t>&gt;</m:t>
                    </m:r>
                    <m:r>
                      <a:rPr lang="en-US" sz="2500" b="1" i="1" smtClean="0">
                        <a:latin typeface="Cambria Math"/>
                        <a:ea typeface="Cambria Math"/>
                        <a:cs typeface="Arial" pitchFamily="34" charset="0"/>
                      </a:rPr>
                      <m:t>𝟎</m:t>
                    </m:r>
                  </m:oMath>
                </a14:m>
                <a:r>
                  <a:rPr lang="en-US" sz="2500" b="1" smtClean="0">
                    <a:solidFill>
                      <a:srgbClr val="C00000"/>
                    </a:solidFill>
                    <a:latin typeface="Arial" pitchFamily="34" charset="0"/>
                    <a:cs typeface="Arial" pitchFamily="34" charset="0"/>
                  </a:rPr>
                  <a:t> </a:t>
                </a:r>
                <a:r>
                  <a:rPr lang="en-US" sz="2500" b="1" smtClean="0">
                    <a:latin typeface="Arial" pitchFamily="34" charset="0"/>
                    <a:cs typeface="Arial" pitchFamily="34" charset="0"/>
                  </a:rPr>
                  <a:t>nên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x</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x</a:t>
                </a:r>
                <a:r>
                  <a:rPr lang="en-US" sz="2500" b="1" baseline="-25000" smtClean="0">
                    <a:latin typeface="Arial" pitchFamily="34" charset="0"/>
                    <a:cs typeface="Arial" pitchFamily="34" charset="0"/>
                  </a:rPr>
                  <a:t>2</a:t>
                </a:r>
                <a:endParaRPr lang="vi-VN" sz="25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55612" y="3048000"/>
                <a:ext cx="11399190" cy="485710"/>
              </a:xfrm>
              <a:prstGeom prst="rect">
                <a:avLst/>
              </a:prstGeom>
              <a:blipFill rotWithShape="1">
                <a:blip r:embed="rId5"/>
                <a:stretch>
                  <a:fillRect l="-802" t="-7500" b="-28750"/>
                </a:stretch>
              </a:blipFill>
            </p:spPr>
            <p:txBody>
              <a:bodyPr/>
              <a:lstStyle/>
              <a:p>
                <a:r>
                  <a:rPr lang="en-US">
                    <a:noFill/>
                  </a:rPr>
                  <a:t> </a:t>
                </a:r>
              </a:p>
            </p:txBody>
          </p:sp>
        </mc:Fallback>
      </mc:AlternateContent>
      <p:sp>
        <p:nvSpPr>
          <p:cNvPr id="19" name="AutoShape 4"/>
          <p:cNvSpPr>
            <a:spLocks noChangeArrowheads="1"/>
          </p:cNvSpPr>
          <p:nvPr/>
        </p:nvSpPr>
        <p:spPr bwMode="gray">
          <a:xfrm>
            <a:off x="447214" y="95249"/>
            <a:ext cx="2903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LÍ VIÈTE </a:t>
            </a:r>
            <a:r>
              <a:rPr lang="en-US" sz="2200" b="1" smtClean="0">
                <a:solidFill>
                  <a:schemeClr val="bg1"/>
                </a:solidFill>
                <a:latin typeface="Arial" pitchFamily="34" charset="0"/>
                <a:cs typeface="Arial" pitchFamily="34" charset="0"/>
              </a:rPr>
              <a:t>.</a:t>
            </a:r>
            <a:endParaRPr lang="vi-VN" sz="2200" b="1">
              <a:solidFill>
                <a:schemeClr val="bg1"/>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3014348243"/>
              </p:ext>
            </p:extLst>
          </p:nvPr>
        </p:nvGraphicFramePr>
        <p:xfrm>
          <a:off x="4948640" y="3382803"/>
          <a:ext cx="2898775" cy="1086168"/>
        </p:xfrm>
        <a:graphic>
          <a:graphicData uri="http://schemas.openxmlformats.org/presentationml/2006/ole">
            <mc:AlternateContent xmlns:mc="http://schemas.openxmlformats.org/markup-compatibility/2006">
              <mc:Choice xmlns:v="urn:schemas-microsoft-com:vml" Requires="v">
                <p:oleObj spid="_x0000_s957490" name="Equation" r:id="rId6" imgW="1117440" imgH="419040" progId="Equation.DSMT4">
                  <p:embed/>
                </p:oleObj>
              </mc:Choice>
              <mc:Fallback>
                <p:oleObj name="Equation" r:id="rId6" imgW="1117440" imgH="419040" progId="Equation.DSMT4">
                  <p:embed/>
                  <p:pic>
                    <p:nvPicPr>
                      <p:cNvPr id="0" name=""/>
                      <p:cNvPicPr>
                        <a:picLocks noChangeAspect="1" noChangeArrowheads="1"/>
                      </p:cNvPicPr>
                      <p:nvPr/>
                    </p:nvPicPr>
                    <p:blipFill>
                      <a:blip r:embed="rId7"/>
                      <a:srcRect/>
                      <a:stretch>
                        <a:fillRect/>
                      </a:stretch>
                    </p:blipFill>
                    <p:spPr bwMode="auto">
                      <a:xfrm>
                        <a:off x="4948640" y="3382803"/>
                        <a:ext cx="2898775" cy="108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883589" y="3706411"/>
            <a:ext cx="4229100" cy="477054"/>
          </a:xfrm>
          <a:prstGeom prst="rect">
            <a:avLst/>
          </a:prstGeom>
          <a:noFill/>
        </p:spPr>
        <p:txBody>
          <a:bodyPr wrap="square" rtlCol="0">
            <a:spAutoFit/>
          </a:bodyPr>
          <a:lstStyle/>
          <a:p>
            <a:r>
              <a:rPr lang="en-US" sz="2500" b="1" smtClean="0">
                <a:latin typeface="Arial" pitchFamily="34" charset="0"/>
                <a:cs typeface="Arial" pitchFamily="34" charset="0"/>
              </a:rPr>
              <a:t>Theo </a:t>
            </a:r>
            <a:r>
              <a:rPr lang="vi-VN" sz="2500" b="1" smtClean="0">
                <a:latin typeface="Arial" pitchFamily="34" charset="0"/>
                <a:cs typeface="Arial" pitchFamily="34" charset="0"/>
              </a:rPr>
              <a:t>định lí Viète</a:t>
            </a:r>
            <a:r>
              <a:rPr lang="en-US" sz="2500" b="1" smtClean="0">
                <a:latin typeface="Arial" pitchFamily="34" charset="0"/>
                <a:cs typeface="Arial" pitchFamily="34" charset="0"/>
              </a:rPr>
              <a:t> , ta có :</a:t>
            </a:r>
            <a:endParaRPr lang="vi-VN" sz="2500" b="1">
              <a:solidFill>
                <a:srgbClr val="C00000"/>
              </a:solidFill>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986365623"/>
              </p:ext>
            </p:extLst>
          </p:nvPr>
        </p:nvGraphicFramePr>
        <p:xfrm>
          <a:off x="8031626" y="3377089"/>
          <a:ext cx="2834163" cy="1089660"/>
        </p:xfrm>
        <a:graphic>
          <a:graphicData uri="http://schemas.openxmlformats.org/presentationml/2006/ole">
            <mc:AlternateContent xmlns:mc="http://schemas.openxmlformats.org/markup-compatibility/2006">
              <mc:Choice xmlns:v="urn:schemas-microsoft-com:vml" Requires="v">
                <p:oleObj spid="_x0000_s957491" name="Equation" r:id="rId8" imgW="1091880" imgH="419040" progId="Equation.DSMT4">
                  <p:embed/>
                </p:oleObj>
              </mc:Choice>
              <mc:Fallback>
                <p:oleObj name="Equation" r:id="rId8" imgW="1091880" imgH="419040" progId="Equation.DSMT4">
                  <p:embed/>
                  <p:pic>
                    <p:nvPicPr>
                      <p:cNvPr id="0" name=""/>
                      <p:cNvPicPr>
                        <a:picLocks noChangeAspect="1" noChangeArrowheads="1"/>
                      </p:cNvPicPr>
                      <p:nvPr/>
                    </p:nvPicPr>
                    <p:blipFill>
                      <a:blip r:embed="rId9"/>
                      <a:srcRect/>
                      <a:stretch>
                        <a:fillRect/>
                      </a:stretch>
                    </p:blipFill>
                    <p:spPr bwMode="auto">
                      <a:xfrm>
                        <a:off x="8031626" y="3377089"/>
                        <a:ext cx="2834163"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TextBox 35"/>
          <p:cNvSpPr txBox="1"/>
          <p:nvPr/>
        </p:nvSpPr>
        <p:spPr>
          <a:xfrm>
            <a:off x="972489" y="4556517"/>
            <a:ext cx="1752600" cy="492443"/>
          </a:xfrm>
          <a:prstGeom prst="rect">
            <a:avLst/>
          </a:prstGeom>
          <a:noFill/>
        </p:spPr>
        <p:txBody>
          <a:bodyPr wrap="square" rtlCol="0">
            <a:spAutoFit/>
          </a:bodyPr>
          <a:lstStyle/>
          <a:p>
            <a:pPr marL="457200" indent="-457200">
              <a:buFont typeface="Wingdings" pitchFamily="2" charset="2"/>
              <a:buChar char="q"/>
            </a:pPr>
            <a:r>
              <a:rPr lang="en-US" sz="2600" b="1" smtClean="0">
                <a:latin typeface="Arial" pitchFamily="34" charset="0"/>
                <a:cs typeface="Arial" pitchFamily="34" charset="0"/>
              </a:rPr>
              <a:t>Ta có : </a:t>
            </a:r>
            <a:endParaRPr lang="vi-VN" sz="2600" b="1">
              <a:solidFill>
                <a:srgbClr val="C00000"/>
              </a:solidFill>
              <a:latin typeface="Arial" pitchFamily="34" charset="0"/>
              <a:cs typeface="Arial" pitchFamily="34"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3711378841"/>
              </p:ext>
            </p:extLst>
          </p:nvPr>
        </p:nvGraphicFramePr>
        <p:xfrm>
          <a:off x="2777563" y="4465876"/>
          <a:ext cx="4281805" cy="658337"/>
        </p:xfrm>
        <a:graphic>
          <a:graphicData uri="http://schemas.openxmlformats.org/presentationml/2006/ole">
            <mc:AlternateContent xmlns:mc="http://schemas.openxmlformats.org/markup-compatibility/2006">
              <mc:Choice xmlns:v="urn:schemas-microsoft-com:vml" Requires="v">
                <p:oleObj spid="_x0000_s957492" name="Equation" r:id="rId10" imgW="1650960" imgH="253800" progId="Equation.DSMT4">
                  <p:embed/>
                </p:oleObj>
              </mc:Choice>
              <mc:Fallback>
                <p:oleObj name="Equation" r:id="rId10" imgW="1650960" imgH="253800" progId="Equation.DSMT4">
                  <p:embed/>
                  <p:pic>
                    <p:nvPicPr>
                      <p:cNvPr id="0" name=""/>
                      <p:cNvPicPr>
                        <a:picLocks noChangeAspect="1" noChangeArrowheads="1"/>
                      </p:cNvPicPr>
                      <p:nvPr/>
                    </p:nvPicPr>
                    <p:blipFill>
                      <a:blip r:embed="rId11"/>
                      <a:srcRect/>
                      <a:stretch>
                        <a:fillRect/>
                      </a:stretch>
                    </p:blipFill>
                    <p:spPr bwMode="auto">
                      <a:xfrm>
                        <a:off x="2777563" y="4465876"/>
                        <a:ext cx="4281805" cy="65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343378528"/>
              </p:ext>
            </p:extLst>
          </p:nvPr>
        </p:nvGraphicFramePr>
        <p:xfrm>
          <a:off x="1672418" y="5136193"/>
          <a:ext cx="5764371" cy="658337"/>
        </p:xfrm>
        <a:graphic>
          <a:graphicData uri="http://schemas.openxmlformats.org/presentationml/2006/ole">
            <mc:AlternateContent xmlns:mc="http://schemas.openxmlformats.org/markup-compatibility/2006">
              <mc:Choice xmlns:v="urn:schemas-microsoft-com:vml" Requires="v">
                <p:oleObj spid="_x0000_s957493" name="Equation" r:id="rId12" imgW="2222280" imgH="253800" progId="Equation.DSMT4">
                  <p:embed/>
                </p:oleObj>
              </mc:Choice>
              <mc:Fallback>
                <p:oleObj name="Equation" r:id="rId12" imgW="2222280" imgH="253800" progId="Equation.DSMT4">
                  <p:embed/>
                  <p:pic>
                    <p:nvPicPr>
                      <p:cNvPr id="0" name=""/>
                      <p:cNvPicPr>
                        <a:picLocks noChangeAspect="1" noChangeArrowheads="1"/>
                      </p:cNvPicPr>
                      <p:nvPr/>
                    </p:nvPicPr>
                    <p:blipFill>
                      <a:blip r:embed="rId13"/>
                      <a:srcRect/>
                      <a:stretch>
                        <a:fillRect/>
                      </a:stretch>
                    </p:blipFill>
                    <p:spPr bwMode="auto">
                      <a:xfrm>
                        <a:off x="1672418" y="5136193"/>
                        <a:ext cx="5764371" cy="65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746539382"/>
              </p:ext>
            </p:extLst>
          </p:nvPr>
        </p:nvGraphicFramePr>
        <p:xfrm>
          <a:off x="4379899" y="5838983"/>
          <a:ext cx="3590290" cy="625158"/>
        </p:xfrm>
        <a:graphic>
          <a:graphicData uri="http://schemas.openxmlformats.org/presentationml/2006/ole">
            <mc:AlternateContent xmlns:mc="http://schemas.openxmlformats.org/markup-compatibility/2006">
              <mc:Choice xmlns:v="urn:schemas-microsoft-com:vml" Requires="v">
                <p:oleObj spid="_x0000_s957494" name="Equation" r:id="rId14" imgW="1384200" imgH="241200" progId="Equation.DSMT4">
                  <p:embed/>
                </p:oleObj>
              </mc:Choice>
              <mc:Fallback>
                <p:oleObj name="Equation" r:id="rId14" imgW="1384200" imgH="241200" progId="Equation.DSMT4">
                  <p:embed/>
                  <p:pic>
                    <p:nvPicPr>
                      <p:cNvPr id="0" name=""/>
                      <p:cNvPicPr>
                        <a:picLocks noChangeAspect="1" noChangeArrowheads="1"/>
                      </p:cNvPicPr>
                      <p:nvPr/>
                    </p:nvPicPr>
                    <p:blipFill>
                      <a:blip r:embed="rId15"/>
                      <a:srcRect/>
                      <a:stretch>
                        <a:fillRect/>
                      </a:stretch>
                    </p:blipFill>
                    <p:spPr bwMode="auto">
                      <a:xfrm>
                        <a:off x="4379899" y="5838983"/>
                        <a:ext cx="3590290"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7484" name="Picture 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7" y="699401"/>
            <a:ext cx="11839575"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626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227" y="28956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4"/>
          <p:cNvSpPr>
            <a:spLocks noChangeArrowheads="1"/>
          </p:cNvSpPr>
          <p:nvPr/>
        </p:nvSpPr>
        <p:spPr bwMode="gray">
          <a:xfrm>
            <a:off x="447214" y="95249"/>
            <a:ext cx="328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p:sp>
        <p:nvSpPr>
          <p:cNvPr id="19" name="TextBox 18"/>
          <p:cNvSpPr txBox="1"/>
          <p:nvPr/>
        </p:nvSpPr>
        <p:spPr>
          <a:xfrm>
            <a:off x="2011471" y="3333576"/>
            <a:ext cx="1938689" cy="477054"/>
          </a:xfrm>
          <a:prstGeom prst="rect">
            <a:avLst/>
          </a:prstGeom>
          <a:noFill/>
        </p:spPr>
        <p:txBody>
          <a:bodyPr wrap="square" rtlCol="0">
            <a:spAutoFit/>
          </a:bodyPr>
          <a:lstStyle/>
          <a:p>
            <a:pPr marL="342900" indent="-342900">
              <a:buFont typeface="Wingdings" pitchFamily="2" charset="2"/>
              <a:buChar char="§"/>
            </a:pPr>
            <a:r>
              <a:rPr lang="en-US" sz="2500" b="1" smtClean="0">
                <a:latin typeface="Arial" pitchFamily="34" charset="0"/>
                <a:cs typeface="Arial" pitchFamily="34" charset="0"/>
              </a:rPr>
              <a:t>Ta có :</a:t>
            </a:r>
            <a:endParaRPr lang="vi-VN" sz="25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894740410"/>
              </p:ext>
            </p:extLst>
          </p:nvPr>
        </p:nvGraphicFramePr>
        <p:xfrm>
          <a:off x="3751263" y="3272468"/>
          <a:ext cx="3967163" cy="569912"/>
        </p:xfrm>
        <a:graphic>
          <a:graphicData uri="http://schemas.openxmlformats.org/presentationml/2006/ole">
            <mc:AlternateContent xmlns:mc="http://schemas.openxmlformats.org/markup-compatibility/2006">
              <mc:Choice xmlns:v="urn:schemas-microsoft-com:vml" Requires="v">
                <p:oleObj spid="_x0000_s955403" name="Equation" r:id="rId5" imgW="1688760" imgH="241200" progId="Equation.DSMT4">
                  <p:embed/>
                </p:oleObj>
              </mc:Choice>
              <mc:Fallback>
                <p:oleObj name="Equation" r:id="rId5" imgW="1688760" imgH="241200" progId="Equation.DSMT4">
                  <p:embed/>
                  <p:pic>
                    <p:nvPicPr>
                      <p:cNvPr id="0" name=""/>
                      <p:cNvPicPr>
                        <a:picLocks noChangeAspect="1" noChangeArrowheads="1"/>
                      </p:cNvPicPr>
                      <p:nvPr/>
                    </p:nvPicPr>
                    <p:blipFill>
                      <a:blip r:embed="rId6"/>
                      <a:srcRect/>
                      <a:stretch>
                        <a:fillRect/>
                      </a:stretch>
                    </p:blipFill>
                    <p:spPr bwMode="auto">
                      <a:xfrm>
                        <a:off x="3751263" y="3272468"/>
                        <a:ext cx="3967163"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476500" y="3918972"/>
            <a:ext cx="8915400" cy="861774"/>
          </a:xfrm>
          <a:prstGeom prst="rect">
            <a:avLst/>
          </a:prstGeom>
          <a:noFill/>
        </p:spPr>
        <p:txBody>
          <a:bodyPr wrap="square" rtlCol="0">
            <a:spAutoFit/>
          </a:bodyPr>
          <a:lstStyle/>
          <a:p>
            <a:r>
              <a:rPr lang="en-US" sz="2500" b="1" smtClean="0">
                <a:latin typeface="Arial" pitchFamily="34" charset="0"/>
                <a:cs typeface="Arial" pitchFamily="34" charset="0"/>
              </a:rPr>
              <a:t>Do đó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vô nghiệm , nên không thể tính được tổng và tích các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đã cho</a:t>
            </a:r>
            <a:endParaRPr lang="vi-VN" sz="2500" b="1">
              <a:latin typeface="Arial" pitchFamily="34" charset="0"/>
              <a:cs typeface="Arial" pitchFamily="34" charset="0"/>
            </a:endParaRPr>
          </a:p>
        </p:txBody>
      </p:sp>
      <p:sp>
        <p:nvSpPr>
          <p:cNvPr id="44" name="TextBox 43"/>
          <p:cNvSpPr txBox="1"/>
          <p:nvPr/>
        </p:nvSpPr>
        <p:spPr>
          <a:xfrm>
            <a:off x="2513012" y="4780746"/>
            <a:ext cx="8915400" cy="477054"/>
          </a:xfrm>
          <a:prstGeom prst="rect">
            <a:avLst/>
          </a:prstGeom>
          <a:noFill/>
        </p:spPr>
        <p:txBody>
          <a:bodyPr wrap="square" rtlCol="0">
            <a:spAutoFit/>
          </a:bodyPr>
          <a:lstStyle/>
          <a:p>
            <a:r>
              <a:rPr lang="en-US" sz="2500" b="1">
                <a:latin typeface="Arial" pitchFamily="34" charset="0"/>
                <a:cs typeface="Arial" pitchFamily="34" charset="0"/>
              </a:rPr>
              <a:t>Vậy </a:t>
            </a:r>
            <a:r>
              <a:rPr lang="en-US" sz="2500" b="1">
                <a:solidFill>
                  <a:srgbClr val="C00000"/>
                </a:solidFill>
                <a:latin typeface="Arial" pitchFamily="34" charset="0"/>
                <a:cs typeface="Arial" pitchFamily="34" charset="0"/>
              </a:rPr>
              <a:t>bạn Tròn nói </a:t>
            </a:r>
            <a:r>
              <a:rPr lang="en-US" sz="2500" b="1" smtClean="0">
                <a:solidFill>
                  <a:srgbClr val="C00000"/>
                </a:solidFill>
                <a:latin typeface="Arial" pitchFamily="34" charset="0"/>
                <a:cs typeface="Arial" pitchFamily="34" charset="0"/>
              </a:rPr>
              <a:t>sai</a:t>
            </a:r>
            <a:r>
              <a:rPr lang="en-US" sz="2500" b="1" smtClean="0">
                <a:latin typeface="Arial" pitchFamily="34" charset="0"/>
                <a:cs typeface="Arial" pitchFamily="34" charset="0"/>
              </a:rPr>
              <a:t>.</a:t>
            </a:r>
            <a:endParaRPr lang="vi-VN" sz="2500" b="1">
              <a:latin typeface="Arial" pitchFamily="34" charset="0"/>
              <a:cs typeface="Arial" pitchFamily="34" charset="0"/>
            </a:endParaRPr>
          </a:p>
        </p:txBody>
      </p:sp>
      <p:pic>
        <p:nvPicPr>
          <p:cNvPr id="9554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115" y="685800"/>
            <a:ext cx="1182052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2979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33012" y="5451475"/>
            <a:ext cx="1901825" cy="1475109"/>
          </a:xfrm>
          <a:prstGeom prst="rect">
            <a:avLst/>
          </a:prstGeom>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1123334"/>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2" y="767083"/>
            <a:ext cx="264001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685" y="3043558"/>
            <a:ext cx="2646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8192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p:cNvSpPr/>
          <p:nvPr/>
        </p:nvSpPr>
        <p:spPr>
          <a:xfrm>
            <a:off x="264842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51449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24956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81290" y="277368"/>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24324"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812" y="5832411"/>
            <a:ext cx="1965590" cy="5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8"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890695" y="846962"/>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324572" y="5585049"/>
            <a:ext cx="587568" cy="5875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8911952" y="1923667"/>
            <a:ext cx="485594" cy="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3971367" y="1373254"/>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3798896" y="2700389"/>
            <a:ext cx="401317" cy="40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03212" y="245736"/>
            <a:ext cx="11582400" cy="6307463"/>
          </a:xfrm>
          <a:prstGeom prst="rect">
            <a:avLst/>
          </a:prstGeom>
          <a:noFill/>
          <a:ln w="123825">
            <a:solidFill>
              <a:schemeClr val="bg1">
                <a:lumMod val="9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638212" y="6781800"/>
            <a:ext cx="304800" cy="304800"/>
          </a:xfrm>
          <a:prstGeom prst="rect">
            <a:avLst/>
          </a:prstGeom>
        </p:spPr>
      </p:pic>
      <p:pic>
        <p:nvPicPr>
          <p:cNvPr id="960515" name="Picture 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99554" y="3406940"/>
            <a:ext cx="3511550"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904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6" fill="hold"/>
                                        <p:tgtEl>
                                          <p:spTgt spid="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3"/>
                                        </p:tgtEl>
                                      </p:cBhvr>
                                    </p:animEffect>
                                    <p:animScale>
                                      <p:cBhvr>
                                        <p:cTn id="9" dur="250" autoRev="1" fill="hold"/>
                                        <p:tgtEl>
                                          <p:spTgt spid="23"/>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5"/>
                                        </p:tgtEl>
                                      </p:cBhvr>
                                    </p:animEffect>
                                    <p:animScale>
                                      <p:cBhvr>
                                        <p:cTn id="15" dur="250" autoRev="1" fill="hold"/>
                                        <p:tgtEl>
                                          <p:spTgt spid="2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500" tmFilter="0, 0; .2, .5; .8, .5; 1, 0"/>
                                        <p:tgtEl>
                                          <p:spTgt spid="37"/>
                                        </p:tgtEl>
                                      </p:cBhvr>
                                    </p:animEffect>
                                    <p:animScale>
                                      <p:cBhvr>
                                        <p:cTn id="27" dur="250" autoRev="1" fill="hold"/>
                                        <p:tgtEl>
                                          <p:spTgt spid="37"/>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42"/>
                                        </p:tgtEl>
                                      </p:cBhvr>
                                    </p:animEffect>
                                    <p:animScale>
                                      <p:cBhvr>
                                        <p:cTn id="30" dur="25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8"/>
                                        </p:tgtEl>
                                      </p:cBhvr>
                                    </p:animEffect>
                                    <p:animScale>
                                      <p:cBhvr>
                                        <p:cTn id="39" dur="250" autoRev="1" fill="hold"/>
                                        <p:tgtEl>
                                          <p:spTgt spid="38"/>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147"/>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147"/>
                                        </p:tgtEl>
                                        <p:attrNameLst>
                                          <p:attrName>ppt_w</p:attrName>
                                        </p:attrNameLst>
                                      </p:cBhvr>
                                      <p:tavLst>
                                        <p:tav tm="0">
                                          <p:val>
                                            <p:strVal val="ppt_w"/>
                                          </p:val>
                                        </p:tav>
                                        <p:tav tm="100000">
                                          <p:val>
                                            <p:fltVal val="0"/>
                                          </p:val>
                                        </p:tav>
                                      </p:tavLst>
                                    </p:anim>
                                    <p:anim calcmode="lin" valueType="num">
                                      <p:cBhvr>
                                        <p:cTn id="48" dur="1000"/>
                                        <p:tgtEl>
                                          <p:spTgt spid="6147"/>
                                        </p:tgtEl>
                                        <p:attrNameLst>
                                          <p:attrName>ppt_h</p:attrName>
                                        </p:attrNameLst>
                                      </p:cBhvr>
                                      <p:tavLst>
                                        <p:tav tm="0">
                                          <p:val>
                                            <p:strVal val="ppt_h"/>
                                          </p:val>
                                        </p:tav>
                                        <p:tav tm="100000">
                                          <p:val>
                                            <p:fltVal val="0"/>
                                          </p:val>
                                        </p:tav>
                                      </p:tavLst>
                                    </p:anim>
                                    <p:anim calcmode="lin" valueType="num">
                                      <p:cBhvr>
                                        <p:cTn id="49" dur="1000"/>
                                        <p:tgtEl>
                                          <p:spTgt spid="6147"/>
                                        </p:tgtEl>
                                        <p:attrNameLst>
                                          <p:attrName>style.rotation</p:attrName>
                                        </p:attrNameLst>
                                      </p:cBhvr>
                                      <p:tavLst>
                                        <p:tav tm="0">
                                          <p:val>
                                            <p:fltVal val="0"/>
                                          </p:val>
                                        </p:tav>
                                        <p:tav tm="100000">
                                          <p:val>
                                            <p:fltVal val="90"/>
                                          </p:val>
                                        </p:tav>
                                      </p:tavLst>
                                    </p:anim>
                                    <p:animEffect transition="out" filter="fade">
                                      <p:cBhvr>
                                        <p:cTn id="50" dur="1000"/>
                                        <p:tgtEl>
                                          <p:spTgt spid="6147"/>
                                        </p:tgtEl>
                                      </p:cBhvr>
                                    </p:animEffect>
                                    <p:set>
                                      <p:cBhvr>
                                        <p:cTn id="51"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Stinger_03_SP.wav"/>
                                        </p:tgtEl>
                                      </p:cMediaNode>
                                    </p:audio>
                                  </p:sub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614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6149"/>
                                        </p:tgtEl>
                                        <p:attrNameLst>
                                          <p:attrName>ppt_w</p:attrName>
                                        </p:attrNameLst>
                                      </p:cBhvr>
                                      <p:tavLst>
                                        <p:tav tm="0">
                                          <p:val>
                                            <p:strVal val="ppt_w"/>
                                          </p:val>
                                        </p:tav>
                                        <p:tav tm="100000">
                                          <p:val>
                                            <p:fltVal val="0"/>
                                          </p:val>
                                        </p:tav>
                                      </p:tavLst>
                                    </p:anim>
                                    <p:anim calcmode="lin" valueType="num">
                                      <p:cBhvr>
                                        <p:cTn id="66" dur="1000"/>
                                        <p:tgtEl>
                                          <p:spTgt spid="6149"/>
                                        </p:tgtEl>
                                        <p:attrNameLst>
                                          <p:attrName>ppt_h</p:attrName>
                                        </p:attrNameLst>
                                      </p:cBhvr>
                                      <p:tavLst>
                                        <p:tav tm="0">
                                          <p:val>
                                            <p:strVal val="ppt_h"/>
                                          </p:val>
                                        </p:tav>
                                        <p:tav tm="100000">
                                          <p:val>
                                            <p:fltVal val="0"/>
                                          </p:val>
                                        </p:tav>
                                      </p:tavLst>
                                    </p:anim>
                                    <p:anim calcmode="lin" valueType="num">
                                      <p:cBhvr>
                                        <p:cTn id="67" dur="1000"/>
                                        <p:tgtEl>
                                          <p:spTgt spid="6149"/>
                                        </p:tgtEl>
                                        <p:attrNameLst>
                                          <p:attrName>style.rotation</p:attrName>
                                        </p:attrNameLst>
                                      </p:cBhvr>
                                      <p:tavLst>
                                        <p:tav tm="0">
                                          <p:val>
                                            <p:fltVal val="0"/>
                                          </p:val>
                                        </p:tav>
                                        <p:tav tm="100000">
                                          <p:val>
                                            <p:fltVal val="90"/>
                                          </p:val>
                                        </p:tav>
                                      </p:tavLst>
                                    </p:anim>
                                    <p:animEffect transition="out" filter="fade">
                                      <p:cBhvr>
                                        <p:cTn id="68" dur="1000"/>
                                        <p:tgtEl>
                                          <p:spTgt spid="6149"/>
                                        </p:tgtEl>
                                      </p:cBhvr>
                                    </p:animEffect>
                                    <p:set>
                                      <p:cBhvr>
                                        <p:cTn id="69"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audio>
              <p:cMediaNode vol="49057">
                <p:cTn id="70" fill="hold" display="0">
                  <p:stCondLst>
                    <p:cond delay="indefinite"/>
                  </p:stCondLst>
                  <p:endCondLst>
                    <p:cond evt="onStopAudio" delay="0">
                      <p:tgtEl>
                        <p:sldTgt/>
                      </p:tgtEl>
                    </p:cond>
                  </p:endCondLst>
                </p:cTn>
                <p:tgtEl>
                  <p:spTgt spid="5"/>
                </p:tgtEl>
              </p:cMediaNode>
            </p:audio>
            <p:seq concurrent="1" nextAc="seek">
              <p:cTn id="71" restart="whenNotActive" fill="hold" evtFilter="cancelBubble" nodeType="interactiveSeq">
                <p:stCondLst>
                  <p:cond evt="onClick" delay="0">
                    <p:tgtEl>
                      <p:spTgt spid="960515"/>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960515"/>
                                        </p:tgtEl>
                                        <p:attrNameLst>
                                          <p:attrName>ppt_w</p:attrName>
                                        </p:attrNameLst>
                                      </p:cBhvr>
                                      <p:tavLst>
                                        <p:tav tm="0">
                                          <p:val>
                                            <p:strVal val="ppt_w"/>
                                          </p:val>
                                        </p:tav>
                                        <p:tav tm="100000">
                                          <p:val>
                                            <p:fltVal val="0"/>
                                          </p:val>
                                        </p:tav>
                                      </p:tavLst>
                                    </p:anim>
                                    <p:anim calcmode="lin" valueType="num">
                                      <p:cBhvr>
                                        <p:cTn id="76" dur="1000"/>
                                        <p:tgtEl>
                                          <p:spTgt spid="960515"/>
                                        </p:tgtEl>
                                        <p:attrNameLst>
                                          <p:attrName>ppt_h</p:attrName>
                                        </p:attrNameLst>
                                      </p:cBhvr>
                                      <p:tavLst>
                                        <p:tav tm="0">
                                          <p:val>
                                            <p:strVal val="ppt_h"/>
                                          </p:val>
                                        </p:tav>
                                        <p:tav tm="100000">
                                          <p:val>
                                            <p:fltVal val="0"/>
                                          </p:val>
                                        </p:tav>
                                      </p:tavLst>
                                    </p:anim>
                                    <p:anim calcmode="lin" valueType="num">
                                      <p:cBhvr>
                                        <p:cTn id="77" dur="1000"/>
                                        <p:tgtEl>
                                          <p:spTgt spid="960515"/>
                                        </p:tgtEl>
                                        <p:attrNameLst>
                                          <p:attrName>style.rotation</p:attrName>
                                        </p:attrNameLst>
                                      </p:cBhvr>
                                      <p:tavLst>
                                        <p:tav tm="0">
                                          <p:val>
                                            <p:fltVal val="0"/>
                                          </p:val>
                                        </p:tav>
                                        <p:tav tm="100000">
                                          <p:val>
                                            <p:fltVal val="90"/>
                                          </p:val>
                                        </p:tav>
                                      </p:tavLst>
                                    </p:anim>
                                    <p:animEffect transition="out" filter="fade">
                                      <p:cBhvr>
                                        <p:cTn id="78" dur="1000"/>
                                        <p:tgtEl>
                                          <p:spTgt spid="960515"/>
                                        </p:tgtEl>
                                      </p:cBhvr>
                                    </p:animEffect>
                                    <p:set>
                                      <p:cBhvr>
                                        <p:cTn id="79" dur="1" fill="hold">
                                          <p:stCondLst>
                                            <p:cond delay="999"/>
                                          </p:stCondLst>
                                        </p:cTn>
                                        <p:tgtEl>
                                          <p:spTgt spid="960515"/>
                                        </p:tgtEl>
                                        <p:attrNameLst>
                                          <p:attrName>style.visibility</p:attrName>
                                        </p:attrNameLst>
                                      </p:cBhvr>
                                      <p:to>
                                        <p:strVal val="hidden"/>
                                      </p:to>
                                    </p:set>
                                  </p:childTnLst>
                                </p:cTn>
                              </p:par>
                            </p:childTnLst>
                          </p:cTn>
                        </p:par>
                      </p:childTnLst>
                    </p:cTn>
                  </p:par>
                </p:childTnLst>
              </p:cTn>
              <p:nextCondLst>
                <p:cond evt="onClick" delay="0">
                  <p:tgtEl>
                    <p:spTgt spid="960515"/>
                  </p:tgtEl>
                </p:cond>
              </p:nextCondLst>
            </p:seq>
          </p:childTnLst>
        </p:cTn>
      </p:par>
    </p:tnLst>
    <p:bldLst>
      <p:bldP spid="22" grpId="0" animBg="1"/>
      <p:bldP spid="23" grpId="0" animBg="1"/>
      <p:bldP spid="25" grpId="0" animBg="1"/>
      <p:bldP spid="26" grpId="0" animBg="1"/>
      <p:bldP spid="27" grpId="0" animBg="1"/>
      <p:bldP spid="28"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019291" y="2099931"/>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4" name="Oval 23"/>
          <p:cNvSpPr/>
          <p:nvPr/>
        </p:nvSpPr>
        <p:spPr>
          <a:xfrm>
            <a:off x="3742845" y="1290508"/>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1651035" y="2811168"/>
            <a:ext cx="7147518" cy="2390895"/>
            <a:chOff x="1651035" y="2811168"/>
            <a:chExt cx="7147518" cy="2390895"/>
          </a:xfrm>
        </p:grpSpPr>
        <p:sp>
          <p:nvSpPr>
            <p:cNvPr id="31" name="TextBox 30"/>
            <p:cNvSpPr txBox="1"/>
            <p:nvPr/>
          </p:nvSpPr>
          <p:spPr>
            <a:xfrm>
              <a:off x="1651035" y="2811168"/>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215898538"/>
                </p:ext>
              </p:extLst>
            </p:nvPr>
          </p:nvGraphicFramePr>
          <p:xfrm>
            <a:off x="2883852" y="3309128"/>
            <a:ext cx="4582160" cy="1892935"/>
          </p:xfrm>
          <a:graphic>
            <a:graphicData uri="http://schemas.openxmlformats.org/presentationml/2006/ole">
              <mc:AlternateContent xmlns:mc="http://schemas.openxmlformats.org/markup-compatibility/2006">
                <mc:Choice xmlns:v="urn:schemas-microsoft-com:vml" Requires="v">
                  <p:oleObj spid="_x0000_s961539" name="Equation" r:id="rId9" imgW="1625400" imgH="660240" progId="Equation.DSMT4">
                    <p:embed/>
                  </p:oleObj>
                </mc:Choice>
                <mc:Fallback>
                  <p:oleObj name="Equation" r:id="rId9" imgW="1625400" imgH="660240" progId="Equation.DSMT4">
                    <p:embed/>
                    <p:pic>
                      <p:nvPicPr>
                        <p:cNvPr id="0" name=""/>
                        <p:cNvPicPr>
                          <a:picLocks noChangeAspect="1" noChangeArrowheads="1"/>
                        </p:cNvPicPr>
                        <p:nvPr/>
                      </p:nvPicPr>
                      <p:blipFill>
                        <a:blip r:embed="rId10"/>
                        <a:srcRect/>
                        <a:stretch>
                          <a:fillRect/>
                        </a:stretch>
                      </p:blipFill>
                      <p:spPr bwMode="auto">
                        <a:xfrm>
                          <a:off x="2883852" y="3309128"/>
                          <a:ext cx="4582160" cy="18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677374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899476" y="322522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6205313" y="2234772"/>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7" name="Group 26"/>
          <p:cNvGrpSpPr/>
          <p:nvPr/>
        </p:nvGrpSpPr>
        <p:grpSpPr>
          <a:xfrm>
            <a:off x="1355725" y="3857505"/>
            <a:ext cx="8424863" cy="2805233"/>
            <a:chOff x="1355725" y="2811168"/>
            <a:chExt cx="8424863" cy="2805233"/>
          </a:xfrm>
        </p:grpSpPr>
        <p:sp>
          <p:nvSpPr>
            <p:cNvPr id="29" name="TextBox 28"/>
            <p:cNvSpPr txBox="1"/>
            <p:nvPr/>
          </p:nvSpPr>
          <p:spPr>
            <a:xfrm>
              <a:off x="1651035" y="2811168"/>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4179607185"/>
                </p:ext>
              </p:extLst>
            </p:nvPr>
          </p:nvGraphicFramePr>
          <p:xfrm>
            <a:off x="1355725" y="3335163"/>
            <a:ext cx="8424863" cy="2281238"/>
          </p:xfrm>
          <a:graphic>
            <a:graphicData uri="http://schemas.openxmlformats.org/presentationml/2006/ole">
              <mc:AlternateContent xmlns:mc="http://schemas.openxmlformats.org/markup-compatibility/2006">
                <mc:Choice xmlns:v="urn:schemas-microsoft-com:vml" Requires="v">
                  <p:oleObj spid="_x0000_s962563" name="Equation" r:id="rId9" imgW="2717640" imgH="723600" progId="Equation.DSMT4">
                    <p:embed/>
                  </p:oleObj>
                </mc:Choice>
                <mc:Fallback>
                  <p:oleObj name="Equation" r:id="rId9" imgW="2717640" imgH="723600" progId="Equation.DSMT4">
                    <p:embed/>
                    <p:pic>
                      <p:nvPicPr>
                        <p:cNvPr id="0" name=""/>
                        <p:cNvPicPr>
                          <a:picLocks noChangeAspect="1" noChangeArrowheads="1"/>
                        </p:cNvPicPr>
                        <p:nvPr/>
                      </p:nvPicPr>
                      <p:blipFill>
                        <a:blip r:embed="rId10"/>
                        <a:srcRect/>
                        <a:stretch>
                          <a:fillRect/>
                        </a:stretch>
                      </p:blipFill>
                      <p:spPr bwMode="auto">
                        <a:xfrm>
                          <a:off x="1355725" y="3335163"/>
                          <a:ext cx="84248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2204464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189412" y="278707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902567" y="1880750"/>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7" name="Group 26"/>
          <p:cNvGrpSpPr/>
          <p:nvPr/>
        </p:nvGrpSpPr>
        <p:grpSpPr>
          <a:xfrm>
            <a:off x="1827212" y="3371850"/>
            <a:ext cx="7147518" cy="3389168"/>
            <a:chOff x="1827212" y="2325513"/>
            <a:chExt cx="7147518" cy="3389168"/>
          </a:xfrm>
        </p:grpSpPr>
        <p:sp>
          <p:nvSpPr>
            <p:cNvPr id="29" name="TextBox 28"/>
            <p:cNvSpPr txBox="1"/>
            <p:nvPr/>
          </p:nvSpPr>
          <p:spPr>
            <a:xfrm>
              <a:off x="1827212" y="2325513"/>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470079396"/>
                </p:ext>
              </p:extLst>
            </p:nvPr>
          </p:nvGraphicFramePr>
          <p:xfrm>
            <a:off x="2589212" y="2839863"/>
            <a:ext cx="6370205" cy="2874818"/>
          </p:xfrm>
          <a:graphic>
            <a:graphicData uri="http://schemas.openxmlformats.org/presentationml/2006/ole">
              <mc:AlternateContent xmlns:mc="http://schemas.openxmlformats.org/markup-compatibility/2006">
                <mc:Choice xmlns:v="urn:schemas-microsoft-com:vml" Requires="v">
                  <p:oleObj spid="_x0000_s963587" name="Equation" r:id="rId9" imgW="2260440" imgH="1002960" progId="Equation.DSMT4">
                    <p:embed/>
                  </p:oleObj>
                </mc:Choice>
                <mc:Fallback>
                  <p:oleObj name="Equation" r:id="rId9" imgW="2260440" imgH="1002960" progId="Equation.DSMT4">
                    <p:embed/>
                    <p:pic>
                      <p:nvPicPr>
                        <p:cNvPr id="0" name=""/>
                        <p:cNvPicPr>
                          <a:picLocks noChangeAspect="1" noChangeArrowheads="1"/>
                        </p:cNvPicPr>
                        <p:nvPr/>
                      </p:nvPicPr>
                      <p:blipFill>
                        <a:blip r:embed="rId10"/>
                        <a:srcRect/>
                        <a:stretch>
                          <a:fillRect/>
                        </a:stretch>
                      </p:blipFill>
                      <p:spPr bwMode="auto">
                        <a:xfrm>
                          <a:off x="2589212" y="2839863"/>
                          <a:ext cx="6370205" cy="287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6190975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205545" y="26670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6246812" y="1880750"/>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7" name="Group 26"/>
          <p:cNvGrpSpPr/>
          <p:nvPr/>
        </p:nvGrpSpPr>
        <p:grpSpPr>
          <a:xfrm>
            <a:off x="657225" y="3200400"/>
            <a:ext cx="10234613" cy="3408363"/>
            <a:chOff x="657225" y="2325513"/>
            <a:chExt cx="10234613" cy="3408363"/>
          </a:xfrm>
        </p:grpSpPr>
        <p:sp>
          <p:nvSpPr>
            <p:cNvPr id="29" name="TextBox 28"/>
            <p:cNvSpPr txBox="1"/>
            <p:nvPr/>
          </p:nvSpPr>
          <p:spPr>
            <a:xfrm>
              <a:off x="1827212" y="2325513"/>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665283426"/>
                </p:ext>
              </p:extLst>
            </p:nvPr>
          </p:nvGraphicFramePr>
          <p:xfrm>
            <a:off x="657225" y="2822401"/>
            <a:ext cx="10234613" cy="2911475"/>
          </p:xfrm>
          <a:graphic>
            <a:graphicData uri="http://schemas.openxmlformats.org/presentationml/2006/ole">
              <mc:AlternateContent xmlns:mc="http://schemas.openxmlformats.org/markup-compatibility/2006">
                <mc:Choice xmlns:v="urn:schemas-microsoft-com:vml" Requires="v">
                  <p:oleObj spid="_x0000_s964611" name="Equation" r:id="rId9" imgW="3632040" imgH="1015920" progId="Equation.DSMT4">
                    <p:embed/>
                  </p:oleObj>
                </mc:Choice>
                <mc:Fallback>
                  <p:oleObj name="Equation" r:id="rId9" imgW="3632040" imgH="1015920" progId="Equation.DSMT4">
                    <p:embed/>
                    <p:pic>
                      <p:nvPicPr>
                        <p:cNvPr id="0" name=""/>
                        <p:cNvPicPr>
                          <a:picLocks noChangeAspect="1" noChangeArrowheads="1"/>
                        </p:cNvPicPr>
                        <p:nvPr/>
                      </p:nvPicPr>
                      <p:blipFill>
                        <a:blip r:embed="rId10"/>
                        <a:srcRect/>
                        <a:stretch>
                          <a:fillRect/>
                        </a:stretch>
                      </p:blipFill>
                      <p:spPr bwMode="auto">
                        <a:xfrm>
                          <a:off x="657225" y="2822401"/>
                          <a:ext cx="1023461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9590224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226617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180012" y="931907"/>
            <a:ext cx="6553200" cy="3439457"/>
            <a:chOff x="5561012" y="990600"/>
            <a:chExt cx="6553200" cy="3439457"/>
          </a:xfrm>
        </p:grpSpPr>
        <p:sp>
          <p:nvSpPr>
            <p:cNvPr id="34" name="Rounded Rectangle 33"/>
            <p:cNvSpPr/>
            <p:nvPr/>
          </p:nvSpPr>
          <p:spPr>
            <a:xfrm>
              <a:off x="5561012" y="990600"/>
              <a:ext cx="6248400" cy="31242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789613" y="1066800"/>
              <a:ext cx="5943600" cy="2785378"/>
            </a:xfrm>
            <a:prstGeom prst="rect">
              <a:avLst/>
            </a:prstGeom>
            <a:noFill/>
          </p:spPr>
          <p:txBody>
            <a:bodyPr wrap="square" rtlCol="0">
              <a:spAutoFit/>
            </a:bodyPr>
            <a:lstStyle/>
            <a:p>
              <a:pPr algn="just"/>
              <a:r>
                <a:rPr lang="en-US" sz="2000" b="1" smtClean="0">
                  <a:latin typeface="Arial" pitchFamily="34" charset="0"/>
                  <a:cs typeface="Arial" pitchFamily="34" charset="0"/>
                </a:rPr>
                <a:t>      </a:t>
              </a:r>
              <a:r>
                <a:rPr lang="en-US" sz="2500" b="1" smtClean="0">
                  <a:latin typeface="Arial" pitchFamily="34" charset="0"/>
                  <a:cs typeface="Arial" pitchFamily="34" charset="0"/>
                </a:rPr>
                <a:t>Bác An có 40m hàng rào lưới thép. Bác muốn dùng nó để rào xung quanh một mảnh đất trống (đủ rộng) thành một mảnh vườn hình chữ nhật có diện tích 96m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để trồng rau. </a:t>
              </a:r>
            </a:p>
            <a:p>
              <a:pPr algn="just"/>
              <a:r>
                <a:rPr lang="en-US" sz="2500" b="1" smtClean="0">
                  <a:latin typeface="Arial" pitchFamily="34" charset="0"/>
                  <a:cs typeface="Arial" pitchFamily="34" charset="0"/>
                </a:rPr>
                <a:t>Tính chiều dài và chiều rộng </a:t>
              </a:r>
            </a:p>
            <a:p>
              <a:pPr algn="just"/>
              <a:r>
                <a:rPr lang="en-US" sz="2500" b="1" smtClean="0">
                  <a:latin typeface="Arial" pitchFamily="34" charset="0"/>
                  <a:cs typeface="Arial" pitchFamily="34" charset="0"/>
                </a:rPr>
                <a:t>của mảnh vườn đó.</a:t>
              </a:r>
              <a:endParaRPr lang="vi-VN" sz="2500" b="1">
                <a:latin typeface="Arial" pitchFamily="34" charset="0"/>
                <a:cs typeface="Arial"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47302" y="2814062"/>
              <a:ext cx="1366910" cy="1615995"/>
            </a:xfrm>
            <a:prstGeom prst="rect">
              <a:avLst/>
            </a:prstGeom>
          </p:spPr>
        </p:pic>
      </p:grpSp>
      <p:pic>
        <p:nvPicPr>
          <p:cNvPr id="75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48" y="675112"/>
            <a:ext cx="4786114" cy="39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625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7763"/>
                                        </p:tgtEl>
                                        <p:attrNameLst>
                                          <p:attrName>style.visibility</p:attrName>
                                        </p:attrNameLst>
                                      </p:cBhvr>
                                      <p:to>
                                        <p:strVal val="visible"/>
                                      </p:to>
                                    </p:set>
                                    <p:animEffect transition="in" filter="wipe(left)">
                                      <p:cBhvr>
                                        <p:cTn id="7" dur="500"/>
                                        <p:tgtEl>
                                          <p:spTgt spid="7577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1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10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955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852" y="26670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4888706"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Khám phá định lí Viète .</a:t>
            </a:r>
            <a:endParaRPr lang="vi-VN" sz="2500"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328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439004" y="3046011"/>
                <a:ext cx="8770208"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Nếu </a:t>
                </a:r>
                <a14:m>
                  <m:oMath xmlns:m="http://schemas.openxmlformats.org/officeDocument/2006/math">
                    <m:r>
                      <a:rPr lang="en-US" sz="2500" b="1" i="1" smtClean="0">
                        <a:latin typeface="Cambria Math"/>
                        <a:ea typeface="Cambria Math"/>
                        <a:cs typeface="Arial" pitchFamily="34" charset="0"/>
                      </a:rPr>
                      <m:t>∆&gt;</m:t>
                    </m:r>
                    <m:r>
                      <a:rPr lang="en-US" sz="2500" b="1" i="1" smtClean="0">
                        <a:latin typeface="Cambria Math"/>
                        <a:ea typeface="Cambria Math"/>
                        <a:cs typeface="Arial" pitchFamily="34" charset="0"/>
                      </a:rPr>
                      <m:t>𝟎</m:t>
                    </m:r>
                  </m:oMath>
                </a14:m>
                <a:r>
                  <a:rPr lang="en-US" sz="2500" b="1" smtClean="0">
                    <a:solidFill>
                      <a:schemeClr val="accent2">
                        <a:lumMod val="75000"/>
                      </a:schemeClr>
                    </a:solidFill>
                    <a:latin typeface="Arial" pitchFamily="34" charset="0"/>
                    <a:cs typeface="Arial" pitchFamily="34" charset="0"/>
                  </a:rPr>
                  <a:t> </a:t>
                </a:r>
                <a:r>
                  <a:rPr lang="en-US" sz="2500" b="1" smtClean="0">
                    <a:latin typeface="Arial" pitchFamily="34" charset="0"/>
                    <a:cs typeface="Arial" pitchFamily="34" charset="0"/>
                  </a:rPr>
                  <a: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phân biệt </a:t>
                </a:r>
                <a:endParaRPr lang="en-US" sz="25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39004" y="3046011"/>
                <a:ext cx="8770208" cy="477054"/>
              </a:xfrm>
              <a:prstGeom prst="rect">
                <a:avLst/>
              </a:prstGeom>
              <a:blipFill rotWithShape="1">
                <a:blip r:embed="rId5"/>
                <a:stretch>
                  <a:fillRect l="-973" t="-8974" b="-30769"/>
                </a:stretch>
              </a:blipFill>
            </p:spPr>
            <p:txBody>
              <a:bodyPr/>
              <a:lstStyle/>
              <a:p>
                <a:r>
                  <a:rPr lang="en-US">
                    <a:noFill/>
                  </a:rPr>
                  <a:t> </a:t>
                </a:r>
              </a:p>
            </p:txBody>
          </p:sp>
        </mc:Fallback>
      </mc:AlternateContent>
      <p:grpSp>
        <p:nvGrpSpPr>
          <p:cNvPr id="5" name="Group 4"/>
          <p:cNvGrpSpPr/>
          <p:nvPr/>
        </p:nvGrpSpPr>
        <p:grpSpPr>
          <a:xfrm>
            <a:off x="379412" y="1066801"/>
            <a:ext cx="11506200" cy="1447800"/>
            <a:chOff x="379412" y="1066801"/>
            <a:chExt cx="11506200" cy="1447800"/>
          </a:xfrm>
        </p:grpSpPr>
        <p:sp>
          <p:nvSpPr>
            <p:cNvPr id="17" name="Rounded Rectangle 16"/>
            <p:cNvSpPr/>
            <p:nvPr/>
          </p:nvSpPr>
          <p:spPr>
            <a:xfrm>
              <a:off x="379412" y="1066801"/>
              <a:ext cx="11506200" cy="14478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751012" y="1143000"/>
                  <a:ext cx="9896476" cy="1263808"/>
                </a:xfrm>
                <a:prstGeom prst="rect">
                  <a:avLst/>
                </a:prstGeom>
                <a:noFill/>
              </p:spPr>
              <p:txBody>
                <a:bodyPr wrap="square" rtlCol="0">
                  <a:spAutoFit/>
                </a:bodyPr>
                <a:lstStyle/>
                <a:p>
                  <a:r>
                    <a:rPr lang="en-US" sz="2500" b="1" smtClean="0">
                      <a:latin typeface="Arial" pitchFamily="34" charset="0"/>
                      <a:cs typeface="Arial" pitchFamily="34" charset="0"/>
                    </a:rPr>
                    <a:t>Xét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bậc hai :  </a:t>
                  </a:r>
                  <a14:m>
                    <m:oMath xmlns:m="http://schemas.openxmlformats.org/officeDocument/2006/math">
                      <m:r>
                        <a:rPr lang="en-US" sz="2500" b="1" i="1" smtClean="0">
                          <a:latin typeface="Cambria Math"/>
                          <a:cs typeface="Arial" pitchFamily="34" charset="0"/>
                        </a:rPr>
                        <m:t>𝒂</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𝒃𝒙</m:t>
                      </m:r>
                      <m:r>
                        <a:rPr lang="en-US" sz="2500" b="1" i="1" smtClean="0">
                          <a:latin typeface="Cambria Math"/>
                          <a:cs typeface="Arial" pitchFamily="34" charset="0"/>
                        </a:rPr>
                        <m:t>+</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  (</m:t>
                      </m:r>
                      <m:r>
                        <a:rPr lang="en-US" sz="2500" b="1" i="1" smtClean="0">
                          <a:latin typeface="Cambria Math"/>
                          <a:cs typeface="Arial" pitchFamily="34" charset="0"/>
                        </a:rPr>
                        <m:t>𝒂</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a:t>
                  </a:r>
                  <a:br>
                    <a:rPr lang="en-US" sz="2500" b="1" smtClean="0">
                      <a:latin typeface="Arial" pitchFamily="34" charset="0"/>
                      <a:cs typeface="Arial" pitchFamily="34" charset="0"/>
                    </a:rPr>
                  </a:br>
                  <a:r>
                    <a:rPr lang="en-US" sz="2500" b="1" smtClean="0">
                      <a:latin typeface="Arial" pitchFamily="34" charset="0"/>
                      <a:cs typeface="Arial" pitchFamily="34" charset="0"/>
                    </a:rPr>
                    <a:t>Giả sử </a:t>
                  </a:r>
                  <a14:m>
                    <m:oMath xmlns:m="http://schemas.openxmlformats.org/officeDocument/2006/math">
                      <m:r>
                        <a:rPr lang="en-US" sz="2500" b="1" i="1" smtClean="0">
                          <a:latin typeface="Cambria Math"/>
                          <a:ea typeface="Cambria Math"/>
                          <a:cs typeface="Arial" pitchFamily="34" charset="0"/>
                        </a:rPr>
                        <m:t>∆=</m:t>
                      </m:r>
                      <m:sSup>
                        <m:sSupPr>
                          <m:ctrlPr>
                            <a:rPr lang="en-US" sz="2500" b="1" i="1" smtClean="0">
                              <a:latin typeface="Cambria Math"/>
                              <a:ea typeface="Cambria Math"/>
                              <a:cs typeface="Arial" pitchFamily="34" charset="0"/>
                            </a:rPr>
                          </m:ctrlPr>
                        </m:sSupPr>
                        <m:e>
                          <m:r>
                            <a:rPr lang="en-US" sz="2500" b="1" i="1" smtClean="0">
                              <a:latin typeface="Cambria Math"/>
                              <a:ea typeface="Cambria Math"/>
                              <a:cs typeface="Arial" pitchFamily="34" charset="0"/>
                            </a:rPr>
                            <m:t>𝒃</m:t>
                          </m:r>
                        </m:e>
                        <m:sup>
                          <m:r>
                            <a:rPr lang="en-US" sz="2500" b="1" i="1" smtClean="0">
                              <a:latin typeface="Cambria Math"/>
                              <a:ea typeface="Cambria Math"/>
                              <a:cs typeface="Arial" pitchFamily="34" charset="0"/>
                            </a:rPr>
                            <m:t>𝟐</m:t>
                          </m:r>
                        </m:sup>
                      </m:sSup>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𝟒</m:t>
                      </m:r>
                      <m:r>
                        <a:rPr lang="en-US" sz="2500" b="1" i="1" smtClean="0">
                          <a:latin typeface="Cambria Math"/>
                          <a:ea typeface="Cambria Math"/>
                          <a:cs typeface="Arial" pitchFamily="34" charset="0"/>
                        </a:rPr>
                        <m:t>𝒂𝒄</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r>
                    <a:rPr lang="en-US" sz="2500" b="1" smtClean="0">
                      <a:latin typeface="Arial" pitchFamily="34" charset="0"/>
                      <a:cs typeface="Arial" pitchFamily="34" charset="0"/>
                    </a:rPr>
                    <a:t>Nhắc lại công thức tính hai nghiệm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 </m:t>
                      </m:r>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751012" y="1143000"/>
                  <a:ext cx="9896476" cy="1263808"/>
                </a:xfrm>
                <a:prstGeom prst="rect">
                  <a:avLst/>
                </a:prstGeom>
                <a:blipFill rotWithShape="1">
                  <a:blip r:embed="rId6"/>
                  <a:stretch>
                    <a:fillRect l="-985" t="-2899" b="-10145"/>
                  </a:stretch>
                </a:blipFill>
              </p:spPr>
              <p:txBody>
                <a:bodyPr/>
                <a:lstStyle/>
                <a:p>
                  <a:r>
                    <a:rPr lang="en-US">
                      <a:noFill/>
                    </a:rPr>
                    <a:t> </a:t>
                  </a:r>
                </a:p>
              </p:txBody>
            </p:sp>
          </mc:Fallback>
        </mc:AlternateContent>
        <p:pic>
          <p:nvPicPr>
            <p:cNvPr id="747550"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12" y="1138316"/>
              <a:ext cx="153239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6" name="Object 5"/>
          <p:cNvGraphicFramePr>
            <a:graphicFrameLocks noChangeAspect="1"/>
          </p:cNvGraphicFramePr>
          <p:nvPr>
            <p:extLst>
              <p:ext uri="{D42A27DB-BD31-4B8C-83A1-F6EECF244321}">
                <p14:modId xmlns:p14="http://schemas.microsoft.com/office/powerpoint/2010/main" val="4294699570"/>
              </p:ext>
            </p:extLst>
          </p:nvPr>
        </p:nvGraphicFramePr>
        <p:xfrm>
          <a:off x="3686698" y="3377943"/>
          <a:ext cx="4476750" cy="1079500"/>
        </p:xfrm>
        <a:graphic>
          <a:graphicData uri="http://schemas.openxmlformats.org/presentationml/2006/ole">
            <mc:AlternateContent xmlns:mc="http://schemas.openxmlformats.org/markup-compatibility/2006">
              <mc:Choice xmlns:v="urn:schemas-microsoft-com:vml" Requires="v">
                <p:oleObj spid="_x0000_s950292" name="Equation" r:id="rId8" imgW="1904760" imgH="457200" progId="Equation.DSMT4">
                  <p:embed/>
                </p:oleObj>
              </mc:Choice>
              <mc:Fallback>
                <p:oleObj name="Equation" r:id="rId8" imgW="1904760" imgH="457200" progId="Equation.DSMT4">
                  <p:embed/>
                  <p:pic>
                    <p:nvPicPr>
                      <p:cNvPr id="0" name=""/>
                      <p:cNvPicPr>
                        <a:picLocks noChangeAspect="1" noChangeArrowheads="1"/>
                      </p:cNvPicPr>
                      <p:nvPr/>
                    </p:nvPicPr>
                    <p:blipFill>
                      <a:blip r:embed="rId9"/>
                      <a:srcRect/>
                      <a:stretch>
                        <a:fillRect/>
                      </a:stretch>
                    </p:blipFill>
                    <p:spPr bwMode="auto">
                      <a:xfrm>
                        <a:off x="3686698" y="3377943"/>
                        <a:ext cx="44767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1439004" y="4570011"/>
                <a:ext cx="8770208"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Nếu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solidFill>
                      <a:schemeClr val="accent2">
                        <a:lumMod val="75000"/>
                      </a:schemeClr>
                    </a:solidFill>
                    <a:latin typeface="Arial" pitchFamily="34" charset="0"/>
                    <a:cs typeface="Arial" pitchFamily="34" charset="0"/>
                  </a:rPr>
                  <a:t> </a:t>
                </a:r>
                <a:r>
                  <a:rPr lang="en-US" sz="2500" b="1" smtClean="0">
                    <a:latin typeface="Arial" pitchFamily="34" charset="0"/>
                    <a:cs typeface="Arial" pitchFamily="34" charset="0"/>
                  </a:rPr>
                  <a: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nghiệm kép :</a:t>
                </a:r>
                <a:endParaRPr lang="en-US" sz="2500"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439004" y="4570011"/>
                <a:ext cx="8770208" cy="477054"/>
              </a:xfrm>
              <a:prstGeom prst="rect">
                <a:avLst/>
              </a:prstGeom>
              <a:blipFill rotWithShape="1">
                <a:blip r:embed="rId10"/>
                <a:stretch>
                  <a:fillRect l="-973" t="-8974" b="-30769"/>
                </a:stretch>
              </a:blipFill>
            </p:spPr>
            <p:txBody>
              <a:bodyPr/>
              <a:lstStyle/>
              <a:p>
                <a:r>
                  <a:rPr lang="en-US">
                    <a:noFill/>
                  </a:rPr>
                  <a:t> </a:t>
                </a:r>
              </a:p>
            </p:txBody>
          </p:sp>
        </mc:Fallback>
      </mc:AlternateContent>
      <p:graphicFrame>
        <p:nvGraphicFramePr>
          <p:cNvPr id="26" name="Object 25"/>
          <p:cNvGraphicFramePr>
            <a:graphicFrameLocks noChangeAspect="1"/>
          </p:cNvGraphicFramePr>
          <p:nvPr>
            <p:extLst>
              <p:ext uri="{D42A27DB-BD31-4B8C-83A1-F6EECF244321}">
                <p14:modId xmlns:p14="http://schemas.microsoft.com/office/powerpoint/2010/main" val="532912049"/>
              </p:ext>
            </p:extLst>
          </p:nvPr>
        </p:nvGraphicFramePr>
        <p:xfrm>
          <a:off x="8239442" y="4314348"/>
          <a:ext cx="1969770" cy="988378"/>
        </p:xfrm>
        <a:graphic>
          <a:graphicData uri="http://schemas.openxmlformats.org/presentationml/2006/ole">
            <mc:AlternateContent xmlns:mc="http://schemas.openxmlformats.org/markup-compatibility/2006">
              <mc:Choice xmlns:v="urn:schemas-microsoft-com:vml" Requires="v">
                <p:oleObj spid="_x0000_s950293" name="Equation" r:id="rId11" imgW="838080" imgH="419040" progId="Equation.DSMT4">
                  <p:embed/>
                </p:oleObj>
              </mc:Choice>
              <mc:Fallback>
                <p:oleObj name="Equation" r:id="rId11" imgW="838080" imgH="419040" progId="Equation.DSMT4">
                  <p:embed/>
                  <p:pic>
                    <p:nvPicPr>
                      <p:cNvPr id="0" name=""/>
                      <p:cNvPicPr>
                        <a:picLocks noChangeAspect="1" noChangeArrowheads="1"/>
                      </p:cNvPicPr>
                      <p:nvPr/>
                    </p:nvPicPr>
                    <p:blipFill>
                      <a:blip r:embed="rId12"/>
                      <a:srcRect/>
                      <a:stretch>
                        <a:fillRect/>
                      </a:stretch>
                    </p:blipFill>
                    <p:spPr bwMode="auto">
                      <a:xfrm>
                        <a:off x="8239442" y="4314348"/>
                        <a:ext cx="1969770" cy="9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302608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852" y="26670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4888706"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Khám phá định lí Viète .</a:t>
            </a:r>
            <a:endParaRPr lang="vi-VN" sz="2500"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328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p:sp>
        <p:nvSpPr>
          <p:cNvPr id="12" name="TextBox 11"/>
          <p:cNvSpPr txBox="1"/>
          <p:nvPr/>
        </p:nvSpPr>
        <p:spPr>
          <a:xfrm>
            <a:off x="989012" y="3482415"/>
            <a:ext cx="1759808"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Ta có : </a:t>
            </a:r>
            <a:endParaRPr lang="en-US" sz="2500" b="1">
              <a:latin typeface="Arial" pitchFamily="34" charset="0"/>
              <a:cs typeface="Arial"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31693941"/>
              </p:ext>
            </p:extLst>
          </p:nvPr>
        </p:nvGraphicFramePr>
        <p:xfrm>
          <a:off x="2605610" y="3124200"/>
          <a:ext cx="5312093" cy="1079183"/>
        </p:xfrm>
        <a:graphic>
          <a:graphicData uri="http://schemas.openxmlformats.org/presentationml/2006/ole">
            <mc:AlternateContent xmlns:mc="http://schemas.openxmlformats.org/markup-compatibility/2006">
              <mc:Choice xmlns:v="urn:schemas-microsoft-com:vml" Requires="v">
                <p:oleObj spid="_x0000_s951334" name="Equation" r:id="rId5" imgW="2260440" imgH="457200" progId="Equation.DSMT4">
                  <p:embed/>
                </p:oleObj>
              </mc:Choice>
              <mc:Fallback>
                <p:oleObj name="Equation" r:id="rId5" imgW="2260440" imgH="457200" progId="Equation.DSMT4">
                  <p:embed/>
                  <p:pic>
                    <p:nvPicPr>
                      <p:cNvPr id="0" name=""/>
                      <p:cNvPicPr>
                        <a:picLocks noChangeAspect="1" noChangeArrowheads="1"/>
                      </p:cNvPicPr>
                      <p:nvPr/>
                    </p:nvPicPr>
                    <p:blipFill>
                      <a:blip r:embed="rId6"/>
                      <a:srcRect/>
                      <a:stretch>
                        <a:fillRect/>
                      </a:stretch>
                    </p:blipFill>
                    <p:spPr bwMode="auto">
                      <a:xfrm>
                        <a:off x="2605610" y="3124200"/>
                        <a:ext cx="5312093" cy="107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379412" y="1066801"/>
            <a:ext cx="11506200" cy="1447800"/>
            <a:chOff x="379412" y="1066801"/>
            <a:chExt cx="11506200" cy="1447800"/>
          </a:xfrm>
        </p:grpSpPr>
        <p:sp>
          <p:nvSpPr>
            <p:cNvPr id="17" name="Rounded Rectangle 16"/>
            <p:cNvSpPr/>
            <p:nvPr/>
          </p:nvSpPr>
          <p:spPr>
            <a:xfrm>
              <a:off x="379412" y="1066801"/>
              <a:ext cx="11506200" cy="14478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751012" y="1143000"/>
                  <a:ext cx="9896476" cy="1263808"/>
                </a:xfrm>
                <a:prstGeom prst="rect">
                  <a:avLst/>
                </a:prstGeom>
                <a:noFill/>
              </p:spPr>
              <p:txBody>
                <a:bodyPr wrap="square" rtlCol="0">
                  <a:spAutoFit/>
                </a:bodyPr>
                <a:lstStyle/>
                <a:p>
                  <a:r>
                    <a:rPr lang="en-US" sz="2500" b="1" smtClean="0">
                      <a:latin typeface="Arial" pitchFamily="34" charset="0"/>
                      <a:cs typeface="Arial" pitchFamily="34" charset="0"/>
                    </a:rPr>
                    <a:t>Xét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bậc hai :  </a:t>
                  </a:r>
                  <a14:m>
                    <m:oMath xmlns:m="http://schemas.openxmlformats.org/officeDocument/2006/math">
                      <m:r>
                        <a:rPr lang="en-US" sz="2500" b="1" i="1" smtClean="0">
                          <a:latin typeface="Cambria Math"/>
                          <a:cs typeface="Arial" pitchFamily="34" charset="0"/>
                        </a:rPr>
                        <m:t>𝒂</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𝒃𝒙</m:t>
                      </m:r>
                      <m:r>
                        <a:rPr lang="en-US" sz="2500" b="1" i="1" smtClean="0">
                          <a:latin typeface="Cambria Math"/>
                          <a:cs typeface="Arial" pitchFamily="34" charset="0"/>
                        </a:rPr>
                        <m:t>+</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  (</m:t>
                      </m:r>
                      <m:r>
                        <a:rPr lang="en-US" sz="2500" b="1" i="1" smtClean="0">
                          <a:latin typeface="Cambria Math"/>
                          <a:cs typeface="Arial" pitchFamily="34" charset="0"/>
                        </a:rPr>
                        <m:t>𝒂</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a:t>
                  </a:r>
                  <a:br>
                    <a:rPr lang="en-US" sz="2500" b="1" smtClean="0">
                      <a:latin typeface="Arial" pitchFamily="34" charset="0"/>
                      <a:cs typeface="Arial" pitchFamily="34" charset="0"/>
                    </a:rPr>
                  </a:br>
                  <a:r>
                    <a:rPr lang="en-US" sz="2500" b="1" smtClean="0">
                      <a:latin typeface="Arial" pitchFamily="34" charset="0"/>
                      <a:cs typeface="Arial" pitchFamily="34" charset="0"/>
                    </a:rPr>
                    <a:t>Giả sử </a:t>
                  </a:r>
                  <a14:m>
                    <m:oMath xmlns:m="http://schemas.openxmlformats.org/officeDocument/2006/math">
                      <m:r>
                        <a:rPr lang="en-US" sz="2500" b="1" i="1" smtClean="0">
                          <a:latin typeface="Cambria Math"/>
                          <a:ea typeface="Cambria Math"/>
                          <a:cs typeface="Arial" pitchFamily="34" charset="0"/>
                        </a:rPr>
                        <m:t>∆=</m:t>
                      </m:r>
                      <m:sSup>
                        <m:sSupPr>
                          <m:ctrlPr>
                            <a:rPr lang="en-US" sz="2500" b="1" i="1" smtClean="0">
                              <a:latin typeface="Cambria Math"/>
                              <a:ea typeface="Cambria Math"/>
                              <a:cs typeface="Arial" pitchFamily="34" charset="0"/>
                            </a:rPr>
                          </m:ctrlPr>
                        </m:sSupPr>
                        <m:e>
                          <m:r>
                            <a:rPr lang="en-US" sz="2500" b="1" i="1" smtClean="0">
                              <a:latin typeface="Cambria Math"/>
                              <a:ea typeface="Cambria Math"/>
                              <a:cs typeface="Arial" pitchFamily="34" charset="0"/>
                            </a:rPr>
                            <m:t>𝒃</m:t>
                          </m:r>
                        </m:e>
                        <m:sup>
                          <m:r>
                            <a:rPr lang="en-US" sz="2500" b="1" i="1" smtClean="0">
                              <a:latin typeface="Cambria Math"/>
                              <a:ea typeface="Cambria Math"/>
                              <a:cs typeface="Arial" pitchFamily="34" charset="0"/>
                            </a:rPr>
                            <m:t>𝟐</m:t>
                          </m:r>
                        </m:sup>
                      </m:sSup>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𝟒</m:t>
                      </m:r>
                      <m:r>
                        <a:rPr lang="en-US" sz="2500" b="1" i="1" smtClean="0">
                          <a:latin typeface="Cambria Math"/>
                          <a:ea typeface="Cambria Math"/>
                          <a:cs typeface="Arial" pitchFamily="34" charset="0"/>
                        </a:rPr>
                        <m:t>𝒂𝒄</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r>
                    <a:rPr lang="en-US" sz="2500" b="1" smtClean="0">
                      <a:latin typeface="Arial" pitchFamily="34" charset="0"/>
                      <a:cs typeface="Arial" pitchFamily="34" charset="0"/>
                    </a:rPr>
                    <a:t>Từ kết quả HĐ 1, hãy tính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và </a:t>
                  </a:r>
                  <a14:m>
                    <m:oMath xmlns:m="http://schemas.openxmlformats.org/officeDocument/2006/math">
                      <m:sSub>
                        <m:sSubPr>
                          <m:ctrlPr>
                            <a:rPr lang="en-US" sz="2500" b="1" i="1">
                              <a:latin typeface="Cambria Math"/>
                              <a:cs typeface="Arial" pitchFamily="34" charset="0"/>
                            </a:rPr>
                          </m:ctrlPr>
                        </m:sSubPr>
                        <m:e>
                          <m:r>
                            <a:rPr lang="en-US" sz="2500" b="1" i="1">
                              <a:latin typeface="Cambria Math"/>
                              <a:cs typeface="Arial" pitchFamily="34" charset="0"/>
                            </a:rPr>
                            <m:t>𝒙</m:t>
                          </m:r>
                        </m:e>
                        <m:sub>
                          <m:r>
                            <a:rPr lang="en-US" sz="2500" b="1" i="1">
                              <a:latin typeface="Cambria Math"/>
                              <a:cs typeface="Arial" pitchFamily="34" charset="0"/>
                            </a:rPr>
                            <m:t>𝟏</m:t>
                          </m:r>
                        </m:sub>
                      </m:sSub>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𝒙</m:t>
                          </m:r>
                        </m:e>
                        <m:sub>
                          <m:r>
                            <a:rPr lang="en-US" sz="2500" b="1" i="1">
                              <a:latin typeface="Cambria Math"/>
                              <a:cs typeface="Arial" pitchFamily="34" charset="0"/>
                            </a:rPr>
                            <m:t>𝟐</m:t>
                          </m:r>
                        </m:sub>
                      </m:sSub>
                    </m:oMath>
                  </a14:m>
                  <a:endParaRPr lang="vi-VN" sz="25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751012" y="1143000"/>
                  <a:ext cx="9896476" cy="1263808"/>
                </a:xfrm>
                <a:prstGeom prst="rect">
                  <a:avLst/>
                </a:prstGeom>
                <a:blipFill rotWithShape="1">
                  <a:blip r:embed="rId7"/>
                  <a:stretch>
                    <a:fillRect l="-985" t="-2899" b="-10145"/>
                  </a:stretch>
                </a:blipFill>
              </p:spPr>
              <p:txBody>
                <a:bodyPr/>
                <a:lstStyle/>
                <a:p>
                  <a:r>
                    <a:rPr lang="en-US">
                      <a:noFill/>
                    </a:rPr>
                    <a:t> </a:t>
                  </a:r>
                </a:p>
              </p:txBody>
            </p:sp>
          </mc:Fallback>
        </mc:AlternateContent>
        <p:pic>
          <p:nvPicPr>
            <p:cNvPr id="7587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4" y="1158954"/>
              <a:ext cx="1454727"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9" name="Object 18"/>
          <p:cNvGraphicFramePr>
            <a:graphicFrameLocks noChangeAspect="1"/>
          </p:cNvGraphicFramePr>
          <p:nvPr>
            <p:extLst>
              <p:ext uri="{D42A27DB-BD31-4B8C-83A1-F6EECF244321}">
                <p14:modId xmlns:p14="http://schemas.microsoft.com/office/powerpoint/2010/main" val="4271197366"/>
              </p:ext>
            </p:extLst>
          </p:nvPr>
        </p:nvGraphicFramePr>
        <p:xfrm>
          <a:off x="2605610" y="4215998"/>
          <a:ext cx="4297522" cy="1079183"/>
        </p:xfrm>
        <a:graphic>
          <a:graphicData uri="http://schemas.openxmlformats.org/presentationml/2006/ole">
            <mc:AlternateContent xmlns:mc="http://schemas.openxmlformats.org/markup-compatibility/2006">
              <mc:Choice xmlns:v="urn:schemas-microsoft-com:vml" Requires="v">
                <p:oleObj spid="_x0000_s951335" name="Equation" r:id="rId9" imgW="1828800" imgH="457200" progId="Equation.DSMT4">
                  <p:embed/>
                </p:oleObj>
              </mc:Choice>
              <mc:Fallback>
                <p:oleObj name="Equation" r:id="rId9" imgW="1828800" imgH="457200" progId="Equation.DSMT4">
                  <p:embed/>
                  <p:pic>
                    <p:nvPicPr>
                      <p:cNvPr id="0" name=""/>
                      <p:cNvPicPr>
                        <a:picLocks noChangeAspect="1" noChangeArrowheads="1"/>
                      </p:cNvPicPr>
                      <p:nvPr/>
                    </p:nvPicPr>
                    <p:blipFill>
                      <a:blip r:embed="rId10"/>
                      <a:srcRect/>
                      <a:stretch>
                        <a:fillRect/>
                      </a:stretch>
                    </p:blipFill>
                    <p:spPr bwMode="auto">
                      <a:xfrm>
                        <a:off x="2605610" y="4215998"/>
                        <a:ext cx="4297522" cy="107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570689728"/>
              </p:ext>
            </p:extLst>
          </p:nvPr>
        </p:nvGraphicFramePr>
        <p:xfrm>
          <a:off x="6801478" y="4272830"/>
          <a:ext cx="1819593" cy="1049497"/>
        </p:xfrm>
        <a:graphic>
          <a:graphicData uri="http://schemas.openxmlformats.org/presentationml/2006/ole">
            <mc:AlternateContent xmlns:mc="http://schemas.openxmlformats.org/markup-compatibility/2006">
              <mc:Choice xmlns:v="urn:schemas-microsoft-com:vml" Requires="v">
                <p:oleObj spid="_x0000_s951336" name="Equation" r:id="rId11" imgW="774360" imgH="444240" progId="Equation.DSMT4">
                  <p:embed/>
                </p:oleObj>
              </mc:Choice>
              <mc:Fallback>
                <p:oleObj name="Equation" r:id="rId11" imgW="774360" imgH="444240" progId="Equation.DSMT4">
                  <p:embed/>
                  <p:pic>
                    <p:nvPicPr>
                      <p:cNvPr id="0" name=""/>
                      <p:cNvPicPr>
                        <a:picLocks noChangeAspect="1" noChangeArrowheads="1"/>
                      </p:cNvPicPr>
                      <p:nvPr/>
                    </p:nvPicPr>
                    <p:blipFill>
                      <a:blip r:embed="rId12"/>
                      <a:srcRect/>
                      <a:stretch>
                        <a:fillRect/>
                      </a:stretch>
                    </p:blipFill>
                    <p:spPr bwMode="auto">
                      <a:xfrm>
                        <a:off x="6801478" y="4272830"/>
                        <a:ext cx="1819593" cy="104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2062271"/>
              </p:ext>
            </p:extLst>
          </p:nvPr>
        </p:nvGraphicFramePr>
        <p:xfrm>
          <a:off x="8566784" y="4272830"/>
          <a:ext cx="3014028" cy="1049497"/>
        </p:xfrm>
        <a:graphic>
          <a:graphicData uri="http://schemas.openxmlformats.org/presentationml/2006/ole">
            <mc:AlternateContent xmlns:mc="http://schemas.openxmlformats.org/markup-compatibility/2006">
              <mc:Choice xmlns:v="urn:schemas-microsoft-com:vml" Requires="v">
                <p:oleObj spid="_x0000_s951337" name="Equation" r:id="rId13" imgW="1282680" imgH="444240" progId="Equation.DSMT4">
                  <p:embed/>
                </p:oleObj>
              </mc:Choice>
              <mc:Fallback>
                <p:oleObj name="Equation" r:id="rId13" imgW="1282680" imgH="444240" progId="Equation.DSMT4">
                  <p:embed/>
                  <p:pic>
                    <p:nvPicPr>
                      <p:cNvPr id="0" name=""/>
                      <p:cNvPicPr>
                        <a:picLocks noChangeAspect="1" noChangeArrowheads="1"/>
                      </p:cNvPicPr>
                      <p:nvPr/>
                    </p:nvPicPr>
                    <p:blipFill>
                      <a:blip r:embed="rId14"/>
                      <a:srcRect/>
                      <a:stretch>
                        <a:fillRect/>
                      </a:stretch>
                    </p:blipFill>
                    <p:spPr bwMode="auto">
                      <a:xfrm>
                        <a:off x="8566784" y="4272830"/>
                        <a:ext cx="3014028" cy="104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17257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7214" y="609600"/>
            <a:ext cx="4888706" cy="430887"/>
          </a:xfrm>
          <a:prstGeom prst="rect">
            <a:avLst/>
          </a:prstGeom>
          <a:noFill/>
        </p:spPr>
        <p:txBody>
          <a:bodyPr wrap="square" rtlCol="0">
            <a:spAutoFit/>
          </a:bodyPr>
          <a:lstStyle/>
          <a:p>
            <a:pPr marL="342900" indent="-342900">
              <a:buFont typeface="Wingdings" pitchFamily="2" charset="2"/>
              <a:buChar char="q"/>
            </a:pPr>
            <a:r>
              <a:rPr lang="en-US" sz="2200" b="1" i="1" smtClean="0">
                <a:solidFill>
                  <a:srgbClr val="C00000"/>
                </a:solidFill>
                <a:latin typeface="Arial" pitchFamily="34" charset="0"/>
                <a:cs typeface="Arial" pitchFamily="34" charset="0"/>
              </a:rPr>
              <a:t>Khám phá định lí Viète .</a:t>
            </a:r>
            <a:endParaRPr lang="vi-VN" sz="2200" b="1" i="1">
              <a:solidFill>
                <a:srgbClr val="C00000"/>
              </a:solidFill>
              <a:latin typeface="Arial" pitchFamily="34" charset="0"/>
              <a:cs typeface="Arial" pitchFamily="34" charset="0"/>
            </a:endParaRPr>
          </a:p>
        </p:txBody>
      </p:sp>
      <p:sp>
        <p:nvSpPr>
          <p:cNvPr id="11" name="AutoShape 4"/>
          <p:cNvSpPr>
            <a:spLocks noChangeArrowheads="1"/>
          </p:cNvSpPr>
          <p:nvPr/>
        </p:nvSpPr>
        <p:spPr bwMode="gray">
          <a:xfrm>
            <a:off x="447214" y="95249"/>
            <a:ext cx="328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p:pic>
        <p:nvPicPr>
          <p:cNvPr id="15" name="Picture 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683326" y="5920247"/>
            <a:ext cx="1507086" cy="116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040487"/>
            <a:ext cx="119062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34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2330"/>
                                        </p:tgtEl>
                                        <p:attrNameLst>
                                          <p:attrName>style.visibility</p:attrName>
                                        </p:attrNameLst>
                                      </p:cBhvr>
                                      <p:to>
                                        <p:strVal val="visible"/>
                                      </p:to>
                                    </p:set>
                                    <p:animEffect transition="in" filter="wipe(left)">
                                      <p:cBhvr>
                                        <p:cTn id="7" dur="500"/>
                                        <p:tgtEl>
                                          <p:spTgt spid="952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769" y="2721041"/>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590783" y="3124200"/>
            <a:ext cx="1938689" cy="477054"/>
          </a:xfrm>
          <a:prstGeom prst="rect">
            <a:avLst/>
          </a:prstGeom>
          <a:noFill/>
        </p:spPr>
        <p:txBody>
          <a:bodyPr wrap="square" rtlCol="0">
            <a:spAutoFit/>
          </a:bodyPr>
          <a:lstStyle/>
          <a:p>
            <a:r>
              <a:rPr lang="en-US" sz="2500" b="1" smtClean="0">
                <a:latin typeface="Arial" pitchFamily="34" charset="0"/>
                <a:cs typeface="Arial" pitchFamily="34" charset="0"/>
              </a:rPr>
              <a:t>a)  Ta có :</a:t>
            </a:r>
            <a:endParaRPr lang="vi-VN" sz="2500" b="1">
              <a:latin typeface="Arial" pitchFamily="34" charset="0"/>
              <a:cs typeface="Arial" pitchFamily="34" charset="0"/>
            </a:endParaRPr>
          </a:p>
        </p:txBody>
      </p:sp>
      <p:sp>
        <p:nvSpPr>
          <p:cNvPr id="19" name="AutoShape 4"/>
          <p:cNvSpPr>
            <a:spLocks noChangeArrowheads="1"/>
          </p:cNvSpPr>
          <p:nvPr/>
        </p:nvSpPr>
        <p:spPr bwMode="gray">
          <a:xfrm>
            <a:off x="447214" y="95249"/>
            <a:ext cx="32087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906734296"/>
              </p:ext>
            </p:extLst>
          </p:nvPr>
        </p:nvGraphicFramePr>
        <p:xfrm>
          <a:off x="3278822" y="3072448"/>
          <a:ext cx="3729990" cy="509905"/>
        </p:xfrm>
        <a:graphic>
          <a:graphicData uri="http://schemas.openxmlformats.org/presentationml/2006/ole">
            <mc:AlternateContent xmlns:mc="http://schemas.openxmlformats.org/markup-compatibility/2006">
              <mc:Choice xmlns:v="urn:schemas-microsoft-com:vml" Requires="v">
                <p:oleObj spid="_x0000_s953417" name="Equation" r:id="rId5" imgW="1587240" imgH="215640" progId="Equation.DSMT4">
                  <p:embed/>
                </p:oleObj>
              </mc:Choice>
              <mc:Fallback>
                <p:oleObj name="Equation" r:id="rId5" imgW="1587240" imgH="215640" progId="Equation.DSMT4">
                  <p:embed/>
                  <p:pic>
                    <p:nvPicPr>
                      <p:cNvPr id="0" name=""/>
                      <p:cNvPicPr>
                        <a:picLocks noChangeAspect="1" noChangeArrowheads="1"/>
                      </p:cNvPicPr>
                      <p:nvPr/>
                    </p:nvPicPr>
                    <p:blipFill>
                      <a:blip r:embed="rId6"/>
                      <a:srcRect/>
                      <a:stretch>
                        <a:fillRect/>
                      </a:stretch>
                    </p:blipFill>
                    <p:spPr bwMode="auto">
                      <a:xfrm>
                        <a:off x="3278822" y="3072448"/>
                        <a:ext cx="3729990"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3" name="TextBox 32"/>
              <p:cNvSpPr txBox="1"/>
              <p:nvPr/>
            </p:nvSpPr>
            <p:spPr>
              <a:xfrm>
                <a:off x="2089713" y="3563154"/>
                <a:ext cx="9795899" cy="898003"/>
              </a:xfrm>
              <a:prstGeom prst="rect">
                <a:avLst/>
              </a:prstGeom>
              <a:noFill/>
            </p:spPr>
            <p:txBody>
              <a:bodyPr wrap="square" rtlCol="0">
                <a:spAutoFit/>
              </a:bodyPr>
              <a:lstStyle/>
              <a:p>
                <a:r>
                  <a:rPr lang="en-US" sz="2600" b="1" smtClean="0">
                    <a:latin typeface="Arial" pitchFamily="34" charset="0"/>
                    <a:cs typeface="Arial" pitchFamily="34" charset="0"/>
                  </a:rPr>
                  <a:t>Do đó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2 nghiệm phân biệt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𝟏</m:t>
                        </m:r>
                      </m:sub>
                    </m:sSub>
                    <m:r>
                      <a:rPr lang="en-US" sz="2600" b="1" i="1">
                        <a:latin typeface="Cambria Math"/>
                        <a:cs typeface="Arial" pitchFamily="34" charset="0"/>
                      </a:rPr>
                      <m:t>,  </m:t>
                    </m:r>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𝟐</m:t>
                        </m:r>
                      </m:sub>
                    </m:sSub>
                  </m:oMath>
                </a14:m>
                <a:r>
                  <a:rPr lang="en-US" sz="2600" b="1" smtClean="0">
                    <a:latin typeface="Arial" pitchFamily="34" charset="0"/>
                    <a:cs typeface="Arial" pitchFamily="34" charset="0"/>
                  </a:rPr>
                  <a:t> . </a:t>
                </a:r>
              </a:p>
              <a:p>
                <a:r>
                  <a:rPr lang="en-US" sz="2600" b="1" smtClean="0">
                    <a:latin typeface="Arial" pitchFamily="34" charset="0"/>
                    <a:cs typeface="Arial" pitchFamily="34" charset="0"/>
                  </a:rPr>
                  <a:t>Theo định lí Viète , ta có : </a:t>
                </a:r>
                <a:endParaRPr lang="vi-VN" sz="2600" b="1">
                  <a:latin typeface="Arial" pitchFamily="34" charset="0"/>
                  <a:cs typeface="Arial"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089713" y="3563154"/>
                <a:ext cx="9795899" cy="898003"/>
              </a:xfrm>
              <a:prstGeom prst="rect">
                <a:avLst/>
              </a:prstGeom>
              <a:blipFill rotWithShape="1">
                <a:blip r:embed="rId13"/>
                <a:stretch>
                  <a:fillRect l="-1120" t="-6122" b="-15646"/>
                </a:stretch>
              </a:blipFill>
            </p:spPr>
            <p:txBody>
              <a:bodyPr/>
              <a:lstStyle/>
              <a:p>
                <a:r>
                  <a:rPr lang="en-US">
                    <a:noFill/>
                  </a:rPr>
                  <a:t> </a:t>
                </a:r>
              </a:p>
            </p:txBody>
          </p:sp>
        </mc:Fallback>
      </mc:AlternateContent>
      <p:graphicFrame>
        <p:nvGraphicFramePr>
          <p:cNvPr id="34" name="Object 33"/>
          <p:cNvGraphicFramePr>
            <a:graphicFrameLocks noChangeAspect="1"/>
          </p:cNvGraphicFramePr>
          <p:nvPr>
            <p:extLst>
              <p:ext uri="{D42A27DB-BD31-4B8C-83A1-F6EECF244321}">
                <p14:modId xmlns:p14="http://schemas.microsoft.com/office/powerpoint/2010/main" val="4047832595"/>
              </p:ext>
            </p:extLst>
          </p:nvPr>
        </p:nvGraphicFramePr>
        <p:xfrm>
          <a:off x="3783773" y="4364038"/>
          <a:ext cx="2147888" cy="989012"/>
        </p:xfrm>
        <a:graphic>
          <a:graphicData uri="http://schemas.openxmlformats.org/presentationml/2006/ole">
            <mc:AlternateContent xmlns:mc="http://schemas.openxmlformats.org/markup-compatibility/2006">
              <mc:Choice xmlns:v="urn:schemas-microsoft-com:vml" Requires="v">
                <p:oleObj spid="_x0000_s953418" name="Equation" r:id="rId14" imgW="914400" imgH="419040" progId="Equation.DSMT4">
                  <p:embed/>
                </p:oleObj>
              </mc:Choice>
              <mc:Fallback>
                <p:oleObj name="Equation" r:id="rId14" imgW="914400" imgH="419040" progId="Equation.DSMT4">
                  <p:embed/>
                  <p:pic>
                    <p:nvPicPr>
                      <p:cNvPr id="0" name=""/>
                      <p:cNvPicPr>
                        <a:picLocks noChangeAspect="1" noChangeArrowheads="1"/>
                      </p:cNvPicPr>
                      <p:nvPr/>
                    </p:nvPicPr>
                    <p:blipFill>
                      <a:blip r:embed="rId15"/>
                      <a:srcRect/>
                      <a:stretch>
                        <a:fillRect/>
                      </a:stretch>
                    </p:blipFill>
                    <p:spPr bwMode="auto">
                      <a:xfrm>
                        <a:off x="3783773" y="4364038"/>
                        <a:ext cx="214788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706888999"/>
              </p:ext>
            </p:extLst>
          </p:nvPr>
        </p:nvGraphicFramePr>
        <p:xfrm>
          <a:off x="6170612" y="4364038"/>
          <a:ext cx="1790700" cy="989012"/>
        </p:xfrm>
        <a:graphic>
          <a:graphicData uri="http://schemas.openxmlformats.org/presentationml/2006/ole">
            <mc:AlternateContent xmlns:mc="http://schemas.openxmlformats.org/markup-compatibility/2006">
              <mc:Choice xmlns:v="urn:schemas-microsoft-com:vml" Requires="v">
                <p:oleObj spid="_x0000_s953419" name="Equation" r:id="rId16" imgW="761760" imgH="419040" progId="Equation.DSMT4">
                  <p:embed/>
                </p:oleObj>
              </mc:Choice>
              <mc:Fallback>
                <p:oleObj name="Equation" r:id="rId16" imgW="761760" imgH="419040" progId="Equation.DSMT4">
                  <p:embed/>
                  <p:pic>
                    <p:nvPicPr>
                      <p:cNvPr id="0" name=""/>
                      <p:cNvPicPr>
                        <a:picLocks noChangeAspect="1" noChangeArrowheads="1"/>
                      </p:cNvPicPr>
                      <p:nvPr/>
                    </p:nvPicPr>
                    <p:blipFill>
                      <a:blip r:embed="rId17"/>
                      <a:srcRect/>
                      <a:stretch>
                        <a:fillRect/>
                      </a:stretch>
                    </p:blipFill>
                    <p:spPr bwMode="auto">
                      <a:xfrm>
                        <a:off x="6170612" y="4364038"/>
                        <a:ext cx="17907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36"/>
          <p:cNvSpPr txBox="1"/>
          <p:nvPr/>
        </p:nvSpPr>
        <p:spPr>
          <a:xfrm>
            <a:off x="1590783" y="5390346"/>
            <a:ext cx="1938689" cy="477054"/>
          </a:xfrm>
          <a:prstGeom prst="rect">
            <a:avLst/>
          </a:prstGeom>
          <a:noFill/>
        </p:spPr>
        <p:txBody>
          <a:bodyPr wrap="square" rtlCol="0">
            <a:spAutoFit/>
          </a:bodyPr>
          <a:lstStyle/>
          <a:p>
            <a:r>
              <a:rPr lang="en-US" sz="2500" b="1" smtClean="0">
                <a:latin typeface="Arial" pitchFamily="34" charset="0"/>
                <a:cs typeface="Arial" pitchFamily="34" charset="0"/>
              </a:rPr>
              <a:t>b)  Ta có :</a:t>
            </a:r>
            <a:endParaRPr lang="vi-VN" sz="2500" b="1">
              <a:latin typeface="Arial" pitchFamily="34" charset="0"/>
              <a:cs typeface="Arial" pitchFamily="34"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391146314"/>
              </p:ext>
            </p:extLst>
          </p:nvPr>
        </p:nvGraphicFramePr>
        <p:xfrm>
          <a:off x="3275012" y="5326231"/>
          <a:ext cx="2625725" cy="479425"/>
        </p:xfrm>
        <a:graphic>
          <a:graphicData uri="http://schemas.openxmlformats.org/presentationml/2006/ole">
            <mc:AlternateContent xmlns:mc="http://schemas.openxmlformats.org/markup-compatibility/2006">
              <mc:Choice xmlns:v="urn:schemas-microsoft-com:vml" Requires="v">
                <p:oleObj spid="_x0000_s953420" name="Equation" r:id="rId18" imgW="1117440" imgH="203040" progId="Equation.DSMT4">
                  <p:embed/>
                </p:oleObj>
              </mc:Choice>
              <mc:Fallback>
                <p:oleObj name="Equation" r:id="rId18" imgW="1117440" imgH="203040" progId="Equation.DSMT4">
                  <p:embed/>
                  <p:pic>
                    <p:nvPicPr>
                      <p:cNvPr id="0" name=""/>
                      <p:cNvPicPr>
                        <a:picLocks noChangeAspect="1" noChangeArrowheads="1"/>
                      </p:cNvPicPr>
                      <p:nvPr/>
                    </p:nvPicPr>
                    <p:blipFill>
                      <a:blip r:embed="rId19"/>
                      <a:srcRect/>
                      <a:stretch>
                        <a:fillRect/>
                      </a:stretch>
                    </p:blipFill>
                    <p:spPr bwMode="auto">
                      <a:xfrm>
                        <a:off x="3275012" y="5326231"/>
                        <a:ext cx="26257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TextBox 38"/>
          <p:cNvSpPr txBox="1"/>
          <p:nvPr/>
        </p:nvSpPr>
        <p:spPr>
          <a:xfrm>
            <a:off x="2154291" y="5972567"/>
            <a:ext cx="4092522" cy="477054"/>
          </a:xfrm>
          <a:prstGeom prst="rect">
            <a:avLst/>
          </a:prstGeom>
          <a:noFill/>
        </p:spPr>
        <p:txBody>
          <a:bodyPr wrap="square" rtlCol="0">
            <a:spAutoFit/>
          </a:bodyPr>
          <a:lstStyle/>
          <a:p>
            <a:r>
              <a:rPr lang="en-US" sz="2500" b="1" smtClean="0">
                <a:latin typeface="Arial" pitchFamily="34" charset="0"/>
                <a:cs typeface="Arial" pitchFamily="34" charset="0"/>
              </a:rPr>
              <a:t>Theo định lí Viète , ta có : </a:t>
            </a:r>
            <a:endParaRPr lang="vi-VN" sz="2500" b="1">
              <a:latin typeface="Arial" pitchFamily="34" charset="0"/>
              <a:cs typeface="Arial"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3056925781"/>
              </p:ext>
            </p:extLst>
          </p:nvPr>
        </p:nvGraphicFramePr>
        <p:xfrm>
          <a:off x="6365875" y="5716196"/>
          <a:ext cx="3013075" cy="989013"/>
        </p:xfrm>
        <a:graphic>
          <a:graphicData uri="http://schemas.openxmlformats.org/presentationml/2006/ole">
            <mc:AlternateContent xmlns:mc="http://schemas.openxmlformats.org/markup-compatibility/2006">
              <mc:Choice xmlns:v="urn:schemas-microsoft-com:vml" Requires="v">
                <p:oleObj spid="_x0000_s953421" name="Equation" r:id="rId20" imgW="1282680" imgH="419040" progId="Equation.DSMT4">
                  <p:embed/>
                </p:oleObj>
              </mc:Choice>
              <mc:Fallback>
                <p:oleObj name="Equation" r:id="rId20" imgW="1282680" imgH="419040" progId="Equation.DSMT4">
                  <p:embed/>
                  <p:pic>
                    <p:nvPicPr>
                      <p:cNvPr id="0" name=""/>
                      <p:cNvPicPr>
                        <a:picLocks noChangeAspect="1" noChangeArrowheads="1"/>
                      </p:cNvPicPr>
                      <p:nvPr/>
                    </p:nvPicPr>
                    <p:blipFill>
                      <a:blip r:embed="rId21"/>
                      <a:srcRect/>
                      <a:stretch>
                        <a:fillRect/>
                      </a:stretch>
                    </p:blipFill>
                    <p:spPr bwMode="auto">
                      <a:xfrm>
                        <a:off x="6365875" y="5716196"/>
                        <a:ext cx="30130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39374810"/>
              </p:ext>
            </p:extLst>
          </p:nvPr>
        </p:nvGraphicFramePr>
        <p:xfrm>
          <a:off x="9485312" y="5716588"/>
          <a:ext cx="1790700" cy="989012"/>
        </p:xfrm>
        <a:graphic>
          <a:graphicData uri="http://schemas.openxmlformats.org/presentationml/2006/ole">
            <mc:AlternateContent xmlns:mc="http://schemas.openxmlformats.org/markup-compatibility/2006">
              <mc:Choice xmlns:v="urn:schemas-microsoft-com:vml" Requires="v">
                <p:oleObj spid="_x0000_s953422" name="Equation" r:id="rId22" imgW="761760" imgH="419040" progId="Equation.DSMT4">
                  <p:embed/>
                </p:oleObj>
              </mc:Choice>
              <mc:Fallback>
                <p:oleObj name="Equation" r:id="rId22" imgW="761760" imgH="419040" progId="Equation.DSMT4">
                  <p:embed/>
                  <p:pic>
                    <p:nvPicPr>
                      <p:cNvPr id="0" name=""/>
                      <p:cNvPicPr>
                        <a:picLocks noChangeAspect="1" noChangeArrowheads="1"/>
                      </p:cNvPicPr>
                      <p:nvPr/>
                    </p:nvPicPr>
                    <p:blipFill>
                      <a:blip r:embed="rId23"/>
                      <a:srcRect/>
                      <a:stretch>
                        <a:fillRect/>
                      </a:stretch>
                    </p:blipFill>
                    <p:spPr bwMode="auto">
                      <a:xfrm>
                        <a:off x="9485312" y="5716588"/>
                        <a:ext cx="17907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3410" name="Picture 6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0812" y="697309"/>
            <a:ext cx="118205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153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p:bldP spid="37"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227" y="27432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4"/>
          <p:cNvSpPr>
            <a:spLocks noChangeArrowheads="1"/>
          </p:cNvSpPr>
          <p:nvPr/>
        </p:nvSpPr>
        <p:spPr bwMode="gray">
          <a:xfrm>
            <a:off x="447214" y="95249"/>
            <a:ext cx="328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2200" b="1" smtClean="0">
                <a:solidFill>
                  <a:schemeClr val="bg1"/>
                </a:solidFill>
                <a:latin typeface="Arial" pitchFamily="34" charset="0"/>
                <a:cs typeface="Arial" pitchFamily="34" charset="0"/>
              </a:rPr>
              <a:t>ĐỊNH LÍ VIÈTE .</a:t>
            </a:r>
            <a:endParaRPr lang="vi-VN" sz="2200" b="1">
              <a:solidFill>
                <a:schemeClr val="bg1"/>
              </a:solidFill>
              <a:latin typeface="Arial" pitchFamily="34" charset="0"/>
              <a:cs typeface="Arial" pitchFamily="34" charset="0"/>
            </a:endParaRPr>
          </a:p>
        </p:txBody>
      </p:sp>
      <p:sp>
        <p:nvSpPr>
          <p:cNvPr id="19" name="TextBox 18"/>
          <p:cNvSpPr txBox="1"/>
          <p:nvPr/>
        </p:nvSpPr>
        <p:spPr>
          <a:xfrm>
            <a:off x="1743183" y="3101171"/>
            <a:ext cx="1938689" cy="477054"/>
          </a:xfrm>
          <a:prstGeom prst="rect">
            <a:avLst/>
          </a:prstGeom>
          <a:noFill/>
        </p:spPr>
        <p:txBody>
          <a:bodyPr wrap="square" rtlCol="0">
            <a:spAutoFit/>
          </a:bodyPr>
          <a:lstStyle/>
          <a:p>
            <a:r>
              <a:rPr lang="en-US" sz="2500" b="1" smtClean="0">
                <a:latin typeface="Arial" pitchFamily="34" charset="0"/>
                <a:cs typeface="Arial" pitchFamily="34" charset="0"/>
              </a:rPr>
              <a:t>a)  Ta có :</a:t>
            </a:r>
            <a:endParaRPr lang="vi-VN" sz="25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732417850"/>
              </p:ext>
            </p:extLst>
          </p:nvPr>
        </p:nvGraphicFramePr>
        <p:xfrm>
          <a:off x="3468687" y="3040231"/>
          <a:ext cx="3997325" cy="569913"/>
        </p:xfrm>
        <a:graphic>
          <a:graphicData uri="http://schemas.openxmlformats.org/presentationml/2006/ole">
            <mc:AlternateContent xmlns:mc="http://schemas.openxmlformats.org/markup-compatibility/2006">
              <mc:Choice xmlns:v="urn:schemas-microsoft-com:vml" Requires="v">
                <p:oleObj spid="_x0000_s954488" name="Equation" r:id="rId5" imgW="1701720" imgH="241200" progId="Equation.DSMT4">
                  <p:embed/>
                </p:oleObj>
              </mc:Choice>
              <mc:Fallback>
                <p:oleObj name="Equation" r:id="rId5" imgW="1701720" imgH="241200" progId="Equation.DSMT4">
                  <p:embed/>
                  <p:pic>
                    <p:nvPicPr>
                      <p:cNvPr id="0" name=""/>
                      <p:cNvPicPr>
                        <a:picLocks noChangeAspect="1" noChangeArrowheads="1"/>
                      </p:cNvPicPr>
                      <p:nvPr/>
                    </p:nvPicPr>
                    <p:blipFill>
                      <a:blip r:embed="rId6"/>
                      <a:srcRect/>
                      <a:stretch>
                        <a:fillRect/>
                      </a:stretch>
                    </p:blipFill>
                    <p:spPr bwMode="auto">
                      <a:xfrm>
                        <a:off x="3468687" y="3040231"/>
                        <a:ext cx="39973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208212" y="3686567"/>
            <a:ext cx="4092522" cy="477054"/>
          </a:xfrm>
          <a:prstGeom prst="rect">
            <a:avLst/>
          </a:prstGeom>
          <a:noFill/>
        </p:spPr>
        <p:txBody>
          <a:bodyPr wrap="square" rtlCol="0">
            <a:spAutoFit/>
          </a:bodyPr>
          <a:lstStyle/>
          <a:p>
            <a:r>
              <a:rPr lang="en-US" sz="2500" b="1" smtClean="0">
                <a:latin typeface="Arial" pitchFamily="34" charset="0"/>
                <a:cs typeface="Arial" pitchFamily="34" charset="0"/>
              </a:rPr>
              <a:t>Theo định lí Viète , ta có : </a:t>
            </a:r>
            <a:endParaRPr lang="vi-VN" sz="2500"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1688372604"/>
              </p:ext>
            </p:extLst>
          </p:nvPr>
        </p:nvGraphicFramePr>
        <p:xfrm>
          <a:off x="6289621" y="3430587"/>
          <a:ext cx="1758950" cy="989013"/>
        </p:xfrm>
        <a:graphic>
          <a:graphicData uri="http://schemas.openxmlformats.org/presentationml/2006/ole">
            <mc:AlternateContent xmlns:mc="http://schemas.openxmlformats.org/markup-compatibility/2006">
              <mc:Choice xmlns:v="urn:schemas-microsoft-com:vml" Requires="v">
                <p:oleObj spid="_x0000_s954489" name="Equation" r:id="rId7" imgW="749160" imgH="419040" progId="Equation.DSMT4">
                  <p:embed/>
                </p:oleObj>
              </mc:Choice>
              <mc:Fallback>
                <p:oleObj name="Equation" r:id="rId7" imgW="749160" imgH="419040" progId="Equation.DSMT4">
                  <p:embed/>
                  <p:pic>
                    <p:nvPicPr>
                      <p:cNvPr id="0" name=""/>
                      <p:cNvPicPr>
                        <a:picLocks noChangeAspect="1" noChangeArrowheads="1"/>
                      </p:cNvPicPr>
                      <p:nvPr/>
                    </p:nvPicPr>
                    <p:blipFill>
                      <a:blip r:embed="rId8"/>
                      <a:srcRect/>
                      <a:stretch>
                        <a:fillRect/>
                      </a:stretch>
                    </p:blipFill>
                    <p:spPr bwMode="auto">
                      <a:xfrm>
                        <a:off x="6289621" y="3430587"/>
                        <a:ext cx="17589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79639071"/>
              </p:ext>
            </p:extLst>
          </p:nvPr>
        </p:nvGraphicFramePr>
        <p:xfrm>
          <a:off x="8129533" y="3430588"/>
          <a:ext cx="1790700" cy="989012"/>
        </p:xfrm>
        <a:graphic>
          <a:graphicData uri="http://schemas.openxmlformats.org/presentationml/2006/ole">
            <mc:AlternateContent xmlns:mc="http://schemas.openxmlformats.org/markup-compatibility/2006">
              <mc:Choice xmlns:v="urn:schemas-microsoft-com:vml" Requires="v">
                <p:oleObj spid="_x0000_s954490" name="Equation" r:id="rId9" imgW="761760" imgH="419040" progId="Equation.DSMT4">
                  <p:embed/>
                </p:oleObj>
              </mc:Choice>
              <mc:Fallback>
                <p:oleObj name="Equation" r:id="rId9" imgW="761760" imgH="419040" progId="Equation.DSMT4">
                  <p:embed/>
                  <p:pic>
                    <p:nvPicPr>
                      <p:cNvPr id="0" name=""/>
                      <p:cNvPicPr>
                        <a:picLocks noChangeAspect="1" noChangeArrowheads="1"/>
                      </p:cNvPicPr>
                      <p:nvPr/>
                    </p:nvPicPr>
                    <p:blipFill>
                      <a:blip r:embed="rId10"/>
                      <a:srcRect/>
                      <a:stretch>
                        <a:fillRect/>
                      </a:stretch>
                    </p:blipFill>
                    <p:spPr bwMode="auto">
                      <a:xfrm>
                        <a:off x="8129533" y="3430588"/>
                        <a:ext cx="17907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1741595" y="4398159"/>
            <a:ext cx="1938689" cy="477054"/>
          </a:xfrm>
          <a:prstGeom prst="rect">
            <a:avLst/>
          </a:prstGeom>
          <a:noFill/>
        </p:spPr>
        <p:txBody>
          <a:bodyPr wrap="square" rtlCol="0">
            <a:spAutoFit/>
          </a:bodyPr>
          <a:lstStyle/>
          <a:p>
            <a:r>
              <a:rPr lang="en-US" sz="2500" b="1" smtClean="0">
                <a:latin typeface="Arial" pitchFamily="34" charset="0"/>
                <a:cs typeface="Arial" pitchFamily="34" charset="0"/>
              </a:rPr>
              <a:t>b)  Ta có :</a:t>
            </a:r>
            <a:endParaRPr lang="vi-VN" sz="2500" b="1">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287848644"/>
              </p:ext>
            </p:extLst>
          </p:nvPr>
        </p:nvGraphicFramePr>
        <p:xfrm>
          <a:off x="3455987" y="4332680"/>
          <a:ext cx="3521075" cy="569912"/>
        </p:xfrm>
        <a:graphic>
          <a:graphicData uri="http://schemas.openxmlformats.org/presentationml/2006/ole">
            <mc:AlternateContent xmlns:mc="http://schemas.openxmlformats.org/markup-compatibility/2006">
              <mc:Choice xmlns:v="urn:schemas-microsoft-com:vml" Requires="v">
                <p:oleObj spid="_x0000_s954491" name="Equation" r:id="rId11" imgW="1498320" imgH="241200" progId="Equation.DSMT4">
                  <p:embed/>
                </p:oleObj>
              </mc:Choice>
              <mc:Fallback>
                <p:oleObj name="Equation" r:id="rId11" imgW="1498320" imgH="241200" progId="Equation.DSMT4">
                  <p:embed/>
                  <p:pic>
                    <p:nvPicPr>
                      <p:cNvPr id="0" name=""/>
                      <p:cNvPicPr>
                        <a:picLocks noChangeAspect="1" noChangeArrowheads="1"/>
                      </p:cNvPicPr>
                      <p:nvPr/>
                    </p:nvPicPr>
                    <p:blipFill>
                      <a:blip r:embed="rId12"/>
                      <a:srcRect/>
                      <a:stretch>
                        <a:fillRect/>
                      </a:stretch>
                    </p:blipFill>
                    <p:spPr bwMode="auto">
                      <a:xfrm>
                        <a:off x="3455987" y="4332680"/>
                        <a:ext cx="35210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6"/>
          <p:cNvSpPr txBox="1"/>
          <p:nvPr/>
        </p:nvSpPr>
        <p:spPr>
          <a:xfrm>
            <a:off x="2208212" y="4905767"/>
            <a:ext cx="4092522" cy="477054"/>
          </a:xfrm>
          <a:prstGeom prst="rect">
            <a:avLst/>
          </a:prstGeom>
          <a:noFill/>
        </p:spPr>
        <p:txBody>
          <a:bodyPr wrap="square" rtlCol="0">
            <a:spAutoFit/>
          </a:bodyPr>
          <a:lstStyle/>
          <a:p>
            <a:r>
              <a:rPr lang="en-US" sz="2500" b="1" smtClean="0">
                <a:latin typeface="Arial" pitchFamily="34" charset="0"/>
                <a:cs typeface="Arial" pitchFamily="34" charset="0"/>
              </a:rPr>
              <a:t>Theo định lí Viète , ta có : </a:t>
            </a:r>
            <a:endParaRPr lang="vi-VN" sz="25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324592325"/>
              </p:ext>
            </p:extLst>
          </p:nvPr>
        </p:nvGraphicFramePr>
        <p:xfrm>
          <a:off x="6378521" y="4649788"/>
          <a:ext cx="2592387" cy="989012"/>
        </p:xfrm>
        <a:graphic>
          <a:graphicData uri="http://schemas.openxmlformats.org/presentationml/2006/ole">
            <mc:AlternateContent xmlns:mc="http://schemas.openxmlformats.org/markup-compatibility/2006">
              <mc:Choice xmlns:v="urn:schemas-microsoft-com:vml" Requires="v">
                <p:oleObj spid="_x0000_s954492" name="Equation" r:id="rId13" imgW="1104840" imgH="419040" progId="Equation.DSMT4">
                  <p:embed/>
                </p:oleObj>
              </mc:Choice>
              <mc:Fallback>
                <p:oleObj name="Equation" r:id="rId13" imgW="1104840" imgH="419040" progId="Equation.DSMT4">
                  <p:embed/>
                  <p:pic>
                    <p:nvPicPr>
                      <p:cNvPr id="0" name=""/>
                      <p:cNvPicPr>
                        <a:picLocks noChangeAspect="1" noChangeArrowheads="1"/>
                      </p:cNvPicPr>
                      <p:nvPr/>
                    </p:nvPicPr>
                    <p:blipFill>
                      <a:blip r:embed="rId14"/>
                      <a:srcRect/>
                      <a:stretch>
                        <a:fillRect/>
                      </a:stretch>
                    </p:blipFill>
                    <p:spPr bwMode="auto">
                      <a:xfrm>
                        <a:off x="6378521" y="4649788"/>
                        <a:ext cx="25923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710221531"/>
              </p:ext>
            </p:extLst>
          </p:nvPr>
        </p:nvGraphicFramePr>
        <p:xfrm>
          <a:off x="9125355" y="4649788"/>
          <a:ext cx="1970088" cy="989012"/>
        </p:xfrm>
        <a:graphic>
          <a:graphicData uri="http://schemas.openxmlformats.org/presentationml/2006/ole">
            <mc:AlternateContent xmlns:mc="http://schemas.openxmlformats.org/markup-compatibility/2006">
              <mc:Choice xmlns:v="urn:schemas-microsoft-com:vml" Requires="v">
                <p:oleObj spid="_x0000_s954493" name="Equation" r:id="rId15" imgW="838080" imgH="419040" progId="Equation.DSMT4">
                  <p:embed/>
                </p:oleObj>
              </mc:Choice>
              <mc:Fallback>
                <p:oleObj name="Equation" r:id="rId15" imgW="838080" imgH="419040" progId="Equation.DSMT4">
                  <p:embed/>
                  <p:pic>
                    <p:nvPicPr>
                      <p:cNvPr id="0" name=""/>
                      <p:cNvPicPr>
                        <a:picLocks noChangeAspect="1" noChangeArrowheads="1"/>
                      </p:cNvPicPr>
                      <p:nvPr/>
                    </p:nvPicPr>
                    <p:blipFill>
                      <a:blip r:embed="rId16"/>
                      <a:srcRect/>
                      <a:stretch>
                        <a:fillRect/>
                      </a:stretch>
                    </p:blipFill>
                    <p:spPr bwMode="auto">
                      <a:xfrm>
                        <a:off x="9125355" y="4649788"/>
                        <a:ext cx="197008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1741595" y="5609029"/>
            <a:ext cx="1938689" cy="477054"/>
          </a:xfrm>
          <a:prstGeom prst="rect">
            <a:avLst/>
          </a:prstGeom>
          <a:noFill/>
        </p:spPr>
        <p:txBody>
          <a:bodyPr wrap="square" rtlCol="0">
            <a:spAutoFit/>
          </a:bodyPr>
          <a:lstStyle/>
          <a:p>
            <a:r>
              <a:rPr lang="en-US" sz="2500" b="1" smtClean="0">
                <a:latin typeface="Arial" pitchFamily="34" charset="0"/>
                <a:cs typeface="Arial" pitchFamily="34" charset="0"/>
              </a:rPr>
              <a:t>c)  Ta có :</a:t>
            </a:r>
            <a:endParaRPr lang="vi-VN" sz="2500" b="1">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2977063642"/>
              </p:ext>
            </p:extLst>
          </p:nvPr>
        </p:nvGraphicFramePr>
        <p:xfrm>
          <a:off x="3503612" y="5457825"/>
          <a:ext cx="3521075" cy="569912"/>
        </p:xfrm>
        <a:graphic>
          <a:graphicData uri="http://schemas.openxmlformats.org/presentationml/2006/ole">
            <mc:AlternateContent xmlns:mc="http://schemas.openxmlformats.org/markup-compatibility/2006">
              <mc:Choice xmlns:v="urn:schemas-microsoft-com:vml" Requires="v">
                <p:oleObj spid="_x0000_s954494" name="Equation" r:id="rId17" imgW="1498320" imgH="241200" progId="Equation.DSMT4">
                  <p:embed/>
                </p:oleObj>
              </mc:Choice>
              <mc:Fallback>
                <p:oleObj name="Equation" r:id="rId17" imgW="1498320" imgH="241200" progId="Equation.DSMT4">
                  <p:embed/>
                  <p:pic>
                    <p:nvPicPr>
                      <p:cNvPr id="0" name=""/>
                      <p:cNvPicPr>
                        <a:picLocks noChangeAspect="1" noChangeArrowheads="1"/>
                      </p:cNvPicPr>
                      <p:nvPr/>
                    </p:nvPicPr>
                    <p:blipFill>
                      <a:blip r:embed="rId18"/>
                      <a:srcRect/>
                      <a:stretch>
                        <a:fillRect/>
                      </a:stretch>
                    </p:blipFill>
                    <p:spPr bwMode="auto">
                      <a:xfrm>
                        <a:off x="3503612" y="5457825"/>
                        <a:ext cx="35210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2208212" y="6116637"/>
            <a:ext cx="4092522" cy="477054"/>
          </a:xfrm>
          <a:prstGeom prst="rect">
            <a:avLst/>
          </a:prstGeom>
          <a:noFill/>
        </p:spPr>
        <p:txBody>
          <a:bodyPr wrap="square" rtlCol="0">
            <a:spAutoFit/>
          </a:bodyPr>
          <a:lstStyle/>
          <a:p>
            <a:r>
              <a:rPr lang="en-US" sz="2500" b="1" smtClean="0">
                <a:latin typeface="Arial" pitchFamily="34" charset="0"/>
                <a:cs typeface="Arial" pitchFamily="34" charset="0"/>
              </a:rPr>
              <a:t>Theo định lí Viète , ta có : </a:t>
            </a:r>
            <a:endParaRPr lang="vi-VN" sz="2500"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684119194"/>
              </p:ext>
            </p:extLst>
          </p:nvPr>
        </p:nvGraphicFramePr>
        <p:xfrm>
          <a:off x="6344856" y="6055920"/>
          <a:ext cx="1698625" cy="598487"/>
        </p:xfrm>
        <a:graphic>
          <a:graphicData uri="http://schemas.openxmlformats.org/presentationml/2006/ole">
            <mc:AlternateContent xmlns:mc="http://schemas.openxmlformats.org/markup-compatibility/2006">
              <mc:Choice xmlns:v="urn:schemas-microsoft-com:vml" Requires="v">
                <p:oleObj spid="_x0000_s954495" name="Equation" r:id="rId19" imgW="723600" imgH="253800" progId="Equation.DSMT4">
                  <p:embed/>
                </p:oleObj>
              </mc:Choice>
              <mc:Fallback>
                <p:oleObj name="Equation" r:id="rId19" imgW="723600" imgH="253800" progId="Equation.DSMT4">
                  <p:embed/>
                  <p:pic>
                    <p:nvPicPr>
                      <p:cNvPr id="0" name=""/>
                      <p:cNvPicPr>
                        <a:picLocks noChangeAspect="1" noChangeArrowheads="1"/>
                      </p:cNvPicPr>
                      <p:nvPr/>
                    </p:nvPicPr>
                    <p:blipFill>
                      <a:blip r:embed="rId20"/>
                      <a:srcRect/>
                      <a:stretch>
                        <a:fillRect/>
                      </a:stretch>
                    </p:blipFill>
                    <p:spPr bwMode="auto">
                      <a:xfrm>
                        <a:off x="6344856" y="6055920"/>
                        <a:ext cx="16986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157176219"/>
              </p:ext>
            </p:extLst>
          </p:nvPr>
        </p:nvGraphicFramePr>
        <p:xfrm>
          <a:off x="8145462" y="5768975"/>
          <a:ext cx="3282950" cy="1108075"/>
        </p:xfrm>
        <a:graphic>
          <a:graphicData uri="http://schemas.openxmlformats.org/presentationml/2006/ole">
            <mc:AlternateContent xmlns:mc="http://schemas.openxmlformats.org/markup-compatibility/2006">
              <mc:Choice xmlns:v="urn:schemas-microsoft-com:vml" Requires="v">
                <p:oleObj spid="_x0000_s954496" name="Equation" r:id="rId21" imgW="1396800" imgH="469800" progId="Equation.DSMT4">
                  <p:embed/>
                </p:oleObj>
              </mc:Choice>
              <mc:Fallback>
                <p:oleObj name="Equation" r:id="rId21" imgW="1396800" imgH="469800" progId="Equation.DSMT4">
                  <p:embed/>
                  <p:pic>
                    <p:nvPicPr>
                      <p:cNvPr id="0" name=""/>
                      <p:cNvPicPr>
                        <a:picLocks noChangeAspect="1" noChangeArrowheads="1"/>
                      </p:cNvPicPr>
                      <p:nvPr/>
                    </p:nvPicPr>
                    <p:blipFill>
                      <a:blip r:embed="rId22"/>
                      <a:srcRect/>
                      <a:stretch>
                        <a:fillRect/>
                      </a:stretch>
                    </p:blipFill>
                    <p:spPr bwMode="auto">
                      <a:xfrm>
                        <a:off x="8145462" y="5768975"/>
                        <a:ext cx="32829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4478" name="Picture 1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5412" y="707066"/>
            <a:ext cx="119126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199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7" grpId="0"/>
      <p:bldP spid="30"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35550</TotalTime>
  <Words>517</Words>
  <Application>Microsoft Office PowerPoint</Application>
  <PresentationFormat>Custom</PresentationFormat>
  <Paragraphs>68</Paragraphs>
  <Slides>21</Slides>
  <Notes>12</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1997</cp:revision>
  <dcterms:created xsi:type="dcterms:W3CDTF">2021-08-04T05:24:17Z</dcterms:created>
  <dcterms:modified xsi:type="dcterms:W3CDTF">2025-01-04T03:45:49Z</dcterms:modified>
</cp:coreProperties>
</file>