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96EC7-58A9-4075-886A-155B380781AE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BBCF0-2D42-476F-B700-13C7501E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D437C-DE37-4441-8200-27D90664E50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5738D0-A736-48AF-8C27-480D7AF8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D437C-DE37-4441-8200-27D90664E50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5738D0-A736-48AF-8C27-480D7AF8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D437C-DE37-4441-8200-27D90664E50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5738D0-A736-48AF-8C27-480D7AF8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3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37696-7F56-4673-99E0-FBB2B35A138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5098FF-7F82-46A1-92A3-D0632A0F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66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77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34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84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6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1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61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D437C-DE37-4441-8200-27D90664E50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5738D0-A736-48AF-8C27-480D7AF8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94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13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55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43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53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3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09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51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99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58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05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D437C-DE37-4441-8200-27D90664E50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5738D0-A736-48AF-8C27-480D7AF8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6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65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15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97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D437C-DE37-4441-8200-27D90664E50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5738D0-A736-48AF-8C27-480D7AF8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8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D437C-DE37-4441-8200-27D90664E50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5738D0-A736-48AF-8C27-480D7AF8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D437C-DE37-4441-8200-27D90664E50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5738D0-A736-48AF-8C27-480D7AF8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2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D437C-DE37-4441-8200-27D90664E50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5738D0-A736-48AF-8C27-480D7AF8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9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D437C-DE37-4441-8200-27D90664E50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5738D0-A736-48AF-8C27-480D7AF8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D437C-DE37-4441-8200-27D90664E50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5738D0-A736-48AF-8C27-480D7AF8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9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5597">
            <a:off x="8659412" y="-128399"/>
            <a:ext cx="3622740" cy="2453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4926169"/>
            <a:ext cx="2571750" cy="19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6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8.xml"/><Relationship Id="rId1" Type="http://schemas.openxmlformats.org/officeDocument/2006/relationships/video" Target="A3.WMV" TargetMode="External"/><Relationship Id="rId5" Type="http://schemas.openxmlformats.org/officeDocument/2006/relationships/image" Target="../media/image42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3136" y="0"/>
            <a:ext cx="557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BÀI CŨ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252" y="902562"/>
            <a:ext cx="978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bị cọ xát thì nhiều vật trở thành vật </a:t>
            </a:r>
            <a:r>
              <a:rPr lang="en-US" altLang="en-US" sz="3600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 điện 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vật </a:t>
            </a:r>
            <a:r>
              <a:rPr lang="en-US" altLang="en-US" sz="3600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điện tích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11" y="2297567"/>
            <a:ext cx="10021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hai loại điện tích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Đ</a:t>
            </a:r>
            <a:r>
              <a:rPr lang="vi-V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tích 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</a:t>
            </a: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 </a:t>
            </a:r>
            <a:r>
              <a:rPr lang="vi-VN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(-)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vật </a:t>
            </a:r>
            <a:r>
              <a:rPr lang="vi-V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điện tích </a:t>
            </a:r>
            <a:r>
              <a:rPr lang="vi-VN" altLang="en-US" sz="36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loại </a:t>
            </a:r>
            <a:r>
              <a:rPr lang="vi-V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vi-VN" altLang="en-US" sz="36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 </a:t>
            </a:r>
            <a:r>
              <a:rPr lang="vi-V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vật mang điện tích </a:t>
            </a:r>
            <a:r>
              <a:rPr lang="vi-VN" altLang="en-US" sz="36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loại </a:t>
            </a:r>
            <a:r>
              <a:rPr lang="vi-V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vi-VN" altLang="en-US" sz="36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vi-V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02648" y="3123202"/>
            <a:ext cx="97647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thiết bị, dụng cụ điện hoạt động khi có dòng điện chạy qua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304" y="1041904"/>
            <a:ext cx="100148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n-US" alt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endParaRPr lang="en-US" altLang="en-US" sz="36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 </a:t>
            </a:r>
            <a:r>
              <a:rPr lang="en-US" altLang="en-US" sz="32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dòng các </a:t>
            </a:r>
            <a:r>
              <a:rPr lang="en-US" altLang="en-US" sz="3200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tích dịch chuyển </a:t>
            </a:r>
            <a:r>
              <a:rPr lang="en-US" altLang="en-US" sz="32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hướng.</a:t>
            </a:r>
          </a:p>
        </p:txBody>
      </p:sp>
    </p:spTree>
    <p:extLst>
      <p:ext uri="{BB962C8B-B14F-4D97-AF65-F5344CB8AC3E}">
        <p14:creationId xmlns:p14="http://schemas.microsoft.com/office/powerpoint/2010/main" val="591215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37715" y="2494461"/>
            <a:ext cx="10630581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 có khả </a:t>
            </a:r>
            <a:r>
              <a:rPr lang="en-US" altLang="en-US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</a:t>
            </a:r>
            <a:r>
              <a:rPr lang="en-US" altLang="en-US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dòng điện để các dụng cụ điện hoạt động.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6754" y="1260195"/>
            <a:ext cx="93059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 sz="3600"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latin typeface="Times New Roman" panose="02020603050405020304" pitchFamily="18" charset="0"/>
              </a:rPr>
              <a:t>Các nguồn điện thường dùng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90092" y="613864"/>
            <a:ext cx="8097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NGUỒN ĐIỆN</a:t>
            </a:r>
          </a:p>
        </p:txBody>
      </p:sp>
    </p:spTree>
    <p:extLst>
      <p:ext uri="{BB962C8B-B14F-4D97-AF65-F5344CB8AC3E}">
        <p14:creationId xmlns:p14="http://schemas.microsoft.com/office/powerpoint/2010/main" val="1738944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199" y="2612706"/>
            <a:ext cx="8166463" cy="4245293"/>
            <a:chOff x="48" y="2013"/>
            <a:chExt cx="3984" cy="230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8" y="2013"/>
              <a:ext cx="3984" cy="2307"/>
              <a:chOff x="48" y="2013"/>
              <a:chExt cx="3984" cy="2307"/>
            </a:xfrm>
          </p:grpSpPr>
          <p:pic>
            <p:nvPicPr>
              <p:cNvPr id="8" name="Picture 4" descr="a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2013"/>
                <a:ext cx="3984" cy="2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2832" y="2208"/>
                <a:ext cx="11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 rot="21371599">
              <a:off x="368" y="2832"/>
              <a:ext cx="39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 b="0">
                  <a:solidFill>
                    <a:srgbClr val="FF0000"/>
                  </a:solidFill>
                </a:rPr>
                <a:t>+</a:t>
              </a:r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728" y="2271"/>
              <a:ext cx="620" cy="753"/>
              <a:chOff x="1728" y="2271"/>
              <a:chExt cx="620" cy="753"/>
            </a:xfrm>
          </p:grpSpPr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432" cy="24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" name="Text Box 9"/>
              <p:cNvSpPr txBox="1">
                <a:spLocks noChangeArrowheads="1"/>
              </p:cNvSpPr>
              <p:nvPr/>
            </p:nvSpPr>
            <p:spPr bwMode="auto">
              <a:xfrm rot="21002119">
                <a:off x="1810" y="2271"/>
                <a:ext cx="538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0">
                    <a:solidFill>
                      <a:srgbClr val="0000FF"/>
                    </a:solidFill>
                  </a:rPr>
                  <a:t>_</a:t>
                </a:r>
              </a:p>
            </p:txBody>
          </p:sp>
        </p:grp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17244" y="6406777"/>
            <a:ext cx="17312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 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1907176" y="1968838"/>
            <a:ext cx="28937" cy="47391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5224916" y="4008200"/>
            <a:ext cx="27566" cy="538634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6322018" y="3481271"/>
            <a:ext cx="17320" cy="10655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8242662" y="4546834"/>
            <a:ext cx="406744" cy="21437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76200" y="55451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</a:rPr>
              <a:t>C3: Hãy kể tên các nguồn điện mà em biết</a:t>
            </a:r>
            <a:endParaRPr lang="en-US" altLang="en-US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161438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 quy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1223" y="3555933"/>
            <a:ext cx="1467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tiểu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17437" y="3005320"/>
            <a:ext cx="182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vuông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25962" y="4093902"/>
            <a:ext cx="1467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đại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34"/>
          <p:cNvGraphicFramePr>
            <a:graphicFrameLocks noChangeAspect="1"/>
          </p:cNvGraphicFramePr>
          <p:nvPr>
            <p:extLst/>
          </p:nvPr>
        </p:nvGraphicFramePr>
        <p:xfrm>
          <a:off x="59143" y="2580503"/>
          <a:ext cx="4707423" cy="424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4" imgW="2257740" imgH="2343477" progId="Paint.Picture">
                  <p:embed/>
                </p:oleObj>
              </mc:Choice>
              <mc:Fallback>
                <p:oleObj name="Bitmap Image" r:id="rId4" imgW="2257740" imgH="2343477" progId="Paint.Picture">
                  <p:embed/>
                  <p:pic>
                    <p:nvPicPr>
                      <p:cNvPr id="2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43" y="2580503"/>
                        <a:ext cx="4707423" cy="4245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434750" y="3777364"/>
            <a:ext cx="584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594541" y="3715673"/>
            <a:ext cx="381000" cy="46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649140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/>
      <p:bldP spid="19" grpId="0"/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81001" y="773420"/>
            <a:ext cx="2819399" cy="2798739"/>
            <a:chOff x="240" y="-415"/>
            <a:chExt cx="1537" cy="2089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240" y="-415"/>
            <a:ext cx="1327" cy="1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Bitmap Image" r:id="rId3" imgW="2257740" imgH="2343477" progId="Paint.Picture">
                    <p:embed/>
                  </p:oleObj>
                </mc:Choice>
                <mc:Fallback>
                  <p:oleObj name="Bitmap Image" r:id="rId3" imgW="2257740" imgH="2343477" progId="Paint.Picture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-415"/>
                          <a:ext cx="1327" cy="1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268" y="962"/>
              <a:ext cx="1509" cy="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ô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…..</a:t>
              </a:r>
              <a:endPara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79800" y="801018"/>
            <a:ext cx="2163070" cy="3230397"/>
            <a:chOff x="2191" y="618"/>
            <a:chExt cx="1248" cy="2278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2393" y="618"/>
            <a:ext cx="686" cy="1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Bitmap Image" r:id="rId5" imgW="371527" imgH="647619" progId="Paint.Picture">
                    <p:embed/>
                  </p:oleObj>
                </mc:Choice>
                <mc:Fallback>
                  <p:oleObj name="Bitmap Image" r:id="rId5" imgW="371527" imgH="647619" progId="Paint.Picture">
                    <p:embed/>
                    <p:pic>
                      <p:nvPicPr>
                        <p:cNvPr id="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" y="618"/>
                          <a:ext cx="686" cy="1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91" y="1919"/>
              <a:ext cx="1248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pin,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….</a:t>
              </a:r>
              <a:endPara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263435" y="4436957"/>
            <a:ext cx="3799476" cy="1599353"/>
            <a:chOff x="336" y="3000"/>
            <a:chExt cx="2264" cy="888"/>
          </a:xfrm>
        </p:grpSpPr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336" y="3000"/>
            <a:ext cx="291" cy="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Bitmap Image" r:id="rId7" imgW="685714" imgH="2095793" progId="Paint.Picture">
                    <p:embed/>
                  </p:oleObj>
                </mc:Choice>
                <mc:Fallback>
                  <p:oleObj name="Bitmap Image" r:id="rId7" imgW="685714" imgH="2095793" progId="Paint.Picture">
                    <p:embed/>
                    <p:pic>
                      <p:nvPicPr>
                        <p:cNvPr id="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3000"/>
                          <a:ext cx="291" cy="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768" y="3000"/>
              <a:ext cx="1832" cy="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treo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tường</a:t>
              </a:r>
              <a:r>
                <a:rPr lang="en-US" sz="2800" smtClean="0">
                  <a:solidFill>
                    <a:srgbClr val="0000CC"/>
                  </a:solidFill>
                  <a:latin typeface="VNI-Times" pitchFamily="2" charset="0"/>
                </a:rPr>
                <a:t>, điều khiển từ xa ….</a:t>
              </a:r>
              <a:endParaRPr lang="en-US" sz="2800" dirty="0">
                <a:solidFill>
                  <a:srgbClr val="0000CC"/>
                </a:solidFill>
                <a:latin typeface="VNI-Times" pitchFamily="2" charset="0"/>
              </a:endParaRPr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6392982" y="771087"/>
            <a:ext cx="3382963" cy="3326004"/>
            <a:chOff x="4128" y="178"/>
            <a:chExt cx="2131" cy="2860"/>
          </a:xfrm>
        </p:grpSpPr>
        <p:pic>
          <p:nvPicPr>
            <p:cNvPr id="12" name="Picture 6" descr="DSCF1937"/>
            <p:cNvPicPr>
              <a:picLocks noChangeAspect="1" noChangeArrowheads="1"/>
            </p:cNvPicPr>
            <p:nvPr/>
          </p:nvPicPr>
          <p:blipFill>
            <a:blip r:embed="rId9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8" t="33337" r="45000" b="13348"/>
            <a:stretch>
              <a:fillRect/>
            </a:stretch>
          </p:blipFill>
          <p:spPr bwMode="auto">
            <a:xfrm>
              <a:off x="4224" y="178"/>
              <a:ext cx="816" cy="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4128" y="1847"/>
              <a:ext cx="2131" cy="1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máy ảnh, 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………</a:t>
              </a:r>
              <a:endPara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4370388" y="4420343"/>
            <a:ext cx="5280025" cy="1957501"/>
            <a:chOff x="2880" y="2726"/>
            <a:chExt cx="3326" cy="1162"/>
          </a:xfrm>
        </p:grpSpPr>
        <p:pic>
          <p:nvPicPr>
            <p:cNvPr id="15" name="Picture 5" descr="pin tr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838"/>
              <a:ext cx="882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744" y="2726"/>
              <a:ext cx="2462" cy="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bỏ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túi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…….</a:t>
              </a:r>
              <a:endPara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16" descr="o cam di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995" y="2588354"/>
            <a:ext cx="1600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0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9531" y="0"/>
            <a:ext cx="3352800" cy="2874963"/>
            <a:chOff x="0" y="16"/>
            <a:chExt cx="2112" cy="1811"/>
          </a:xfrm>
        </p:grpSpPr>
        <p:pic>
          <p:nvPicPr>
            <p:cNvPr id="3" name="Picture 3" descr="untitled(4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"/>
              <a:ext cx="210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0" y="1536"/>
              <a:ext cx="21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Nhà máy pin mặt trời</a:t>
              </a: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569006" y="-25400"/>
            <a:ext cx="5638800" cy="2976563"/>
            <a:chOff x="2154" y="0"/>
            <a:chExt cx="3552" cy="1875"/>
          </a:xfrm>
        </p:grpSpPr>
        <p:pic>
          <p:nvPicPr>
            <p:cNvPr id="6" name="Picture 6" descr="14%20Cac%20phuong%20phap%20bao%20duong%20may%20ph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0"/>
              <a:ext cx="355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208" y="1584"/>
              <a:ext cx="29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Nhà máy nhiệt điện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301931" y="2946400"/>
            <a:ext cx="4419600" cy="3890963"/>
            <a:chOff x="96" y="1872"/>
            <a:chExt cx="2784" cy="2451"/>
          </a:xfrm>
        </p:grpSpPr>
        <p:pic>
          <p:nvPicPr>
            <p:cNvPr id="9" name="Picture 9" descr="Tram phat dien gi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872"/>
              <a:ext cx="2784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28" y="4032"/>
              <a:ext cx="18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Điện gió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5812019" y="2946400"/>
            <a:ext cx="4481512" cy="3814763"/>
            <a:chOff x="2937" y="1872"/>
            <a:chExt cx="2823" cy="2403"/>
          </a:xfrm>
        </p:grpSpPr>
        <p:pic>
          <p:nvPicPr>
            <p:cNvPr id="12" name="Picture 12" descr="nha may thuy di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872"/>
              <a:ext cx="2706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024" y="3984"/>
              <a:ext cx="27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Thủy điện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8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076459"/>
            <a:ext cx="91440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smtClean="0">
                <a:solidFill>
                  <a:srgbClr val="0000CC"/>
                </a:solidFill>
                <a:latin typeface="+mj-lt"/>
                <a:sym typeface="Wingdings" panose="05000000000000000000" pitchFamily="2" charset="2"/>
              </a:rPr>
              <a:t></a:t>
            </a:r>
            <a:r>
              <a:rPr lang="en-US" altLang="en-US" sz="3200" smtClean="0">
                <a:solidFill>
                  <a:srgbClr val="0000CC"/>
                </a:solidFill>
                <a:latin typeface="+mj-lt"/>
              </a:rPr>
              <a:t>  </a:t>
            </a:r>
            <a:r>
              <a:rPr lang="en-US" altLang="en-US" sz="3200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nguồn điện (một chiều) đều có hai cực:</a:t>
            </a:r>
            <a:r>
              <a:rPr lang="en-US" alt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				</a:t>
            </a:r>
            <a:endParaRPr lang="en-US" alt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25003" y="1593333"/>
            <a:ext cx="4429966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vi-VN" altLang="en-US" sz="3200" smtClean="0">
                <a:solidFill>
                  <a:srgbClr val="0000CC"/>
                </a:solidFill>
                <a:latin typeface="+mj-lt"/>
              </a:rPr>
              <a:t>-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(+)</a:t>
            </a:r>
            <a:r>
              <a:rPr lang="en-US" altLang="en-US" sz="3200" dirty="0">
                <a:solidFill>
                  <a:srgbClr val="0000CC"/>
                </a:solidFill>
                <a:latin typeface="+mj-lt"/>
              </a:rPr>
              <a:t>	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25003" y="2153677"/>
            <a:ext cx="4140926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vi-VN" alt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(-)</a:t>
            </a:r>
          </a:p>
        </p:txBody>
      </p:sp>
    </p:spTree>
    <p:extLst>
      <p:ext uri="{BB962C8B-B14F-4D97-AF65-F5344CB8AC3E}">
        <p14:creationId xmlns:p14="http://schemas.microsoft.com/office/powerpoint/2010/main" val="15962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231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3667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2438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99"/>
                </a:solidFill>
              </a:rPr>
              <a:t>+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71800" y="1905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99"/>
                </a:solidFill>
              </a:rPr>
              <a:t>_</a:t>
            </a:r>
          </a:p>
        </p:txBody>
      </p:sp>
      <p:pic>
        <p:nvPicPr>
          <p:cNvPr id="6" name="Picture 6" descr="jvr1259581155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/>
          <a:stretch>
            <a:fillRect/>
          </a:stretch>
        </p:blipFill>
        <p:spPr bwMode="auto">
          <a:xfrm>
            <a:off x="5014232" y="1292225"/>
            <a:ext cx="25146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qb11904509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18"/>
          <a:stretch>
            <a:fillRect/>
          </a:stretch>
        </p:blipFill>
        <p:spPr bwMode="auto">
          <a:xfrm>
            <a:off x="8948057" y="1292225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457200"/>
            <a:ext cx="9144276" cy="1066800"/>
            <a:chOff x="52" y="1344"/>
            <a:chExt cx="5953" cy="672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96" y="1344"/>
              <a:ext cx="590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      Hãy quan sát hình19.2 và chỉ ra đâu là </a:t>
              </a:r>
              <a:r>
                <a:rPr lang="en-US" altLang="en-US">
                  <a:solidFill>
                    <a:srgbClr val="FF0000"/>
                  </a:solidFill>
                  <a:latin typeface="Times New Roman" panose="02020603050405020304" pitchFamily="18" charset="0"/>
                </a:rPr>
                <a:t>cực dương</a:t>
              </a:r>
              <a:r>
                <a:rPr lang="en-US" altLang="en-US">
                  <a:latin typeface="Times New Roman" panose="02020603050405020304" pitchFamily="18" charset="0"/>
                </a:rPr>
                <a:t>, đâu là </a:t>
              </a:r>
              <a:r>
                <a:rPr lang="en-US" altLang="en-US">
                  <a:solidFill>
                    <a:srgbClr val="0000FF"/>
                  </a:solidFill>
                  <a:latin typeface="Times New Roman" panose="02020603050405020304" pitchFamily="18" charset="0"/>
                </a:rPr>
                <a:t>cực âm</a:t>
              </a:r>
              <a:r>
                <a:rPr lang="en-US" altLang="en-US">
                  <a:latin typeface="Times New Roman" panose="02020603050405020304" pitchFamily="18" charset="0"/>
                </a:rPr>
                <a:t> của mỗi nguồn điện này? 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52" y="1353"/>
              <a:ext cx="476" cy="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C3</a:t>
              </a:r>
            </a:p>
          </p:txBody>
        </p: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152401" y="2103437"/>
            <a:ext cx="4953000" cy="1082675"/>
            <a:chOff x="96" y="1325"/>
            <a:chExt cx="3120" cy="682"/>
          </a:xfrm>
        </p:grpSpPr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96" y="1776"/>
              <a:ext cx="1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CỰC DƯƠNG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160" y="1325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CC"/>
                  </a:solidFill>
                  <a:latin typeface="Times New Roman" panose="02020603050405020304" pitchFamily="18" charset="0"/>
                </a:rPr>
                <a:t>CỰC ÂM</a:t>
              </a:r>
            </a:p>
          </p:txBody>
        </p:sp>
      </p:grp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477000" y="3883955"/>
            <a:ext cx="5791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Pin tròn</a:t>
            </a:r>
            <a:r>
              <a:rPr lang="en-US" altLang="en-US" sz="2400">
                <a:latin typeface="Times New Roman" panose="02020603050405020304" pitchFamily="18" charset="0"/>
              </a:rPr>
              <a:t>: Cực âm là đáy bằng( vỏ pin)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       Cực dương là núm nhỏ nhô lên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600325" y="4532608"/>
            <a:ext cx="22860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Pin vuông</a:t>
            </a:r>
            <a:r>
              <a:rPr lang="en-US" altLang="en-US" sz="2400">
                <a:latin typeface="Times New Roman" panose="02020603050405020304" pitchFamily="18" charset="0"/>
              </a:rPr>
              <a:t>: Đầu loe là cực âm.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Đầu khum tròn là cực dương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732712" y="4969964"/>
            <a:ext cx="2743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Pin cúc áo</a:t>
            </a:r>
            <a:r>
              <a:rPr lang="en-US" altLang="en-US" sz="2400">
                <a:latin typeface="Times New Roman" panose="02020603050405020304" pitchFamily="18" charset="0"/>
              </a:rPr>
              <a:t>: đáy bằng to là cực (+)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Mặt tròn nhỏ ở đáy kia là cực (-)</a:t>
            </a:r>
          </a:p>
        </p:txBody>
      </p:sp>
      <p:grpSp>
        <p:nvGrpSpPr>
          <p:cNvPr id="21" name="Group 69"/>
          <p:cNvGrpSpPr>
            <a:grpSpLocks/>
          </p:cNvGrpSpPr>
          <p:nvPr/>
        </p:nvGrpSpPr>
        <p:grpSpPr bwMode="auto">
          <a:xfrm>
            <a:off x="876300" y="4211139"/>
            <a:ext cx="1406525" cy="2484438"/>
            <a:chOff x="469" y="2688"/>
            <a:chExt cx="886" cy="1565"/>
          </a:xfrm>
        </p:grpSpPr>
        <p:pic>
          <p:nvPicPr>
            <p:cNvPr id="22" name="Picture 66"/>
            <p:cNvPicPr>
              <a:picLocks noChangeAspect="1" noChangeArrowheads="1"/>
            </p:cNvPicPr>
            <p:nvPr/>
          </p:nvPicPr>
          <p:blipFill>
            <a:blip r:embed="rId5">
              <a:lum bright="4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9" y="3753"/>
              <a:ext cx="886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2688"/>
              <a:ext cx="783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55"/>
          <p:cNvGrpSpPr>
            <a:grpSpLocks/>
          </p:cNvGrpSpPr>
          <p:nvPr/>
        </p:nvGrpSpPr>
        <p:grpSpPr bwMode="auto">
          <a:xfrm>
            <a:off x="6331403" y="4866777"/>
            <a:ext cx="1143000" cy="1828800"/>
            <a:chOff x="3312" y="2970"/>
            <a:chExt cx="672" cy="1152"/>
          </a:xfrm>
        </p:grpSpPr>
        <p:pic>
          <p:nvPicPr>
            <p:cNvPr id="25" name="Picture 5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970"/>
              <a:ext cx="66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504"/>
              <a:ext cx="672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3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8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663" y="1524000"/>
            <a:ext cx="1447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1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41" y="15240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5" descr="bong 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263" y="35814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7" descr="250220132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63" y="10668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2"/>
          <p:cNvSpPr>
            <a:spLocks noChangeArrowheads="1"/>
          </p:cNvSpPr>
          <p:nvPr/>
        </p:nvSpPr>
        <p:spPr bwMode="auto">
          <a:xfrm>
            <a:off x="8763363" y="3771900"/>
            <a:ext cx="76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" name="Group 143"/>
          <p:cNvGrpSpPr>
            <a:grpSpLocks/>
          </p:cNvGrpSpPr>
          <p:nvPr/>
        </p:nvGrpSpPr>
        <p:grpSpPr bwMode="auto">
          <a:xfrm>
            <a:off x="7086963" y="1689100"/>
            <a:ext cx="1741488" cy="2108200"/>
            <a:chOff x="2724" y="731"/>
            <a:chExt cx="1097" cy="1328"/>
          </a:xfrm>
        </p:grpSpPr>
        <p:sp>
          <p:nvSpPr>
            <p:cNvPr id="9" name="Freeform 133"/>
            <p:cNvSpPr>
              <a:spLocks/>
            </p:cNvSpPr>
            <p:nvPr/>
          </p:nvSpPr>
          <p:spPr bwMode="auto">
            <a:xfrm>
              <a:off x="2724" y="731"/>
              <a:ext cx="1097" cy="1328"/>
            </a:xfrm>
            <a:custGeom>
              <a:avLst/>
              <a:gdLst>
                <a:gd name="T0" fmla="*/ 252 w 1097"/>
                <a:gd name="T1" fmla="*/ 117 h 1328"/>
                <a:gd name="T2" fmla="*/ 244 w 1097"/>
                <a:gd name="T3" fmla="*/ 45 h 1328"/>
                <a:gd name="T4" fmla="*/ 148 w 1097"/>
                <a:gd name="T5" fmla="*/ 101 h 1328"/>
                <a:gd name="T6" fmla="*/ 132 w 1097"/>
                <a:gd name="T7" fmla="*/ 405 h 1328"/>
                <a:gd name="T8" fmla="*/ 100 w 1097"/>
                <a:gd name="T9" fmla="*/ 509 h 1328"/>
                <a:gd name="T10" fmla="*/ 84 w 1097"/>
                <a:gd name="T11" fmla="*/ 557 h 1328"/>
                <a:gd name="T12" fmla="*/ 132 w 1097"/>
                <a:gd name="T13" fmla="*/ 973 h 1328"/>
                <a:gd name="T14" fmla="*/ 188 w 1097"/>
                <a:gd name="T15" fmla="*/ 1013 h 1328"/>
                <a:gd name="T16" fmla="*/ 260 w 1097"/>
                <a:gd name="T17" fmla="*/ 1053 h 1328"/>
                <a:gd name="T18" fmla="*/ 420 w 1097"/>
                <a:gd name="T19" fmla="*/ 1085 h 1328"/>
                <a:gd name="T20" fmla="*/ 444 w 1097"/>
                <a:gd name="T21" fmla="*/ 1093 h 1328"/>
                <a:gd name="T22" fmla="*/ 460 w 1097"/>
                <a:gd name="T23" fmla="*/ 1117 h 1328"/>
                <a:gd name="T24" fmla="*/ 508 w 1097"/>
                <a:gd name="T25" fmla="*/ 1133 h 1328"/>
                <a:gd name="T26" fmla="*/ 556 w 1097"/>
                <a:gd name="T27" fmla="*/ 1149 h 1328"/>
                <a:gd name="T28" fmla="*/ 804 w 1097"/>
                <a:gd name="T29" fmla="*/ 1149 h 1328"/>
                <a:gd name="T30" fmla="*/ 828 w 1097"/>
                <a:gd name="T31" fmla="*/ 1165 h 1328"/>
                <a:gd name="T32" fmla="*/ 852 w 1097"/>
                <a:gd name="T33" fmla="*/ 1173 h 1328"/>
                <a:gd name="T34" fmla="*/ 1012 w 1097"/>
                <a:gd name="T35" fmla="*/ 1189 h 1328"/>
                <a:gd name="T36" fmla="*/ 1084 w 1097"/>
                <a:gd name="T37" fmla="*/ 1261 h 1328"/>
                <a:gd name="T38" fmla="*/ 1068 w 1097"/>
                <a:gd name="T39" fmla="*/ 1325 h 13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7" h="1328">
                  <a:moveTo>
                    <a:pt x="252" y="117"/>
                  </a:moveTo>
                  <a:cubicBezTo>
                    <a:pt x="249" y="93"/>
                    <a:pt x="263" y="60"/>
                    <a:pt x="244" y="45"/>
                  </a:cubicBezTo>
                  <a:cubicBezTo>
                    <a:pt x="188" y="0"/>
                    <a:pt x="158" y="70"/>
                    <a:pt x="148" y="101"/>
                  </a:cubicBezTo>
                  <a:cubicBezTo>
                    <a:pt x="145" y="201"/>
                    <a:pt x="161" y="307"/>
                    <a:pt x="132" y="405"/>
                  </a:cubicBezTo>
                  <a:cubicBezTo>
                    <a:pt x="122" y="440"/>
                    <a:pt x="110" y="474"/>
                    <a:pt x="100" y="509"/>
                  </a:cubicBezTo>
                  <a:cubicBezTo>
                    <a:pt x="95" y="525"/>
                    <a:pt x="84" y="557"/>
                    <a:pt x="84" y="557"/>
                  </a:cubicBezTo>
                  <a:cubicBezTo>
                    <a:pt x="87" y="697"/>
                    <a:pt x="0" y="929"/>
                    <a:pt x="132" y="973"/>
                  </a:cubicBezTo>
                  <a:cubicBezTo>
                    <a:pt x="145" y="1013"/>
                    <a:pt x="132" y="994"/>
                    <a:pt x="188" y="1013"/>
                  </a:cubicBezTo>
                  <a:cubicBezTo>
                    <a:pt x="212" y="1021"/>
                    <a:pt x="237" y="1042"/>
                    <a:pt x="260" y="1053"/>
                  </a:cubicBezTo>
                  <a:cubicBezTo>
                    <a:pt x="304" y="1075"/>
                    <a:pt x="372" y="1078"/>
                    <a:pt x="420" y="1085"/>
                  </a:cubicBezTo>
                  <a:cubicBezTo>
                    <a:pt x="428" y="1088"/>
                    <a:pt x="437" y="1088"/>
                    <a:pt x="444" y="1093"/>
                  </a:cubicBezTo>
                  <a:cubicBezTo>
                    <a:pt x="452" y="1099"/>
                    <a:pt x="452" y="1112"/>
                    <a:pt x="460" y="1117"/>
                  </a:cubicBezTo>
                  <a:cubicBezTo>
                    <a:pt x="474" y="1126"/>
                    <a:pt x="492" y="1128"/>
                    <a:pt x="508" y="1133"/>
                  </a:cubicBezTo>
                  <a:cubicBezTo>
                    <a:pt x="524" y="1138"/>
                    <a:pt x="556" y="1149"/>
                    <a:pt x="556" y="1149"/>
                  </a:cubicBezTo>
                  <a:cubicBezTo>
                    <a:pt x="648" y="1143"/>
                    <a:pt x="712" y="1134"/>
                    <a:pt x="804" y="1149"/>
                  </a:cubicBezTo>
                  <a:cubicBezTo>
                    <a:pt x="813" y="1151"/>
                    <a:pt x="819" y="1161"/>
                    <a:pt x="828" y="1165"/>
                  </a:cubicBezTo>
                  <a:cubicBezTo>
                    <a:pt x="836" y="1169"/>
                    <a:pt x="844" y="1172"/>
                    <a:pt x="852" y="1173"/>
                  </a:cubicBezTo>
                  <a:cubicBezTo>
                    <a:pt x="905" y="1181"/>
                    <a:pt x="959" y="1183"/>
                    <a:pt x="1012" y="1189"/>
                  </a:cubicBezTo>
                  <a:cubicBezTo>
                    <a:pt x="1065" y="1207"/>
                    <a:pt x="1056" y="1220"/>
                    <a:pt x="1084" y="1261"/>
                  </a:cubicBezTo>
                  <a:cubicBezTo>
                    <a:pt x="1076" y="1328"/>
                    <a:pt x="1097" y="1325"/>
                    <a:pt x="1068" y="132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41"/>
            <p:cNvSpPr>
              <a:spLocks noChangeArrowheads="1"/>
            </p:cNvSpPr>
            <p:nvPr/>
          </p:nvSpPr>
          <p:spPr bwMode="auto">
            <a:xfrm>
              <a:off x="2944" y="840"/>
              <a:ext cx="48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" name="Oval 148"/>
          <p:cNvSpPr>
            <a:spLocks noChangeArrowheads="1"/>
          </p:cNvSpPr>
          <p:nvPr/>
        </p:nvSpPr>
        <p:spPr bwMode="auto">
          <a:xfrm>
            <a:off x="7023463" y="2590800"/>
            <a:ext cx="4038600" cy="1524000"/>
          </a:xfrm>
          <a:prstGeom prst="ellipse">
            <a:avLst/>
          </a:prstGeom>
          <a:gradFill rotWithShape="1">
            <a:gsLst>
              <a:gs pos="0">
                <a:srgbClr val="D2D2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2" name="Group 155"/>
          <p:cNvGrpSpPr>
            <a:grpSpLocks/>
          </p:cNvGrpSpPr>
          <p:nvPr/>
        </p:nvGrpSpPr>
        <p:grpSpPr bwMode="auto">
          <a:xfrm>
            <a:off x="7683863" y="1651000"/>
            <a:ext cx="2946400" cy="1003300"/>
            <a:chOff x="3120" y="720"/>
            <a:chExt cx="1856" cy="632"/>
          </a:xfrm>
        </p:grpSpPr>
        <p:sp>
          <p:nvSpPr>
            <p:cNvPr id="13" name="Freeform 153"/>
            <p:cNvSpPr>
              <a:spLocks/>
            </p:cNvSpPr>
            <p:nvPr/>
          </p:nvSpPr>
          <p:spPr bwMode="auto">
            <a:xfrm>
              <a:off x="3141" y="720"/>
              <a:ext cx="1835" cy="632"/>
            </a:xfrm>
            <a:custGeom>
              <a:avLst/>
              <a:gdLst>
                <a:gd name="T0" fmla="*/ 1 w 1835"/>
                <a:gd name="T1" fmla="*/ 168 h 632"/>
                <a:gd name="T2" fmla="*/ 17 w 1835"/>
                <a:gd name="T3" fmla="*/ 48 h 632"/>
                <a:gd name="T4" fmla="*/ 25 w 1835"/>
                <a:gd name="T5" fmla="*/ 24 h 632"/>
                <a:gd name="T6" fmla="*/ 73 w 1835"/>
                <a:gd name="T7" fmla="*/ 8 h 632"/>
                <a:gd name="T8" fmla="*/ 97 w 1835"/>
                <a:gd name="T9" fmla="*/ 0 h 632"/>
                <a:gd name="T10" fmla="*/ 305 w 1835"/>
                <a:gd name="T11" fmla="*/ 8 h 632"/>
                <a:gd name="T12" fmla="*/ 345 w 1835"/>
                <a:gd name="T13" fmla="*/ 40 h 632"/>
                <a:gd name="T14" fmla="*/ 417 w 1835"/>
                <a:gd name="T15" fmla="*/ 72 h 632"/>
                <a:gd name="T16" fmla="*/ 473 w 1835"/>
                <a:gd name="T17" fmla="*/ 136 h 632"/>
                <a:gd name="T18" fmla="*/ 521 w 1835"/>
                <a:gd name="T19" fmla="*/ 168 h 632"/>
                <a:gd name="T20" fmla="*/ 577 w 1835"/>
                <a:gd name="T21" fmla="*/ 232 h 632"/>
                <a:gd name="T22" fmla="*/ 665 w 1835"/>
                <a:gd name="T23" fmla="*/ 368 h 632"/>
                <a:gd name="T24" fmla="*/ 777 w 1835"/>
                <a:gd name="T25" fmla="*/ 448 h 632"/>
                <a:gd name="T26" fmla="*/ 897 w 1835"/>
                <a:gd name="T27" fmla="*/ 512 h 632"/>
                <a:gd name="T28" fmla="*/ 1513 w 1835"/>
                <a:gd name="T29" fmla="*/ 560 h 632"/>
                <a:gd name="T30" fmla="*/ 1657 w 1835"/>
                <a:gd name="T31" fmla="*/ 616 h 632"/>
                <a:gd name="T32" fmla="*/ 1705 w 1835"/>
                <a:gd name="T33" fmla="*/ 632 h 632"/>
                <a:gd name="T34" fmla="*/ 1793 w 1835"/>
                <a:gd name="T35" fmla="*/ 600 h 632"/>
                <a:gd name="T36" fmla="*/ 1777 w 1835"/>
                <a:gd name="T37" fmla="*/ 440 h 632"/>
                <a:gd name="T38" fmla="*/ 1721 w 1835"/>
                <a:gd name="T39" fmla="*/ 344 h 632"/>
                <a:gd name="T40" fmla="*/ 1697 w 1835"/>
                <a:gd name="T41" fmla="*/ 208 h 6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35" h="632">
                  <a:moveTo>
                    <a:pt x="1" y="168"/>
                  </a:moveTo>
                  <a:cubicBezTo>
                    <a:pt x="21" y="107"/>
                    <a:pt x="0" y="179"/>
                    <a:pt x="17" y="48"/>
                  </a:cubicBezTo>
                  <a:cubicBezTo>
                    <a:pt x="18" y="40"/>
                    <a:pt x="18" y="29"/>
                    <a:pt x="25" y="24"/>
                  </a:cubicBezTo>
                  <a:cubicBezTo>
                    <a:pt x="39" y="14"/>
                    <a:pt x="57" y="13"/>
                    <a:pt x="73" y="8"/>
                  </a:cubicBezTo>
                  <a:cubicBezTo>
                    <a:pt x="81" y="5"/>
                    <a:pt x="97" y="0"/>
                    <a:pt x="97" y="0"/>
                  </a:cubicBezTo>
                  <a:cubicBezTo>
                    <a:pt x="166" y="3"/>
                    <a:pt x="236" y="3"/>
                    <a:pt x="305" y="8"/>
                  </a:cubicBezTo>
                  <a:cubicBezTo>
                    <a:pt x="344" y="11"/>
                    <a:pt x="318" y="19"/>
                    <a:pt x="345" y="40"/>
                  </a:cubicBezTo>
                  <a:cubicBezTo>
                    <a:pt x="361" y="53"/>
                    <a:pt x="397" y="65"/>
                    <a:pt x="417" y="72"/>
                  </a:cubicBezTo>
                  <a:cubicBezTo>
                    <a:pt x="427" y="101"/>
                    <a:pt x="449" y="117"/>
                    <a:pt x="473" y="136"/>
                  </a:cubicBezTo>
                  <a:cubicBezTo>
                    <a:pt x="488" y="148"/>
                    <a:pt x="521" y="168"/>
                    <a:pt x="521" y="168"/>
                  </a:cubicBezTo>
                  <a:cubicBezTo>
                    <a:pt x="532" y="200"/>
                    <a:pt x="549" y="213"/>
                    <a:pt x="577" y="232"/>
                  </a:cubicBezTo>
                  <a:cubicBezTo>
                    <a:pt x="595" y="285"/>
                    <a:pt x="617" y="336"/>
                    <a:pt x="665" y="368"/>
                  </a:cubicBezTo>
                  <a:cubicBezTo>
                    <a:pt x="691" y="407"/>
                    <a:pt x="733" y="433"/>
                    <a:pt x="777" y="448"/>
                  </a:cubicBezTo>
                  <a:cubicBezTo>
                    <a:pt x="803" y="487"/>
                    <a:pt x="854" y="498"/>
                    <a:pt x="897" y="512"/>
                  </a:cubicBezTo>
                  <a:cubicBezTo>
                    <a:pt x="1116" y="585"/>
                    <a:pt x="1193" y="555"/>
                    <a:pt x="1513" y="560"/>
                  </a:cubicBezTo>
                  <a:cubicBezTo>
                    <a:pt x="1564" y="577"/>
                    <a:pt x="1607" y="599"/>
                    <a:pt x="1657" y="616"/>
                  </a:cubicBezTo>
                  <a:cubicBezTo>
                    <a:pt x="1673" y="621"/>
                    <a:pt x="1705" y="632"/>
                    <a:pt x="1705" y="632"/>
                  </a:cubicBezTo>
                  <a:cubicBezTo>
                    <a:pt x="1742" y="625"/>
                    <a:pt x="1763" y="620"/>
                    <a:pt x="1793" y="600"/>
                  </a:cubicBezTo>
                  <a:cubicBezTo>
                    <a:pt x="1811" y="546"/>
                    <a:pt x="1835" y="479"/>
                    <a:pt x="1777" y="440"/>
                  </a:cubicBezTo>
                  <a:cubicBezTo>
                    <a:pt x="1755" y="407"/>
                    <a:pt x="1733" y="381"/>
                    <a:pt x="1721" y="344"/>
                  </a:cubicBezTo>
                  <a:cubicBezTo>
                    <a:pt x="1715" y="297"/>
                    <a:pt x="1697" y="254"/>
                    <a:pt x="1697" y="208"/>
                  </a:cubicBezTo>
                </a:path>
              </a:pathLst>
            </a:custGeom>
            <a:noFill/>
            <a:ln w="38100" cmpd="sng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54"/>
            <p:cNvSpPr>
              <a:spLocks noChangeArrowheads="1"/>
            </p:cNvSpPr>
            <p:nvPr/>
          </p:nvSpPr>
          <p:spPr bwMode="auto">
            <a:xfrm>
              <a:off x="3120" y="864"/>
              <a:ext cx="48" cy="14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5" name="Group 161"/>
          <p:cNvGrpSpPr>
            <a:grpSpLocks/>
          </p:cNvGrpSpPr>
          <p:nvPr/>
        </p:nvGrpSpPr>
        <p:grpSpPr bwMode="auto">
          <a:xfrm>
            <a:off x="9385663" y="1524000"/>
            <a:ext cx="2514600" cy="2438400"/>
            <a:chOff x="4176" y="624"/>
            <a:chExt cx="1584" cy="1536"/>
          </a:xfrm>
        </p:grpSpPr>
        <p:sp>
          <p:nvSpPr>
            <p:cNvPr id="16" name="Freeform 159"/>
            <p:cNvSpPr>
              <a:spLocks/>
            </p:cNvSpPr>
            <p:nvPr/>
          </p:nvSpPr>
          <p:spPr bwMode="auto">
            <a:xfrm>
              <a:off x="4204" y="624"/>
              <a:ext cx="1556" cy="1440"/>
            </a:xfrm>
            <a:custGeom>
              <a:avLst/>
              <a:gdLst>
                <a:gd name="T0" fmla="*/ 12 w 1556"/>
                <a:gd name="T1" fmla="*/ 1440 h 1440"/>
                <a:gd name="T2" fmla="*/ 60 w 1556"/>
                <a:gd name="T3" fmla="*/ 1256 h 1440"/>
                <a:gd name="T4" fmla="*/ 164 w 1556"/>
                <a:gd name="T5" fmla="*/ 1184 h 1440"/>
                <a:gd name="T6" fmla="*/ 796 w 1556"/>
                <a:gd name="T7" fmla="*/ 1176 h 1440"/>
                <a:gd name="T8" fmla="*/ 956 w 1556"/>
                <a:gd name="T9" fmla="*/ 1152 h 1440"/>
                <a:gd name="T10" fmla="*/ 988 w 1556"/>
                <a:gd name="T11" fmla="*/ 1144 h 1440"/>
                <a:gd name="T12" fmla="*/ 1004 w 1556"/>
                <a:gd name="T13" fmla="*/ 1120 h 1440"/>
                <a:gd name="T14" fmla="*/ 1108 w 1556"/>
                <a:gd name="T15" fmla="*/ 1088 h 1440"/>
                <a:gd name="T16" fmla="*/ 1156 w 1556"/>
                <a:gd name="T17" fmla="*/ 1064 h 1440"/>
                <a:gd name="T18" fmla="*/ 1180 w 1556"/>
                <a:gd name="T19" fmla="*/ 1040 h 1440"/>
                <a:gd name="T20" fmla="*/ 1228 w 1556"/>
                <a:gd name="T21" fmla="*/ 1024 h 1440"/>
                <a:gd name="T22" fmla="*/ 1252 w 1556"/>
                <a:gd name="T23" fmla="*/ 1016 h 1440"/>
                <a:gd name="T24" fmla="*/ 1276 w 1556"/>
                <a:gd name="T25" fmla="*/ 992 h 1440"/>
                <a:gd name="T26" fmla="*/ 1300 w 1556"/>
                <a:gd name="T27" fmla="*/ 984 h 1440"/>
                <a:gd name="T28" fmla="*/ 1316 w 1556"/>
                <a:gd name="T29" fmla="*/ 960 h 1440"/>
                <a:gd name="T30" fmla="*/ 1340 w 1556"/>
                <a:gd name="T31" fmla="*/ 944 h 1440"/>
                <a:gd name="T32" fmla="*/ 1420 w 1556"/>
                <a:gd name="T33" fmla="*/ 824 h 1440"/>
                <a:gd name="T34" fmla="*/ 1556 w 1556"/>
                <a:gd name="T35" fmla="*/ 696 h 1440"/>
                <a:gd name="T36" fmla="*/ 1524 w 1556"/>
                <a:gd name="T37" fmla="*/ 536 h 1440"/>
                <a:gd name="T38" fmla="*/ 1420 w 1556"/>
                <a:gd name="T39" fmla="*/ 0 h 1440"/>
                <a:gd name="T40" fmla="*/ 1380 w 1556"/>
                <a:gd name="T41" fmla="*/ 8 h 1440"/>
                <a:gd name="T42" fmla="*/ 1284 w 1556"/>
                <a:gd name="T43" fmla="*/ 144 h 1440"/>
                <a:gd name="T44" fmla="*/ 1260 w 1556"/>
                <a:gd name="T45" fmla="*/ 232 h 14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56" h="1440">
                  <a:moveTo>
                    <a:pt x="12" y="1440"/>
                  </a:moveTo>
                  <a:cubicBezTo>
                    <a:pt x="16" y="1375"/>
                    <a:pt x="0" y="1296"/>
                    <a:pt x="60" y="1256"/>
                  </a:cubicBezTo>
                  <a:cubicBezTo>
                    <a:pt x="70" y="1225"/>
                    <a:pt x="128" y="1185"/>
                    <a:pt x="164" y="1184"/>
                  </a:cubicBezTo>
                  <a:cubicBezTo>
                    <a:pt x="375" y="1179"/>
                    <a:pt x="585" y="1179"/>
                    <a:pt x="796" y="1176"/>
                  </a:cubicBezTo>
                  <a:cubicBezTo>
                    <a:pt x="852" y="1165"/>
                    <a:pt x="897" y="1157"/>
                    <a:pt x="956" y="1152"/>
                  </a:cubicBezTo>
                  <a:cubicBezTo>
                    <a:pt x="967" y="1149"/>
                    <a:pt x="979" y="1150"/>
                    <a:pt x="988" y="1144"/>
                  </a:cubicBezTo>
                  <a:cubicBezTo>
                    <a:pt x="996" y="1139"/>
                    <a:pt x="996" y="1125"/>
                    <a:pt x="1004" y="1120"/>
                  </a:cubicBezTo>
                  <a:cubicBezTo>
                    <a:pt x="1029" y="1104"/>
                    <a:pt x="1077" y="1096"/>
                    <a:pt x="1108" y="1088"/>
                  </a:cubicBezTo>
                  <a:cubicBezTo>
                    <a:pt x="1123" y="1078"/>
                    <a:pt x="1141" y="1074"/>
                    <a:pt x="1156" y="1064"/>
                  </a:cubicBezTo>
                  <a:cubicBezTo>
                    <a:pt x="1165" y="1058"/>
                    <a:pt x="1170" y="1045"/>
                    <a:pt x="1180" y="1040"/>
                  </a:cubicBezTo>
                  <a:cubicBezTo>
                    <a:pt x="1195" y="1032"/>
                    <a:pt x="1212" y="1029"/>
                    <a:pt x="1228" y="1024"/>
                  </a:cubicBezTo>
                  <a:cubicBezTo>
                    <a:pt x="1236" y="1021"/>
                    <a:pt x="1252" y="1016"/>
                    <a:pt x="1252" y="1016"/>
                  </a:cubicBezTo>
                  <a:cubicBezTo>
                    <a:pt x="1260" y="1008"/>
                    <a:pt x="1267" y="998"/>
                    <a:pt x="1276" y="992"/>
                  </a:cubicBezTo>
                  <a:cubicBezTo>
                    <a:pt x="1283" y="987"/>
                    <a:pt x="1293" y="989"/>
                    <a:pt x="1300" y="984"/>
                  </a:cubicBezTo>
                  <a:cubicBezTo>
                    <a:pt x="1308" y="978"/>
                    <a:pt x="1309" y="967"/>
                    <a:pt x="1316" y="960"/>
                  </a:cubicBezTo>
                  <a:cubicBezTo>
                    <a:pt x="1323" y="953"/>
                    <a:pt x="1332" y="949"/>
                    <a:pt x="1340" y="944"/>
                  </a:cubicBezTo>
                  <a:cubicBezTo>
                    <a:pt x="1365" y="906"/>
                    <a:pt x="1386" y="854"/>
                    <a:pt x="1420" y="824"/>
                  </a:cubicBezTo>
                  <a:cubicBezTo>
                    <a:pt x="1472" y="779"/>
                    <a:pt x="1533" y="764"/>
                    <a:pt x="1556" y="696"/>
                  </a:cubicBezTo>
                  <a:cubicBezTo>
                    <a:pt x="1550" y="640"/>
                    <a:pt x="1542" y="589"/>
                    <a:pt x="1524" y="536"/>
                  </a:cubicBezTo>
                  <a:cubicBezTo>
                    <a:pt x="1522" y="487"/>
                    <a:pt x="1545" y="83"/>
                    <a:pt x="1420" y="0"/>
                  </a:cubicBezTo>
                  <a:cubicBezTo>
                    <a:pt x="1407" y="3"/>
                    <a:pt x="1391" y="0"/>
                    <a:pt x="1380" y="8"/>
                  </a:cubicBezTo>
                  <a:cubicBezTo>
                    <a:pt x="1335" y="43"/>
                    <a:pt x="1344" y="104"/>
                    <a:pt x="1284" y="144"/>
                  </a:cubicBezTo>
                  <a:cubicBezTo>
                    <a:pt x="1274" y="173"/>
                    <a:pt x="1260" y="201"/>
                    <a:pt x="1260" y="232"/>
                  </a:cubicBezTo>
                </a:path>
              </a:pathLst>
            </a:custGeom>
            <a:noFill/>
            <a:ln w="38100" cmpd="sng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60"/>
            <p:cNvSpPr>
              <a:spLocks noChangeArrowheads="1"/>
            </p:cNvSpPr>
            <p:nvPr/>
          </p:nvSpPr>
          <p:spPr bwMode="auto">
            <a:xfrm>
              <a:off x="4176" y="2064"/>
              <a:ext cx="48" cy="96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87688" y="487362"/>
            <a:ext cx="511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33CC"/>
                </a:solidFill>
                <a:latin typeface="Times New Roman" panose="02020603050405020304" pitchFamily="18" charset="0"/>
              </a:rPr>
              <a:t>2) </a:t>
            </a: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</a:rPr>
              <a:t>Mạch điện có nguồn điện</a:t>
            </a:r>
            <a:endParaRPr lang="en-US" altLang="en-US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59114" y="976313"/>
            <a:ext cx="883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a/ Mắc mạch điện gồm: </a:t>
            </a:r>
            <a:endParaRPr lang="en-US" altLang="en-US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nguồn </a:t>
            </a:r>
            <a:r>
              <a:rPr lang="en-US" altLang="en-US" i="1">
                <a:solidFill>
                  <a:srgbClr val="0000CC"/>
                </a:solidFill>
                <a:latin typeface="Times New Roman" panose="02020603050405020304" pitchFamily="18" charset="0"/>
              </a:rPr>
              <a:t>điện (pin), công tắc, </a:t>
            </a:r>
            <a:endParaRPr lang="en-US" altLang="en-US" i="1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bóng </a:t>
            </a:r>
            <a:r>
              <a:rPr lang="en-US" altLang="en-US" i="1">
                <a:solidFill>
                  <a:srgbClr val="0000CC"/>
                </a:solidFill>
                <a:latin typeface="Times New Roman" panose="02020603050405020304" pitchFamily="18" charset="0"/>
              </a:rPr>
              <a:t>đèn, dây nối.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62301" y="2473959"/>
            <a:ext cx="312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u="sng">
                <a:solidFill>
                  <a:srgbClr val="FF0000"/>
                </a:solidFill>
                <a:latin typeface="Times New Roman" panose="02020603050405020304" pitchFamily="18" charset="0"/>
              </a:rPr>
              <a:t>CÁC BƯỚC TIẾN HÀNH</a:t>
            </a:r>
            <a:endParaRPr lang="en-US" altLang="en-US" u="sng">
              <a:solidFill>
                <a:srgbClr val="33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65296" y="3559265"/>
            <a:ext cx="3657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0">
                <a:latin typeface="Times New Roman" panose="02020603050405020304" pitchFamily="18" charset="0"/>
              </a:rPr>
              <a:t>Nối dây dẫn từ nguồn đến bóng đèn.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0">
                <a:latin typeface="Times New Roman" panose="02020603050405020304" pitchFamily="18" charset="0"/>
              </a:rPr>
              <a:t>Nối dây dẫn từ bóng đèn đến công tắc(mở).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0">
                <a:latin typeface="Times New Roman" panose="02020603050405020304" pitchFamily="18" charset="0"/>
              </a:rPr>
              <a:t>Nối dây dẫn từ công tắc đến nguồn.</a:t>
            </a:r>
          </a:p>
        </p:txBody>
      </p:sp>
    </p:spTree>
    <p:extLst>
      <p:ext uri="{BB962C8B-B14F-4D97-AF65-F5344CB8AC3E}">
        <p14:creationId xmlns:p14="http://schemas.microsoft.com/office/powerpoint/2010/main" val="391820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9742" y="551547"/>
            <a:ext cx="72814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38199" y="1133475"/>
            <a:ext cx="98994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các từ và cụm từ sau đây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</a:rPr>
              <a:t>đèn điện, quạt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</a:rPr>
              <a:t>điện, điện tích, dòng điện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 Em hãy viết ba câu, mỗi câu có sử dụng hai trong số các từ, cụm từ đã cho.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637268" y="3079608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1. </a:t>
            </a: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Đèn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điện </a:t>
            </a:r>
            <a:r>
              <a:rPr lang="en-US" altLang="en-US">
                <a:latin typeface="Times New Roman" panose="02020603050405020304" pitchFamily="18" charset="0"/>
              </a:rPr>
              <a:t>sáng khi có</a:t>
            </a: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dòng điện </a:t>
            </a:r>
            <a:r>
              <a:rPr lang="en-US" altLang="en-US">
                <a:latin typeface="Times New Roman" panose="02020603050405020304" pitchFamily="18" charset="0"/>
              </a:rPr>
              <a:t>chạy qua.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37268" y="4023519"/>
            <a:ext cx="967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2. </a:t>
            </a: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Quạt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điện </a:t>
            </a:r>
            <a:r>
              <a:rPr lang="en-US" altLang="en-US">
                <a:latin typeface="Times New Roman" panose="02020603050405020304" pitchFamily="18" charset="0"/>
              </a:rPr>
              <a:t>hoạt động khi có</a:t>
            </a: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dòng điện </a:t>
            </a:r>
            <a:r>
              <a:rPr lang="en-US" altLang="en-US">
                <a:latin typeface="Times New Roman" panose="02020603050405020304" pitchFamily="18" charset="0"/>
              </a:rPr>
              <a:t>chạy qua.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27503" y="4975225"/>
            <a:ext cx="10100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3. </a:t>
            </a: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Dòng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điện </a:t>
            </a:r>
            <a:r>
              <a:rPr lang="en-US" altLang="en-US">
                <a:latin typeface="Times New Roman" panose="02020603050405020304" pitchFamily="18" charset="0"/>
              </a:rPr>
              <a:t>là dòng các</a:t>
            </a: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điện tích </a:t>
            </a:r>
            <a:r>
              <a:rPr lang="en-US" altLang="en-US">
                <a:latin typeface="Times New Roman" panose="02020603050405020304" pitchFamily="18" charset="0"/>
              </a:rPr>
              <a:t>dịch chuyển </a:t>
            </a:r>
            <a:r>
              <a:rPr lang="en-US" altLang="en-US" smtClean="0">
                <a:latin typeface="Times New Roman" panose="02020603050405020304" pitchFamily="18" charset="0"/>
              </a:rPr>
              <a:t>có hướng</a:t>
            </a:r>
            <a:r>
              <a:rPr lang="en-US" altLang="en-US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88925" y="4608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0" y="1117600"/>
            <a:ext cx="838200" cy="1429657"/>
            <a:chOff x="192" y="2880"/>
            <a:chExt cx="336" cy="550"/>
          </a:xfrm>
        </p:grpSpPr>
        <p:sp>
          <p:nvSpPr>
            <p:cNvPr id="12" name="Oval 31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C4</a:t>
              </a:r>
            </a:p>
          </p:txBody>
        </p:sp>
        <p:pic>
          <p:nvPicPr>
            <p:cNvPr id="13" name="Picture 32" descr="question_pop_up_from_box_rotate_hg_clr">
              <a:hlinkClick r:id="rId2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54"/>
              <a:ext cx="33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7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914400"/>
            <a:ext cx="3810000" cy="57991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Ở nhiều xe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     đạp có một bộ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     phận là nguồn điện gọi là </a:t>
            </a:r>
            <a:r>
              <a:rPr lang="en-US" alt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>đinamô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tạo ra dòng điện để thắp sáng đèn. Hãy cho biết làm thế nào để nguồn điện này hoạt động thắp sáng đèn? </a:t>
            </a:r>
          </a:p>
        </p:txBody>
      </p:sp>
      <p:pic>
        <p:nvPicPr>
          <p:cNvPr id="3" name="A3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6811" y="678656"/>
            <a:ext cx="5181600" cy="5867400"/>
          </a:xfrm>
          <a:prstGeom prst="rect">
            <a:avLst/>
          </a:prstGeom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28600" y="1066800"/>
            <a:ext cx="373380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0"/>
              <a:t>   </a:t>
            </a:r>
            <a:r>
              <a:rPr lang="en-US" altLang="en-US" sz="4000" i="1">
                <a:solidFill>
                  <a:srgbClr val="FF0000"/>
                </a:solidFill>
                <a:latin typeface="Times New Roman" panose="02020603050405020304" pitchFamily="18" charset="0"/>
              </a:rPr>
              <a:t>Núm xoay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>
                <a:solidFill>
                  <a:srgbClr val="FF0000"/>
                </a:solidFill>
                <a:latin typeface="Times New Roman" panose="02020603050405020304" pitchFamily="18" charset="0"/>
              </a:rPr>
              <a:t>      của đinamô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>
                <a:solidFill>
                  <a:srgbClr val="FF0000"/>
                </a:solidFill>
                <a:latin typeface="Times New Roman" panose="02020603050405020304" pitchFamily="18" charset="0"/>
              </a:rPr>
              <a:t>       tì sát vào vành xe đạp, khi xe đang chuyển động thì đinamô hoạt động như nguồn điện.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-76200" y="762000"/>
            <a:ext cx="838200" cy="1537063"/>
            <a:chOff x="192" y="2880"/>
            <a:chExt cx="336" cy="550"/>
          </a:xfrm>
        </p:grpSpPr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C6</a:t>
              </a:r>
            </a:p>
          </p:txBody>
        </p:sp>
        <p:pic>
          <p:nvPicPr>
            <p:cNvPr id="7" name="Picture 16" descr="question_pop_up_from_box_rotate_hg_clr">
              <a:hlinkClick r:id="rId4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54"/>
              <a:ext cx="33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65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mute="1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2" grpId="1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-2539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thiết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bị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dùng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điện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09762" y="498908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112838" y="2852553"/>
            <a:ext cx="5589588" cy="2073275"/>
            <a:chOff x="41" y="2112"/>
            <a:chExt cx="3521" cy="1306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2233" y="2997"/>
              <a:ext cx="13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 vi</a:t>
              </a:r>
            </a:p>
          </p:txBody>
        </p:sp>
        <p:pic>
          <p:nvPicPr>
            <p:cNvPr id="6" name="Picture 14" descr="bếp điệ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" y="2112"/>
              <a:ext cx="1259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185" y="3088"/>
              <a:ext cx="119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 điện.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075531" y="663248"/>
            <a:ext cx="8763000" cy="2047875"/>
            <a:chOff x="0" y="624"/>
            <a:chExt cx="5520" cy="1290"/>
          </a:xfrm>
        </p:grpSpPr>
        <p:pic>
          <p:nvPicPr>
            <p:cNvPr id="9" name="Picture 5" descr="bàn ủi điện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624"/>
              <a:ext cx="1047" cy="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20" y="1568"/>
              <a:ext cx="14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 là điện</a:t>
              </a:r>
            </a:p>
          </p:txBody>
        </p:sp>
        <p:pic>
          <p:nvPicPr>
            <p:cNvPr id="11" name="Picture 24" descr="IMG0115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624"/>
              <a:ext cx="115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 descr="IMG0520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24"/>
              <a:ext cx="1152" cy="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0" y="1518"/>
              <a:ext cx="143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Quạt điện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2448" y="1584"/>
              <a:ext cx="10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điện</a:t>
              </a:r>
            </a:p>
          </p:txBody>
        </p:sp>
      </p:grpSp>
      <p:sp>
        <p:nvSpPr>
          <p:cNvPr id="15" name="Text Box 31" descr="Papyrus"/>
          <p:cNvSpPr txBox="1">
            <a:spLocks noChangeArrowheads="1"/>
          </p:cNvSpPr>
          <p:nvPr/>
        </p:nvSpPr>
        <p:spPr bwMode="auto">
          <a:xfrm>
            <a:off x="161131" y="5646531"/>
            <a:ext cx="9144000" cy="52322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b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7857331" y="2908592"/>
            <a:ext cx="2209800" cy="1946275"/>
            <a:chOff x="3504" y="2672"/>
            <a:chExt cx="1392" cy="1226"/>
          </a:xfrm>
        </p:grpSpPr>
        <p:pic>
          <p:nvPicPr>
            <p:cNvPr id="17" name="Picture 25" descr="x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672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504" y="3568"/>
              <a:ext cx="1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Ô tô điện</a:t>
              </a:r>
            </a:p>
          </p:txBody>
        </p:sp>
      </p:grpSp>
      <p:pic>
        <p:nvPicPr>
          <p:cNvPr id="19" name="Picture 32" descr="D:\Kiệt\Dạy học trực tuyến Lý 7\tivi-samsung-smart-43-inch-43ku64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2939336"/>
            <a:ext cx="1668462" cy="14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6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3535363" y="4457700"/>
            <a:ext cx="11430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3535363" y="2566988"/>
            <a:ext cx="328612" cy="2057400"/>
          </a:xfrm>
          <a:custGeom>
            <a:avLst/>
            <a:gdLst>
              <a:gd name="T0" fmla="*/ 0 w 207"/>
              <a:gd name="T1" fmla="*/ 2147483646 h 1296"/>
              <a:gd name="T2" fmla="*/ 0 w 207"/>
              <a:gd name="T3" fmla="*/ 2147483646 h 1296"/>
              <a:gd name="T4" fmla="*/ 2147483646 w 207"/>
              <a:gd name="T5" fmla="*/ 2147483646 h 1296"/>
              <a:gd name="T6" fmla="*/ 2147483646 w 207"/>
              <a:gd name="T7" fmla="*/ 2147483646 h 1296"/>
              <a:gd name="T8" fmla="*/ 2147483646 w 207"/>
              <a:gd name="T9" fmla="*/ 2147483646 h 1296"/>
              <a:gd name="T10" fmla="*/ 2147483646 w 207"/>
              <a:gd name="T11" fmla="*/ 2147483646 h 1296"/>
              <a:gd name="T12" fmla="*/ 2147483646 w 207"/>
              <a:gd name="T13" fmla="*/ 2147483646 h 1296"/>
              <a:gd name="T14" fmla="*/ 2147483646 w 207"/>
              <a:gd name="T15" fmla="*/ 0 h 12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"/>
              <a:gd name="T25" fmla="*/ 0 h 1296"/>
              <a:gd name="T26" fmla="*/ 207 w 207"/>
              <a:gd name="T27" fmla="*/ 1296 h 12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" h="1296">
                <a:moveTo>
                  <a:pt x="0" y="1296"/>
                </a:moveTo>
                <a:lnTo>
                  <a:pt x="0" y="451"/>
                </a:lnTo>
                <a:lnTo>
                  <a:pt x="9" y="387"/>
                </a:lnTo>
                <a:lnTo>
                  <a:pt x="48" y="338"/>
                </a:lnTo>
                <a:lnTo>
                  <a:pt x="135" y="285"/>
                </a:lnTo>
                <a:lnTo>
                  <a:pt x="180" y="264"/>
                </a:lnTo>
                <a:lnTo>
                  <a:pt x="207" y="231"/>
                </a:lnTo>
                <a:lnTo>
                  <a:pt x="207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4373563" y="2557463"/>
            <a:ext cx="309562" cy="2057400"/>
          </a:xfrm>
          <a:custGeom>
            <a:avLst/>
            <a:gdLst>
              <a:gd name="T0" fmla="*/ 2147483646 w 195"/>
              <a:gd name="T1" fmla="*/ 2147483646 h 1296"/>
              <a:gd name="T2" fmla="*/ 2147483646 w 195"/>
              <a:gd name="T3" fmla="*/ 2147483646 h 1296"/>
              <a:gd name="T4" fmla="*/ 2147483646 w 195"/>
              <a:gd name="T5" fmla="*/ 2147483646 h 1296"/>
              <a:gd name="T6" fmla="*/ 2147483646 w 195"/>
              <a:gd name="T7" fmla="*/ 2147483646 h 1296"/>
              <a:gd name="T8" fmla="*/ 2147483646 w 195"/>
              <a:gd name="T9" fmla="*/ 2147483646 h 1296"/>
              <a:gd name="T10" fmla="*/ 0 w 195"/>
              <a:gd name="T11" fmla="*/ 2147483646 h 1296"/>
              <a:gd name="T12" fmla="*/ 0 w 195"/>
              <a:gd name="T13" fmla="*/ 0 h 1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5"/>
              <a:gd name="T22" fmla="*/ 0 h 1296"/>
              <a:gd name="T23" fmla="*/ 195 w 195"/>
              <a:gd name="T24" fmla="*/ 1296 h 12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5" h="1296">
                <a:moveTo>
                  <a:pt x="195" y="1296"/>
                </a:moveTo>
                <a:lnTo>
                  <a:pt x="195" y="451"/>
                </a:lnTo>
                <a:lnTo>
                  <a:pt x="186" y="387"/>
                </a:lnTo>
                <a:lnTo>
                  <a:pt x="147" y="338"/>
                </a:lnTo>
                <a:lnTo>
                  <a:pt x="27" y="279"/>
                </a:lnTo>
                <a:lnTo>
                  <a:pt x="0" y="243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605213" y="3921125"/>
            <a:ext cx="920750" cy="762000"/>
          </a:xfrm>
          <a:custGeom>
            <a:avLst/>
            <a:gdLst>
              <a:gd name="T0" fmla="*/ 0 w 628"/>
              <a:gd name="T1" fmla="*/ 0 h 528"/>
              <a:gd name="T2" fmla="*/ 2147483646 w 628"/>
              <a:gd name="T3" fmla="*/ 2147483646 h 528"/>
              <a:gd name="T4" fmla="*/ 2147483646 w 628"/>
              <a:gd name="T5" fmla="*/ 2147483646 h 528"/>
              <a:gd name="T6" fmla="*/ 2147483646 w 628"/>
              <a:gd name="T7" fmla="*/ 2147483646 h 528"/>
              <a:gd name="T8" fmla="*/ 2147483646 w 628"/>
              <a:gd name="T9" fmla="*/ 2147483646 h 528"/>
              <a:gd name="T10" fmla="*/ 2147483646 w 628"/>
              <a:gd name="T11" fmla="*/ 0 h 528"/>
              <a:gd name="T12" fmla="*/ 2147483646 w 628"/>
              <a:gd name="T13" fmla="*/ 0 h 528"/>
              <a:gd name="T14" fmla="*/ 2147483646 w 628"/>
              <a:gd name="T15" fmla="*/ 2147483646 h 528"/>
              <a:gd name="T16" fmla="*/ 2147483646 w 628"/>
              <a:gd name="T17" fmla="*/ 2147483646 h 528"/>
              <a:gd name="T18" fmla="*/ 2147483646 w 628"/>
              <a:gd name="T19" fmla="*/ 0 h 528"/>
              <a:gd name="T20" fmla="*/ 0 w 628"/>
              <a:gd name="T21" fmla="*/ 0 h 5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8"/>
              <a:gd name="T34" fmla="*/ 0 h 528"/>
              <a:gd name="T35" fmla="*/ 628 w 628"/>
              <a:gd name="T36" fmla="*/ 528 h 5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8" h="528">
                <a:moveTo>
                  <a:pt x="0" y="0"/>
                </a:moveTo>
                <a:lnTo>
                  <a:pt x="4" y="480"/>
                </a:lnTo>
                <a:lnTo>
                  <a:pt x="52" y="528"/>
                </a:lnTo>
                <a:lnTo>
                  <a:pt x="580" y="528"/>
                </a:lnTo>
                <a:lnTo>
                  <a:pt x="628" y="480"/>
                </a:lnTo>
                <a:lnTo>
                  <a:pt x="628" y="0"/>
                </a:lnTo>
                <a:lnTo>
                  <a:pt x="532" y="0"/>
                </a:lnTo>
                <a:lnTo>
                  <a:pt x="532" y="384"/>
                </a:lnTo>
                <a:lnTo>
                  <a:pt x="112" y="384"/>
                </a:lnTo>
                <a:lnTo>
                  <a:pt x="1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>
              <a:rot lat="0" lon="2129998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accent1"/>
            </a:contour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3833813" y="4314825"/>
            <a:ext cx="114300" cy="374650"/>
          </a:xfrm>
          <a:custGeom>
            <a:avLst/>
            <a:gdLst>
              <a:gd name="T0" fmla="*/ 0 w 72"/>
              <a:gd name="T1" fmla="*/ 2147483646 h 236"/>
              <a:gd name="T2" fmla="*/ 0 w 72"/>
              <a:gd name="T3" fmla="*/ 2147483646 h 236"/>
              <a:gd name="T4" fmla="*/ 2147483646 w 72"/>
              <a:gd name="T5" fmla="*/ 0 h 236"/>
              <a:gd name="T6" fmla="*/ 0 60000 65536"/>
              <a:gd name="T7" fmla="*/ 0 60000 65536"/>
              <a:gd name="T8" fmla="*/ 0 60000 65536"/>
              <a:gd name="T9" fmla="*/ 0 w 72"/>
              <a:gd name="T10" fmla="*/ 0 h 236"/>
              <a:gd name="T11" fmla="*/ 72 w 72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236">
                <a:moveTo>
                  <a:pt x="0" y="236"/>
                </a:moveTo>
                <a:lnTo>
                  <a:pt x="0" y="92"/>
                </a:lnTo>
                <a:lnTo>
                  <a:pt x="72" y="0"/>
                </a:ln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3910013" y="4308475"/>
            <a:ext cx="114300" cy="374650"/>
          </a:xfrm>
          <a:custGeom>
            <a:avLst/>
            <a:gdLst>
              <a:gd name="T0" fmla="*/ 0 w 72"/>
              <a:gd name="T1" fmla="*/ 2147483646 h 236"/>
              <a:gd name="T2" fmla="*/ 0 w 72"/>
              <a:gd name="T3" fmla="*/ 2147483646 h 236"/>
              <a:gd name="T4" fmla="*/ 2147483646 w 72"/>
              <a:gd name="T5" fmla="*/ 0 h 236"/>
              <a:gd name="T6" fmla="*/ 0 60000 65536"/>
              <a:gd name="T7" fmla="*/ 0 60000 65536"/>
              <a:gd name="T8" fmla="*/ 0 60000 65536"/>
              <a:gd name="T9" fmla="*/ 0 w 72"/>
              <a:gd name="T10" fmla="*/ 0 h 236"/>
              <a:gd name="T11" fmla="*/ 72 w 72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236">
                <a:moveTo>
                  <a:pt x="0" y="236"/>
                </a:moveTo>
                <a:lnTo>
                  <a:pt x="0" y="92"/>
                </a:lnTo>
                <a:lnTo>
                  <a:pt x="72" y="0"/>
                </a:ln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986213" y="4308475"/>
            <a:ext cx="114300" cy="374650"/>
          </a:xfrm>
          <a:custGeom>
            <a:avLst/>
            <a:gdLst>
              <a:gd name="T0" fmla="*/ 0 w 72"/>
              <a:gd name="T1" fmla="*/ 2147483646 h 236"/>
              <a:gd name="T2" fmla="*/ 0 w 72"/>
              <a:gd name="T3" fmla="*/ 2147483646 h 236"/>
              <a:gd name="T4" fmla="*/ 2147483646 w 72"/>
              <a:gd name="T5" fmla="*/ 0 h 236"/>
              <a:gd name="T6" fmla="*/ 0 60000 65536"/>
              <a:gd name="T7" fmla="*/ 0 60000 65536"/>
              <a:gd name="T8" fmla="*/ 0 60000 65536"/>
              <a:gd name="T9" fmla="*/ 0 w 72"/>
              <a:gd name="T10" fmla="*/ 0 h 236"/>
              <a:gd name="T11" fmla="*/ 72 w 72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236">
                <a:moveTo>
                  <a:pt x="0" y="236"/>
                </a:moveTo>
                <a:lnTo>
                  <a:pt x="0" y="92"/>
                </a:lnTo>
                <a:lnTo>
                  <a:pt x="72" y="0"/>
                </a:ln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4068763" y="4308475"/>
            <a:ext cx="114300" cy="374650"/>
          </a:xfrm>
          <a:custGeom>
            <a:avLst/>
            <a:gdLst>
              <a:gd name="T0" fmla="*/ 0 w 72"/>
              <a:gd name="T1" fmla="*/ 2147483646 h 236"/>
              <a:gd name="T2" fmla="*/ 0 w 72"/>
              <a:gd name="T3" fmla="*/ 2147483646 h 236"/>
              <a:gd name="T4" fmla="*/ 2147483646 w 72"/>
              <a:gd name="T5" fmla="*/ 0 h 236"/>
              <a:gd name="T6" fmla="*/ 0 60000 65536"/>
              <a:gd name="T7" fmla="*/ 0 60000 65536"/>
              <a:gd name="T8" fmla="*/ 0 60000 65536"/>
              <a:gd name="T9" fmla="*/ 0 w 72"/>
              <a:gd name="T10" fmla="*/ 0 h 236"/>
              <a:gd name="T11" fmla="*/ 72 w 72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236">
                <a:moveTo>
                  <a:pt x="0" y="236"/>
                </a:moveTo>
                <a:lnTo>
                  <a:pt x="0" y="92"/>
                </a:lnTo>
                <a:lnTo>
                  <a:pt x="72" y="0"/>
                </a:ln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4151313" y="4314825"/>
            <a:ext cx="114300" cy="374650"/>
          </a:xfrm>
          <a:custGeom>
            <a:avLst/>
            <a:gdLst>
              <a:gd name="T0" fmla="*/ 0 w 72"/>
              <a:gd name="T1" fmla="*/ 2147483646 h 236"/>
              <a:gd name="T2" fmla="*/ 0 w 72"/>
              <a:gd name="T3" fmla="*/ 2147483646 h 236"/>
              <a:gd name="T4" fmla="*/ 2147483646 w 72"/>
              <a:gd name="T5" fmla="*/ 0 h 236"/>
              <a:gd name="T6" fmla="*/ 0 60000 65536"/>
              <a:gd name="T7" fmla="*/ 0 60000 65536"/>
              <a:gd name="T8" fmla="*/ 0 60000 65536"/>
              <a:gd name="T9" fmla="*/ 0 w 72"/>
              <a:gd name="T10" fmla="*/ 0 h 236"/>
              <a:gd name="T11" fmla="*/ 72 w 72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236">
                <a:moveTo>
                  <a:pt x="0" y="236"/>
                </a:moveTo>
                <a:lnTo>
                  <a:pt x="0" y="92"/>
                </a:lnTo>
                <a:lnTo>
                  <a:pt x="72" y="0"/>
                </a:ln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4240213" y="4308475"/>
            <a:ext cx="114300" cy="374650"/>
          </a:xfrm>
          <a:custGeom>
            <a:avLst/>
            <a:gdLst>
              <a:gd name="T0" fmla="*/ 0 w 72"/>
              <a:gd name="T1" fmla="*/ 2147483646 h 236"/>
              <a:gd name="T2" fmla="*/ 0 w 72"/>
              <a:gd name="T3" fmla="*/ 2147483646 h 236"/>
              <a:gd name="T4" fmla="*/ 2147483646 w 72"/>
              <a:gd name="T5" fmla="*/ 0 h 236"/>
              <a:gd name="T6" fmla="*/ 0 60000 65536"/>
              <a:gd name="T7" fmla="*/ 0 60000 65536"/>
              <a:gd name="T8" fmla="*/ 0 60000 65536"/>
              <a:gd name="T9" fmla="*/ 0 w 72"/>
              <a:gd name="T10" fmla="*/ 0 h 236"/>
              <a:gd name="T11" fmla="*/ 72 w 72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236">
                <a:moveTo>
                  <a:pt x="0" y="236"/>
                </a:moveTo>
                <a:lnTo>
                  <a:pt x="0" y="92"/>
                </a:lnTo>
                <a:lnTo>
                  <a:pt x="72" y="0"/>
                </a:ln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3516313" y="4683125"/>
            <a:ext cx="431800" cy="679450"/>
          </a:xfrm>
          <a:custGeom>
            <a:avLst/>
            <a:gdLst>
              <a:gd name="T0" fmla="*/ 2147483646 w 272"/>
              <a:gd name="T1" fmla="*/ 0 h 428"/>
              <a:gd name="T2" fmla="*/ 2147483646 w 272"/>
              <a:gd name="T3" fmla="*/ 2147483646 h 428"/>
              <a:gd name="T4" fmla="*/ 2147483646 w 272"/>
              <a:gd name="T5" fmla="*/ 2147483646 h 428"/>
              <a:gd name="T6" fmla="*/ 2147483646 w 272"/>
              <a:gd name="T7" fmla="*/ 2147483646 h 428"/>
              <a:gd name="T8" fmla="*/ 2147483646 w 272"/>
              <a:gd name="T9" fmla="*/ 2147483646 h 4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428"/>
              <a:gd name="T17" fmla="*/ 272 w 272"/>
              <a:gd name="T18" fmla="*/ 428 h 4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428">
                <a:moveTo>
                  <a:pt x="200" y="0"/>
                </a:moveTo>
                <a:cubicBezTo>
                  <a:pt x="192" y="56"/>
                  <a:pt x="184" y="112"/>
                  <a:pt x="152" y="144"/>
                </a:cubicBezTo>
                <a:cubicBezTo>
                  <a:pt x="120" y="176"/>
                  <a:pt x="16" y="152"/>
                  <a:pt x="8" y="192"/>
                </a:cubicBezTo>
                <a:cubicBezTo>
                  <a:pt x="0" y="232"/>
                  <a:pt x="60" y="345"/>
                  <a:pt x="104" y="384"/>
                </a:cubicBezTo>
                <a:cubicBezTo>
                  <a:pt x="148" y="423"/>
                  <a:pt x="237" y="419"/>
                  <a:pt x="272" y="428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4138613" y="4683125"/>
            <a:ext cx="444500" cy="571500"/>
          </a:xfrm>
          <a:custGeom>
            <a:avLst/>
            <a:gdLst>
              <a:gd name="T0" fmla="*/ 2147483646 w 280"/>
              <a:gd name="T1" fmla="*/ 0 h 360"/>
              <a:gd name="T2" fmla="*/ 2147483646 w 280"/>
              <a:gd name="T3" fmla="*/ 2147483646 h 360"/>
              <a:gd name="T4" fmla="*/ 2147483646 w 280"/>
              <a:gd name="T5" fmla="*/ 2147483646 h 360"/>
              <a:gd name="T6" fmla="*/ 2147483646 w 280"/>
              <a:gd name="T7" fmla="*/ 2147483646 h 360"/>
              <a:gd name="T8" fmla="*/ 0 w 280"/>
              <a:gd name="T9" fmla="*/ 2147483646 h 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0"/>
              <a:gd name="T16" fmla="*/ 0 h 360"/>
              <a:gd name="T17" fmla="*/ 280 w 280"/>
              <a:gd name="T18" fmla="*/ 360 h 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0" h="360">
                <a:moveTo>
                  <a:pt x="144" y="0"/>
                </a:moveTo>
                <a:cubicBezTo>
                  <a:pt x="136" y="32"/>
                  <a:pt x="128" y="64"/>
                  <a:pt x="144" y="96"/>
                </a:cubicBezTo>
                <a:cubicBezTo>
                  <a:pt x="160" y="128"/>
                  <a:pt x="224" y="152"/>
                  <a:pt x="240" y="192"/>
                </a:cubicBezTo>
                <a:cubicBezTo>
                  <a:pt x="256" y="232"/>
                  <a:pt x="280" y="312"/>
                  <a:pt x="240" y="336"/>
                </a:cubicBezTo>
                <a:cubicBezTo>
                  <a:pt x="200" y="360"/>
                  <a:pt x="100" y="348"/>
                  <a:pt x="0" y="336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3890963" y="3667125"/>
            <a:ext cx="485775" cy="685800"/>
            <a:chOff x="3264" y="2400"/>
            <a:chExt cx="306" cy="432"/>
          </a:xfrm>
        </p:grpSpPr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 flipH="1">
              <a:off x="3264" y="2400"/>
              <a:ext cx="306" cy="432"/>
            </a:xfrm>
            <a:prstGeom prst="can">
              <a:avLst>
                <a:gd name="adj" fmla="val 37255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 flipH="1">
              <a:off x="3336" y="2568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264" y="2400"/>
              <a:ext cx="306" cy="54"/>
            </a:xfrm>
            <a:custGeom>
              <a:avLst/>
              <a:gdLst>
                <a:gd name="T0" fmla="*/ 0 w 306"/>
                <a:gd name="T1" fmla="*/ 54 h 54"/>
                <a:gd name="T2" fmla="*/ 306 w 306"/>
                <a:gd name="T3" fmla="*/ 51 h 54"/>
                <a:gd name="T4" fmla="*/ 294 w 306"/>
                <a:gd name="T5" fmla="*/ 36 h 54"/>
                <a:gd name="T6" fmla="*/ 279 w 306"/>
                <a:gd name="T7" fmla="*/ 21 h 54"/>
                <a:gd name="T8" fmla="*/ 228 w 306"/>
                <a:gd name="T9" fmla="*/ 3 h 54"/>
                <a:gd name="T10" fmla="*/ 180 w 306"/>
                <a:gd name="T11" fmla="*/ 0 h 54"/>
                <a:gd name="T12" fmla="*/ 132 w 306"/>
                <a:gd name="T13" fmla="*/ 0 h 54"/>
                <a:gd name="T14" fmla="*/ 84 w 306"/>
                <a:gd name="T15" fmla="*/ 3 h 54"/>
                <a:gd name="T16" fmla="*/ 40 w 306"/>
                <a:gd name="T17" fmla="*/ 18 h 54"/>
                <a:gd name="T18" fmla="*/ 14 w 306"/>
                <a:gd name="T19" fmla="*/ 32 h 54"/>
                <a:gd name="T20" fmla="*/ 0 w 306"/>
                <a:gd name="T21" fmla="*/ 54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6"/>
                <a:gd name="T34" fmla="*/ 0 h 54"/>
                <a:gd name="T35" fmla="*/ 306 w 306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6" h="54">
                  <a:moveTo>
                    <a:pt x="0" y="54"/>
                  </a:moveTo>
                  <a:lnTo>
                    <a:pt x="306" y="51"/>
                  </a:lnTo>
                  <a:lnTo>
                    <a:pt x="294" y="36"/>
                  </a:lnTo>
                  <a:lnTo>
                    <a:pt x="279" y="21"/>
                  </a:lnTo>
                  <a:lnTo>
                    <a:pt x="228" y="3"/>
                  </a:lnTo>
                  <a:lnTo>
                    <a:pt x="180" y="0"/>
                  </a:lnTo>
                  <a:lnTo>
                    <a:pt x="132" y="0"/>
                  </a:lnTo>
                  <a:lnTo>
                    <a:pt x="84" y="3"/>
                  </a:lnTo>
                  <a:lnTo>
                    <a:pt x="40" y="18"/>
                  </a:lnTo>
                  <a:lnTo>
                    <a:pt x="14" y="3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3832225" y="3665538"/>
            <a:ext cx="566738" cy="685800"/>
            <a:chOff x="2016" y="2355"/>
            <a:chExt cx="357" cy="432"/>
          </a:xfrm>
        </p:grpSpPr>
        <p:grpSp>
          <p:nvGrpSpPr>
            <p:cNvPr id="19" name="Group 21"/>
            <p:cNvGrpSpPr>
              <a:grpSpLocks/>
            </p:cNvGrpSpPr>
            <p:nvPr/>
          </p:nvGrpSpPr>
          <p:grpSpPr bwMode="auto">
            <a:xfrm>
              <a:off x="2016" y="2355"/>
              <a:ext cx="357" cy="432"/>
              <a:chOff x="2538" y="2355"/>
              <a:chExt cx="357" cy="432"/>
            </a:xfrm>
          </p:grpSpPr>
          <p:grpSp>
            <p:nvGrpSpPr>
              <p:cNvPr id="22" name="Group 22"/>
              <p:cNvGrpSpPr>
                <a:grpSpLocks/>
              </p:cNvGrpSpPr>
              <p:nvPr/>
            </p:nvGrpSpPr>
            <p:grpSpPr bwMode="auto">
              <a:xfrm>
                <a:off x="2574" y="2355"/>
                <a:ext cx="306" cy="432"/>
                <a:chOff x="2622" y="2355"/>
                <a:chExt cx="306" cy="432"/>
              </a:xfrm>
            </p:grpSpPr>
            <p:sp>
              <p:nvSpPr>
                <p:cNvPr id="25" name="AutoShape 23"/>
                <p:cNvSpPr>
                  <a:spLocks noChangeArrowheads="1"/>
                </p:cNvSpPr>
                <p:nvPr/>
              </p:nvSpPr>
              <p:spPr bwMode="auto">
                <a:xfrm>
                  <a:off x="2622" y="2355"/>
                  <a:ext cx="306" cy="432"/>
                </a:xfrm>
                <a:prstGeom prst="can">
                  <a:avLst>
                    <a:gd name="adj" fmla="val 37255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6" name="Freeform 24"/>
                <p:cNvSpPr>
                  <a:spLocks/>
                </p:cNvSpPr>
                <p:nvPr/>
              </p:nvSpPr>
              <p:spPr bwMode="auto">
                <a:xfrm>
                  <a:off x="2736" y="2355"/>
                  <a:ext cx="192" cy="432"/>
                </a:xfrm>
                <a:custGeom>
                  <a:avLst/>
                  <a:gdLst>
                    <a:gd name="T0" fmla="*/ 93 w 192"/>
                    <a:gd name="T1" fmla="*/ 0 h 432"/>
                    <a:gd name="T2" fmla="*/ 0 w 192"/>
                    <a:gd name="T3" fmla="*/ 108 h 432"/>
                    <a:gd name="T4" fmla="*/ 0 w 192"/>
                    <a:gd name="T5" fmla="*/ 429 h 432"/>
                    <a:gd name="T6" fmla="*/ 48 w 192"/>
                    <a:gd name="T7" fmla="*/ 432 h 432"/>
                    <a:gd name="T8" fmla="*/ 96 w 192"/>
                    <a:gd name="T9" fmla="*/ 429 h 432"/>
                    <a:gd name="T10" fmla="*/ 144 w 192"/>
                    <a:gd name="T11" fmla="*/ 417 h 432"/>
                    <a:gd name="T12" fmla="*/ 168 w 192"/>
                    <a:gd name="T13" fmla="*/ 405 h 432"/>
                    <a:gd name="T14" fmla="*/ 183 w 192"/>
                    <a:gd name="T15" fmla="*/ 393 h 432"/>
                    <a:gd name="T16" fmla="*/ 192 w 192"/>
                    <a:gd name="T17" fmla="*/ 381 h 432"/>
                    <a:gd name="T18" fmla="*/ 192 w 192"/>
                    <a:gd name="T19" fmla="*/ 51 h 432"/>
                    <a:gd name="T20" fmla="*/ 177 w 192"/>
                    <a:gd name="T21" fmla="*/ 30 h 432"/>
                    <a:gd name="T22" fmla="*/ 144 w 192"/>
                    <a:gd name="T23" fmla="*/ 12 h 432"/>
                    <a:gd name="T24" fmla="*/ 93 w 192"/>
                    <a:gd name="T25" fmla="*/ 0 h 4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2"/>
                    <a:gd name="T40" fmla="*/ 0 h 432"/>
                    <a:gd name="T41" fmla="*/ 192 w 192"/>
                    <a:gd name="T42" fmla="*/ 432 h 4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2" h="432">
                      <a:moveTo>
                        <a:pt x="93" y="0"/>
                      </a:moveTo>
                      <a:lnTo>
                        <a:pt x="0" y="108"/>
                      </a:lnTo>
                      <a:lnTo>
                        <a:pt x="0" y="429"/>
                      </a:lnTo>
                      <a:lnTo>
                        <a:pt x="48" y="432"/>
                      </a:lnTo>
                      <a:lnTo>
                        <a:pt x="96" y="429"/>
                      </a:lnTo>
                      <a:lnTo>
                        <a:pt x="144" y="417"/>
                      </a:lnTo>
                      <a:lnTo>
                        <a:pt x="168" y="405"/>
                      </a:lnTo>
                      <a:lnTo>
                        <a:pt x="183" y="393"/>
                      </a:lnTo>
                      <a:lnTo>
                        <a:pt x="192" y="381"/>
                      </a:lnTo>
                      <a:lnTo>
                        <a:pt x="192" y="51"/>
                      </a:lnTo>
                      <a:lnTo>
                        <a:pt x="177" y="30"/>
                      </a:lnTo>
                      <a:lnTo>
                        <a:pt x="144" y="12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2736" y="2358"/>
                  <a:ext cx="192" cy="102"/>
                </a:xfrm>
                <a:custGeom>
                  <a:avLst/>
                  <a:gdLst>
                    <a:gd name="T0" fmla="*/ 90 w 192"/>
                    <a:gd name="T1" fmla="*/ 0 h 102"/>
                    <a:gd name="T2" fmla="*/ 0 w 192"/>
                    <a:gd name="T3" fmla="*/ 102 h 102"/>
                    <a:gd name="T4" fmla="*/ 45 w 192"/>
                    <a:gd name="T5" fmla="*/ 102 h 102"/>
                    <a:gd name="T6" fmla="*/ 96 w 192"/>
                    <a:gd name="T7" fmla="*/ 99 h 102"/>
                    <a:gd name="T8" fmla="*/ 138 w 192"/>
                    <a:gd name="T9" fmla="*/ 87 h 102"/>
                    <a:gd name="T10" fmla="*/ 174 w 192"/>
                    <a:gd name="T11" fmla="*/ 66 h 102"/>
                    <a:gd name="T12" fmla="*/ 192 w 192"/>
                    <a:gd name="T13" fmla="*/ 42 h 102"/>
                    <a:gd name="T14" fmla="*/ 174 w 192"/>
                    <a:gd name="T15" fmla="*/ 21 h 102"/>
                    <a:gd name="T16" fmla="*/ 144 w 192"/>
                    <a:gd name="T17" fmla="*/ 9 h 102"/>
                    <a:gd name="T18" fmla="*/ 90 w 192"/>
                    <a:gd name="T19" fmla="*/ 0 h 1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2"/>
                    <a:gd name="T31" fmla="*/ 0 h 102"/>
                    <a:gd name="T32" fmla="*/ 192 w 192"/>
                    <a:gd name="T33" fmla="*/ 102 h 1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2" h="102">
                      <a:moveTo>
                        <a:pt x="90" y="0"/>
                      </a:moveTo>
                      <a:lnTo>
                        <a:pt x="0" y="102"/>
                      </a:lnTo>
                      <a:lnTo>
                        <a:pt x="45" y="102"/>
                      </a:lnTo>
                      <a:lnTo>
                        <a:pt x="96" y="99"/>
                      </a:lnTo>
                      <a:lnTo>
                        <a:pt x="138" y="87"/>
                      </a:lnTo>
                      <a:lnTo>
                        <a:pt x="174" y="66"/>
                      </a:lnTo>
                      <a:lnTo>
                        <a:pt x="192" y="42"/>
                      </a:lnTo>
                      <a:lnTo>
                        <a:pt x="174" y="21"/>
                      </a:lnTo>
                      <a:lnTo>
                        <a:pt x="144" y="9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3366FF">
                    <a:alpha val="9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Text Box 26"/>
              <p:cNvSpPr txBox="1">
                <a:spLocks noChangeArrowheads="1"/>
              </p:cNvSpPr>
              <p:nvPr/>
            </p:nvSpPr>
            <p:spPr bwMode="auto">
              <a:xfrm>
                <a:off x="2538" y="2535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N</a:t>
                </a:r>
              </a:p>
            </p:txBody>
          </p:sp>
          <p:sp>
            <p:nvSpPr>
              <p:cNvPr id="24" name="Text Box 27"/>
              <p:cNvSpPr txBox="1">
                <a:spLocks noChangeArrowheads="1"/>
              </p:cNvSpPr>
              <p:nvPr/>
            </p:nvSpPr>
            <p:spPr bwMode="auto">
              <a:xfrm>
                <a:off x="2703" y="253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016" y="2532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2181" y="2529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28" name="Group 30"/>
          <p:cNvGrpSpPr>
            <a:grpSpLocks/>
          </p:cNvGrpSpPr>
          <p:nvPr/>
        </p:nvGrpSpPr>
        <p:grpSpPr bwMode="auto">
          <a:xfrm flipH="1">
            <a:off x="3890963" y="3667125"/>
            <a:ext cx="558800" cy="685800"/>
            <a:chOff x="2672" y="2352"/>
            <a:chExt cx="352" cy="432"/>
          </a:xfrm>
        </p:grpSpPr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18" y="2352"/>
              <a:ext cx="306" cy="432"/>
              <a:chOff x="2622" y="2355"/>
              <a:chExt cx="306" cy="432"/>
            </a:xfrm>
          </p:grpSpPr>
          <p:sp>
            <p:nvSpPr>
              <p:cNvPr id="32" name="AutoShape 32"/>
              <p:cNvSpPr>
                <a:spLocks noChangeArrowheads="1"/>
              </p:cNvSpPr>
              <p:nvPr/>
            </p:nvSpPr>
            <p:spPr bwMode="auto">
              <a:xfrm>
                <a:off x="2622" y="2355"/>
                <a:ext cx="306" cy="432"/>
              </a:xfrm>
              <a:prstGeom prst="can">
                <a:avLst>
                  <a:gd name="adj" fmla="val 37255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2736" y="2355"/>
                <a:ext cx="192" cy="432"/>
              </a:xfrm>
              <a:custGeom>
                <a:avLst/>
                <a:gdLst>
                  <a:gd name="T0" fmla="*/ 93 w 192"/>
                  <a:gd name="T1" fmla="*/ 0 h 432"/>
                  <a:gd name="T2" fmla="*/ 0 w 192"/>
                  <a:gd name="T3" fmla="*/ 108 h 432"/>
                  <a:gd name="T4" fmla="*/ 0 w 192"/>
                  <a:gd name="T5" fmla="*/ 429 h 432"/>
                  <a:gd name="T6" fmla="*/ 48 w 192"/>
                  <a:gd name="T7" fmla="*/ 432 h 432"/>
                  <a:gd name="T8" fmla="*/ 96 w 192"/>
                  <a:gd name="T9" fmla="*/ 429 h 432"/>
                  <a:gd name="T10" fmla="*/ 144 w 192"/>
                  <a:gd name="T11" fmla="*/ 417 h 432"/>
                  <a:gd name="T12" fmla="*/ 168 w 192"/>
                  <a:gd name="T13" fmla="*/ 405 h 432"/>
                  <a:gd name="T14" fmla="*/ 183 w 192"/>
                  <a:gd name="T15" fmla="*/ 393 h 432"/>
                  <a:gd name="T16" fmla="*/ 192 w 192"/>
                  <a:gd name="T17" fmla="*/ 381 h 432"/>
                  <a:gd name="T18" fmla="*/ 192 w 192"/>
                  <a:gd name="T19" fmla="*/ 51 h 432"/>
                  <a:gd name="T20" fmla="*/ 177 w 192"/>
                  <a:gd name="T21" fmla="*/ 30 h 432"/>
                  <a:gd name="T22" fmla="*/ 144 w 192"/>
                  <a:gd name="T23" fmla="*/ 12 h 432"/>
                  <a:gd name="T24" fmla="*/ 93 w 192"/>
                  <a:gd name="T25" fmla="*/ 0 h 4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32"/>
                  <a:gd name="T41" fmla="*/ 192 w 192"/>
                  <a:gd name="T42" fmla="*/ 432 h 4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32">
                    <a:moveTo>
                      <a:pt x="93" y="0"/>
                    </a:moveTo>
                    <a:lnTo>
                      <a:pt x="0" y="108"/>
                    </a:lnTo>
                    <a:lnTo>
                      <a:pt x="0" y="429"/>
                    </a:lnTo>
                    <a:lnTo>
                      <a:pt x="48" y="432"/>
                    </a:lnTo>
                    <a:lnTo>
                      <a:pt x="96" y="429"/>
                    </a:lnTo>
                    <a:lnTo>
                      <a:pt x="144" y="417"/>
                    </a:lnTo>
                    <a:lnTo>
                      <a:pt x="168" y="405"/>
                    </a:lnTo>
                    <a:lnTo>
                      <a:pt x="183" y="393"/>
                    </a:lnTo>
                    <a:lnTo>
                      <a:pt x="192" y="381"/>
                    </a:lnTo>
                    <a:lnTo>
                      <a:pt x="192" y="51"/>
                    </a:lnTo>
                    <a:lnTo>
                      <a:pt x="177" y="30"/>
                    </a:lnTo>
                    <a:lnTo>
                      <a:pt x="144" y="1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2736" y="2358"/>
                <a:ext cx="192" cy="102"/>
              </a:xfrm>
              <a:custGeom>
                <a:avLst/>
                <a:gdLst>
                  <a:gd name="T0" fmla="*/ 90 w 192"/>
                  <a:gd name="T1" fmla="*/ 0 h 102"/>
                  <a:gd name="T2" fmla="*/ 0 w 192"/>
                  <a:gd name="T3" fmla="*/ 102 h 102"/>
                  <a:gd name="T4" fmla="*/ 45 w 192"/>
                  <a:gd name="T5" fmla="*/ 102 h 102"/>
                  <a:gd name="T6" fmla="*/ 96 w 192"/>
                  <a:gd name="T7" fmla="*/ 99 h 102"/>
                  <a:gd name="T8" fmla="*/ 138 w 192"/>
                  <a:gd name="T9" fmla="*/ 87 h 102"/>
                  <a:gd name="T10" fmla="*/ 174 w 192"/>
                  <a:gd name="T11" fmla="*/ 66 h 102"/>
                  <a:gd name="T12" fmla="*/ 192 w 192"/>
                  <a:gd name="T13" fmla="*/ 42 h 102"/>
                  <a:gd name="T14" fmla="*/ 174 w 192"/>
                  <a:gd name="T15" fmla="*/ 21 h 102"/>
                  <a:gd name="T16" fmla="*/ 144 w 192"/>
                  <a:gd name="T17" fmla="*/ 9 h 102"/>
                  <a:gd name="T18" fmla="*/ 90 w 19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02"/>
                  <a:gd name="T32" fmla="*/ 192 w 19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02">
                    <a:moveTo>
                      <a:pt x="90" y="0"/>
                    </a:moveTo>
                    <a:lnTo>
                      <a:pt x="0" y="102"/>
                    </a:lnTo>
                    <a:lnTo>
                      <a:pt x="45" y="102"/>
                    </a:lnTo>
                    <a:lnTo>
                      <a:pt x="96" y="99"/>
                    </a:lnTo>
                    <a:lnTo>
                      <a:pt x="138" y="87"/>
                    </a:lnTo>
                    <a:lnTo>
                      <a:pt x="174" y="66"/>
                    </a:lnTo>
                    <a:lnTo>
                      <a:pt x="192" y="42"/>
                    </a:lnTo>
                    <a:lnTo>
                      <a:pt x="174" y="21"/>
                    </a:lnTo>
                    <a:lnTo>
                      <a:pt x="144" y="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366FF">
                  <a:alpha val="9607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2832" y="2516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2672" y="252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35" name="AutoShape 37"/>
          <p:cNvSpPr>
            <a:spLocks noChangeArrowheads="1"/>
          </p:cNvSpPr>
          <p:nvPr/>
        </p:nvSpPr>
        <p:spPr bwMode="auto">
          <a:xfrm>
            <a:off x="4076700" y="2557463"/>
            <a:ext cx="95250" cy="1219200"/>
          </a:xfrm>
          <a:prstGeom prst="can">
            <a:avLst>
              <a:gd name="adj" fmla="val 40000"/>
            </a:avLst>
          </a:prstGeom>
          <a:gradFill rotWithShape="1">
            <a:gsLst>
              <a:gs pos="0">
                <a:schemeClr val="tx2"/>
              </a:gs>
              <a:gs pos="50000">
                <a:schemeClr val="bg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3776663" y="2143125"/>
            <a:ext cx="685800" cy="533400"/>
            <a:chOff x="2052" y="1392"/>
            <a:chExt cx="288" cy="336"/>
          </a:xfrm>
        </p:grpSpPr>
        <p:sp>
          <p:nvSpPr>
            <p:cNvPr id="37" name="AutoShape 39"/>
            <p:cNvSpPr>
              <a:spLocks noChangeArrowheads="1"/>
            </p:cNvSpPr>
            <p:nvPr/>
          </p:nvSpPr>
          <p:spPr bwMode="auto">
            <a:xfrm>
              <a:off x="2052" y="1392"/>
              <a:ext cx="288" cy="336"/>
            </a:xfrm>
            <a:prstGeom prst="can">
              <a:avLst>
                <a:gd name="adj" fmla="val 36458"/>
              </a:avLst>
            </a:prstGeom>
            <a:gradFill rotWithShape="1">
              <a:gsLst>
                <a:gs pos="0">
                  <a:srgbClr val="003300"/>
                </a:gs>
                <a:gs pos="50000">
                  <a:srgbClr val="008000"/>
                </a:gs>
                <a:gs pos="100000">
                  <a:srgbClr val="00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2064" y="1467"/>
              <a:ext cx="1" cy="222"/>
            </a:xfrm>
            <a:custGeom>
              <a:avLst/>
              <a:gdLst>
                <a:gd name="T0" fmla="*/ 0 w 1"/>
                <a:gd name="T1" fmla="*/ 0 h 222"/>
                <a:gd name="T2" fmla="*/ 1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2112" y="1491"/>
              <a:ext cx="1" cy="222"/>
            </a:xfrm>
            <a:custGeom>
              <a:avLst/>
              <a:gdLst>
                <a:gd name="T0" fmla="*/ 0 w 1"/>
                <a:gd name="T1" fmla="*/ 0 h 222"/>
                <a:gd name="T2" fmla="*/ 1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2160" y="1497"/>
              <a:ext cx="1" cy="222"/>
            </a:xfrm>
            <a:custGeom>
              <a:avLst/>
              <a:gdLst>
                <a:gd name="T0" fmla="*/ 0 w 1"/>
                <a:gd name="T1" fmla="*/ 0 h 222"/>
                <a:gd name="T2" fmla="*/ 1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2208" y="1500"/>
              <a:ext cx="1" cy="222"/>
            </a:xfrm>
            <a:custGeom>
              <a:avLst/>
              <a:gdLst>
                <a:gd name="T0" fmla="*/ 0 w 1"/>
                <a:gd name="T1" fmla="*/ 0 h 222"/>
                <a:gd name="T2" fmla="*/ 1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2256" y="1497"/>
              <a:ext cx="1" cy="222"/>
            </a:xfrm>
            <a:custGeom>
              <a:avLst/>
              <a:gdLst>
                <a:gd name="T0" fmla="*/ 0 w 1"/>
                <a:gd name="T1" fmla="*/ 0 h 222"/>
                <a:gd name="T2" fmla="*/ 1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2304" y="1482"/>
              <a:ext cx="1" cy="222"/>
            </a:xfrm>
            <a:custGeom>
              <a:avLst/>
              <a:gdLst>
                <a:gd name="T0" fmla="*/ 0 w 1"/>
                <a:gd name="T1" fmla="*/ 0 h 222"/>
                <a:gd name="T2" fmla="*/ 1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2328" y="1470"/>
              <a:ext cx="1" cy="222"/>
            </a:xfrm>
            <a:custGeom>
              <a:avLst/>
              <a:gdLst>
                <a:gd name="T0" fmla="*/ 0 w 1"/>
                <a:gd name="T1" fmla="*/ 0 h 222"/>
                <a:gd name="T2" fmla="*/ 1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7"/>
          <p:cNvGrpSpPr>
            <a:grpSpLocks/>
          </p:cNvGrpSpPr>
          <p:nvPr/>
        </p:nvGrpSpPr>
        <p:grpSpPr bwMode="auto">
          <a:xfrm>
            <a:off x="3763963" y="2155825"/>
            <a:ext cx="685800" cy="533400"/>
            <a:chOff x="1980" y="1384"/>
            <a:chExt cx="432" cy="336"/>
          </a:xfrm>
        </p:grpSpPr>
        <p:sp>
          <p:nvSpPr>
            <p:cNvPr id="46" name="AutoShape 48"/>
            <p:cNvSpPr>
              <a:spLocks noChangeArrowheads="1"/>
            </p:cNvSpPr>
            <p:nvPr/>
          </p:nvSpPr>
          <p:spPr bwMode="auto">
            <a:xfrm>
              <a:off x="1980" y="1384"/>
              <a:ext cx="432" cy="336"/>
            </a:xfrm>
            <a:prstGeom prst="can">
              <a:avLst>
                <a:gd name="adj" fmla="val 31250"/>
              </a:avLst>
            </a:prstGeom>
            <a:gradFill rotWithShape="1">
              <a:gsLst>
                <a:gs pos="0">
                  <a:srgbClr val="003300"/>
                </a:gs>
                <a:gs pos="50000">
                  <a:srgbClr val="008000"/>
                </a:gs>
                <a:gs pos="100000">
                  <a:srgbClr val="00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2026" y="1475"/>
              <a:ext cx="2" cy="222"/>
            </a:xfrm>
            <a:custGeom>
              <a:avLst/>
              <a:gdLst>
                <a:gd name="T0" fmla="*/ 0 w 1"/>
                <a:gd name="T1" fmla="*/ 0 h 222"/>
                <a:gd name="T2" fmla="*/ 64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2110" y="1487"/>
              <a:ext cx="2" cy="222"/>
            </a:xfrm>
            <a:custGeom>
              <a:avLst/>
              <a:gdLst>
                <a:gd name="T0" fmla="*/ 0 w 1"/>
                <a:gd name="T1" fmla="*/ 0 h 222"/>
                <a:gd name="T2" fmla="*/ 64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2190" y="1493"/>
              <a:ext cx="2" cy="222"/>
            </a:xfrm>
            <a:custGeom>
              <a:avLst/>
              <a:gdLst>
                <a:gd name="T0" fmla="*/ 0 w 1"/>
                <a:gd name="T1" fmla="*/ 0 h 222"/>
                <a:gd name="T2" fmla="*/ 64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2250" y="1492"/>
              <a:ext cx="2" cy="222"/>
            </a:xfrm>
            <a:custGeom>
              <a:avLst/>
              <a:gdLst>
                <a:gd name="T0" fmla="*/ 0 w 1"/>
                <a:gd name="T1" fmla="*/ 0 h 222"/>
                <a:gd name="T2" fmla="*/ 64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2318" y="1481"/>
              <a:ext cx="2" cy="222"/>
            </a:xfrm>
            <a:custGeom>
              <a:avLst/>
              <a:gdLst>
                <a:gd name="T0" fmla="*/ 0 w 1"/>
                <a:gd name="T1" fmla="*/ 0 h 222"/>
                <a:gd name="T2" fmla="*/ 64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2362" y="1474"/>
              <a:ext cx="2" cy="222"/>
            </a:xfrm>
            <a:custGeom>
              <a:avLst/>
              <a:gdLst>
                <a:gd name="T0" fmla="*/ 0 w 1"/>
                <a:gd name="T1" fmla="*/ 0 h 222"/>
                <a:gd name="T2" fmla="*/ 64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2398" y="1450"/>
              <a:ext cx="2" cy="222"/>
            </a:xfrm>
            <a:custGeom>
              <a:avLst/>
              <a:gdLst>
                <a:gd name="T0" fmla="*/ 0 w 1"/>
                <a:gd name="T1" fmla="*/ 0 h 222"/>
                <a:gd name="T2" fmla="*/ 64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1" y="2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AutoShape 56"/>
          <p:cNvSpPr>
            <a:spLocks noChangeArrowheads="1"/>
          </p:cNvSpPr>
          <p:nvPr/>
        </p:nvSpPr>
        <p:spPr bwMode="auto">
          <a:xfrm>
            <a:off x="3948113" y="5327650"/>
            <a:ext cx="152400" cy="82550"/>
          </a:xfrm>
          <a:prstGeom prst="flowChartMagneticDisk">
            <a:avLst/>
          </a:pr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" name="AutoShape 57"/>
          <p:cNvSpPr>
            <a:spLocks noChangeArrowheads="1"/>
          </p:cNvSpPr>
          <p:nvPr/>
        </p:nvSpPr>
        <p:spPr bwMode="auto">
          <a:xfrm>
            <a:off x="3681413" y="4645025"/>
            <a:ext cx="6858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" name="Oval 58"/>
          <p:cNvSpPr>
            <a:spLocks noChangeArrowheads="1"/>
          </p:cNvSpPr>
          <p:nvPr/>
        </p:nvSpPr>
        <p:spPr bwMode="auto">
          <a:xfrm>
            <a:off x="3846513" y="4835525"/>
            <a:ext cx="355600" cy="3159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" name="AutoShape 59"/>
          <p:cNvSpPr>
            <a:spLocks noChangeArrowheads="1"/>
          </p:cNvSpPr>
          <p:nvPr/>
        </p:nvSpPr>
        <p:spPr bwMode="auto">
          <a:xfrm rot="16200000">
            <a:off x="3906838" y="5114925"/>
            <a:ext cx="234950" cy="228600"/>
          </a:xfrm>
          <a:prstGeom prst="flowChartOnlineStorage">
            <a:avLst/>
          </a:prstGeom>
          <a:gradFill rotWithShape="1">
            <a:gsLst>
              <a:gs pos="0">
                <a:schemeClr val="tx2"/>
              </a:gs>
              <a:gs pos="50000">
                <a:schemeClr val="bg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8" name="Rectangle 63"/>
          <p:cNvSpPr>
            <a:spLocks noChangeArrowheads="1"/>
          </p:cNvSpPr>
          <p:nvPr/>
        </p:nvSpPr>
        <p:spPr bwMode="auto">
          <a:xfrm>
            <a:off x="3387725" y="55626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hình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đinamô xe đạp</a:t>
            </a:r>
          </a:p>
        </p:txBody>
      </p:sp>
      <p:sp>
        <p:nvSpPr>
          <p:cNvPr id="59" name="Text Box 77"/>
          <p:cNvSpPr txBox="1">
            <a:spLocks noChangeArrowheads="1"/>
          </p:cNvSpPr>
          <p:nvPr/>
        </p:nvSpPr>
        <p:spPr bwMode="auto">
          <a:xfrm>
            <a:off x="4911725" y="28003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trục</a:t>
            </a:r>
            <a:endParaRPr lang="en-US" altLang="en-US" sz="2400" b="0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78"/>
          <p:cNvSpPr txBox="1">
            <a:spLocks noChangeArrowheads="1"/>
          </p:cNvSpPr>
          <p:nvPr/>
        </p:nvSpPr>
        <p:spPr bwMode="auto">
          <a:xfrm>
            <a:off x="4759325" y="2057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Núm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79"/>
          <p:cNvSpPr txBox="1">
            <a:spLocks noChangeArrowheads="1"/>
          </p:cNvSpPr>
          <p:nvPr/>
        </p:nvSpPr>
        <p:spPr bwMode="auto">
          <a:xfrm>
            <a:off x="2733675" y="28670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vỏ</a:t>
            </a:r>
            <a:endParaRPr lang="en-US" altLang="en-US" sz="2400" b="0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81"/>
          <p:cNvSpPr txBox="1">
            <a:spLocks noChangeArrowheads="1"/>
          </p:cNvSpPr>
          <p:nvPr/>
        </p:nvSpPr>
        <p:spPr bwMode="auto">
          <a:xfrm>
            <a:off x="1787525" y="464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Bóng đèn</a:t>
            </a:r>
            <a:endParaRPr lang="en-US" altLang="en-US" sz="2400" b="0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82"/>
          <p:cNvSpPr>
            <a:spLocks noChangeShapeType="1"/>
          </p:cNvSpPr>
          <p:nvPr/>
        </p:nvSpPr>
        <p:spPr bwMode="auto">
          <a:xfrm flipV="1">
            <a:off x="4378325" y="2362200"/>
            <a:ext cx="3810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83"/>
          <p:cNvSpPr>
            <a:spLocks noChangeShapeType="1"/>
          </p:cNvSpPr>
          <p:nvPr/>
        </p:nvSpPr>
        <p:spPr bwMode="auto">
          <a:xfrm flipH="1" flipV="1">
            <a:off x="3238500" y="40386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84"/>
          <p:cNvSpPr>
            <a:spLocks noChangeShapeType="1"/>
          </p:cNvSpPr>
          <p:nvPr/>
        </p:nvSpPr>
        <p:spPr bwMode="auto">
          <a:xfrm flipH="1" flipV="1">
            <a:off x="3206750" y="3168650"/>
            <a:ext cx="333375" cy="107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85"/>
          <p:cNvSpPr>
            <a:spLocks noChangeShapeType="1"/>
          </p:cNvSpPr>
          <p:nvPr/>
        </p:nvSpPr>
        <p:spPr bwMode="auto">
          <a:xfrm flipH="1" flipV="1">
            <a:off x="3101975" y="4953000"/>
            <a:ext cx="6858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Text Box 86"/>
          <p:cNvSpPr txBox="1">
            <a:spLocks noChangeArrowheads="1"/>
          </p:cNvSpPr>
          <p:nvPr/>
        </p:nvSpPr>
        <p:spPr bwMode="auto">
          <a:xfrm>
            <a:off x="1752600" y="3810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Nam châm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Line 87"/>
          <p:cNvSpPr>
            <a:spLocks noChangeShapeType="1"/>
          </p:cNvSpPr>
          <p:nvPr/>
        </p:nvSpPr>
        <p:spPr bwMode="auto">
          <a:xfrm flipV="1">
            <a:off x="4178300" y="3092450"/>
            <a:ext cx="762000" cy="184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88"/>
          <p:cNvSpPr>
            <a:spLocks noChangeShapeType="1"/>
          </p:cNvSpPr>
          <p:nvPr/>
        </p:nvSpPr>
        <p:spPr bwMode="auto">
          <a:xfrm flipV="1">
            <a:off x="4302125" y="44196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89"/>
          <p:cNvSpPr txBox="1">
            <a:spLocks noChangeArrowheads="1"/>
          </p:cNvSpPr>
          <p:nvPr/>
        </p:nvSpPr>
        <p:spPr bwMode="auto">
          <a:xfrm>
            <a:off x="4981575" y="4038600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Cuộn dây dẫn quấn quanh lõi sắt non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3130550"/>
            <a:ext cx="1207008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latin typeface="Times New Roman" panose="02020603050405020304" pitchFamily="18" charset="0"/>
              </a:rPr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-Dòng điện là dòng ......................................................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-Mỗi nguồn điện có......cực: .........................................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-Dòng điện chạy trong ..........................bao gồm các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thiết bị điện nối liền với </a:t>
            </a:r>
            <a:r>
              <a:rPr lang="en-US" altLang="en-US" smtClean="0">
                <a:latin typeface="Times New Roman" panose="02020603050405020304" pitchFamily="18" charset="0"/>
              </a:rPr>
              <a:t>......................của </a:t>
            </a:r>
            <a:r>
              <a:rPr lang="en-US" altLang="en-US">
                <a:latin typeface="Times New Roman" panose="02020603050405020304" pitchFamily="18" charset="0"/>
              </a:rPr>
              <a:t>nguồn điện </a:t>
            </a:r>
            <a:r>
              <a:rPr lang="en-US" altLang="en-US" smtClean="0">
                <a:latin typeface="Times New Roman" panose="02020603050405020304" pitchFamily="18" charset="0"/>
              </a:rPr>
              <a:t>bằng </a:t>
            </a:r>
            <a:r>
              <a:rPr lang="en-US" altLang="en-US">
                <a:latin typeface="Times New Roman" panose="02020603050405020304" pitchFamily="18" charset="0"/>
              </a:rPr>
              <a:t>dây điện.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14505" y="3546495"/>
            <a:ext cx="74944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các điện tích dịch chuyển có hướng</a:t>
            </a:r>
            <a:r>
              <a:rPr lang="en-US" altLang="en-US"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49410" y="5023732"/>
            <a:ext cx="16331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hai cực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54867" y="4044950"/>
            <a:ext cx="7419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59914" y="4044950"/>
            <a:ext cx="5355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cực dương(+) và cực âm(-)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67076" y="4550945"/>
            <a:ext cx="2997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mạch điện kín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81199" y="1905000"/>
            <a:ext cx="61501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>
                <a:solidFill>
                  <a:srgbClr val="FF330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81400" y="1081088"/>
            <a:ext cx="3221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TẬP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6675" y="1677988"/>
            <a:ext cx="101750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Em hãy điền từ, cụm từ thích hợp vào khoảng trống: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04800" y="2365375"/>
            <a:ext cx="15517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sng">
                <a:latin typeface="Times New Roman" panose="02020603050405020304" pitchFamily="18" charset="0"/>
              </a:rPr>
              <a:t>Bài 1:</a:t>
            </a:r>
          </a:p>
        </p:txBody>
      </p:sp>
      <p:sp>
        <p:nvSpPr>
          <p:cNvPr id="12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599"/>
            <a:ext cx="488108" cy="38900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" name="Picture 21" descr="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19200"/>
            <a:ext cx="3026269" cy="239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143000"/>
            <a:ext cx="2355120" cy="22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0" grpId="1"/>
      <p:bldP spid="11" grpId="0" build="allAtOnce"/>
      <p:bldP spid="11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78823" y="1280159"/>
            <a:ext cx="106723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>
                <a:latin typeface="Times New Roman" panose="02020603050405020304" pitchFamily="18" charset="0"/>
              </a:rPr>
              <a:t>Bài 3</a:t>
            </a:r>
            <a:r>
              <a:rPr lang="en-US" altLang="en-US" sz="3600">
                <a:latin typeface="Times New Roman" panose="02020603050405020304" pitchFamily="18" charset="0"/>
              </a:rPr>
              <a:t>: ( Bài 19.9 SBT)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latin typeface="Times New Roman" panose="02020603050405020304" pitchFamily="18" charset="0"/>
              </a:rPr>
              <a:t>Dụng cụ nào dưới đây không phải là nguồn điện?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374003" y="2489287"/>
            <a:ext cx="675915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>
                <a:latin typeface="Times New Roman" panose="02020603050405020304" pitchFamily="18" charset="0"/>
              </a:rPr>
              <a:t> Pin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B. Bóng đèn điện đang sáng.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C. Đinamô lắp ở xe đạp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D. Acquy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244373" y="3134378"/>
            <a:ext cx="711490" cy="722681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0823" y="5835880"/>
            <a:ext cx="533618" cy="27100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" name="Picture 14" descr="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23" y="2954770"/>
            <a:ext cx="1618504" cy="239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0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05394" y="1121228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>
                <a:latin typeface="Times New Roman" panose="02020603050405020304" pitchFamily="18" charset="0"/>
              </a:rPr>
              <a:t>Bài 4</a:t>
            </a:r>
            <a:r>
              <a:rPr lang="en-US" altLang="en-US" sz="3600">
                <a:latin typeface="Times New Roman" panose="02020603050405020304" pitchFamily="18" charset="0"/>
              </a:rPr>
              <a:t>: ( Bài 19.5 SBT)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latin typeface="Times New Roman" panose="02020603050405020304" pitchFamily="18" charset="0"/>
              </a:rPr>
              <a:t>Trong vật nào dưới đây đang có dòng điện chạy qua?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010194" y="2569028"/>
            <a:ext cx="8839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800">
                <a:latin typeface="Times New Roman" panose="02020603050405020304" pitchFamily="18" charset="0"/>
              </a:rPr>
              <a:t> Một thanh thủy tinh đã được cọ xát bằng vải lụa.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B. Một chiếc đèn pin mà bóng đèn của nó bị đứt dây tóc.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C. Một chiếc bút thử điện đặt trong quầy bán đồ điện.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D. Một chiếc điện thoại di động đang được dùng để nghe và nói.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910182" y="4464503"/>
            <a:ext cx="6096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11194" y="5388428"/>
            <a:ext cx="6096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" name="Picture 14" descr="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94" y="35922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9269" y="2909615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smtClean="0">
                <a:latin typeface="Times New Roman" panose="02020603050405020304" pitchFamily="18" charset="0"/>
                <a:sym typeface=".VnTime" panose="020B7200000000000000" pitchFamily="34" charset="0"/>
              </a:rPr>
              <a:t>- </a:t>
            </a:r>
            <a:r>
              <a:rPr lang="en-US" altLang="en-US" sz="4000" b="0">
                <a:latin typeface="Times New Roman" panose="02020603050405020304" pitchFamily="18" charset="0"/>
              </a:rPr>
              <a:t>Làm bài tập 19.3 đến 19.11 SBT.</a:t>
            </a:r>
          </a:p>
          <a:p>
            <a:pPr eaLnBrk="1" hangingPunct="1">
              <a:spcBef>
                <a:spcPct val="0"/>
              </a:spcBef>
              <a:buFont typeface=".VnTime" panose="020B7200000000000000" pitchFamily="34" charset="0"/>
              <a:buNone/>
            </a:pPr>
            <a:r>
              <a:rPr lang="en-US" altLang="en-US" sz="4000" b="0">
                <a:latin typeface="Times New Roman" panose="02020603050405020304" pitchFamily="18" charset="0"/>
              </a:rPr>
              <a:t>- </a:t>
            </a:r>
            <a:r>
              <a:rPr lang="en-US" altLang="en-US" sz="4000" b="0" smtClean="0">
                <a:latin typeface="Times New Roman" panose="02020603050405020304" pitchFamily="18" charset="0"/>
              </a:rPr>
              <a:t>học bài  và xem </a:t>
            </a:r>
            <a:r>
              <a:rPr lang="en-US" altLang="en-US" sz="4000" b="0">
                <a:latin typeface="Times New Roman" panose="02020603050405020304" pitchFamily="18" charset="0"/>
              </a:rPr>
              <a:t>trước Bài 20: Chất dẫn điện và chất cách điện. Dòng điện trong kim loại.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34303" y="1867292"/>
            <a:ext cx="594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NHIỆM VỤ VỀ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8331518" y="1384095"/>
          <a:ext cx="2667000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3" imgW="2095500" imgH="2582863" progId="MS_ClipArt_Gallery.2">
                  <p:embed/>
                </p:oleObj>
              </mc:Choice>
              <mc:Fallback>
                <p:oleObj name="Clip" r:id="rId3" imgW="2095500" imgH="2582863" progId="MS_ClipArt_Gallery.2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518" y="1384095"/>
                        <a:ext cx="2667000" cy="189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 descr="PE0001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" y="1303828"/>
            <a:ext cx="2043113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 rot="-255211">
            <a:off x="1238902" y="345705"/>
            <a:ext cx="9542399" cy="5934450"/>
            <a:chOff x="1306" y="1008"/>
            <a:chExt cx="2438" cy="905"/>
          </a:xfrm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1374" y="1008"/>
              <a:ext cx="2298" cy="834"/>
            </a:xfrm>
            <a:custGeom>
              <a:avLst/>
              <a:gdLst>
                <a:gd name="T0" fmla="*/ 261201 w 1091"/>
                <a:gd name="T1" fmla="*/ 6553 h 567"/>
                <a:gd name="T2" fmla="*/ 91412 w 1091"/>
                <a:gd name="T3" fmla="*/ 9178 h 567"/>
                <a:gd name="T4" fmla="*/ 68656 w 1091"/>
                <a:gd name="T5" fmla="*/ 13029 h 567"/>
                <a:gd name="T6" fmla="*/ 373060 w 1091"/>
                <a:gd name="T7" fmla="*/ 26978 h 567"/>
                <a:gd name="T8" fmla="*/ 762808 w 1091"/>
                <a:gd name="T9" fmla="*/ 43964 h 567"/>
                <a:gd name="T10" fmla="*/ 1060779 w 1091"/>
                <a:gd name="T11" fmla="*/ 56471 h 567"/>
                <a:gd name="T12" fmla="*/ 1180945 w 1091"/>
                <a:gd name="T13" fmla="*/ 58174 h 567"/>
                <a:gd name="T14" fmla="*/ 1404411 w 1091"/>
                <a:gd name="T15" fmla="*/ 57917 h 567"/>
                <a:gd name="T16" fmla="*/ 1737275 w 1091"/>
                <a:gd name="T17" fmla="*/ 57275 h 567"/>
                <a:gd name="T18" fmla="*/ 2111047 w 1091"/>
                <a:gd name="T19" fmla="*/ 56471 h 567"/>
                <a:gd name="T20" fmla="*/ 2501214 w 1091"/>
                <a:gd name="T21" fmla="*/ 55557 h 567"/>
                <a:gd name="T22" fmla="*/ 2882528 w 1091"/>
                <a:gd name="T23" fmla="*/ 54350 h 567"/>
                <a:gd name="T24" fmla="*/ 3211058 w 1091"/>
                <a:gd name="T25" fmla="*/ 53180 h 567"/>
                <a:gd name="T26" fmla="*/ 3469108 w 1091"/>
                <a:gd name="T27" fmla="*/ 51821 h 567"/>
                <a:gd name="T28" fmla="*/ 3700858 w 1091"/>
                <a:gd name="T29" fmla="*/ 50352 h 567"/>
                <a:gd name="T30" fmla="*/ 3921252 w 1091"/>
                <a:gd name="T31" fmla="*/ 49636 h 567"/>
                <a:gd name="T32" fmla="*/ 4087881 w 1091"/>
                <a:gd name="T33" fmla="*/ 50352 h 567"/>
                <a:gd name="T34" fmla="*/ 4134447 w 1091"/>
                <a:gd name="T35" fmla="*/ 52018 h 567"/>
                <a:gd name="T36" fmla="*/ 4261303 w 1091"/>
                <a:gd name="T37" fmla="*/ 52855 h 567"/>
                <a:gd name="T38" fmla="*/ 4611764 w 1091"/>
                <a:gd name="T39" fmla="*/ 52436 h 567"/>
                <a:gd name="T40" fmla="*/ 4996724 w 1091"/>
                <a:gd name="T41" fmla="*/ 52018 h 567"/>
                <a:gd name="T42" fmla="*/ 5268368 w 1091"/>
                <a:gd name="T43" fmla="*/ 51821 h 567"/>
                <a:gd name="T44" fmla="*/ 5330728 w 1091"/>
                <a:gd name="T45" fmla="*/ 50943 h 567"/>
                <a:gd name="T46" fmla="*/ 5422962 w 1091"/>
                <a:gd name="T47" fmla="*/ 49422 h 567"/>
                <a:gd name="T48" fmla="*/ 5560492 w 1091"/>
                <a:gd name="T49" fmla="*/ 48531 h 567"/>
                <a:gd name="T50" fmla="*/ 5742588 w 1091"/>
                <a:gd name="T51" fmla="*/ 48588 h 567"/>
                <a:gd name="T52" fmla="*/ 5940185 w 1091"/>
                <a:gd name="T53" fmla="*/ 49422 h 567"/>
                <a:gd name="T54" fmla="*/ 6184948 w 1091"/>
                <a:gd name="T55" fmla="*/ 50049 h 567"/>
                <a:gd name="T56" fmla="*/ 6534800 w 1091"/>
                <a:gd name="T57" fmla="*/ 50159 h 567"/>
                <a:gd name="T58" fmla="*/ 6933961 w 1091"/>
                <a:gd name="T59" fmla="*/ 50159 h 567"/>
                <a:gd name="T60" fmla="*/ 7343144 w 1091"/>
                <a:gd name="T61" fmla="*/ 50049 h 567"/>
                <a:gd name="T62" fmla="*/ 7733183 w 1091"/>
                <a:gd name="T63" fmla="*/ 49849 h 567"/>
                <a:gd name="T64" fmla="*/ 8044801 w 1091"/>
                <a:gd name="T65" fmla="*/ 49422 h 567"/>
                <a:gd name="T66" fmla="*/ 8265900 w 1091"/>
                <a:gd name="T67" fmla="*/ 49335 h 567"/>
                <a:gd name="T68" fmla="*/ 8290367 w 1091"/>
                <a:gd name="T69" fmla="*/ 48531 h 567"/>
                <a:gd name="T70" fmla="*/ 8152390 w 1091"/>
                <a:gd name="T71" fmla="*/ 44217 h 567"/>
                <a:gd name="T72" fmla="*/ 8023474 w 1091"/>
                <a:gd name="T73" fmla="*/ 39569 h 567"/>
                <a:gd name="T74" fmla="*/ 7625259 w 1091"/>
                <a:gd name="T75" fmla="*/ 27871 h 567"/>
                <a:gd name="T76" fmla="*/ 7160951 w 1091"/>
                <a:gd name="T77" fmla="*/ 14232 h 567"/>
                <a:gd name="T78" fmla="*/ 6824053 w 1091"/>
                <a:gd name="T79" fmla="*/ 4324 h 567"/>
                <a:gd name="T80" fmla="*/ 6610803 w 1091"/>
                <a:gd name="T81" fmla="*/ 3418 h 567"/>
                <a:gd name="T82" fmla="*/ 6230813 w 1091"/>
                <a:gd name="T83" fmla="*/ 3548 h 567"/>
                <a:gd name="T84" fmla="*/ 5782543 w 1091"/>
                <a:gd name="T85" fmla="*/ 2824 h 567"/>
                <a:gd name="T86" fmla="*/ 5279313 w 1091"/>
                <a:gd name="T87" fmla="*/ 1508 h 567"/>
                <a:gd name="T88" fmla="*/ 4797685 w 1091"/>
                <a:gd name="T89" fmla="*/ 474 h 567"/>
                <a:gd name="T90" fmla="*/ 4355138 w 1091"/>
                <a:gd name="T91" fmla="*/ 0 h 567"/>
                <a:gd name="T92" fmla="*/ 3996468 w 1091"/>
                <a:gd name="T93" fmla="*/ 410 h 567"/>
                <a:gd name="T94" fmla="*/ 3730286 w 1091"/>
                <a:gd name="T95" fmla="*/ 1920 h 567"/>
                <a:gd name="T96" fmla="*/ 3453641 w 1091"/>
                <a:gd name="T97" fmla="*/ 2190 h 567"/>
                <a:gd name="T98" fmla="*/ 3034099 w 1091"/>
                <a:gd name="T99" fmla="*/ 833 h 567"/>
                <a:gd name="T100" fmla="*/ 2647410 w 1091"/>
                <a:gd name="T101" fmla="*/ 1115 h 567"/>
                <a:gd name="T102" fmla="*/ 2266845 w 1091"/>
                <a:gd name="T103" fmla="*/ 2190 h 567"/>
                <a:gd name="T104" fmla="*/ 1890730 w 1091"/>
                <a:gd name="T105" fmla="*/ 3702 h 567"/>
                <a:gd name="T106" fmla="*/ 1502376 w 1091"/>
                <a:gd name="T107" fmla="*/ 5317 h 567"/>
                <a:gd name="T108" fmla="*/ 1067416 w 1091"/>
                <a:gd name="T109" fmla="*/ 6066 h 567"/>
                <a:gd name="T110" fmla="*/ 612159 w 1091"/>
                <a:gd name="T111" fmla="*/ 5629 h 5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91"/>
                <a:gd name="T169" fmla="*/ 0 h 567"/>
                <a:gd name="T170" fmla="*/ 1091 w 1091"/>
                <a:gd name="T171" fmla="*/ 567 h 5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91" h="567">
                  <a:moveTo>
                    <a:pt x="47" y="43"/>
                  </a:moveTo>
                  <a:lnTo>
                    <a:pt x="34" y="64"/>
                  </a:lnTo>
                  <a:lnTo>
                    <a:pt x="24" y="79"/>
                  </a:lnTo>
                  <a:lnTo>
                    <a:pt x="12" y="90"/>
                  </a:lnTo>
                  <a:lnTo>
                    <a:pt x="0" y="98"/>
                  </a:lnTo>
                  <a:lnTo>
                    <a:pt x="9" y="127"/>
                  </a:lnTo>
                  <a:lnTo>
                    <a:pt x="27" y="186"/>
                  </a:lnTo>
                  <a:lnTo>
                    <a:pt x="49" y="263"/>
                  </a:lnTo>
                  <a:lnTo>
                    <a:pt x="77" y="347"/>
                  </a:lnTo>
                  <a:lnTo>
                    <a:pt x="100" y="428"/>
                  </a:lnTo>
                  <a:lnTo>
                    <a:pt x="123" y="500"/>
                  </a:lnTo>
                  <a:lnTo>
                    <a:pt x="139" y="551"/>
                  </a:lnTo>
                  <a:lnTo>
                    <a:pt x="144" y="567"/>
                  </a:lnTo>
                  <a:lnTo>
                    <a:pt x="155" y="567"/>
                  </a:lnTo>
                  <a:lnTo>
                    <a:pt x="169" y="566"/>
                  </a:lnTo>
                  <a:lnTo>
                    <a:pt x="184" y="565"/>
                  </a:lnTo>
                  <a:lnTo>
                    <a:pt x="206" y="563"/>
                  </a:lnTo>
                  <a:lnTo>
                    <a:pt x="228" y="558"/>
                  </a:lnTo>
                  <a:lnTo>
                    <a:pt x="251" y="556"/>
                  </a:lnTo>
                  <a:lnTo>
                    <a:pt x="277" y="551"/>
                  </a:lnTo>
                  <a:lnTo>
                    <a:pt x="303" y="548"/>
                  </a:lnTo>
                  <a:lnTo>
                    <a:pt x="328" y="542"/>
                  </a:lnTo>
                  <a:lnTo>
                    <a:pt x="354" y="536"/>
                  </a:lnTo>
                  <a:lnTo>
                    <a:pt x="378" y="530"/>
                  </a:lnTo>
                  <a:lnTo>
                    <a:pt x="401" y="526"/>
                  </a:lnTo>
                  <a:lnTo>
                    <a:pt x="421" y="519"/>
                  </a:lnTo>
                  <a:lnTo>
                    <a:pt x="440" y="512"/>
                  </a:lnTo>
                  <a:lnTo>
                    <a:pt x="455" y="505"/>
                  </a:lnTo>
                  <a:lnTo>
                    <a:pt x="466" y="500"/>
                  </a:lnTo>
                  <a:lnTo>
                    <a:pt x="485" y="491"/>
                  </a:lnTo>
                  <a:lnTo>
                    <a:pt x="502" y="486"/>
                  </a:lnTo>
                  <a:lnTo>
                    <a:pt x="514" y="484"/>
                  </a:lnTo>
                  <a:lnTo>
                    <a:pt x="525" y="486"/>
                  </a:lnTo>
                  <a:lnTo>
                    <a:pt x="536" y="491"/>
                  </a:lnTo>
                  <a:lnTo>
                    <a:pt x="539" y="498"/>
                  </a:lnTo>
                  <a:lnTo>
                    <a:pt x="542" y="507"/>
                  </a:lnTo>
                  <a:lnTo>
                    <a:pt x="545" y="518"/>
                  </a:lnTo>
                  <a:lnTo>
                    <a:pt x="559" y="515"/>
                  </a:lnTo>
                  <a:lnTo>
                    <a:pt x="579" y="512"/>
                  </a:lnTo>
                  <a:lnTo>
                    <a:pt x="605" y="511"/>
                  </a:lnTo>
                  <a:lnTo>
                    <a:pt x="630" y="507"/>
                  </a:lnTo>
                  <a:lnTo>
                    <a:pt x="655" y="507"/>
                  </a:lnTo>
                  <a:lnTo>
                    <a:pt x="677" y="507"/>
                  </a:lnTo>
                  <a:lnTo>
                    <a:pt x="691" y="505"/>
                  </a:lnTo>
                  <a:lnTo>
                    <a:pt x="696" y="505"/>
                  </a:lnTo>
                  <a:lnTo>
                    <a:pt x="699" y="497"/>
                  </a:lnTo>
                  <a:lnTo>
                    <a:pt x="704" y="489"/>
                  </a:lnTo>
                  <a:lnTo>
                    <a:pt x="711" y="482"/>
                  </a:lnTo>
                  <a:lnTo>
                    <a:pt x="719" y="475"/>
                  </a:lnTo>
                  <a:lnTo>
                    <a:pt x="729" y="473"/>
                  </a:lnTo>
                  <a:lnTo>
                    <a:pt x="739" y="473"/>
                  </a:lnTo>
                  <a:lnTo>
                    <a:pt x="753" y="474"/>
                  </a:lnTo>
                  <a:lnTo>
                    <a:pt x="767" y="479"/>
                  </a:lnTo>
                  <a:lnTo>
                    <a:pt x="779" y="482"/>
                  </a:lnTo>
                  <a:lnTo>
                    <a:pt x="792" y="486"/>
                  </a:lnTo>
                  <a:lnTo>
                    <a:pt x="811" y="488"/>
                  </a:lnTo>
                  <a:lnTo>
                    <a:pt x="833" y="488"/>
                  </a:lnTo>
                  <a:lnTo>
                    <a:pt x="857" y="489"/>
                  </a:lnTo>
                  <a:lnTo>
                    <a:pt x="881" y="489"/>
                  </a:lnTo>
                  <a:lnTo>
                    <a:pt x="909" y="489"/>
                  </a:lnTo>
                  <a:lnTo>
                    <a:pt x="935" y="489"/>
                  </a:lnTo>
                  <a:lnTo>
                    <a:pt x="963" y="488"/>
                  </a:lnTo>
                  <a:lnTo>
                    <a:pt x="988" y="486"/>
                  </a:lnTo>
                  <a:lnTo>
                    <a:pt x="1014" y="486"/>
                  </a:lnTo>
                  <a:lnTo>
                    <a:pt x="1036" y="484"/>
                  </a:lnTo>
                  <a:lnTo>
                    <a:pt x="1055" y="482"/>
                  </a:lnTo>
                  <a:lnTo>
                    <a:pt x="1072" y="481"/>
                  </a:lnTo>
                  <a:lnTo>
                    <a:pt x="1084" y="481"/>
                  </a:lnTo>
                  <a:lnTo>
                    <a:pt x="1091" y="479"/>
                  </a:lnTo>
                  <a:lnTo>
                    <a:pt x="1087" y="473"/>
                  </a:lnTo>
                  <a:lnTo>
                    <a:pt x="1079" y="454"/>
                  </a:lnTo>
                  <a:lnTo>
                    <a:pt x="1069" y="431"/>
                  </a:lnTo>
                  <a:lnTo>
                    <a:pt x="1066" y="416"/>
                  </a:lnTo>
                  <a:lnTo>
                    <a:pt x="1052" y="386"/>
                  </a:lnTo>
                  <a:lnTo>
                    <a:pt x="1029" y="336"/>
                  </a:lnTo>
                  <a:lnTo>
                    <a:pt x="1000" y="272"/>
                  </a:lnTo>
                  <a:lnTo>
                    <a:pt x="970" y="204"/>
                  </a:lnTo>
                  <a:lnTo>
                    <a:pt x="939" y="139"/>
                  </a:lnTo>
                  <a:lnTo>
                    <a:pt x="912" y="82"/>
                  </a:lnTo>
                  <a:lnTo>
                    <a:pt x="895" y="42"/>
                  </a:lnTo>
                  <a:lnTo>
                    <a:pt x="888" y="28"/>
                  </a:lnTo>
                  <a:lnTo>
                    <a:pt x="867" y="33"/>
                  </a:lnTo>
                  <a:lnTo>
                    <a:pt x="843" y="35"/>
                  </a:lnTo>
                  <a:lnTo>
                    <a:pt x="817" y="35"/>
                  </a:lnTo>
                  <a:lnTo>
                    <a:pt x="787" y="32"/>
                  </a:lnTo>
                  <a:lnTo>
                    <a:pt x="758" y="28"/>
                  </a:lnTo>
                  <a:lnTo>
                    <a:pt x="724" y="22"/>
                  </a:lnTo>
                  <a:lnTo>
                    <a:pt x="692" y="15"/>
                  </a:lnTo>
                  <a:lnTo>
                    <a:pt x="662" y="11"/>
                  </a:lnTo>
                  <a:lnTo>
                    <a:pt x="629" y="5"/>
                  </a:lnTo>
                  <a:lnTo>
                    <a:pt x="599" y="2"/>
                  </a:lnTo>
                  <a:lnTo>
                    <a:pt x="571" y="0"/>
                  </a:lnTo>
                  <a:lnTo>
                    <a:pt x="545" y="0"/>
                  </a:lnTo>
                  <a:lnTo>
                    <a:pt x="524" y="4"/>
                  </a:lnTo>
                  <a:lnTo>
                    <a:pt x="506" y="8"/>
                  </a:lnTo>
                  <a:lnTo>
                    <a:pt x="489" y="19"/>
                  </a:lnTo>
                  <a:lnTo>
                    <a:pt x="481" y="33"/>
                  </a:lnTo>
                  <a:lnTo>
                    <a:pt x="453" y="21"/>
                  </a:lnTo>
                  <a:lnTo>
                    <a:pt x="425" y="12"/>
                  </a:lnTo>
                  <a:lnTo>
                    <a:pt x="398" y="8"/>
                  </a:lnTo>
                  <a:lnTo>
                    <a:pt x="372" y="7"/>
                  </a:lnTo>
                  <a:lnTo>
                    <a:pt x="347" y="11"/>
                  </a:lnTo>
                  <a:lnTo>
                    <a:pt x="321" y="15"/>
                  </a:lnTo>
                  <a:lnTo>
                    <a:pt x="297" y="21"/>
                  </a:lnTo>
                  <a:lnTo>
                    <a:pt x="274" y="28"/>
                  </a:lnTo>
                  <a:lnTo>
                    <a:pt x="248" y="36"/>
                  </a:lnTo>
                  <a:lnTo>
                    <a:pt x="222" y="43"/>
                  </a:lnTo>
                  <a:lnTo>
                    <a:pt x="197" y="52"/>
                  </a:lnTo>
                  <a:lnTo>
                    <a:pt x="169" y="56"/>
                  </a:lnTo>
                  <a:lnTo>
                    <a:pt x="140" y="59"/>
                  </a:lnTo>
                  <a:lnTo>
                    <a:pt x="112" y="57"/>
                  </a:lnTo>
                  <a:lnTo>
                    <a:pt x="80" y="55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475" y="1070"/>
              <a:ext cx="2147" cy="663"/>
            </a:xfrm>
            <a:custGeom>
              <a:avLst/>
              <a:gdLst>
                <a:gd name="T0" fmla="*/ 7800228 w 1019"/>
                <a:gd name="T1" fmla="*/ 38003 h 451"/>
                <a:gd name="T2" fmla="*/ 7800228 w 1019"/>
                <a:gd name="T3" fmla="*/ 38003 h 451"/>
                <a:gd name="T4" fmla="*/ 7613546 w 1019"/>
                <a:gd name="T5" fmla="*/ 39167 h 451"/>
                <a:gd name="T6" fmla="*/ 7410749 w 1019"/>
                <a:gd name="T7" fmla="*/ 39829 h 451"/>
                <a:gd name="T8" fmla="*/ 7186222 w 1019"/>
                <a:gd name="T9" fmla="*/ 39909 h 451"/>
                <a:gd name="T10" fmla="*/ 6941616 w 1019"/>
                <a:gd name="T11" fmla="*/ 39829 h 451"/>
                <a:gd name="T12" fmla="*/ 6680646 w 1019"/>
                <a:gd name="T13" fmla="*/ 39404 h 451"/>
                <a:gd name="T14" fmla="*/ 6429391 w 1019"/>
                <a:gd name="T15" fmla="*/ 38797 h 451"/>
                <a:gd name="T16" fmla="*/ 6146282 w 1019"/>
                <a:gd name="T17" fmla="*/ 38192 h 451"/>
                <a:gd name="T18" fmla="*/ 5893374 w 1019"/>
                <a:gd name="T19" fmla="*/ 37723 h 451"/>
                <a:gd name="T20" fmla="*/ 5627753 w 1019"/>
                <a:gd name="T21" fmla="*/ 37037 h 451"/>
                <a:gd name="T22" fmla="*/ 5372169 w 1019"/>
                <a:gd name="T23" fmla="*/ 36808 h 451"/>
                <a:gd name="T24" fmla="*/ 5142887 w 1019"/>
                <a:gd name="T25" fmla="*/ 36808 h 451"/>
                <a:gd name="T26" fmla="*/ 4929497 w 1019"/>
                <a:gd name="T27" fmla="*/ 36991 h 451"/>
                <a:gd name="T28" fmla="*/ 4751992 w 1019"/>
                <a:gd name="T29" fmla="*/ 37723 h 451"/>
                <a:gd name="T30" fmla="*/ 4591531 w 1019"/>
                <a:gd name="T31" fmla="*/ 38797 h 451"/>
                <a:gd name="T32" fmla="*/ 4485783 w 1019"/>
                <a:gd name="T33" fmla="*/ 40806 h 451"/>
                <a:gd name="T34" fmla="*/ 4410954 w 1019"/>
                <a:gd name="T35" fmla="*/ 43330 h 451"/>
                <a:gd name="T36" fmla="*/ 4410954 w 1019"/>
                <a:gd name="T37" fmla="*/ 43330 h 451"/>
                <a:gd name="T38" fmla="*/ 4301792 w 1019"/>
                <a:gd name="T39" fmla="*/ 41010 h 451"/>
                <a:gd name="T40" fmla="*/ 4170917 w 1019"/>
                <a:gd name="T41" fmla="*/ 39404 h 451"/>
                <a:gd name="T42" fmla="*/ 4016978 w 1019"/>
                <a:gd name="T43" fmla="*/ 38605 h 451"/>
                <a:gd name="T44" fmla="*/ 3858277 w 1019"/>
                <a:gd name="T45" fmla="*/ 38003 h 451"/>
                <a:gd name="T46" fmla="*/ 3651996 w 1019"/>
                <a:gd name="T47" fmla="*/ 38003 h 451"/>
                <a:gd name="T48" fmla="*/ 3451655 w 1019"/>
                <a:gd name="T49" fmla="*/ 38605 h 451"/>
                <a:gd name="T50" fmla="*/ 3236344 w 1019"/>
                <a:gd name="T51" fmla="*/ 39213 h 451"/>
                <a:gd name="T52" fmla="*/ 3008887 w 1019"/>
                <a:gd name="T53" fmla="*/ 40240 h 451"/>
                <a:gd name="T54" fmla="*/ 2772413 w 1019"/>
                <a:gd name="T55" fmla="*/ 41422 h 451"/>
                <a:gd name="T56" fmla="*/ 2532784 w 1019"/>
                <a:gd name="T57" fmla="*/ 42491 h 451"/>
                <a:gd name="T58" fmla="*/ 2296022 w 1019"/>
                <a:gd name="T59" fmla="*/ 43611 h 451"/>
                <a:gd name="T60" fmla="*/ 2066904 w 1019"/>
                <a:gd name="T61" fmla="*/ 44403 h 451"/>
                <a:gd name="T62" fmla="*/ 1831199 w 1019"/>
                <a:gd name="T63" fmla="*/ 45106 h 451"/>
                <a:gd name="T64" fmla="*/ 1605575 w 1019"/>
                <a:gd name="T65" fmla="*/ 45647 h 451"/>
                <a:gd name="T66" fmla="*/ 1384516 w 1019"/>
                <a:gd name="T67" fmla="*/ 45951 h 451"/>
                <a:gd name="T68" fmla="*/ 1169466 w 1019"/>
                <a:gd name="T69" fmla="*/ 45427 h 451"/>
                <a:gd name="T70" fmla="*/ 1169466 w 1019"/>
                <a:gd name="T71" fmla="*/ 45427 h 451"/>
                <a:gd name="T72" fmla="*/ 1063770 w 1019"/>
                <a:gd name="T73" fmla="*/ 41593 h 451"/>
                <a:gd name="T74" fmla="*/ 912216 w 1019"/>
                <a:gd name="T75" fmla="*/ 35537 h 451"/>
                <a:gd name="T76" fmla="*/ 711875 w 1019"/>
                <a:gd name="T77" fmla="*/ 28177 h 451"/>
                <a:gd name="T78" fmla="*/ 512235 w 1019"/>
                <a:gd name="T79" fmla="*/ 20330 h 451"/>
                <a:gd name="T80" fmla="*/ 319227 w 1019"/>
                <a:gd name="T81" fmla="*/ 12625 h 451"/>
                <a:gd name="T82" fmla="*/ 160357 w 1019"/>
                <a:gd name="T83" fmla="*/ 6315 h 451"/>
                <a:gd name="T84" fmla="*/ 39274 w 1019"/>
                <a:gd name="T85" fmla="*/ 1798 h 451"/>
                <a:gd name="T86" fmla="*/ 0 w 1019"/>
                <a:gd name="T87" fmla="*/ 0 h 4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19"/>
                <a:gd name="T133" fmla="*/ 0 h 451"/>
                <a:gd name="T134" fmla="*/ 1019 w 1019"/>
                <a:gd name="T135" fmla="*/ 451 h 4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19" h="451">
                  <a:moveTo>
                    <a:pt x="1019" y="373"/>
                  </a:moveTo>
                  <a:lnTo>
                    <a:pt x="1019" y="373"/>
                  </a:lnTo>
                  <a:lnTo>
                    <a:pt x="995" y="384"/>
                  </a:lnTo>
                  <a:lnTo>
                    <a:pt x="968" y="391"/>
                  </a:lnTo>
                  <a:lnTo>
                    <a:pt x="939" y="392"/>
                  </a:lnTo>
                  <a:lnTo>
                    <a:pt x="907" y="391"/>
                  </a:lnTo>
                  <a:lnTo>
                    <a:pt x="873" y="387"/>
                  </a:lnTo>
                  <a:lnTo>
                    <a:pt x="840" y="381"/>
                  </a:lnTo>
                  <a:lnTo>
                    <a:pt x="803" y="375"/>
                  </a:lnTo>
                  <a:lnTo>
                    <a:pt x="770" y="370"/>
                  </a:lnTo>
                  <a:lnTo>
                    <a:pt x="735" y="364"/>
                  </a:lnTo>
                  <a:lnTo>
                    <a:pt x="702" y="361"/>
                  </a:lnTo>
                  <a:lnTo>
                    <a:pt x="672" y="361"/>
                  </a:lnTo>
                  <a:lnTo>
                    <a:pt x="644" y="363"/>
                  </a:lnTo>
                  <a:lnTo>
                    <a:pt x="621" y="370"/>
                  </a:lnTo>
                  <a:lnTo>
                    <a:pt x="600" y="381"/>
                  </a:lnTo>
                  <a:lnTo>
                    <a:pt x="586" y="401"/>
                  </a:lnTo>
                  <a:lnTo>
                    <a:pt x="576" y="425"/>
                  </a:lnTo>
                  <a:lnTo>
                    <a:pt x="562" y="403"/>
                  </a:lnTo>
                  <a:lnTo>
                    <a:pt x="545" y="387"/>
                  </a:lnTo>
                  <a:lnTo>
                    <a:pt x="525" y="379"/>
                  </a:lnTo>
                  <a:lnTo>
                    <a:pt x="504" y="373"/>
                  </a:lnTo>
                  <a:lnTo>
                    <a:pt x="477" y="373"/>
                  </a:lnTo>
                  <a:lnTo>
                    <a:pt x="451" y="379"/>
                  </a:lnTo>
                  <a:lnTo>
                    <a:pt x="423" y="385"/>
                  </a:lnTo>
                  <a:lnTo>
                    <a:pt x="393" y="395"/>
                  </a:lnTo>
                  <a:lnTo>
                    <a:pt x="362" y="407"/>
                  </a:lnTo>
                  <a:lnTo>
                    <a:pt x="331" y="417"/>
                  </a:lnTo>
                  <a:lnTo>
                    <a:pt x="300" y="428"/>
                  </a:lnTo>
                  <a:lnTo>
                    <a:pt x="270" y="436"/>
                  </a:lnTo>
                  <a:lnTo>
                    <a:pt x="239" y="443"/>
                  </a:lnTo>
                  <a:lnTo>
                    <a:pt x="210" y="448"/>
                  </a:lnTo>
                  <a:lnTo>
                    <a:pt x="181" y="451"/>
                  </a:lnTo>
                  <a:lnTo>
                    <a:pt x="153" y="446"/>
                  </a:lnTo>
                  <a:lnTo>
                    <a:pt x="139" y="408"/>
                  </a:lnTo>
                  <a:lnTo>
                    <a:pt x="119" y="349"/>
                  </a:lnTo>
                  <a:lnTo>
                    <a:pt x="93" y="277"/>
                  </a:lnTo>
                  <a:lnTo>
                    <a:pt x="67" y="199"/>
                  </a:lnTo>
                  <a:lnTo>
                    <a:pt x="42" y="124"/>
                  </a:lnTo>
                  <a:lnTo>
                    <a:pt x="21" y="62"/>
                  </a:lnTo>
                  <a:lnTo>
                    <a:pt x="5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306" y="1108"/>
              <a:ext cx="2438" cy="805"/>
            </a:xfrm>
            <a:custGeom>
              <a:avLst/>
              <a:gdLst>
                <a:gd name="T0" fmla="*/ 7580944 w 1154"/>
                <a:gd name="T1" fmla="*/ 1941 h 547"/>
                <a:gd name="T2" fmla="*/ 7970737 w 1154"/>
                <a:gd name="T3" fmla="*/ 11416 h 547"/>
                <a:gd name="T4" fmla="*/ 9059633 w 1154"/>
                <a:gd name="T5" fmla="*/ 41897 h 547"/>
                <a:gd name="T6" fmla="*/ 9067205 w 1154"/>
                <a:gd name="T7" fmla="*/ 45330 h 547"/>
                <a:gd name="T8" fmla="*/ 8752019 w 1154"/>
                <a:gd name="T9" fmla="*/ 45079 h 547"/>
                <a:gd name="T10" fmla="*/ 8213037 w 1154"/>
                <a:gd name="T11" fmla="*/ 45330 h 547"/>
                <a:gd name="T12" fmla="*/ 7510322 w 1154"/>
                <a:gd name="T13" fmla="*/ 45330 h 547"/>
                <a:gd name="T14" fmla="*/ 6807010 w 1154"/>
                <a:gd name="T15" fmla="*/ 45795 h 547"/>
                <a:gd name="T16" fmla="*/ 6238430 w 1154"/>
                <a:gd name="T17" fmla="*/ 46410 h 547"/>
                <a:gd name="T18" fmla="*/ 6023795 w 1154"/>
                <a:gd name="T19" fmla="*/ 48122 h 547"/>
                <a:gd name="T20" fmla="*/ 5713823 w 1154"/>
                <a:gd name="T21" fmla="*/ 50533 h 547"/>
                <a:gd name="T22" fmla="*/ 5145245 w 1154"/>
                <a:gd name="T23" fmla="*/ 51285 h 547"/>
                <a:gd name="T24" fmla="*/ 4560993 w 1154"/>
                <a:gd name="T25" fmla="*/ 51446 h 547"/>
                <a:gd name="T26" fmla="*/ 4255030 w 1154"/>
                <a:gd name="T27" fmla="*/ 51028 h 547"/>
                <a:gd name="T28" fmla="*/ 4164425 w 1154"/>
                <a:gd name="T29" fmla="*/ 49170 h 547"/>
                <a:gd name="T30" fmla="*/ 3958966 w 1154"/>
                <a:gd name="T31" fmla="*/ 49642 h 547"/>
                <a:gd name="T32" fmla="*/ 3423964 w 1154"/>
                <a:gd name="T33" fmla="*/ 50743 h 547"/>
                <a:gd name="T34" fmla="*/ 2750949 w 1154"/>
                <a:gd name="T35" fmla="*/ 52658 h 547"/>
                <a:gd name="T36" fmla="*/ 2072325 w 1154"/>
                <a:gd name="T37" fmla="*/ 54449 h 547"/>
                <a:gd name="T38" fmla="*/ 1563618 w 1154"/>
                <a:gd name="T39" fmla="*/ 55750 h 547"/>
                <a:gd name="T40" fmla="*/ 1235101 w 1154"/>
                <a:gd name="T41" fmla="*/ 56480 h 547"/>
                <a:gd name="T42" fmla="*/ 1100041 w 1154"/>
                <a:gd name="T43" fmla="*/ 54708 h 547"/>
                <a:gd name="T44" fmla="*/ 1036110 w 1154"/>
                <a:gd name="T45" fmla="*/ 50390 h 547"/>
                <a:gd name="T46" fmla="*/ 719385 w 1154"/>
                <a:gd name="T47" fmla="*/ 35641 h 547"/>
                <a:gd name="T48" fmla="*/ 235725 w 1154"/>
                <a:gd name="T49" fmla="*/ 14561 h 547"/>
                <a:gd name="T50" fmla="*/ 6771 w 1154"/>
                <a:gd name="T51" fmla="*/ 3921 h 547"/>
                <a:gd name="T52" fmla="*/ 57078 w 1154"/>
                <a:gd name="T53" fmla="*/ 1143 h 547"/>
                <a:gd name="T54" fmla="*/ 340513 w 1154"/>
                <a:gd name="T55" fmla="*/ 414 h 547"/>
                <a:gd name="T56" fmla="*/ 370614 w 1154"/>
                <a:gd name="T57" fmla="*/ 1941 h 547"/>
                <a:gd name="T58" fmla="*/ 318598 w 1154"/>
                <a:gd name="T59" fmla="*/ 6094 h 547"/>
                <a:gd name="T60" fmla="*/ 853556 w 1154"/>
                <a:gd name="T61" fmla="*/ 28820 h 547"/>
                <a:gd name="T62" fmla="*/ 1342123 w 1154"/>
                <a:gd name="T63" fmla="*/ 49833 h 547"/>
                <a:gd name="T64" fmla="*/ 1583920 w 1154"/>
                <a:gd name="T65" fmla="*/ 51414 h 547"/>
                <a:gd name="T66" fmla="*/ 2047318 w 1154"/>
                <a:gd name="T67" fmla="*/ 50533 h 547"/>
                <a:gd name="T68" fmla="*/ 2642589 w 1154"/>
                <a:gd name="T69" fmla="*/ 49499 h 547"/>
                <a:gd name="T70" fmla="*/ 3232801 w 1154"/>
                <a:gd name="T71" fmla="*/ 47708 h 547"/>
                <a:gd name="T72" fmla="*/ 3723242 w 1154"/>
                <a:gd name="T73" fmla="*/ 45795 h 547"/>
                <a:gd name="T74" fmla="*/ 4078823 w 1154"/>
                <a:gd name="T75" fmla="*/ 43717 h 547"/>
                <a:gd name="T76" fmla="*/ 4396709 w 1154"/>
                <a:gd name="T77" fmla="*/ 43118 h 547"/>
                <a:gd name="T78" fmla="*/ 4530736 w 1154"/>
                <a:gd name="T79" fmla="*/ 45330 h 547"/>
                <a:gd name="T80" fmla="*/ 4823275 w 1154"/>
                <a:gd name="T81" fmla="*/ 45795 h 547"/>
                <a:gd name="T82" fmla="*/ 5422125 w 1154"/>
                <a:gd name="T83" fmla="*/ 45330 h 547"/>
                <a:gd name="T84" fmla="*/ 5748016 w 1154"/>
                <a:gd name="T85" fmla="*/ 45079 h 547"/>
                <a:gd name="T86" fmla="*/ 5867816 w 1154"/>
                <a:gd name="T87" fmla="*/ 42694 h 547"/>
                <a:gd name="T88" fmla="*/ 6087642 w 1154"/>
                <a:gd name="T89" fmla="*/ 41803 h 547"/>
                <a:gd name="T90" fmla="*/ 6402809 w 1154"/>
                <a:gd name="T91" fmla="*/ 42694 h 547"/>
                <a:gd name="T92" fmla="*/ 6829780 w 1154"/>
                <a:gd name="T93" fmla="*/ 43332 h 547"/>
                <a:gd name="T94" fmla="*/ 7432545 w 1154"/>
                <a:gd name="T95" fmla="*/ 43463 h 547"/>
                <a:gd name="T96" fmla="*/ 8057129 w 1154"/>
                <a:gd name="T97" fmla="*/ 43118 h 547"/>
                <a:gd name="T98" fmla="*/ 8583507 w 1154"/>
                <a:gd name="T99" fmla="*/ 42694 h 547"/>
                <a:gd name="T100" fmla="*/ 8868850 w 1154"/>
                <a:gd name="T101" fmla="*/ 42413 h 547"/>
                <a:gd name="T102" fmla="*/ 8696978 w 1154"/>
                <a:gd name="T103" fmla="*/ 37464 h 547"/>
                <a:gd name="T104" fmla="*/ 8411626 w 1154"/>
                <a:gd name="T105" fmla="*/ 28469 h 547"/>
                <a:gd name="T106" fmla="*/ 7802065 w 1154"/>
                <a:gd name="T107" fmla="*/ 11136 h 547"/>
                <a:gd name="T108" fmla="*/ 7462587 w 1154"/>
                <a:gd name="T109" fmla="*/ 1523 h 5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4"/>
                <a:gd name="T166" fmla="*/ 0 h 547"/>
                <a:gd name="T167" fmla="*/ 1154 w 1154"/>
                <a:gd name="T168" fmla="*/ 547 h 5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4" h="547">
                  <a:moveTo>
                    <a:pt x="944" y="15"/>
                  </a:moveTo>
                  <a:lnTo>
                    <a:pt x="951" y="14"/>
                  </a:lnTo>
                  <a:lnTo>
                    <a:pt x="959" y="19"/>
                  </a:lnTo>
                  <a:lnTo>
                    <a:pt x="970" y="34"/>
                  </a:lnTo>
                  <a:lnTo>
                    <a:pt x="985" y="65"/>
                  </a:lnTo>
                  <a:lnTo>
                    <a:pt x="1008" y="111"/>
                  </a:lnTo>
                  <a:lnTo>
                    <a:pt x="1041" y="182"/>
                  </a:lnTo>
                  <a:lnTo>
                    <a:pt x="1086" y="279"/>
                  </a:lnTo>
                  <a:lnTo>
                    <a:pt x="1146" y="406"/>
                  </a:lnTo>
                  <a:lnTo>
                    <a:pt x="1152" y="421"/>
                  </a:lnTo>
                  <a:lnTo>
                    <a:pt x="1154" y="434"/>
                  </a:lnTo>
                  <a:lnTo>
                    <a:pt x="1147" y="439"/>
                  </a:lnTo>
                  <a:lnTo>
                    <a:pt x="1130" y="439"/>
                  </a:lnTo>
                  <a:lnTo>
                    <a:pt x="1121" y="437"/>
                  </a:lnTo>
                  <a:lnTo>
                    <a:pt x="1107" y="437"/>
                  </a:lnTo>
                  <a:lnTo>
                    <a:pt x="1088" y="437"/>
                  </a:lnTo>
                  <a:lnTo>
                    <a:pt x="1065" y="437"/>
                  </a:lnTo>
                  <a:lnTo>
                    <a:pt x="1039" y="439"/>
                  </a:lnTo>
                  <a:lnTo>
                    <a:pt x="1011" y="439"/>
                  </a:lnTo>
                  <a:lnTo>
                    <a:pt x="981" y="439"/>
                  </a:lnTo>
                  <a:lnTo>
                    <a:pt x="950" y="439"/>
                  </a:lnTo>
                  <a:lnTo>
                    <a:pt x="921" y="443"/>
                  </a:lnTo>
                  <a:lnTo>
                    <a:pt x="889" y="444"/>
                  </a:lnTo>
                  <a:lnTo>
                    <a:pt x="861" y="444"/>
                  </a:lnTo>
                  <a:lnTo>
                    <a:pt x="834" y="447"/>
                  </a:lnTo>
                  <a:lnTo>
                    <a:pt x="810" y="450"/>
                  </a:lnTo>
                  <a:lnTo>
                    <a:pt x="789" y="450"/>
                  </a:lnTo>
                  <a:lnTo>
                    <a:pt x="773" y="450"/>
                  </a:lnTo>
                  <a:lnTo>
                    <a:pt x="760" y="450"/>
                  </a:lnTo>
                  <a:lnTo>
                    <a:pt x="762" y="466"/>
                  </a:lnTo>
                  <a:lnTo>
                    <a:pt x="755" y="480"/>
                  </a:lnTo>
                  <a:lnTo>
                    <a:pt x="744" y="485"/>
                  </a:lnTo>
                  <a:lnTo>
                    <a:pt x="723" y="490"/>
                  </a:lnTo>
                  <a:lnTo>
                    <a:pt x="704" y="495"/>
                  </a:lnTo>
                  <a:lnTo>
                    <a:pt x="677" y="495"/>
                  </a:lnTo>
                  <a:lnTo>
                    <a:pt x="651" y="497"/>
                  </a:lnTo>
                  <a:lnTo>
                    <a:pt x="623" y="498"/>
                  </a:lnTo>
                  <a:lnTo>
                    <a:pt x="599" y="499"/>
                  </a:lnTo>
                  <a:lnTo>
                    <a:pt x="577" y="499"/>
                  </a:lnTo>
                  <a:lnTo>
                    <a:pt x="560" y="499"/>
                  </a:lnTo>
                  <a:lnTo>
                    <a:pt x="548" y="498"/>
                  </a:lnTo>
                  <a:lnTo>
                    <a:pt x="538" y="495"/>
                  </a:lnTo>
                  <a:lnTo>
                    <a:pt x="533" y="490"/>
                  </a:lnTo>
                  <a:lnTo>
                    <a:pt x="529" y="483"/>
                  </a:lnTo>
                  <a:lnTo>
                    <a:pt x="527" y="476"/>
                  </a:lnTo>
                  <a:lnTo>
                    <a:pt x="523" y="476"/>
                  </a:lnTo>
                  <a:lnTo>
                    <a:pt x="516" y="477"/>
                  </a:lnTo>
                  <a:lnTo>
                    <a:pt x="501" y="481"/>
                  </a:lnTo>
                  <a:lnTo>
                    <a:pt x="482" y="484"/>
                  </a:lnTo>
                  <a:lnTo>
                    <a:pt x="459" y="488"/>
                  </a:lnTo>
                  <a:lnTo>
                    <a:pt x="433" y="492"/>
                  </a:lnTo>
                  <a:lnTo>
                    <a:pt x="406" y="498"/>
                  </a:lnTo>
                  <a:lnTo>
                    <a:pt x="378" y="503"/>
                  </a:lnTo>
                  <a:lnTo>
                    <a:pt x="348" y="510"/>
                  </a:lnTo>
                  <a:lnTo>
                    <a:pt x="319" y="515"/>
                  </a:lnTo>
                  <a:lnTo>
                    <a:pt x="291" y="520"/>
                  </a:lnTo>
                  <a:lnTo>
                    <a:pt x="262" y="528"/>
                  </a:lnTo>
                  <a:lnTo>
                    <a:pt x="238" y="533"/>
                  </a:lnTo>
                  <a:lnTo>
                    <a:pt x="217" y="536"/>
                  </a:lnTo>
                  <a:lnTo>
                    <a:pt x="198" y="540"/>
                  </a:lnTo>
                  <a:lnTo>
                    <a:pt x="186" y="543"/>
                  </a:lnTo>
                  <a:lnTo>
                    <a:pt x="168" y="547"/>
                  </a:lnTo>
                  <a:lnTo>
                    <a:pt x="156" y="547"/>
                  </a:lnTo>
                  <a:lnTo>
                    <a:pt x="148" y="545"/>
                  </a:lnTo>
                  <a:lnTo>
                    <a:pt x="143" y="540"/>
                  </a:lnTo>
                  <a:lnTo>
                    <a:pt x="139" y="530"/>
                  </a:lnTo>
                  <a:lnTo>
                    <a:pt x="138" y="517"/>
                  </a:lnTo>
                  <a:lnTo>
                    <a:pt x="136" y="503"/>
                  </a:lnTo>
                  <a:lnTo>
                    <a:pt x="131" y="488"/>
                  </a:lnTo>
                  <a:lnTo>
                    <a:pt x="123" y="458"/>
                  </a:lnTo>
                  <a:lnTo>
                    <a:pt x="109" y="407"/>
                  </a:lnTo>
                  <a:lnTo>
                    <a:pt x="91" y="345"/>
                  </a:lnTo>
                  <a:lnTo>
                    <a:pt x="70" y="273"/>
                  </a:lnTo>
                  <a:lnTo>
                    <a:pt x="48" y="204"/>
                  </a:lnTo>
                  <a:lnTo>
                    <a:pt x="30" y="141"/>
                  </a:lnTo>
                  <a:lnTo>
                    <a:pt x="14" y="88"/>
                  </a:lnTo>
                  <a:lnTo>
                    <a:pt x="4" y="56"/>
                  </a:lnTo>
                  <a:lnTo>
                    <a:pt x="1" y="38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7" y="11"/>
                  </a:lnTo>
                  <a:lnTo>
                    <a:pt x="16" y="7"/>
                  </a:lnTo>
                  <a:lnTo>
                    <a:pt x="27" y="5"/>
                  </a:lnTo>
                  <a:lnTo>
                    <a:pt x="43" y="4"/>
                  </a:lnTo>
                  <a:lnTo>
                    <a:pt x="62" y="0"/>
                  </a:lnTo>
                  <a:lnTo>
                    <a:pt x="55" y="11"/>
                  </a:lnTo>
                  <a:lnTo>
                    <a:pt x="47" y="19"/>
                  </a:lnTo>
                  <a:lnTo>
                    <a:pt x="40" y="26"/>
                  </a:lnTo>
                  <a:lnTo>
                    <a:pt x="31" y="30"/>
                  </a:lnTo>
                  <a:lnTo>
                    <a:pt x="40" y="59"/>
                  </a:lnTo>
                  <a:lnTo>
                    <a:pt x="58" y="118"/>
                  </a:lnTo>
                  <a:lnTo>
                    <a:pt x="80" y="195"/>
                  </a:lnTo>
                  <a:lnTo>
                    <a:pt x="108" y="279"/>
                  </a:lnTo>
                  <a:lnTo>
                    <a:pt x="131" y="360"/>
                  </a:lnTo>
                  <a:lnTo>
                    <a:pt x="154" y="432"/>
                  </a:lnTo>
                  <a:lnTo>
                    <a:pt x="170" y="483"/>
                  </a:lnTo>
                  <a:lnTo>
                    <a:pt x="175" y="499"/>
                  </a:lnTo>
                  <a:lnTo>
                    <a:pt x="186" y="499"/>
                  </a:lnTo>
                  <a:lnTo>
                    <a:pt x="200" y="498"/>
                  </a:lnTo>
                  <a:lnTo>
                    <a:pt x="215" y="497"/>
                  </a:lnTo>
                  <a:lnTo>
                    <a:pt x="237" y="495"/>
                  </a:lnTo>
                  <a:lnTo>
                    <a:pt x="259" y="490"/>
                  </a:lnTo>
                  <a:lnTo>
                    <a:pt x="282" y="488"/>
                  </a:lnTo>
                  <a:lnTo>
                    <a:pt x="308" y="483"/>
                  </a:lnTo>
                  <a:lnTo>
                    <a:pt x="334" y="480"/>
                  </a:lnTo>
                  <a:lnTo>
                    <a:pt x="359" y="474"/>
                  </a:lnTo>
                  <a:lnTo>
                    <a:pt x="385" y="468"/>
                  </a:lnTo>
                  <a:lnTo>
                    <a:pt x="409" y="462"/>
                  </a:lnTo>
                  <a:lnTo>
                    <a:pt x="432" y="458"/>
                  </a:lnTo>
                  <a:lnTo>
                    <a:pt x="452" y="451"/>
                  </a:lnTo>
                  <a:lnTo>
                    <a:pt x="471" y="444"/>
                  </a:lnTo>
                  <a:lnTo>
                    <a:pt x="486" y="437"/>
                  </a:lnTo>
                  <a:lnTo>
                    <a:pt x="497" y="432"/>
                  </a:lnTo>
                  <a:lnTo>
                    <a:pt x="516" y="423"/>
                  </a:lnTo>
                  <a:lnTo>
                    <a:pt x="533" y="418"/>
                  </a:lnTo>
                  <a:lnTo>
                    <a:pt x="545" y="416"/>
                  </a:lnTo>
                  <a:lnTo>
                    <a:pt x="556" y="418"/>
                  </a:lnTo>
                  <a:lnTo>
                    <a:pt x="567" y="423"/>
                  </a:lnTo>
                  <a:lnTo>
                    <a:pt x="570" y="430"/>
                  </a:lnTo>
                  <a:lnTo>
                    <a:pt x="573" y="439"/>
                  </a:lnTo>
                  <a:lnTo>
                    <a:pt x="576" y="450"/>
                  </a:lnTo>
                  <a:lnTo>
                    <a:pt x="590" y="447"/>
                  </a:lnTo>
                  <a:lnTo>
                    <a:pt x="610" y="444"/>
                  </a:lnTo>
                  <a:lnTo>
                    <a:pt x="636" y="443"/>
                  </a:lnTo>
                  <a:lnTo>
                    <a:pt x="661" y="439"/>
                  </a:lnTo>
                  <a:lnTo>
                    <a:pt x="686" y="439"/>
                  </a:lnTo>
                  <a:lnTo>
                    <a:pt x="708" y="439"/>
                  </a:lnTo>
                  <a:lnTo>
                    <a:pt x="722" y="437"/>
                  </a:lnTo>
                  <a:lnTo>
                    <a:pt x="727" y="437"/>
                  </a:lnTo>
                  <a:lnTo>
                    <a:pt x="730" y="429"/>
                  </a:lnTo>
                  <a:lnTo>
                    <a:pt x="735" y="421"/>
                  </a:lnTo>
                  <a:lnTo>
                    <a:pt x="742" y="414"/>
                  </a:lnTo>
                  <a:lnTo>
                    <a:pt x="750" y="407"/>
                  </a:lnTo>
                  <a:lnTo>
                    <a:pt x="760" y="405"/>
                  </a:lnTo>
                  <a:lnTo>
                    <a:pt x="770" y="405"/>
                  </a:lnTo>
                  <a:lnTo>
                    <a:pt x="784" y="406"/>
                  </a:lnTo>
                  <a:lnTo>
                    <a:pt x="798" y="411"/>
                  </a:lnTo>
                  <a:lnTo>
                    <a:pt x="810" y="414"/>
                  </a:lnTo>
                  <a:lnTo>
                    <a:pt x="823" y="418"/>
                  </a:lnTo>
                  <a:lnTo>
                    <a:pt x="842" y="420"/>
                  </a:lnTo>
                  <a:lnTo>
                    <a:pt x="864" y="420"/>
                  </a:lnTo>
                  <a:lnTo>
                    <a:pt x="888" y="421"/>
                  </a:lnTo>
                  <a:lnTo>
                    <a:pt x="912" y="421"/>
                  </a:lnTo>
                  <a:lnTo>
                    <a:pt x="940" y="421"/>
                  </a:lnTo>
                  <a:lnTo>
                    <a:pt x="966" y="421"/>
                  </a:lnTo>
                  <a:lnTo>
                    <a:pt x="994" y="420"/>
                  </a:lnTo>
                  <a:lnTo>
                    <a:pt x="1019" y="418"/>
                  </a:lnTo>
                  <a:lnTo>
                    <a:pt x="1045" y="418"/>
                  </a:lnTo>
                  <a:lnTo>
                    <a:pt x="1067" y="416"/>
                  </a:lnTo>
                  <a:lnTo>
                    <a:pt x="1086" y="414"/>
                  </a:lnTo>
                  <a:lnTo>
                    <a:pt x="1103" y="413"/>
                  </a:lnTo>
                  <a:lnTo>
                    <a:pt x="1115" y="413"/>
                  </a:lnTo>
                  <a:lnTo>
                    <a:pt x="1122" y="411"/>
                  </a:lnTo>
                  <a:lnTo>
                    <a:pt x="1118" y="405"/>
                  </a:lnTo>
                  <a:lnTo>
                    <a:pt x="1110" y="386"/>
                  </a:lnTo>
                  <a:lnTo>
                    <a:pt x="1100" y="363"/>
                  </a:lnTo>
                  <a:lnTo>
                    <a:pt x="1097" y="348"/>
                  </a:lnTo>
                  <a:lnTo>
                    <a:pt x="1085" y="320"/>
                  </a:lnTo>
                  <a:lnTo>
                    <a:pt x="1064" y="276"/>
                  </a:lnTo>
                  <a:lnTo>
                    <a:pt x="1039" y="223"/>
                  </a:lnTo>
                  <a:lnTo>
                    <a:pt x="1012" y="164"/>
                  </a:lnTo>
                  <a:lnTo>
                    <a:pt x="987" y="108"/>
                  </a:lnTo>
                  <a:lnTo>
                    <a:pt x="966" y="59"/>
                  </a:lnTo>
                  <a:lnTo>
                    <a:pt x="950" y="28"/>
                  </a:lnTo>
                  <a:lnTo>
                    <a:pt x="94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374" y="1008"/>
              <a:ext cx="2298" cy="834"/>
            </a:xfrm>
            <a:custGeom>
              <a:avLst/>
              <a:gdLst>
                <a:gd name="T0" fmla="*/ 359244 w 1091"/>
                <a:gd name="T1" fmla="*/ 4426 h 567"/>
                <a:gd name="T2" fmla="*/ 183543 w 1091"/>
                <a:gd name="T3" fmla="*/ 8131 h 567"/>
                <a:gd name="T4" fmla="*/ 0 w 1091"/>
                <a:gd name="T5" fmla="*/ 10061 h 567"/>
                <a:gd name="T6" fmla="*/ 68656 w 1091"/>
                <a:gd name="T7" fmla="*/ 13029 h 567"/>
                <a:gd name="T8" fmla="*/ 373060 w 1091"/>
                <a:gd name="T9" fmla="*/ 26978 h 567"/>
                <a:gd name="T10" fmla="*/ 762808 w 1091"/>
                <a:gd name="T11" fmla="*/ 43964 h 567"/>
                <a:gd name="T12" fmla="*/ 1060779 w 1091"/>
                <a:gd name="T13" fmla="*/ 56471 h 567"/>
                <a:gd name="T14" fmla="*/ 1096822 w 1091"/>
                <a:gd name="T15" fmla="*/ 58174 h 567"/>
                <a:gd name="T16" fmla="*/ 1289405 w 1091"/>
                <a:gd name="T17" fmla="*/ 58084 h 567"/>
                <a:gd name="T18" fmla="*/ 1571032 w 1091"/>
                <a:gd name="T19" fmla="*/ 57756 h 567"/>
                <a:gd name="T20" fmla="*/ 1914318 w 1091"/>
                <a:gd name="T21" fmla="*/ 57009 h 567"/>
                <a:gd name="T22" fmla="*/ 2310263 w 1091"/>
                <a:gd name="T23" fmla="*/ 56205 h 567"/>
                <a:gd name="T24" fmla="*/ 2700432 w 1091"/>
                <a:gd name="T25" fmla="*/ 54950 h 567"/>
                <a:gd name="T26" fmla="*/ 3059697 w 1091"/>
                <a:gd name="T27" fmla="*/ 53938 h 567"/>
                <a:gd name="T28" fmla="*/ 3357106 w 1091"/>
                <a:gd name="T29" fmla="*/ 52538 h 567"/>
                <a:gd name="T30" fmla="*/ 3554827 w 1091"/>
                <a:gd name="T31" fmla="*/ 51246 h 567"/>
                <a:gd name="T32" fmla="*/ 3700858 w 1091"/>
                <a:gd name="T33" fmla="*/ 50352 h 567"/>
                <a:gd name="T34" fmla="*/ 3921252 w 1091"/>
                <a:gd name="T35" fmla="*/ 49636 h 567"/>
                <a:gd name="T36" fmla="*/ 4087881 w 1091"/>
                <a:gd name="T37" fmla="*/ 50352 h 567"/>
                <a:gd name="T38" fmla="*/ 4134447 w 1091"/>
                <a:gd name="T39" fmla="*/ 52018 h 567"/>
                <a:gd name="T40" fmla="*/ 4156545 w 1091"/>
                <a:gd name="T41" fmla="*/ 53148 h 567"/>
                <a:gd name="T42" fmla="*/ 4417457 w 1091"/>
                <a:gd name="T43" fmla="*/ 52538 h 567"/>
                <a:gd name="T44" fmla="*/ 4804141 w 1091"/>
                <a:gd name="T45" fmla="*/ 52018 h 567"/>
                <a:gd name="T46" fmla="*/ 5163433 w 1091"/>
                <a:gd name="T47" fmla="*/ 52018 h 567"/>
                <a:gd name="T48" fmla="*/ 5307957 w 1091"/>
                <a:gd name="T49" fmla="*/ 51821 h 567"/>
                <a:gd name="T50" fmla="*/ 5330728 w 1091"/>
                <a:gd name="T51" fmla="*/ 50943 h 567"/>
                <a:gd name="T52" fmla="*/ 5422962 w 1091"/>
                <a:gd name="T53" fmla="*/ 49422 h 567"/>
                <a:gd name="T54" fmla="*/ 5560492 w 1091"/>
                <a:gd name="T55" fmla="*/ 48531 h 567"/>
                <a:gd name="T56" fmla="*/ 5742588 w 1091"/>
                <a:gd name="T57" fmla="*/ 48588 h 567"/>
                <a:gd name="T58" fmla="*/ 5851121 w 1091"/>
                <a:gd name="T59" fmla="*/ 49143 h 567"/>
                <a:gd name="T60" fmla="*/ 6038980 w 1091"/>
                <a:gd name="T61" fmla="*/ 49849 h 567"/>
                <a:gd name="T62" fmla="*/ 6354737 w 1091"/>
                <a:gd name="T63" fmla="*/ 50049 h 567"/>
                <a:gd name="T64" fmla="*/ 6719335 w 1091"/>
                <a:gd name="T65" fmla="*/ 50159 h 567"/>
                <a:gd name="T66" fmla="*/ 7128373 w 1091"/>
                <a:gd name="T67" fmla="*/ 50159 h 567"/>
                <a:gd name="T68" fmla="*/ 7534194 w 1091"/>
                <a:gd name="T69" fmla="*/ 49849 h 567"/>
                <a:gd name="T70" fmla="*/ 7900261 w 1091"/>
                <a:gd name="T71" fmla="*/ 49636 h 567"/>
                <a:gd name="T72" fmla="*/ 8175433 w 1091"/>
                <a:gd name="T73" fmla="*/ 49335 h 567"/>
                <a:gd name="T74" fmla="*/ 8319792 w 1091"/>
                <a:gd name="T75" fmla="*/ 49143 h 567"/>
                <a:gd name="T76" fmla="*/ 8290367 w 1091"/>
                <a:gd name="T77" fmla="*/ 48531 h 567"/>
                <a:gd name="T78" fmla="*/ 8152390 w 1091"/>
                <a:gd name="T79" fmla="*/ 44217 h 567"/>
                <a:gd name="T80" fmla="*/ 8128883 w 1091"/>
                <a:gd name="T81" fmla="*/ 42665 h 567"/>
                <a:gd name="T82" fmla="*/ 7844875 w 1091"/>
                <a:gd name="T83" fmla="*/ 34446 h 567"/>
                <a:gd name="T84" fmla="*/ 7396992 w 1091"/>
                <a:gd name="T85" fmla="*/ 20934 h 567"/>
                <a:gd name="T86" fmla="*/ 6954574 w 1091"/>
                <a:gd name="T87" fmla="*/ 8436 h 567"/>
                <a:gd name="T88" fmla="*/ 6770862 w 1091"/>
                <a:gd name="T89" fmla="*/ 2824 h 567"/>
                <a:gd name="T90" fmla="*/ 6610803 w 1091"/>
                <a:gd name="T91" fmla="*/ 3418 h 567"/>
                <a:gd name="T92" fmla="*/ 6230813 w 1091"/>
                <a:gd name="T93" fmla="*/ 3548 h 567"/>
                <a:gd name="T94" fmla="*/ 5782543 w 1091"/>
                <a:gd name="T95" fmla="*/ 2824 h 567"/>
                <a:gd name="T96" fmla="*/ 5279313 w 1091"/>
                <a:gd name="T97" fmla="*/ 1508 h 567"/>
                <a:gd name="T98" fmla="*/ 4797685 w 1091"/>
                <a:gd name="T99" fmla="*/ 474 h 567"/>
                <a:gd name="T100" fmla="*/ 4355138 w 1091"/>
                <a:gd name="T101" fmla="*/ 0 h 567"/>
                <a:gd name="T102" fmla="*/ 3996468 w 1091"/>
                <a:gd name="T103" fmla="*/ 410 h 567"/>
                <a:gd name="T104" fmla="*/ 3730286 w 1091"/>
                <a:gd name="T105" fmla="*/ 1920 h 567"/>
                <a:gd name="T106" fmla="*/ 3668267 w 1091"/>
                <a:gd name="T107" fmla="*/ 3418 h 567"/>
                <a:gd name="T108" fmla="*/ 3239792 w 1091"/>
                <a:gd name="T109" fmla="*/ 1225 h 567"/>
                <a:gd name="T110" fmla="*/ 2838409 w 1091"/>
                <a:gd name="T111" fmla="*/ 697 h 567"/>
                <a:gd name="T112" fmla="*/ 2447536 w 1091"/>
                <a:gd name="T113" fmla="*/ 1508 h 567"/>
                <a:gd name="T114" fmla="*/ 2088273 w 1091"/>
                <a:gd name="T115" fmla="*/ 2824 h 567"/>
                <a:gd name="T116" fmla="*/ 1695039 w 1091"/>
                <a:gd name="T117" fmla="*/ 4426 h 567"/>
                <a:gd name="T118" fmla="*/ 1289405 w 1091"/>
                <a:gd name="T119" fmla="*/ 5735 h 567"/>
                <a:gd name="T120" fmla="*/ 854237 w 1091"/>
                <a:gd name="T121" fmla="*/ 5873 h 567"/>
                <a:gd name="T122" fmla="*/ 359244 w 1091"/>
                <a:gd name="T123" fmla="*/ 4426 h 5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91"/>
                <a:gd name="T187" fmla="*/ 0 h 567"/>
                <a:gd name="T188" fmla="*/ 1091 w 1091"/>
                <a:gd name="T189" fmla="*/ 567 h 5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91" h="567">
                  <a:moveTo>
                    <a:pt x="47" y="43"/>
                  </a:moveTo>
                  <a:lnTo>
                    <a:pt x="47" y="43"/>
                  </a:lnTo>
                  <a:lnTo>
                    <a:pt x="34" y="64"/>
                  </a:lnTo>
                  <a:lnTo>
                    <a:pt x="24" y="79"/>
                  </a:lnTo>
                  <a:lnTo>
                    <a:pt x="12" y="90"/>
                  </a:lnTo>
                  <a:lnTo>
                    <a:pt x="0" y="98"/>
                  </a:lnTo>
                  <a:lnTo>
                    <a:pt x="9" y="127"/>
                  </a:lnTo>
                  <a:lnTo>
                    <a:pt x="27" y="186"/>
                  </a:lnTo>
                  <a:lnTo>
                    <a:pt x="49" y="263"/>
                  </a:lnTo>
                  <a:lnTo>
                    <a:pt x="77" y="347"/>
                  </a:lnTo>
                  <a:lnTo>
                    <a:pt x="100" y="428"/>
                  </a:lnTo>
                  <a:lnTo>
                    <a:pt x="123" y="500"/>
                  </a:lnTo>
                  <a:lnTo>
                    <a:pt x="139" y="551"/>
                  </a:lnTo>
                  <a:lnTo>
                    <a:pt x="144" y="567"/>
                  </a:lnTo>
                  <a:lnTo>
                    <a:pt x="155" y="567"/>
                  </a:lnTo>
                  <a:lnTo>
                    <a:pt x="169" y="566"/>
                  </a:lnTo>
                  <a:lnTo>
                    <a:pt x="184" y="565"/>
                  </a:lnTo>
                  <a:lnTo>
                    <a:pt x="206" y="563"/>
                  </a:lnTo>
                  <a:lnTo>
                    <a:pt x="228" y="558"/>
                  </a:lnTo>
                  <a:lnTo>
                    <a:pt x="251" y="556"/>
                  </a:lnTo>
                  <a:lnTo>
                    <a:pt x="277" y="551"/>
                  </a:lnTo>
                  <a:lnTo>
                    <a:pt x="303" y="548"/>
                  </a:lnTo>
                  <a:lnTo>
                    <a:pt x="328" y="542"/>
                  </a:lnTo>
                  <a:lnTo>
                    <a:pt x="354" y="536"/>
                  </a:lnTo>
                  <a:lnTo>
                    <a:pt x="378" y="530"/>
                  </a:lnTo>
                  <a:lnTo>
                    <a:pt x="401" y="526"/>
                  </a:lnTo>
                  <a:lnTo>
                    <a:pt x="421" y="519"/>
                  </a:lnTo>
                  <a:lnTo>
                    <a:pt x="440" y="512"/>
                  </a:lnTo>
                  <a:lnTo>
                    <a:pt x="455" y="505"/>
                  </a:lnTo>
                  <a:lnTo>
                    <a:pt x="466" y="500"/>
                  </a:lnTo>
                  <a:lnTo>
                    <a:pt x="485" y="491"/>
                  </a:lnTo>
                  <a:lnTo>
                    <a:pt x="502" y="486"/>
                  </a:lnTo>
                  <a:lnTo>
                    <a:pt x="514" y="484"/>
                  </a:lnTo>
                  <a:lnTo>
                    <a:pt x="525" y="486"/>
                  </a:lnTo>
                  <a:lnTo>
                    <a:pt x="536" y="491"/>
                  </a:lnTo>
                  <a:lnTo>
                    <a:pt x="539" y="498"/>
                  </a:lnTo>
                  <a:lnTo>
                    <a:pt x="542" y="507"/>
                  </a:lnTo>
                  <a:lnTo>
                    <a:pt x="545" y="518"/>
                  </a:lnTo>
                  <a:lnTo>
                    <a:pt x="559" y="515"/>
                  </a:lnTo>
                  <a:lnTo>
                    <a:pt x="579" y="512"/>
                  </a:lnTo>
                  <a:lnTo>
                    <a:pt x="605" y="511"/>
                  </a:lnTo>
                  <a:lnTo>
                    <a:pt x="630" y="507"/>
                  </a:lnTo>
                  <a:lnTo>
                    <a:pt x="655" y="507"/>
                  </a:lnTo>
                  <a:lnTo>
                    <a:pt x="677" y="507"/>
                  </a:lnTo>
                  <a:lnTo>
                    <a:pt x="691" y="505"/>
                  </a:lnTo>
                  <a:lnTo>
                    <a:pt x="696" y="505"/>
                  </a:lnTo>
                  <a:lnTo>
                    <a:pt x="699" y="497"/>
                  </a:lnTo>
                  <a:lnTo>
                    <a:pt x="704" y="489"/>
                  </a:lnTo>
                  <a:lnTo>
                    <a:pt x="711" y="482"/>
                  </a:lnTo>
                  <a:lnTo>
                    <a:pt x="719" y="475"/>
                  </a:lnTo>
                  <a:lnTo>
                    <a:pt x="729" y="473"/>
                  </a:lnTo>
                  <a:lnTo>
                    <a:pt x="739" y="473"/>
                  </a:lnTo>
                  <a:lnTo>
                    <a:pt x="753" y="474"/>
                  </a:lnTo>
                  <a:lnTo>
                    <a:pt x="767" y="479"/>
                  </a:lnTo>
                  <a:lnTo>
                    <a:pt x="779" y="482"/>
                  </a:lnTo>
                  <a:lnTo>
                    <a:pt x="792" y="486"/>
                  </a:lnTo>
                  <a:lnTo>
                    <a:pt x="811" y="488"/>
                  </a:lnTo>
                  <a:lnTo>
                    <a:pt x="833" y="488"/>
                  </a:lnTo>
                  <a:lnTo>
                    <a:pt x="857" y="489"/>
                  </a:lnTo>
                  <a:lnTo>
                    <a:pt x="881" y="489"/>
                  </a:lnTo>
                  <a:lnTo>
                    <a:pt x="909" y="489"/>
                  </a:lnTo>
                  <a:lnTo>
                    <a:pt x="935" y="489"/>
                  </a:lnTo>
                  <a:lnTo>
                    <a:pt x="963" y="488"/>
                  </a:lnTo>
                  <a:lnTo>
                    <a:pt x="988" y="486"/>
                  </a:lnTo>
                  <a:lnTo>
                    <a:pt x="1014" y="486"/>
                  </a:lnTo>
                  <a:lnTo>
                    <a:pt x="1036" y="484"/>
                  </a:lnTo>
                  <a:lnTo>
                    <a:pt x="1055" y="482"/>
                  </a:lnTo>
                  <a:lnTo>
                    <a:pt x="1072" y="481"/>
                  </a:lnTo>
                  <a:lnTo>
                    <a:pt x="1084" y="481"/>
                  </a:lnTo>
                  <a:lnTo>
                    <a:pt x="1091" y="479"/>
                  </a:lnTo>
                  <a:lnTo>
                    <a:pt x="1087" y="473"/>
                  </a:lnTo>
                  <a:lnTo>
                    <a:pt x="1079" y="454"/>
                  </a:lnTo>
                  <a:lnTo>
                    <a:pt x="1069" y="431"/>
                  </a:lnTo>
                  <a:lnTo>
                    <a:pt x="1066" y="416"/>
                  </a:lnTo>
                  <a:lnTo>
                    <a:pt x="1052" y="386"/>
                  </a:lnTo>
                  <a:lnTo>
                    <a:pt x="1029" y="336"/>
                  </a:lnTo>
                  <a:lnTo>
                    <a:pt x="1000" y="272"/>
                  </a:lnTo>
                  <a:lnTo>
                    <a:pt x="970" y="204"/>
                  </a:lnTo>
                  <a:lnTo>
                    <a:pt x="939" y="139"/>
                  </a:lnTo>
                  <a:lnTo>
                    <a:pt x="912" y="82"/>
                  </a:lnTo>
                  <a:lnTo>
                    <a:pt x="895" y="42"/>
                  </a:lnTo>
                  <a:lnTo>
                    <a:pt x="888" y="28"/>
                  </a:lnTo>
                  <a:lnTo>
                    <a:pt x="867" y="33"/>
                  </a:lnTo>
                  <a:lnTo>
                    <a:pt x="843" y="35"/>
                  </a:lnTo>
                  <a:lnTo>
                    <a:pt x="817" y="35"/>
                  </a:lnTo>
                  <a:lnTo>
                    <a:pt x="787" y="32"/>
                  </a:lnTo>
                  <a:lnTo>
                    <a:pt x="758" y="28"/>
                  </a:lnTo>
                  <a:lnTo>
                    <a:pt x="724" y="22"/>
                  </a:lnTo>
                  <a:lnTo>
                    <a:pt x="692" y="15"/>
                  </a:lnTo>
                  <a:lnTo>
                    <a:pt x="662" y="11"/>
                  </a:lnTo>
                  <a:lnTo>
                    <a:pt x="629" y="5"/>
                  </a:lnTo>
                  <a:lnTo>
                    <a:pt x="599" y="2"/>
                  </a:lnTo>
                  <a:lnTo>
                    <a:pt x="571" y="0"/>
                  </a:lnTo>
                  <a:lnTo>
                    <a:pt x="545" y="0"/>
                  </a:lnTo>
                  <a:lnTo>
                    <a:pt x="524" y="4"/>
                  </a:lnTo>
                  <a:lnTo>
                    <a:pt x="506" y="8"/>
                  </a:lnTo>
                  <a:lnTo>
                    <a:pt x="489" y="19"/>
                  </a:lnTo>
                  <a:lnTo>
                    <a:pt x="481" y="33"/>
                  </a:lnTo>
                  <a:lnTo>
                    <a:pt x="453" y="21"/>
                  </a:lnTo>
                  <a:lnTo>
                    <a:pt x="425" y="12"/>
                  </a:lnTo>
                  <a:lnTo>
                    <a:pt x="398" y="8"/>
                  </a:lnTo>
                  <a:lnTo>
                    <a:pt x="372" y="7"/>
                  </a:lnTo>
                  <a:lnTo>
                    <a:pt x="347" y="11"/>
                  </a:lnTo>
                  <a:lnTo>
                    <a:pt x="321" y="15"/>
                  </a:lnTo>
                  <a:lnTo>
                    <a:pt x="297" y="21"/>
                  </a:lnTo>
                  <a:lnTo>
                    <a:pt x="274" y="28"/>
                  </a:lnTo>
                  <a:lnTo>
                    <a:pt x="248" y="36"/>
                  </a:lnTo>
                  <a:lnTo>
                    <a:pt x="222" y="43"/>
                  </a:lnTo>
                  <a:lnTo>
                    <a:pt x="197" y="52"/>
                  </a:lnTo>
                  <a:lnTo>
                    <a:pt x="169" y="56"/>
                  </a:lnTo>
                  <a:lnTo>
                    <a:pt x="140" y="59"/>
                  </a:lnTo>
                  <a:lnTo>
                    <a:pt x="112" y="57"/>
                  </a:lnTo>
                  <a:lnTo>
                    <a:pt x="80" y="55"/>
                  </a:lnTo>
                  <a:lnTo>
                    <a:pt x="47" y="4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678" y="1727"/>
              <a:ext cx="118" cy="115"/>
            </a:xfrm>
            <a:custGeom>
              <a:avLst/>
              <a:gdLst>
                <a:gd name="T0" fmla="*/ 429948 w 56"/>
                <a:gd name="T1" fmla="*/ 0 h 78"/>
                <a:gd name="T2" fmla="*/ 429948 w 56"/>
                <a:gd name="T3" fmla="*/ 0 h 78"/>
                <a:gd name="T4" fmla="*/ 374195 w 56"/>
                <a:gd name="T5" fmla="*/ 1174 h 78"/>
                <a:gd name="T6" fmla="*/ 324058 w 56"/>
                <a:gd name="T7" fmla="*/ 2272 h 78"/>
                <a:gd name="T8" fmla="*/ 275922 w 56"/>
                <a:gd name="T9" fmla="*/ 3804 h 78"/>
                <a:gd name="T10" fmla="*/ 207120 w 56"/>
                <a:gd name="T11" fmla="*/ 4939 h 78"/>
                <a:gd name="T12" fmla="*/ 167115 w 56"/>
                <a:gd name="T13" fmla="*/ 6223 h 78"/>
                <a:gd name="T14" fmla="*/ 115442 w 56"/>
                <a:gd name="T15" fmla="*/ 7080 h 78"/>
                <a:gd name="T16" fmla="*/ 54786 w 56"/>
                <a:gd name="T17" fmla="*/ 7798 h 78"/>
                <a:gd name="T18" fmla="*/ 0 w 56"/>
                <a:gd name="T19" fmla="*/ 8268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78"/>
                <a:gd name="T32" fmla="*/ 56 w 56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78">
                  <a:moveTo>
                    <a:pt x="56" y="0"/>
                  </a:moveTo>
                  <a:lnTo>
                    <a:pt x="56" y="0"/>
                  </a:lnTo>
                  <a:lnTo>
                    <a:pt x="49" y="11"/>
                  </a:lnTo>
                  <a:lnTo>
                    <a:pt x="42" y="22"/>
                  </a:lnTo>
                  <a:lnTo>
                    <a:pt x="36" y="36"/>
                  </a:lnTo>
                  <a:lnTo>
                    <a:pt x="27" y="47"/>
                  </a:lnTo>
                  <a:lnTo>
                    <a:pt x="22" y="59"/>
                  </a:lnTo>
                  <a:lnTo>
                    <a:pt x="15" y="67"/>
                  </a:lnTo>
                  <a:lnTo>
                    <a:pt x="7" y="74"/>
                  </a:lnTo>
                  <a:lnTo>
                    <a:pt x="0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690" y="1698"/>
              <a:ext cx="4" cy="56"/>
            </a:xfrm>
            <a:custGeom>
              <a:avLst/>
              <a:gdLst>
                <a:gd name="T0" fmla="*/ 0 w 2"/>
                <a:gd name="T1" fmla="*/ 0 h 39"/>
                <a:gd name="T2" fmla="*/ 0 w 2"/>
                <a:gd name="T3" fmla="*/ 0 h 39"/>
                <a:gd name="T4" fmla="*/ 0 w 2"/>
                <a:gd name="T5" fmla="*/ 701 h 39"/>
                <a:gd name="T6" fmla="*/ 8192 w 2"/>
                <a:gd name="T7" fmla="*/ 1735 h 39"/>
                <a:gd name="T8" fmla="*/ 8192 w 2"/>
                <a:gd name="T9" fmla="*/ 2800 h 39"/>
                <a:gd name="T10" fmla="*/ 8192 w 2"/>
                <a:gd name="T11" fmla="*/ 2981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9"/>
                <a:gd name="T20" fmla="*/ 2 w 2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" y="23"/>
                  </a:lnTo>
                  <a:lnTo>
                    <a:pt x="2" y="36"/>
                  </a:lnTo>
                  <a:lnTo>
                    <a:pt x="2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390" y="1055"/>
              <a:ext cx="291" cy="6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1"/>
          <p:cNvSpPr>
            <a:spLocks/>
          </p:cNvSpPr>
          <p:nvPr/>
        </p:nvSpPr>
        <p:spPr bwMode="auto">
          <a:xfrm>
            <a:off x="6325179" y="1955139"/>
            <a:ext cx="202350" cy="175875"/>
          </a:xfrm>
          <a:custGeom>
            <a:avLst/>
            <a:gdLst>
              <a:gd name="T0" fmla="*/ 0 w 94"/>
              <a:gd name="T1" fmla="*/ 2147483646 h 67"/>
              <a:gd name="T2" fmla="*/ 2147483646 w 94"/>
              <a:gd name="T3" fmla="*/ 0 h 67"/>
              <a:gd name="T4" fmla="*/ 0 60000 65536"/>
              <a:gd name="T5" fmla="*/ 0 60000 65536"/>
              <a:gd name="T6" fmla="*/ 0 w 94"/>
              <a:gd name="T7" fmla="*/ 0 h 67"/>
              <a:gd name="T8" fmla="*/ 94 w 94"/>
              <a:gd name="T9" fmla="*/ 67 h 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" h="67">
                <a:moveTo>
                  <a:pt x="0" y="67"/>
                </a:moveTo>
                <a:cubicBezTo>
                  <a:pt x="86" y="10"/>
                  <a:pt x="57" y="37"/>
                  <a:pt x="9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9404654" y="1953011"/>
            <a:ext cx="415350" cy="88285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 rot="20308257">
            <a:off x="2370118" y="1186435"/>
            <a:ext cx="691717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200" smtClean="0">
                <a:solidFill>
                  <a:srgbClr val="FF3300"/>
                </a:solidFill>
              </a:rPr>
              <a:t>  </a:t>
            </a:r>
            <a:r>
              <a:rPr lang="en-US" altLang="en-US" sz="40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</a:t>
            </a:r>
          </a:p>
          <a:p>
            <a:pPr>
              <a:spcBef>
                <a:spcPct val="50000"/>
              </a:spcBef>
              <a:defRPr/>
            </a:pPr>
            <a:r>
              <a:rPr lang="en-US" sz="4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 - NGUỒN ĐIỆN</a:t>
            </a:r>
          </a:p>
          <a:p>
            <a:pPr>
              <a:spcBef>
                <a:spcPct val="50000"/>
              </a:spcBef>
              <a:defRPr/>
            </a:pPr>
            <a:endParaRPr lang="en-US" altLang="en-US" sz="400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542341">
            <a:off x="2476770" y="808825"/>
            <a:ext cx="2547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endParaRPr lang="en-US" sz="60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5943" y="194627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40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</a:t>
            </a:r>
            <a:endParaRPr lang="en-US" altLang="en-US" sz="4000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26174" y="902652"/>
            <a:ext cx="6305550" cy="5549900"/>
            <a:chOff x="893618" y="1143000"/>
            <a:chExt cx="6305550" cy="5550477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143000"/>
              <a:ext cx="6284768" cy="272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618" y="3874077"/>
              <a:ext cx="630555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3436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/>
          <p:cNvSpPr>
            <a:spLocks noChangeArrowheads="1"/>
          </p:cNvSpPr>
          <p:nvPr/>
        </p:nvSpPr>
        <p:spPr bwMode="auto">
          <a:xfrm>
            <a:off x="8136352" y="2981368"/>
            <a:ext cx="1217818" cy="116280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Freeform 58"/>
          <p:cNvSpPr>
            <a:spLocks/>
          </p:cNvSpPr>
          <p:nvPr/>
        </p:nvSpPr>
        <p:spPr bwMode="auto">
          <a:xfrm>
            <a:off x="8136676" y="2295568"/>
            <a:ext cx="1503244" cy="697681"/>
          </a:xfrm>
          <a:custGeom>
            <a:avLst/>
            <a:gdLst>
              <a:gd name="T0" fmla="*/ 0 w 948"/>
              <a:gd name="T1" fmla="*/ 0 h 432"/>
              <a:gd name="T2" fmla="*/ 2147483646 w 948"/>
              <a:gd name="T3" fmla="*/ 2147483646 h 432"/>
              <a:gd name="T4" fmla="*/ 2147483646 w 948"/>
              <a:gd name="T5" fmla="*/ 2147483646 h 432"/>
              <a:gd name="T6" fmla="*/ 2147483646 w 948"/>
              <a:gd name="T7" fmla="*/ 2147483646 h 432"/>
              <a:gd name="T8" fmla="*/ 2147483646 w 948"/>
              <a:gd name="T9" fmla="*/ 2147483646 h 432"/>
              <a:gd name="T10" fmla="*/ 2147483646 w 948"/>
              <a:gd name="T11" fmla="*/ 2147483646 h 432"/>
              <a:gd name="T12" fmla="*/ 2147483646 w 948"/>
              <a:gd name="T13" fmla="*/ 2147483646 h 432"/>
              <a:gd name="T14" fmla="*/ 0 w 948"/>
              <a:gd name="T15" fmla="*/ 2147483646 h 432"/>
              <a:gd name="T16" fmla="*/ 0 w 948"/>
              <a:gd name="T17" fmla="*/ 0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8"/>
              <a:gd name="T28" fmla="*/ 0 h 432"/>
              <a:gd name="T29" fmla="*/ 948 w 948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8" h="432">
                <a:moveTo>
                  <a:pt x="0" y="0"/>
                </a:moveTo>
                <a:lnTo>
                  <a:pt x="756" y="1"/>
                </a:lnTo>
                <a:lnTo>
                  <a:pt x="756" y="360"/>
                </a:lnTo>
                <a:lnTo>
                  <a:pt x="945" y="360"/>
                </a:lnTo>
                <a:lnTo>
                  <a:pt x="948" y="414"/>
                </a:lnTo>
                <a:lnTo>
                  <a:pt x="759" y="420"/>
                </a:lnTo>
                <a:lnTo>
                  <a:pt x="760" y="431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144" y="1914569"/>
            <a:ext cx="2374052" cy="240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2436304" y="1282869"/>
            <a:ext cx="4495800" cy="1600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65" descr="Oak"/>
          <p:cNvSpPr>
            <a:spLocks noChangeArrowheads="1"/>
          </p:cNvSpPr>
          <p:nvPr/>
        </p:nvSpPr>
        <p:spPr bwMode="auto">
          <a:xfrm>
            <a:off x="2436304" y="2883069"/>
            <a:ext cx="4495800" cy="1447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AutoShape 66"/>
          <p:cNvSpPr>
            <a:spLocks noChangeArrowheads="1"/>
          </p:cNvSpPr>
          <p:nvPr/>
        </p:nvSpPr>
        <p:spPr bwMode="auto">
          <a:xfrm rot="73423" flipH="1">
            <a:off x="2664904" y="3033882"/>
            <a:ext cx="3657600" cy="1066800"/>
          </a:xfrm>
          <a:prstGeom prst="parallelogram">
            <a:avLst>
              <a:gd name="adj" fmla="val 158508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AutoShape 67"/>
          <p:cNvSpPr>
            <a:spLocks noChangeArrowheads="1"/>
          </p:cNvSpPr>
          <p:nvPr/>
        </p:nvSpPr>
        <p:spPr bwMode="auto">
          <a:xfrm rot="83994" flipH="1">
            <a:off x="3453892" y="3187869"/>
            <a:ext cx="2057400" cy="647700"/>
          </a:xfrm>
          <a:prstGeom prst="parallelogram">
            <a:avLst>
              <a:gd name="adj" fmla="val 152382"/>
            </a:avLst>
          </a:prstGeom>
          <a:solidFill>
            <a:srgbClr val="96969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73"/>
          <p:cNvSpPr>
            <a:spLocks noChangeArrowheads="1"/>
          </p:cNvSpPr>
          <p:nvPr/>
        </p:nvSpPr>
        <p:spPr bwMode="auto">
          <a:xfrm>
            <a:off x="2588704" y="1463844"/>
            <a:ext cx="4572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Oval 75"/>
          <p:cNvSpPr>
            <a:spLocks noChangeArrowheads="1"/>
          </p:cNvSpPr>
          <p:nvPr/>
        </p:nvSpPr>
        <p:spPr bwMode="auto">
          <a:xfrm>
            <a:off x="7574572" y="1398382"/>
            <a:ext cx="456682" cy="46512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</a:t>
            </a:r>
            <a:endParaRPr lang="en-US" altLang="en-US" sz="2400" b="0">
              <a:solidFill>
                <a:srgbClr val="FF0000"/>
              </a:solidFill>
            </a:endParaRPr>
          </a:p>
        </p:txBody>
      </p: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3807904" y="2606844"/>
            <a:ext cx="1709738" cy="1066800"/>
            <a:chOff x="3408" y="1536"/>
            <a:chExt cx="1605" cy="1106"/>
          </a:xfrm>
        </p:grpSpPr>
        <p:sp>
          <p:nvSpPr>
            <p:cNvPr id="12" name="Freeform 78" descr="Woven mat"/>
            <p:cNvSpPr>
              <a:spLocks/>
            </p:cNvSpPr>
            <p:nvPr/>
          </p:nvSpPr>
          <p:spPr bwMode="auto">
            <a:xfrm>
              <a:off x="3408" y="2064"/>
              <a:ext cx="908" cy="578"/>
            </a:xfrm>
            <a:custGeom>
              <a:avLst/>
              <a:gdLst>
                <a:gd name="T0" fmla="*/ 0 w 1147"/>
                <a:gd name="T1" fmla="*/ 118 h 786"/>
                <a:gd name="T2" fmla="*/ 38 w 1147"/>
                <a:gd name="T3" fmla="*/ 153 h 786"/>
                <a:gd name="T4" fmla="*/ 62 w 1147"/>
                <a:gd name="T5" fmla="*/ 168 h 786"/>
                <a:gd name="T6" fmla="*/ 69 w 1147"/>
                <a:gd name="T7" fmla="*/ 249 h 786"/>
                <a:gd name="T8" fmla="*/ 134 w 1147"/>
                <a:gd name="T9" fmla="*/ 302 h 786"/>
                <a:gd name="T10" fmla="*/ 156 w 1147"/>
                <a:gd name="T11" fmla="*/ 316 h 786"/>
                <a:gd name="T12" fmla="*/ 207 w 1147"/>
                <a:gd name="T13" fmla="*/ 323 h 786"/>
                <a:gd name="T14" fmla="*/ 214 w 1147"/>
                <a:gd name="T15" fmla="*/ 343 h 786"/>
                <a:gd name="T16" fmla="*/ 242 w 1147"/>
                <a:gd name="T17" fmla="*/ 377 h 786"/>
                <a:gd name="T18" fmla="*/ 257 w 1147"/>
                <a:gd name="T19" fmla="*/ 390 h 786"/>
                <a:gd name="T20" fmla="*/ 286 w 1147"/>
                <a:gd name="T21" fmla="*/ 430 h 786"/>
                <a:gd name="T22" fmla="*/ 344 w 1147"/>
                <a:gd name="T23" fmla="*/ 490 h 786"/>
                <a:gd name="T24" fmla="*/ 373 w 1147"/>
                <a:gd name="T25" fmla="*/ 578 h 786"/>
                <a:gd name="T26" fmla="*/ 409 w 1147"/>
                <a:gd name="T27" fmla="*/ 571 h 786"/>
                <a:gd name="T28" fmla="*/ 452 w 1147"/>
                <a:gd name="T29" fmla="*/ 524 h 786"/>
                <a:gd name="T30" fmla="*/ 908 w 1147"/>
                <a:gd name="T31" fmla="*/ 518 h 786"/>
                <a:gd name="T32" fmla="*/ 880 w 1147"/>
                <a:gd name="T33" fmla="*/ 484 h 786"/>
                <a:gd name="T34" fmla="*/ 857 w 1147"/>
                <a:gd name="T35" fmla="*/ 443 h 786"/>
                <a:gd name="T36" fmla="*/ 850 w 1147"/>
                <a:gd name="T37" fmla="*/ 383 h 786"/>
                <a:gd name="T38" fmla="*/ 792 w 1147"/>
                <a:gd name="T39" fmla="*/ 310 h 786"/>
                <a:gd name="T40" fmla="*/ 764 w 1147"/>
                <a:gd name="T41" fmla="*/ 276 h 786"/>
                <a:gd name="T42" fmla="*/ 756 w 1147"/>
                <a:gd name="T43" fmla="*/ 255 h 786"/>
                <a:gd name="T44" fmla="*/ 720 w 1147"/>
                <a:gd name="T45" fmla="*/ 222 h 786"/>
                <a:gd name="T46" fmla="*/ 670 w 1147"/>
                <a:gd name="T47" fmla="*/ 182 h 786"/>
                <a:gd name="T48" fmla="*/ 568 w 1147"/>
                <a:gd name="T49" fmla="*/ 101 h 786"/>
                <a:gd name="T50" fmla="*/ 503 w 1147"/>
                <a:gd name="T51" fmla="*/ 27 h 786"/>
                <a:gd name="T52" fmla="*/ 452 w 1147"/>
                <a:gd name="T53" fmla="*/ 0 h 786"/>
                <a:gd name="T54" fmla="*/ 257 w 1147"/>
                <a:gd name="T55" fmla="*/ 20 h 786"/>
                <a:gd name="T56" fmla="*/ 177 w 1147"/>
                <a:gd name="T57" fmla="*/ 47 h 786"/>
                <a:gd name="T58" fmla="*/ 90 w 1147"/>
                <a:gd name="T59" fmla="*/ 88 h 786"/>
                <a:gd name="T60" fmla="*/ 25 w 1147"/>
                <a:gd name="T61" fmla="*/ 114 h 786"/>
                <a:gd name="T62" fmla="*/ 0 w 1147"/>
                <a:gd name="T63" fmla="*/ 118 h 7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47" h="786">
                  <a:moveTo>
                    <a:pt x="0" y="160"/>
                  </a:moveTo>
                  <a:cubicBezTo>
                    <a:pt x="16" y="176"/>
                    <a:pt x="31" y="193"/>
                    <a:pt x="48" y="208"/>
                  </a:cubicBezTo>
                  <a:cubicBezTo>
                    <a:pt x="57" y="216"/>
                    <a:pt x="74" y="217"/>
                    <a:pt x="78" y="229"/>
                  </a:cubicBezTo>
                  <a:cubicBezTo>
                    <a:pt x="88" y="264"/>
                    <a:pt x="79" y="302"/>
                    <a:pt x="87" y="338"/>
                  </a:cubicBezTo>
                  <a:cubicBezTo>
                    <a:pt x="92" y="362"/>
                    <a:pt x="145" y="403"/>
                    <a:pt x="169" y="411"/>
                  </a:cubicBezTo>
                  <a:cubicBezTo>
                    <a:pt x="178" y="417"/>
                    <a:pt x="186" y="427"/>
                    <a:pt x="197" y="430"/>
                  </a:cubicBezTo>
                  <a:cubicBezTo>
                    <a:pt x="218" y="436"/>
                    <a:pt x="242" y="429"/>
                    <a:pt x="261" y="439"/>
                  </a:cubicBezTo>
                  <a:cubicBezTo>
                    <a:pt x="270" y="443"/>
                    <a:pt x="265" y="458"/>
                    <a:pt x="270" y="466"/>
                  </a:cubicBezTo>
                  <a:cubicBezTo>
                    <a:pt x="280" y="483"/>
                    <a:pt x="294" y="497"/>
                    <a:pt x="306" y="512"/>
                  </a:cubicBezTo>
                  <a:cubicBezTo>
                    <a:pt x="312" y="519"/>
                    <a:pt x="320" y="523"/>
                    <a:pt x="325" y="530"/>
                  </a:cubicBezTo>
                  <a:cubicBezTo>
                    <a:pt x="338" y="548"/>
                    <a:pt x="349" y="567"/>
                    <a:pt x="361" y="585"/>
                  </a:cubicBezTo>
                  <a:cubicBezTo>
                    <a:pt x="381" y="616"/>
                    <a:pt x="414" y="637"/>
                    <a:pt x="434" y="667"/>
                  </a:cubicBezTo>
                  <a:cubicBezTo>
                    <a:pt x="442" y="710"/>
                    <a:pt x="460" y="744"/>
                    <a:pt x="471" y="786"/>
                  </a:cubicBezTo>
                  <a:cubicBezTo>
                    <a:pt x="486" y="783"/>
                    <a:pt x="504" y="786"/>
                    <a:pt x="517" y="777"/>
                  </a:cubicBezTo>
                  <a:cubicBezTo>
                    <a:pt x="537" y="764"/>
                    <a:pt x="531" y="715"/>
                    <a:pt x="571" y="713"/>
                  </a:cubicBezTo>
                  <a:cubicBezTo>
                    <a:pt x="763" y="704"/>
                    <a:pt x="955" y="707"/>
                    <a:pt x="1147" y="704"/>
                  </a:cubicBezTo>
                  <a:cubicBezTo>
                    <a:pt x="1136" y="688"/>
                    <a:pt x="1120" y="675"/>
                    <a:pt x="1111" y="658"/>
                  </a:cubicBezTo>
                  <a:cubicBezTo>
                    <a:pt x="1079" y="592"/>
                    <a:pt x="1126" y="646"/>
                    <a:pt x="1083" y="603"/>
                  </a:cubicBezTo>
                  <a:cubicBezTo>
                    <a:pt x="1122" y="566"/>
                    <a:pt x="1099" y="554"/>
                    <a:pt x="1074" y="521"/>
                  </a:cubicBezTo>
                  <a:cubicBezTo>
                    <a:pt x="1051" y="490"/>
                    <a:pt x="1023" y="453"/>
                    <a:pt x="1001" y="421"/>
                  </a:cubicBezTo>
                  <a:cubicBezTo>
                    <a:pt x="979" y="352"/>
                    <a:pt x="1011" y="432"/>
                    <a:pt x="965" y="375"/>
                  </a:cubicBezTo>
                  <a:cubicBezTo>
                    <a:pt x="959" y="367"/>
                    <a:pt x="959" y="356"/>
                    <a:pt x="955" y="347"/>
                  </a:cubicBezTo>
                  <a:cubicBezTo>
                    <a:pt x="940" y="317"/>
                    <a:pt x="937" y="320"/>
                    <a:pt x="910" y="302"/>
                  </a:cubicBezTo>
                  <a:cubicBezTo>
                    <a:pt x="895" y="255"/>
                    <a:pt x="883" y="276"/>
                    <a:pt x="846" y="247"/>
                  </a:cubicBezTo>
                  <a:cubicBezTo>
                    <a:pt x="802" y="212"/>
                    <a:pt x="765" y="168"/>
                    <a:pt x="718" y="137"/>
                  </a:cubicBezTo>
                  <a:cubicBezTo>
                    <a:pt x="689" y="94"/>
                    <a:pt x="676" y="64"/>
                    <a:pt x="635" y="37"/>
                  </a:cubicBezTo>
                  <a:cubicBezTo>
                    <a:pt x="591" y="52"/>
                    <a:pt x="596" y="36"/>
                    <a:pt x="571" y="0"/>
                  </a:cubicBezTo>
                  <a:cubicBezTo>
                    <a:pt x="476" y="24"/>
                    <a:pt x="458" y="20"/>
                    <a:pt x="325" y="27"/>
                  </a:cubicBezTo>
                  <a:cubicBezTo>
                    <a:pt x="294" y="58"/>
                    <a:pt x="269" y="57"/>
                    <a:pt x="224" y="64"/>
                  </a:cubicBezTo>
                  <a:cubicBezTo>
                    <a:pt x="179" y="79"/>
                    <a:pt x="164" y="107"/>
                    <a:pt x="114" y="119"/>
                  </a:cubicBezTo>
                  <a:cubicBezTo>
                    <a:pt x="66" y="151"/>
                    <a:pt x="107" y="127"/>
                    <a:pt x="32" y="155"/>
                  </a:cubicBezTo>
                  <a:cubicBezTo>
                    <a:pt x="3" y="166"/>
                    <a:pt x="12" y="172"/>
                    <a:pt x="0" y="160"/>
                  </a:cubicBez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79" descr="ban tay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28494">
              <a:off x="3696" y="1536"/>
              <a:ext cx="1317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8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30" y="2595607"/>
            <a:ext cx="155040" cy="4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203192" y="3340269"/>
            <a:ext cx="838200" cy="457200"/>
            <a:chOff x="1824" y="1584"/>
            <a:chExt cx="528" cy="288"/>
          </a:xfrm>
        </p:grpSpPr>
        <p:sp>
          <p:nvSpPr>
            <p:cNvPr id="16" name="Line 82"/>
            <p:cNvSpPr>
              <a:spLocks noChangeShapeType="1"/>
            </p:cNvSpPr>
            <p:nvPr/>
          </p:nvSpPr>
          <p:spPr bwMode="auto">
            <a:xfrm>
              <a:off x="1968" y="177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83"/>
            <p:cNvSpPr>
              <a:spLocks noChangeShapeType="1"/>
            </p:cNvSpPr>
            <p:nvPr/>
          </p:nvSpPr>
          <p:spPr bwMode="auto">
            <a:xfrm>
              <a:off x="1920" y="168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84"/>
            <p:cNvSpPr>
              <a:spLocks noChangeShapeType="1"/>
            </p:cNvSpPr>
            <p:nvPr/>
          </p:nvSpPr>
          <p:spPr bwMode="auto">
            <a:xfrm>
              <a:off x="2064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5"/>
            <p:cNvSpPr>
              <a:spLocks noChangeShapeType="1"/>
            </p:cNvSpPr>
            <p:nvPr/>
          </p:nvSpPr>
          <p:spPr bwMode="auto">
            <a:xfrm>
              <a:off x="2112" y="16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86"/>
            <p:cNvSpPr>
              <a:spLocks noChangeShapeType="1"/>
            </p:cNvSpPr>
            <p:nvPr/>
          </p:nvSpPr>
          <p:spPr bwMode="auto">
            <a:xfrm>
              <a:off x="2160" y="18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87"/>
            <p:cNvSpPr>
              <a:spLocks noChangeShapeType="1"/>
            </p:cNvSpPr>
            <p:nvPr/>
          </p:nvSpPr>
          <p:spPr bwMode="auto">
            <a:xfrm>
              <a:off x="1968" y="16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88"/>
            <p:cNvSpPr>
              <a:spLocks noChangeShapeType="1"/>
            </p:cNvSpPr>
            <p:nvPr/>
          </p:nvSpPr>
          <p:spPr bwMode="auto">
            <a:xfrm>
              <a:off x="1824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89"/>
            <p:cNvSpPr>
              <a:spLocks noChangeShapeType="1"/>
            </p:cNvSpPr>
            <p:nvPr/>
          </p:nvSpPr>
          <p:spPr bwMode="auto">
            <a:xfrm>
              <a:off x="2256" y="187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0"/>
            <p:cNvSpPr>
              <a:spLocks noChangeShapeType="1"/>
            </p:cNvSpPr>
            <p:nvPr/>
          </p:nvSpPr>
          <p:spPr bwMode="auto">
            <a:xfrm>
              <a:off x="1824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91"/>
            <p:cNvSpPr>
              <a:spLocks noChangeShapeType="1"/>
            </p:cNvSpPr>
            <p:nvPr/>
          </p:nvSpPr>
          <p:spPr bwMode="auto">
            <a:xfrm>
              <a:off x="2112" y="187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111"/>
          <p:cNvSpPr txBox="1">
            <a:spLocks noChangeArrowheads="1"/>
          </p:cNvSpPr>
          <p:nvPr/>
        </p:nvSpPr>
        <p:spPr bwMode="auto">
          <a:xfrm>
            <a:off x="2336292" y="4434993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Làm nhiễm điện mảnh phim nhựa bằng cọ xát</a:t>
            </a:r>
          </a:p>
        </p:txBody>
      </p:sp>
      <p:sp>
        <p:nvSpPr>
          <p:cNvPr id="27" name="Text Box 112"/>
          <p:cNvSpPr txBox="1">
            <a:spLocks noChangeArrowheads="1"/>
          </p:cNvSpPr>
          <p:nvPr/>
        </p:nvSpPr>
        <p:spPr bwMode="auto">
          <a:xfrm>
            <a:off x="7850538" y="4404455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Đóng khóa, đổ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vào bình </a:t>
            </a:r>
          </a:p>
        </p:txBody>
      </p:sp>
      <p:sp>
        <p:nvSpPr>
          <p:cNvPr id="28" name="Text Box 113"/>
          <p:cNvSpPr txBox="1">
            <a:spLocks noChangeArrowheads="1"/>
          </p:cNvSpPr>
          <p:nvPr/>
        </p:nvSpPr>
        <p:spPr bwMode="auto">
          <a:xfrm>
            <a:off x="304800" y="5424022"/>
            <a:ext cx="98450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Điện tích của mảnh phim nhựa tương tự như  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  trong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bình.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9" name="Text Box 114"/>
          <p:cNvSpPr txBox="1">
            <a:spLocks noChangeArrowheads="1"/>
          </p:cNvSpPr>
          <p:nvPr/>
        </p:nvSpPr>
        <p:spPr bwMode="auto">
          <a:xfrm>
            <a:off x="8510155" y="5374662"/>
            <a:ext cx="1069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</a:p>
        </p:txBody>
      </p:sp>
      <p:sp>
        <p:nvSpPr>
          <p:cNvPr id="30" name="Text Box 115"/>
          <p:cNvSpPr txBox="1">
            <a:spLocks noChangeArrowheads="1"/>
          </p:cNvSpPr>
          <p:nvPr/>
        </p:nvSpPr>
        <p:spPr bwMode="auto">
          <a:xfrm>
            <a:off x="126492" y="101770"/>
            <a:ext cx="10189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C1:  Hãy tìm hiểu sự tương tự giữa dòng điện và dòng nước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37915" y="3304054"/>
            <a:ext cx="1532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tích</a:t>
            </a:r>
            <a:endParaRPr 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50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9 -0.00903 C 0.0168 0.00139 0.02435 0.01319 0.03125 0.02477 C 0.03242 0.02685 0.03294 0.02963 0.03438 0.03125 C 0.03711 0.03449 0.04388 0.03958 0.04388 0.03982 C 0.03959 0.03102 0.0375 0.0213 0.03438 0.01204 C 0.03242 0.00625 0.028 -0.00486 0.028 -0.00463 C 0.02748 -0.00764 0.02722 -0.01065 0.02643 -0.01319 C 0.02565 -0.01505 0.02331 -0.01968 0.02331 -0.01759 C 0.02331 -0.01505 0.02539 -0.01319 0.02643 -0.01111 C 0.02956 -0.00532 0.03281 -3.7037E-7 0.03594 0.00579 C 0.03698 0.00787 0.03802 0.00995 0.03906 0.01204 C 0.04011 0.01412 0.04232 0.01852 0.04232 0.01875 C 0.04375 0.02407 0.04388 0.02662 0.04701 0.03125 C 0.05 0.03565 0.05664 0.04398 0.05664 0.04421 C 0.0543 0.03449 0.05039 0.02546 0.04701 0.01644 C 0.04649 0.01366 0.04636 0.01065 0.04544 0.00787 C 0.04271 -0.00116 0.03815 -0.00139 0.04701 0.01204 C 0.05196 0.01968 0.05781 0.02616 0.06302 0.03333 C 0.06406 0.03472 0.06081 0.03056 0.05977 0.02917 C 0.04961 0.01505 0.06446 0.03634 0.05352 0.01852 C 0.05039 0.01366 0.04701 0.00857 0.04388 0.0037 C 0.04258 0.00139 0.03698 -0.00139 0.03906 -0.00278 C 0.04167 -0.0044 0.0444 0.00023 0.04701 0.00162 C 0.04909 0.0044 0.05156 0.00694 0.05352 0.00995 C 0.06289 0.02546 0.05521 0.0206 0.06459 0.02477 C 0.06654 0.02755 0.07175 0.03542 0.07409 0.03542 C 0.07591 0.03542 0.07331 0.03102 0.0724 0.02917 C 0.07123 0.02662 0.06914 0.025 0.06771 0.02269 C 0.06446 0.01736 0.06159 0.01111 0.05821 0.00579 C 0.05573 0.00208 0.05222 -0.00069 0.05013 -0.00486 C 0.04909 -0.00694 0.04571 -0.00949 0.04701 -0.01111 C 0.04844 -0.01273 0.05039 -0.00833 0.05196 -0.00694 C 0.06211 0.01181 0.05052 -0.00579 0.06302 0.0037 C 0.06498 0.00509 0.06602 0.0081 0.06771 0.00995 C 0.07253 0.01551 0.07748 0.01991 0.08347 0.02269 L 0.07409 0.01435 C 0.0681 0.00232 0.05768 -0.00093 0.05013 -0.01111 C 0.04414 -0.01944 0.0474 -0.01597 0.04076 -0.02176 C 0.04531 -0.00949 0.05052 0.00208 0.05508 0.01435 C 0.05612 0.01713 0.0569 0.01991 0.05821 0.02269 C 0.05899 0.025 0.0625 0.03125 0.06133 0.02917 C 0.0543 0.01806 0.04857 0.00509 0.03906 -0.00278 C 0.03763 -0.00393 0.03581 -0.00393 0.03438 -0.00486 C 0.03268 -0.00602 0.03125 -0.00764 0.02969 -0.00903 C 0.02865 -0.01111 0.02826 -0.01528 0.02643 -0.01528 C 0.02487 -0.01528 0.02696 -0.01065 0.028 -0.00903 C 0.02917 -0.00694 0.03125 -0.00625 0.03281 -0.00486 C 0.03763 0.00486 0.04258 0.01296 0.04701 0.02269 C 0.04896 0.02708 0.05352 0.03542 0.05352 0.03565 C 0.05404 0.0375 0.05664 0.04167 0.05508 0.04167 C 0.05248 0.04167 0.05052 0.03773 0.04857 0.03542 C 0.04531 0.03148 0.04219 0.02685 0.03906 0.02269 C 0.03711 0.02014 0.03477 0.01875 0.03281 0.01644 C 0.028 0.01088 0.02513 0.00232 0.02018 -0.00278 C 0.01706 -0.00579 0.01367 -0.00833 0.01055 -0.01111 C 0.00625 -0.01505 0.0168 0.00023 0.02018 0.00579 C 0.02565 0.01551 0.03216 0.02361 0.0375 0.03333 C 0.03906 0.03611 0.04232 0.03819 0.04232 0.04167 C 0.04232 0.04398 0.03906 0.04028 0.0375 0.03958 C 0.02774 0.03102 0.02357 0.01644 0.01367 0.00787 C 0.01042 0.00116 0.01146 0.00255 0.00742 -0.00278 C 0.00482 -0.00625 -0.00052 -0.01319 -0.00052 -0.01296 C -1.875E-6 -0.01042 -0.00013 -0.00718 0.00104 -0.00486 C 0.0056 0.00417 0.02071 0.02361 0.028 0.02685 C 0.02956 0.02894 0.03125 0.03125 0.03281 0.03333 " pathEditMode="relative" rAng="0" ptsTypes="AAAAAAAAAAAAAAAAAAAAAAAAAAAAAAAAAAAAAAAAAAAAAAAAAAAAAAAAAAAAAAAAA">
                                      <p:cBhvr>
                                        <p:cTn id="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2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/>
      <p:bldP spid="27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/>
          </p:cNvSpPr>
          <p:nvPr/>
        </p:nvSpPr>
        <p:spPr bwMode="auto">
          <a:xfrm>
            <a:off x="8128589" y="2724150"/>
            <a:ext cx="1206500" cy="1187450"/>
          </a:xfrm>
          <a:custGeom>
            <a:avLst/>
            <a:gdLst>
              <a:gd name="T0" fmla="*/ 2147483646 w 760"/>
              <a:gd name="T1" fmla="*/ 2147483646 h 748"/>
              <a:gd name="T2" fmla="*/ 2147483646 w 760"/>
              <a:gd name="T3" fmla="*/ 0 h 748"/>
              <a:gd name="T4" fmla="*/ 2147483646 w 760"/>
              <a:gd name="T5" fmla="*/ 2147483646 h 748"/>
              <a:gd name="T6" fmla="*/ 2147483646 w 760"/>
              <a:gd name="T7" fmla="*/ 2147483646 h 748"/>
              <a:gd name="T8" fmla="*/ 2147483646 w 760"/>
              <a:gd name="T9" fmla="*/ 2147483646 h 748"/>
              <a:gd name="T10" fmla="*/ 2147483646 w 760"/>
              <a:gd name="T11" fmla="*/ 2147483646 h 748"/>
              <a:gd name="T12" fmla="*/ 2147483646 w 760"/>
              <a:gd name="T13" fmla="*/ 2147483646 h 748"/>
              <a:gd name="T14" fmla="*/ 0 w 760"/>
              <a:gd name="T15" fmla="*/ 2147483646 h 748"/>
              <a:gd name="T16" fmla="*/ 2147483646 w 760"/>
              <a:gd name="T17" fmla="*/ 2147483646 h 7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0"/>
              <a:gd name="T28" fmla="*/ 0 h 748"/>
              <a:gd name="T29" fmla="*/ 760 w 760"/>
              <a:gd name="T30" fmla="*/ 748 h 7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0" h="748">
                <a:moveTo>
                  <a:pt x="4" y="8"/>
                </a:moveTo>
                <a:lnTo>
                  <a:pt x="752" y="0"/>
                </a:lnTo>
                <a:lnTo>
                  <a:pt x="759" y="249"/>
                </a:lnTo>
                <a:lnTo>
                  <a:pt x="760" y="284"/>
                </a:lnTo>
                <a:lnTo>
                  <a:pt x="759" y="285"/>
                </a:lnTo>
                <a:lnTo>
                  <a:pt x="760" y="745"/>
                </a:lnTo>
                <a:lnTo>
                  <a:pt x="0" y="748"/>
                </a:lnTo>
                <a:lnTo>
                  <a:pt x="4" y="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8134939" y="2076450"/>
            <a:ext cx="1527175" cy="681037"/>
          </a:xfrm>
          <a:custGeom>
            <a:avLst/>
            <a:gdLst>
              <a:gd name="T0" fmla="*/ 0 w 962"/>
              <a:gd name="T1" fmla="*/ 0 h 429"/>
              <a:gd name="T2" fmla="*/ 2147483646 w 962"/>
              <a:gd name="T3" fmla="*/ 0 h 429"/>
              <a:gd name="T4" fmla="*/ 2147483646 w 962"/>
              <a:gd name="T5" fmla="*/ 2147483646 h 429"/>
              <a:gd name="T6" fmla="*/ 2147483646 w 962"/>
              <a:gd name="T7" fmla="*/ 2147483646 h 429"/>
              <a:gd name="T8" fmla="*/ 2147483646 w 962"/>
              <a:gd name="T9" fmla="*/ 2147483646 h 429"/>
              <a:gd name="T10" fmla="*/ 2147483646 w 962"/>
              <a:gd name="T11" fmla="*/ 2147483646 h 429"/>
              <a:gd name="T12" fmla="*/ 2147483646 w 962"/>
              <a:gd name="T13" fmla="*/ 2147483646 h 429"/>
              <a:gd name="T14" fmla="*/ 2147483646 w 962"/>
              <a:gd name="T15" fmla="*/ 2147483646 h 429"/>
              <a:gd name="T16" fmla="*/ 2147483646 w 962"/>
              <a:gd name="T17" fmla="*/ 2147483646 h 429"/>
              <a:gd name="T18" fmla="*/ 2147483646 w 962"/>
              <a:gd name="T19" fmla="*/ 2147483646 h 429"/>
              <a:gd name="T20" fmla="*/ 0 w 962"/>
              <a:gd name="T21" fmla="*/ 2147483646 h 429"/>
              <a:gd name="T22" fmla="*/ 0 w 962"/>
              <a:gd name="T23" fmla="*/ 0 h 4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62"/>
              <a:gd name="T37" fmla="*/ 0 h 429"/>
              <a:gd name="T38" fmla="*/ 962 w 962"/>
              <a:gd name="T39" fmla="*/ 429 h 4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62" h="429">
                <a:moveTo>
                  <a:pt x="0" y="0"/>
                </a:moveTo>
                <a:lnTo>
                  <a:pt x="752" y="0"/>
                </a:lnTo>
                <a:lnTo>
                  <a:pt x="756" y="368"/>
                </a:lnTo>
                <a:lnTo>
                  <a:pt x="940" y="360"/>
                </a:lnTo>
                <a:lnTo>
                  <a:pt x="956" y="352"/>
                </a:lnTo>
                <a:lnTo>
                  <a:pt x="940" y="424"/>
                </a:lnTo>
                <a:lnTo>
                  <a:pt x="941" y="429"/>
                </a:lnTo>
                <a:lnTo>
                  <a:pt x="938" y="420"/>
                </a:lnTo>
                <a:lnTo>
                  <a:pt x="962" y="417"/>
                </a:lnTo>
                <a:lnTo>
                  <a:pt x="756" y="420"/>
                </a:lnTo>
                <a:lnTo>
                  <a:pt x="0" y="4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9333502" y="2652712"/>
            <a:ext cx="623887" cy="1258888"/>
          </a:xfrm>
          <a:custGeom>
            <a:avLst/>
            <a:gdLst>
              <a:gd name="T0" fmla="*/ 2147483646 w 393"/>
              <a:gd name="T1" fmla="*/ 0 h 793"/>
              <a:gd name="T2" fmla="*/ 2147483646 w 393"/>
              <a:gd name="T3" fmla="*/ 2147483646 h 793"/>
              <a:gd name="T4" fmla="*/ 2147483646 w 393"/>
              <a:gd name="T5" fmla="*/ 2147483646 h 793"/>
              <a:gd name="T6" fmla="*/ 2147483646 w 393"/>
              <a:gd name="T7" fmla="*/ 2147483646 h 793"/>
              <a:gd name="T8" fmla="*/ 2147483646 w 393"/>
              <a:gd name="T9" fmla="*/ 2147483646 h 793"/>
              <a:gd name="T10" fmla="*/ 2147483646 w 393"/>
              <a:gd name="T11" fmla="*/ 2147483646 h 793"/>
              <a:gd name="T12" fmla="*/ 2147483646 w 393"/>
              <a:gd name="T13" fmla="*/ 2147483646 h 793"/>
              <a:gd name="T14" fmla="*/ 2147483646 w 393"/>
              <a:gd name="T15" fmla="*/ 2147483646 h 793"/>
              <a:gd name="T16" fmla="*/ 2147483646 w 393"/>
              <a:gd name="T17" fmla="*/ 2147483646 h 793"/>
              <a:gd name="T18" fmla="*/ 2147483646 w 393"/>
              <a:gd name="T19" fmla="*/ 2147483646 h 793"/>
              <a:gd name="T20" fmla="*/ 2147483646 w 393"/>
              <a:gd name="T21" fmla="*/ 2147483646 h 793"/>
              <a:gd name="T22" fmla="*/ 0 w 393"/>
              <a:gd name="T23" fmla="*/ 2147483646 h 793"/>
              <a:gd name="T24" fmla="*/ 2147483646 w 393"/>
              <a:gd name="T25" fmla="*/ 0 h 7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3"/>
              <a:gd name="T40" fmla="*/ 0 h 793"/>
              <a:gd name="T41" fmla="*/ 393 w 393"/>
              <a:gd name="T42" fmla="*/ 793 h 7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3" h="793">
                <a:moveTo>
                  <a:pt x="3" y="0"/>
                </a:moveTo>
                <a:lnTo>
                  <a:pt x="297" y="5"/>
                </a:lnTo>
                <a:lnTo>
                  <a:pt x="329" y="25"/>
                </a:lnTo>
                <a:lnTo>
                  <a:pt x="333" y="161"/>
                </a:lnTo>
                <a:lnTo>
                  <a:pt x="333" y="193"/>
                </a:lnTo>
                <a:lnTo>
                  <a:pt x="393" y="789"/>
                </a:lnTo>
                <a:lnTo>
                  <a:pt x="277" y="793"/>
                </a:lnTo>
                <a:lnTo>
                  <a:pt x="293" y="193"/>
                </a:lnTo>
                <a:lnTo>
                  <a:pt x="288" y="183"/>
                </a:lnTo>
                <a:lnTo>
                  <a:pt x="294" y="126"/>
                </a:lnTo>
                <a:lnTo>
                  <a:pt x="258" y="60"/>
                </a:lnTo>
                <a:lnTo>
                  <a:pt x="0" y="57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9547814" y="3219450"/>
            <a:ext cx="561975" cy="690562"/>
          </a:xfrm>
          <a:custGeom>
            <a:avLst/>
            <a:gdLst>
              <a:gd name="T0" fmla="*/ 0 w 354"/>
              <a:gd name="T1" fmla="*/ 0 h 435"/>
              <a:gd name="T2" fmla="*/ 2147483646 w 354"/>
              <a:gd name="T3" fmla="*/ 0 h 435"/>
              <a:gd name="T4" fmla="*/ 2147483646 w 354"/>
              <a:gd name="T5" fmla="*/ 2147483646 h 435"/>
              <a:gd name="T6" fmla="*/ 2147483646 w 354"/>
              <a:gd name="T7" fmla="*/ 2147483646 h 435"/>
              <a:gd name="T8" fmla="*/ 2147483646 w 354"/>
              <a:gd name="T9" fmla="*/ 2147483646 h 435"/>
              <a:gd name="T10" fmla="*/ 2147483646 w 354"/>
              <a:gd name="T11" fmla="*/ 2147483646 h 435"/>
              <a:gd name="T12" fmla="*/ 2147483646 w 354"/>
              <a:gd name="T13" fmla="*/ 2147483646 h 435"/>
              <a:gd name="T14" fmla="*/ 0 w 354"/>
              <a:gd name="T15" fmla="*/ 2147483646 h 435"/>
              <a:gd name="T16" fmla="*/ 0 w 354"/>
              <a:gd name="T17" fmla="*/ 0 h 4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4"/>
              <a:gd name="T28" fmla="*/ 0 h 435"/>
              <a:gd name="T29" fmla="*/ 354 w 354"/>
              <a:gd name="T30" fmla="*/ 435 h 4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4" h="435">
                <a:moveTo>
                  <a:pt x="0" y="0"/>
                </a:moveTo>
                <a:lnTo>
                  <a:pt x="354" y="0"/>
                </a:lnTo>
                <a:lnTo>
                  <a:pt x="354" y="384"/>
                </a:lnTo>
                <a:lnTo>
                  <a:pt x="345" y="432"/>
                </a:lnTo>
                <a:lnTo>
                  <a:pt x="306" y="432"/>
                </a:lnTo>
                <a:lnTo>
                  <a:pt x="66" y="435"/>
                </a:lnTo>
                <a:lnTo>
                  <a:pt x="15" y="435"/>
                </a:lnTo>
                <a:lnTo>
                  <a:pt x="0" y="3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87346" y="1123950"/>
            <a:ext cx="4495800" cy="1600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9" descr="Oak"/>
          <p:cNvSpPr>
            <a:spLocks noChangeArrowheads="1"/>
          </p:cNvSpPr>
          <p:nvPr/>
        </p:nvSpPr>
        <p:spPr bwMode="auto">
          <a:xfrm>
            <a:off x="1987346" y="2724150"/>
            <a:ext cx="4495800" cy="1447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73423" flipH="1">
            <a:off x="2215946" y="2874963"/>
            <a:ext cx="3657600" cy="1066800"/>
          </a:xfrm>
          <a:prstGeom prst="parallelogram">
            <a:avLst>
              <a:gd name="adj" fmla="val 158508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rot="83994" flipH="1">
            <a:off x="3054146" y="3052763"/>
            <a:ext cx="2057400" cy="647700"/>
          </a:xfrm>
          <a:prstGeom prst="parallelogram">
            <a:avLst>
              <a:gd name="adj" fmla="val 152382"/>
            </a:avLst>
          </a:prstGeom>
          <a:solidFill>
            <a:srgbClr val="96969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12" descr="tay cam bu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10" y="1147762"/>
            <a:ext cx="19812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139746" y="1376363"/>
            <a:ext cx="4572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</a:t>
            </a:r>
            <a:endParaRPr lang="en-US" altLang="en-US" sz="2400" b="0">
              <a:solidFill>
                <a:schemeClr val="bg1"/>
              </a:solidFill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7317422" y="12192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3911396" y="343376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>
            <a:off x="3835196" y="328136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4063796" y="335756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>
            <a:off x="4139996" y="320516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4216196" y="350996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>
            <a:off x="3911396" y="320516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>
            <a:off x="3682796" y="335756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>
            <a:off x="4368596" y="358616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8"/>
          <p:cNvSpPr>
            <a:spLocks noChangeShapeType="1"/>
          </p:cNvSpPr>
          <p:nvPr/>
        </p:nvSpPr>
        <p:spPr bwMode="auto">
          <a:xfrm>
            <a:off x="3682796" y="312896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>
            <a:off x="4139996" y="358616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50"/>
          <p:cNvSpPr>
            <a:spLocks noChangeArrowheads="1"/>
          </p:cNvSpPr>
          <p:nvPr/>
        </p:nvSpPr>
        <p:spPr bwMode="auto">
          <a:xfrm rot="-456790">
            <a:off x="3506063" y="2408389"/>
            <a:ext cx="124866" cy="216129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3892346" y="3081338"/>
            <a:ext cx="228600" cy="1524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5" name="Picture 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389" y="2395537"/>
            <a:ext cx="152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89" y="1695450"/>
            <a:ext cx="23336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57"/>
          <p:cNvSpPr txBox="1">
            <a:spLocks noChangeArrowheads="1"/>
          </p:cNvSpPr>
          <p:nvPr/>
        </p:nvSpPr>
        <p:spPr bwMode="auto">
          <a:xfrm>
            <a:off x="140921" y="429585"/>
            <a:ext cx="105022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C1:  Hãy tìm hiểu tự tương tự giữa dòng điện và dòng nước</a:t>
            </a:r>
          </a:p>
        </p:txBody>
      </p:sp>
      <p:sp>
        <p:nvSpPr>
          <p:cNvPr id="28" name="Text Box 60"/>
          <p:cNvSpPr txBox="1">
            <a:spLocks noChangeArrowheads="1"/>
          </p:cNvSpPr>
          <p:nvPr/>
        </p:nvSpPr>
        <p:spPr bwMode="auto">
          <a:xfrm>
            <a:off x="1843110" y="4275817"/>
            <a:ext cx="518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Khi ta chạm bút thử điện, đèn bút thử điện lóe sáng rồi tắt</a:t>
            </a:r>
          </a:p>
        </p:txBody>
      </p:sp>
      <p:sp>
        <p:nvSpPr>
          <p:cNvPr id="29" name="Text Box 61"/>
          <p:cNvSpPr txBox="1">
            <a:spLocks noChangeArrowheads="1"/>
          </p:cNvSpPr>
          <p:nvPr/>
        </p:nvSpPr>
        <p:spPr bwMode="auto">
          <a:xfrm>
            <a:off x="7275126" y="4252912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Mở khóa, nước chảy qua ống một lúc rồi ngừng chảy.</a:t>
            </a:r>
          </a:p>
        </p:txBody>
      </p:sp>
      <p:sp>
        <p:nvSpPr>
          <p:cNvPr id="30" name="Rectangle 62"/>
          <p:cNvSpPr>
            <a:spLocks noChangeArrowheads="1"/>
          </p:cNvSpPr>
          <p:nvPr/>
        </p:nvSpPr>
        <p:spPr bwMode="auto">
          <a:xfrm>
            <a:off x="268373" y="5043487"/>
            <a:ext cx="98414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b/ Điện tích dịch chuyển từ mảnh phim nhựa qua bóng đèn đến tay ta tương tự như nước..…….từ bình A xuống bình B.</a:t>
            </a:r>
          </a:p>
        </p:txBody>
      </p: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3473391" y="5479762"/>
            <a:ext cx="96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</a:p>
        </p:txBody>
      </p:sp>
      <p:sp>
        <p:nvSpPr>
          <p:cNvPr id="32" name="Text Box 64"/>
          <p:cNvSpPr txBox="1">
            <a:spLocks noChangeArrowheads="1"/>
          </p:cNvSpPr>
          <p:nvPr/>
        </p:nvSpPr>
        <p:spPr bwMode="auto">
          <a:xfrm>
            <a:off x="8465139" y="1366248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A</a:t>
            </a:r>
          </a:p>
        </p:txBody>
      </p:sp>
      <p:sp>
        <p:nvSpPr>
          <p:cNvPr id="33" name="Text Box 65"/>
          <p:cNvSpPr txBox="1">
            <a:spLocks noChangeArrowheads="1"/>
          </p:cNvSpPr>
          <p:nvPr/>
        </p:nvSpPr>
        <p:spPr bwMode="auto">
          <a:xfrm>
            <a:off x="10262189" y="3062287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43553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C -0.01237 0.00162 -0.02448 0.00348 -0.03112 0.01389 C -0.03763 0.02431 -0.03867 0.0426 -0.03959 0.0613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1198 -0.01273 -0.01028 -0.00972 -0.03034 -0.01134 C -0.03424 -0.01759 -0.03385 -0.02222 -0.03528 -0.03032 C -0.03593 -0.03426 -0.03763 -0.04167 -0.03763 -0.04143 C -0.03802 -0.0537 -0.03802 -0.06551 -0.03906 -0.07731 C -0.03919 -0.08148 -0.04127 -0.08842 -0.04127 -0.08819 C -0.04179 -0.09467 -0.04205 -0.10116 -0.04257 -0.10741 C -0.0431 -0.11227 -0.04479 -0.12222 -0.04479 -0.12199 C -0.04479 -0.12384 -0.04362 -0.15255 -0.04257 -0.1581 C -0.04075 -0.16782 -0.03268 -0.1713 -0.02916 -0.1787 C -0.02252 -0.19236 -0.0276 -0.18842 -0.0207 -0.1919 C -0.01862 -0.19398 -0.01705 -0.19838 -0.01458 -0.1993 C -0.00612 -0.20393 0.00326 -0.20231 0.01211 -0.20324 C 0.02175 -0.20833 0.03269 -0.2169 0.04258 -0.21829 C 0.05 -0.21898 0.0573 -0.21921 0.06472 -0.21991 C 0.06615 -0.22361 0.06615 -0.22847 0.06823 -0.23148 C 0.07357 -0.23958 0.08477 -0.23935 0.09128 -0.24097 C 0.09545 -0.24167 0.09948 -0.24421 0.10365 -0.24421 " pathEditMode="relative" rAng="0" ptsTypes="AAAAAAAAAAAAAAAA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122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0.00052 -0.00393 -0.00117 -0.01157 -0.00416 -0.01412 C -0.00716 -0.01689 -0.01614 -0.01921 -0.01992 -0.02037 C -0.02135 -0.02222 -0.02239 -0.02477 -0.02409 -0.02615 C -0.02552 -0.02731 -0.0276 -0.02639 -0.02864 -0.02824 C -0.03112 -0.0331 -0.03268 -0.04606 -0.03424 -0.05231 C -0.03554 -0.05833 -0.03711 -0.06435 -0.03854 -0.07037 C -0.03906 -0.07222 -0.03997 -0.07639 -0.03997 -0.07615 C -0.04075 -0.09375 -0.0401 -0.11319 -0.04414 -0.13032 C -0.04375 -0.14421 -0.04414 -0.15833 -0.0427 -0.17245 C -0.04257 -0.17662 -0.03698 -0.18194 -0.03554 -0.18449 C -0.02656 -0.1993 -0.02565 -0.20069 -0.01419 -0.20856 C -0.00325 -0.22384 -0.00833 -0.21921 0.0043 -0.22453 C 0.01029 -0.22708 0.01211 -0.22824 0.01719 -0.23078 C 0.01862 -0.23125 0.02136 -0.23264 0.02136 -0.2324 C 0.02331 -0.23518 0.02605 -0.23958 0.02865 -0.24051 C 0.03282 -0.24259 0.04154 -0.24467 0.04154 -0.24444 C 0.04948 -0.24328 0.05534 -0.2412 0.06289 -0.23865 C 0.0698 -0.23935 0.0905 -0.24027 0.1 -0.24259 C 0.10521 -0.24398 0.10899 -0.24884 0.11446 -0.25069 C 0.11784 -0.2537 0.11993 -0.25671 0.12292 -0.26064 " pathEditMode="relative" rAng="0" ptsTypes="AAAAAAAAAAAAAAAAAA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-130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4.44444E-6 C -0.00273 -0.00787 -0.00612 -0.01412 -0.01106 -0.0169 C -0.01367 -0.02061 -0.01627 -0.02431 -0.01862 -0.02778 C -0.01966 -0.02917 -0.01914 -0.03172 -0.01979 -0.03334 C -0.02148 -0.0375 -0.02343 -0.0375 -0.02604 -0.03889 C -0.02851 -0.04121 -0.03112 -0.04399 -0.03346 -0.04607 C -0.03554 -0.04815 -0.03971 -0.05139 -0.03971 -0.05116 C -0.04179 -0.06088 -0.04231 -0.06899 -0.04583 -0.07709 C -0.04635 -0.09051 -0.04596 -0.10394 -0.04726 -0.1169 C -0.04739 -0.11922 -0.04909 -0.12061 -0.04961 -0.12246 C -0.05104 -0.12616 -0.05195 -0.1338 -0.05208 -0.13727 C -0.05169 -0.15834 -0.05781 -0.19098 -0.04114 -0.19931 C -0.04023 -0.20024 -0.03971 -0.20209 -0.03854 -0.20278 C -0.03698 -0.20394 -0.03489 -0.20325 -0.03346 -0.20487 C -0.03073 -0.20764 -0.02604 -0.21575 -0.02604 -0.21551 C -0.01927 -0.247 0.00456 -0.24167 0.0224 -0.24283 C 0.02982 -0.24352 0.03711 -0.24422 0.04466 -0.24445 C 0.04935 -0.24653 0.05378 -0.24862 0.05834 -0.25 C 0.06836 -0.26019 0.06836 -0.2595 0.08177 -0.26112 C 0.08321 -0.2625 0.08425 -0.26389 0.08581 -0.26505 C 0.08685 -0.26598 0.08959 -0.26644 0.08959 -0.26621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1333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5 3.33333E-6 C -0.01185 -0.0044 -0.01145 -0.0088 -0.0125 -0.01273 C -0.01393 -0.0176 -0.02435 -0.0213 -0.02708 -0.02315 C -0.02955 -0.02616 -0.03125 -0.03056 -0.03372 -0.03334 C -0.03737 -0.03773 -0.04231 -0.0375 -0.04583 -0.04167 C -0.04935 -0.04607 -0.05273 -0.04792 -0.05586 -0.05209 C -0.05742 -0.05973 -0.06028 -0.06297 -0.06145 -0.07084 C -0.06237 -0.08542 -0.06211 -0.09121 -0.06601 -0.10186 C -0.06705 -0.13936 -0.06823 -0.16991 -0.06718 -0.20764 C -0.06718 -0.20857 -0.06666 -0.22755 -0.06497 -0.23264 C -0.06211 -0.24144 -0.05195 -0.24838 -0.047 -0.25139 C -0.04205 -0.26088 -0.03645 -0.26922 -0.03138 -0.27824 C -0.00429 -0.27338 0.02305 -0.28125 0.05 -0.27199 C 0.06029 -0.27477 0.05782 -0.2757 0.06563 -0.28056 C 0.06628 -0.28287 0.07123 -0.29607 0.07227 -0.29723 C 0.07435 -0.29954 0.07865 -0.29931 0.08125 -0.29931 " pathEditMode="relative" rAng="0" ptsTypes="AAAAAAAAAAAAAA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1497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112E-17 C 0.00091 -0.00208 0.00261 -0.00394 0.00274 -0.00625 C 0.003 -0.00972 0.0017 -0.01296 0.00144 -0.0162 C 0.00065 -0.02153 0.00065 -0.02708 -3.33333E-6 -0.03241 C -0.00052 -0.03657 -0.00299 -0.04444 -0.00299 -0.04421 C -0.0026 -0.06806 -0.01927 -0.16667 0.01654 -0.17963 C 0.01966 -0.18287 0.02292 -0.18657 0.02618 -0.18981 C 0.02761 -0.1912 0.03034 -0.19375 0.03034 -0.19352 C 0.03347 -0.20671 0.04414 -0.20741 0.05248 -0.20995 C 0.05508 -0.20972 0.08269 -0.20764 0.08855 -0.20579 C 0.09493 -0.20417 0.10118 -0.19977 0.10782 -0.19769 C 0.11823 -0.19907 0.12826 -0.19954 0.13815 -0.20394 C 0.14271 -0.20579 0.14623 -0.20972 0.15065 -0.21181 C 0.15404 -0.21667 0.1556 -0.21991 0.16042 -0.21991 " pathEditMode="relative" rAng="0" ptsTypes="AAAAAAAAAAAA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-109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162 C 0.00157 -0.01852 0.00352 -0.02685 0.00196 -0.04189 C 0.00118 -0.04814 0.00144 -0.05463 0.00039 -0.06088 C -0.00039 -0.06527 -0.00299 -0.07361 -0.00299 -0.07338 C -0.00625 -0.12569 -0.02669 -0.20949 0.01927 -0.22986 C 0.025 -0.2375 0.03086 -0.24352 0.03841 -0.24676 C 0.05378 -0.26088 0.06133 -0.25254 0.08594 -0.25115 C 0.10013 -0.25185 0.11459 -0.25139 0.12878 -0.25324 C 0.13073 -0.25347 0.1319 -0.25625 0.13373 -0.2574 C 0.13972 -0.2618 0.1474 -0.26597 0.1543 -0.26597 " pathEditMode="relative" rAng="0" ptsTypes="AAAAAAAA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1321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85 C -0.00143 -0.00602 -0.00312 -0.01018 -0.00625 -0.01296 C -0.00677 -0.01389 -0.00716 -0.01504 -0.00768 -0.01574 C -0.00846 -0.0169 -0.00976 -0.01736 -0.01041 -0.01852 C -0.01302 -0.02268 -0.01419 -0.02893 -0.01666 -0.03333 C -0.01757 -0.04051 -0.01992 -0.0456 -0.02083 -0.05278 C -0.02135 -0.06551 -0.02239 -0.07662 -0.02435 -0.08889 C -0.02461 -0.09375 -0.02565 -0.09884 -0.02565 -0.1037 C -0.02565 -0.11852 -0.02539 -0.13333 -0.025 -0.14815 C -0.02487 -0.15463 -0.02239 -0.16065 -0.02083 -0.16666 C -0.01705 -0.18194 -0.01627 -0.19884 -0.0056 -0.20833 C -0.00143 -0.21203 0.00065 -0.21528 0.0056 -0.21666 C 0.01146 -0.22453 0.0194 -0.225 0.02709 -0.22778 C 0.03321 -0.22986 0.03907 -0.23264 0.04519 -0.23426 C 0.07774 -0.2331 0.09688 -0.23171 0.13269 -0.23241 C 0.13737 -0.23449 0.13164 -0.23217 0.13959 -0.23426 C 0.14024 -0.23449 0.14167 -0.23518 0.14167 -0.23495 " pathEditMode="relative" rAng="0" ptsTypes="AAAAAAAAAAAAAAA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116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-0.00092 C 0.00404 -0.00833 0.00013 -0.01226 -0.00481 -0.01574 C -0.00638 -0.01875 -0.00794 -0.02222 -0.00976 -0.025 C -0.01106 -0.02685 -0.01393 -0.03055 -0.01393 -0.03032 C -0.01406 -0.03148 -0.01406 -0.03263 -0.01458 -0.03333 C -0.0151 -0.03402 -0.01627 -0.03356 -0.01666 -0.03425 C -0.01979 -0.04004 -0.01992 -0.05 -0.02148 -0.05648 C -0.02174 -0.05856 -0.02187 -0.06088 -0.02226 -0.06296 C -0.02252 -0.06481 -0.02356 -0.06851 -0.02356 -0.06828 C -0.02448 -0.07615 -0.02643 -0.08333 -0.02773 -0.09074 C -0.02825 -0.09305 -0.02812 -0.0956 -0.02851 -0.09814 C -0.02864 -0.09907 -0.02903 -0.1 -0.02916 -0.10092 C -0.02955 -0.12222 -0.02799 -0.12963 -0.0319 -0.14537 C -0.03177 -0.1493 -0.03164 -0.15347 -0.03125 -0.1574 C -0.03086 -0.15995 -0.02981 -0.16481 -0.02981 -0.16458 C -0.02929 -0.1875 -0.03268 -0.20555 -0.02083 -0.22129 C -0.01705 -0.22638 -0.00299 -0.22939 0.00209 -0.23055 C 0.00534 -0.23125 0.01185 -0.2324 0.01185 -0.23217 C 0.01524 -0.23402 0.01628 -0.23703 0.02019 -0.23796 C 0.02383 -0.24537 0.03021 -0.24629 0.03607 -0.24814 C 0.04636 -0.25138 0.05091 -0.25208 0.0625 -0.25277 C 0.07852 -0.25162 0.09284 -0.24675 0.10834 -0.24259 C 0.11394 -0.24282 0.1194 -0.24236 0.125 -0.24351 C 0.12852 -0.24421 0.13125 -0.24745 0.13477 -0.24814 C 0.13737 -0.25 0.1431 -0.25185 0.1431 -0.25162 " pathEditMode="relative" rAng="0" ptsTypes="AAAAAAAAAAAAAAAAAAAAAAA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25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3.33333E-6 C -0.01093 -0.0051 -0.01354 -0.01065 -0.01679 -0.01644 C -0.0177 -0.02153 -0.01705 -0.01829 -0.0194 -0.025 C -0.01966 -0.02593 -0.02044 -0.02778 -0.02044 -0.02755 C -0.02148 -0.03635 -0.02747 -0.04769 -0.0306 -0.0544 C -0.03242 -0.05857 -0.03372 -0.06227 -0.03632 -0.06389 C -0.03763 -0.06806 -0.03997 -0.07153 -0.04205 -0.07454 C -0.04375 -0.08473 -0.04205 -0.09584 -0.04466 -0.1051 C -0.0457 -0.10949 -0.0457 -0.11111 -0.04648 -0.11644 C -0.04687 -0.11829 -0.04752 -0.12223 -0.04752 -0.12199 C -0.04648 -0.14028 -0.04791 -0.15718 -0.05 -0.17454 C -0.05 -0.19074 -0.05 -0.20695 -0.04961 -0.22315 C -0.04948 -0.22801 -0.04961 -0.24121 -0.047 -0.24607 C -0.04596 -0.24792 -0.04466 -0.24885 -0.04362 -0.2507 C -0.04257 -0.25579 -0.03945 -0.25857 -0.03685 -0.26019 C -0.03216 -0.26667 -0.025 -0.27199 -0.0194 -0.27454 C -0.01718 -0.27848 -0.01562 -0.27986 -0.01263 -0.28125 C -0.01159 -0.28241 -0.0108 -0.28426 -0.0095 -0.28496 C -0.00872 -0.28565 -0.00664 -0.28681 -0.00664 -0.28658 C 0.0224 -0.28635 0.03086 -0.28681 0.05209 -0.28311 C 0.05417 -0.28218 0.0543 -0.28241 0.05625 -0.28033 C 0.05716 -0.27894 0.05925 -0.27639 0.05925 -0.27616 C 0.06888 -0.27732 0.07826 -0.27986 0.08802 -0.28125 C 0.09102 -0.28473 0.09388 -0.28866 0.09792 -0.28866 " pathEditMode="relative" rAng="0" ptsTypes="AAAAAAAAAAAAAAAAAAAAAA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416 L 0.00052 -0.01667 " pathEditMode="relative" rAng="0" ptsTypes="AA">
                                      <p:cBhvr>
                                        <p:cTn id="42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1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304" y="1041904"/>
            <a:ext cx="100148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n-US" alt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endParaRPr lang="en-US" altLang="en-US" sz="36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 </a:t>
            </a:r>
            <a:r>
              <a:rPr lang="en-US" altLang="en-US" sz="32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dòng các </a:t>
            </a:r>
            <a:r>
              <a:rPr lang="en-US" altLang="en-US" sz="3200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tích dịch chuyển </a:t>
            </a:r>
            <a:r>
              <a:rPr lang="en-US" altLang="en-US" sz="32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hướng.</a:t>
            </a:r>
          </a:p>
        </p:txBody>
      </p:sp>
    </p:spTree>
    <p:extLst>
      <p:ext uri="{BB962C8B-B14F-4D97-AF65-F5344CB8AC3E}">
        <p14:creationId xmlns:p14="http://schemas.microsoft.com/office/powerpoint/2010/main" val="395335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00013" y="4571628"/>
            <a:ext cx="5753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đèn này lại sáng, ta cọ xát mảnh phim nhựa này lần nữa.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9029701" y="1895139"/>
            <a:ext cx="652462" cy="542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9029701" y="1572877"/>
            <a:ext cx="804862" cy="327025"/>
          </a:xfrm>
          <a:custGeom>
            <a:avLst/>
            <a:gdLst>
              <a:gd name="T0" fmla="*/ 0 w 948"/>
              <a:gd name="T1" fmla="*/ 0 h 432"/>
              <a:gd name="T2" fmla="*/ 2147483646 w 948"/>
              <a:gd name="T3" fmla="*/ 2147483646 h 432"/>
              <a:gd name="T4" fmla="*/ 2147483646 w 948"/>
              <a:gd name="T5" fmla="*/ 2147483646 h 432"/>
              <a:gd name="T6" fmla="*/ 2147483646 w 948"/>
              <a:gd name="T7" fmla="*/ 2147483646 h 432"/>
              <a:gd name="T8" fmla="*/ 2147483646 w 948"/>
              <a:gd name="T9" fmla="*/ 2147483646 h 432"/>
              <a:gd name="T10" fmla="*/ 2147483646 w 948"/>
              <a:gd name="T11" fmla="*/ 2147483646 h 432"/>
              <a:gd name="T12" fmla="*/ 2147483646 w 948"/>
              <a:gd name="T13" fmla="*/ 2147483646 h 432"/>
              <a:gd name="T14" fmla="*/ 0 w 948"/>
              <a:gd name="T15" fmla="*/ 2147483646 h 432"/>
              <a:gd name="T16" fmla="*/ 0 w 948"/>
              <a:gd name="T17" fmla="*/ 0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8"/>
              <a:gd name="T28" fmla="*/ 0 h 432"/>
              <a:gd name="T29" fmla="*/ 948 w 948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8" h="432">
                <a:moveTo>
                  <a:pt x="0" y="0"/>
                </a:moveTo>
                <a:lnTo>
                  <a:pt x="756" y="1"/>
                </a:lnTo>
                <a:lnTo>
                  <a:pt x="756" y="360"/>
                </a:lnTo>
                <a:lnTo>
                  <a:pt x="945" y="360"/>
                </a:lnTo>
                <a:lnTo>
                  <a:pt x="948" y="414"/>
                </a:lnTo>
                <a:lnTo>
                  <a:pt x="759" y="420"/>
                </a:lnTo>
                <a:lnTo>
                  <a:pt x="760" y="431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1393489"/>
            <a:ext cx="12493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970588" y="1129964"/>
            <a:ext cx="2406650" cy="7604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13" descr="Oak"/>
          <p:cNvSpPr>
            <a:spLocks noChangeArrowheads="1"/>
          </p:cNvSpPr>
          <p:nvPr/>
        </p:nvSpPr>
        <p:spPr bwMode="auto">
          <a:xfrm>
            <a:off x="5970588" y="1880852"/>
            <a:ext cx="2406650" cy="6905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 rot="73423" flipH="1">
            <a:off x="6091238" y="1950702"/>
            <a:ext cx="1957388" cy="511175"/>
          </a:xfrm>
          <a:prstGeom prst="parallelogram">
            <a:avLst>
              <a:gd name="adj" fmla="val 177029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 rot="83994" flipH="1">
            <a:off x="6513513" y="2023727"/>
            <a:ext cx="1100138" cy="309562"/>
          </a:xfrm>
          <a:prstGeom prst="parallelogram">
            <a:avLst>
              <a:gd name="adj" fmla="val 170486"/>
            </a:avLst>
          </a:prstGeom>
          <a:solidFill>
            <a:srgbClr val="96969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6051551" y="1215689"/>
            <a:ext cx="244475" cy="2174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8621713" y="1215689"/>
            <a:ext cx="244475" cy="21748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</a:t>
            </a:r>
            <a:endParaRPr lang="en-US" altLang="en-US" sz="2400" b="0">
              <a:solidFill>
                <a:srgbClr val="FF0000"/>
              </a:solidFill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6704013" y="1752264"/>
            <a:ext cx="915988" cy="506413"/>
            <a:chOff x="3408" y="1536"/>
            <a:chExt cx="1605" cy="1106"/>
          </a:xfrm>
        </p:grpSpPr>
        <p:sp>
          <p:nvSpPr>
            <p:cNvPr id="13" name="Freeform 19" descr="Woven mat"/>
            <p:cNvSpPr>
              <a:spLocks/>
            </p:cNvSpPr>
            <p:nvPr/>
          </p:nvSpPr>
          <p:spPr bwMode="auto">
            <a:xfrm>
              <a:off x="3408" y="2063"/>
              <a:ext cx="907" cy="579"/>
            </a:xfrm>
            <a:custGeom>
              <a:avLst/>
              <a:gdLst>
                <a:gd name="T0" fmla="*/ 0 w 1147"/>
                <a:gd name="T1" fmla="*/ 118 h 786"/>
                <a:gd name="T2" fmla="*/ 38 w 1147"/>
                <a:gd name="T3" fmla="*/ 153 h 786"/>
                <a:gd name="T4" fmla="*/ 62 w 1147"/>
                <a:gd name="T5" fmla="*/ 169 h 786"/>
                <a:gd name="T6" fmla="*/ 69 w 1147"/>
                <a:gd name="T7" fmla="*/ 249 h 786"/>
                <a:gd name="T8" fmla="*/ 134 w 1147"/>
                <a:gd name="T9" fmla="*/ 303 h 786"/>
                <a:gd name="T10" fmla="*/ 156 w 1147"/>
                <a:gd name="T11" fmla="*/ 317 h 786"/>
                <a:gd name="T12" fmla="*/ 206 w 1147"/>
                <a:gd name="T13" fmla="*/ 323 h 786"/>
                <a:gd name="T14" fmla="*/ 214 w 1147"/>
                <a:gd name="T15" fmla="*/ 343 h 786"/>
                <a:gd name="T16" fmla="*/ 242 w 1147"/>
                <a:gd name="T17" fmla="*/ 377 h 786"/>
                <a:gd name="T18" fmla="*/ 257 w 1147"/>
                <a:gd name="T19" fmla="*/ 390 h 786"/>
                <a:gd name="T20" fmla="*/ 285 w 1147"/>
                <a:gd name="T21" fmla="*/ 431 h 786"/>
                <a:gd name="T22" fmla="*/ 343 w 1147"/>
                <a:gd name="T23" fmla="*/ 491 h 786"/>
                <a:gd name="T24" fmla="*/ 372 w 1147"/>
                <a:gd name="T25" fmla="*/ 579 h 786"/>
                <a:gd name="T26" fmla="*/ 409 w 1147"/>
                <a:gd name="T27" fmla="*/ 572 h 786"/>
                <a:gd name="T28" fmla="*/ 452 w 1147"/>
                <a:gd name="T29" fmla="*/ 525 h 786"/>
                <a:gd name="T30" fmla="*/ 907 w 1147"/>
                <a:gd name="T31" fmla="*/ 519 h 786"/>
                <a:gd name="T32" fmla="*/ 879 w 1147"/>
                <a:gd name="T33" fmla="*/ 485 h 786"/>
                <a:gd name="T34" fmla="*/ 856 w 1147"/>
                <a:gd name="T35" fmla="*/ 444 h 786"/>
                <a:gd name="T36" fmla="*/ 849 w 1147"/>
                <a:gd name="T37" fmla="*/ 384 h 786"/>
                <a:gd name="T38" fmla="*/ 792 w 1147"/>
                <a:gd name="T39" fmla="*/ 310 h 786"/>
                <a:gd name="T40" fmla="*/ 763 w 1147"/>
                <a:gd name="T41" fmla="*/ 276 h 786"/>
                <a:gd name="T42" fmla="*/ 755 w 1147"/>
                <a:gd name="T43" fmla="*/ 256 h 786"/>
                <a:gd name="T44" fmla="*/ 720 w 1147"/>
                <a:gd name="T45" fmla="*/ 222 h 786"/>
                <a:gd name="T46" fmla="*/ 669 w 1147"/>
                <a:gd name="T47" fmla="*/ 182 h 786"/>
                <a:gd name="T48" fmla="*/ 568 w 1147"/>
                <a:gd name="T49" fmla="*/ 101 h 786"/>
                <a:gd name="T50" fmla="*/ 502 w 1147"/>
                <a:gd name="T51" fmla="*/ 27 h 786"/>
                <a:gd name="T52" fmla="*/ 452 w 1147"/>
                <a:gd name="T53" fmla="*/ 0 h 786"/>
                <a:gd name="T54" fmla="*/ 257 w 1147"/>
                <a:gd name="T55" fmla="*/ 20 h 786"/>
                <a:gd name="T56" fmla="*/ 177 w 1147"/>
                <a:gd name="T57" fmla="*/ 47 h 786"/>
                <a:gd name="T58" fmla="*/ 90 w 1147"/>
                <a:gd name="T59" fmla="*/ 88 h 786"/>
                <a:gd name="T60" fmla="*/ 25 w 1147"/>
                <a:gd name="T61" fmla="*/ 114 h 786"/>
                <a:gd name="T62" fmla="*/ 0 w 1147"/>
                <a:gd name="T63" fmla="*/ 118 h 7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47" h="786">
                  <a:moveTo>
                    <a:pt x="0" y="160"/>
                  </a:moveTo>
                  <a:cubicBezTo>
                    <a:pt x="16" y="176"/>
                    <a:pt x="31" y="193"/>
                    <a:pt x="48" y="208"/>
                  </a:cubicBezTo>
                  <a:cubicBezTo>
                    <a:pt x="57" y="216"/>
                    <a:pt x="74" y="217"/>
                    <a:pt x="78" y="229"/>
                  </a:cubicBezTo>
                  <a:cubicBezTo>
                    <a:pt x="88" y="264"/>
                    <a:pt x="79" y="302"/>
                    <a:pt x="87" y="338"/>
                  </a:cubicBezTo>
                  <a:cubicBezTo>
                    <a:pt x="92" y="362"/>
                    <a:pt x="145" y="403"/>
                    <a:pt x="169" y="411"/>
                  </a:cubicBezTo>
                  <a:cubicBezTo>
                    <a:pt x="178" y="417"/>
                    <a:pt x="186" y="427"/>
                    <a:pt x="197" y="430"/>
                  </a:cubicBezTo>
                  <a:cubicBezTo>
                    <a:pt x="218" y="436"/>
                    <a:pt x="242" y="429"/>
                    <a:pt x="261" y="439"/>
                  </a:cubicBezTo>
                  <a:cubicBezTo>
                    <a:pt x="270" y="443"/>
                    <a:pt x="265" y="458"/>
                    <a:pt x="270" y="466"/>
                  </a:cubicBezTo>
                  <a:cubicBezTo>
                    <a:pt x="280" y="483"/>
                    <a:pt x="294" y="497"/>
                    <a:pt x="306" y="512"/>
                  </a:cubicBezTo>
                  <a:cubicBezTo>
                    <a:pt x="312" y="519"/>
                    <a:pt x="320" y="523"/>
                    <a:pt x="325" y="530"/>
                  </a:cubicBezTo>
                  <a:cubicBezTo>
                    <a:pt x="338" y="548"/>
                    <a:pt x="349" y="567"/>
                    <a:pt x="361" y="585"/>
                  </a:cubicBezTo>
                  <a:cubicBezTo>
                    <a:pt x="381" y="616"/>
                    <a:pt x="414" y="637"/>
                    <a:pt x="434" y="667"/>
                  </a:cubicBezTo>
                  <a:cubicBezTo>
                    <a:pt x="442" y="710"/>
                    <a:pt x="460" y="744"/>
                    <a:pt x="471" y="786"/>
                  </a:cubicBezTo>
                  <a:cubicBezTo>
                    <a:pt x="486" y="783"/>
                    <a:pt x="504" y="786"/>
                    <a:pt x="517" y="777"/>
                  </a:cubicBezTo>
                  <a:cubicBezTo>
                    <a:pt x="537" y="764"/>
                    <a:pt x="531" y="715"/>
                    <a:pt x="571" y="713"/>
                  </a:cubicBezTo>
                  <a:cubicBezTo>
                    <a:pt x="763" y="704"/>
                    <a:pt x="955" y="707"/>
                    <a:pt x="1147" y="704"/>
                  </a:cubicBezTo>
                  <a:cubicBezTo>
                    <a:pt x="1136" y="688"/>
                    <a:pt x="1120" y="675"/>
                    <a:pt x="1111" y="658"/>
                  </a:cubicBezTo>
                  <a:cubicBezTo>
                    <a:pt x="1079" y="592"/>
                    <a:pt x="1126" y="646"/>
                    <a:pt x="1083" y="603"/>
                  </a:cubicBezTo>
                  <a:cubicBezTo>
                    <a:pt x="1122" y="566"/>
                    <a:pt x="1099" y="554"/>
                    <a:pt x="1074" y="521"/>
                  </a:cubicBezTo>
                  <a:cubicBezTo>
                    <a:pt x="1051" y="490"/>
                    <a:pt x="1023" y="453"/>
                    <a:pt x="1001" y="421"/>
                  </a:cubicBezTo>
                  <a:cubicBezTo>
                    <a:pt x="979" y="352"/>
                    <a:pt x="1011" y="432"/>
                    <a:pt x="965" y="375"/>
                  </a:cubicBezTo>
                  <a:cubicBezTo>
                    <a:pt x="959" y="367"/>
                    <a:pt x="959" y="356"/>
                    <a:pt x="955" y="347"/>
                  </a:cubicBezTo>
                  <a:cubicBezTo>
                    <a:pt x="940" y="317"/>
                    <a:pt x="937" y="320"/>
                    <a:pt x="910" y="302"/>
                  </a:cubicBezTo>
                  <a:cubicBezTo>
                    <a:pt x="895" y="255"/>
                    <a:pt x="883" y="276"/>
                    <a:pt x="846" y="247"/>
                  </a:cubicBezTo>
                  <a:cubicBezTo>
                    <a:pt x="802" y="212"/>
                    <a:pt x="765" y="168"/>
                    <a:pt x="718" y="137"/>
                  </a:cubicBezTo>
                  <a:cubicBezTo>
                    <a:pt x="689" y="94"/>
                    <a:pt x="676" y="64"/>
                    <a:pt x="635" y="37"/>
                  </a:cubicBezTo>
                  <a:cubicBezTo>
                    <a:pt x="591" y="52"/>
                    <a:pt x="596" y="36"/>
                    <a:pt x="571" y="0"/>
                  </a:cubicBezTo>
                  <a:cubicBezTo>
                    <a:pt x="476" y="24"/>
                    <a:pt x="458" y="20"/>
                    <a:pt x="325" y="27"/>
                  </a:cubicBezTo>
                  <a:cubicBezTo>
                    <a:pt x="294" y="58"/>
                    <a:pt x="269" y="57"/>
                    <a:pt x="224" y="64"/>
                  </a:cubicBezTo>
                  <a:cubicBezTo>
                    <a:pt x="179" y="79"/>
                    <a:pt x="164" y="107"/>
                    <a:pt x="114" y="119"/>
                  </a:cubicBezTo>
                  <a:cubicBezTo>
                    <a:pt x="66" y="151"/>
                    <a:pt x="107" y="127"/>
                    <a:pt x="32" y="155"/>
                  </a:cubicBezTo>
                  <a:cubicBezTo>
                    <a:pt x="3" y="166"/>
                    <a:pt x="12" y="172"/>
                    <a:pt x="0" y="160"/>
                  </a:cubicBez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" name="Picture 20" descr="ban tay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28494">
              <a:off x="3696" y="1536"/>
              <a:ext cx="1317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1" y="1714164"/>
            <a:ext cx="809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6915151" y="2096752"/>
            <a:ext cx="449262" cy="217487"/>
            <a:chOff x="1824" y="1584"/>
            <a:chExt cx="528" cy="288"/>
          </a:xfrm>
        </p:grpSpPr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1968" y="177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1920" y="168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2064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2112" y="16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2160" y="18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1968" y="16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1824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2256" y="187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1824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2112" y="187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Freeform 66"/>
          <p:cNvSpPr>
            <a:spLocks/>
          </p:cNvSpPr>
          <p:nvPr/>
        </p:nvSpPr>
        <p:spPr bwMode="auto">
          <a:xfrm>
            <a:off x="8939213" y="3841414"/>
            <a:ext cx="603250" cy="495300"/>
          </a:xfrm>
          <a:custGeom>
            <a:avLst/>
            <a:gdLst>
              <a:gd name="T0" fmla="*/ 2147483646 w 760"/>
              <a:gd name="T1" fmla="*/ 2147483646 h 748"/>
              <a:gd name="T2" fmla="*/ 2147483646 w 760"/>
              <a:gd name="T3" fmla="*/ 0 h 748"/>
              <a:gd name="T4" fmla="*/ 2147483646 w 760"/>
              <a:gd name="T5" fmla="*/ 2147483646 h 748"/>
              <a:gd name="T6" fmla="*/ 2147483646 w 760"/>
              <a:gd name="T7" fmla="*/ 2147483646 h 748"/>
              <a:gd name="T8" fmla="*/ 2147483646 w 760"/>
              <a:gd name="T9" fmla="*/ 2147483646 h 748"/>
              <a:gd name="T10" fmla="*/ 2147483646 w 760"/>
              <a:gd name="T11" fmla="*/ 2147483646 h 748"/>
              <a:gd name="T12" fmla="*/ 2147483646 w 760"/>
              <a:gd name="T13" fmla="*/ 2147483646 h 748"/>
              <a:gd name="T14" fmla="*/ 0 w 760"/>
              <a:gd name="T15" fmla="*/ 2147483646 h 748"/>
              <a:gd name="T16" fmla="*/ 2147483646 w 760"/>
              <a:gd name="T17" fmla="*/ 2147483646 h 7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0"/>
              <a:gd name="T28" fmla="*/ 0 h 748"/>
              <a:gd name="T29" fmla="*/ 760 w 760"/>
              <a:gd name="T30" fmla="*/ 748 h 7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0" h="748">
                <a:moveTo>
                  <a:pt x="4" y="8"/>
                </a:moveTo>
                <a:lnTo>
                  <a:pt x="752" y="0"/>
                </a:lnTo>
                <a:lnTo>
                  <a:pt x="759" y="249"/>
                </a:lnTo>
                <a:lnTo>
                  <a:pt x="760" y="284"/>
                </a:lnTo>
                <a:lnTo>
                  <a:pt x="759" y="285"/>
                </a:lnTo>
                <a:lnTo>
                  <a:pt x="760" y="745"/>
                </a:lnTo>
                <a:lnTo>
                  <a:pt x="0" y="748"/>
                </a:lnTo>
                <a:lnTo>
                  <a:pt x="4" y="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67"/>
          <p:cNvSpPr>
            <a:spLocks/>
          </p:cNvSpPr>
          <p:nvPr/>
        </p:nvSpPr>
        <p:spPr bwMode="auto">
          <a:xfrm>
            <a:off x="8942388" y="3571539"/>
            <a:ext cx="763588" cy="284163"/>
          </a:xfrm>
          <a:custGeom>
            <a:avLst/>
            <a:gdLst>
              <a:gd name="T0" fmla="*/ 0 w 962"/>
              <a:gd name="T1" fmla="*/ 0 h 429"/>
              <a:gd name="T2" fmla="*/ 2147483646 w 962"/>
              <a:gd name="T3" fmla="*/ 0 h 429"/>
              <a:gd name="T4" fmla="*/ 2147483646 w 962"/>
              <a:gd name="T5" fmla="*/ 2147483646 h 429"/>
              <a:gd name="T6" fmla="*/ 2147483646 w 962"/>
              <a:gd name="T7" fmla="*/ 2147483646 h 429"/>
              <a:gd name="T8" fmla="*/ 2147483646 w 962"/>
              <a:gd name="T9" fmla="*/ 2147483646 h 429"/>
              <a:gd name="T10" fmla="*/ 2147483646 w 962"/>
              <a:gd name="T11" fmla="*/ 2147483646 h 429"/>
              <a:gd name="T12" fmla="*/ 2147483646 w 962"/>
              <a:gd name="T13" fmla="*/ 2147483646 h 429"/>
              <a:gd name="T14" fmla="*/ 2147483646 w 962"/>
              <a:gd name="T15" fmla="*/ 2147483646 h 429"/>
              <a:gd name="T16" fmla="*/ 2147483646 w 962"/>
              <a:gd name="T17" fmla="*/ 2147483646 h 429"/>
              <a:gd name="T18" fmla="*/ 2147483646 w 962"/>
              <a:gd name="T19" fmla="*/ 2147483646 h 429"/>
              <a:gd name="T20" fmla="*/ 0 w 962"/>
              <a:gd name="T21" fmla="*/ 2147483646 h 429"/>
              <a:gd name="T22" fmla="*/ 0 w 962"/>
              <a:gd name="T23" fmla="*/ 0 h 4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62"/>
              <a:gd name="T37" fmla="*/ 0 h 429"/>
              <a:gd name="T38" fmla="*/ 962 w 962"/>
              <a:gd name="T39" fmla="*/ 429 h 4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62" h="429">
                <a:moveTo>
                  <a:pt x="0" y="0"/>
                </a:moveTo>
                <a:lnTo>
                  <a:pt x="752" y="0"/>
                </a:lnTo>
                <a:lnTo>
                  <a:pt x="756" y="368"/>
                </a:lnTo>
                <a:lnTo>
                  <a:pt x="940" y="360"/>
                </a:lnTo>
                <a:lnTo>
                  <a:pt x="956" y="352"/>
                </a:lnTo>
                <a:lnTo>
                  <a:pt x="940" y="424"/>
                </a:lnTo>
                <a:lnTo>
                  <a:pt x="941" y="429"/>
                </a:lnTo>
                <a:lnTo>
                  <a:pt x="938" y="420"/>
                </a:lnTo>
                <a:lnTo>
                  <a:pt x="962" y="417"/>
                </a:lnTo>
                <a:lnTo>
                  <a:pt x="756" y="420"/>
                </a:lnTo>
                <a:lnTo>
                  <a:pt x="0" y="4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68"/>
          <p:cNvSpPr>
            <a:spLocks/>
          </p:cNvSpPr>
          <p:nvPr/>
        </p:nvSpPr>
        <p:spPr bwMode="auto">
          <a:xfrm>
            <a:off x="9542463" y="3811252"/>
            <a:ext cx="311150" cy="525462"/>
          </a:xfrm>
          <a:custGeom>
            <a:avLst/>
            <a:gdLst>
              <a:gd name="T0" fmla="*/ 2147483646 w 393"/>
              <a:gd name="T1" fmla="*/ 0 h 793"/>
              <a:gd name="T2" fmla="*/ 2147483646 w 393"/>
              <a:gd name="T3" fmla="*/ 2147483646 h 793"/>
              <a:gd name="T4" fmla="*/ 2147483646 w 393"/>
              <a:gd name="T5" fmla="*/ 2147483646 h 793"/>
              <a:gd name="T6" fmla="*/ 2147483646 w 393"/>
              <a:gd name="T7" fmla="*/ 2147483646 h 793"/>
              <a:gd name="T8" fmla="*/ 2147483646 w 393"/>
              <a:gd name="T9" fmla="*/ 2147483646 h 793"/>
              <a:gd name="T10" fmla="*/ 2147483646 w 393"/>
              <a:gd name="T11" fmla="*/ 2147483646 h 793"/>
              <a:gd name="T12" fmla="*/ 2147483646 w 393"/>
              <a:gd name="T13" fmla="*/ 2147483646 h 793"/>
              <a:gd name="T14" fmla="*/ 2147483646 w 393"/>
              <a:gd name="T15" fmla="*/ 2147483646 h 793"/>
              <a:gd name="T16" fmla="*/ 2147483646 w 393"/>
              <a:gd name="T17" fmla="*/ 2147483646 h 793"/>
              <a:gd name="T18" fmla="*/ 2147483646 w 393"/>
              <a:gd name="T19" fmla="*/ 2147483646 h 793"/>
              <a:gd name="T20" fmla="*/ 2147483646 w 393"/>
              <a:gd name="T21" fmla="*/ 2147483646 h 793"/>
              <a:gd name="T22" fmla="*/ 0 w 393"/>
              <a:gd name="T23" fmla="*/ 2147483646 h 793"/>
              <a:gd name="T24" fmla="*/ 2147483646 w 393"/>
              <a:gd name="T25" fmla="*/ 0 h 7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3"/>
              <a:gd name="T40" fmla="*/ 0 h 793"/>
              <a:gd name="T41" fmla="*/ 393 w 393"/>
              <a:gd name="T42" fmla="*/ 793 h 7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3" h="793">
                <a:moveTo>
                  <a:pt x="3" y="0"/>
                </a:moveTo>
                <a:lnTo>
                  <a:pt x="297" y="5"/>
                </a:lnTo>
                <a:lnTo>
                  <a:pt x="329" y="25"/>
                </a:lnTo>
                <a:lnTo>
                  <a:pt x="333" y="161"/>
                </a:lnTo>
                <a:lnTo>
                  <a:pt x="333" y="193"/>
                </a:lnTo>
                <a:lnTo>
                  <a:pt x="393" y="789"/>
                </a:lnTo>
                <a:lnTo>
                  <a:pt x="277" y="793"/>
                </a:lnTo>
                <a:lnTo>
                  <a:pt x="293" y="193"/>
                </a:lnTo>
                <a:lnTo>
                  <a:pt x="288" y="183"/>
                </a:lnTo>
                <a:lnTo>
                  <a:pt x="294" y="126"/>
                </a:lnTo>
                <a:lnTo>
                  <a:pt x="258" y="60"/>
                </a:lnTo>
                <a:lnTo>
                  <a:pt x="0" y="57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69"/>
          <p:cNvSpPr>
            <a:spLocks/>
          </p:cNvSpPr>
          <p:nvPr/>
        </p:nvSpPr>
        <p:spPr bwMode="auto">
          <a:xfrm>
            <a:off x="9648826" y="4047789"/>
            <a:ext cx="280987" cy="287338"/>
          </a:xfrm>
          <a:custGeom>
            <a:avLst/>
            <a:gdLst>
              <a:gd name="T0" fmla="*/ 0 w 354"/>
              <a:gd name="T1" fmla="*/ 0 h 435"/>
              <a:gd name="T2" fmla="*/ 2147483646 w 354"/>
              <a:gd name="T3" fmla="*/ 0 h 435"/>
              <a:gd name="T4" fmla="*/ 2147483646 w 354"/>
              <a:gd name="T5" fmla="*/ 2147483646 h 435"/>
              <a:gd name="T6" fmla="*/ 2147483646 w 354"/>
              <a:gd name="T7" fmla="*/ 2147483646 h 435"/>
              <a:gd name="T8" fmla="*/ 2147483646 w 354"/>
              <a:gd name="T9" fmla="*/ 2147483646 h 435"/>
              <a:gd name="T10" fmla="*/ 2147483646 w 354"/>
              <a:gd name="T11" fmla="*/ 2147483646 h 435"/>
              <a:gd name="T12" fmla="*/ 2147483646 w 354"/>
              <a:gd name="T13" fmla="*/ 2147483646 h 435"/>
              <a:gd name="T14" fmla="*/ 0 w 354"/>
              <a:gd name="T15" fmla="*/ 2147483646 h 435"/>
              <a:gd name="T16" fmla="*/ 0 w 354"/>
              <a:gd name="T17" fmla="*/ 0 h 4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4"/>
              <a:gd name="T28" fmla="*/ 0 h 435"/>
              <a:gd name="T29" fmla="*/ 354 w 354"/>
              <a:gd name="T30" fmla="*/ 435 h 4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4" h="435">
                <a:moveTo>
                  <a:pt x="0" y="0"/>
                </a:moveTo>
                <a:lnTo>
                  <a:pt x="354" y="0"/>
                </a:lnTo>
                <a:lnTo>
                  <a:pt x="354" y="384"/>
                </a:lnTo>
                <a:lnTo>
                  <a:pt x="345" y="432"/>
                </a:lnTo>
                <a:lnTo>
                  <a:pt x="306" y="432"/>
                </a:lnTo>
                <a:lnTo>
                  <a:pt x="66" y="435"/>
                </a:lnTo>
                <a:lnTo>
                  <a:pt x="15" y="435"/>
                </a:lnTo>
                <a:lnTo>
                  <a:pt x="0" y="3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70"/>
          <p:cNvSpPr>
            <a:spLocks noChangeArrowheads="1"/>
          </p:cNvSpPr>
          <p:nvPr/>
        </p:nvSpPr>
        <p:spPr bwMode="auto">
          <a:xfrm>
            <a:off x="6005513" y="3211177"/>
            <a:ext cx="2247900" cy="66833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" name="Rectangle 71" descr="Oak"/>
          <p:cNvSpPr>
            <a:spLocks noChangeArrowheads="1"/>
          </p:cNvSpPr>
          <p:nvPr/>
        </p:nvSpPr>
        <p:spPr bwMode="auto">
          <a:xfrm>
            <a:off x="6005513" y="3879514"/>
            <a:ext cx="2247900" cy="603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" name="AutoShape 72"/>
          <p:cNvSpPr>
            <a:spLocks noChangeArrowheads="1"/>
          </p:cNvSpPr>
          <p:nvPr/>
        </p:nvSpPr>
        <p:spPr bwMode="auto">
          <a:xfrm rot="73423" flipH="1">
            <a:off x="6119813" y="3941427"/>
            <a:ext cx="1828800" cy="446087"/>
          </a:xfrm>
          <a:prstGeom prst="parallelogram">
            <a:avLst>
              <a:gd name="adj" fmla="val 189533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4" name="AutoShape 73"/>
          <p:cNvSpPr>
            <a:spLocks noChangeArrowheads="1"/>
          </p:cNvSpPr>
          <p:nvPr/>
        </p:nvSpPr>
        <p:spPr bwMode="auto">
          <a:xfrm rot="83994" flipH="1">
            <a:off x="6538913" y="4016039"/>
            <a:ext cx="1028700" cy="269875"/>
          </a:xfrm>
          <a:prstGeom prst="parallelogram">
            <a:avLst>
              <a:gd name="adj" fmla="val 182859"/>
            </a:avLst>
          </a:prstGeom>
          <a:solidFill>
            <a:srgbClr val="96969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5" name="Picture 74" descr="tay cam bu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419139"/>
            <a:ext cx="990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75"/>
          <p:cNvSpPr>
            <a:spLocks noChangeArrowheads="1"/>
          </p:cNvSpPr>
          <p:nvPr/>
        </p:nvSpPr>
        <p:spPr bwMode="auto">
          <a:xfrm>
            <a:off x="6081713" y="3315952"/>
            <a:ext cx="228600" cy="1905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</a:t>
            </a:r>
            <a:endParaRPr lang="en-US" altLang="en-US" sz="2400" b="0">
              <a:solidFill>
                <a:schemeClr val="bg1"/>
              </a:solidFill>
            </a:endParaRPr>
          </a:p>
        </p:txBody>
      </p:sp>
      <p:sp>
        <p:nvSpPr>
          <p:cNvPr id="37" name="Oval 76"/>
          <p:cNvSpPr>
            <a:spLocks noChangeArrowheads="1"/>
          </p:cNvSpPr>
          <p:nvPr/>
        </p:nvSpPr>
        <p:spPr bwMode="auto">
          <a:xfrm>
            <a:off x="8443913" y="3220702"/>
            <a:ext cx="228600" cy="1905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8" name="Line 77"/>
          <p:cNvSpPr>
            <a:spLocks noChangeShapeType="1"/>
          </p:cNvSpPr>
          <p:nvPr/>
        </p:nvSpPr>
        <p:spPr bwMode="auto">
          <a:xfrm>
            <a:off x="6967538" y="4174789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8"/>
          <p:cNvSpPr>
            <a:spLocks noChangeShapeType="1"/>
          </p:cNvSpPr>
          <p:nvPr/>
        </p:nvSpPr>
        <p:spPr bwMode="auto">
          <a:xfrm>
            <a:off x="6929438" y="4111289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79"/>
          <p:cNvSpPr>
            <a:spLocks noChangeShapeType="1"/>
          </p:cNvSpPr>
          <p:nvPr/>
        </p:nvSpPr>
        <p:spPr bwMode="auto">
          <a:xfrm>
            <a:off x="7043738" y="4143039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80"/>
          <p:cNvSpPr>
            <a:spLocks noChangeShapeType="1"/>
          </p:cNvSpPr>
          <p:nvPr/>
        </p:nvSpPr>
        <p:spPr bwMode="auto">
          <a:xfrm>
            <a:off x="7081838" y="4079539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81"/>
          <p:cNvSpPr>
            <a:spLocks noChangeShapeType="1"/>
          </p:cNvSpPr>
          <p:nvPr/>
        </p:nvSpPr>
        <p:spPr bwMode="auto">
          <a:xfrm>
            <a:off x="7119938" y="4206539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82"/>
          <p:cNvSpPr>
            <a:spLocks noChangeShapeType="1"/>
          </p:cNvSpPr>
          <p:nvPr/>
        </p:nvSpPr>
        <p:spPr bwMode="auto">
          <a:xfrm>
            <a:off x="6967538" y="4079539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83"/>
          <p:cNvSpPr>
            <a:spLocks noChangeShapeType="1"/>
          </p:cNvSpPr>
          <p:nvPr/>
        </p:nvSpPr>
        <p:spPr bwMode="auto">
          <a:xfrm>
            <a:off x="6853238" y="4143039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84"/>
          <p:cNvSpPr>
            <a:spLocks noChangeShapeType="1"/>
          </p:cNvSpPr>
          <p:nvPr/>
        </p:nvSpPr>
        <p:spPr bwMode="auto">
          <a:xfrm>
            <a:off x="7196138" y="4238289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85"/>
          <p:cNvSpPr>
            <a:spLocks noChangeShapeType="1"/>
          </p:cNvSpPr>
          <p:nvPr/>
        </p:nvSpPr>
        <p:spPr bwMode="auto">
          <a:xfrm>
            <a:off x="6853238" y="4047789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86"/>
          <p:cNvSpPr>
            <a:spLocks noChangeShapeType="1"/>
          </p:cNvSpPr>
          <p:nvPr/>
        </p:nvSpPr>
        <p:spPr bwMode="auto">
          <a:xfrm>
            <a:off x="7081838" y="4238289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Oval 87"/>
          <p:cNvSpPr>
            <a:spLocks noChangeArrowheads="1"/>
          </p:cNvSpPr>
          <p:nvPr/>
        </p:nvSpPr>
        <p:spPr bwMode="auto">
          <a:xfrm rot="-456790">
            <a:off x="6805613" y="3809664"/>
            <a:ext cx="38100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" name="Rectangle 88"/>
          <p:cNvSpPr>
            <a:spLocks noChangeArrowheads="1"/>
          </p:cNvSpPr>
          <p:nvPr/>
        </p:nvSpPr>
        <p:spPr bwMode="auto">
          <a:xfrm>
            <a:off x="6958013" y="4027152"/>
            <a:ext cx="114300" cy="635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0" name="Picture 8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3" y="3703302"/>
            <a:ext cx="76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9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13" y="3411202"/>
            <a:ext cx="11668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91"/>
          <p:cNvSpPr txBox="1">
            <a:spLocks noChangeArrowheads="1"/>
          </p:cNvSpPr>
          <p:nvPr/>
        </p:nvSpPr>
        <p:spPr bwMode="auto">
          <a:xfrm>
            <a:off x="9091613" y="3219114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A</a:t>
            </a:r>
          </a:p>
        </p:txBody>
      </p:sp>
      <p:sp>
        <p:nvSpPr>
          <p:cNvPr id="53" name="Text Box 92"/>
          <p:cNvSpPr txBox="1">
            <a:spLocks noChangeArrowheads="1"/>
          </p:cNvSpPr>
          <p:nvPr/>
        </p:nvSpPr>
        <p:spPr bwMode="auto">
          <a:xfrm>
            <a:off x="10006013" y="3981114"/>
            <a:ext cx="190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B</a:t>
            </a:r>
          </a:p>
        </p:txBody>
      </p:sp>
      <p:grpSp>
        <p:nvGrpSpPr>
          <p:cNvPr id="54" name="Group 93"/>
          <p:cNvGrpSpPr>
            <a:grpSpLocks/>
          </p:cNvGrpSpPr>
          <p:nvPr/>
        </p:nvGrpSpPr>
        <p:grpSpPr bwMode="auto">
          <a:xfrm>
            <a:off x="217488" y="477838"/>
            <a:ext cx="4343400" cy="3600895"/>
            <a:chOff x="144" y="1176"/>
            <a:chExt cx="2924" cy="1628"/>
          </a:xfrm>
        </p:grpSpPr>
        <p:sp>
          <p:nvSpPr>
            <p:cNvPr id="55" name="Text Box 94"/>
            <p:cNvSpPr txBox="1">
              <a:spLocks noChangeArrowheads="1"/>
            </p:cNvSpPr>
            <p:nvPr/>
          </p:nvSpPr>
          <p:spPr bwMode="auto">
            <a:xfrm>
              <a:off x="144" y="1176"/>
              <a:ext cx="2924" cy="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latin typeface="Times New Roman" panose="02020603050405020304" pitchFamily="18" charset="0"/>
                </a:rPr>
                <a:t>C2 </a:t>
              </a:r>
              <a:r>
                <a:rPr lang="en-US" altLang="en-US">
                  <a:latin typeface="Times New Roman" panose="02020603050405020304" pitchFamily="18" charset="0"/>
                </a:rPr>
                <a:t>Khi nước ngừng chảy, ta phải đổ thêm nước vào bình A để nước lại chảy qua ống xuống bình B. Đèn bút thử điện ngừng sáng, làm thế nào để đèn này lại sáng?</a:t>
              </a:r>
            </a:p>
          </p:txBody>
        </p:sp>
        <p:sp>
          <p:nvSpPr>
            <p:cNvPr id="56" name="Text Box 95"/>
            <p:cNvSpPr txBox="1">
              <a:spLocks noChangeArrowheads="1"/>
            </p:cNvSpPr>
            <p:nvPr/>
          </p:nvSpPr>
          <p:spPr bwMode="auto">
            <a:xfrm>
              <a:off x="144" y="1177"/>
              <a:ext cx="476" cy="2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2060"/>
                  </a:solidFill>
                  <a:latin typeface="Times New Roman" panose="02020603050405020304" pitchFamily="18" charset="0"/>
                </a:rPr>
                <a:t>C2</a:t>
              </a:r>
            </a:p>
          </p:txBody>
        </p:sp>
      </p:grpSp>
      <p:sp>
        <p:nvSpPr>
          <p:cNvPr id="57" name="Text Box 98"/>
          <p:cNvSpPr txBox="1">
            <a:spLocks noChangeArrowheads="1"/>
          </p:cNvSpPr>
          <p:nvPr/>
        </p:nvSpPr>
        <p:spPr bwMode="auto">
          <a:xfrm>
            <a:off x="5719763" y="2537867"/>
            <a:ext cx="287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Làm nhiễm điện mảnh phim nhựa bằng cọ xát</a:t>
            </a:r>
          </a:p>
        </p:txBody>
      </p:sp>
      <p:sp>
        <p:nvSpPr>
          <p:cNvPr id="58" name="Text Box 99"/>
          <p:cNvSpPr txBox="1">
            <a:spLocks noChangeArrowheads="1"/>
          </p:cNvSpPr>
          <p:nvPr/>
        </p:nvSpPr>
        <p:spPr bwMode="auto">
          <a:xfrm>
            <a:off x="8596313" y="2501564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Đóng khóa, đổ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nước vào bình </a:t>
            </a:r>
          </a:p>
        </p:txBody>
      </p:sp>
      <p:sp>
        <p:nvSpPr>
          <p:cNvPr id="59" name="Text Box 100"/>
          <p:cNvSpPr txBox="1">
            <a:spLocks noChangeArrowheads="1"/>
          </p:cNvSpPr>
          <p:nvPr/>
        </p:nvSpPr>
        <p:spPr bwMode="auto">
          <a:xfrm>
            <a:off x="6005513" y="4558964"/>
            <a:ext cx="2590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Khi ta chạm bút thử điện, đèn bút thử điện lóe sáng rồi tắt</a:t>
            </a:r>
          </a:p>
        </p:txBody>
      </p:sp>
      <p:sp>
        <p:nvSpPr>
          <p:cNvPr id="60" name="Text Box 101"/>
          <p:cNvSpPr txBox="1">
            <a:spLocks noChangeArrowheads="1"/>
          </p:cNvSpPr>
          <p:nvPr/>
        </p:nvSpPr>
        <p:spPr bwMode="auto">
          <a:xfrm>
            <a:off x="8748713" y="4579582"/>
            <a:ext cx="1828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Mở khóa, nước chảy qua ống một lúc rồi ngừng chảy.</a:t>
            </a:r>
          </a:p>
        </p:txBody>
      </p:sp>
    </p:spTree>
    <p:extLst>
      <p:ext uri="{BB962C8B-B14F-4D97-AF65-F5344CB8AC3E}">
        <p14:creationId xmlns:p14="http://schemas.microsoft.com/office/powerpoint/2010/main" val="2226192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04949" y="1785938"/>
            <a:ext cx="948363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u="sng">
                <a:latin typeface="Times New Roman" panose="02020603050405020304" pitchFamily="18" charset="0"/>
              </a:rPr>
              <a:t>Nhận xét:</a:t>
            </a:r>
            <a:r>
              <a:rPr lang="en-US" altLang="en-US">
                <a:latin typeface="Times New Roman" panose="02020603050405020304" pitchFamily="18" charset="0"/>
              </a:rPr>
              <a:t> Bóng đèn bút thử điện sáng khi các điện</a:t>
            </a:r>
            <a:r>
              <a:rPr lang="vi-VN" altLang="en-US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tích </a:t>
            </a:r>
            <a:r>
              <a:rPr lang="en-US" altLang="en-US" b="0" smtClean="0">
                <a:latin typeface="Times New Roman" panose="02020603050405020304" pitchFamily="18" charset="0"/>
              </a:rPr>
              <a:t>……………… </a:t>
            </a:r>
            <a:r>
              <a:rPr lang="en-US" altLang="en-US" smtClean="0">
                <a:latin typeface="Times New Roman" panose="02020603050405020304" pitchFamily="18" charset="0"/>
              </a:rPr>
              <a:t>qua </a:t>
            </a:r>
            <a:r>
              <a:rPr lang="en-US" altLang="en-US">
                <a:latin typeface="Times New Roman" panose="02020603050405020304" pitchFamily="18" charset="0"/>
              </a:rPr>
              <a:t>nó.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34048" y="2539990"/>
            <a:ext cx="21804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dịch chuyển</a:t>
            </a:r>
          </a:p>
        </p:txBody>
      </p:sp>
    </p:spTree>
    <p:extLst>
      <p:ext uri="{BB962C8B-B14F-4D97-AF65-F5344CB8AC3E}">
        <p14:creationId xmlns:p14="http://schemas.microsoft.com/office/powerpoint/2010/main" val="3738075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Microsoft Office PowerPoint</Application>
  <PresentationFormat>Custom</PresentationFormat>
  <Paragraphs>162</Paragraphs>
  <Slides>24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Bitmap Image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PHC</dc:creator>
  <cp:lastModifiedBy>Acer</cp:lastModifiedBy>
  <cp:revision>2</cp:revision>
  <dcterms:created xsi:type="dcterms:W3CDTF">2022-01-18T08:21:19Z</dcterms:created>
  <dcterms:modified xsi:type="dcterms:W3CDTF">2022-01-23T14:56:46Z</dcterms:modified>
</cp:coreProperties>
</file>