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1" r:id="rId3"/>
    <p:sldMasterId id="2147483905" r:id="rId4"/>
  </p:sldMasterIdLst>
  <p:notesMasterIdLst>
    <p:notesMasterId r:id="rId54"/>
  </p:notesMasterIdLst>
  <p:sldIdLst>
    <p:sldId id="403" r:id="rId5"/>
    <p:sldId id="257" r:id="rId6"/>
    <p:sldId id="374" r:id="rId7"/>
    <p:sldId id="375" r:id="rId8"/>
    <p:sldId id="388" r:id="rId9"/>
    <p:sldId id="376" r:id="rId10"/>
    <p:sldId id="377" r:id="rId11"/>
    <p:sldId id="378" r:id="rId12"/>
    <p:sldId id="406" r:id="rId13"/>
    <p:sldId id="314" r:id="rId14"/>
    <p:sldId id="373" r:id="rId15"/>
    <p:sldId id="407" r:id="rId16"/>
    <p:sldId id="408" r:id="rId17"/>
    <p:sldId id="404" r:id="rId18"/>
    <p:sldId id="405" r:id="rId19"/>
    <p:sldId id="409" r:id="rId20"/>
    <p:sldId id="379" r:id="rId21"/>
    <p:sldId id="380" r:id="rId22"/>
    <p:sldId id="381" r:id="rId23"/>
    <p:sldId id="382" r:id="rId24"/>
    <p:sldId id="383" r:id="rId25"/>
    <p:sldId id="384" r:id="rId26"/>
    <p:sldId id="385" r:id="rId27"/>
    <p:sldId id="337" r:id="rId28"/>
    <p:sldId id="389" r:id="rId29"/>
    <p:sldId id="390" r:id="rId30"/>
    <p:sldId id="411" r:id="rId31"/>
    <p:sldId id="412" r:id="rId32"/>
    <p:sldId id="393" r:id="rId33"/>
    <p:sldId id="396" r:id="rId34"/>
    <p:sldId id="397" r:id="rId35"/>
    <p:sldId id="398" r:id="rId36"/>
    <p:sldId id="416" r:id="rId37"/>
    <p:sldId id="401" r:id="rId38"/>
    <p:sldId id="276" r:id="rId39"/>
    <p:sldId id="323" r:id="rId40"/>
    <p:sldId id="324" r:id="rId41"/>
    <p:sldId id="325" r:id="rId42"/>
    <p:sldId id="326" r:id="rId43"/>
    <p:sldId id="331" r:id="rId44"/>
    <p:sldId id="327" r:id="rId45"/>
    <p:sldId id="329" r:id="rId46"/>
    <p:sldId id="371" r:id="rId47"/>
    <p:sldId id="402" r:id="rId48"/>
    <p:sldId id="418" r:id="rId49"/>
    <p:sldId id="349" r:id="rId50"/>
    <p:sldId id="419" r:id="rId51"/>
    <p:sldId id="420" r:id="rId52"/>
    <p:sldId id="273" r:id="rId5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963"/>
    <a:srgbClr val="E55C5E"/>
    <a:srgbClr val="FCFBFC"/>
    <a:srgbClr val="FFFFFF"/>
    <a:srgbClr val="003C47"/>
    <a:srgbClr val="1A5866"/>
    <a:srgbClr val="48B5B5"/>
    <a:srgbClr val="BA6212"/>
    <a:srgbClr val="EA872F"/>
    <a:srgbClr val="EEE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pPr/>
              <a:t>23/08/2024</a:t>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pPr/>
              <a:t>‹#›</a:t>
            </a:fld>
            <a:endParaRPr lang="vi-VN" dirty="0"/>
          </a:p>
        </p:txBody>
      </p:sp>
    </p:spTree>
    <p:extLst>
      <p:ext uri="{BB962C8B-B14F-4D97-AF65-F5344CB8AC3E}">
        <p14:creationId xmlns:p14="http://schemas.microsoft.com/office/powerpoint/2010/main" val="135980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a:extLst>
            <a:ext uri="{FF2B5EF4-FFF2-40B4-BE49-F238E27FC236}">
              <a16:creationId xmlns:a16="http://schemas.microsoft.com/office/drawing/2014/main" id="{F70A982F-9448-D50F-6A17-A1C267E85969}"/>
            </a:ext>
          </a:extLst>
        </p:cNvPr>
        <p:cNvGrpSpPr/>
        <p:nvPr/>
      </p:nvGrpSpPr>
      <p:grpSpPr>
        <a:xfrm>
          <a:off x="0" y="0"/>
          <a:ext cx="0" cy="0"/>
          <a:chOff x="0" y="0"/>
          <a:chExt cx="0" cy="0"/>
        </a:xfrm>
      </p:grpSpPr>
      <p:sp>
        <p:nvSpPr>
          <p:cNvPr id="3616" name="Google Shape;3616;gab0cc9367e_0_2808:notes">
            <a:extLst>
              <a:ext uri="{FF2B5EF4-FFF2-40B4-BE49-F238E27FC236}">
                <a16:creationId xmlns:a16="http://schemas.microsoft.com/office/drawing/2014/main" id="{C82851DB-B1C8-8544-9808-D7EF001D0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a:extLst>
              <a:ext uri="{FF2B5EF4-FFF2-40B4-BE49-F238E27FC236}">
                <a16:creationId xmlns:a16="http://schemas.microsoft.com/office/drawing/2014/main" id="{E92B75A5-55C3-DD2E-75DF-1CC74CFDCF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87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3">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707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93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72128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007006631"/>
      </p:ext>
    </p:extLst>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4006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3439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71293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3">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9pPr>
          </a:lstStyle>
          <a:p>
            <a:endParaRPr/>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4098010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extLst>
      <p:ext uri="{BB962C8B-B14F-4D97-AF65-F5344CB8AC3E}">
        <p14:creationId xmlns:p14="http://schemas.microsoft.com/office/powerpoint/2010/main" val="170747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3463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9848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44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05202120"/>
      </p:ext>
    </p:extLst>
  </p:cSld>
  <p:clrMapOvr>
    <a:masterClrMapping/>
  </p:clrMapOvr>
  <p:extLst>
    <p:ext uri="{DCECCB84-F9BA-43D5-87BE-67443E8EF086}">
      <p15:sldGuideLst xmlns:p15="http://schemas.microsoft.com/office/powerpoint/2012/main">
        <p15:guide id="1">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57184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2672255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751"/>
        <p:cNvGrpSpPr/>
        <p:nvPr/>
      </p:nvGrpSpPr>
      <p:grpSpPr>
        <a:xfrm>
          <a:off x="0" y="0"/>
          <a:ext cx="0" cy="0"/>
          <a:chOff x="0" y="0"/>
          <a:chExt cx="0" cy="0"/>
        </a:xfrm>
      </p:grpSpPr>
      <p:grpSp>
        <p:nvGrpSpPr>
          <p:cNvPr id="1752" name="Google Shape;1752;p26"/>
          <p:cNvGrpSpPr/>
          <p:nvPr/>
        </p:nvGrpSpPr>
        <p:grpSpPr>
          <a:xfrm>
            <a:off x="-74622" y="-583241"/>
            <a:ext cx="6140195" cy="7579624"/>
            <a:chOff x="1330025" y="1710750"/>
            <a:chExt cx="632575" cy="780900"/>
          </a:xfrm>
        </p:grpSpPr>
        <p:sp>
          <p:nvSpPr>
            <p:cNvPr id="1753" name="Google Shape;1753;p26"/>
            <p:cNvSpPr/>
            <p:nvPr/>
          </p:nvSpPr>
          <p:spPr>
            <a:xfrm>
              <a:off x="1733775" y="1974250"/>
              <a:ext cx="23550" cy="22575"/>
            </a:xfrm>
            <a:custGeom>
              <a:avLst/>
              <a:gdLst/>
              <a:ahLst/>
              <a:cxnLst/>
              <a:rect l="l" t="t" r="r" b="b"/>
              <a:pathLst>
                <a:path w="942" h="903" extrusionOk="0">
                  <a:moveTo>
                    <a:pt x="372" y="0"/>
                  </a:moveTo>
                  <a:cubicBezTo>
                    <a:pt x="249" y="0"/>
                    <a:pt x="0" y="790"/>
                    <a:pt x="61" y="871"/>
                  </a:cubicBezTo>
                  <a:cubicBezTo>
                    <a:pt x="78" y="893"/>
                    <a:pt x="137" y="902"/>
                    <a:pt x="217" y="902"/>
                  </a:cubicBezTo>
                  <a:cubicBezTo>
                    <a:pt x="466" y="902"/>
                    <a:pt x="916" y="811"/>
                    <a:pt x="932" y="719"/>
                  </a:cubicBezTo>
                  <a:cubicBezTo>
                    <a:pt x="941" y="597"/>
                    <a:pt x="466" y="20"/>
                    <a:pt x="374" y="0"/>
                  </a:cubicBezTo>
                  <a:cubicBezTo>
                    <a:pt x="373" y="0"/>
                    <a:pt x="373" y="0"/>
                    <a:pt x="372" y="0"/>
                  </a:cubicBezTo>
                  <a:close/>
                </a:path>
              </a:pathLst>
            </a:custGeom>
            <a:solidFill>
              <a:srgbClr val="FCC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4" name="Google Shape;1754;p26"/>
            <p:cNvSpPr/>
            <p:nvPr/>
          </p:nvSpPr>
          <p:spPr>
            <a:xfrm>
              <a:off x="1589475" y="1857775"/>
              <a:ext cx="34825" cy="29525"/>
            </a:xfrm>
            <a:custGeom>
              <a:avLst/>
              <a:gdLst/>
              <a:ahLst/>
              <a:cxnLst/>
              <a:rect l="l" t="t" r="r" b="b"/>
              <a:pathLst>
                <a:path w="1393" h="1181" extrusionOk="0">
                  <a:moveTo>
                    <a:pt x="1071" y="1"/>
                  </a:moveTo>
                  <a:cubicBezTo>
                    <a:pt x="745" y="1"/>
                    <a:pt x="1" y="903"/>
                    <a:pt x="233" y="1145"/>
                  </a:cubicBezTo>
                  <a:cubicBezTo>
                    <a:pt x="258" y="1170"/>
                    <a:pt x="289" y="1181"/>
                    <a:pt x="325" y="1181"/>
                  </a:cubicBezTo>
                  <a:cubicBezTo>
                    <a:pt x="661" y="1181"/>
                    <a:pt x="1392" y="187"/>
                    <a:pt x="1145" y="22"/>
                  </a:cubicBezTo>
                  <a:cubicBezTo>
                    <a:pt x="1124" y="7"/>
                    <a:pt x="1099" y="1"/>
                    <a:pt x="1071"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5" name="Google Shape;1755;p26"/>
            <p:cNvSpPr/>
            <p:nvPr/>
          </p:nvSpPr>
          <p:spPr>
            <a:xfrm>
              <a:off x="1640725" y="1857650"/>
              <a:ext cx="33425" cy="29825"/>
            </a:xfrm>
            <a:custGeom>
              <a:avLst/>
              <a:gdLst/>
              <a:ahLst/>
              <a:cxnLst/>
              <a:rect l="l" t="t" r="r" b="b"/>
              <a:pathLst>
                <a:path w="1337" h="1193" extrusionOk="0">
                  <a:moveTo>
                    <a:pt x="1003" y="0"/>
                  </a:moveTo>
                  <a:cubicBezTo>
                    <a:pt x="673" y="0"/>
                    <a:pt x="0" y="972"/>
                    <a:pt x="199" y="1161"/>
                  </a:cubicBezTo>
                  <a:cubicBezTo>
                    <a:pt x="220" y="1183"/>
                    <a:pt x="248" y="1193"/>
                    <a:pt x="279" y="1193"/>
                  </a:cubicBezTo>
                  <a:cubicBezTo>
                    <a:pt x="597" y="1193"/>
                    <a:pt x="1336" y="164"/>
                    <a:pt x="1069" y="16"/>
                  </a:cubicBezTo>
                  <a:cubicBezTo>
                    <a:pt x="1049" y="5"/>
                    <a:pt x="1027" y="0"/>
                    <a:pt x="100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6" name="Google Shape;1756;p26"/>
            <p:cNvSpPr/>
            <p:nvPr/>
          </p:nvSpPr>
          <p:spPr>
            <a:xfrm>
              <a:off x="1625875" y="1811400"/>
              <a:ext cx="27975" cy="20750"/>
            </a:xfrm>
            <a:custGeom>
              <a:avLst/>
              <a:gdLst/>
              <a:ahLst/>
              <a:cxnLst/>
              <a:rect l="l" t="t" r="r" b="b"/>
              <a:pathLst>
                <a:path w="1119" h="830" extrusionOk="0">
                  <a:moveTo>
                    <a:pt x="800" y="1"/>
                  </a:moveTo>
                  <a:cubicBezTo>
                    <a:pt x="506" y="1"/>
                    <a:pt x="1" y="608"/>
                    <a:pt x="195" y="793"/>
                  </a:cubicBezTo>
                  <a:cubicBezTo>
                    <a:pt x="218" y="818"/>
                    <a:pt x="251" y="829"/>
                    <a:pt x="288" y="829"/>
                  </a:cubicBezTo>
                  <a:cubicBezTo>
                    <a:pt x="559" y="829"/>
                    <a:pt x="1118" y="257"/>
                    <a:pt x="914" y="44"/>
                  </a:cubicBezTo>
                  <a:cubicBezTo>
                    <a:pt x="883" y="14"/>
                    <a:pt x="844" y="1"/>
                    <a:pt x="800"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7" name="Google Shape;1757;p26"/>
            <p:cNvSpPr/>
            <p:nvPr/>
          </p:nvSpPr>
          <p:spPr>
            <a:xfrm>
              <a:off x="1668700" y="1801600"/>
              <a:ext cx="32525" cy="29450"/>
            </a:xfrm>
            <a:custGeom>
              <a:avLst/>
              <a:gdLst/>
              <a:ahLst/>
              <a:cxnLst/>
              <a:rect l="l" t="t" r="r" b="b"/>
              <a:pathLst>
                <a:path w="1301" h="1178" extrusionOk="0">
                  <a:moveTo>
                    <a:pt x="1017" y="1"/>
                  </a:moveTo>
                  <a:cubicBezTo>
                    <a:pt x="716" y="1"/>
                    <a:pt x="1" y="913"/>
                    <a:pt x="203" y="1124"/>
                  </a:cubicBezTo>
                  <a:cubicBezTo>
                    <a:pt x="239" y="1161"/>
                    <a:pt x="283" y="1177"/>
                    <a:pt x="330" y="1177"/>
                  </a:cubicBezTo>
                  <a:cubicBezTo>
                    <a:pt x="691" y="1177"/>
                    <a:pt x="1300" y="228"/>
                    <a:pt x="1094" y="31"/>
                  </a:cubicBezTo>
                  <a:cubicBezTo>
                    <a:pt x="1074" y="10"/>
                    <a:pt x="1047" y="1"/>
                    <a:pt x="1017"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8" name="Google Shape;1758;p26"/>
            <p:cNvSpPr/>
            <p:nvPr/>
          </p:nvSpPr>
          <p:spPr>
            <a:xfrm>
              <a:off x="1668100" y="1754650"/>
              <a:ext cx="31225" cy="25050"/>
            </a:xfrm>
            <a:custGeom>
              <a:avLst/>
              <a:gdLst/>
              <a:ahLst/>
              <a:cxnLst/>
              <a:rect l="l" t="t" r="r" b="b"/>
              <a:pathLst>
                <a:path w="1249" h="1002" extrusionOk="0">
                  <a:moveTo>
                    <a:pt x="901" y="0"/>
                  </a:moveTo>
                  <a:cubicBezTo>
                    <a:pt x="582" y="0"/>
                    <a:pt x="0" y="700"/>
                    <a:pt x="258" y="957"/>
                  </a:cubicBezTo>
                  <a:cubicBezTo>
                    <a:pt x="288" y="988"/>
                    <a:pt x="327" y="1002"/>
                    <a:pt x="370" y="1002"/>
                  </a:cubicBezTo>
                  <a:cubicBezTo>
                    <a:pt x="682" y="1002"/>
                    <a:pt x="1248" y="277"/>
                    <a:pt x="1017" y="46"/>
                  </a:cubicBezTo>
                  <a:cubicBezTo>
                    <a:pt x="985" y="15"/>
                    <a:pt x="946" y="0"/>
                    <a:pt x="901"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9" name="Google Shape;1759;p26"/>
            <p:cNvSpPr/>
            <p:nvPr/>
          </p:nvSpPr>
          <p:spPr>
            <a:xfrm>
              <a:off x="1709800" y="1752500"/>
              <a:ext cx="35700" cy="29325"/>
            </a:xfrm>
            <a:custGeom>
              <a:avLst/>
              <a:gdLst/>
              <a:ahLst/>
              <a:cxnLst/>
              <a:rect l="l" t="t" r="r" b="b"/>
              <a:pathLst>
                <a:path w="1428" h="1173" extrusionOk="0">
                  <a:moveTo>
                    <a:pt x="1148" y="0"/>
                  </a:moveTo>
                  <a:cubicBezTo>
                    <a:pt x="827" y="0"/>
                    <a:pt x="0" y="813"/>
                    <a:pt x="311" y="1114"/>
                  </a:cubicBezTo>
                  <a:cubicBezTo>
                    <a:pt x="351" y="1155"/>
                    <a:pt x="398" y="1172"/>
                    <a:pt x="450" y="1172"/>
                  </a:cubicBezTo>
                  <a:cubicBezTo>
                    <a:pt x="825" y="1172"/>
                    <a:pt x="1428" y="218"/>
                    <a:pt x="1232" y="31"/>
                  </a:cubicBezTo>
                  <a:cubicBezTo>
                    <a:pt x="1211" y="10"/>
                    <a:pt x="1183" y="0"/>
                    <a:pt x="1148"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0" name="Google Shape;1760;p26"/>
            <p:cNvSpPr/>
            <p:nvPr/>
          </p:nvSpPr>
          <p:spPr>
            <a:xfrm>
              <a:off x="1714875" y="1799575"/>
              <a:ext cx="28925" cy="23725"/>
            </a:xfrm>
            <a:custGeom>
              <a:avLst/>
              <a:gdLst/>
              <a:ahLst/>
              <a:cxnLst/>
              <a:rect l="l" t="t" r="r" b="b"/>
              <a:pathLst>
                <a:path w="1157" h="949" extrusionOk="0">
                  <a:moveTo>
                    <a:pt x="853" y="0"/>
                  </a:moveTo>
                  <a:cubicBezTo>
                    <a:pt x="556" y="0"/>
                    <a:pt x="1" y="663"/>
                    <a:pt x="250" y="912"/>
                  </a:cubicBezTo>
                  <a:cubicBezTo>
                    <a:pt x="275" y="937"/>
                    <a:pt x="306" y="949"/>
                    <a:pt x="342" y="949"/>
                  </a:cubicBezTo>
                  <a:cubicBezTo>
                    <a:pt x="621" y="949"/>
                    <a:pt x="1156" y="248"/>
                    <a:pt x="959" y="41"/>
                  </a:cubicBezTo>
                  <a:cubicBezTo>
                    <a:pt x="930" y="13"/>
                    <a:pt x="894" y="0"/>
                    <a:pt x="85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1" name="Google Shape;1761;p26"/>
            <p:cNvSpPr/>
            <p:nvPr/>
          </p:nvSpPr>
          <p:spPr>
            <a:xfrm>
              <a:off x="1686825" y="1847550"/>
              <a:ext cx="28600" cy="20625"/>
            </a:xfrm>
            <a:custGeom>
              <a:avLst/>
              <a:gdLst/>
              <a:ahLst/>
              <a:cxnLst/>
              <a:rect l="l" t="t" r="r" b="b"/>
              <a:pathLst>
                <a:path w="1144" h="825" extrusionOk="0">
                  <a:moveTo>
                    <a:pt x="873" y="0"/>
                  </a:moveTo>
                  <a:cubicBezTo>
                    <a:pt x="586" y="0"/>
                    <a:pt x="0" y="519"/>
                    <a:pt x="248" y="775"/>
                  </a:cubicBezTo>
                  <a:cubicBezTo>
                    <a:pt x="282" y="809"/>
                    <a:pt x="324" y="825"/>
                    <a:pt x="370" y="825"/>
                  </a:cubicBezTo>
                  <a:cubicBezTo>
                    <a:pt x="666" y="825"/>
                    <a:pt x="1143" y="211"/>
                    <a:pt x="977" y="36"/>
                  </a:cubicBezTo>
                  <a:cubicBezTo>
                    <a:pt x="951" y="11"/>
                    <a:pt x="915" y="0"/>
                    <a:pt x="87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2" name="Google Shape;1762;p26"/>
            <p:cNvSpPr/>
            <p:nvPr/>
          </p:nvSpPr>
          <p:spPr>
            <a:xfrm>
              <a:off x="1459525" y="2337550"/>
              <a:ext cx="34075" cy="30400"/>
            </a:xfrm>
            <a:custGeom>
              <a:avLst/>
              <a:gdLst/>
              <a:ahLst/>
              <a:cxnLst/>
              <a:rect l="l" t="t" r="r" b="b"/>
              <a:pathLst>
                <a:path w="1363" h="1216" extrusionOk="0">
                  <a:moveTo>
                    <a:pt x="322" y="1"/>
                  </a:moveTo>
                  <a:cubicBezTo>
                    <a:pt x="298" y="1"/>
                    <a:pt x="277" y="6"/>
                    <a:pt x="258" y="17"/>
                  </a:cubicBezTo>
                  <a:cubicBezTo>
                    <a:pt x="0" y="174"/>
                    <a:pt x="679" y="1216"/>
                    <a:pt x="1018" y="1216"/>
                  </a:cubicBezTo>
                  <a:cubicBezTo>
                    <a:pt x="1052" y="1216"/>
                    <a:pt x="1082" y="1205"/>
                    <a:pt x="1108" y="1182"/>
                  </a:cubicBezTo>
                  <a:cubicBezTo>
                    <a:pt x="1363" y="956"/>
                    <a:pt x="643" y="1"/>
                    <a:pt x="32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3" name="Google Shape;1763;p26"/>
            <p:cNvSpPr/>
            <p:nvPr/>
          </p:nvSpPr>
          <p:spPr>
            <a:xfrm>
              <a:off x="1437475" y="2379125"/>
              <a:ext cx="32225" cy="30950"/>
            </a:xfrm>
            <a:custGeom>
              <a:avLst/>
              <a:gdLst/>
              <a:ahLst/>
              <a:cxnLst/>
              <a:rect l="l" t="t" r="r" b="b"/>
              <a:pathLst>
                <a:path w="1289" h="1238" extrusionOk="0">
                  <a:moveTo>
                    <a:pt x="338" y="1"/>
                  </a:moveTo>
                  <a:cubicBezTo>
                    <a:pt x="317" y="1"/>
                    <a:pt x="297" y="5"/>
                    <a:pt x="279" y="15"/>
                  </a:cubicBezTo>
                  <a:cubicBezTo>
                    <a:pt x="1" y="154"/>
                    <a:pt x="692" y="1238"/>
                    <a:pt x="1012" y="1238"/>
                  </a:cubicBezTo>
                  <a:cubicBezTo>
                    <a:pt x="1041" y="1238"/>
                    <a:pt x="1067" y="1229"/>
                    <a:pt x="1089" y="1209"/>
                  </a:cubicBezTo>
                  <a:cubicBezTo>
                    <a:pt x="1289" y="1019"/>
                    <a:pt x="659" y="1"/>
                    <a:pt x="33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4" name="Google Shape;1764;p26"/>
            <p:cNvSpPr/>
            <p:nvPr/>
          </p:nvSpPr>
          <p:spPr>
            <a:xfrm>
              <a:off x="1382600" y="2249350"/>
              <a:ext cx="27525" cy="21275"/>
            </a:xfrm>
            <a:custGeom>
              <a:avLst/>
              <a:gdLst/>
              <a:ahLst/>
              <a:cxnLst/>
              <a:rect l="l" t="t" r="r" b="b"/>
              <a:pathLst>
                <a:path w="1101" h="851" extrusionOk="0">
                  <a:moveTo>
                    <a:pt x="336" y="0"/>
                  </a:moveTo>
                  <a:cubicBezTo>
                    <a:pt x="295" y="0"/>
                    <a:pt x="258" y="13"/>
                    <a:pt x="226" y="42"/>
                  </a:cubicBezTo>
                  <a:cubicBezTo>
                    <a:pt x="1" y="241"/>
                    <a:pt x="557" y="851"/>
                    <a:pt x="823" y="851"/>
                  </a:cubicBezTo>
                  <a:cubicBezTo>
                    <a:pt x="855" y="851"/>
                    <a:pt x="883" y="842"/>
                    <a:pt x="905" y="822"/>
                  </a:cubicBezTo>
                  <a:cubicBezTo>
                    <a:pt x="1100" y="645"/>
                    <a:pt x="627" y="0"/>
                    <a:pt x="336"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5" name="Google Shape;1765;p26"/>
            <p:cNvSpPr/>
            <p:nvPr/>
          </p:nvSpPr>
          <p:spPr>
            <a:xfrm>
              <a:off x="1410400" y="2331725"/>
              <a:ext cx="31525" cy="30200"/>
            </a:xfrm>
            <a:custGeom>
              <a:avLst/>
              <a:gdLst/>
              <a:ahLst/>
              <a:cxnLst/>
              <a:rect l="l" t="t" r="r" b="b"/>
              <a:pathLst>
                <a:path w="1261" h="1208" extrusionOk="0">
                  <a:moveTo>
                    <a:pt x="282" y="1"/>
                  </a:moveTo>
                  <a:cubicBezTo>
                    <a:pt x="254" y="1"/>
                    <a:pt x="228" y="9"/>
                    <a:pt x="208" y="27"/>
                  </a:cubicBezTo>
                  <a:cubicBezTo>
                    <a:pt x="0" y="218"/>
                    <a:pt x="567" y="1207"/>
                    <a:pt x="921" y="1207"/>
                  </a:cubicBezTo>
                  <a:cubicBezTo>
                    <a:pt x="964" y="1207"/>
                    <a:pt x="1003" y="1193"/>
                    <a:pt x="1038" y="1161"/>
                  </a:cubicBezTo>
                  <a:cubicBezTo>
                    <a:pt x="1260" y="958"/>
                    <a:pt x="585" y="1"/>
                    <a:pt x="28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6" name="Google Shape;1766;p26"/>
            <p:cNvSpPr/>
            <p:nvPr/>
          </p:nvSpPr>
          <p:spPr>
            <a:xfrm>
              <a:off x="1416075" y="2295950"/>
              <a:ext cx="30825" cy="25750"/>
            </a:xfrm>
            <a:custGeom>
              <a:avLst/>
              <a:gdLst/>
              <a:ahLst/>
              <a:cxnLst/>
              <a:rect l="l" t="t" r="r" b="b"/>
              <a:pathLst>
                <a:path w="1233" h="1030" extrusionOk="0">
                  <a:moveTo>
                    <a:pt x="354" y="1"/>
                  </a:moveTo>
                  <a:cubicBezTo>
                    <a:pt x="313" y="1"/>
                    <a:pt x="275" y="13"/>
                    <a:pt x="244" y="41"/>
                  </a:cubicBezTo>
                  <a:cubicBezTo>
                    <a:pt x="1" y="258"/>
                    <a:pt x="545" y="1030"/>
                    <a:pt x="860" y="1030"/>
                  </a:cubicBezTo>
                  <a:cubicBezTo>
                    <a:pt x="898" y="1030"/>
                    <a:pt x="933" y="1018"/>
                    <a:pt x="963" y="993"/>
                  </a:cubicBezTo>
                  <a:cubicBezTo>
                    <a:pt x="1232" y="751"/>
                    <a:pt x="676" y="1"/>
                    <a:pt x="3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7" name="Google Shape;1767;p26"/>
            <p:cNvSpPr/>
            <p:nvPr/>
          </p:nvSpPr>
          <p:spPr>
            <a:xfrm>
              <a:off x="1371175" y="2285675"/>
              <a:ext cx="34800" cy="30350"/>
            </a:xfrm>
            <a:custGeom>
              <a:avLst/>
              <a:gdLst/>
              <a:ahLst/>
              <a:cxnLst/>
              <a:rect l="l" t="t" r="r" b="b"/>
              <a:pathLst>
                <a:path w="1392" h="1214" extrusionOk="0">
                  <a:moveTo>
                    <a:pt x="284" y="0"/>
                  </a:moveTo>
                  <a:cubicBezTo>
                    <a:pt x="253" y="0"/>
                    <a:pt x="228" y="9"/>
                    <a:pt x="208" y="27"/>
                  </a:cubicBezTo>
                  <a:cubicBezTo>
                    <a:pt x="1" y="206"/>
                    <a:pt x="559" y="1214"/>
                    <a:pt x="935" y="1214"/>
                  </a:cubicBezTo>
                  <a:cubicBezTo>
                    <a:pt x="983" y="1214"/>
                    <a:pt x="1028" y="1197"/>
                    <a:pt x="1068" y="1161"/>
                  </a:cubicBezTo>
                  <a:cubicBezTo>
                    <a:pt x="1391" y="875"/>
                    <a:pt x="596" y="0"/>
                    <a:pt x="2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8" name="Google Shape;1768;p26"/>
            <p:cNvSpPr/>
            <p:nvPr/>
          </p:nvSpPr>
          <p:spPr>
            <a:xfrm>
              <a:off x="1363800" y="2331575"/>
              <a:ext cx="28500" cy="24375"/>
            </a:xfrm>
            <a:custGeom>
              <a:avLst/>
              <a:gdLst/>
              <a:ahLst/>
              <a:cxnLst/>
              <a:rect l="l" t="t" r="r" b="b"/>
              <a:pathLst>
                <a:path w="1140" h="975" extrusionOk="0">
                  <a:moveTo>
                    <a:pt x="312" y="0"/>
                  </a:moveTo>
                  <a:cubicBezTo>
                    <a:pt x="277" y="0"/>
                    <a:pt x="246" y="11"/>
                    <a:pt x="219" y="33"/>
                  </a:cubicBezTo>
                  <a:cubicBezTo>
                    <a:pt x="1" y="234"/>
                    <a:pt x="519" y="974"/>
                    <a:pt x="795" y="974"/>
                  </a:cubicBezTo>
                  <a:cubicBezTo>
                    <a:pt x="826" y="974"/>
                    <a:pt x="854" y="965"/>
                    <a:pt x="877" y="945"/>
                  </a:cubicBezTo>
                  <a:cubicBezTo>
                    <a:pt x="1139" y="710"/>
                    <a:pt x="604" y="0"/>
                    <a:pt x="31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9" name="Google Shape;1769;p26"/>
            <p:cNvSpPr/>
            <p:nvPr/>
          </p:nvSpPr>
          <p:spPr>
            <a:xfrm>
              <a:off x="1396250" y="2377625"/>
              <a:ext cx="28325" cy="21200"/>
            </a:xfrm>
            <a:custGeom>
              <a:avLst/>
              <a:gdLst/>
              <a:ahLst/>
              <a:cxnLst/>
              <a:rect l="l" t="t" r="r" b="b"/>
              <a:pathLst>
                <a:path w="1133" h="848" extrusionOk="0">
                  <a:moveTo>
                    <a:pt x="281" y="1"/>
                  </a:moveTo>
                  <a:cubicBezTo>
                    <a:pt x="243" y="1"/>
                    <a:pt x="211" y="11"/>
                    <a:pt x="186" y="34"/>
                  </a:cubicBezTo>
                  <a:cubicBezTo>
                    <a:pt x="1" y="193"/>
                    <a:pt x="449" y="848"/>
                    <a:pt x="748" y="848"/>
                  </a:cubicBezTo>
                  <a:cubicBezTo>
                    <a:pt x="791" y="848"/>
                    <a:pt x="831" y="834"/>
                    <a:pt x="865" y="804"/>
                  </a:cubicBezTo>
                  <a:cubicBezTo>
                    <a:pt x="1133" y="563"/>
                    <a:pt x="560" y="1"/>
                    <a:pt x="28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0" name="Google Shape;1770;p26"/>
            <p:cNvSpPr/>
            <p:nvPr/>
          </p:nvSpPr>
          <p:spPr>
            <a:xfrm>
              <a:off x="1867775" y="1838925"/>
              <a:ext cx="21500" cy="18250"/>
            </a:xfrm>
            <a:custGeom>
              <a:avLst/>
              <a:gdLst/>
              <a:ahLst/>
              <a:cxnLst/>
              <a:rect l="l" t="t" r="r" b="b"/>
              <a:pathLst>
                <a:path w="860" h="730" extrusionOk="0">
                  <a:moveTo>
                    <a:pt x="573" y="1"/>
                  </a:moveTo>
                  <a:cubicBezTo>
                    <a:pt x="304" y="1"/>
                    <a:pt x="1" y="606"/>
                    <a:pt x="218" y="715"/>
                  </a:cubicBezTo>
                  <a:cubicBezTo>
                    <a:pt x="239" y="725"/>
                    <a:pt x="260" y="730"/>
                    <a:pt x="282" y="730"/>
                  </a:cubicBezTo>
                  <a:cubicBezTo>
                    <a:pt x="526" y="730"/>
                    <a:pt x="859" y="157"/>
                    <a:pt x="664" y="27"/>
                  </a:cubicBezTo>
                  <a:cubicBezTo>
                    <a:pt x="635" y="9"/>
                    <a:pt x="604" y="1"/>
                    <a:pt x="57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1" name="Google Shape;1771;p26"/>
            <p:cNvSpPr/>
            <p:nvPr/>
          </p:nvSpPr>
          <p:spPr>
            <a:xfrm>
              <a:off x="1875850" y="1879350"/>
              <a:ext cx="24475" cy="22900"/>
            </a:xfrm>
            <a:custGeom>
              <a:avLst/>
              <a:gdLst/>
              <a:ahLst/>
              <a:cxnLst/>
              <a:rect l="l" t="t" r="r" b="b"/>
              <a:pathLst>
                <a:path w="979" h="916" extrusionOk="0">
                  <a:moveTo>
                    <a:pt x="734" y="1"/>
                  </a:moveTo>
                  <a:cubicBezTo>
                    <a:pt x="491" y="1"/>
                    <a:pt x="0" y="680"/>
                    <a:pt x="291" y="880"/>
                  </a:cubicBezTo>
                  <a:cubicBezTo>
                    <a:pt x="327" y="905"/>
                    <a:pt x="363" y="916"/>
                    <a:pt x="400" y="916"/>
                  </a:cubicBezTo>
                  <a:cubicBezTo>
                    <a:pt x="693" y="916"/>
                    <a:pt x="978" y="200"/>
                    <a:pt x="807" y="30"/>
                  </a:cubicBezTo>
                  <a:cubicBezTo>
                    <a:pt x="787" y="10"/>
                    <a:pt x="762" y="1"/>
                    <a:pt x="7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2" name="Google Shape;1772;p26"/>
            <p:cNvSpPr/>
            <p:nvPr/>
          </p:nvSpPr>
          <p:spPr>
            <a:xfrm>
              <a:off x="1833050" y="1904200"/>
              <a:ext cx="23125" cy="16325"/>
            </a:xfrm>
            <a:custGeom>
              <a:avLst/>
              <a:gdLst/>
              <a:ahLst/>
              <a:cxnLst/>
              <a:rect l="l" t="t" r="r" b="b"/>
              <a:pathLst>
                <a:path w="925" h="653" extrusionOk="0">
                  <a:moveTo>
                    <a:pt x="719" y="0"/>
                  </a:moveTo>
                  <a:cubicBezTo>
                    <a:pt x="492" y="0"/>
                    <a:pt x="1" y="416"/>
                    <a:pt x="160" y="584"/>
                  </a:cubicBezTo>
                  <a:cubicBezTo>
                    <a:pt x="209" y="632"/>
                    <a:pt x="264" y="652"/>
                    <a:pt x="321" y="652"/>
                  </a:cubicBezTo>
                  <a:cubicBezTo>
                    <a:pt x="601" y="652"/>
                    <a:pt x="924" y="154"/>
                    <a:pt x="797" y="28"/>
                  </a:cubicBezTo>
                  <a:cubicBezTo>
                    <a:pt x="778" y="9"/>
                    <a:pt x="751" y="0"/>
                    <a:pt x="71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3" name="Google Shape;1773;p26"/>
            <p:cNvSpPr/>
            <p:nvPr/>
          </p:nvSpPr>
          <p:spPr>
            <a:xfrm>
              <a:off x="1874000" y="1761825"/>
              <a:ext cx="28725" cy="38100"/>
            </a:xfrm>
            <a:custGeom>
              <a:avLst/>
              <a:gdLst/>
              <a:ahLst/>
              <a:cxnLst/>
              <a:rect l="l" t="t" r="r" b="b"/>
              <a:pathLst>
                <a:path w="1149" h="1524" extrusionOk="0">
                  <a:moveTo>
                    <a:pt x="808" y="0"/>
                  </a:moveTo>
                  <a:cubicBezTo>
                    <a:pt x="474" y="0"/>
                    <a:pt x="0" y="1366"/>
                    <a:pt x="374" y="1511"/>
                  </a:cubicBezTo>
                  <a:cubicBezTo>
                    <a:pt x="394" y="1519"/>
                    <a:pt x="414" y="1523"/>
                    <a:pt x="433" y="1523"/>
                  </a:cubicBezTo>
                  <a:cubicBezTo>
                    <a:pt x="799" y="1523"/>
                    <a:pt x="1149" y="156"/>
                    <a:pt x="860" y="12"/>
                  </a:cubicBezTo>
                  <a:cubicBezTo>
                    <a:pt x="843" y="4"/>
                    <a:pt x="826" y="0"/>
                    <a:pt x="8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4" name="Google Shape;1774;p26"/>
            <p:cNvSpPr/>
            <p:nvPr/>
          </p:nvSpPr>
          <p:spPr>
            <a:xfrm>
              <a:off x="1330300" y="2014475"/>
              <a:ext cx="6600" cy="2825"/>
            </a:xfrm>
            <a:custGeom>
              <a:avLst/>
              <a:gdLst/>
              <a:ahLst/>
              <a:cxnLst/>
              <a:rect l="l" t="t" r="r" b="b"/>
              <a:pathLst>
                <a:path w="264" h="113" extrusionOk="0">
                  <a:moveTo>
                    <a:pt x="203" y="1"/>
                  </a:moveTo>
                  <a:cubicBezTo>
                    <a:pt x="101" y="11"/>
                    <a:pt x="41" y="21"/>
                    <a:pt x="41" y="21"/>
                  </a:cubicBezTo>
                  <a:cubicBezTo>
                    <a:pt x="20" y="21"/>
                    <a:pt x="0" y="52"/>
                    <a:pt x="0" y="72"/>
                  </a:cubicBezTo>
                  <a:cubicBezTo>
                    <a:pt x="0" y="102"/>
                    <a:pt x="20" y="112"/>
                    <a:pt x="50" y="112"/>
                  </a:cubicBezTo>
                  <a:cubicBezTo>
                    <a:pt x="50" y="112"/>
                    <a:pt x="111" y="112"/>
                    <a:pt x="223" y="92"/>
                  </a:cubicBezTo>
                  <a:cubicBezTo>
                    <a:pt x="243" y="92"/>
                    <a:pt x="263" y="61"/>
                    <a:pt x="253" y="41"/>
                  </a:cubicBezTo>
                  <a:cubicBezTo>
                    <a:pt x="253" y="11"/>
                    <a:pt x="232" y="1"/>
                    <a:pt x="21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5" name="Google Shape;1775;p26"/>
            <p:cNvSpPr/>
            <p:nvPr/>
          </p:nvSpPr>
          <p:spPr>
            <a:xfrm>
              <a:off x="1350550" y="1904625"/>
              <a:ext cx="207575" cy="109125"/>
            </a:xfrm>
            <a:custGeom>
              <a:avLst/>
              <a:gdLst/>
              <a:ahLst/>
              <a:cxnLst/>
              <a:rect l="l" t="t" r="r" b="b"/>
              <a:pathLst>
                <a:path w="8303" h="4365" extrusionOk="0">
                  <a:moveTo>
                    <a:pt x="8242" y="0"/>
                  </a:moveTo>
                  <a:cubicBezTo>
                    <a:pt x="8231" y="0"/>
                    <a:pt x="8221" y="0"/>
                    <a:pt x="8211" y="11"/>
                  </a:cubicBezTo>
                  <a:cubicBezTo>
                    <a:pt x="8130" y="81"/>
                    <a:pt x="8049" y="153"/>
                    <a:pt x="7958" y="223"/>
                  </a:cubicBezTo>
                  <a:cubicBezTo>
                    <a:pt x="7938" y="243"/>
                    <a:pt x="7938" y="274"/>
                    <a:pt x="7958" y="294"/>
                  </a:cubicBezTo>
                  <a:cubicBezTo>
                    <a:pt x="7968" y="304"/>
                    <a:pt x="7978" y="304"/>
                    <a:pt x="7988" y="304"/>
                  </a:cubicBezTo>
                  <a:cubicBezTo>
                    <a:pt x="7999" y="304"/>
                    <a:pt x="8008" y="304"/>
                    <a:pt x="8019" y="294"/>
                  </a:cubicBezTo>
                  <a:cubicBezTo>
                    <a:pt x="8110" y="223"/>
                    <a:pt x="8191" y="153"/>
                    <a:pt x="8272" y="81"/>
                  </a:cubicBezTo>
                  <a:cubicBezTo>
                    <a:pt x="8292" y="61"/>
                    <a:pt x="8302" y="31"/>
                    <a:pt x="8282" y="11"/>
                  </a:cubicBezTo>
                  <a:cubicBezTo>
                    <a:pt x="8272" y="0"/>
                    <a:pt x="8262" y="0"/>
                    <a:pt x="8242" y="0"/>
                  </a:cubicBezTo>
                  <a:close/>
                  <a:moveTo>
                    <a:pt x="7472" y="628"/>
                  </a:moveTo>
                  <a:cubicBezTo>
                    <a:pt x="7462" y="628"/>
                    <a:pt x="7452" y="639"/>
                    <a:pt x="7441" y="639"/>
                  </a:cubicBezTo>
                  <a:cubicBezTo>
                    <a:pt x="7351" y="709"/>
                    <a:pt x="7270" y="780"/>
                    <a:pt x="7178" y="841"/>
                  </a:cubicBezTo>
                  <a:cubicBezTo>
                    <a:pt x="7158" y="861"/>
                    <a:pt x="7158" y="891"/>
                    <a:pt x="7168" y="912"/>
                  </a:cubicBezTo>
                  <a:cubicBezTo>
                    <a:pt x="7178" y="922"/>
                    <a:pt x="7198" y="932"/>
                    <a:pt x="7209" y="932"/>
                  </a:cubicBezTo>
                  <a:cubicBezTo>
                    <a:pt x="7219" y="932"/>
                    <a:pt x="7229" y="922"/>
                    <a:pt x="7239" y="922"/>
                  </a:cubicBezTo>
                  <a:cubicBezTo>
                    <a:pt x="7320" y="851"/>
                    <a:pt x="7411" y="780"/>
                    <a:pt x="7502" y="720"/>
                  </a:cubicBezTo>
                  <a:cubicBezTo>
                    <a:pt x="7522" y="699"/>
                    <a:pt x="7522" y="669"/>
                    <a:pt x="7513" y="648"/>
                  </a:cubicBezTo>
                  <a:cubicBezTo>
                    <a:pt x="7502" y="639"/>
                    <a:pt x="7482" y="628"/>
                    <a:pt x="7472" y="628"/>
                  </a:cubicBezTo>
                  <a:close/>
                  <a:moveTo>
                    <a:pt x="6672" y="1226"/>
                  </a:moveTo>
                  <a:cubicBezTo>
                    <a:pt x="6662" y="1226"/>
                    <a:pt x="6652" y="1226"/>
                    <a:pt x="6642" y="1236"/>
                  </a:cubicBezTo>
                  <a:cubicBezTo>
                    <a:pt x="6550" y="1296"/>
                    <a:pt x="6460" y="1368"/>
                    <a:pt x="6368" y="1428"/>
                  </a:cubicBezTo>
                  <a:cubicBezTo>
                    <a:pt x="6348" y="1438"/>
                    <a:pt x="6348" y="1469"/>
                    <a:pt x="6358" y="1489"/>
                  </a:cubicBezTo>
                  <a:cubicBezTo>
                    <a:pt x="6368" y="1509"/>
                    <a:pt x="6379" y="1509"/>
                    <a:pt x="6399" y="1509"/>
                  </a:cubicBezTo>
                  <a:lnTo>
                    <a:pt x="6429" y="1509"/>
                  </a:lnTo>
                  <a:cubicBezTo>
                    <a:pt x="6520" y="1438"/>
                    <a:pt x="6611" y="1377"/>
                    <a:pt x="6703" y="1317"/>
                  </a:cubicBezTo>
                  <a:cubicBezTo>
                    <a:pt x="6723" y="1296"/>
                    <a:pt x="6723" y="1266"/>
                    <a:pt x="6712" y="1246"/>
                  </a:cubicBezTo>
                  <a:cubicBezTo>
                    <a:pt x="6703" y="1236"/>
                    <a:pt x="6682" y="1226"/>
                    <a:pt x="6672" y="1226"/>
                  </a:cubicBezTo>
                  <a:close/>
                  <a:moveTo>
                    <a:pt x="5842" y="1782"/>
                  </a:moveTo>
                  <a:cubicBezTo>
                    <a:pt x="5832" y="1782"/>
                    <a:pt x="5821" y="1793"/>
                    <a:pt x="5821" y="1793"/>
                  </a:cubicBezTo>
                  <a:cubicBezTo>
                    <a:pt x="5720" y="1854"/>
                    <a:pt x="5629" y="1914"/>
                    <a:pt x="5538" y="1975"/>
                  </a:cubicBezTo>
                  <a:cubicBezTo>
                    <a:pt x="5518" y="1985"/>
                    <a:pt x="5508" y="2016"/>
                    <a:pt x="5518" y="2036"/>
                  </a:cubicBezTo>
                  <a:cubicBezTo>
                    <a:pt x="5528" y="2046"/>
                    <a:pt x="5548" y="2056"/>
                    <a:pt x="5558" y="2056"/>
                  </a:cubicBezTo>
                  <a:cubicBezTo>
                    <a:pt x="5569" y="2056"/>
                    <a:pt x="5578" y="2056"/>
                    <a:pt x="5589" y="2046"/>
                  </a:cubicBezTo>
                  <a:cubicBezTo>
                    <a:pt x="5680" y="1995"/>
                    <a:pt x="5771" y="1935"/>
                    <a:pt x="5872" y="1874"/>
                  </a:cubicBezTo>
                  <a:cubicBezTo>
                    <a:pt x="5893" y="1863"/>
                    <a:pt x="5893" y="1833"/>
                    <a:pt x="5882" y="1803"/>
                  </a:cubicBezTo>
                  <a:cubicBezTo>
                    <a:pt x="5872" y="1793"/>
                    <a:pt x="5862" y="1782"/>
                    <a:pt x="5842" y="1782"/>
                  </a:cubicBezTo>
                  <a:close/>
                  <a:moveTo>
                    <a:pt x="4991" y="2299"/>
                  </a:moveTo>
                  <a:cubicBezTo>
                    <a:pt x="4981" y="2299"/>
                    <a:pt x="4971" y="2309"/>
                    <a:pt x="4961" y="2309"/>
                  </a:cubicBezTo>
                  <a:cubicBezTo>
                    <a:pt x="4870" y="2370"/>
                    <a:pt x="4768" y="2421"/>
                    <a:pt x="4678" y="2471"/>
                  </a:cubicBezTo>
                  <a:cubicBezTo>
                    <a:pt x="4647" y="2481"/>
                    <a:pt x="4647" y="2511"/>
                    <a:pt x="4657" y="2532"/>
                  </a:cubicBezTo>
                  <a:cubicBezTo>
                    <a:pt x="4667" y="2552"/>
                    <a:pt x="4678" y="2562"/>
                    <a:pt x="4698" y="2562"/>
                  </a:cubicBezTo>
                  <a:cubicBezTo>
                    <a:pt x="4708" y="2562"/>
                    <a:pt x="4718" y="2562"/>
                    <a:pt x="4718" y="2552"/>
                  </a:cubicBezTo>
                  <a:cubicBezTo>
                    <a:pt x="4819" y="2502"/>
                    <a:pt x="4910" y="2451"/>
                    <a:pt x="5011" y="2390"/>
                  </a:cubicBezTo>
                  <a:cubicBezTo>
                    <a:pt x="5032" y="2380"/>
                    <a:pt x="5042" y="2349"/>
                    <a:pt x="5032" y="2329"/>
                  </a:cubicBezTo>
                  <a:cubicBezTo>
                    <a:pt x="5022" y="2309"/>
                    <a:pt x="5002" y="2299"/>
                    <a:pt x="4991" y="2299"/>
                  </a:cubicBezTo>
                  <a:close/>
                  <a:moveTo>
                    <a:pt x="4111" y="2775"/>
                  </a:moveTo>
                  <a:cubicBezTo>
                    <a:pt x="4100" y="2775"/>
                    <a:pt x="4090" y="2775"/>
                    <a:pt x="4090" y="2785"/>
                  </a:cubicBezTo>
                  <a:cubicBezTo>
                    <a:pt x="3989" y="2835"/>
                    <a:pt x="3888" y="2886"/>
                    <a:pt x="3787" y="2927"/>
                  </a:cubicBezTo>
                  <a:cubicBezTo>
                    <a:pt x="3766" y="2947"/>
                    <a:pt x="3756" y="2967"/>
                    <a:pt x="3766" y="2997"/>
                  </a:cubicBezTo>
                  <a:cubicBezTo>
                    <a:pt x="3776" y="3008"/>
                    <a:pt x="3796" y="3018"/>
                    <a:pt x="3807" y="3018"/>
                  </a:cubicBezTo>
                  <a:lnTo>
                    <a:pt x="3827" y="3018"/>
                  </a:lnTo>
                  <a:lnTo>
                    <a:pt x="4131" y="2866"/>
                  </a:lnTo>
                  <a:cubicBezTo>
                    <a:pt x="4151" y="2856"/>
                    <a:pt x="4161" y="2826"/>
                    <a:pt x="4151" y="2805"/>
                  </a:cubicBezTo>
                  <a:cubicBezTo>
                    <a:pt x="4141" y="2785"/>
                    <a:pt x="4131" y="2775"/>
                    <a:pt x="4111" y="2775"/>
                  </a:cubicBezTo>
                  <a:close/>
                  <a:moveTo>
                    <a:pt x="3189" y="3210"/>
                  </a:moveTo>
                  <a:cubicBezTo>
                    <a:pt x="3088" y="3261"/>
                    <a:pt x="2986" y="3301"/>
                    <a:pt x="2885" y="3342"/>
                  </a:cubicBezTo>
                  <a:cubicBezTo>
                    <a:pt x="2855" y="3352"/>
                    <a:pt x="2845" y="3382"/>
                    <a:pt x="2855" y="3402"/>
                  </a:cubicBezTo>
                  <a:cubicBezTo>
                    <a:pt x="2865" y="3423"/>
                    <a:pt x="2885" y="3433"/>
                    <a:pt x="2905" y="3433"/>
                  </a:cubicBezTo>
                  <a:lnTo>
                    <a:pt x="2916" y="3433"/>
                  </a:lnTo>
                  <a:cubicBezTo>
                    <a:pt x="3017" y="3393"/>
                    <a:pt x="3118" y="3342"/>
                    <a:pt x="3229" y="3301"/>
                  </a:cubicBezTo>
                  <a:cubicBezTo>
                    <a:pt x="3250" y="3291"/>
                    <a:pt x="3260" y="3261"/>
                    <a:pt x="3250" y="3240"/>
                  </a:cubicBezTo>
                  <a:cubicBezTo>
                    <a:pt x="3240" y="3220"/>
                    <a:pt x="3229" y="3210"/>
                    <a:pt x="3209" y="3210"/>
                  </a:cubicBezTo>
                  <a:close/>
                  <a:moveTo>
                    <a:pt x="2288" y="3585"/>
                  </a:moveTo>
                  <a:cubicBezTo>
                    <a:pt x="2278" y="3585"/>
                    <a:pt x="2268" y="3595"/>
                    <a:pt x="2268" y="3595"/>
                  </a:cubicBezTo>
                  <a:cubicBezTo>
                    <a:pt x="2156" y="3636"/>
                    <a:pt x="2055" y="3676"/>
                    <a:pt x="1954" y="3706"/>
                  </a:cubicBezTo>
                  <a:cubicBezTo>
                    <a:pt x="1933" y="3717"/>
                    <a:pt x="1913" y="3747"/>
                    <a:pt x="1924" y="3767"/>
                  </a:cubicBezTo>
                  <a:cubicBezTo>
                    <a:pt x="1933" y="3787"/>
                    <a:pt x="1954" y="3798"/>
                    <a:pt x="1974" y="3798"/>
                  </a:cubicBezTo>
                  <a:lnTo>
                    <a:pt x="1984" y="3798"/>
                  </a:lnTo>
                  <a:cubicBezTo>
                    <a:pt x="2086" y="3757"/>
                    <a:pt x="2197" y="3717"/>
                    <a:pt x="2298" y="3676"/>
                  </a:cubicBezTo>
                  <a:cubicBezTo>
                    <a:pt x="2329" y="3676"/>
                    <a:pt x="2338" y="3645"/>
                    <a:pt x="2329" y="3615"/>
                  </a:cubicBezTo>
                  <a:cubicBezTo>
                    <a:pt x="2318" y="3605"/>
                    <a:pt x="2298" y="3585"/>
                    <a:pt x="2288" y="3585"/>
                  </a:cubicBezTo>
                  <a:close/>
                  <a:moveTo>
                    <a:pt x="1326" y="3919"/>
                  </a:moveTo>
                  <a:cubicBezTo>
                    <a:pt x="1225" y="3960"/>
                    <a:pt x="1114" y="3990"/>
                    <a:pt x="1012" y="4020"/>
                  </a:cubicBezTo>
                  <a:cubicBezTo>
                    <a:pt x="982" y="4030"/>
                    <a:pt x="972" y="4050"/>
                    <a:pt x="982" y="4081"/>
                  </a:cubicBezTo>
                  <a:cubicBezTo>
                    <a:pt x="982" y="4101"/>
                    <a:pt x="1002" y="4111"/>
                    <a:pt x="1022" y="4111"/>
                  </a:cubicBezTo>
                  <a:lnTo>
                    <a:pt x="1033" y="4111"/>
                  </a:lnTo>
                  <a:cubicBezTo>
                    <a:pt x="1144" y="4081"/>
                    <a:pt x="1245" y="4050"/>
                    <a:pt x="1357" y="4010"/>
                  </a:cubicBezTo>
                  <a:cubicBezTo>
                    <a:pt x="1377" y="4000"/>
                    <a:pt x="1397" y="3980"/>
                    <a:pt x="1387" y="3949"/>
                  </a:cubicBezTo>
                  <a:cubicBezTo>
                    <a:pt x="1377" y="3929"/>
                    <a:pt x="1357" y="3919"/>
                    <a:pt x="1336" y="3919"/>
                  </a:cubicBezTo>
                  <a:close/>
                  <a:moveTo>
                    <a:pt x="365" y="4192"/>
                  </a:moveTo>
                  <a:cubicBezTo>
                    <a:pt x="263" y="4223"/>
                    <a:pt x="151" y="4243"/>
                    <a:pt x="41" y="4273"/>
                  </a:cubicBezTo>
                  <a:cubicBezTo>
                    <a:pt x="20" y="4273"/>
                    <a:pt x="0" y="4304"/>
                    <a:pt x="10" y="4324"/>
                  </a:cubicBezTo>
                  <a:cubicBezTo>
                    <a:pt x="10" y="4344"/>
                    <a:pt x="30" y="4365"/>
                    <a:pt x="50" y="4365"/>
                  </a:cubicBezTo>
                  <a:lnTo>
                    <a:pt x="61" y="4365"/>
                  </a:lnTo>
                  <a:cubicBezTo>
                    <a:pt x="172" y="4334"/>
                    <a:pt x="284" y="4314"/>
                    <a:pt x="394" y="4284"/>
                  </a:cubicBezTo>
                  <a:cubicBezTo>
                    <a:pt x="415" y="4284"/>
                    <a:pt x="435" y="4253"/>
                    <a:pt x="425" y="4233"/>
                  </a:cubicBezTo>
                  <a:cubicBezTo>
                    <a:pt x="415" y="4203"/>
                    <a:pt x="405" y="4192"/>
                    <a:pt x="374" y="4192"/>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6" name="Google Shape;1776;p26"/>
            <p:cNvSpPr/>
            <p:nvPr/>
          </p:nvSpPr>
          <p:spPr>
            <a:xfrm>
              <a:off x="1567725" y="1890700"/>
              <a:ext cx="5825" cy="5350"/>
            </a:xfrm>
            <a:custGeom>
              <a:avLst/>
              <a:gdLst/>
              <a:ahLst/>
              <a:cxnLst/>
              <a:rect l="l" t="t" r="r" b="b"/>
              <a:pathLst>
                <a:path w="233" h="214" extrusionOk="0">
                  <a:moveTo>
                    <a:pt x="182" y="1"/>
                  </a:moveTo>
                  <a:cubicBezTo>
                    <a:pt x="172" y="1"/>
                    <a:pt x="152" y="11"/>
                    <a:pt x="152" y="21"/>
                  </a:cubicBezTo>
                  <a:cubicBezTo>
                    <a:pt x="111" y="51"/>
                    <a:pt x="71" y="92"/>
                    <a:pt x="30" y="122"/>
                  </a:cubicBezTo>
                  <a:cubicBezTo>
                    <a:pt x="10" y="143"/>
                    <a:pt x="0" y="173"/>
                    <a:pt x="20" y="193"/>
                  </a:cubicBezTo>
                  <a:cubicBezTo>
                    <a:pt x="30" y="203"/>
                    <a:pt x="41" y="213"/>
                    <a:pt x="61" y="213"/>
                  </a:cubicBezTo>
                  <a:cubicBezTo>
                    <a:pt x="71" y="213"/>
                    <a:pt x="81" y="203"/>
                    <a:pt x="91" y="193"/>
                  </a:cubicBezTo>
                  <a:cubicBezTo>
                    <a:pt x="131" y="163"/>
                    <a:pt x="172" y="122"/>
                    <a:pt x="212" y="82"/>
                  </a:cubicBezTo>
                  <a:cubicBezTo>
                    <a:pt x="233" y="71"/>
                    <a:pt x="233" y="41"/>
                    <a:pt x="212" y="21"/>
                  </a:cubicBezTo>
                  <a:cubicBezTo>
                    <a:pt x="203" y="11"/>
                    <a:pt x="192" y="1"/>
                    <a:pt x="18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7" name="Google Shape;1777;p26"/>
            <p:cNvSpPr/>
            <p:nvPr/>
          </p:nvSpPr>
          <p:spPr>
            <a:xfrm>
              <a:off x="1330025" y="2370300"/>
              <a:ext cx="108625" cy="85150"/>
            </a:xfrm>
            <a:custGeom>
              <a:avLst/>
              <a:gdLst/>
              <a:ahLst/>
              <a:cxnLst/>
              <a:rect l="l" t="t" r="r" b="b"/>
              <a:pathLst>
                <a:path w="4345" h="3406" extrusionOk="0">
                  <a:moveTo>
                    <a:pt x="746" y="1"/>
                  </a:moveTo>
                  <a:cubicBezTo>
                    <a:pt x="727" y="1"/>
                    <a:pt x="710" y="8"/>
                    <a:pt x="700" y="23"/>
                  </a:cubicBezTo>
                  <a:cubicBezTo>
                    <a:pt x="173" y="540"/>
                    <a:pt x="0" y="1168"/>
                    <a:pt x="122" y="1472"/>
                  </a:cubicBezTo>
                  <a:cubicBezTo>
                    <a:pt x="173" y="1603"/>
                    <a:pt x="274" y="1674"/>
                    <a:pt x="416" y="1674"/>
                  </a:cubicBezTo>
                  <a:cubicBezTo>
                    <a:pt x="619" y="1674"/>
                    <a:pt x="851" y="1562"/>
                    <a:pt x="1084" y="1461"/>
                  </a:cubicBezTo>
                  <a:cubicBezTo>
                    <a:pt x="1271" y="1372"/>
                    <a:pt x="1472" y="1282"/>
                    <a:pt x="1617" y="1282"/>
                  </a:cubicBezTo>
                  <a:cubicBezTo>
                    <a:pt x="1652" y="1282"/>
                    <a:pt x="1684" y="1287"/>
                    <a:pt x="1712" y="1299"/>
                  </a:cubicBezTo>
                  <a:cubicBezTo>
                    <a:pt x="1803" y="1340"/>
                    <a:pt x="1793" y="1623"/>
                    <a:pt x="1773" y="1877"/>
                  </a:cubicBezTo>
                  <a:cubicBezTo>
                    <a:pt x="1752" y="2241"/>
                    <a:pt x="1732" y="2666"/>
                    <a:pt x="2005" y="2777"/>
                  </a:cubicBezTo>
                  <a:cubicBezTo>
                    <a:pt x="2063" y="2801"/>
                    <a:pt x="2123" y="2810"/>
                    <a:pt x="2183" y="2810"/>
                  </a:cubicBezTo>
                  <a:cubicBezTo>
                    <a:pt x="2387" y="2810"/>
                    <a:pt x="2602" y="2697"/>
                    <a:pt x="2805" y="2595"/>
                  </a:cubicBezTo>
                  <a:cubicBezTo>
                    <a:pt x="2975" y="2511"/>
                    <a:pt x="3139" y="2426"/>
                    <a:pt x="3261" y="2426"/>
                  </a:cubicBezTo>
                  <a:cubicBezTo>
                    <a:pt x="3299" y="2426"/>
                    <a:pt x="3333" y="2434"/>
                    <a:pt x="3362" y="2453"/>
                  </a:cubicBezTo>
                  <a:cubicBezTo>
                    <a:pt x="3494" y="2534"/>
                    <a:pt x="3494" y="2687"/>
                    <a:pt x="3494" y="2849"/>
                  </a:cubicBezTo>
                  <a:cubicBezTo>
                    <a:pt x="3494" y="3020"/>
                    <a:pt x="3494" y="3203"/>
                    <a:pt x="3656" y="3324"/>
                  </a:cubicBezTo>
                  <a:cubicBezTo>
                    <a:pt x="3747" y="3385"/>
                    <a:pt x="3838" y="3405"/>
                    <a:pt x="3929" y="3405"/>
                  </a:cubicBezTo>
                  <a:cubicBezTo>
                    <a:pt x="4091" y="3405"/>
                    <a:pt x="4233" y="3324"/>
                    <a:pt x="4314" y="3263"/>
                  </a:cubicBezTo>
                  <a:cubicBezTo>
                    <a:pt x="4334" y="3243"/>
                    <a:pt x="4344" y="3193"/>
                    <a:pt x="4314" y="3162"/>
                  </a:cubicBezTo>
                  <a:cubicBezTo>
                    <a:pt x="4304" y="3147"/>
                    <a:pt x="4288" y="3140"/>
                    <a:pt x="4272" y="3140"/>
                  </a:cubicBezTo>
                  <a:cubicBezTo>
                    <a:pt x="4256" y="3140"/>
                    <a:pt x="4238" y="3147"/>
                    <a:pt x="4223" y="3162"/>
                  </a:cubicBezTo>
                  <a:cubicBezTo>
                    <a:pt x="4215" y="3162"/>
                    <a:pt x="4089" y="3265"/>
                    <a:pt x="3933" y="3265"/>
                  </a:cubicBezTo>
                  <a:cubicBezTo>
                    <a:pt x="3871" y="3265"/>
                    <a:pt x="3803" y="3249"/>
                    <a:pt x="3737" y="3203"/>
                  </a:cubicBezTo>
                  <a:cubicBezTo>
                    <a:pt x="3636" y="3132"/>
                    <a:pt x="3636" y="3000"/>
                    <a:pt x="3636" y="2849"/>
                  </a:cubicBezTo>
                  <a:cubicBezTo>
                    <a:pt x="3636" y="2666"/>
                    <a:pt x="3636" y="2464"/>
                    <a:pt x="3433" y="2332"/>
                  </a:cubicBezTo>
                  <a:cubicBezTo>
                    <a:pt x="3380" y="2298"/>
                    <a:pt x="3322" y="2284"/>
                    <a:pt x="3261" y="2284"/>
                  </a:cubicBezTo>
                  <a:cubicBezTo>
                    <a:pt x="3104" y="2284"/>
                    <a:pt x="2924" y="2379"/>
                    <a:pt x="2734" y="2474"/>
                  </a:cubicBezTo>
                  <a:cubicBezTo>
                    <a:pt x="2549" y="2570"/>
                    <a:pt x="2351" y="2667"/>
                    <a:pt x="2181" y="2667"/>
                  </a:cubicBezTo>
                  <a:cubicBezTo>
                    <a:pt x="2137" y="2667"/>
                    <a:pt x="2095" y="2661"/>
                    <a:pt x="2056" y="2646"/>
                  </a:cubicBezTo>
                  <a:cubicBezTo>
                    <a:pt x="1874" y="2565"/>
                    <a:pt x="1894" y="2201"/>
                    <a:pt x="1914" y="1877"/>
                  </a:cubicBezTo>
                  <a:cubicBezTo>
                    <a:pt x="1935" y="1542"/>
                    <a:pt x="1955" y="1249"/>
                    <a:pt x="1773" y="1168"/>
                  </a:cubicBezTo>
                  <a:cubicBezTo>
                    <a:pt x="1724" y="1146"/>
                    <a:pt x="1671" y="1136"/>
                    <a:pt x="1615" y="1136"/>
                  </a:cubicBezTo>
                  <a:cubicBezTo>
                    <a:pt x="1441" y="1136"/>
                    <a:pt x="1238" y="1230"/>
                    <a:pt x="1024" y="1330"/>
                  </a:cubicBezTo>
                  <a:cubicBezTo>
                    <a:pt x="810" y="1431"/>
                    <a:pt x="588" y="1532"/>
                    <a:pt x="416" y="1532"/>
                  </a:cubicBezTo>
                  <a:cubicBezTo>
                    <a:pt x="335" y="1532"/>
                    <a:pt x="284" y="1492"/>
                    <a:pt x="254" y="1421"/>
                  </a:cubicBezTo>
                  <a:cubicBezTo>
                    <a:pt x="142" y="1168"/>
                    <a:pt x="324" y="590"/>
                    <a:pt x="801" y="125"/>
                  </a:cubicBezTo>
                  <a:cubicBezTo>
                    <a:pt x="821" y="95"/>
                    <a:pt x="821" y="54"/>
                    <a:pt x="801" y="23"/>
                  </a:cubicBezTo>
                  <a:cubicBezTo>
                    <a:pt x="785" y="8"/>
                    <a:pt x="765" y="1"/>
                    <a:pt x="746" y="1"/>
                  </a:cubicBezTo>
                  <a:close/>
                </a:path>
              </a:pathLst>
            </a:custGeom>
            <a:solidFill>
              <a:srgbClr val="CAE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8" name="Google Shape;1778;p26"/>
            <p:cNvSpPr/>
            <p:nvPr/>
          </p:nvSpPr>
          <p:spPr>
            <a:xfrm>
              <a:off x="1335075" y="1754025"/>
              <a:ext cx="306075" cy="243525"/>
            </a:xfrm>
            <a:custGeom>
              <a:avLst/>
              <a:gdLst/>
              <a:ahLst/>
              <a:cxnLst/>
              <a:rect l="l" t="t" r="r" b="b"/>
              <a:pathLst>
                <a:path w="12243" h="9741" extrusionOk="0">
                  <a:moveTo>
                    <a:pt x="12242" y="0"/>
                  </a:moveTo>
                  <a:lnTo>
                    <a:pt x="1" y="10"/>
                  </a:lnTo>
                  <a:lnTo>
                    <a:pt x="1" y="9741"/>
                  </a:lnTo>
                  <a:cubicBezTo>
                    <a:pt x="1" y="9741"/>
                    <a:pt x="8314" y="7766"/>
                    <a:pt x="1224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9" name="Google Shape;1779;p26"/>
            <p:cNvSpPr/>
            <p:nvPr/>
          </p:nvSpPr>
          <p:spPr>
            <a:xfrm>
              <a:off x="1759325" y="1710750"/>
              <a:ext cx="97475" cy="210350"/>
            </a:xfrm>
            <a:custGeom>
              <a:avLst/>
              <a:gdLst/>
              <a:ahLst/>
              <a:cxnLst/>
              <a:rect l="l" t="t" r="r" b="b"/>
              <a:pathLst>
                <a:path w="3899" h="8414" extrusionOk="0">
                  <a:moveTo>
                    <a:pt x="2378" y="0"/>
                  </a:moveTo>
                  <a:cubicBezTo>
                    <a:pt x="2257" y="0"/>
                    <a:pt x="2133" y="26"/>
                    <a:pt x="2016" y="81"/>
                  </a:cubicBezTo>
                  <a:cubicBezTo>
                    <a:pt x="1580" y="283"/>
                    <a:pt x="1388" y="800"/>
                    <a:pt x="1590" y="1245"/>
                  </a:cubicBezTo>
                  <a:cubicBezTo>
                    <a:pt x="1590" y="1245"/>
                    <a:pt x="1995" y="2157"/>
                    <a:pt x="2056" y="3311"/>
                  </a:cubicBezTo>
                  <a:cubicBezTo>
                    <a:pt x="2126" y="4799"/>
                    <a:pt x="1590" y="5994"/>
                    <a:pt x="466" y="6855"/>
                  </a:cubicBezTo>
                  <a:cubicBezTo>
                    <a:pt x="81" y="7138"/>
                    <a:pt x="0" y="7695"/>
                    <a:pt x="294" y="8070"/>
                  </a:cubicBezTo>
                  <a:cubicBezTo>
                    <a:pt x="466" y="8302"/>
                    <a:pt x="729" y="8414"/>
                    <a:pt x="993" y="8414"/>
                  </a:cubicBezTo>
                  <a:cubicBezTo>
                    <a:pt x="1175" y="8414"/>
                    <a:pt x="1357" y="8363"/>
                    <a:pt x="1519" y="8241"/>
                  </a:cubicBezTo>
                  <a:cubicBezTo>
                    <a:pt x="3109" y="7026"/>
                    <a:pt x="3899" y="5295"/>
                    <a:pt x="3798" y="3219"/>
                  </a:cubicBezTo>
                  <a:cubicBezTo>
                    <a:pt x="3726" y="1721"/>
                    <a:pt x="3200" y="557"/>
                    <a:pt x="3170" y="506"/>
                  </a:cubicBezTo>
                  <a:cubicBezTo>
                    <a:pt x="3022" y="189"/>
                    <a:pt x="2707" y="0"/>
                    <a:pt x="23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0" name="Google Shape;1780;p26"/>
            <p:cNvSpPr/>
            <p:nvPr/>
          </p:nvSpPr>
          <p:spPr>
            <a:xfrm>
              <a:off x="1588475" y="2353425"/>
              <a:ext cx="373375" cy="138225"/>
            </a:xfrm>
            <a:custGeom>
              <a:avLst/>
              <a:gdLst/>
              <a:ahLst/>
              <a:cxnLst/>
              <a:rect l="l" t="t" r="r" b="b"/>
              <a:pathLst>
                <a:path w="14935" h="5529" extrusionOk="0">
                  <a:moveTo>
                    <a:pt x="10428" y="0"/>
                  </a:moveTo>
                  <a:cubicBezTo>
                    <a:pt x="9439" y="0"/>
                    <a:pt x="8252" y="215"/>
                    <a:pt x="6845" y="678"/>
                  </a:cubicBezTo>
                  <a:cubicBezTo>
                    <a:pt x="2906" y="1974"/>
                    <a:pt x="0" y="5488"/>
                    <a:pt x="0" y="5488"/>
                  </a:cubicBezTo>
                  <a:lnTo>
                    <a:pt x="13901" y="5528"/>
                  </a:lnTo>
                  <a:cubicBezTo>
                    <a:pt x="13901" y="5528"/>
                    <a:pt x="14934" y="3787"/>
                    <a:pt x="13962" y="1893"/>
                  </a:cubicBezTo>
                  <a:cubicBezTo>
                    <a:pt x="13344" y="696"/>
                    <a:pt x="12207" y="0"/>
                    <a:pt x="1042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1" name="Google Shape;1781;p26"/>
            <p:cNvSpPr/>
            <p:nvPr/>
          </p:nvSpPr>
          <p:spPr>
            <a:xfrm>
              <a:off x="1632250" y="2336700"/>
              <a:ext cx="330350" cy="141525"/>
            </a:xfrm>
            <a:custGeom>
              <a:avLst/>
              <a:gdLst/>
              <a:ahLst/>
              <a:cxnLst/>
              <a:rect l="l" t="t" r="r" b="b"/>
              <a:pathLst>
                <a:path w="13214" h="5661" extrusionOk="0">
                  <a:moveTo>
                    <a:pt x="8496" y="1"/>
                  </a:moveTo>
                  <a:cubicBezTo>
                    <a:pt x="8476" y="1"/>
                    <a:pt x="8455" y="21"/>
                    <a:pt x="8455" y="41"/>
                  </a:cubicBezTo>
                  <a:cubicBezTo>
                    <a:pt x="8455" y="62"/>
                    <a:pt x="8476" y="82"/>
                    <a:pt x="8496" y="82"/>
                  </a:cubicBezTo>
                  <a:lnTo>
                    <a:pt x="8769" y="82"/>
                  </a:lnTo>
                  <a:cubicBezTo>
                    <a:pt x="8800" y="82"/>
                    <a:pt x="8809" y="62"/>
                    <a:pt x="8809" y="41"/>
                  </a:cubicBezTo>
                  <a:cubicBezTo>
                    <a:pt x="8809" y="21"/>
                    <a:pt x="8800" y="1"/>
                    <a:pt x="8779" y="1"/>
                  </a:cubicBezTo>
                  <a:close/>
                  <a:moveTo>
                    <a:pt x="7938" y="31"/>
                  </a:moveTo>
                  <a:cubicBezTo>
                    <a:pt x="7848" y="31"/>
                    <a:pt x="7747" y="41"/>
                    <a:pt x="7655" y="51"/>
                  </a:cubicBezTo>
                  <a:cubicBezTo>
                    <a:pt x="7635" y="62"/>
                    <a:pt x="7625" y="82"/>
                    <a:pt x="7625" y="102"/>
                  </a:cubicBezTo>
                  <a:cubicBezTo>
                    <a:pt x="7625" y="122"/>
                    <a:pt x="7645" y="132"/>
                    <a:pt x="7666" y="132"/>
                  </a:cubicBezTo>
                  <a:cubicBezTo>
                    <a:pt x="7756" y="122"/>
                    <a:pt x="7848" y="112"/>
                    <a:pt x="7938" y="112"/>
                  </a:cubicBezTo>
                  <a:cubicBezTo>
                    <a:pt x="7969" y="102"/>
                    <a:pt x="7979" y="92"/>
                    <a:pt x="7979" y="62"/>
                  </a:cubicBezTo>
                  <a:cubicBezTo>
                    <a:pt x="7979" y="41"/>
                    <a:pt x="7959" y="31"/>
                    <a:pt x="7938" y="31"/>
                  </a:cubicBezTo>
                  <a:close/>
                  <a:moveTo>
                    <a:pt x="9321" y="39"/>
                  </a:moveTo>
                  <a:cubicBezTo>
                    <a:pt x="9302" y="39"/>
                    <a:pt x="9293" y="55"/>
                    <a:pt x="9286" y="71"/>
                  </a:cubicBezTo>
                  <a:cubicBezTo>
                    <a:pt x="9286" y="92"/>
                    <a:pt x="9306" y="112"/>
                    <a:pt x="9326" y="112"/>
                  </a:cubicBezTo>
                  <a:cubicBezTo>
                    <a:pt x="9417" y="122"/>
                    <a:pt x="9508" y="132"/>
                    <a:pt x="9599" y="152"/>
                  </a:cubicBezTo>
                  <a:lnTo>
                    <a:pt x="9609" y="152"/>
                  </a:lnTo>
                  <a:cubicBezTo>
                    <a:pt x="9630" y="152"/>
                    <a:pt x="9639" y="132"/>
                    <a:pt x="9639" y="112"/>
                  </a:cubicBezTo>
                  <a:cubicBezTo>
                    <a:pt x="9650" y="92"/>
                    <a:pt x="9630" y="71"/>
                    <a:pt x="9609" y="71"/>
                  </a:cubicBezTo>
                  <a:lnTo>
                    <a:pt x="9336" y="41"/>
                  </a:lnTo>
                  <a:cubicBezTo>
                    <a:pt x="9330" y="39"/>
                    <a:pt x="9325" y="39"/>
                    <a:pt x="9321" y="39"/>
                  </a:cubicBezTo>
                  <a:close/>
                  <a:moveTo>
                    <a:pt x="7108" y="132"/>
                  </a:moveTo>
                  <a:cubicBezTo>
                    <a:pt x="7018" y="143"/>
                    <a:pt x="6916" y="163"/>
                    <a:pt x="6825" y="183"/>
                  </a:cubicBezTo>
                  <a:cubicBezTo>
                    <a:pt x="6805" y="183"/>
                    <a:pt x="6795" y="203"/>
                    <a:pt x="6795" y="224"/>
                  </a:cubicBezTo>
                  <a:cubicBezTo>
                    <a:pt x="6805" y="244"/>
                    <a:pt x="6815" y="264"/>
                    <a:pt x="6835" y="264"/>
                  </a:cubicBezTo>
                  <a:lnTo>
                    <a:pt x="6845" y="264"/>
                  </a:lnTo>
                  <a:cubicBezTo>
                    <a:pt x="6937" y="244"/>
                    <a:pt x="7027" y="224"/>
                    <a:pt x="7119" y="213"/>
                  </a:cubicBezTo>
                  <a:cubicBezTo>
                    <a:pt x="7139" y="203"/>
                    <a:pt x="7149" y="183"/>
                    <a:pt x="7149" y="163"/>
                  </a:cubicBezTo>
                  <a:cubicBezTo>
                    <a:pt x="7149" y="143"/>
                    <a:pt x="7129" y="132"/>
                    <a:pt x="7108" y="132"/>
                  </a:cubicBezTo>
                  <a:close/>
                  <a:moveTo>
                    <a:pt x="10142" y="169"/>
                  </a:moveTo>
                  <a:cubicBezTo>
                    <a:pt x="10127" y="169"/>
                    <a:pt x="10116" y="180"/>
                    <a:pt x="10116" y="203"/>
                  </a:cubicBezTo>
                  <a:cubicBezTo>
                    <a:pt x="10105" y="224"/>
                    <a:pt x="10125" y="244"/>
                    <a:pt x="10146" y="244"/>
                  </a:cubicBezTo>
                  <a:cubicBezTo>
                    <a:pt x="10237" y="264"/>
                    <a:pt x="10328" y="284"/>
                    <a:pt x="10409" y="314"/>
                  </a:cubicBezTo>
                  <a:lnTo>
                    <a:pt x="10419" y="314"/>
                  </a:lnTo>
                  <a:cubicBezTo>
                    <a:pt x="10440" y="314"/>
                    <a:pt x="10460" y="305"/>
                    <a:pt x="10460" y="284"/>
                  </a:cubicBezTo>
                  <a:cubicBezTo>
                    <a:pt x="10470" y="264"/>
                    <a:pt x="10449" y="244"/>
                    <a:pt x="10429" y="233"/>
                  </a:cubicBezTo>
                  <a:cubicBezTo>
                    <a:pt x="10348" y="213"/>
                    <a:pt x="10257" y="193"/>
                    <a:pt x="10156" y="173"/>
                  </a:cubicBezTo>
                  <a:cubicBezTo>
                    <a:pt x="10151" y="170"/>
                    <a:pt x="10146" y="169"/>
                    <a:pt x="10142" y="169"/>
                  </a:cubicBezTo>
                  <a:close/>
                  <a:moveTo>
                    <a:pt x="6300" y="301"/>
                  </a:moveTo>
                  <a:cubicBezTo>
                    <a:pt x="6294" y="301"/>
                    <a:pt x="6286" y="302"/>
                    <a:pt x="6278" y="305"/>
                  </a:cubicBezTo>
                  <a:cubicBezTo>
                    <a:pt x="6197" y="325"/>
                    <a:pt x="6106" y="345"/>
                    <a:pt x="6015" y="365"/>
                  </a:cubicBezTo>
                  <a:cubicBezTo>
                    <a:pt x="5995" y="375"/>
                    <a:pt x="5974" y="395"/>
                    <a:pt x="5985" y="416"/>
                  </a:cubicBezTo>
                  <a:cubicBezTo>
                    <a:pt x="5985" y="436"/>
                    <a:pt x="6005" y="446"/>
                    <a:pt x="6025" y="446"/>
                  </a:cubicBezTo>
                  <a:lnTo>
                    <a:pt x="6035" y="446"/>
                  </a:lnTo>
                  <a:cubicBezTo>
                    <a:pt x="6127" y="426"/>
                    <a:pt x="6208" y="395"/>
                    <a:pt x="6298" y="375"/>
                  </a:cubicBezTo>
                  <a:cubicBezTo>
                    <a:pt x="6319" y="375"/>
                    <a:pt x="6339" y="355"/>
                    <a:pt x="6329" y="325"/>
                  </a:cubicBezTo>
                  <a:cubicBezTo>
                    <a:pt x="6329" y="310"/>
                    <a:pt x="6318" y="301"/>
                    <a:pt x="6300" y="301"/>
                  </a:cubicBezTo>
                  <a:close/>
                  <a:moveTo>
                    <a:pt x="10949" y="412"/>
                  </a:moveTo>
                  <a:cubicBezTo>
                    <a:pt x="10932" y="412"/>
                    <a:pt x="10915" y="421"/>
                    <a:pt x="10915" y="436"/>
                  </a:cubicBezTo>
                  <a:cubicBezTo>
                    <a:pt x="10905" y="456"/>
                    <a:pt x="10915" y="476"/>
                    <a:pt x="10935" y="487"/>
                  </a:cubicBezTo>
                  <a:cubicBezTo>
                    <a:pt x="11016" y="527"/>
                    <a:pt x="11108" y="557"/>
                    <a:pt x="11189" y="598"/>
                  </a:cubicBezTo>
                  <a:lnTo>
                    <a:pt x="11199" y="608"/>
                  </a:lnTo>
                  <a:cubicBezTo>
                    <a:pt x="11219" y="608"/>
                    <a:pt x="11229" y="598"/>
                    <a:pt x="11239" y="578"/>
                  </a:cubicBezTo>
                  <a:cubicBezTo>
                    <a:pt x="11250" y="557"/>
                    <a:pt x="11239" y="537"/>
                    <a:pt x="11219" y="527"/>
                  </a:cubicBezTo>
                  <a:cubicBezTo>
                    <a:pt x="11138" y="487"/>
                    <a:pt x="11047" y="446"/>
                    <a:pt x="10966" y="416"/>
                  </a:cubicBezTo>
                  <a:cubicBezTo>
                    <a:pt x="10961" y="413"/>
                    <a:pt x="10955" y="412"/>
                    <a:pt x="10949" y="412"/>
                  </a:cubicBezTo>
                  <a:close/>
                  <a:moveTo>
                    <a:pt x="5495" y="523"/>
                  </a:moveTo>
                  <a:cubicBezTo>
                    <a:pt x="5489" y="523"/>
                    <a:pt x="5484" y="525"/>
                    <a:pt x="5479" y="527"/>
                  </a:cubicBezTo>
                  <a:cubicBezTo>
                    <a:pt x="5387" y="548"/>
                    <a:pt x="5296" y="578"/>
                    <a:pt x="5215" y="608"/>
                  </a:cubicBezTo>
                  <a:cubicBezTo>
                    <a:pt x="5195" y="618"/>
                    <a:pt x="5175" y="638"/>
                    <a:pt x="5185" y="659"/>
                  </a:cubicBezTo>
                  <a:cubicBezTo>
                    <a:pt x="5195" y="679"/>
                    <a:pt x="5205" y="689"/>
                    <a:pt x="5225" y="689"/>
                  </a:cubicBezTo>
                  <a:lnTo>
                    <a:pt x="5236" y="689"/>
                  </a:lnTo>
                  <a:cubicBezTo>
                    <a:pt x="5326" y="659"/>
                    <a:pt x="5407" y="629"/>
                    <a:pt x="5499" y="598"/>
                  </a:cubicBezTo>
                  <a:cubicBezTo>
                    <a:pt x="5519" y="598"/>
                    <a:pt x="5529" y="568"/>
                    <a:pt x="5529" y="548"/>
                  </a:cubicBezTo>
                  <a:cubicBezTo>
                    <a:pt x="5522" y="533"/>
                    <a:pt x="5509" y="523"/>
                    <a:pt x="5495" y="523"/>
                  </a:cubicBezTo>
                  <a:close/>
                  <a:moveTo>
                    <a:pt x="4705" y="797"/>
                  </a:moveTo>
                  <a:cubicBezTo>
                    <a:pt x="4700" y="797"/>
                    <a:pt x="4694" y="798"/>
                    <a:pt x="4689" y="800"/>
                  </a:cubicBezTo>
                  <a:cubicBezTo>
                    <a:pt x="4597" y="831"/>
                    <a:pt x="4507" y="861"/>
                    <a:pt x="4426" y="892"/>
                  </a:cubicBezTo>
                  <a:cubicBezTo>
                    <a:pt x="4405" y="902"/>
                    <a:pt x="4395" y="922"/>
                    <a:pt x="4405" y="942"/>
                  </a:cubicBezTo>
                  <a:cubicBezTo>
                    <a:pt x="4405" y="962"/>
                    <a:pt x="4426" y="973"/>
                    <a:pt x="4435" y="973"/>
                  </a:cubicBezTo>
                  <a:lnTo>
                    <a:pt x="4456" y="973"/>
                  </a:lnTo>
                  <a:cubicBezTo>
                    <a:pt x="4537" y="932"/>
                    <a:pt x="4628" y="902"/>
                    <a:pt x="4709" y="872"/>
                  </a:cubicBezTo>
                  <a:cubicBezTo>
                    <a:pt x="4729" y="861"/>
                    <a:pt x="4739" y="841"/>
                    <a:pt x="4739" y="821"/>
                  </a:cubicBezTo>
                  <a:cubicBezTo>
                    <a:pt x="4732" y="806"/>
                    <a:pt x="4719" y="797"/>
                    <a:pt x="4705" y="797"/>
                  </a:cubicBezTo>
                  <a:close/>
                  <a:moveTo>
                    <a:pt x="11680" y="804"/>
                  </a:moveTo>
                  <a:cubicBezTo>
                    <a:pt x="11670" y="804"/>
                    <a:pt x="11660" y="809"/>
                    <a:pt x="11655" y="821"/>
                  </a:cubicBezTo>
                  <a:cubicBezTo>
                    <a:pt x="11634" y="841"/>
                    <a:pt x="11644" y="861"/>
                    <a:pt x="11664" y="872"/>
                  </a:cubicBezTo>
                  <a:cubicBezTo>
                    <a:pt x="11736" y="922"/>
                    <a:pt x="11817" y="983"/>
                    <a:pt x="11877" y="1034"/>
                  </a:cubicBezTo>
                  <a:cubicBezTo>
                    <a:pt x="11887" y="1043"/>
                    <a:pt x="11898" y="1043"/>
                    <a:pt x="11907" y="1043"/>
                  </a:cubicBezTo>
                  <a:cubicBezTo>
                    <a:pt x="11918" y="1043"/>
                    <a:pt x="11928" y="1043"/>
                    <a:pt x="11938" y="1034"/>
                  </a:cubicBezTo>
                  <a:cubicBezTo>
                    <a:pt x="11948" y="1013"/>
                    <a:pt x="11948" y="993"/>
                    <a:pt x="11928" y="973"/>
                  </a:cubicBezTo>
                  <a:cubicBezTo>
                    <a:pt x="11857" y="922"/>
                    <a:pt x="11786" y="861"/>
                    <a:pt x="11705" y="811"/>
                  </a:cubicBezTo>
                  <a:cubicBezTo>
                    <a:pt x="11696" y="807"/>
                    <a:pt x="11688" y="804"/>
                    <a:pt x="11680" y="804"/>
                  </a:cubicBezTo>
                  <a:close/>
                  <a:moveTo>
                    <a:pt x="3925" y="1100"/>
                  </a:moveTo>
                  <a:cubicBezTo>
                    <a:pt x="3920" y="1100"/>
                    <a:pt x="3914" y="1102"/>
                    <a:pt x="3909" y="1104"/>
                  </a:cubicBezTo>
                  <a:cubicBezTo>
                    <a:pt x="3818" y="1145"/>
                    <a:pt x="3737" y="1185"/>
                    <a:pt x="3656" y="1216"/>
                  </a:cubicBezTo>
                  <a:cubicBezTo>
                    <a:pt x="3636" y="1226"/>
                    <a:pt x="3625" y="1256"/>
                    <a:pt x="3636" y="1277"/>
                  </a:cubicBezTo>
                  <a:cubicBezTo>
                    <a:pt x="3636" y="1286"/>
                    <a:pt x="3656" y="1297"/>
                    <a:pt x="3666" y="1297"/>
                  </a:cubicBezTo>
                  <a:lnTo>
                    <a:pt x="3686" y="1297"/>
                  </a:lnTo>
                  <a:cubicBezTo>
                    <a:pt x="3767" y="1256"/>
                    <a:pt x="3848" y="1216"/>
                    <a:pt x="3940" y="1185"/>
                  </a:cubicBezTo>
                  <a:cubicBezTo>
                    <a:pt x="3960" y="1175"/>
                    <a:pt x="3970" y="1145"/>
                    <a:pt x="3960" y="1124"/>
                  </a:cubicBezTo>
                  <a:cubicBezTo>
                    <a:pt x="3952" y="1110"/>
                    <a:pt x="3939" y="1100"/>
                    <a:pt x="3925" y="1100"/>
                  </a:cubicBezTo>
                  <a:close/>
                  <a:moveTo>
                    <a:pt x="3175" y="1452"/>
                  </a:moveTo>
                  <a:cubicBezTo>
                    <a:pt x="3167" y="1452"/>
                    <a:pt x="3158" y="1455"/>
                    <a:pt x="3150" y="1459"/>
                  </a:cubicBezTo>
                  <a:cubicBezTo>
                    <a:pt x="3058" y="1499"/>
                    <a:pt x="2977" y="1540"/>
                    <a:pt x="2896" y="1580"/>
                  </a:cubicBezTo>
                  <a:cubicBezTo>
                    <a:pt x="2876" y="1590"/>
                    <a:pt x="2866" y="1610"/>
                    <a:pt x="2876" y="1631"/>
                  </a:cubicBezTo>
                  <a:cubicBezTo>
                    <a:pt x="2887" y="1641"/>
                    <a:pt x="2896" y="1651"/>
                    <a:pt x="2917" y="1651"/>
                  </a:cubicBezTo>
                  <a:lnTo>
                    <a:pt x="2927" y="1651"/>
                  </a:lnTo>
                  <a:cubicBezTo>
                    <a:pt x="3008" y="1610"/>
                    <a:pt x="3099" y="1570"/>
                    <a:pt x="3180" y="1529"/>
                  </a:cubicBezTo>
                  <a:cubicBezTo>
                    <a:pt x="3200" y="1520"/>
                    <a:pt x="3211" y="1489"/>
                    <a:pt x="3200" y="1469"/>
                  </a:cubicBezTo>
                  <a:cubicBezTo>
                    <a:pt x="3194" y="1457"/>
                    <a:pt x="3185" y="1452"/>
                    <a:pt x="3175" y="1452"/>
                  </a:cubicBezTo>
                  <a:close/>
                  <a:moveTo>
                    <a:pt x="12307" y="1351"/>
                  </a:moveTo>
                  <a:cubicBezTo>
                    <a:pt x="12299" y="1351"/>
                    <a:pt x="12291" y="1353"/>
                    <a:pt x="12282" y="1358"/>
                  </a:cubicBezTo>
                  <a:cubicBezTo>
                    <a:pt x="12262" y="1378"/>
                    <a:pt x="12262" y="1398"/>
                    <a:pt x="12282" y="1418"/>
                  </a:cubicBezTo>
                  <a:cubicBezTo>
                    <a:pt x="12343" y="1489"/>
                    <a:pt x="12393" y="1560"/>
                    <a:pt x="12454" y="1631"/>
                  </a:cubicBezTo>
                  <a:cubicBezTo>
                    <a:pt x="12454" y="1641"/>
                    <a:pt x="12465" y="1651"/>
                    <a:pt x="12485" y="1651"/>
                  </a:cubicBezTo>
                  <a:cubicBezTo>
                    <a:pt x="12495" y="1651"/>
                    <a:pt x="12495" y="1641"/>
                    <a:pt x="12505" y="1641"/>
                  </a:cubicBezTo>
                  <a:cubicBezTo>
                    <a:pt x="12525" y="1631"/>
                    <a:pt x="12525" y="1601"/>
                    <a:pt x="12515" y="1580"/>
                  </a:cubicBezTo>
                  <a:cubicBezTo>
                    <a:pt x="12454" y="1509"/>
                    <a:pt x="12404" y="1439"/>
                    <a:pt x="12333" y="1367"/>
                  </a:cubicBezTo>
                  <a:cubicBezTo>
                    <a:pt x="12327" y="1356"/>
                    <a:pt x="12318" y="1351"/>
                    <a:pt x="12307" y="1351"/>
                  </a:cubicBezTo>
                  <a:close/>
                  <a:moveTo>
                    <a:pt x="2417" y="1829"/>
                  </a:moveTo>
                  <a:cubicBezTo>
                    <a:pt x="2411" y="1829"/>
                    <a:pt x="2406" y="1831"/>
                    <a:pt x="2401" y="1833"/>
                  </a:cubicBezTo>
                  <a:cubicBezTo>
                    <a:pt x="2320" y="1874"/>
                    <a:pt x="2228" y="1925"/>
                    <a:pt x="2158" y="1965"/>
                  </a:cubicBezTo>
                  <a:cubicBezTo>
                    <a:pt x="2137" y="1975"/>
                    <a:pt x="2127" y="1995"/>
                    <a:pt x="2137" y="2015"/>
                  </a:cubicBezTo>
                  <a:cubicBezTo>
                    <a:pt x="2147" y="2036"/>
                    <a:pt x="2158" y="2036"/>
                    <a:pt x="2167" y="2036"/>
                  </a:cubicBezTo>
                  <a:lnTo>
                    <a:pt x="2188" y="2036"/>
                  </a:lnTo>
                  <a:cubicBezTo>
                    <a:pt x="2269" y="1995"/>
                    <a:pt x="2350" y="1945"/>
                    <a:pt x="2441" y="1904"/>
                  </a:cubicBezTo>
                  <a:cubicBezTo>
                    <a:pt x="2451" y="1894"/>
                    <a:pt x="2461" y="1864"/>
                    <a:pt x="2451" y="1853"/>
                  </a:cubicBezTo>
                  <a:cubicBezTo>
                    <a:pt x="2444" y="1839"/>
                    <a:pt x="2431" y="1829"/>
                    <a:pt x="2417" y="1829"/>
                  </a:cubicBezTo>
                  <a:close/>
                  <a:moveTo>
                    <a:pt x="12766" y="2042"/>
                  </a:moveTo>
                  <a:cubicBezTo>
                    <a:pt x="12760" y="2042"/>
                    <a:pt x="12754" y="2043"/>
                    <a:pt x="12748" y="2046"/>
                  </a:cubicBezTo>
                  <a:cubicBezTo>
                    <a:pt x="12728" y="2056"/>
                    <a:pt x="12728" y="2076"/>
                    <a:pt x="12738" y="2096"/>
                  </a:cubicBezTo>
                  <a:cubicBezTo>
                    <a:pt x="12778" y="2177"/>
                    <a:pt x="12809" y="2269"/>
                    <a:pt x="12849" y="2350"/>
                  </a:cubicBezTo>
                  <a:cubicBezTo>
                    <a:pt x="12849" y="2370"/>
                    <a:pt x="12870" y="2380"/>
                    <a:pt x="12879" y="2380"/>
                  </a:cubicBezTo>
                  <a:cubicBezTo>
                    <a:pt x="12890" y="2380"/>
                    <a:pt x="12890" y="2380"/>
                    <a:pt x="12900" y="2370"/>
                  </a:cubicBezTo>
                  <a:cubicBezTo>
                    <a:pt x="12920" y="2370"/>
                    <a:pt x="12930" y="2339"/>
                    <a:pt x="12920" y="2319"/>
                  </a:cubicBezTo>
                  <a:cubicBezTo>
                    <a:pt x="12890" y="2238"/>
                    <a:pt x="12849" y="2147"/>
                    <a:pt x="12809" y="2066"/>
                  </a:cubicBezTo>
                  <a:cubicBezTo>
                    <a:pt x="12801" y="2052"/>
                    <a:pt x="12783" y="2042"/>
                    <a:pt x="12766" y="2042"/>
                  </a:cubicBezTo>
                  <a:close/>
                  <a:moveTo>
                    <a:pt x="1683" y="2234"/>
                  </a:moveTo>
                  <a:cubicBezTo>
                    <a:pt x="1678" y="2234"/>
                    <a:pt x="1674" y="2236"/>
                    <a:pt x="1672" y="2238"/>
                  </a:cubicBezTo>
                  <a:cubicBezTo>
                    <a:pt x="1580" y="2289"/>
                    <a:pt x="1499" y="2339"/>
                    <a:pt x="1429" y="2380"/>
                  </a:cubicBezTo>
                  <a:cubicBezTo>
                    <a:pt x="1408" y="2390"/>
                    <a:pt x="1398" y="2420"/>
                    <a:pt x="1408" y="2441"/>
                  </a:cubicBezTo>
                  <a:cubicBezTo>
                    <a:pt x="1418" y="2451"/>
                    <a:pt x="1429" y="2451"/>
                    <a:pt x="1449" y="2451"/>
                  </a:cubicBezTo>
                  <a:lnTo>
                    <a:pt x="1469" y="2451"/>
                  </a:lnTo>
                  <a:cubicBezTo>
                    <a:pt x="1540" y="2400"/>
                    <a:pt x="1621" y="2360"/>
                    <a:pt x="1712" y="2309"/>
                  </a:cubicBezTo>
                  <a:cubicBezTo>
                    <a:pt x="1722" y="2299"/>
                    <a:pt x="1732" y="2269"/>
                    <a:pt x="1722" y="2258"/>
                  </a:cubicBezTo>
                  <a:cubicBezTo>
                    <a:pt x="1715" y="2244"/>
                    <a:pt x="1696" y="2234"/>
                    <a:pt x="1683" y="2234"/>
                  </a:cubicBezTo>
                  <a:close/>
                  <a:moveTo>
                    <a:pt x="977" y="2667"/>
                  </a:moveTo>
                  <a:cubicBezTo>
                    <a:pt x="969" y="2667"/>
                    <a:pt x="961" y="2670"/>
                    <a:pt x="952" y="2674"/>
                  </a:cubicBezTo>
                  <a:cubicBezTo>
                    <a:pt x="871" y="2724"/>
                    <a:pt x="790" y="2775"/>
                    <a:pt x="720" y="2825"/>
                  </a:cubicBezTo>
                  <a:cubicBezTo>
                    <a:pt x="700" y="2836"/>
                    <a:pt x="689" y="2866"/>
                    <a:pt x="700" y="2876"/>
                  </a:cubicBezTo>
                  <a:cubicBezTo>
                    <a:pt x="709" y="2897"/>
                    <a:pt x="720" y="2897"/>
                    <a:pt x="740" y="2897"/>
                  </a:cubicBezTo>
                  <a:lnTo>
                    <a:pt x="760" y="2897"/>
                  </a:lnTo>
                  <a:cubicBezTo>
                    <a:pt x="831" y="2846"/>
                    <a:pt x="912" y="2795"/>
                    <a:pt x="993" y="2744"/>
                  </a:cubicBezTo>
                  <a:cubicBezTo>
                    <a:pt x="1013" y="2735"/>
                    <a:pt x="1013" y="2704"/>
                    <a:pt x="1003" y="2684"/>
                  </a:cubicBezTo>
                  <a:cubicBezTo>
                    <a:pt x="997" y="2672"/>
                    <a:pt x="988" y="2667"/>
                    <a:pt x="977" y="2667"/>
                  </a:cubicBezTo>
                  <a:close/>
                  <a:moveTo>
                    <a:pt x="13041" y="2825"/>
                  </a:moveTo>
                  <a:cubicBezTo>
                    <a:pt x="13021" y="2836"/>
                    <a:pt x="13011" y="2856"/>
                    <a:pt x="13011" y="2876"/>
                  </a:cubicBezTo>
                  <a:lnTo>
                    <a:pt x="13072" y="3149"/>
                  </a:lnTo>
                  <a:cubicBezTo>
                    <a:pt x="13072" y="3170"/>
                    <a:pt x="13092" y="3180"/>
                    <a:pt x="13102" y="3180"/>
                  </a:cubicBezTo>
                  <a:lnTo>
                    <a:pt x="13113" y="3180"/>
                  </a:lnTo>
                  <a:cubicBezTo>
                    <a:pt x="13133" y="3170"/>
                    <a:pt x="13153" y="3149"/>
                    <a:pt x="13143" y="3129"/>
                  </a:cubicBezTo>
                  <a:cubicBezTo>
                    <a:pt x="13133" y="3038"/>
                    <a:pt x="13113" y="2947"/>
                    <a:pt x="13092" y="2856"/>
                  </a:cubicBezTo>
                  <a:cubicBezTo>
                    <a:pt x="13082" y="2836"/>
                    <a:pt x="13062" y="2825"/>
                    <a:pt x="13041" y="2825"/>
                  </a:cubicBezTo>
                  <a:close/>
                  <a:moveTo>
                    <a:pt x="279" y="3133"/>
                  </a:moveTo>
                  <a:cubicBezTo>
                    <a:pt x="271" y="3133"/>
                    <a:pt x="263" y="3135"/>
                    <a:pt x="254" y="3140"/>
                  </a:cubicBezTo>
                  <a:cubicBezTo>
                    <a:pt x="102" y="3241"/>
                    <a:pt x="21" y="3302"/>
                    <a:pt x="21" y="3302"/>
                  </a:cubicBezTo>
                  <a:cubicBezTo>
                    <a:pt x="1" y="3311"/>
                    <a:pt x="1" y="3342"/>
                    <a:pt x="11" y="3352"/>
                  </a:cubicBezTo>
                  <a:cubicBezTo>
                    <a:pt x="21" y="3362"/>
                    <a:pt x="31" y="3372"/>
                    <a:pt x="52" y="3372"/>
                  </a:cubicBezTo>
                  <a:cubicBezTo>
                    <a:pt x="52" y="3372"/>
                    <a:pt x="61" y="3372"/>
                    <a:pt x="72" y="3362"/>
                  </a:cubicBezTo>
                  <a:cubicBezTo>
                    <a:pt x="72" y="3362"/>
                    <a:pt x="153" y="3302"/>
                    <a:pt x="295" y="3200"/>
                  </a:cubicBezTo>
                  <a:cubicBezTo>
                    <a:pt x="315" y="3190"/>
                    <a:pt x="315" y="3170"/>
                    <a:pt x="304" y="3149"/>
                  </a:cubicBezTo>
                  <a:cubicBezTo>
                    <a:pt x="299" y="3138"/>
                    <a:pt x="289" y="3133"/>
                    <a:pt x="279" y="3133"/>
                  </a:cubicBezTo>
                  <a:close/>
                  <a:moveTo>
                    <a:pt x="13163" y="3656"/>
                  </a:moveTo>
                  <a:cubicBezTo>
                    <a:pt x="13143" y="3656"/>
                    <a:pt x="13122" y="3676"/>
                    <a:pt x="13133" y="3696"/>
                  </a:cubicBezTo>
                  <a:lnTo>
                    <a:pt x="13133" y="3970"/>
                  </a:lnTo>
                  <a:cubicBezTo>
                    <a:pt x="13133" y="3990"/>
                    <a:pt x="13153" y="4010"/>
                    <a:pt x="13173" y="4010"/>
                  </a:cubicBezTo>
                  <a:cubicBezTo>
                    <a:pt x="13194" y="4010"/>
                    <a:pt x="13214" y="3990"/>
                    <a:pt x="13214" y="3970"/>
                  </a:cubicBezTo>
                  <a:cubicBezTo>
                    <a:pt x="13214" y="3878"/>
                    <a:pt x="13214" y="3777"/>
                    <a:pt x="13203" y="3686"/>
                  </a:cubicBezTo>
                  <a:cubicBezTo>
                    <a:pt x="13203" y="3666"/>
                    <a:pt x="13183" y="3656"/>
                    <a:pt x="13163" y="3656"/>
                  </a:cubicBezTo>
                  <a:close/>
                  <a:moveTo>
                    <a:pt x="13153" y="4486"/>
                  </a:moveTo>
                  <a:cubicBezTo>
                    <a:pt x="13133" y="4486"/>
                    <a:pt x="13113" y="4496"/>
                    <a:pt x="13113" y="4526"/>
                  </a:cubicBezTo>
                  <a:lnTo>
                    <a:pt x="13082" y="4800"/>
                  </a:lnTo>
                  <a:cubicBezTo>
                    <a:pt x="13082" y="4820"/>
                    <a:pt x="13092" y="4841"/>
                    <a:pt x="13113" y="4841"/>
                  </a:cubicBezTo>
                  <a:lnTo>
                    <a:pt x="13122" y="4841"/>
                  </a:lnTo>
                  <a:cubicBezTo>
                    <a:pt x="13143" y="4841"/>
                    <a:pt x="13153" y="4830"/>
                    <a:pt x="13163" y="4810"/>
                  </a:cubicBezTo>
                  <a:cubicBezTo>
                    <a:pt x="13173" y="4719"/>
                    <a:pt x="13183" y="4618"/>
                    <a:pt x="13194" y="4526"/>
                  </a:cubicBezTo>
                  <a:cubicBezTo>
                    <a:pt x="13194" y="4506"/>
                    <a:pt x="13173" y="4486"/>
                    <a:pt x="13153" y="4486"/>
                  </a:cubicBezTo>
                  <a:close/>
                  <a:moveTo>
                    <a:pt x="13017" y="5313"/>
                  </a:moveTo>
                  <a:cubicBezTo>
                    <a:pt x="13003" y="5313"/>
                    <a:pt x="12991" y="5324"/>
                    <a:pt x="12991" y="5347"/>
                  </a:cubicBezTo>
                  <a:cubicBezTo>
                    <a:pt x="12971" y="5428"/>
                    <a:pt x="12951" y="5519"/>
                    <a:pt x="12920" y="5610"/>
                  </a:cubicBezTo>
                  <a:cubicBezTo>
                    <a:pt x="12920" y="5630"/>
                    <a:pt x="12930" y="5651"/>
                    <a:pt x="12951" y="5660"/>
                  </a:cubicBezTo>
                  <a:lnTo>
                    <a:pt x="12960" y="5660"/>
                  </a:lnTo>
                  <a:cubicBezTo>
                    <a:pt x="12981" y="5660"/>
                    <a:pt x="13001" y="5651"/>
                    <a:pt x="13001" y="5630"/>
                  </a:cubicBezTo>
                  <a:lnTo>
                    <a:pt x="13062" y="5357"/>
                  </a:lnTo>
                  <a:cubicBezTo>
                    <a:pt x="13072" y="5336"/>
                    <a:pt x="13052" y="5316"/>
                    <a:pt x="13032" y="5316"/>
                  </a:cubicBezTo>
                  <a:cubicBezTo>
                    <a:pt x="13027" y="5314"/>
                    <a:pt x="13022" y="5313"/>
                    <a:pt x="13017" y="531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2" name="Google Shape;1782;p26"/>
            <p:cNvSpPr/>
            <p:nvPr/>
          </p:nvSpPr>
          <p:spPr>
            <a:xfrm>
              <a:off x="1331300" y="2051325"/>
              <a:ext cx="49875" cy="167000"/>
            </a:xfrm>
            <a:custGeom>
              <a:avLst/>
              <a:gdLst/>
              <a:ahLst/>
              <a:cxnLst/>
              <a:rect l="l" t="t" r="r" b="b"/>
              <a:pathLst>
                <a:path w="1995" h="6680" extrusionOk="0">
                  <a:moveTo>
                    <a:pt x="196" y="1"/>
                  </a:moveTo>
                  <a:cubicBezTo>
                    <a:pt x="183" y="1"/>
                    <a:pt x="175" y="2"/>
                    <a:pt x="172" y="5"/>
                  </a:cubicBezTo>
                  <a:cubicBezTo>
                    <a:pt x="111" y="66"/>
                    <a:pt x="1" y="6495"/>
                    <a:pt x="183" y="6667"/>
                  </a:cubicBezTo>
                  <a:cubicBezTo>
                    <a:pt x="191" y="6675"/>
                    <a:pt x="210" y="6679"/>
                    <a:pt x="238" y="6679"/>
                  </a:cubicBezTo>
                  <a:cubicBezTo>
                    <a:pt x="541" y="6679"/>
                    <a:pt x="1893" y="6205"/>
                    <a:pt x="1893" y="6019"/>
                  </a:cubicBezTo>
                  <a:cubicBezTo>
                    <a:pt x="1884" y="5817"/>
                    <a:pt x="1033" y="5341"/>
                    <a:pt x="1033" y="5199"/>
                  </a:cubicBezTo>
                  <a:cubicBezTo>
                    <a:pt x="1033" y="5058"/>
                    <a:pt x="1995" y="4410"/>
                    <a:pt x="1995" y="4248"/>
                  </a:cubicBezTo>
                  <a:cubicBezTo>
                    <a:pt x="1995" y="4095"/>
                    <a:pt x="1063" y="3326"/>
                    <a:pt x="1063" y="3235"/>
                  </a:cubicBezTo>
                  <a:cubicBezTo>
                    <a:pt x="1063" y="3134"/>
                    <a:pt x="1914" y="2374"/>
                    <a:pt x="1914" y="2212"/>
                  </a:cubicBezTo>
                  <a:cubicBezTo>
                    <a:pt x="1914" y="2061"/>
                    <a:pt x="1083" y="1554"/>
                    <a:pt x="1054" y="1453"/>
                  </a:cubicBezTo>
                  <a:cubicBezTo>
                    <a:pt x="1023" y="1362"/>
                    <a:pt x="1873" y="724"/>
                    <a:pt x="1863" y="542"/>
                  </a:cubicBezTo>
                  <a:cubicBezTo>
                    <a:pt x="1863" y="370"/>
                    <a:pt x="407" y="1"/>
                    <a:pt x="1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3" name="Google Shape;1783;p26"/>
            <p:cNvSpPr/>
            <p:nvPr/>
          </p:nvSpPr>
          <p:spPr>
            <a:xfrm>
              <a:off x="1334075" y="2051325"/>
              <a:ext cx="44075" cy="36350"/>
            </a:xfrm>
            <a:custGeom>
              <a:avLst/>
              <a:gdLst/>
              <a:ahLst/>
              <a:cxnLst/>
              <a:rect l="l" t="t" r="r" b="b"/>
              <a:pathLst>
                <a:path w="1763" h="1454" extrusionOk="0">
                  <a:moveTo>
                    <a:pt x="85" y="1"/>
                  </a:moveTo>
                  <a:cubicBezTo>
                    <a:pt x="72" y="1"/>
                    <a:pt x="64" y="2"/>
                    <a:pt x="61" y="5"/>
                  </a:cubicBezTo>
                  <a:cubicBezTo>
                    <a:pt x="41" y="25"/>
                    <a:pt x="21" y="623"/>
                    <a:pt x="0" y="1453"/>
                  </a:cubicBezTo>
                  <a:lnTo>
                    <a:pt x="943" y="1453"/>
                  </a:lnTo>
                  <a:cubicBezTo>
                    <a:pt x="932" y="1341"/>
                    <a:pt x="1762" y="724"/>
                    <a:pt x="1752" y="542"/>
                  </a:cubicBezTo>
                  <a:cubicBezTo>
                    <a:pt x="1752" y="370"/>
                    <a:pt x="296" y="1"/>
                    <a:pt x="8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4" name="Google Shape;1784;p26"/>
            <p:cNvSpPr/>
            <p:nvPr/>
          </p:nvSpPr>
          <p:spPr>
            <a:xfrm>
              <a:off x="1333325" y="2107375"/>
              <a:ext cx="45825" cy="26100"/>
            </a:xfrm>
            <a:custGeom>
              <a:avLst/>
              <a:gdLst/>
              <a:ahLst/>
              <a:cxnLst/>
              <a:rect l="l" t="t" r="r" b="b"/>
              <a:pathLst>
                <a:path w="1833" h="1044" extrusionOk="0">
                  <a:moveTo>
                    <a:pt x="1833" y="1"/>
                  </a:moveTo>
                  <a:cubicBezTo>
                    <a:pt x="1225" y="11"/>
                    <a:pt x="618" y="11"/>
                    <a:pt x="21" y="11"/>
                  </a:cubicBezTo>
                  <a:cubicBezTo>
                    <a:pt x="10" y="386"/>
                    <a:pt x="10" y="659"/>
                    <a:pt x="1" y="1043"/>
                  </a:cubicBezTo>
                  <a:cubicBezTo>
                    <a:pt x="365" y="1043"/>
                    <a:pt x="982" y="1013"/>
                    <a:pt x="982" y="993"/>
                  </a:cubicBezTo>
                  <a:cubicBezTo>
                    <a:pt x="982" y="902"/>
                    <a:pt x="1752" y="203"/>
                    <a:pt x="18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5" name="Google Shape;1785;p26"/>
            <p:cNvSpPr/>
            <p:nvPr/>
          </p:nvSpPr>
          <p:spPr>
            <a:xfrm>
              <a:off x="1333325" y="2158000"/>
              <a:ext cx="47850" cy="25850"/>
            </a:xfrm>
            <a:custGeom>
              <a:avLst/>
              <a:gdLst/>
              <a:ahLst/>
              <a:cxnLst/>
              <a:rect l="l" t="t" r="r" b="b"/>
              <a:pathLst>
                <a:path w="1914" h="1034" extrusionOk="0">
                  <a:moveTo>
                    <a:pt x="1914" y="1"/>
                  </a:moveTo>
                  <a:lnTo>
                    <a:pt x="1" y="92"/>
                  </a:lnTo>
                  <a:cubicBezTo>
                    <a:pt x="1" y="426"/>
                    <a:pt x="1" y="740"/>
                    <a:pt x="10" y="1034"/>
                  </a:cubicBezTo>
                  <a:cubicBezTo>
                    <a:pt x="345" y="973"/>
                    <a:pt x="952" y="962"/>
                    <a:pt x="952" y="932"/>
                  </a:cubicBezTo>
                  <a:cubicBezTo>
                    <a:pt x="952" y="791"/>
                    <a:pt x="1853" y="183"/>
                    <a:pt x="19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6" name="Google Shape;1786;p26"/>
            <p:cNvSpPr/>
            <p:nvPr/>
          </p:nvSpPr>
          <p:spPr>
            <a:xfrm>
              <a:off x="1411800" y="1988275"/>
              <a:ext cx="192400" cy="113575"/>
            </a:xfrm>
            <a:custGeom>
              <a:avLst/>
              <a:gdLst/>
              <a:ahLst/>
              <a:cxnLst/>
              <a:rect l="l" t="t" r="r" b="b"/>
              <a:pathLst>
                <a:path w="7696" h="4543" extrusionOk="0">
                  <a:moveTo>
                    <a:pt x="5333" y="1"/>
                  </a:moveTo>
                  <a:cubicBezTo>
                    <a:pt x="3717" y="1"/>
                    <a:pt x="933" y="1016"/>
                    <a:pt x="496" y="1899"/>
                  </a:cubicBezTo>
                  <a:cubicBezTo>
                    <a:pt x="0" y="2902"/>
                    <a:pt x="557" y="4542"/>
                    <a:pt x="557" y="4542"/>
                  </a:cubicBezTo>
                  <a:lnTo>
                    <a:pt x="7695" y="2112"/>
                  </a:lnTo>
                  <a:cubicBezTo>
                    <a:pt x="7695" y="2112"/>
                    <a:pt x="7391" y="725"/>
                    <a:pt x="6146" y="137"/>
                  </a:cubicBezTo>
                  <a:cubicBezTo>
                    <a:pt x="5943" y="43"/>
                    <a:pt x="5662" y="1"/>
                    <a:pt x="533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7" name="Google Shape;1787;p26"/>
            <p:cNvSpPr/>
            <p:nvPr/>
          </p:nvSpPr>
          <p:spPr>
            <a:xfrm>
              <a:off x="1411800" y="1997025"/>
              <a:ext cx="106575" cy="104825"/>
            </a:xfrm>
            <a:custGeom>
              <a:avLst/>
              <a:gdLst/>
              <a:ahLst/>
              <a:cxnLst/>
              <a:rect l="l" t="t" r="r" b="b"/>
              <a:pathLst>
                <a:path w="4263" h="4193" extrusionOk="0">
                  <a:moveTo>
                    <a:pt x="3250" y="0"/>
                  </a:moveTo>
                  <a:cubicBezTo>
                    <a:pt x="1985" y="375"/>
                    <a:pt x="770" y="993"/>
                    <a:pt x="496" y="1549"/>
                  </a:cubicBezTo>
                  <a:cubicBezTo>
                    <a:pt x="0" y="2552"/>
                    <a:pt x="557" y="4192"/>
                    <a:pt x="557" y="4192"/>
                  </a:cubicBezTo>
                  <a:lnTo>
                    <a:pt x="4262" y="2926"/>
                  </a:lnTo>
                  <a:cubicBezTo>
                    <a:pt x="3878" y="1974"/>
                    <a:pt x="3554" y="993"/>
                    <a:pt x="325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8" name="Google Shape;1788;p26"/>
            <p:cNvSpPr/>
            <p:nvPr/>
          </p:nvSpPr>
          <p:spPr>
            <a:xfrm>
              <a:off x="1431275" y="2046875"/>
              <a:ext cx="246825" cy="275700"/>
            </a:xfrm>
            <a:custGeom>
              <a:avLst/>
              <a:gdLst/>
              <a:ahLst/>
              <a:cxnLst/>
              <a:rect l="l" t="t" r="r" b="b"/>
              <a:pathLst>
                <a:path w="9873" h="11028" extrusionOk="0">
                  <a:moveTo>
                    <a:pt x="6896" y="1"/>
                  </a:moveTo>
                  <a:lnTo>
                    <a:pt x="3483" y="1044"/>
                  </a:lnTo>
                  <a:lnTo>
                    <a:pt x="0" y="2563"/>
                  </a:lnTo>
                  <a:cubicBezTo>
                    <a:pt x="41" y="3484"/>
                    <a:pt x="3078" y="11027"/>
                    <a:pt x="3240" y="11027"/>
                  </a:cubicBezTo>
                  <a:cubicBezTo>
                    <a:pt x="3241" y="11027"/>
                    <a:pt x="3241" y="11027"/>
                    <a:pt x="3242" y="11027"/>
                  </a:cubicBezTo>
                  <a:cubicBezTo>
                    <a:pt x="3433" y="11027"/>
                    <a:pt x="9862" y="9002"/>
                    <a:pt x="9862" y="8860"/>
                  </a:cubicBezTo>
                  <a:cubicBezTo>
                    <a:pt x="9873" y="8708"/>
                    <a:pt x="6896" y="1"/>
                    <a:pt x="689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9" name="Google Shape;1789;p26"/>
            <p:cNvSpPr/>
            <p:nvPr/>
          </p:nvSpPr>
          <p:spPr>
            <a:xfrm>
              <a:off x="1431275" y="2099525"/>
              <a:ext cx="110150" cy="223050"/>
            </a:xfrm>
            <a:custGeom>
              <a:avLst/>
              <a:gdLst/>
              <a:ahLst/>
              <a:cxnLst/>
              <a:rect l="l" t="t" r="r" b="b"/>
              <a:pathLst>
                <a:path w="4406" h="8922" extrusionOk="0">
                  <a:moveTo>
                    <a:pt x="1053" y="1"/>
                  </a:moveTo>
                  <a:lnTo>
                    <a:pt x="0" y="457"/>
                  </a:lnTo>
                  <a:cubicBezTo>
                    <a:pt x="41" y="1378"/>
                    <a:pt x="3078" y="8921"/>
                    <a:pt x="3240" y="8921"/>
                  </a:cubicBezTo>
                  <a:cubicBezTo>
                    <a:pt x="3242" y="8921"/>
                    <a:pt x="3243" y="8921"/>
                    <a:pt x="3246" y="8921"/>
                  </a:cubicBezTo>
                  <a:cubicBezTo>
                    <a:pt x="3311" y="8921"/>
                    <a:pt x="3768" y="8782"/>
                    <a:pt x="4405" y="8586"/>
                  </a:cubicBezTo>
                  <a:cubicBezTo>
                    <a:pt x="4293" y="8334"/>
                    <a:pt x="4172" y="8080"/>
                    <a:pt x="4050" y="7828"/>
                  </a:cubicBezTo>
                  <a:cubicBezTo>
                    <a:pt x="3382" y="6370"/>
                    <a:pt x="2795" y="4871"/>
                    <a:pt x="2218" y="3373"/>
                  </a:cubicBezTo>
                  <a:cubicBezTo>
                    <a:pt x="1793" y="2259"/>
                    <a:pt x="1388" y="1145"/>
                    <a:pt x="10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0" name="Google Shape;1790;p26"/>
            <p:cNvSpPr/>
            <p:nvPr/>
          </p:nvSpPr>
          <p:spPr>
            <a:xfrm>
              <a:off x="1492525" y="2064600"/>
              <a:ext cx="130650" cy="240475"/>
            </a:xfrm>
            <a:custGeom>
              <a:avLst/>
              <a:gdLst/>
              <a:ahLst/>
              <a:cxnLst/>
              <a:rect l="l" t="t" r="r" b="b"/>
              <a:pathLst>
                <a:path w="5226" h="9619" extrusionOk="0">
                  <a:moveTo>
                    <a:pt x="2137" y="0"/>
                  </a:moveTo>
                  <a:lnTo>
                    <a:pt x="1033" y="335"/>
                  </a:lnTo>
                  <a:lnTo>
                    <a:pt x="1" y="790"/>
                  </a:lnTo>
                  <a:cubicBezTo>
                    <a:pt x="234" y="1570"/>
                    <a:pt x="487" y="2340"/>
                    <a:pt x="750" y="3109"/>
                  </a:cubicBezTo>
                  <a:cubicBezTo>
                    <a:pt x="1287" y="4689"/>
                    <a:pt x="1874" y="6248"/>
                    <a:pt x="2461" y="7807"/>
                  </a:cubicBezTo>
                  <a:cubicBezTo>
                    <a:pt x="2694" y="8415"/>
                    <a:pt x="2927" y="9011"/>
                    <a:pt x="3150" y="9619"/>
                  </a:cubicBezTo>
                  <a:cubicBezTo>
                    <a:pt x="3818" y="9407"/>
                    <a:pt x="4557" y="9164"/>
                    <a:pt x="5225" y="8951"/>
                  </a:cubicBezTo>
                  <a:cubicBezTo>
                    <a:pt x="4618" y="7402"/>
                    <a:pt x="4021" y="5863"/>
                    <a:pt x="3494" y="4293"/>
                  </a:cubicBezTo>
                  <a:cubicBezTo>
                    <a:pt x="3008" y="2876"/>
                    <a:pt x="2552" y="1438"/>
                    <a:pt x="213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1" name="Google Shape;1791;p26"/>
            <p:cNvSpPr/>
            <p:nvPr/>
          </p:nvSpPr>
          <p:spPr>
            <a:xfrm>
              <a:off x="1573525" y="2046875"/>
              <a:ext cx="104575" cy="233400"/>
            </a:xfrm>
            <a:custGeom>
              <a:avLst/>
              <a:gdLst/>
              <a:ahLst/>
              <a:cxnLst/>
              <a:rect l="l" t="t" r="r" b="b"/>
              <a:pathLst>
                <a:path w="4183" h="9336" extrusionOk="0">
                  <a:moveTo>
                    <a:pt x="1206" y="1"/>
                  </a:moveTo>
                  <a:lnTo>
                    <a:pt x="1" y="365"/>
                  </a:lnTo>
                  <a:cubicBezTo>
                    <a:pt x="122" y="396"/>
                    <a:pt x="234" y="487"/>
                    <a:pt x="274" y="639"/>
                  </a:cubicBezTo>
                  <a:cubicBezTo>
                    <a:pt x="497" y="1540"/>
                    <a:pt x="730" y="2431"/>
                    <a:pt x="983" y="3322"/>
                  </a:cubicBezTo>
                  <a:cubicBezTo>
                    <a:pt x="1560" y="5347"/>
                    <a:pt x="2259" y="7342"/>
                    <a:pt x="2927" y="9336"/>
                  </a:cubicBezTo>
                  <a:cubicBezTo>
                    <a:pt x="3666" y="9083"/>
                    <a:pt x="4172" y="8901"/>
                    <a:pt x="4172" y="8860"/>
                  </a:cubicBezTo>
                  <a:cubicBezTo>
                    <a:pt x="4183" y="8708"/>
                    <a:pt x="1206" y="1"/>
                    <a:pt x="120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2" name="Google Shape;1792;p26"/>
            <p:cNvSpPr/>
            <p:nvPr/>
          </p:nvSpPr>
          <p:spPr>
            <a:xfrm>
              <a:off x="1512275" y="2241425"/>
              <a:ext cx="167600" cy="111350"/>
            </a:xfrm>
            <a:custGeom>
              <a:avLst/>
              <a:gdLst/>
              <a:ahLst/>
              <a:cxnLst/>
              <a:rect l="l" t="t" r="r" b="b"/>
              <a:pathLst>
                <a:path w="6704" h="4454" extrusionOk="0">
                  <a:moveTo>
                    <a:pt x="5136" y="1"/>
                  </a:moveTo>
                  <a:cubicBezTo>
                    <a:pt x="5127" y="1"/>
                    <a:pt x="5120" y="2"/>
                    <a:pt x="5114" y="5"/>
                  </a:cubicBezTo>
                  <a:cubicBezTo>
                    <a:pt x="4962" y="75"/>
                    <a:pt x="4689" y="1311"/>
                    <a:pt x="4557" y="1362"/>
                  </a:cubicBezTo>
                  <a:cubicBezTo>
                    <a:pt x="4552" y="1364"/>
                    <a:pt x="4546" y="1365"/>
                    <a:pt x="4539" y="1365"/>
                  </a:cubicBezTo>
                  <a:cubicBezTo>
                    <a:pt x="4441" y="1365"/>
                    <a:pt x="4129" y="1176"/>
                    <a:pt x="3807" y="997"/>
                  </a:cubicBezTo>
                  <a:cubicBezTo>
                    <a:pt x="3475" y="803"/>
                    <a:pt x="3142" y="617"/>
                    <a:pt x="3017" y="617"/>
                  </a:cubicBezTo>
                  <a:cubicBezTo>
                    <a:pt x="3005" y="617"/>
                    <a:pt x="2996" y="619"/>
                    <a:pt x="2988" y="622"/>
                  </a:cubicBezTo>
                  <a:cubicBezTo>
                    <a:pt x="2805" y="714"/>
                    <a:pt x="2410" y="2131"/>
                    <a:pt x="2259" y="2181"/>
                  </a:cubicBezTo>
                  <a:cubicBezTo>
                    <a:pt x="2255" y="2182"/>
                    <a:pt x="2251" y="2183"/>
                    <a:pt x="2246" y="2183"/>
                  </a:cubicBezTo>
                  <a:cubicBezTo>
                    <a:pt x="2151" y="2183"/>
                    <a:pt x="1795" y="2000"/>
                    <a:pt x="1438" y="1817"/>
                  </a:cubicBezTo>
                  <a:cubicBezTo>
                    <a:pt x="1081" y="1630"/>
                    <a:pt x="708" y="1442"/>
                    <a:pt x="583" y="1442"/>
                  </a:cubicBezTo>
                  <a:cubicBezTo>
                    <a:pt x="567" y="1442"/>
                    <a:pt x="554" y="1445"/>
                    <a:pt x="547" y="1452"/>
                  </a:cubicBezTo>
                  <a:cubicBezTo>
                    <a:pt x="405" y="1574"/>
                    <a:pt x="0" y="3245"/>
                    <a:pt x="0" y="3245"/>
                  </a:cubicBezTo>
                  <a:cubicBezTo>
                    <a:pt x="0" y="3343"/>
                    <a:pt x="4015" y="4453"/>
                    <a:pt x="4463" y="4453"/>
                  </a:cubicBezTo>
                  <a:cubicBezTo>
                    <a:pt x="4478" y="4453"/>
                    <a:pt x="4489" y="4452"/>
                    <a:pt x="4496" y="4449"/>
                  </a:cubicBezTo>
                  <a:cubicBezTo>
                    <a:pt x="4689" y="4379"/>
                    <a:pt x="6703" y="1159"/>
                    <a:pt x="6622" y="1078"/>
                  </a:cubicBezTo>
                  <a:cubicBezTo>
                    <a:pt x="6544" y="990"/>
                    <a:pt x="5367" y="1"/>
                    <a:pt x="51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3" name="Google Shape;1793;p26"/>
            <p:cNvSpPr/>
            <p:nvPr/>
          </p:nvSpPr>
          <p:spPr>
            <a:xfrm>
              <a:off x="1512275" y="2257750"/>
              <a:ext cx="112175" cy="94950"/>
            </a:xfrm>
            <a:custGeom>
              <a:avLst/>
              <a:gdLst/>
              <a:ahLst/>
              <a:cxnLst/>
              <a:rect l="l" t="t" r="r" b="b"/>
              <a:pathLst>
                <a:path w="4487" h="3798" extrusionOk="0">
                  <a:moveTo>
                    <a:pt x="2947" y="0"/>
                  </a:moveTo>
                  <a:cubicBezTo>
                    <a:pt x="2765" y="232"/>
                    <a:pt x="2400" y="1488"/>
                    <a:pt x="2259" y="1528"/>
                  </a:cubicBezTo>
                  <a:cubicBezTo>
                    <a:pt x="2255" y="1529"/>
                    <a:pt x="2251" y="1530"/>
                    <a:pt x="2246" y="1530"/>
                  </a:cubicBezTo>
                  <a:cubicBezTo>
                    <a:pt x="2151" y="1530"/>
                    <a:pt x="1795" y="1347"/>
                    <a:pt x="1438" y="1164"/>
                  </a:cubicBezTo>
                  <a:cubicBezTo>
                    <a:pt x="1081" y="977"/>
                    <a:pt x="708" y="789"/>
                    <a:pt x="583" y="789"/>
                  </a:cubicBezTo>
                  <a:cubicBezTo>
                    <a:pt x="567" y="789"/>
                    <a:pt x="554" y="792"/>
                    <a:pt x="547" y="799"/>
                  </a:cubicBezTo>
                  <a:cubicBezTo>
                    <a:pt x="405" y="921"/>
                    <a:pt x="0" y="2592"/>
                    <a:pt x="0" y="2592"/>
                  </a:cubicBezTo>
                  <a:cubicBezTo>
                    <a:pt x="0" y="2682"/>
                    <a:pt x="4023" y="3797"/>
                    <a:pt x="4470" y="3797"/>
                  </a:cubicBezTo>
                  <a:cubicBezTo>
                    <a:pt x="4476" y="3797"/>
                    <a:pt x="4481" y="3797"/>
                    <a:pt x="4486" y="3796"/>
                  </a:cubicBezTo>
                  <a:cubicBezTo>
                    <a:pt x="3858" y="2581"/>
                    <a:pt x="3362" y="1306"/>
                    <a:pt x="29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4" name="Google Shape;1794;p26"/>
            <p:cNvSpPr/>
            <p:nvPr/>
          </p:nvSpPr>
          <p:spPr>
            <a:xfrm>
              <a:off x="1587475" y="2324200"/>
              <a:ext cx="59250" cy="29325"/>
            </a:xfrm>
            <a:custGeom>
              <a:avLst/>
              <a:gdLst/>
              <a:ahLst/>
              <a:cxnLst/>
              <a:rect l="l" t="t" r="r" b="b"/>
              <a:pathLst>
                <a:path w="2370" h="1173" extrusionOk="0">
                  <a:moveTo>
                    <a:pt x="2258" y="0"/>
                  </a:moveTo>
                  <a:cubicBezTo>
                    <a:pt x="1976" y="0"/>
                    <a:pt x="648" y="160"/>
                    <a:pt x="20" y="825"/>
                  </a:cubicBezTo>
                  <a:cubicBezTo>
                    <a:pt x="1" y="853"/>
                    <a:pt x="1196" y="1172"/>
                    <a:pt x="1445" y="1172"/>
                  </a:cubicBezTo>
                  <a:cubicBezTo>
                    <a:pt x="1459" y="1172"/>
                    <a:pt x="1470" y="1171"/>
                    <a:pt x="1478" y="1169"/>
                  </a:cubicBezTo>
                  <a:cubicBezTo>
                    <a:pt x="1620" y="1138"/>
                    <a:pt x="2369" y="45"/>
                    <a:pt x="2308" y="4"/>
                  </a:cubicBezTo>
                  <a:cubicBezTo>
                    <a:pt x="2302" y="2"/>
                    <a:pt x="2285" y="0"/>
                    <a:pt x="2258"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5" name="Google Shape;1795;p26"/>
            <p:cNvSpPr/>
            <p:nvPr/>
          </p:nvSpPr>
          <p:spPr>
            <a:xfrm>
              <a:off x="1588200" y="2343025"/>
              <a:ext cx="1825" cy="1800"/>
            </a:xfrm>
            <a:custGeom>
              <a:avLst/>
              <a:gdLst/>
              <a:ahLst/>
              <a:cxnLst/>
              <a:rect l="l" t="t" r="r" b="b"/>
              <a:pathLst>
                <a:path w="73" h="72" extrusionOk="0">
                  <a:moveTo>
                    <a:pt x="1" y="72"/>
                  </a:moveTo>
                  <a:lnTo>
                    <a:pt x="1" y="72"/>
                  </a:lnTo>
                  <a:lnTo>
                    <a:pt x="1" y="72"/>
                  </a:lnTo>
                  <a:close/>
                  <a:moveTo>
                    <a:pt x="1" y="61"/>
                  </a:moveTo>
                  <a:lnTo>
                    <a:pt x="1" y="72"/>
                  </a:lnTo>
                  <a:lnTo>
                    <a:pt x="1" y="61"/>
                  </a:lnTo>
                  <a:close/>
                  <a:moveTo>
                    <a:pt x="11" y="61"/>
                  </a:moveTo>
                  <a:lnTo>
                    <a:pt x="11" y="61"/>
                  </a:lnTo>
                  <a:lnTo>
                    <a:pt x="11" y="61"/>
                  </a:lnTo>
                  <a:close/>
                  <a:moveTo>
                    <a:pt x="11" y="61"/>
                  </a:moveTo>
                  <a:lnTo>
                    <a:pt x="11" y="61"/>
                  </a:lnTo>
                  <a:lnTo>
                    <a:pt x="11" y="61"/>
                  </a:lnTo>
                  <a:close/>
                  <a:moveTo>
                    <a:pt x="11" y="52"/>
                  </a:moveTo>
                  <a:lnTo>
                    <a:pt x="11" y="52"/>
                  </a:lnTo>
                  <a:lnTo>
                    <a:pt x="11" y="52"/>
                  </a:lnTo>
                  <a:close/>
                  <a:moveTo>
                    <a:pt x="21" y="52"/>
                  </a:moveTo>
                  <a:lnTo>
                    <a:pt x="21" y="52"/>
                  </a:lnTo>
                  <a:lnTo>
                    <a:pt x="21" y="52"/>
                  </a:lnTo>
                  <a:close/>
                  <a:moveTo>
                    <a:pt x="21" y="52"/>
                  </a:moveTo>
                  <a:lnTo>
                    <a:pt x="21" y="52"/>
                  </a:lnTo>
                  <a:lnTo>
                    <a:pt x="21" y="52"/>
                  </a:lnTo>
                  <a:close/>
                  <a:moveTo>
                    <a:pt x="32" y="41"/>
                  </a:moveTo>
                  <a:lnTo>
                    <a:pt x="32" y="41"/>
                  </a:lnTo>
                  <a:lnTo>
                    <a:pt x="32" y="41"/>
                  </a:lnTo>
                  <a:close/>
                  <a:moveTo>
                    <a:pt x="32" y="31"/>
                  </a:moveTo>
                  <a:lnTo>
                    <a:pt x="32" y="31"/>
                  </a:lnTo>
                  <a:lnTo>
                    <a:pt x="32" y="31"/>
                  </a:lnTo>
                  <a:close/>
                  <a:moveTo>
                    <a:pt x="41" y="31"/>
                  </a:moveTo>
                  <a:lnTo>
                    <a:pt x="41" y="31"/>
                  </a:lnTo>
                  <a:lnTo>
                    <a:pt x="41" y="31"/>
                  </a:lnTo>
                  <a:close/>
                  <a:moveTo>
                    <a:pt x="41" y="31"/>
                  </a:moveTo>
                  <a:lnTo>
                    <a:pt x="41" y="31"/>
                  </a:lnTo>
                  <a:lnTo>
                    <a:pt x="41" y="31"/>
                  </a:lnTo>
                  <a:close/>
                  <a:moveTo>
                    <a:pt x="41" y="21"/>
                  </a:moveTo>
                  <a:lnTo>
                    <a:pt x="41" y="21"/>
                  </a:lnTo>
                  <a:lnTo>
                    <a:pt x="41" y="21"/>
                  </a:lnTo>
                  <a:close/>
                  <a:moveTo>
                    <a:pt x="52" y="21"/>
                  </a:moveTo>
                  <a:lnTo>
                    <a:pt x="52" y="21"/>
                  </a:lnTo>
                  <a:lnTo>
                    <a:pt x="52" y="21"/>
                  </a:lnTo>
                  <a:close/>
                  <a:moveTo>
                    <a:pt x="52" y="21"/>
                  </a:moveTo>
                  <a:lnTo>
                    <a:pt x="52" y="21"/>
                  </a:lnTo>
                  <a:lnTo>
                    <a:pt x="52" y="21"/>
                  </a:lnTo>
                  <a:close/>
                  <a:moveTo>
                    <a:pt x="72" y="1"/>
                  </a:moveTo>
                  <a:lnTo>
                    <a:pt x="72" y="1"/>
                  </a:lnTo>
                  <a:lnTo>
                    <a:pt x="72" y="1"/>
                  </a:lnTo>
                  <a:close/>
                  <a:moveTo>
                    <a:pt x="72" y="1"/>
                  </a:moveTo>
                  <a:lnTo>
                    <a:pt x="72"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6" name="Google Shape;1796;p26"/>
            <p:cNvSpPr/>
            <p:nvPr/>
          </p:nvSpPr>
          <p:spPr>
            <a:xfrm>
              <a:off x="1587975" y="2344800"/>
              <a:ext cx="250" cy="25"/>
            </a:xfrm>
            <a:custGeom>
              <a:avLst/>
              <a:gdLst/>
              <a:ahLst/>
              <a:cxnLst/>
              <a:rect l="l" t="t" r="r" b="b"/>
              <a:pathLst>
                <a:path w="10" h="1" extrusionOk="0">
                  <a:moveTo>
                    <a:pt x="10" y="1"/>
                  </a:moveTo>
                  <a:lnTo>
                    <a:pt x="0" y="1"/>
                  </a:lnTo>
                  <a:lnTo>
                    <a:pt x="0" y="1"/>
                  </a:lnTo>
                  <a:lnTo>
                    <a:pt x="0" y="1"/>
                  </a:lnTo>
                  <a:lnTo>
                    <a:pt x="0"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7" name="Google Shape;1797;p26"/>
            <p:cNvSpPr/>
            <p:nvPr/>
          </p:nvSpPr>
          <p:spPr>
            <a:xfrm>
              <a:off x="1623900" y="2353425"/>
              <a:ext cx="550" cy="25"/>
            </a:xfrm>
            <a:custGeom>
              <a:avLst/>
              <a:gdLst/>
              <a:ahLst/>
              <a:cxnLst/>
              <a:rect l="l" t="t" r="r" b="b"/>
              <a:pathLst>
                <a:path w="22" h="1" extrusionOk="0">
                  <a:moveTo>
                    <a:pt x="21" y="0"/>
                  </a:moveTo>
                  <a:lnTo>
                    <a:pt x="21" y="0"/>
                  </a:lnTo>
                  <a:lnTo>
                    <a:pt x="1" y="0"/>
                  </a:lnTo>
                  <a:lnTo>
                    <a:pt x="1" y="0"/>
                  </a:lnTo>
                  <a:lnTo>
                    <a:pt x="21" y="0"/>
                  </a:lnTo>
                  <a:close/>
                </a:path>
              </a:pathLst>
            </a:custGeom>
            <a:solidFill>
              <a:srgbClr val="375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8" name="Google Shape;1798;p26"/>
            <p:cNvSpPr/>
            <p:nvPr/>
          </p:nvSpPr>
          <p:spPr>
            <a:xfrm>
              <a:off x="1587975" y="2329350"/>
              <a:ext cx="36700" cy="24100"/>
            </a:xfrm>
            <a:custGeom>
              <a:avLst/>
              <a:gdLst/>
              <a:ahLst/>
              <a:cxnLst/>
              <a:rect l="l" t="t" r="r" b="b"/>
              <a:pathLst>
                <a:path w="1468" h="964" extrusionOk="0">
                  <a:moveTo>
                    <a:pt x="1094" y="1"/>
                  </a:moveTo>
                  <a:cubicBezTo>
                    <a:pt x="729" y="122"/>
                    <a:pt x="354" y="295"/>
                    <a:pt x="81" y="548"/>
                  </a:cubicBezTo>
                  <a:lnTo>
                    <a:pt x="61" y="568"/>
                  </a:lnTo>
                  <a:lnTo>
                    <a:pt x="50" y="568"/>
                  </a:lnTo>
                  <a:lnTo>
                    <a:pt x="50" y="578"/>
                  </a:lnTo>
                  <a:lnTo>
                    <a:pt x="41" y="578"/>
                  </a:lnTo>
                  <a:lnTo>
                    <a:pt x="41" y="588"/>
                  </a:lnTo>
                  <a:cubicBezTo>
                    <a:pt x="41" y="588"/>
                    <a:pt x="30" y="588"/>
                    <a:pt x="30" y="599"/>
                  </a:cubicBezTo>
                  <a:lnTo>
                    <a:pt x="20" y="599"/>
                  </a:lnTo>
                  <a:lnTo>
                    <a:pt x="20" y="608"/>
                  </a:lnTo>
                  <a:lnTo>
                    <a:pt x="10" y="608"/>
                  </a:lnTo>
                  <a:lnTo>
                    <a:pt x="10" y="619"/>
                  </a:lnTo>
                  <a:lnTo>
                    <a:pt x="0" y="619"/>
                  </a:lnTo>
                  <a:lnTo>
                    <a:pt x="0" y="629"/>
                  </a:lnTo>
                  <a:cubicBezTo>
                    <a:pt x="0" y="659"/>
                    <a:pt x="1195" y="963"/>
                    <a:pt x="1438" y="963"/>
                  </a:cubicBezTo>
                  <a:lnTo>
                    <a:pt x="1468" y="963"/>
                  </a:lnTo>
                  <a:cubicBezTo>
                    <a:pt x="1397" y="811"/>
                    <a:pt x="1337" y="659"/>
                    <a:pt x="1276" y="507"/>
                  </a:cubicBezTo>
                  <a:cubicBezTo>
                    <a:pt x="1215" y="345"/>
                    <a:pt x="1154" y="173"/>
                    <a:pt x="1094" y="1"/>
                  </a:cubicBezTo>
                  <a:close/>
                </a:path>
              </a:pathLst>
            </a:custGeom>
            <a:solidFill>
              <a:srgbClr val="000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9" name="Google Shape;1799;p26"/>
            <p:cNvSpPr/>
            <p:nvPr/>
          </p:nvSpPr>
          <p:spPr>
            <a:xfrm>
              <a:off x="1467025" y="2166650"/>
              <a:ext cx="29075" cy="21575"/>
            </a:xfrm>
            <a:custGeom>
              <a:avLst/>
              <a:gdLst/>
              <a:ahLst/>
              <a:cxnLst/>
              <a:rect l="l" t="t" r="r" b="b"/>
              <a:pathLst>
                <a:path w="1163" h="863" extrusionOk="0">
                  <a:moveTo>
                    <a:pt x="561" y="1"/>
                  </a:moveTo>
                  <a:cubicBezTo>
                    <a:pt x="447" y="1"/>
                    <a:pt x="332" y="48"/>
                    <a:pt x="241" y="161"/>
                  </a:cubicBezTo>
                  <a:cubicBezTo>
                    <a:pt x="1" y="459"/>
                    <a:pt x="310" y="862"/>
                    <a:pt x="627" y="862"/>
                  </a:cubicBezTo>
                  <a:cubicBezTo>
                    <a:pt x="751" y="862"/>
                    <a:pt x="876" y="801"/>
                    <a:pt x="970" y="647"/>
                  </a:cubicBezTo>
                  <a:cubicBezTo>
                    <a:pt x="1162" y="338"/>
                    <a:pt x="865" y="1"/>
                    <a:pt x="56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0" name="Google Shape;1800;p26"/>
            <p:cNvSpPr/>
            <p:nvPr/>
          </p:nvSpPr>
          <p:spPr>
            <a:xfrm>
              <a:off x="1536075" y="2162800"/>
              <a:ext cx="29125" cy="19025"/>
            </a:xfrm>
            <a:custGeom>
              <a:avLst/>
              <a:gdLst/>
              <a:ahLst/>
              <a:cxnLst/>
              <a:rect l="l" t="t" r="r" b="b"/>
              <a:pathLst>
                <a:path w="1165" h="761" extrusionOk="0">
                  <a:moveTo>
                    <a:pt x="1094" y="1"/>
                  </a:moveTo>
                  <a:cubicBezTo>
                    <a:pt x="1053" y="1"/>
                    <a:pt x="1013" y="21"/>
                    <a:pt x="1003" y="72"/>
                  </a:cubicBezTo>
                  <a:lnTo>
                    <a:pt x="1003" y="82"/>
                  </a:lnTo>
                  <a:cubicBezTo>
                    <a:pt x="992" y="254"/>
                    <a:pt x="922" y="548"/>
                    <a:pt x="648" y="599"/>
                  </a:cubicBezTo>
                  <a:cubicBezTo>
                    <a:pt x="615" y="606"/>
                    <a:pt x="583" y="609"/>
                    <a:pt x="552" y="609"/>
                  </a:cubicBezTo>
                  <a:cubicBezTo>
                    <a:pt x="300" y="609"/>
                    <a:pt x="161" y="375"/>
                    <a:pt x="152" y="365"/>
                  </a:cubicBezTo>
                  <a:cubicBezTo>
                    <a:pt x="145" y="338"/>
                    <a:pt x="121" y="325"/>
                    <a:pt x="93" y="325"/>
                  </a:cubicBezTo>
                  <a:cubicBezTo>
                    <a:pt x="80" y="325"/>
                    <a:pt x="65" y="328"/>
                    <a:pt x="51" y="335"/>
                  </a:cubicBezTo>
                  <a:cubicBezTo>
                    <a:pt x="20" y="356"/>
                    <a:pt x="0" y="396"/>
                    <a:pt x="20" y="437"/>
                  </a:cubicBezTo>
                  <a:cubicBezTo>
                    <a:pt x="92" y="558"/>
                    <a:pt x="284" y="761"/>
                    <a:pt x="557" y="761"/>
                  </a:cubicBezTo>
                  <a:cubicBezTo>
                    <a:pt x="598" y="761"/>
                    <a:pt x="638" y="761"/>
                    <a:pt x="679" y="750"/>
                  </a:cubicBezTo>
                  <a:cubicBezTo>
                    <a:pt x="952" y="689"/>
                    <a:pt x="1124" y="457"/>
                    <a:pt x="1154" y="92"/>
                  </a:cubicBezTo>
                  <a:lnTo>
                    <a:pt x="1154" y="82"/>
                  </a:lnTo>
                  <a:cubicBezTo>
                    <a:pt x="1165" y="41"/>
                    <a:pt x="1134" y="11"/>
                    <a:pt x="1094" y="1"/>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1" name="Google Shape;1801;p26"/>
            <p:cNvSpPr/>
            <p:nvPr/>
          </p:nvSpPr>
          <p:spPr>
            <a:xfrm>
              <a:off x="1559350" y="2116325"/>
              <a:ext cx="32425" cy="24225"/>
            </a:xfrm>
            <a:custGeom>
              <a:avLst/>
              <a:gdLst/>
              <a:ahLst/>
              <a:cxnLst/>
              <a:rect l="l" t="t" r="r" b="b"/>
              <a:pathLst>
                <a:path w="1297" h="969" extrusionOk="0">
                  <a:moveTo>
                    <a:pt x="542" y="0"/>
                  </a:moveTo>
                  <a:cubicBezTo>
                    <a:pt x="503" y="0"/>
                    <a:pt x="464" y="5"/>
                    <a:pt x="426" y="17"/>
                  </a:cubicBezTo>
                  <a:cubicBezTo>
                    <a:pt x="1" y="139"/>
                    <a:pt x="203" y="888"/>
                    <a:pt x="214" y="919"/>
                  </a:cubicBezTo>
                  <a:cubicBezTo>
                    <a:pt x="223" y="949"/>
                    <a:pt x="254" y="969"/>
                    <a:pt x="284" y="969"/>
                  </a:cubicBezTo>
                  <a:lnTo>
                    <a:pt x="304" y="969"/>
                  </a:lnTo>
                  <a:cubicBezTo>
                    <a:pt x="345" y="959"/>
                    <a:pt x="365" y="919"/>
                    <a:pt x="355" y="878"/>
                  </a:cubicBezTo>
                  <a:cubicBezTo>
                    <a:pt x="355" y="868"/>
                    <a:pt x="183" y="240"/>
                    <a:pt x="466" y="159"/>
                  </a:cubicBezTo>
                  <a:cubicBezTo>
                    <a:pt x="489" y="153"/>
                    <a:pt x="512" y="150"/>
                    <a:pt x="536" y="150"/>
                  </a:cubicBezTo>
                  <a:cubicBezTo>
                    <a:pt x="777" y="150"/>
                    <a:pt x="1063" y="455"/>
                    <a:pt x="1155" y="584"/>
                  </a:cubicBezTo>
                  <a:cubicBezTo>
                    <a:pt x="1167" y="602"/>
                    <a:pt x="1189" y="613"/>
                    <a:pt x="1211" y="613"/>
                  </a:cubicBezTo>
                  <a:cubicBezTo>
                    <a:pt x="1227" y="613"/>
                    <a:pt x="1244" y="607"/>
                    <a:pt x="1256" y="595"/>
                  </a:cubicBezTo>
                  <a:cubicBezTo>
                    <a:pt x="1297" y="574"/>
                    <a:pt x="1297" y="523"/>
                    <a:pt x="1276" y="493"/>
                  </a:cubicBezTo>
                  <a:cubicBezTo>
                    <a:pt x="1258" y="475"/>
                    <a:pt x="908" y="0"/>
                    <a:pt x="542"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2" name="Google Shape;1802;p26"/>
            <p:cNvSpPr/>
            <p:nvPr/>
          </p:nvSpPr>
          <p:spPr>
            <a:xfrm>
              <a:off x="1593175" y="2121800"/>
              <a:ext cx="28000" cy="22275"/>
            </a:xfrm>
            <a:custGeom>
              <a:avLst/>
              <a:gdLst/>
              <a:ahLst/>
              <a:cxnLst/>
              <a:rect l="l" t="t" r="r" b="b"/>
              <a:pathLst>
                <a:path w="1120" h="891" extrusionOk="0">
                  <a:moveTo>
                    <a:pt x="592" y="0"/>
                  </a:moveTo>
                  <a:cubicBezTo>
                    <a:pt x="74" y="0"/>
                    <a:pt x="1" y="791"/>
                    <a:pt x="490" y="882"/>
                  </a:cubicBezTo>
                  <a:cubicBezTo>
                    <a:pt x="525" y="888"/>
                    <a:pt x="557" y="891"/>
                    <a:pt x="588" y="891"/>
                  </a:cubicBezTo>
                  <a:cubicBezTo>
                    <a:pt x="1120" y="891"/>
                    <a:pt x="1120" y="30"/>
                    <a:pt x="612" y="1"/>
                  </a:cubicBezTo>
                  <a:cubicBezTo>
                    <a:pt x="605" y="0"/>
                    <a:pt x="599" y="0"/>
                    <a:pt x="59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3" name="Google Shape;1803;p26"/>
            <p:cNvSpPr/>
            <p:nvPr/>
          </p:nvSpPr>
          <p:spPr>
            <a:xfrm>
              <a:off x="1489250" y="2142075"/>
              <a:ext cx="29900" cy="26600"/>
            </a:xfrm>
            <a:custGeom>
              <a:avLst/>
              <a:gdLst/>
              <a:ahLst/>
              <a:cxnLst/>
              <a:rect l="l" t="t" r="r" b="b"/>
              <a:pathLst>
                <a:path w="1196" h="1064" extrusionOk="0">
                  <a:moveTo>
                    <a:pt x="537" y="0"/>
                  </a:moveTo>
                  <a:cubicBezTo>
                    <a:pt x="480" y="0"/>
                    <a:pt x="422" y="15"/>
                    <a:pt x="365" y="51"/>
                  </a:cubicBezTo>
                  <a:cubicBezTo>
                    <a:pt x="0" y="263"/>
                    <a:pt x="142" y="972"/>
                    <a:pt x="142" y="1002"/>
                  </a:cubicBezTo>
                  <a:cubicBezTo>
                    <a:pt x="152" y="1032"/>
                    <a:pt x="183" y="1063"/>
                    <a:pt x="223" y="1063"/>
                  </a:cubicBezTo>
                  <a:cubicBezTo>
                    <a:pt x="223" y="1063"/>
                    <a:pt x="233" y="1063"/>
                    <a:pt x="233" y="1053"/>
                  </a:cubicBezTo>
                  <a:cubicBezTo>
                    <a:pt x="273" y="1053"/>
                    <a:pt x="304" y="1012"/>
                    <a:pt x="294" y="972"/>
                  </a:cubicBezTo>
                  <a:cubicBezTo>
                    <a:pt x="264" y="789"/>
                    <a:pt x="213" y="314"/>
                    <a:pt x="446" y="172"/>
                  </a:cubicBezTo>
                  <a:cubicBezTo>
                    <a:pt x="476" y="153"/>
                    <a:pt x="507" y="145"/>
                    <a:pt x="539" y="145"/>
                  </a:cubicBezTo>
                  <a:cubicBezTo>
                    <a:pt x="770" y="145"/>
                    <a:pt x="1043" y="568"/>
                    <a:pt x="1043" y="577"/>
                  </a:cubicBezTo>
                  <a:cubicBezTo>
                    <a:pt x="1063" y="596"/>
                    <a:pt x="1087" y="608"/>
                    <a:pt x="1112" y="608"/>
                  </a:cubicBezTo>
                  <a:cubicBezTo>
                    <a:pt x="1126" y="608"/>
                    <a:pt x="1140" y="604"/>
                    <a:pt x="1155" y="597"/>
                  </a:cubicBezTo>
                  <a:cubicBezTo>
                    <a:pt x="1185" y="577"/>
                    <a:pt x="1195" y="526"/>
                    <a:pt x="1175" y="496"/>
                  </a:cubicBezTo>
                  <a:cubicBezTo>
                    <a:pt x="1158" y="470"/>
                    <a:pt x="856" y="0"/>
                    <a:pt x="537"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4" name="Google Shape;1804;p26"/>
            <p:cNvSpPr/>
            <p:nvPr/>
          </p:nvSpPr>
          <p:spPr>
            <a:xfrm>
              <a:off x="1418875" y="2027400"/>
              <a:ext cx="191625" cy="91150"/>
            </a:xfrm>
            <a:custGeom>
              <a:avLst/>
              <a:gdLst/>
              <a:ahLst/>
              <a:cxnLst/>
              <a:rect l="l" t="t" r="r" b="b"/>
              <a:pathLst>
                <a:path w="7665" h="3646" extrusionOk="0">
                  <a:moveTo>
                    <a:pt x="7218" y="0"/>
                  </a:moveTo>
                  <a:cubicBezTo>
                    <a:pt x="7036" y="0"/>
                    <a:pt x="354" y="2198"/>
                    <a:pt x="112" y="2410"/>
                  </a:cubicBezTo>
                  <a:cubicBezTo>
                    <a:pt x="1" y="2511"/>
                    <a:pt x="507" y="3645"/>
                    <a:pt x="557" y="3645"/>
                  </a:cubicBezTo>
                  <a:cubicBezTo>
                    <a:pt x="618" y="3645"/>
                    <a:pt x="7493" y="1387"/>
                    <a:pt x="7574" y="1317"/>
                  </a:cubicBezTo>
                  <a:cubicBezTo>
                    <a:pt x="7665" y="1245"/>
                    <a:pt x="7381" y="10"/>
                    <a:pt x="7219" y="0"/>
                  </a:cubicBezTo>
                  <a:cubicBezTo>
                    <a:pt x="7219" y="0"/>
                    <a:pt x="7219" y="0"/>
                    <a:pt x="7218"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5" name="Google Shape;1805;p26"/>
            <p:cNvSpPr/>
            <p:nvPr/>
          </p:nvSpPr>
          <p:spPr>
            <a:xfrm>
              <a:off x="1423175" y="2040800"/>
              <a:ext cx="184300" cy="66100"/>
            </a:xfrm>
            <a:custGeom>
              <a:avLst/>
              <a:gdLst/>
              <a:ahLst/>
              <a:cxnLst/>
              <a:rect l="l" t="t" r="r" b="b"/>
              <a:pathLst>
                <a:path w="7372" h="2644" extrusionOk="0">
                  <a:moveTo>
                    <a:pt x="7290" y="1"/>
                  </a:moveTo>
                  <a:cubicBezTo>
                    <a:pt x="5985" y="376"/>
                    <a:pt x="4678" y="770"/>
                    <a:pt x="3382" y="1206"/>
                  </a:cubicBezTo>
                  <a:cubicBezTo>
                    <a:pt x="2268" y="1580"/>
                    <a:pt x="1134" y="1915"/>
                    <a:pt x="0" y="2259"/>
                  </a:cubicBezTo>
                  <a:cubicBezTo>
                    <a:pt x="41" y="2380"/>
                    <a:pt x="92" y="2522"/>
                    <a:pt x="153" y="2644"/>
                  </a:cubicBezTo>
                  <a:cubicBezTo>
                    <a:pt x="932" y="2370"/>
                    <a:pt x="1712" y="2107"/>
                    <a:pt x="2502" y="1854"/>
                  </a:cubicBezTo>
                  <a:cubicBezTo>
                    <a:pt x="3990" y="1388"/>
                    <a:pt x="7250" y="376"/>
                    <a:pt x="7371" y="345"/>
                  </a:cubicBezTo>
                  <a:cubicBezTo>
                    <a:pt x="7351" y="203"/>
                    <a:pt x="7341" y="173"/>
                    <a:pt x="729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6" name="Google Shape;1806;p26"/>
            <p:cNvSpPr/>
            <p:nvPr/>
          </p:nvSpPr>
          <p:spPr>
            <a:xfrm>
              <a:off x="1625675" y="2331150"/>
              <a:ext cx="8625" cy="9625"/>
            </a:xfrm>
            <a:custGeom>
              <a:avLst/>
              <a:gdLst/>
              <a:ahLst/>
              <a:cxnLst/>
              <a:rect l="l" t="t" r="r" b="b"/>
              <a:pathLst>
                <a:path w="345" h="385" extrusionOk="0">
                  <a:moveTo>
                    <a:pt x="274" y="0"/>
                  </a:moveTo>
                  <a:cubicBezTo>
                    <a:pt x="254" y="0"/>
                    <a:pt x="234" y="0"/>
                    <a:pt x="223" y="20"/>
                  </a:cubicBezTo>
                  <a:cubicBezTo>
                    <a:pt x="153" y="101"/>
                    <a:pt x="92" y="182"/>
                    <a:pt x="21" y="263"/>
                  </a:cubicBezTo>
                  <a:cubicBezTo>
                    <a:pt x="11" y="273"/>
                    <a:pt x="0" y="293"/>
                    <a:pt x="0" y="314"/>
                  </a:cubicBezTo>
                  <a:cubicBezTo>
                    <a:pt x="0" y="324"/>
                    <a:pt x="11" y="344"/>
                    <a:pt x="21" y="365"/>
                  </a:cubicBezTo>
                  <a:cubicBezTo>
                    <a:pt x="31" y="374"/>
                    <a:pt x="51" y="385"/>
                    <a:pt x="72" y="385"/>
                  </a:cubicBezTo>
                  <a:cubicBezTo>
                    <a:pt x="92" y="385"/>
                    <a:pt x="112" y="374"/>
                    <a:pt x="122" y="365"/>
                  </a:cubicBezTo>
                  <a:cubicBezTo>
                    <a:pt x="193" y="284"/>
                    <a:pt x="254" y="203"/>
                    <a:pt x="324" y="122"/>
                  </a:cubicBezTo>
                  <a:cubicBezTo>
                    <a:pt x="335" y="101"/>
                    <a:pt x="345" y="91"/>
                    <a:pt x="345" y="71"/>
                  </a:cubicBezTo>
                  <a:cubicBezTo>
                    <a:pt x="345" y="50"/>
                    <a:pt x="335" y="30"/>
                    <a:pt x="324" y="20"/>
                  </a:cubicBezTo>
                  <a:cubicBezTo>
                    <a:pt x="315" y="10"/>
                    <a:pt x="294" y="0"/>
                    <a:pt x="274" y="0"/>
                  </a:cubicBezTo>
                  <a:close/>
                </a:path>
              </a:pathLst>
            </a:custGeom>
            <a:solidFill>
              <a:srgbClr val="00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7" name="Google Shape;1807;p26"/>
            <p:cNvSpPr/>
            <p:nvPr/>
          </p:nvSpPr>
          <p:spPr>
            <a:xfrm>
              <a:off x="1608450" y="1942225"/>
              <a:ext cx="57000" cy="44200"/>
            </a:xfrm>
            <a:custGeom>
              <a:avLst/>
              <a:gdLst/>
              <a:ahLst/>
              <a:cxnLst/>
              <a:rect l="l" t="t" r="r" b="b"/>
              <a:pathLst>
                <a:path w="2280" h="1768" extrusionOk="0">
                  <a:moveTo>
                    <a:pt x="1219" y="1"/>
                  </a:moveTo>
                  <a:cubicBezTo>
                    <a:pt x="751" y="1"/>
                    <a:pt x="259" y="51"/>
                    <a:pt x="183" y="127"/>
                  </a:cubicBezTo>
                  <a:cubicBezTo>
                    <a:pt x="1" y="309"/>
                    <a:pt x="1013" y="1767"/>
                    <a:pt x="1236" y="1767"/>
                  </a:cubicBezTo>
                  <a:cubicBezTo>
                    <a:pt x="1459" y="1767"/>
                    <a:pt x="2279" y="309"/>
                    <a:pt x="2097" y="127"/>
                  </a:cubicBezTo>
                  <a:cubicBezTo>
                    <a:pt x="2008" y="38"/>
                    <a:pt x="1622" y="1"/>
                    <a:pt x="121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8" name="Google Shape;1808;p26"/>
            <p:cNvSpPr/>
            <p:nvPr/>
          </p:nvSpPr>
          <p:spPr>
            <a:xfrm>
              <a:off x="1614300" y="1942350"/>
              <a:ext cx="48850" cy="26350"/>
            </a:xfrm>
            <a:custGeom>
              <a:avLst/>
              <a:gdLst/>
              <a:ahLst/>
              <a:cxnLst/>
              <a:rect l="l" t="t" r="r" b="b"/>
              <a:pathLst>
                <a:path w="1954" h="1054" extrusionOk="0">
                  <a:moveTo>
                    <a:pt x="984" y="0"/>
                  </a:moveTo>
                  <a:cubicBezTo>
                    <a:pt x="579" y="0"/>
                    <a:pt x="157" y="36"/>
                    <a:pt x="0" y="91"/>
                  </a:cubicBezTo>
                  <a:cubicBezTo>
                    <a:pt x="435" y="273"/>
                    <a:pt x="860" y="476"/>
                    <a:pt x="1235" y="770"/>
                  </a:cubicBezTo>
                  <a:cubicBezTo>
                    <a:pt x="1346" y="851"/>
                    <a:pt x="1458" y="952"/>
                    <a:pt x="1559" y="1053"/>
                  </a:cubicBezTo>
                  <a:cubicBezTo>
                    <a:pt x="1782" y="658"/>
                    <a:pt x="1954" y="213"/>
                    <a:pt x="1863" y="122"/>
                  </a:cubicBezTo>
                  <a:cubicBezTo>
                    <a:pt x="1777" y="36"/>
                    <a:pt x="1389" y="0"/>
                    <a:pt x="9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9" name="Google Shape;1809;p26"/>
            <p:cNvSpPr/>
            <p:nvPr/>
          </p:nvSpPr>
          <p:spPr>
            <a:xfrm>
              <a:off x="1489400" y="2394600"/>
              <a:ext cx="164650" cy="95275"/>
            </a:xfrm>
            <a:custGeom>
              <a:avLst/>
              <a:gdLst/>
              <a:ahLst/>
              <a:cxnLst/>
              <a:rect l="l" t="t" r="r" b="b"/>
              <a:pathLst>
                <a:path w="6586" h="3811" extrusionOk="0">
                  <a:moveTo>
                    <a:pt x="3154" y="1"/>
                  </a:moveTo>
                  <a:cubicBezTo>
                    <a:pt x="1347" y="1"/>
                    <a:pt x="1" y="2046"/>
                    <a:pt x="1098" y="3810"/>
                  </a:cubicBezTo>
                  <a:lnTo>
                    <a:pt x="6585" y="3810"/>
                  </a:lnTo>
                  <a:cubicBezTo>
                    <a:pt x="6585" y="3810"/>
                    <a:pt x="5836" y="590"/>
                    <a:pt x="3750" y="74"/>
                  </a:cubicBezTo>
                  <a:cubicBezTo>
                    <a:pt x="3548" y="24"/>
                    <a:pt x="3348" y="1"/>
                    <a:pt x="31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0" name="Google Shape;1810;p26"/>
            <p:cNvSpPr/>
            <p:nvPr/>
          </p:nvSpPr>
          <p:spPr>
            <a:xfrm>
              <a:off x="1495825" y="2402525"/>
              <a:ext cx="136950" cy="87350"/>
            </a:xfrm>
            <a:custGeom>
              <a:avLst/>
              <a:gdLst/>
              <a:ahLst/>
              <a:cxnLst/>
              <a:rect l="l" t="t" r="r" b="b"/>
              <a:pathLst>
                <a:path w="5478" h="3494" extrusionOk="0">
                  <a:moveTo>
                    <a:pt x="1702" y="0"/>
                  </a:moveTo>
                  <a:cubicBezTo>
                    <a:pt x="577" y="648"/>
                    <a:pt x="1" y="2147"/>
                    <a:pt x="841" y="3493"/>
                  </a:cubicBezTo>
                  <a:lnTo>
                    <a:pt x="5478" y="3493"/>
                  </a:lnTo>
                  <a:cubicBezTo>
                    <a:pt x="4881" y="3180"/>
                    <a:pt x="4314" y="2835"/>
                    <a:pt x="3777" y="2410"/>
                  </a:cubicBezTo>
                  <a:cubicBezTo>
                    <a:pt x="2947" y="1752"/>
                    <a:pt x="2299" y="881"/>
                    <a:pt x="17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11" name="Google Shape;1811;p26"/>
          <p:cNvSpPr txBox="1">
            <a:spLocks noGrp="1"/>
          </p:cNvSpPr>
          <p:nvPr>
            <p:ph type="ctrTitle"/>
          </p:nvPr>
        </p:nvSpPr>
        <p:spPr>
          <a:xfrm>
            <a:off x="4404400" y="1814300"/>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2" name="Google Shape;1812;p26"/>
          <p:cNvSpPr txBox="1">
            <a:spLocks noGrp="1"/>
          </p:cNvSpPr>
          <p:nvPr>
            <p:ph type="subTitle" idx="1"/>
          </p:nvPr>
        </p:nvSpPr>
        <p:spPr>
          <a:xfrm>
            <a:off x="4404400" y="2848700"/>
            <a:ext cx="68276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13" name="Google Shape;1813;p26"/>
          <p:cNvSpPr txBox="1">
            <a:spLocks noGrp="1"/>
          </p:cNvSpPr>
          <p:nvPr>
            <p:ph type="ctrTitle" idx="2"/>
          </p:nvPr>
        </p:nvSpPr>
        <p:spPr>
          <a:xfrm>
            <a:off x="4404400" y="3745067"/>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4" name="Google Shape;1814;p26"/>
          <p:cNvSpPr txBox="1">
            <a:spLocks noGrp="1"/>
          </p:cNvSpPr>
          <p:nvPr>
            <p:ph type="ctrTitle" idx="3"/>
          </p:nvPr>
        </p:nvSpPr>
        <p:spPr>
          <a:xfrm>
            <a:off x="5353197" y="5109300"/>
            <a:ext cx="58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15" name="Google Shape;1815;p26"/>
          <p:cNvCxnSpPr/>
          <p:nvPr/>
        </p:nvCxnSpPr>
        <p:spPr>
          <a:xfrm>
            <a:off x="6284000" y="4623800"/>
            <a:ext cx="4948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60619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25147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extLst>
      <p:ext uri="{BB962C8B-B14F-4D97-AF65-F5344CB8AC3E}">
        <p14:creationId xmlns:p14="http://schemas.microsoft.com/office/powerpoint/2010/main" val="2877494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5766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001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6816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4352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44601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44291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7463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5293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60920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6455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81411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28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951267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25462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49963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31202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380431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38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20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7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43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038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519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38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66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654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815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512021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752557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871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223436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815445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017370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14083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8687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7167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556213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103426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5438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531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9679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6963226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 id="2147483696" r:id="rId31"/>
    <p:sldLayoutId id="2147483697" r:id="rId32"/>
    <p:sldLayoutId id="2147483698" r:id="rId33"/>
    <p:sldLayoutId id="214748369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9360195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4" r:id="rId3"/>
    <p:sldLayoutId id="2147483807" r:id="rId4"/>
    <p:sldLayoutId id="2147483809" r:id="rId5"/>
    <p:sldLayoutId id="21474838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9485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47352556"/>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18" Type="http://schemas.openxmlformats.org/officeDocument/2006/relationships/image" Target="../media/image60.png"/><Relationship Id="rId3" Type="http://schemas.openxmlformats.org/officeDocument/2006/relationships/image" Target="../media/image47.svg"/><Relationship Id="rId7" Type="http://schemas.openxmlformats.org/officeDocument/2006/relationships/image" Target="../media/image14.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6.png"/><Relationship Id="rId16" Type="http://schemas.openxmlformats.org/officeDocument/2006/relationships/image" Target="../media/image58.png"/><Relationship Id="rId1" Type="http://schemas.openxmlformats.org/officeDocument/2006/relationships/slideLayout" Target="../slideLayouts/slideLayout47.xml"/><Relationship Id="rId6" Type="http://schemas.openxmlformats.org/officeDocument/2006/relationships/image" Target="../media/image13.png"/><Relationship Id="rId11" Type="http://schemas.openxmlformats.org/officeDocument/2006/relationships/image" Target="../media/image53.svg"/><Relationship Id="rId5" Type="http://schemas.openxmlformats.org/officeDocument/2006/relationships/image" Target="../media/image49.svg"/><Relationship Id="rId15" Type="http://schemas.openxmlformats.org/officeDocument/2006/relationships/image" Target="../media/image57.svg"/><Relationship Id="rId10" Type="http://schemas.openxmlformats.org/officeDocument/2006/relationships/image" Target="../media/image52.png"/><Relationship Id="rId19" Type="http://schemas.openxmlformats.org/officeDocument/2006/relationships/image" Target="../media/image61.svg"/><Relationship Id="rId4" Type="http://schemas.openxmlformats.org/officeDocument/2006/relationships/image" Target="../media/image48.png"/><Relationship Id="rId9" Type="http://schemas.openxmlformats.org/officeDocument/2006/relationships/image" Target="../media/image51.svg"/><Relationship Id="rId1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57.png"/><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1.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94"/>
        <p:cNvGrpSpPr/>
        <p:nvPr/>
      </p:nvGrpSpPr>
      <p:grpSpPr>
        <a:xfrm>
          <a:off x="0" y="0"/>
          <a:ext cx="0" cy="0"/>
          <a:chOff x="0" y="0"/>
          <a:chExt cx="0" cy="0"/>
        </a:xfrm>
      </p:grpSpPr>
      <p:pic>
        <p:nvPicPr>
          <p:cNvPr id="6" name="Picture 5">
            <a:extLst>
              <a:ext uri="{FF2B5EF4-FFF2-40B4-BE49-F238E27FC236}">
                <a16:creationId xmlns:a16="http://schemas.microsoft.com/office/drawing/2014/main" id="{3470B30E-426F-8646-10E4-3FFB62F12837}"/>
              </a:ext>
            </a:extLst>
          </p:cNvPr>
          <p:cNvPicPr>
            <a:picLocks noChangeAspect="1"/>
          </p:cNvPicPr>
          <p:nvPr/>
        </p:nvPicPr>
        <p:blipFill rotWithShape="1">
          <a:blip r:embed="rId3"/>
          <a:srcRect l="2584" r="5242"/>
          <a:stretch/>
        </p:blipFill>
        <p:spPr>
          <a:xfrm>
            <a:off x="-71649" y="0"/>
            <a:ext cx="7296644" cy="6858000"/>
          </a:xfrm>
          <a:prstGeom prst="rect">
            <a:avLst/>
          </a:prstGeom>
        </p:spPr>
      </p:pic>
      <p:sp>
        <p:nvSpPr>
          <p:cNvPr id="4295" name="Google Shape;4295;p72"/>
          <p:cNvSpPr txBox="1">
            <a:spLocks noGrp="1"/>
          </p:cNvSpPr>
          <p:nvPr>
            <p:ph type="title"/>
          </p:nvPr>
        </p:nvSpPr>
        <p:spPr>
          <a:xfrm>
            <a:off x="7431179" y="895113"/>
            <a:ext cx="4109448" cy="5814683"/>
          </a:xfrm>
          <a:prstGeom prst="rect">
            <a:avLst/>
          </a:prstGeom>
          <a:noFill/>
          <a:ln>
            <a:noFill/>
          </a:ln>
        </p:spPr>
        <p:txBody>
          <a:bodyPr spcFirstLastPara="1" wrap="square" lIns="121900" tIns="121900" rIns="121900" bIns="121900" anchor="t" anchorCtr="0">
            <a:noAutofit/>
          </a:bodyPr>
          <a:lstStyle/>
          <a:p>
            <a:r>
              <a:rPr lang="vi-VN" sz="3467" dirty="0">
                <a:sym typeface="Arial"/>
              </a:rPr>
              <a:t>Cần cẩu được dùng để nâng các kiện hàng từ dưới thấp lên cao hoặc bốc dỡ các kiện hàng từ trên cao xuống vị trí thấp hơn. Làm thế nào để biết cần cẩu nào hoàn thành công việc nhanh hơn?</a:t>
            </a:r>
            <a:endParaRPr sz="3467" dirty="0">
              <a:sym typeface="Arial"/>
            </a:endParaRPr>
          </a:p>
        </p:txBody>
      </p:sp>
      <p:sp>
        <p:nvSpPr>
          <p:cNvPr id="4297" name="Google Shape;4297;p72"/>
          <p:cNvSpPr/>
          <p:nvPr/>
        </p:nvSpPr>
        <p:spPr>
          <a:xfrm>
            <a:off x="6537008" y="6074863"/>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298" name="Google Shape;4298;p72"/>
          <p:cNvSpPr/>
          <p:nvPr/>
        </p:nvSpPr>
        <p:spPr>
          <a:xfrm>
            <a:off x="7117032" y="567825"/>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nvGrpSpPr>
          <p:cNvPr id="4299" name="Google Shape;4299;p72"/>
          <p:cNvGrpSpPr/>
          <p:nvPr/>
        </p:nvGrpSpPr>
        <p:grpSpPr>
          <a:xfrm>
            <a:off x="1010865" y="5746267"/>
            <a:ext cx="634372" cy="634400"/>
            <a:chOff x="1460350" y="2402425"/>
            <a:chExt cx="208950" cy="208950"/>
          </a:xfrm>
        </p:grpSpPr>
        <p:sp>
          <p:nvSpPr>
            <p:cNvPr id="4300" name="Google Shape;4300;p7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01" name="Google Shape;4301;p7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endParaRPr sz="2400"/>
            </a:p>
          </p:txBody>
        </p:sp>
        <p:sp>
          <p:nvSpPr>
            <p:cNvPr id="4302" name="Google Shape;4302;p7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03" name="Google Shape;4303;p7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endParaRPr sz="2400"/>
            </a:p>
          </p:txBody>
        </p:sp>
        <p:sp>
          <p:nvSpPr>
            <p:cNvPr id="4304" name="Google Shape;4304;p7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05" name="Google Shape;4305;p7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306" name="Google Shape;4306;p7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07" name="Google Shape;4307;p7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08" name="Google Shape;4308;p7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endParaRPr sz="2400"/>
            </a:p>
          </p:txBody>
        </p:sp>
        <p:sp>
          <p:nvSpPr>
            <p:cNvPr id="4309" name="Google Shape;4309;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0" name="Google Shape;4310;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1" name="Google Shape;4311;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2" name="Google Shape;4312;p7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3" name="Google Shape;4313;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4" name="Google Shape;4314;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5" name="Google Shape;4315;p7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16" name="Google Shape;4316;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7" name="Google Shape;4317;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8" name="Google Shape;4318;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9" name="Google Shape;4319;p7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20" name="Google Shape;4320;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1" name="Google Shape;4321;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2" name="Google Shape;4322;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3" name="Google Shape;4323;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4" name="Google Shape;4324;p7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25" name="Google Shape;4325;p7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endParaRPr sz="2400"/>
            </a:p>
          </p:txBody>
        </p:sp>
        <p:sp>
          <p:nvSpPr>
            <p:cNvPr id="4326" name="Google Shape;4326;p7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endParaRPr sz="2400"/>
            </a:p>
          </p:txBody>
        </p:sp>
        <p:sp>
          <p:nvSpPr>
            <p:cNvPr id="4327" name="Google Shape;4327;p7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grpSp>
      <p:grpSp>
        <p:nvGrpSpPr>
          <p:cNvPr id="4328" name="Google Shape;4328;p72"/>
          <p:cNvGrpSpPr/>
          <p:nvPr/>
        </p:nvGrpSpPr>
        <p:grpSpPr>
          <a:xfrm rot="3427705">
            <a:off x="10608654" y="340606"/>
            <a:ext cx="454377" cy="454439"/>
            <a:chOff x="1460350" y="2402425"/>
            <a:chExt cx="208950" cy="208950"/>
          </a:xfrm>
        </p:grpSpPr>
        <p:sp>
          <p:nvSpPr>
            <p:cNvPr id="4329" name="Google Shape;4329;p7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330" name="Google Shape;4330;p7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endParaRPr sz="2400"/>
            </a:p>
          </p:txBody>
        </p:sp>
        <p:sp>
          <p:nvSpPr>
            <p:cNvPr id="4331" name="Google Shape;4331;p7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32" name="Google Shape;4332;p7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endParaRPr sz="2400"/>
            </a:p>
          </p:txBody>
        </p:sp>
        <p:sp>
          <p:nvSpPr>
            <p:cNvPr id="4333" name="Google Shape;4333;p7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34" name="Google Shape;4334;p7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335" name="Google Shape;4335;p7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36" name="Google Shape;4336;p7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37" name="Google Shape;4337;p7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endParaRPr sz="2400"/>
            </a:p>
          </p:txBody>
        </p:sp>
        <p:sp>
          <p:nvSpPr>
            <p:cNvPr id="4338" name="Google Shape;4338;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39" name="Google Shape;4339;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0" name="Google Shape;4340;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1" name="Google Shape;4341;p7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2" name="Google Shape;4342;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3" name="Google Shape;4343;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4" name="Google Shape;4344;p7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45" name="Google Shape;4345;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6" name="Google Shape;4346;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7" name="Google Shape;4347;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8" name="Google Shape;4348;p7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49" name="Google Shape;4349;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0" name="Google Shape;4350;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1" name="Google Shape;4351;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2" name="Google Shape;4352;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3" name="Google Shape;4353;p7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54" name="Google Shape;4354;p7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endParaRPr sz="2400"/>
            </a:p>
          </p:txBody>
        </p:sp>
        <p:sp>
          <p:nvSpPr>
            <p:cNvPr id="4355" name="Google Shape;4355;p7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endParaRPr sz="2400"/>
            </a:p>
          </p:txBody>
        </p:sp>
        <p:sp>
          <p:nvSpPr>
            <p:cNvPr id="4356" name="Google Shape;4356;p7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52028" y="-2275414"/>
            <a:ext cx="3616285" cy="3550535"/>
          </a:xfrm>
          <a:prstGeom prst="rect">
            <a:avLst/>
          </a:prstGeom>
        </p:spPr>
      </p:pic>
      <p:sp>
        <p:nvSpPr>
          <p:cNvPr id="7" name="TextBox 5"/>
          <p:cNvSpPr txBox="1"/>
          <p:nvPr/>
        </p:nvSpPr>
        <p:spPr>
          <a:xfrm>
            <a:off x="1219201" y="4849606"/>
            <a:ext cx="361502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ở </a:t>
            </a:r>
            <a:r>
              <a:rPr lang="en-US" sz="2133" dirty="0" err="1">
                <a:solidFill>
                  <a:srgbClr val="1C4F59"/>
                </a:solidFill>
                <a:latin typeface="Roboto" panose="02000000000000000000" pitchFamily="2" charset="0"/>
                <a:cs typeface="Arial" panose="020B0604020202020204" pitchFamily="34" charset="0"/>
              </a:rPr>
              <a:t>tư</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thế</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đứng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thẳng</a:t>
            </a:r>
            <a:r>
              <a:rPr lang="en-US" sz="2133" dirty="0">
                <a:solidFill>
                  <a:srgbClr val="1C4F59"/>
                </a:solidFill>
                <a:latin typeface="Roboto" panose="02000000000000000000" pitchFamily="2" charset="0"/>
                <a:cs typeface="Arial" panose="020B0604020202020204" pitchFamily="34" charset="0"/>
              </a:rPr>
              <a:t>.</a:t>
            </a:r>
          </a:p>
        </p:txBody>
      </p:sp>
      <p:sp>
        <p:nvSpPr>
          <p:cNvPr id="8" name="TextBox 5"/>
          <p:cNvSpPr txBox="1"/>
          <p:nvPr/>
        </p:nvSpPr>
        <p:spPr>
          <a:xfrm>
            <a:off x="6908800" y="4884841"/>
            <a:ext cx="433454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đang</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nâng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từ</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thấp</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lên</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cao</a:t>
            </a:r>
            <a:r>
              <a:rPr lang="en-US" sz="2133" dirty="0">
                <a:solidFill>
                  <a:srgbClr val="1C4F59"/>
                </a:solidFill>
                <a:latin typeface="Roboto" panose="02000000000000000000" pitchFamily="2" charset="0"/>
                <a:cs typeface="Arial" panose="020B0604020202020204" pitchFamily="34" charset="0"/>
              </a:rPr>
              <a:t>.</a:t>
            </a:r>
          </a:p>
        </p:txBody>
      </p:sp>
      <p:sp>
        <p:nvSpPr>
          <p:cNvPr id="9" name="TextBox 5"/>
          <p:cNvSpPr txBox="1"/>
          <p:nvPr/>
        </p:nvSpPr>
        <p:spPr>
          <a:xfrm>
            <a:off x="711200" y="5801043"/>
            <a:ext cx="4572000" cy="453329"/>
          </a:xfrm>
          <a:prstGeom prst="rect">
            <a:avLst/>
          </a:prstGeom>
        </p:spPr>
        <p:txBody>
          <a:bodyPr wrap="square" lIns="0" tIns="0" rIns="0" bIns="0" rtlCol="0" anchor="t">
            <a:spAutoFit/>
          </a:bodyPr>
          <a:lstStyle/>
          <a:p>
            <a:pPr algn="ctr">
              <a:lnSpc>
                <a:spcPct val="120000"/>
              </a:lnSpc>
            </a:pPr>
            <a:r>
              <a:rPr lang="en-GB" sz="2667" b="1" dirty="0">
                <a:solidFill>
                  <a:srgbClr val="C00000"/>
                </a:solidFill>
                <a:latin typeface="Roboto" panose="02000000000000000000" pitchFamily="2" charset="0"/>
                <a:cs typeface="Arial" panose="020B0604020202020204" pitchFamily="34" charset="0"/>
              </a:rPr>
              <a:t>=&gt; </a:t>
            </a:r>
            <a:r>
              <a:rPr lang="en-GB" sz="2667" b="1" dirty="0" err="1">
                <a:solidFill>
                  <a:srgbClr val="C00000"/>
                </a:solidFill>
                <a:latin typeface="Roboto" panose="02000000000000000000" pitchFamily="2" charset="0"/>
                <a:cs typeface="Arial" panose="020B0604020202020204" pitchFamily="34" charset="0"/>
              </a:rPr>
              <a:t>Không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có</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cơ</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học</a:t>
            </a:r>
            <a:endParaRPr lang="en-US" sz="2667" b="1" dirty="0">
              <a:solidFill>
                <a:srgbClr val="C00000"/>
              </a:solidFill>
              <a:latin typeface="Roboto" panose="02000000000000000000" pitchFamily="2" charset="0"/>
              <a:cs typeface="Arial" panose="020B0604020202020204" pitchFamily="34" charset="0"/>
            </a:endParaRPr>
          </a:p>
        </p:txBody>
      </p:sp>
      <p:sp>
        <p:nvSpPr>
          <p:cNvPr id="10" name="TextBox 5"/>
          <p:cNvSpPr txBox="1"/>
          <p:nvPr/>
        </p:nvSpPr>
        <p:spPr>
          <a:xfrm>
            <a:off x="6756401" y="5924082"/>
            <a:ext cx="3615023" cy="407932"/>
          </a:xfrm>
          <a:prstGeom prst="rect">
            <a:avLst/>
          </a:prstGeom>
        </p:spPr>
        <p:txBody>
          <a:bodyPr wrap="square" lIns="0" tIns="0" rIns="0" bIns="0" rtlCol="0" anchor="t">
            <a:spAutoFit/>
          </a:bodyPr>
          <a:lstStyle/>
          <a:p>
            <a:pPr algn="ctr">
              <a:lnSpc>
                <a:spcPct val="120000"/>
              </a:lnSpc>
            </a:pPr>
            <a:r>
              <a:rPr lang="en-GB" sz="2400" b="1" dirty="0">
                <a:solidFill>
                  <a:srgbClr val="C00000"/>
                </a:solidFill>
                <a:latin typeface="Roboto" panose="02000000000000000000" pitchFamily="2" charset="0"/>
                <a:cs typeface="Arial" panose="020B0604020202020204" pitchFamily="34" charset="0"/>
              </a:rPr>
              <a:t>=&gt; </a:t>
            </a:r>
            <a:r>
              <a:rPr lang="en-GB" sz="2400" b="1" dirty="0" err="1">
                <a:solidFill>
                  <a:srgbClr val="C00000"/>
                </a:solidFill>
                <a:latin typeface="Roboto" panose="02000000000000000000" pitchFamily="2" charset="0"/>
                <a:cs typeface="Arial" panose="020B0604020202020204" pitchFamily="34" charset="0"/>
              </a:rPr>
              <a:t>Có</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công</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cơ</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học</a:t>
            </a:r>
            <a:endParaRPr lang="en-US" sz="2400" b="1" dirty="0">
              <a:solidFill>
                <a:srgbClr val="C00000"/>
              </a:solidFill>
              <a:latin typeface="Roboto" panose="020000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DC225188-491D-8AF3-2873-51BE615C23E0}"/>
              </a:ext>
            </a:extLst>
          </p:cNvPr>
          <p:cNvGrpSpPr/>
          <p:nvPr/>
        </p:nvGrpSpPr>
        <p:grpSpPr>
          <a:xfrm>
            <a:off x="10016905" y="117985"/>
            <a:ext cx="1660125" cy="577199"/>
            <a:chOff x="5655075" y="2993994"/>
            <a:chExt cx="2600375" cy="870012"/>
          </a:xfrm>
        </p:grpSpPr>
        <p:sp>
          <p:nvSpPr>
            <p:cNvPr id="3" name="Rectangle: Rounded Corners 2">
              <a:extLst>
                <a:ext uri="{FF2B5EF4-FFF2-40B4-BE49-F238E27FC236}">
                  <a16:creationId xmlns:a16="http://schemas.microsoft.com/office/drawing/2014/main" id="{44F56BCC-D668-1943-2126-17C040AFD376}"/>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025274A0-0A5E-B6F1-A6BA-88F23C3D345E}"/>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425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113242-1000-8CD7-81D8-B127235B9363}"/>
              </a:ext>
            </a:extLst>
          </p:cNvPr>
          <p:cNvSpPr/>
          <p:nvPr/>
        </p:nvSpPr>
        <p:spPr>
          <a:xfrm>
            <a:off x="301841" y="592477"/>
            <a:ext cx="3719743" cy="3719743"/>
          </a:xfrm>
          <a:prstGeom prst="ellipse">
            <a:avLst/>
          </a:prstGeom>
          <a:blipFill>
            <a:blip r:embed="rId2"/>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 name="Oval 2">
            <a:extLst>
              <a:ext uri="{FF2B5EF4-FFF2-40B4-BE49-F238E27FC236}">
                <a16:creationId xmlns:a16="http://schemas.microsoft.com/office/drawing/2014/main" id="{1BE1CFE0-E427-114B-0FA4-11184376D1F5}"/>
              </a:ext>
            </a:extLst>
          </p:cNvPr>
          <p:cNvSpPr/>
          <p:nvPr/>
        </p:nvSpPr>
        <p:spPr>
          <a:xfrm>
            <a:off x="4236128" y="483619"/>
            <a:ext cx="3719743" cy="3719743"/>
          </a:xfrm>
          <a:prstGeom prst="ellipse">
            <a:avLst/>
          </a:prstGeom>
          <a:blipFill>
            <a:blip r:embed="rId3"/>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 name="Oval 3">
            <a:extLst>
              <a:ext uri="{FF2B5EF4-FFF2-40B4-BE49-F238E27FC236}">
                <a16:creationId xmlns:a16="http://schemas.microsoft.com/office/drawing/2014/main" id="{4ED078FB-6F24-0BAB-F8F9-D4F4A1AA378F}"/>
              </a:ext>
            </a:extLst>
          </p:cNvPr>
          <p:cNvSpPr/>
          <p:nvPr/>
        </p:nvSpPr>
        <p:spPr>
          <a:xfrm>
            <a:off x="8170415" y="374761"/>
            <a:ext cx="3719743" cy="3719743"/>
          </a:xfrm>
          <a:prstGeom prst="ellipse">
            <a:avLst/>
          </a:prstGeom>
          <a:blipFill>
            <a:blip r:embed="rId4"/>
            <a:srcRect/>
            <a:stretch>
              <a:fillRect l="-50000" r="-50000"/>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TextBox 4">
            <a:extLst>
              <a:ext uri="{FF2B5EF4-FFF2-40B4-BE49-F238E27FC236}">
                <a16:creationId xmlns:a16="http://schemas.microsoft.com/office/drawing/2014/main" id="{51F0941E-F914-1C96-87C4-B6FE4D81B4F1}"/>
              </a:ext>
            </a:extLst>
          </p:cNvPr>
          <p:cNvSpPr txBox="1"/>
          <p:nvPr/>
        </p:nvSpPr>
        <p:spPr>
          <a:xfrm>
            <a:off x="1390833" y="4312220"/>
            <a:ext cx="9410331" cy="2368854"/>
          </a:xfrm>
          <a:prstGeom prst="rect">
            <a:avLst/>
          </a:prstGeom>
          <a:noFill/>
        </p:spPr>
        <p:txBody>
          <a:bodyPr wrap="square" rtlCol="0">
            <a:spAutoFit/>
          </a:bodyPr>
          <a:lstStyle/>
          <a:p>
            <a:pPr marL="177800" marR="0" algn="ctr">
              <a:lnSpc>
                <a:spcPct val="135000"/>
              </a:lnSpc>
              <a:spcBef>
                <a:spcPts val="0"/>
              </a:spcBef>
              <a:spcAft>
                <a:spcPts val="0"/>
              </a:spcAft>
            </a:pPr>
            <a:r>
              <a:rPr lang="vi-VN" sz="2800" dirty="0">
                <a:solidFill>
                  <a:srgbClr val="BA6212"/>
                </a:solidFill>
                <a:latin typeface="Fira Sans Condensed Medium" panose="020B0603050000020004" pitchFamily="34" charset="0"/>
                <a:ea typeface="Times New Roman" panose="02020603050405020304" pitchFamily="18" charset="0"/>
              </a:rPr>
              <a:t>Trong đời sống hằng ngày, người ta thường nói người nông dân gặt lúa, nhân viên thu ngân làm việc tại quầy, học sinh ngồi làm bài tập, … đều đang “tốn công sức”. Đó có phải là công cơ học không? Vì sao?</a:t>
            </a:r>
            <a:endParaRPr lang="en-US" sz="2800" dirty="0">
              <a:solidFill>
                <a:srgbClr val="BA6212"/>
              </a:solidFill>
              <a:latin typeface="Fira Sans Condensed Medium" panose="020B0603050000020004" pitchFamily="34" charset="0"/>
              <a:ea typeface="Times New Roman" panose="02020603050405020304" pitchFamily="18" charset="0"/>
            </a:endParaRPr>
          </a:p>
        </p:txBody>
      </p:sp>
    </p:spTree>
    <p:extLst>
      <p:ext uri="{BB962C8B-B14F-4D97-AF65-F5344CB8AC3E}">
        <p14:creationId xmlns:p14="http://schemas.microsoft.com/office/powerpoint/2010/main" val="15901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113242-1000-8CD7-81D8-B127235B9363}"/>
              </a:ext>
            </a:extLst>
          </p:cNvPr>
          <p:cNvSpPr/>
          <p:nvPr/>
        </p:nvSpPr>
        <p:spPr>
          <a:xfrm>
            <a:off x="301841" y="2444291"/>
            <a:ext cx="3719743" cy="3719743"/>
          </a:xfrm>
          <a:prstGeom prst="ellipse">
            <a:avLst/>
          </a:prstGeom>
          <a:blipFill>
            <a:blip r:embed="rId2"/>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 name="Oval 2">
            <a:extLst>
              <a:ext uri="{FF2B5EF4-FFF2-40B4-BE49-F238E27FC236}">
                <a16:creationId xmlns:a16="http://schemas.microsoft.com/office/drawing/2014/main" id="{1BE1CFE0-E427-114B-0FA4-11184376D1F5}"/>
              </a:ext>
            </a:extLst>
          </p:cNvPr>
          <p:cNvSpPr/>
          <p:nvPr/>
        </p:nvSpPr>
        <p:spPr>
          <a:xfrm>
            <a:off x="4236128" y="2335433"/>
            <a:ext cx="3719743" cy="3719743"/>
          </a:xfrm>
          <a:prstGeom prst="ellipse">
            <a:avLst/>
          </a:prstGeom>
          <a:blipFill>
            <a:blip r:embed="rId3"/>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 name="Oval 3">
            <a:extLst>
              <a:ext uri="{FF2B5EF4-FFF2-40B4-BE49-F238E27FC236}">
                <a16:creationId xmlns:a16="http://schemas.microsoft.com/office/drawing/2014/main" id="{4ED078FB-6F24-0BAB-F8F9-D4F4A1AA378F}"/>
              </a:ext>
            </a:extLst>
          </p:cNvPr>
          <p:cNvSpPr/>
          <p:nvPr/>
        </p:nvSpPr>
        <p:spPr>
          <a:xfrm>
            <a:off x="8170415" y="2226575"/>
            <a:ext cx="3719743" cy="3719743"/>
          </a:xfrm>
          <a:prstGeom prst="ellipse">
            <a:avLst/>
          </a:prstGeom>
          <a:blipFill>
            <a:blip r:embed="rId4"/>
            <a:srcRect/>
            <a:stretch>
              <a:fillRect l="-50000" r="-50000"/>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TextBox 4">
            <a:extLst>
              <a:ext uri="{FF2B5EF4-FFF2-40B4-BE49-F238E27FC236}">
                <a16:creationId xmlns:a16="http://schemas.microsoft.com/office/drawing/2014/main" id="{51F0941E-F914-1C96-87C4-B6FE4D81B4F1}"/>
              </a:ext>
            </a:extLst>
          </p:cNvPr>
          <p:cNvSpPr txBox="1"/>
          <p:nvPr/>
        </p:nvSpPr>
        <p:spPr>
          <a:xfrm>
            <a:off x="1390833" y="693966"/>
            <a:ext cx="9410331" cy="1364476"/>
          </a:xfrm>
          <a:prstGeom prst="rect">
            <a:avLst/>
          </a:prstGeom>
          <a:noFill/>
        </p:spPr>
        <p:txBody>
          <a:bodyPr wrap="square" rtlCol="0">
            <a:spAutoFit/>
          </a:bodyPr>
          <a:lstStyle/>
          <a:p>
            <a:pPr marL="177800" marR="0" algn="ctr">
              <a:lnSpc>
                <a:spcPct val="135000"/>
              </a:lnSpc>
              <a:spcBef>
                <a:spcPts val="0"/>
              </a:spcBef>
              <a:spcAft>
                <a:spcPts val="0"/>
              </a:spcAft>
            </a:pPr>
            <a:r>
              <a:rPr lang="vi-VN" sz="3200" dirty="0">
                <a:solidFill>
                  <a:srgbClr val="BA6212"/>
                </a:solidFill>
                <a:latin typeface="Fira Sans Condensed Medium" panose="020B0603050000020004" pitchFamily="34" charset="0"/>
                <a:ea typeface="Times New Roman" panose="02020603050405020304" pitchFamily="18" charset="0"/>
              </a:rPr>
              <a:t>Đó không phải là công cơ học vì các công đó không làm vật dịch chuyển được một quãng đường.</a:t>
            </a:r>
            <a:endParaRPr lang="en-US" sz="3200" dirty="0">
              <a:solidFill>
                <a:srgbClr val="BA6212"/>
              </a:solidFill>
              <a:latin typeface="Fira Sans Condensed Medium" panose="020B0603050000020004" pitchFamily="34" charset="0"/>
              <a:ea typeface="Times New Roman" panose="02020603050405020304" pitchFamily="18" charset="0"/>
            </a:endParaRPr>
          </a:p>
        </p:txBody>
      </p:sp>
    </p:spTree>
    <p:extLst>
      <p:ext uri="{BB962C8B-B14F-4D97-AF65-F5344CB8AC3E}">
        <p14:creationId xmlns:p14="http://schemas.microsoft.com/office/powerpoint/2010/main" val="331803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5B5985F-C3CE-91DB-5A68-D2164BE05677}"/>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098CA44F-052E-AD7A-B4FD-82D95F449DE9}"/>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8C2637AE-0C17-3FCD-F44E-1C547CEE0BA2}"/>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39D5C1ED-DC8C-EDD8-90E5-04055DEA2E0B}"/>
              </a:ext>
            </a:extLst>
          </p:cNvPr>
          <p:cNvSpPr txBox="1"/>
          <p:nvPr/>
        </p:nvSpPr>
        <p:spPr>
          <a:xfrm>
            <a:off x="4954488" y="1615811"/>
            <a:ext cx="6410199" cy="443198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r>
              <a:rPr lang="vi-VN" sz="4800" b="1" dirty="0">
                <a:solidFill>
                  <a:srgbClr val="1C4F59"/>
                </a:solidFill>
              </a:rPr>
              <a:t>Nếu lực tác dụng lên vật có phương vuông góc với hướng dịch chuyển của vật thì công thực hiện bởi lực đó bằng bao nhiêu?</a:t>
            </a:r>
            <a:endParaRPr lang="en-US" sz="4800" b="1" dirty="0">
              <a:solidFill>
                <a:srgbClr val="1C4F59"/>
              </a:solidFill>
            </a:endParaRPr>
          </a:p>
        </p:txBody>
      </p:sp>
    </p:spTree>
    <p:extLst>
      <p:ext uri="{BB962C8B-B14F-4D97-AF65-F5344CB8AC3E}">
        <p14:creationId xmlns:p14="http://schemas.microsoft.com/office/powerpoint/2010/main" val="2011689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EA90AC2-F91B-E131-67B7-C3678AE518DB}"/>
              </a:ext>
            </a:extLst>
          </p:cNvPr>
          <p:cNvGrpSpPr/>
          <p:nvPr/>
        </p:nvGrpSpPr>
        <p:grpSpPr>
          <a:xfrm>
            <a:off x="1759930" y="2173007"/>
            <a:ext cx="7010846" cy="4594757"/>
            <a:chOff x="1759930" y="1981600"/>
            <a:chExt cx="7010846" cy="4594757"/>
          </a:xfrm>
        </p:grpSpPr>
        <p:pic>
          <p:nvPicPr>
            <p:cNvPr id="5" name="Picture 4">
              <a:extLst>
                <a:ext uri="{FF2B5EF4-FFF2-40B4-BE49-F238E27FC236}">
                  <a16:creationId xmlns:a16="http://schemas.microsoft.com/office/drawing/2014/main" id="{2675488E-E7C1-BA95-625C-1921769DBA84}"/>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17" name="Straight Arrow Connector 16">
              <a:extLst>
                <a:ext uri="{FF2B5EF4-FFF2-40B4-BE49-F238E27FC236}">
                  <a16:creationId xmlns:a16="http://schemas.microsoft.com/office/drawing/2014/main" id="{5CAB2F0B-353F-E78D-E676-10170B4D7FBD}"/>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C59004-7655-38EC-8C56-B172361086AD}"/>
                </a:ext>
              </a:extLst>
            </p:cNvPr>
            <p:cNvSpPr txBox="1"/>
            <p:nvPr/>
          </p:nvSpPr>
          <p:spPr>
            <a:xfrm>
              <a:off x="4631424" y="4391907"/>
              <a:ext cx="6584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4800" b="1"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414661" y="781340"/>
            <a:ext cx="8262808" cy="40011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Nhân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viên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y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tế</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đẩy</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cáng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bằng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F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ngang</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14661" y="1308986"/>
            <a:ext cx="9583581" cy="480131"/>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2600" b="0" i="0" u="none" strike="noStrike" kern="1200" cap="none" spc="0" normalizeH="0" baseline="0" noProof="0" dirty="0">
                <a:ln>
                  <a:noFill/>
                </a:ln>
                <a:solidFill>
                  <a:srgbClr val="000000"/>
                </a:solidFill>
                <a:effectLst/>
                <a:uLnTx/>
                <a:uFillTx/>
                <a:latin typeface="#9Slide03 Arima Madurai Black" panose="00000A00000000000000" pitchFamily="2" charset="-93"/>
                <a:ea typeface="Arimo" panose="020B0604020202020204" charset="0"/>
                <a:cs typeface="#9Slide03 Arima Madurai Black" panose="00000A00000000000000" pitchFamily="2" charset="-93"/>
              </a:rPr>
              <a:t>→ </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dịch</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hướng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F</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414661" y="1923085"/>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9Slide03 Arima Madurai Black" panose="00000A00000000000000" pitchFamily="2" charset="-93"/>
                <a:cs typeface="#9Slide03 Arima Madurai Black" panose="00000A00000000000000" pitchFamily="2" charset="-93"/>
              </a:rPr>
              <a:t>→</a:t>
            </a:r>
            <a:r>
              <a:rPr kumimoji="0" lang="en-US" altLang="en-US" sz="2600" b="0" i="0" u="none" strike="noStrike" kern="1200" cap="none" spc="0" normalizeH="0" baseline="0" noProof="0" dirty="0">
                <a:ln>
                  <a:noFill/>
                </a:ln>
                <a:solidFill>
                  <a:srgbClr val="000000"/>
                </a:solidFill>
                <a:effectLst/>
                <a:uLnTx/>
                <a:uFillTx/>
                <a:latin typeface="#9Slide03 Arima Madurai Black" panose="00000A00000000000000" pitchFamily="2" charset="-93"/>
                <a:cs typeface="#9Slide03 Arima Madurai Black" panose="00000A00000000000000" pitchFamily="2" charset="-93"/>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Lực</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đẩy</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xe</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đã</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thực</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hiện</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công</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hay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sinh</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công</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987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11723D-59FD-C8DA-218B-6B0BB09EEAF1}"/>
              </a:ext>
            </a:extLst>
          </p:cNvPr>
          <p:cNvGrpSpPr/>
          <p:nvPr/>
        </p:nvGrpSpPr>
        <p:grpSpPr>
          <a:xfrm>
            <a:off x="2846274" y="1620767"/>
            <a:ext cx="6233458" cy="4085274"/>
            <a:chOff x="1759930" y="1981600"/>
            <a:chExt cx="7010846" cy="4594757"/>
          </a:xfrm>
        </p:grpSpPr>
        <p:pic>
          <p:nvPicPr>
            <p:cNvPr id="3" name="Picture 2">
              <a:extLst>
                <a:ext uri="{FF2B5EF4-FFF2-40B4-BE49-F238E27FC236}">
                  <a16:creationId xmlns:a16="http://schemas.microsoft.com/office/drawing/2014/main" id="{5A3A12FD-A467-DF72-8C98-78324046B80D}"/>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4" name="Straight Arrow Connector 3">
              <a:extLst>
                <a:ext uri="{FF2B5EF4-FFF2-40B4-BE49-F238E27FC236}">
                  <a16:creationId xmlns:a16="http://schemas.microsoft.com/office/drawing/2014/main" id="{434CA094-B6A3-5FDC-DEAD-C754527FDFB5}"/>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1AF15A-0D5F-FD02-EF95-1B23DDFBCFED}"/>
                </a:ext>
              </a:extLst>
            </p:cNvPr>
            <p:cNvSpPr txBox="1"/>
            <p:nvPr/>
          </p:nvSpPr>
          <p:spPr>
            <a:xfrm>
              <a:off x="4631424" y="4391907"/>
              <a:ext cx="658440" cy="8654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4400" b="1"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cxnSp>
          <p:nvCxnSpPr>
            <p:cNvPr id="7" name="Straight Arrow Connector 6">
              <a:extLst>
                <a:ext uri="{FF2B5EF4-FFF2-40B4-BE49-F238E27FC236}">
                  <a16:creationId xmlns:a16="http://schemas.microsoft.com/office/drawing/2014/main" id="{50FFC4BC-A840-B59C-8F68-CBDEEB81519A}"/>
                </a:ext>
              </a:extLst>
            </p:cNvPr>
            <p:cNvCxnSpPr>
              <a:cxnSpLocks/>
            </p:cNvCxnSpPr>
            <p:nvPr/>
          </p:nvCxnSpPr>
          <p:spPr>
            <a:xfrm rot="5400000">
              <a:off x="6994297" y="4748712"/>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85EC11-6121-F7A8-F57A-26E754001520}"/>
                </a:ext>
              </a:extLst>
            </p:cNvPr>
            <p:cNvSpPr txBox="1"/>
            <p:nvPr/>
          </p:nvSpPr>
          <p:spPr>
            <a:xfrm>
              <a:off x="7666513" y="4847044"/>
              <a:ext cx="658440" cy="6577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3200" b="1"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535960" y="855444"/>
            <a:ext cx="10772742" cy="40011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Bệnh</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nhân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F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dịch</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535960" y="1383090"/>
            <a:ext cx="9583581" cy="480131"/>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2600" b="0" i="0" u="none" strike="noStrike" kern="1200" cap="none" spc="0" normalizeH="0" baseline="0" noProof="0" dirty="0">
                <a:ln>
                  <a:noFill/>
                </a:ln>
                <a:solidFill>
                  <a:srgbClr val="000000"/>
                </a:solidFill>
                <a:effectLst/>
                <a:uLnTx/>
                <a:uFillTx/>
                <a:latin typeface="#9Slide03 Arima Madurai Black" panose="00000A00000000000000" pitchFamily="2" charset="-93"/>
                <a:ea typeface="Arimo" panose="020B0604020202020204" charset="0"/>
                <a:cs typeface="#9Slide03 Arima Madurai Black" panose="00000A00000000000000" pitchFamily="2" charset="-93"/>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này</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không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sinh</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công</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863583" y="6071254"/>
            <a:ext cx="10875380"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Vật</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dịch</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chuyển</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theo</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phương</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vuông</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góc</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với</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lực</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altLang="en-US" sz="2600" b="0" i="0" u="none" strike="noStrike" kern="1200" cap="none" spc="0" normalizeH="0" baseline="0" noProof="0" dirty="0">
                <a:ln>
                  <a:noFill/>
                </a:ln>
                <a:solidFill>
                  <a:srgbClr val="000000"/>
                </a:solidFill>
                <a:effectLst/>
                <a:uLnTx/>
                <a:uFillTx/>
                <a:latin typeface="#9Slide03 Arima Madurai Black" panose="00000A00000000000000" pitchFamily="2" charset="-93"/>
                <a:cs typeface="#9Slide03 Arima Madurai Black" panose="00000A00000000000000" pitchFamily="2" charset="-93"/>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công</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bằng</a:t>
            </a:r>
            <a:r>
              <a:rPr kumimoji="0" 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không</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6221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5B5985F-C3CE-91DB-5A68-D2164BE05677}"/>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098CA44F-052E-AD7A-B4FD-82D95F449DE9}"/>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8C2637AE-0C17-3FCD-F44E-1C547CEE0BA2}"/>
                </a:ext>
              </a:extLst>
            </p:cNvPr>
            <p:cNvSpPr txBox="1"/>
            <p:nvPr/>
          </p:nvSpPr>
          <p:spPr>
            <a:xfrm>
              <a:off x="5874419" y="3075057"/>
              <a:ext cx="20267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I. </a:t>
              </a:r>
              <a:r>
                <a:rPr kumimoji="0" lang="en-US" sz="2800" b="0" i="0" u="none" strike="noStrike" kern="1200" cap="none" spc="0" normalizeH="0" baseline="0" noProof="0" dirty="0" err="1">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Công</a:t>
              </a:r>
              <a:endPar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mn-ea"/>
                <a:cs typeface="+mn-cs"/>
              </a:endParaRPr>
            </a:p>
          </p:txBody>
        </p:sp>
      </p:grpSp>
      <p:sp>
        <p:nvSpPr>
          <p:cNvPr id="10" name="TextBox 9">
            <a:extLst>
              <a:ext uri="{FF2B5EF4-FFF2-40B4-BE49-F238E27FC236}">
                <a16:creationId xmlns:a16="http://schemas.microsoft.com/office/drawing/2014/main" id="{39D5C1ED-DC8C-EDD8-90E5-04055DEA2E0B}"/>
              </a:ext>
            </a:extLst>
          </p:cNvPr>
          <p:cNvSpPr txBox="1"/>
          <p:nvPr/>
        </p:nvSpPr>
        <p:spPr>
          <a:xfrm>
            <a:off x="4926495" y="2751702"/>
            <a:ext cx="5114215" cy="191821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Công</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được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tính</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như</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thế</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nào</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a:t>
            </a:r>
            <a:endParaRPr kumimoji="0" lang="en-US" sz="5400" b="1" i="0" u="none" strike="noStrike" kern="1200" cap="none" spc="0" normalizeH="0" baseline="0" noProof="0" dirty="0">
              <a:ln>
                <a:noFill/>
              </a:ln>
              <a:solidFill>
                <a:srgbClr val="003C47"/>
              </a:solidFill>
              <a:effectLst/>
              <a:uLnTx/>
              <a:uFillTx/>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581775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D59B40-91FD-ED5A-C732-CFDDD4EA6574}"/>
              </a:ext>
            </a:extLst>
          </p:cNvPr>
          <p:cNvSpPr/>
          <p:nvPr/>
        </p:nvSpPr>
        <p:spPr>
          <a:xfrm>
            <a:off x="4926178" y="3613402"/>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EFBC8E2-4EBB-3E58-5748-E4CD58A0228E}"/>
              </a:ext>
            </a:extLst>
          </p:cNvPr>
          <p:cNvGrpSpPr/>
          <p:nvPr/>
        </p:nvGrpSpPr>
        <p:grpSpPr>
          <a:xfrm>
            <a:off x="4363189" y="358125"/>
            <a:ext cx="2082913" cy="727588"/>
            <a:chOff x="5655075" y="2993994"/>
            <a:chExt cx="2600375" cy="1096693"/>
          </a:xfrm>
        </p:grpSpPr>
        <p:sp>
          <p:nvSpPr>
            <p:cNvPr id="8" name="Rectangle: Rounded Corners 7">
              <a:extLst>
                <a:ext uri="{FF2B5EF4-FFF2-40B4-BE49-F238E27FC236}">
                  <a16:creationId xmlns:a16="http://schemas.microsoft.com/office/drawing/2014/main" id="{DDB55806-AC2C-23E8-9585-88B5C4E17DB2}"/>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E9BF47A7-6AF1-E710-34A4-3C750D1D4F8B}"/>
                </a:ext>
              </a:extLst>
            </p:cNvPr>
            <p:cNvSpPr txBox="1"/>
            <p:nvPr/>
          </p:nvSpPr>
          <p:spPr>
            <a:xfrm>
              <a:off x="5875221" y="3055233"/>
              <a:ext cx="2160082" cy="974214"/>
            </a:xfrm>
            <a:prstGeom prst="rect">
              <a:avLst/>
            </a:prstGeom>
            <a:noFill/>
          </p:spPr>
          <p:txBody>
            <a:bodyPr wrap="square">
              <a:spAutoFit/>
            </a:bodyPr>
            <a:lstStyle/>
            <a:p>
              <a:r>
                <a:rPr lang="en-US" sz="36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36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36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9CBC7801-B491-E99A-DC37-F45998FF3DEE}"/>
              </a:ext>
            </a:extLst>
          </p:cNvPr>
          <p:cNvSpPr txBox="1"/>
          <p:nvPr/>
        </p:nvSpPr>
        <p:spPr>
          <a:xfrm>
            <a:off x="2730129" y="1633207"/>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Biểu</a:t>
            </a:r>
            <a:r>
              <a:rPr lang="en-US" sz="2800" b="1" dirty="0"/>
              <a:t> </a:t>
            </a:r>
            <a:r>
              <a:rPr lang="en-US" sz="2800" b="1" dirty="0" err="1"/>
              <a:t>thức</a:t>
            </a:r>
            <a:r>
              <a:rPr lang="en-US" sz="2800" b="1" dirty="0"/>
              <a:t> </a:t>
            </a:r>
            <a:r>
              <a:rPr lang="en-US" sz="2800" b="1" dirty="0" err="1"/>
              <a:t>tính</a:t>
            </a:r>
            <a:r>
              <a:rPr lang="en-US" sz="2800" b="1" dirty="0"/>
              <a:t> </a:t>
            </a:r>
            <a:r>
              <a:rPr lang="en-US" sz="2800" b="1" dirty="0" err="1"/>
              <a:t>công</a:t>
            </a:r>
            <a:endParaRPr lang="en-US" sz="2800" b="1" dirty="0"/>
          </a:p>
        </p:txBody>
      </p:sp>
      <p:grpSp>
        <p:nvGrpSpPr>
          <p:cNvPr id="13" name="Group 12">
            <a:extLst>
              <a:ext uri="{FF2B5EF4-FFF2-40B4-BE49-F238E27FC236}">
                <a16:creationId xmlns:a16="http://schemas.microsoft.com/office/drawing/2014/main" id="{24F112B2-F940-3528-13E2-684E21D5D132}"/>
              </a:ext>
            </a:extLst>
          </p:cNvPr>
          <p:cNvGrpSpPr/>
          <p:nvPr/>
        </p:nvGrpSpPr>
        <p:grpSpPr>
          <a:xfrm>
            <a:off x="2280276" y="2775119"/>
            <a:ext cx="2082913" cy="769441"/>
            <a:chOff x="5655075" y="2962451"/>
            <a:chExt cx="2600375" cy="1159778"/>
          </a:xfrm>
        </p:grpSpPr>
        <p:sp>
          <p:nvSpPr>
            <p:cNvPr id="14" name="Rectangle: Rounded Corners 13">
              <a:extLst>
                <a:ext uri="{FF2B5EF4-FFF2-40B4-BE49-F238E27FC236}">
                  <a16:creationId xmlns:a16="http://schemas.microsoft.com/office/drawing/2014/main" id="{1E01C200-02EF-3D33-281A-410F048F2D88}"/>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49F2644A-04C1-B9C6-3F2A-3E1921CE09C3}"/>
                </a:ext>
              </a:extLst>
            </p:cNvPr>
            <p:cNvSpPr txBox="1"/>
            <p:nvPr/>
          </p:nvSpPr>
          <p:spPr>
            <a:xfrm>
              <a:off x="5875221" y="2962451"/>
              <a:ext cx="2160082" cy="1159778"/>
            </a:xfrm>
            <a:prstGeom prst="rect">
              <a:avLst/>
            </a:prstGeom>
            <a:noFill/>
          </p:spPr>
          <p:txBody>
            <a:bodyPr wrap="square">
              <a:spAutoFit/>
            </a:bodyPr>
            <a:lstStyle/>
            <a:p>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A = F.s</a:t>
              </a:r>
              <a:endParaRPr lang="en-US" sz="4400" dirty="0">
                <a:solidFill>
                  <a:srgbClr val="003C47"/>
                </a:solidFill>
                <a:latin typeface="Fira Sans Condensed Medium" panose="020B0603050000020004" pitchFamily="34" charset="0"/>
              </a:endParaRPr>
            </a:p>
          </p:txBody>
        </p:sp>
      </p:grpSp>
      <p:sp>
        <p:nvSpPr>
          <p:cNvPr id="16" name="Text Box 17">
            <a:extLst>
              <a:ext uri="{FF2B5EF4-FFF2-40B4-BE49-F238E27FC236}">
                <a16:creationId xmlns:a16="http://schemas.microsoft.com/office/drawing/2014/main" id="{5C9BDA57-BD87-D491-2FC6-9650E72F5ADD}"/>
              </a:ext>
            </a:extLst>
          </p:cNvPr>
          <p:cNvSpPr txBox="1">
            <a:spLocks noChangeArrowheads="1"/>
          </p:cNvSpPr>
          <p:nvPr/>
        </p:nvSpPr>
        <p:spPr bwMode="auto">
          <a:xfrm>
            <a:off x="6622441" y="2325554"/>
            <a:ext cx="5960675"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t>A : </a:t>
            </a:r>
            <a:r>
              <a:rPr lang="en-US" altLang="en-US" dirty="0" err="1"/>
              <a:t>công</a:t>
            </a:r>
            <a:r>
              <a:rPr lang="en-US" altLang="en-US" dirty="0"/>
              <a:t> </a:t>
            </a:r>
            <a:r>
              <a:rPr lang="en-US" altLang="en-US" dirty="0" err="1"/>
              <a:t>của</a:t>
            </a:r>
            <a:r>
              <a:rPr lang="en-US" altLang="en-US" dirty="0"/>
              <a:t> </a:t>
            </a:r>
            <a:r>
              <a:rPr lang="en-US" altLang="en-US" dirty="0" err="1"/>
              <a:t>lực</a:t>
            </a:r>
            <a:r>
              <a:rPr lang="en-US" altLang="en-US" dirty="0"/>
              <a:t> F.</a:t>
            </a:r>
          </a:p>
          <a:p>
            <a:r>
              <a:rPr lang="en-US" altLang="en-US" dirty="0"/>
              <a:t>F : </a:t>
            </a:r>
            <a:r>
              <a:rPr lang="en-US" altLang="en-US" dirty="0" err="1"/>
              <a:t>lực</a:t>
            </a:r>
            <a:r>
              <a:rPr lang="en-US" altLang="en-US" dirty="0"/>
              <a:t> </a:t>
            </a:r>
            <a:r>
              <a:rPr lang="en-US" altLang="en-US" dirty="0" err="1"/>
              <a:t>tác</a:t>
            </a:r>
            <a:r>
              <a:rPr lang="en-US" altLang="en-US" dirty="0"/>
              <a:t> </a:t>
            </a:r>
            <a:r>
              <a:rPr lang="en-US" altLang="en-US" dirty="0" err="1"/>
              <a:t>dụng</a:t>
            </a:r>
            <a:r>
              <a:rPr lang="en-US" altLang="en-US" dirty="0"/>
              <a:t> </a:t>
            </a:r>
            <a:r>
              <a:rPr lang="en-US" altLang="en-US" dirty="0" err="1"/>
              <a:t>vào</a:t>
            </a:r>
            <a:r>
              <a:rPr lang="en-US" altLang="en-US" dirty="0"/>
              <a:t> </a:t>
            </a:r>
            <a:r>
              <a:rPr lang="en-US" altLang="en-US" dirty="0" err="1"/>
              <a:t>vật</a:t>
            </a:r>
            <a:r>
              <a:rPr lang="en-US" altLang="en-US" dirty="0"/>
              <a:t>.</a:t>
            </a:r>
          </a:p>
          <a:p>
            <a:r>
              <a:rPr lang="en-US" altLang="en-US" dirty="0"/>
              <a:t>s  : </a:t>
            </a:r>
            <a:r>
              <a:rPr lang="en-US" altLang="en-US" dirty="0" err="1"/>
              <a:t>quãng</a:t>
            </a:r>
            <a:r>
              <a:rPr lang="en-US" altLang="en-US" dirty="0"/>
              <a:t> </a:t>
            </a:r>
            <a:r>
              <a:rPr lang="en-US" altLang="en-US" dirty="0" err="1"/>
              <a:t>đường</a:t>
            </a:r>
            <a:r>
              <a:rPr lang="en-US" altLang="en-US" dirty="0"/>
              <a:t> </a:t>
            </a:r>
            <a:r>
              <a:rPr lang="en-US" altLang="en-US" dirty="0" err="1"/>
              <a:t>vật</a:t>
            </a:r>
            <a:r>
              <a:rPr lang="en-US" altLang="en-US" dirty="0"/>
              <a:t> </a:t>
            </a:r>
            <a:r>
              <a:rPr lang="en-US" altLang="en-US" dirty="0" err="1"/>
              <a:t>dịch</a:t>
            </a:r>
            <a:r>
              <a:rPr lang="en-US" altLang="en-US" dirty="0"/>
              <a:t> </a:t>
            </a:r>
            <a:r>
              <a:rPr lang="en-US" altLang="en-US" dirty="0" err="1"/>
              <a:t>chuyển</a:t>
            </a:r>
            <a:r>
              <a:rPr lang="en-US" altLang="en-US" dirty="0"/>
              <a:t>.</a:t>
            </a:r>
          </a:p>
        </p:txBody>
      </p:sp>
      <p:sp>
        <p:nvSpPr>
          <p:cNvPr id="17" name="TextBox 16">
            <a:extLst>
              <a:ext uri="{FF2B5EF4-FFF2-40B4-BE49-F238E27FC236}">
                <a16:creationId xmlns:a16="http://schemas.microsoft.com/office/drawing/2014/main" id="{AF34BDEA-0303-9E20-174C-27E9F3E012E5}"/>
              </a:ext>
            </a:extLst>
          </p:cNvPr>
          <p:cNvSpPr txBox="1"/>
          <p:nvPr/>
        </p:nvSpPr>
        <p:spPr>
          <a:xfrm>
            <a:off x="4645637" y="2921055"/>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trong</a:t>
            </a:r>
            <a:r>
              <a:rPr lang="en-US" sz="2800" dirty="0"/>
              <a:t> </a:t>
            </a:r>
            <a:r>
              <a:rPr lang="en-US" sz="2800" dirty="0" err="1"/>
              <a:t>đó</a:t>
            </a:r>
            <a:endParaRPr lang="en-US" sz="2800" dirty="0"/>
          </a:p>
        </p:txBody>
      </p:sp>
      <p:sp>
        <p:nvSpPr>
          <p:cNvPr id="18" name="Text Box 49">
            <a:extLst>
              <a:ext uri="{FF2B5EF4-FFF2-40B4-BE49-F238E27FC236}">
                <a16:creationId xmlns:a16="http://schemas.microsoft.com/office/drawing/2014/main" id="{4D0164D0-DF5A-782C-862F-4F68DE0113BC}"/>
              </a:ext>
            </a:extLst>
          </p:cNvPr>
          <p:cNvSpPr txBox="1">
            <a:spLocks noChangeArrowheads="1"/>
          </p:cNvSpPr>
          <p:nvPr/>
        </p:nvSpPr>
        <p:spPr bwMode="auto">
          <a:xfrm>
            <a:off x="1364404" y="4250521"/>
            <a:ext cx="7548777" cy="517065"/>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b="1" dirty="0"/>
              <a:t>Khi F = 1N </a:t>
            </a:r>
            <a:r>
              <a:rPr lang="en-US" altLang="en-US" b="1" dirty="0" err="1"/>
              <a:t>và</a:t>
            </a:r>
            <a:r>
              <a:rPr lang="en-US" altLang="en-US" b="1" dirty="0"/>
              <a:t> s = 1m </a:t>
            </a:r>
            <a:r>
              <a:rPr lang="en-US" altLang="en-US" b="1" dirty="0">
                <a:latin typeface="#9Slide03 Arima Madurai Black" panose="00000A00000000000000" pitchFamily="2" charset="-93"/>
                <a:cs typeface="#9Slide03 Arima Madurai Black" panose="00000A00000000000000" pitchFamily="2" charset="-93"/>
              </a:rPr>
              <a:t>→ </a:t>
            </a:r>
            <a:r>
              <a:rPr lang="en-US" altLang="en-US" b="1" dirty="0"/>
              <a:t>A = 1N.1m = 1Nm.</a:t>
            </a:r>
          </a:p>
        </p:txBody>
      </p:sp>
      <p:sp>
        <p:nvSpPr>
          <p:cNvPr id="20" name="Text Box 51">
            <a:extLst>
              <a:ext uri="{FF2B5EF4-FFF2-40B4-BE49-F238E27FC236}">
                <a16:creationId xmlns:a16="http://schemas.microsoft.com/office/drawing/2014/main" id="{9EC21AD5-0ACA-A479-2382-3B80F40D5FB4}"/>
              </a:ext>
            </a:extLst>
          </p:cNvPr>
          <p:cNvSpPr txBox="1">
            <a:spLocks noChangeArrowheads="1"/>
          </p:cNvSpPr>
          <p:nvPr/>
        </p:nvSpPr>
        <p:spPr bwMode="auto">
          <a:xfrm>
            <a:off x="2642193" y="4970781"/>
            <a:ext cx="408173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Đơn</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vị</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công</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là</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i="1" dirty="0">
                <a:solidFill>
                  <a:srgbClr val="FAC963"/>
                </a:solidFill>
                <a:latin typeface="Roboto" panose="02000000000000000000" pitchFamily="2" charset="0"/>
                <a:ea typeface="Arimo" panose="020B0604020202020204" charset="0"/>
                <a:cs typeface="Arial" panose="020B0604020202020204" pitchFamily="34" charset="0"/>
              </a:rPr>
              <a:t>Jun</a:t>
            </a:r>
            <a:endParaRPr lang="en-US" altLang="en-US" sz="2667" b="1" dirty="0">
              <a:solidFill>
                <a:srgbClr val="FAC963"/>
              </a:solidFill>
              <a:latin typeface="Roboto" panose="02000000000000000000" pitchFamily="2" charset="0"/>
              <a:ea typeface="Arimo" panose="020B0604020202020204" charset="0"/>
              <a:cs typeface="Arial" panose="020B0604020202020204" pitchFamily="34" charset="0"/>
            </a:endParaRPr>
          </a:p>
        </p:txBody>
      </p:sp>
      <p:sp>
        <p:nvSpPr>
          <p:cNvPr id="21" name="Text Box 52">
            <a:extLst>
              <a:ext uri="{FF2B5EF4-FFF2-40B4-BE49-F238E27FC236}">
                <a16:creationId xmlns:a16="http://schemas.microsoft.com/office/drawing/2014/main" id="{2CABA3F8-199C-1918-C1C0-2C3E3E8F141D}"/>
              </a:ext>
            </a:extLst>
          </p:cNvPr>
          <p:cNvSpPr txBox="1">
            <a:spLocks noChangeArrowheads="1"/>
          </p:cNvSpPr>
          <p:nvPr/>
        </p:nvSpPr>
        <p:spPr bwMode="auto">
          <a:xfrm>
            <a:off x="2642193" y="5682353"/>
            <a:ext cx="557381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defRPr sz="2667" b="1">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err="1"/>
              <a:t>Kí</a:t>
            </a:r>
            <a:r>
              <a:rPr lang="en-US" altLang="en-US" dirty="0"/>
              <a:t> </a:t>
            </a:r>
            <a:r>
              <a:rPr lang="en-US" altLang="en-US" dirty="0" err="1"/>
              <a:t>hiệu</a:t>
            </a:r>
            <a:r>
              <a:rPr lang="en-US" altLang="en-US" dirty="0"/>
              <a:t> </a:t>
            </a:r>
            <a:r>
              <a:rPr lang="en-US" altLang="en-US" dirty="0" err="1"/>
              <a:t>là</a:t>
            </a:r>
            <a:r>
              <a:rPr lang="en-US" altLang="en-US" dirty="0"/>
              <a:t> </a:t>
            </a:r>
            <a:r>
              <a:rPr lang="en-US" altLang="en-US" dirty="0">
                <a:solidFill>
                  <a:srgbClr val="FAC963"/>
                </a:solidFill>
              </a:rPr>
              <a:t>J ( 1J = 1Nm ) </a:t>
            </a:r>
          </a:p>
        </p:txBody>
      </p:sp>
      <p:sp>
        <p:nvSpPr>
          <p:cNvPr id="22" name="Left Brace 21">
            <a:extLst>
              <a:ext uri="{FF2B5EF4-FFF2-40B4-BE49-F238E27FC236}">
                <a16:creationId xmlns:a16="http://schemas.microsoft.com/office/drawing/2014/main" id="{CC633EC1-61C4-6DE0-39EF-B0359C228475}"/>
              </a:ext>
            </a:extLst>
          </p:cNvPr>
          <p:cNvSpPr/>
          <p:nvPr/>
        </p:nvSpPr>
        <p:spPr>
          <a:xfrm>
            <a:off x="6151703" y="2535932"/>
            <a:ext cx="386650" cy="1198417"/>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23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9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90"/>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iterate type="lt">
                                    <p:tmPct val="3000"/>
                                  </p:iterate>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E7E4-5AF8-0A4A-6FF0-DE1364216C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24E872-9D24-15E6-9A79-FAB5F54436C5}"/>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5F49FA7-7383-F107-AB43-3229A62D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54AEE38-6BB5-BADF-A5B7-C83D3D4E946E}"/>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46F75A28-851A-0439-891B-34E8C2FDA8C2}"/>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E6F6750B-3586-DF5C-BF91-1D9921DC827E}"/>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2B294B9E-4237-9D6A-028A-A36BCFCFD15C}"/>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err="1">
                <a:solidFill>
                  <a:srgbClr val="1C4F59"/>
                </a:solidFill>
              </a:rPr>
              <a:t>Kể</a:t>
            </a:r>
            <a:r>
              <a:rPr lang="en-US" altLang="en-US" sz="5400" b="1" dirty="0">
                <a:solidFill>
                  <a:srgbClr val="1C4F59"/>
                </a:solidFill>
              </a:rPr>
              <a:t> </a:t>
            </a:r>
            <a:r>
              <a:rPr lang="en-US" altLang="en-US" sz="5400" b="1" dirty="0" err="1">
                <a:solidFill>
                  <a:srgbClr val="1C4F59"/>
                </a:solidFill>
              </a:rPr>
              <a:t>tên</a:t>
            </a:r>
            <a:r>
              <a:rPr lang="en-US" altLang="en-US" sz="5400" b="1" dirty="0">
                <a:solidFill>
                  <a:srgbClr val="1C4F59"/>
                </a:solidFill>
              </a:rPr>
              <a:t> </a:t>
            </a:r>
            <a:r>
              <a:rPr lang="en-US" altLang="en-US" sz="5400" b="1" dirty="0" err="1">
                <a:solidFill>
                  <a:srgbClr val="1C4F59"/>
                </a:solidFill>
              </a:rPr>
              <a:t>các</a:t>
            </a:r>
            <a:r>
              <a:rPr lang="en-US" altLang="en-US" sz="5400" b="1" dirty="0">
                <a:solidFill>
                  <a:srgbClr val="1C4F59"/>
                </a:solidFill>
              </a:rPr>
              <a:t> </a:t>
            </a:r>
            <a:r>
              <a:rPr lang="en-US" altLang="en-US" sz="5400" b="1" dirty="0" err="1">
                <a:solidFill>
                  <a:srgbClr val="1C4F59"/>
                </a:solidFill>
              </a:rPr>
              <a:t>đơn</a:t>
            </a:r>
            <a:r>
              <a:rPr lang="en-US" altLang="en-US" sz="5400" b="1" dirty="0">
                <a:solidFill>
                  <a:srgbClr val="1C4F59"/>
                </a:solidFill>
              </a:rPr>
              <a:t> </a:t>
            </a:r>
            <a:r>
              <a:rPr lang="en-US" altLang="en-US" sz="5400" b="1" dirty="0" err="1">
                <a:solidFill>
                  <a:srgbClr val="1C4F59"/>
                </a:solidFill>
              </a:rPr>
              <a:t>vị</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khác</a:t>
            </a:r>
            <a:r>
              <a:rPr lang="en-US" altLang="en-US" sz="5400" b="1" dirty="0">
                <a:solidFill>
                  <a:srgbClr val="1C4F59"/>
                </a:solidFill>
              </a:rPr>
              <a:t> </a:t>
            </a:r>
            <a:r>
              <a:rPr lang="en-US" altLang="en-US" sz="5400" b="1" dirty="0" err="1">
                <a:solidFill>
                  <a:srgbClr val="1C4F59"/>
                </a:solidFill>
              </a:rPr>
              <a:t>mà</a:t>
            </a:r>
            <a:r>
              <a:rPr lang="en-US" altLang="en-US" sz="5400" b="1" dirty="0">
                <a:solidFill>
                  <a:srgbClr val="1C4F59"/>
                </a:solidFill>
              </a:rPr>
              <a:t> </a:t>
            </a:r>
            <a:r>
              <a:rPr lang="en-US" altLang="en-US" sz="5400" b="1" dirty="0" err="1">
                <a:solidFill>
                  <a:srgbClr val="1C4F59"/>
                </a:solidFill>
              </a:rPr>
              <a:t>em</a:t>
            </a:r>
            <a:r>
              <a:rPr lang="en-US" altLang="en-US" sz="5400" b="1" dirty="0">
                <a:solidFill>
                  <a:srgbClr val="1C4F59"/>
                </a:solidFill>
              </a:rPr>
              <a:t> </a:t>
            </a:r>
            <a:r>
              <a:rPr lang="en-US" altLang="en-US" sz="5400" b="1" dirty="0" err="1">
                <a:solidFill>
                  <a:srgbClr val="1C4F59"/>
                </a:solidFill>
              </a:rPr>
              <a:t>biết</a:t>
            </a:r>
            <a:endParaRPr lang="en-US" sz="5400" b="1" dirty="0">
              <a:solidFill>
                <a:srgbClr val="003C47"/>
              </a:solidFill>
            </a:endParaRPr>
          </a:p>
        </p:txBody>
      </p:sp>
    </p:spTree>
    <p:extLst>
      <p:ext uri="{BB962C8B-B14F-4D97-AF65-F5344CB8AC3E}">
        <p14:creationId xmlns:p14="http://schemas.microsoft.com/office/powerpoint/2010/main" val="3736161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DC853E-CA73-F850-9379-F21353579D06}"/>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FEF14A1-CE3F-1B45-DB0B-235613A7A854}"/>
              </a:ext>
            </a:extLst>
          </p:cNvPr>
          <p:cNvGrpSpPr/>
          <p:nvPr/>
        </p:nvGrpSpPr>
        <p:grpSpPr>
          <a:xfrm>
            <a:off x="2632773" y="711845"/>
            <a:ext cx="2082913" cy="727588"/>
            <a:chOff x="5655075" y="2993994"/>
            <a:chExt cx="2600375" cy="1096693"/>
          </a:xfrm>
        </p:grpSpPr>
        <p:sp>
          <p:nvSpPr>
            <p:cNvPr id="8" name="Rectangle: Rounded Corners 7">
              <a:extLst>
                <a:ext uri="{FF2B5EF4-FFF2-40B4-BE49-F238E27FC236}">
                  <a16:creationId xmlns:a16="http://schemas.microsoft.com/office/drawing/2014/main" id="{365AC404-0929-5884-FF71-96443FCD17F5}"/>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7D4CEF17-B978-05FC-9A27-B781BF9311BD}"/>
                </a:ext>
              </a:extLst>
            </p:cNvPr>
            <p:cNvSpPr txBox="1"/>
            <p:nvPr/>
          </p:nvSpPr>
          <p:spPr>
            <a:xfrm>
              <a:off x="5875221" y="3055233"/>
              <a:ext cx="2160082" cy="974214"/>
            </a:xfrm>
            <a:prstGeom prst="rect">
              <a:avLst/>
            </a:prstGeom>
            <a:noFill/>
          </p:spPr>
          <p:txBody>
            <a:bodyPr wrap="square">
              <a:spAutoFit/>
            </a:bodyPr>
            <a:lstStyle/>
            <a:p>
              <a:r>
                <a:rPr lang="en-US" sz="36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36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36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C181DBEE-262F-CA1C-725B-81E1F809C508}"/>
              </a:ext>
            </a:extLst>
          </p:cNvPr>
          <p:cNvSpPr txBox="1"/>
          <p:nvPr/>
        </p:nvSpPr>
        <p:spPr>
          <a:xfrm>
            <a:off x="2809111" y="1633355"/>
            <a:ext cx="491354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Một</a:t>
            </a:r>
            <a:r>
              <a:rPr lang="en-US" sz="2800" b="1" dirty="0"/>
              <a:t> </a:t>
            </a:r>
            <a:r>
              <a:rPr lang="en-US" sz="2800" b="1" dirty="0" err="1"/>
              <a:t>số</a:t>
            </a:r>
            <a:r>
              <a:rPr lang="en-US" sz="2800" b="1" dirty="0"/>
              <a:t> </a:t>
            </a:r>
            <a:r>
              <a:rPr lang="en-US" sz="2800" b="1" dirty="0" err="1"/>
              <a:t>đơn</a:t>
            </a:r>
            <a:r>
              <a:rPr lang="en-US" sz="2800" b="1" dirty="0"/>
              <a:t> </a:t>
            </a:r>
            <a:r>
              <a:rPr lang="en-US" sz="2800" b="1" dirty="0" err="1"/>
              <a:t>vị</a:t>
            </a:r>
            <a:r>
              <a:rPr lang="en-US" sz="2800" b="1" dirty="0"/>
              <a:t> </a:t>
            </a:r>
            <a:r>
              <a:rPr lang="en-US" sz="2800" b="1" dirty="0" err="1"/>
              <a:t>khác</a:t>
            </a:r>
            <a:r>
              <a:rPr lang="en-US" sz="2800" b="1" dirty="0"/>
              <a:t> </a:t>
            </a:r>
            <a:r>
              <a:rPr lang="en-US" sz="2800" b="1" dirty="0" err="1"/>
              <a:t>của</a:t>
            </a:r>
            <a:r>
              <a:rPr lang="en-US" sz="2800" b="1" dirty="0"/>
              <a:t> </a:t>
            </a:r>
            <a:r>
              <a:rPr lang="en-US" sz="2800" b="1" dirty="0" err="1"/>
              <a:t>công</a:t>
            </a:r>
            <a:endParaRPr lang="en-US" sz="2800" b="1" dirty="0"/>
          </a:p>
        </p:txBody>
      </p:sp>
      <p:sp>
        <p:nvSpPr>
          <p:cNvPr id="11" name="TextBox 10">
            <a:extLst>
              <a:ext uri="{FF2B5EF4-FFF2-40B4-BE49-F238E27FC236}">
                <a16:creationId xmlns:a16="http://schemas.microsoft.com/office/drawing/2014/main" id="{D28D8807-4F1A-595D-D8D2-05487F33BDAD}"/>
              </a:ext>
            </a:extLst>
          </p:cNvPr>
          <p:cNvSpPr txBox="1"/>
          <p:nvPr/>
        </p:nvSpPr>
        <p:spPr>
          <a:xfrm>
            <a:off x="4516889" y="232145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Kilôjun</a:t>
            </a:r>
            <a:r>
              <a:rPr lang="en-US" sz="2800" dirty="0"/>
              <a:t>: 1 kJ = 10</a:t>
            </a:r>
            <a:r>
              <a:rPr lang="en-US" sz="2800" baseline="30000" dirty="0"/>
              <a:t>3</a:t>
            </a:r>
            <a:r>
              <a:rPr lang="en-US" sz="2800" dirty="0"/>
              <a:t> J</a:t>
            </a:r>
          </a:p>
        </p:txBody>
      </p:sp>
      <p:pic>
        <p:nvPicPr>
          <p:cNvPr id="12" name="Picture 11">
            <a:extLst>
              <a:ext uri="{FF2B5EF4-FFF2-40B4-BE49-F238E27FC236}">
                <a16:creationId xmlns:a16="http://schemas.microsoft.com/office/drawing/2014/main" id="{79F1C5CE-E4F8-B149-3D98-C1F17A942EB5}"/>
              </a:ext>
            </a:extLst>
          </p:cNvPr>
          <p:cNvPicPr>
            <a:picLocks noChangeAspect="1"/>
          </p:cNvPicPr>
          <p:nvPr/>
        </p:nvPicPr>
        <p:blipFill>
          <a:blip r:embed="rId2"/>
          <a:stretch>
            <a:fillRect/>
          </a:stretch>
        </p:blipFill>
        <p:spPr>
          <a:xfrm>
            <a:off x="3773801" y="2344556"/>
            <a:ext cx="504895" cy="438211"/>
          </a:xfrm>
          <a:prstGeom prst="rect">
            <a:avLst/>
          </a:prstGeom>
        </p:spPr>
      </p:pic>
      <p:sp>
        <p:nvSpPr>
          <p:cNvPr id="13" name="Rectangle 12">
            <a:extLst>
              <a:ext uri="{FF2B5EF4-FFF2-40B4-BE49-F238E27FC236}">
                <a16:creationId xmlns:a16="http://schemas.microsoft.com/office/drawing/2014/main" id="{2038B0E6-FFDF-515B-5EC2-93A9B3312C44}"/>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168E1C-D906-BEB1-0787-98DBD0C54F5A}"/>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643804-C926-822A-4FD3-D64B761C3C85}"/>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0CD248-C97E-AA11-8466-4C9D28B23836}"/>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718426-371C-68A9-9D36-BE84E794F700}"/>
              </a:ext>
            </a:extLst>
          </p:cNvPr>
          <p:cNvSpPr txBox="1"/>
          <p:nvPr/>
        </p:nvSpPr>
        <p:spPr>
          <a:xfrm>
            <a:off x="4516889" y="3089938"/>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Mêgajun</a:t>
            </a:r>
            <a:r>
              <a:rPr lang="en-US" sz="2800" dirty="0"/>
              <a:t>: 1 MJ = 10</a:t>
            </a:r>
            <a:r>
              <a:rPr lang="en-US" sz="2800" baseline="30000" dirty="0"/>
              <a:t>6</a:t>
            </a:r>
            <a:r>
              <a:rPr lang="en-US" sz="2800" dirty="0"/>
              <a:t> J</a:t>
            </a:r>
          </a:p>
        </p:txBody>
      </p:sp>
      <p:pic>
        <p:nvPicPr>
          <p:cNvPr id="18" name="Picture 17">
            <a:extLst>
              <a:ext uri="{FF2B5EF4-FFF2-40B4-BE49-F238E27FC236}">
                <a16:creationId xmlns:a16="http://schemas.microsoft.com/office/drawing/2014/main" id="{302C8F61-987D-D3FA-4C02-AE87F7BA306F}"/>
              </a:ext>
            </a:extLst>
          </p:cNvPr>
          <p:cNvPicPr>
            <a:picLocks noChangeAspect="1"/>
          </p:cNvPicPr>
          <p:nvPr/>
        </p:nvPicPr>
        <p:blipFill>
          <a:blip r:embed="rId2"/>
          <a:stretch>
            <a:fillRect/>
          </a:stretch>
        </p:blipFill>
        <p:spPr>
          <a:xfrm>
            <a:off x="3773801" y="3113037"/>
            <a:ext cx="504895" cy="438211"/>
          </a:xfrm>
          <a:prstGeom prst="rect">
            <a:avLst/>
          </a:prstGeom>
        </p:spPr>
      </p:pic>
      <p:sp>
        <p:nvSpPr>
          <p:cNvPr id="19" name="TextBox 18">
            <a:extLst>
              <a:ext uri="{FF2B5EF4-FFF2-40B4-BE49-F238E27FC236}">
                <a16:creationId xmlns:a16="http://schemas.microsoft.com/office/drawing/2014/main" id="{AF1B40DC-EFC8-5C14-FF02-4AD0F2EC5B5F}"/>
              </a:ext>
            </a:extLst>
          </p:cNvPr>
          <p:cNvSpPr txBox="1"/>
          <p:nvPr/>
        </p:nvSpPr>
        <p:spPr>
          <a:xfrm>
            <a:off x="4526144" y="3817593"/>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BTU: 1 BTU = 1055 J</a:t>
            </a:r>
          </a:p>
        </p:txBody>
      </p:sp>
      <p:pic>
        <p:nvPicPr>
          <p:cNvPr id="20" name="Picture 19">
            <a:extLst>
              <a:ext uri="{FF2B5EF4-FFF2-40B4-BE49-F238E27FC236}">
                <a16:creationId xmlns:a16="http://schemas.microsoft.com/office/drawing/2014/main" id="{946DFBE7-4E84-B00A-87BD-2D8AFDD5666B}"/>
              </a:ext>
            </a:extLst>
          </p:cNvPr>
          <p:cNvPicPr>
            <a:picLocks noChangeAspect="1"/>
          </p:cNvPicPr>
          <p:nvPr/>
        </p:nvPicPr>
        <p:blipFill>
          <a:blip r:embed="rId2"/>
          <a:stretch>
            <a:fillRect/>
          </a:stretch>
        </p:blipFill>
        <p:spPr>
          <a:xfrm>
            <a:off x="3783056" y="3840692"/>
            <a:ext cx="504895" cy="438211"/>
          </a:xfrm>
          <a:prstGeom prst="rect">
            <a:avLst/>
          </a:prstGeom>
        </p:spPr>
      </p:pic>
      <p:sp>
        <p:nvSpPr>
          <p:cNvPr id="21" name="TextBox 20">
            <a:extLst>
              <a:ext uri="{FF2B5EF4-FFF2-40B4-BE49-F238E27FC236}">
                <a16:creationId xmlns:a16="http://schemas.microsoft.com/office/drawing/2014/main" id="{E75C5E0C-A38C-9525-4608-D76E4EEC6CF0}"/>
              </a:ext>
            </a:extLst>
          </p:cNvPr>
          <p:cNvSpPr txBox="1"/>
          <p:nvPr/>
        </p:nvSpPr>
        <p:spPr>
          <a:xfrm>
            <a:off x="4535399" y="4545248"/>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Calo: 1 </a:t>
            </a:r>
            <a:r>
              <a:rPr lang="en-US" sz="2800" dirty="0" err="1"/>
              <a:t>cal</a:t>
            </a:r>
            <a:r>
              <a:rPr lang="en-US" sz="2800" dirty="0"/>
              <a:t> = 4,186 J</a:t>
            </a:r>
          </a:p>
        </p:txBody>
      </p:sp>
      <p:pic>
        <p:nvPicPr>
          <p:cNvPr id="22" name="Picture 21">
            <a:extLst>
              <a:ext uri="{FF2B5EF4-FFF2-40B4-BE49-F238E27FC236}">
                <a16:creationId xmlns:a16="http://schemas.microsoft.com/office/drawing/2014/main" id="{C0C7C7EB-676F-E351-9E2E-79607DDD3ADF}"/>
              </a:ext>
            </a:extLst>
          </p:cNvPr>
          <p:cNvPicPr>
            <a:picLocks noChangeAspect="1"/>
          </p:cNvPicPr>
          <p:nvPr/>
        </p:nvPicPr>
        <p:blipFill>
          <a:blip r:embed="rId2"/>
          <a:stretch>
            <a:fillRect/>
          </a:stretch>
        </p:blipFill>
        <p:spPr>
          <a:xfrm>
            <a:off x="3792311" y="4568347"/>
            <a:ext cx="504895" cy="438211"/>
          </a:xfrm>
          <a:prstGeom prst="rect">
            <a:avLst/>
          </a:prstGeom>
        </p:spPr>
      </p:pic>
      <p:sp>
        <p:nvSpPr>
          <p:cNvPr id="23" name="TextBox 22">
            <a:extLst>
              <a:ext uri="{FF2B5EF4-FFF2-40B4-BE49-F238E27FC236}">
                <a16:creationId xmlns:a16="http://schemas.microsoft.com/office/drawing/2014/main" id="{2D27CA4B-D6D1-79FE-1877-364A374D1A57}"/>
              </a:ext>
            </a:extLst>
          </p:cNvPr>
          <p:cNvSpPr txBox="1"/>
          <p:nvPr/>
        </p:nvSpPr>
        <p:spPr>
          <a:xfrm>
            <a:off x="4544654" y="5272903"/>
            <a:ext cx="3915290"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Kilôcalo</a:t>
            </a:r>
            <a:r>
              <a:rPr lang="en-US" sz="2800" dirty="0"/>
              <a:t>: 1 kcal = 4186 J</a:t>
            </a:r>
          </a:p>
        </p:txBody>
      </p:sp>
      <p:pic>
        <p:nvPicPr>
          <p:cNvPr id="24" name="Picture 23">
            <a:extLst>
              <a:ext uri="{FF2B5EF4-FFF2-40B4-BE49-F238E27FC236}">
                <a16:creationId xmlns:a16="http://schemas.microsoft.com/office/drawing/2014/main" id="{226C2167-03D2-8CA0-8468-C620A1D16C70}"/>
              </a:ext>
            </a:extLst>
          </p:cNvPr>
          <p:cNvPicPr>
            <a:picLocks noChangeAspect="1"/>
          </p:cNvPicPr>
          <p:nvPr/>
        </p:nvPicPr>
        <p:blipFill>
          <a:blip r:embed="rId2"/>
          <a:stretch>
            <a:fillRect/>
          </a:stretch>
        </p:blipFill>
        <p:spPr>
          <a:xfrm>
            <a:off x="3801566" y="5296002"/>
            <a:ext cx="504895" cy="438211"/>
          </a:xfrm>
          <a:prstGeom prst="rect">
            <a:avLst/>
          </a:prstGeom>
        </p:spPr>
      </p:pic>
    </p:spTree>
    <p:extLst>
      <p:ext uri="{BB962C8B-B14F-4D97-AF65-F5344CB8AC3E}">
        <p14:creationId xmlns:p14="http://schemas.microsoft.com/office/powerpoint/2010/main" val="4032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1430784" y="1617957"/>
            <a:ext cx="9330431" cy="2736800"/>
          </a:xfrm>
          <a:prstGeom prst="rect">
            <a:avLst/>
          </a:prstGeom>
        </p:spPr>
        <p:txBody>
          <a:bodyPr spcFirstLastPara="1" wrap="square" lIns="121900" tIns="121900" rIns="121900" bIns="121900" anchor="b" anchorCtr="0">
            <a:noAutofit/>
          </a:bodyPr>
          <a:lstStyle/>
          <a:p>
            <a:r>
              <a:rPr lang="vi-VN" sz="7200" dirty="0">
                <a:latin typeface="Fira Sans Extra Condensed Black" panose="020B0A03050000020004" pitchFamily="34" charset="0"/>
                <a:ea typeface="Tahoma" panose="020B0604030504040204" pitchFamily="34" charset="0"/>
                <a:cs typeface="Tahoma" panose="020B0604030504040204" pitchFamily="34" charset="0"/>
              </a:rPr>
              <a:t>Bài </a:t>
            </a:r>
            <a:r>
              <a:rPr lang="en-US" sz="7200" dirty="0">
                <a:latin typeface="Fira Sans Extra Condensed Black" panose="020B0A03050000020004" pitchFamily="34" charset="0"/>
                <a:ea typeface="Tahoma" panose="020B0604030504040204" pitchFamily="34" charset="0"/>
                <a:cs typeface="Tahoma" panose="020B0604030504040204" pitchFamily="34" charset="0"/>
              </a:rPr>
              <a:t>3</a:t>
            </a:r>
            <a:r>
              <a:rPr lang="vi-VN" sz="7200" dirty="0">
                <a:latin typeface="Fira Sans Extra Condensed Black" panose="020B0A03050000020004" pitchFamily="34" charset="0"/>
                <a:ea typeface="Tahoma" panose="020B0604030504040204" pitchFamily="34" charset="0"/>
                <a:cs typeface="Tahoma" panose="020B0604030504040204" pitchFamily="34" charset="0"/>
              </a:rPr>
              <a:t>:</a:t>
            </a:r>
            <a:br>
              <a:rPr lang="vi-VN" sz="7200" dirty="0">
                <a:latin typeface="Fira Sans Extra Condensed Black" panose="020B0A03050000020004" pitchFamily="34" charset="0"/>
                <a:ea typeface="Tahoma" panose="020B0604030504040204" pitchFamily="34" charset="0"/>
                <a:cs typeface="Tahoma" panose="020B0604030504040204" pitchFamily="34" charset="0"/>
              </a:rPr>
            </a:br>
            <a:r>
              <a:rPr lang="es" sz="8000" dirty="0">
                <a:latin typeface="Fira Sans Extra Condensed Black" panose="020B0A03050000020004" pitchFamily="34" charset="0"/>
                <a:ea typeface="Tahoma" panose="020B0604030504040204" pitchFamily="34" charset="0"/>
                <a:cs typeface="Tahoma" panose="020B0604030504040204" pitchFamily="34" charset="0"/>
              </a:rPr>
              <a:t> </a:t>
            </a:r>
            <a:r>
              <a:rPr lang="en-US" sz="8800" dirty="0">
                <a:solidFill>
                  <a:schemeClr val="bg1"/>
                </a:solidFill>
                <a:latin typeface="Fira Sans Extra Condensed Black" panose="020B0A03050000020004" pitchFamily="34" charset="0"/>
                <a:ea typeface="Tahoma" panose="020B0604030504040204" pitchFamily="34" charset="0"/>
                <a:cs typeface="Tahoma" panose="020B0604030504040204" pitchFamily="34" charset="0"/>
              </a:rPr>
              <a:t>CÔNG VÀ CÔNG SUẤT</a:t>
            </a:r>
            <a:endParaRPr sz="8800" dirty="0">
              <a:solidFill>
                <a:schemeClr val="bg1"/>
              </a:solidFill>
              <a:latin typeface="Fira Sans Extra Condensed Black" panose="020B0A03050000020004" pitchFamily="34" charset="0"/>
              <a:ea typeface="Tahoma" panose="020B0604030504040204" pitchFamily="34" charset="0"/>
              <a:cs typeface="Tahoma" panose="020B0604030504040204" pitchFamily="34" charset="0"/>
            </a:endParaRPr>
          </a:p>
        </p:txBody>
      </p:sp>
      <p:cxnSp>
        <p:nvCxnSpPr>
          <p:cNvPr id="3465" name="Google Shape;3465;p44"/>
          <p:cNvCxnSpPr>
            <a:cxnSpLocks/>
          </p:cNvCxnSpPr>
          <p:nvPr/>
        </p:nvCxnSpPr>
        <p:spPr>
          <a:xfrm>
            <a:off x="3120800" y="4454667"/>
            <a:ext cx="59504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858E4C-E2FA-6524-A79F-326C40C3E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7" t="5269" r="13531" b="245"/>
          <a:stretch/>
        </p:blipFill>
        <p:spPr bwMode="auto">
          <a:xfrm>
            <a:off x="177554" y="455682"/>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12458E-F643-87FC-0CF0-8C49D12E1026}"/>
              </a:ext>
            </a:extLst>
          </p:cNvPr>
          <p:cNvSpPr txBox="1"/>
          <p:nvPr/>
        </p:nvSpPr>
        <p:spPr>
          <a:xfrm>
            <a:off x="1544714" y="455682"/>
            <a:ext cx="8563184" cy="1295739"/>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2400" dirty="0"/>
              <a:t>Hãy mô tả quá trình thực hiện công trong các </a:t>
            </a:r>
            <a:r>
              <a:rPr lang="en-US" sz="2400" dirty="0" err="1"/>
              <a:t>hình</a:t>
            </a:r>
            <a:r>
              <a:rPr lang="en-US" sz="2400" dirty="0"/>
              <a:t> </a:t>
            </a:r>
            <a:r>
              <a:rPr lang="en-US" sz="2400" dirty="0" err="1"/>
              <a:t>sau</a:t>
            </a:r>
            <a:r>
              <a:rPr lang="en-US" sz="2400" dirty="0"/>
              <a:t> </a:t>
            </a:r>
            <a:r>
              <a:rPr lang="vi-VN" sz="2400" dirty="0"/>
              <a:t>thông qua việc xác định lực tác dụng lên vật và quãng đường vật dịch chuyển theo hướng của lực.</a:t>
            </a:r>
            <a:endParaRPr lang="en-US" sz="2400" dirty="0"/>
          </a:p>
        </p:txBody>
      </p:sp>
      <p:pic>
        <p:nvPicPr>
          <p:cNvPr id="9" name="Picture 8">
            <a:extLst>
              <a:ext uri="{FF2B5EF4-FFF2-40B4-BE49-F238E27FC236}">
                <a16:creationId xmlns:a16="http://schemas.microsoft.com/office/drawing/2014/main" id="{A2EA0DD7-E7E5-D7EB-2BB6-4CB19E168BE3}"/>
              </a:ext>
            </a:extLst>
          </p:cNvPr>
          <p:cNvPicPr>
            <a:picLocks noChangeAspect="1"/>
          </p:cNvPicPr>
          <p:nvPr/>
        </p:nvPicPr>
        <p:blipFill rotWithShape="1">
          <a:blip r:embed="rId3"/>
          <a:srcRect l="4083" r="23411" b="-456"/>
          <a:stretch/>
        </p:blipFill>
        <p:spPr>
          <a:xfrm>
            <a:off x="177554" y="2064223"/>
            <a:ext cx="2736069" cy="4478620"/>
          </a:xfrm>
          <a:prstGeom prst="rect">
            <a:avLst/>
          </a:prstGeom>
          <a:ln>
            <a:solidFill>
              <a:srgbClr val="003C47"/>
            </a:solidFill>
          </a:ln>
        </p:spPr>
      </p:pic>
      <p:pic>
        <p:nvPicPr>
          <p:cNvPr id="10" name="Picture 9">
            <a:extLst>
              <a:ext uri="{FF2B5EF4-FFF2-40B4-BE49-F238E27FC236}">
                <a16:creationId xmlns:a16="http://schemas.microsoft.com/office/drawing/2014/main" id="{8A44E310-5108-A323-9B53-53C88B9FC7DF}"/>
              </a:ext>
            </a:extLst>
          </p:cNvPr>
          <p:cNvPicPr>
            <a:picLocks noChangeAspect="1"/>
          </p:cNvPicPr>
          <p:nvPr/>
        </p:nvPicPr>
        <p:blipFill rotWithShape="1">
          <a:blip r:embed="rId4"/>
          <a:srcRect l="18115" r="10756"/>
          <a:stretch/>
        </p:blipFill>
        <p:spPr>
          <a:xfrm>
            <a:off x="2967425" y="2064223"/>
            <a:ext cx="2856327" cy="4478620"/>
          </a:xfrm>
          <a:prstGeom prst="rect">
            <a:avLst/>
          </a:prstGeom>
          <a:ln>
            <a:solidFill>
              <a:srgbClr val="003C47"/>
            </a:solidFill>
          </a:ln>
        </p:spPr>
      </p:pic>
      <p:pic>
        <p:nvPicPr>
          <p:cNvPr id="11" name="Picture 10">
            <a:extLst>
              <a:ext uri="{FF2B5EF4-FFF2-40B4-BE49-F238E27FC236}">
                <a16:creationId xmlns:a16="http://schemas.microsoft.com/office/drawing/2014/main" id="{1D5267E6-7C85-0F2E-2E43-B0D2C7F19740}"/>
              </a:ext>
            </a:extLst>
          </p:cNvPr>
          <p:cNvPicPr>
            <a:picLocks noChangeAspect="1"/>
          </p:cNvPicPr>
          <p:nvPr/>
        </p:nvPicPr>
        <p:blipFill rotWithShape="1">
          <a:blip r:embed="rId5"/>
          <a:srcRect l="8135"/>
          <a:stretch/>
        </p:blipFill>
        <p:spPr>
          <a:xfrm>
            <a:off x="5877554" y="2064223"/>
            <a:ext cx="3015449" cy="4478620"/>
          </a:xfrm>
          <a:prstGeom prst="rect">
            <a:avLst/>
          </a:prstGeom>
          <a:ln>
            <a:solidFill>
              <a:srgbClr val="003C47"/>
            </a:solidFill>
          </a:ln>
        </p:spPr>
      </p:pic>
      <p:pic>
        <p:nvPicPr>
          <p:cNvPr id="12" name="Picture 11">
            <a:extLst>
              <a:ext uri="{FF2B5EF4-FFF2-40B4-BE49-F238E27FC236}">
                <a16:creationId xmlns:a16="http://schemas.microsoft.com/office/drawing/2014/main" id="{5945BC7D-BBB1-9B9C-5799-A27CADCBCCEB}"/>
              </a:ext>
            </a:extLst>
          </p:cNvPr>
          <p:cNvPicPr>
            <a:picLocks noChangeAspect="1"/>
          </p:cNvPicPr>
          <p:nvPr/>
        </p:nvPicPr>
        <p:blipFill>
          <a:blip r:embed="rId6"/>
          <a:stretch>
            <a:fillRect/>
          </a:stretch>
        </p:blipFill>
        <p:spPr>
          <a:xfrm>
            <a:off x="8945731" y="2064223"/>
            <a:ext cx="3015449" cy="4478620"/>
          </a:xfrm>
          <a:prstGeom prst="rect">
            <a:avLst/>
          </a:prstGeom>
          <a:ln>
            <a:solidFill>
              <a:srgbClr val="003C47"/>
            </a:solidFill>
          </a:ln>
        </p:spPr>
      </p:pic>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8361-ACC1-12F1-83DC-AA2CB4DAD3A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226613A-B1AB-8FC7-FB3B-D44C2CFF8549}"/>
              </a:ext>
            </a:extLst>
          </p:cNvPr>
          <p:cNvPicPr>
            <a:picLocks noChangeAspect="1"/>
          </p:cNvPicPr>
          <p:nvPr/>
        </p:nvPicPr>
        <p:blipFill rotWithShape="1">
          <a:blip r:embed="rId2"/>
          <a:srcRect l="-628" r="1474"/>
          <a:stretch/>
        </p:blipFill>
        <p:spPr>
          <a:xfrm>
            <a:off x="7746491" y="2290439"/>
            <a:ext cx="4250837" cy="4430720"/>
          </a:xfrm>
          <a:prstGeom prst="rect">
            <a:avLst/>
          </a:prstGeom>
          <a:ln>
            <a:solidFill>
              <a:srgbClr val="003C47"/>
            </a:solidFill>
          </a:ln>
        </p:spPr>
      </p:pic>
      <p:pic>
        <p:nvPicPr>
          <p:cNvPr id="9" name="Picture 8">
            <a:extLst>
              <a:ext uri="{FF2B5EF4-FFF2-40B4-BE49-F238E27FC236}">
                <a16:creationId xmlns:a16="http://schemas.microsoft.com/office/drawing/2014/main" id="{1C571892-E68F-6C45-CCE8-5ABFF540C74E}"/>
              </a:ext>
            </a:extLst>
          </p:cNvPr>
          <p:cNvPicPr>
            <a:picLocks noChangeAspect="1"/>
          </p:cNvPicPr>
          <p:nvPr/>
        </p:nvPicPr>
        <p:blipFill rotWithShape="1">
          <a:blip r:embed="rId3"/>
          <a:srcRect l="-42" r="16044"/>
          <a:stretch/>
        </p:blipFill>
        <p:spPr>
          <a:xfrm>
            <a:off x="305087" y="96224"/>
            <a:ext cx="3567403" cy="4721153"/>
          </a:xfrm>
          <a:prstGeom prst="rect">
            <a:avLst/>
          </a:prstGeom>
          <a:ln>
            <a:solidFill>
              <a:srgbClr val="003C47"/>
            </a:solidFill>
          </a:ln>
        </p:spPr>
      </p:pic>
      <p:pic>
        <p:nvPicPr>
          <p:cNvPr id="3" name="Picture 2">
            <a:extLst>
              <a:ext uri="{FF2B5EF4-FFF2-40B4-BE49-F238E27FC236}">
                <a16:creationId xmlns:a16="http://schemas.microsoft.com/office/drawing/2014/main" id="{5B18D872-E6FE-C117-6712-58AB7EE54601}"/>
              </a:ext>
            </a:extLst>
          </p:cNvPr>
          <p:cNvPicPr>
            <a:picLocks noChangeAspect="1"/>
          </p:cNvPicPr>
          <p:nvPr/>
        </p:nvPicPr>
        <p:blipFill>
          <a:blip r:embed="rId4"/>
          <a:stretch>
            <a:fillRect/>
          </a:stretch>
        </p:blipFill>
        <p:spPr>
          <a:xfrm>
            <a:off x="4032400" y="301840"/>
            <a:ext cx="609600" cy="609600"/>
          </a:xfrm>
          <a:prstGeom prst="rect">
            <a:avLst/>
          </a:prstGeom>
        </p:spPr>
      </p:pic>
      <p:sp>
        <p:nvSpPr>
          <p:cNvPr id="4" name="TextBox 3">
            <a:extLst>
              <a:ext uri="{FF2B5EF4-FFF2-40B4-BE49-F238E27FC236}">
                <a16:creationId xmlns:a16="http://schemas.microsoft.com/office/drawing/2014/main" id="{6F792AC6-E44B-40A2-9ABF-D5CEA3B01EC8}"/>
              </a:ext>
            </a:extLst>
          </p:cNvPr>
          <p:cNvSpPr txBox="1"/>
          <p:nvPr/>
        </p:nvSpPr>
        <p:spPr>
          <a:xfrm>
            <a:off x="4025137" y="1044715"/>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kéo</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người</a:t>
            </a:r>
            <a:r>
              <a:rPr lang="en-US" sz="2400" dirty="0">
                <a:solidFill>
                  <a:srgbClr val="003C47"/>
                </a:solidFill>
              </a:rPr>
              <a:t> </a:t>
            </a:r>
            <a:r>
              <a:rPr lang="en-US" sz="2400" dirty="0" err="1">
                <a:solidFill>
                  <a:srgbClr val="003C47"/>
                </a:solidFill>
              </a:rPr>
              <a:t>công</a:t>
            </a:r>
            <a:r>
              <a:rPr lang="en-US" sz="2400" dirty="0">
                <a:solidFill>
                  <a:srgbClr val="003C47"/>
                </a:solidFill>
              </a:rPr>
              <a:t> </a:t>
            </a:r>
            <a:r>
              <a:rPr lang="en-US" sz="2400" dirty="0" err="1">
                <a:solidFill>
                  <a:srgbClr val="003C47"/>
                </a:solidFill>
              </a:rPr>
              <a:t>nhân</a:t>
            </a:r>
            <a:endParaRPr lang="en-US" sz="2400" dirty="0">
              <a:solidFill>
                <a:srgbClr val="003C47"/>
              </a:solidFill>
            </a:endParaRPr>
          </a:p>
        </p:txBody>
      </p:sp>
      <p:sp>
        <p:nvSpPr>
          <p:cNvPr id="5" name="TextBox 4">
            <a:extLst>
              <a:ext uri="{FF2B5EF4-FFF2-40B4-BE49-F238E27FC236}">
                <a16:creationId xmlns:a16="http://schemas.microsoft.com/office/drawing/2014/main" id="{931DAF30-6EAC-3145-F2E9-941B059D9636}"/>
              </a:ext>
            </a:extLst>
          </p:cNvPr>
          <p:cNvSpPr txBox="1"/>
          <p:nvPr/>
        </p:nvSpPr>
        <p:spPr>
          <a:xfrm>
            <a:off x="4032400" y="203053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từ</a:t>
            </a:r>
            <a:r>
              <a:rPr lang="en-US" sz="2400" dirty="0">
                <a:solidFill>
                  <a:srgbClr val="003C47"/>
                </a:solidFill>
              </a:rPr>
              <a:t> </a:t>
            </a:r>
            <a:r>
              <a:rPr lang="en-US" sz="2400" dirty="0" err="1">
                <a:solidFill>
                  <a:srgbClr val="003C47"/>
                </a:solidFill>
              </a:rPr>
              <a:t>dưới</a:t>
            </a:r>
            <a:r>
              <a:rPr lang="en-US" sz="2400" dirty="0">
                <a:solidFill>
                  <a:srgbClr val="003C47"/>
                </a:solidFill>
              </a:rPr>
              <a:t> </a:t>
            </a:r>
            <a:r>
              <a:rPr lang="en-US" sz="2400" dirty="0" err="1">
                <a:solidFill>
                  <a:srgbClr val="003C47"/>
                </a:solidFill>
              </a:rPr>
              <a:t>đất</a:t>
            </a:r>
            <a:r>
              <a:rPr lang="en-US" sz="2400" dirty="0">
                <a:solidFill>
                  <a:srgbClr val="003C47"/>
                </a:solidFill>
              </a:rPr>
              <a:t> </a:t>
            </a:r>
            <a:r>
              <a:rPr lang="en-US" sz="2400" dirty="0" err="1">
                <a:solidFill>
                  <a:srgbClr val="003C47"/>
                </a:solidFill>
              </a:rPr>
              <a:t>lên</a:t>
            </a:r>
            <a:r>
              <a:rPr lang="en-US" sz="2400" dirty="0">
                <a:solidFill>
                  <a:srgbClr val="003C47"/>
                </a:solidFill>
              </a:rPr>
              <a:t> </a:t>
            </a:r>
            <a:r>
              <a:rPr lang="en-US" sz="2400" dirty="0" err="1">
                <a:solidFill>
                  <a:srgbClr val="003C47"/>
                </a:solidFill>
              </a:rPr>
              <a:t>cao</a:t>
            </a:r>
            <a:endParaRPr lang="en-US" sz="2400" dirty="0">
              <a:solidFill>
                <a:srgbClr val="003C47"/>
              </a:solidFill>
            </a:endParaRPr>
          </a:p>
        </p:txBody>
      </p:sp>
      <p:pic>
        <p:nvPicPr>
          <p:cNvPr id="7" name="Picture 6">
            <a:extLst>
              <a:ext uri="{FF2B5EF4-FFF2-40B4-BE49-F238E27FC236}">
                <a16:creationId xmlns:a16="http://schemas.microsoft.com/office/drawing/2014/main" id="{175C7488-FA51-41F2-118B-A17CAE7D629A}"/>
              </a:ext>
            </a:extLst>
          </p:cNvPr>
          <p:cNvPicPr>
            <a:picLocks noChangeAspect="1"/>
          </p:cNvPicPr>
          <p:nvPr/>
        </p:nvPicPr>
        <p:blipFill>
          <a:blip r:embed="rId4"/>
          <a:stretch>
            <a:fillRect/>
          </a:stretch>
        </p:blipFill>
        <p:spPr>
          <a:xfrm>
            <a:off x="6666041" y="4107401"/>
            <a:ext cx="609600" cy="609600"/>
          </a:xfrm>
          <a:prstGeom prst="rect">
            <a:avLst/>
          </a:prstGeom>
        </p:spPr>
      </p:pic>
      <p:sp>
        <p:nvSpPr>
          <p:cNvPr id="8" name="TextBox 7">
            <a:extLst>
              <a:ext uri="{FF2B5EF4-FFF2-40B4-BE49-F238E27FC236}">
                <a16:creationId xmlns:a16="http://schemas.microsoft.com/office/drawing/2014/main" id="{3E43D57E-FD1D-E89D-AA44-BDA993555B8A}"/>
              </a:ext>
            </a:extLst>
          </p:cNvPr>
          <p:cNvSpPr txBox="1"/>
          <p:nvPr/>
        </p:nvSpPr>
        <p:spPr>
          <a:xfrm>
            <a:off x="3133915" y="4683984"/>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pPr algn="r"/>
            <a:r>
              <a:rPr lang="en-US" sz="2400" dirty="0" err="1">
                <a:solidFill>
                  <a:srgbClr val="003C47"/>
                </a:solidFill>
              </a:rPr>
              <a:t>lực</a:t>
            </a:r>
            <a:r>
              <a:rPr lang="en-US" sz="2400" dirty="0">
                <a:solidFill>
                  <a:srgbClr val="003C47"/>
                </a:solidFill>
              </a:rPr>
              <a:t> </a:t>
            </a:r>
            <a:r>
              <a:rPr lang="en-US" sz="2400" dirty="0" err="1">
                <a:solidFill>
                  <a:srgbClr val="003C47"/>
                </a:solidFill>
              </a:rPr>
              <a:t>ném</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vận</a:t>
            </a:r>
            <a:r>
              <a:rPr lang="en-US" sz="2400" dirty="0">
                <a:solidFill>
                  <a:srgbClr val="003C47"/>
                </a:solidFill>
              </a:rPr>
              <a:t> </a:t>
            </a:r>
            <a:r>
              <a:rPr lang="en-US" sz="2400" dirty="0" err="1">
                <a:solidFill>
                  <a:srgbClr val="003C47"/>
                </a:solidFill>
              </a:rPr>
              <a:t>động</a:t>
            </a:r>
            <a:r>
              <a:rPr lang="en-US" sz="2400" dirty="0">
                <a:solidFill>
                  <a:srgbClr val="003C47"/>
                </a:solidFill>
              </a:rPr>
              <a:t> </a:t>
            </a:r>
            <a:r>
              <a:rPr lang="en-US" sz="2400" dirty="0" err="1">
                <a:solidFill>
                  <a:srgbClr val="003C47"/>
                </a:solidFill>
              </a:rPr>
              <a:t>viên</a:t>
            </a:r>
            <a:endParaRPr lang="en-US" sz="2400" dirty="0">
              <a:solidFill>
                <a:srgbClr val="003C47"/>
              </a:solidFill>
            </a:endParaRPr>
          </a:p>
        </p:txBody>
      </p:sp>
      <p:sp>
        <p:nvSpPr>
          <p:cNvPr id="13" name="TextBox 12">
            <a:extLst>
              <a:ext uri="{FF2B5EF4-FFF2-40B4-BE49-F238E27FC236}">
                <a16:creationId xmlns:a16="http://schemas.microsoft.com/office/drawing/2014/main" id="{D2BEFCE5-B465-3E79-83ED-E1BD67663608}"/>
              </a:ext>
            </a:extLst>
          </p:cNvPr>
          <p:cNvSpPr txBox="1"/>
          <p:nvPr/>
        </p:nvSpPr>
        <p:spPr>
          <a:xfrm>
            <a:off x="3133915" y="5672507"/>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pPr algn="r"/>
            <a:r>
              <a:rPr lang="en-US" sz="2400" dirty="0">
                <a:solidFill>
                  <a:srgbClr val="003C47"/>
                </a:solidFill>
              </a:rPr>
              <a:t>Theo </a:t>
            </a:r>
            <a:r>
              <a:rPr lang="en-US" sz="2400" dirty="0" err="1">
                <a:solidFill>
                  <a:srgbClr val="003C47"/>
                </a:solidFill>
              </a:rPr>
              <a:t>hướng</a:t>
            </a:r>
            <a:r>
              <a:rPr lang="en-US" sz="2400" dirty="0">
                <a:solidFill>
                  <a:srgbClr val="003C47"/>
                </a:solidFill>
              </a:rPr>
              <a:t> </a:t>
            </a:r>
            <a:r>
              <a:rPr lang="en-US" sz="2400" dirty="0" err="1">
                <a:solidFill>
                  <a:srgbClr val="003C47"/>
                </a:solidFill>
              </a:rPr>
              <a:t>ném</a:t>
            </a:r>
            <a:endParaRPr lang="en-US" sz="2400" dirty="0">
              <a:solidFill>
                <a:srgbClr val="003C47"/>
              </a:solidFill>
            </a:endParaRPr>
          </a:p>
        </p:txBody>
      </p:sp>
      <p:sp>
        <p:nvSpPr>
          <p:cNvPr id="14" name="TextBox 13">
            <a:extLst>
              <a:ext uri="{FF2B5EF4-FFF2-40B4-BE49-F238E27FC236}">
                <a16:creationId xmlns:a16="http://schemas.microsoft.com/office/drawing/2014/main" id="{12F49891-7193-8B66-90DA-F1F54E1ABB7E}"/>
              </a:ext>
            </a:extLst>
          </p:cNvPr>
          <p:cNvSpPr txBox="1"/>
          <p:nvPr/>
        </p:nvSpPr>
        <p:spPr>
          <a:xfrm>
            <a:off x="4337200" y="3207400"/>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Thực</a:t>
            </a:r>
            <a:r>
              <a:rPr lang="en-US" sz="2800" b="1" dirty="0"/>
              <a:t> </a:t>
            </a:r>
            <a:r>
              <a:rPr lang="en-US" sz="2800" b="1" dirty="0" err="1"/>
              <a:t>hiện</a:t>
            </a:r>
            <a:r>
              <a:rPr lang="en-US" sz="2800" b="1" dirty="0"/>
              <a:t> </a:t>
            </a:r>
            <a:r>
              <a:rPr lang="en-US" sz="2800" b="1" dirty="0" err="1"/>
              <a:t>công</a:t>
            </a:r>
            <a:endParaRPr lang="en-US" sz="2800" b="1" dirty="0"/>
          </a:p>
        </p:txBody>
      </p:sp>
    </p:spTree>
    <p:extLst>
      <p:ext uri="{BB962C8B-B14F-4D97-AF65-F5344CB8AC3E}">
        <p14:creationId xmlns:p14="http://schemas.microsoft.com/office/powerpoint/2010/main" val="386424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48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2505"/>
                            </p:stCondLst>
                            <p:childTnLst>
                              <p:par>
                                <p:cTn id="19" presetID="22" presetClass="entr" presetSubtype="1" fill="hold" grpId="0" nodeType="afterEffect">
                                  <p:stCondLst>
                                    <p:cond delay="0"/>
                                  </p:stCondLst>
                                  <p:iterate type="lt">
                                    <p:tmPct val="3000"/>
                                  </p:iterate>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3455"/>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3000"/>
                                  </p:iterate>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A883-8107-D36B-8877-F4DE194446C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82A39B-D35E-0FB9-EB5E-4F4D9BC5E009}"/>
              </a:ext>
            </a:extLst>
          </p:cNvPr>
          <p:cNvPicPr>
            <a:picLocks noChangeAspect="1"/>
          </p:cNvPicPr>
          <p:nvPr/>
        </p:nvPicPr>
        <p:blipFill rotWithShape="1">
          <a:blip r:embed="rId2"/>
          <a:srcRect l="4967" r="-654"/>
          <a:stretch/>
        </p:blipFill>
        <p:spPr>
          <a:xfrm>
            <a:off x="143337" y="72807"/>
            <a:ext cx="3818777" cy="4478620"/>
          </a:xfrm>
          <a:prstGeom prst="rect">
            <a:avLst/>
          </a:prstGeom>
          <a:ln>
            <a:solidFill>
              <a:srgbClr val="003C47"/>
            </a:solidFill>
          </a:ln>
        </p:spPr>
      </p:pic>
      <p:pic>
        <p:nvPicPr>
          <p:cNvPr id="6" name="Picture 5">
            <a:extLst>
              <a:ext uri="{FF2B5EF4-FFF2-40B4-BE49-F238E27FC236}">
                <a16:creationId xmlns:a16="http://schemas.microsoft.com/office/drawing/2014/main" id="{F5D8B1DF-92CF-2703-5501-24B1540ADBEC}"/>
              </a:ext>
            </a:extLst>
          </p:cNvPr>
          <p:cNvPicPr>
            <a:picLocks noChangeAspect="1"/>
          </p:cNvPicPr>
          <p:nvPr/>
        </p:nvPicPr>
        <p:blipFill rotWithShape="1">
          <a:blip r:embed="rId3"/>
          <a:srcRect l="2130" r="873"/>
          <a:stretch/>
        </p:blipFill>
        <p:spPr>
          <a:xfrm>
            <a:off x="7428238" y="2312117"/>
            <a:ext cx="4636184" cy="4478620"/>
          </a:xfrm>
          <a:prstGeom prst="rect">
            <a:avLst/>
          </a:prstGeom>
          <a:ln>
            <a:solidFill>
              <a:srgbClr val="003C47"/>
            </a:solidFill>
          </a:ln>
        </p:spPr>
      </p:pic>
      <p:pic>
        <p:nvPicPr>
          <p:cNvPr id="3" name="Picture 2">
            <a:extLst>
              <a:ext uri="{FF2B5EF4-FFF2-40B4-BE49-F238E27FC236}">
                <a16:creationId xmlns:a16="http://schemas.microsoft.com/office/drawing/2014/main" id="{A6FE87BE-1E6D-E211-77CD-A2B954C3945B}"/>
              </a:ext>
            </a:extLst>
          </p:cNvPr>
          <p:cNvPicPr>
            <a:picLocks noChangeAspect="1"/>
          </p:cNvPicPr>
          <p:nvPr/>
        </p:nvPicPr>
        <p:blipFill>
          <a:blip r:embed="rId4"/>
          <a:stretch>
            <a:fillRect/>
          </a:stretch>
        </p:blipFill>
        <p:spPr>
          <a:xfrm>
            <a:off x="4128433" y="229675"/>
            <a:ext cx="609600" cy="609600"/>
          </a:xfrm>
          <a:prstGeom prst="rect">
            <a:avLst/>
          </a:prstGeom>
        </p:spPr>
      </p:pic>
      <p:sp>
        <p:nvSpPr>
          <p:cNvPr id="4" name="TextBox 3">
            <a:extLst>
              <a:ext uri="{FF2B5EF4-FFF2-40B4-BE49-F238E27FC236}">
                <a16:creationId xmlns:a16="http://schemas.microsoft.com/office/drawing/2014/main" id="{DD657F2D-F959-8098-9354-918D01C7FB79}"/>
              </a:ext>
            </a:extLst>
          </p:cNvPr>
          <p:cNvSpPr txBox="1"/>
          <p:nvPr/>
        </p:nvSpPr>
        <p:spPr>
          <a:xfrm>
            <a:off x="4088162" y="835193"/>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hút</a:t>
            </a:r>
            <a:r>
              <a:rPr lang="en-US" sz="2400" dirty="0">
                <a:solidFill>
                  <a:srgbClr val="003C47"/>
                </a:solidFill>
              </a:rPr>
              <a:t> </a:t>
            </a:r>
            <a:r>
              <a:rPr lang="en-US" sz="2400" dirty="0" err="1">
                <a:solidFill>
                  <a:srgbClr val="003C47"/>
                </a:solidFill>
              </a:rPr>
              <a:t>trái</a:t>
            </a:r>
            <a:r>
              <a:rPr lang="en-US" sz="2400" dirty="0">
                <a:solidFill>
                  <a:srgbClr val="003C47"/>
                </a:solidFill>
              </a:rPr>
              <a:t> </a:t>
            </a:r>
            <a:r>
              <a:rPr lang="en-US" sz="2400" dirty="0" err="1">
                <a:solidFill>
                  <a:srgbClr val="003C47"/>
                </a:solidFill>
              </a:rPr>
              <a:t>đất</a:t>
            </a:r>
            <a:endParaRPr lang="en-US" sz="2400" dirty="0">
              <a:solidFill>
                <a:srgbClr val="003C47"/>
              </a:solidFill>
            </a:endParaRPr>
          </a:p>
        </p:txBody>
      </p:sp>
      <p:sp>
        <p:nvSpPr>
          <p:cNvPr id="5" name="TextBox 4">
            <a:extLst>
              <a:ext uri="{FF2B5EF4-FFF2-40B4-BE49-F238E27FC236}">
                <a16:creationId xmlns:a16="http://schemas.microsoft.com/office/drawing/2014/main" id="{66950FF6-6766-3280-3230-30B1C512DFBC}"/>
              </a:ext>
            </a:extLst>
          </p:cNvPr>
          <p:cNvSpPr txBox="1"/>
          <p:nvPr/>
        </p:nvSpPr>
        <p:spPr>
          <a:xfrm>
            <a:off x="4088162" y="1823716"/>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không</a:t>
            </a:r>
            <a:endParaRPr lang="en-US" sz="2400" dirty="0">
              <a:solidFill>
                <a:srgbClr val="003C47"/>
              </a:solidFill>
            </a:endParaRPr>
          </a:p>
        </p:txBody>
      </p:sp>
      <p:pic>
        <p:nvPicPr>
          <p:cNvPr id="7" name="Picture 6">
            <a:extLst>
              <a:ext uri="{FF2B5EF4-FFF2-40B4-BE49-F238E27FC236}">
                <a16:creationId xmlns:a16="http://schemas.microsoft.com/office/drawing/2014/main" id="{D19D294E-30BF-2E66-EE14-8BC9678C104A}"/>
              </a:ext>
            </a:extLst>
          </p:cNvPr>
          <p:cNvPicPr>
            <a:picLocks noChangeAspect="1"/>
          </p:cNvPicPr>
          <p:nvPr/>
        </p:nvPicPr>
        <p:blipFill>
          <a:blip r:embed="rId4"/>
          <a:stretch>
            <a:fillRect/>
          </a:stretch>
        </p:blipFill>
        <p:spPr>
          <a:xfrm>
            <a:off x="6549909" y="3963802"/>
            <a:ext cx="609600" cy="609600"/>
          </a:xfrm>
          <a:prstGeom prst="rect">
            <a:avLst/>
          </a:prstGeom>
        </p:spPr>
      </p:pic>
      <p:sp>
        <p:nvSpPr>
          <p:cNvPr id="8" name="TextBox 7">
            <a:extLst>
              <a:ext uri="{FF2B5EF4-FFF2-40B4-BE49-F238E27FC236}">
                <a16:creationId xmlns:a16="http://schemas.microsoft.com/office/drawing/2014/main" id="{7E1FAAC7-93D5-9430-383C-F82C5187C59E}"/>
              </a:ext>
            </a:extLst>
          </p:cNvPr>
          <p:cNvSpPr txBox="1"/>
          <p:nvPr/>
        </p:nvSpPr>
        <p:spPr>
          <a:xfrm>
            <a:off x="3017783" y="477129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pPr algn="r"/>
            <a:r>
              <a:rPr lang="en-US" sz="2400" dirty="0" err="1">
                <a:solidFill>
                  <a:srgbClr val="003C47"/>
                </a:solidFill>
              </a:rPr>
              <a:t>lực</a:t>
            </a:r>
            <a:r>
              <a:rPr lang="en-US" sz="2400" dirty="0">
                <a:solidFill>
                  <a:srgbClr val="003C47"/>
                </a:solidFill>
              </a:rPr>
              <a:t> </a:t>
            </a:r>
            <a:r>
              <a:rPr lang="en-US" sz="2400" dirty="0" err="1">
                <a:solidFill>
                  <a:srgbClr val="003C47"/>
                </a:solidFill>
              </a:rPr>
              <a:t>nâng</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vận</a:t>
            </a:r>
            <a:r>
              <a:rPr lang="en-US" sz="2400" dirty="0">
                <a:solidFill>
                  <a:srgbClr val="003C47"/>
                </a:solidFill>
              </a:rPr>
              <a:t> </a:t>
            </a:r>
            <a:r>
              <a:rPr lang="en-US" sz="2400" dirty="0" err="1">
                <a:solidFill>
                  <a:srgbClr val="003C47"/>
                </a:solidFill>
              </a:rPr>
              <a:t>động</a:t>
            </a:r>
            <a:r>
              <a:rPr lang="en-US" sz="2400" dirty="0">
                <a:solidFill>
                  <a:srgbClr val="003C47"/>
                </a:solidFill>
              </a:rPr>
              <a:t> </a:t>
            </a:r>
            <a:r>
              <a:rPr lang="en-US" sz="2400" dirty="0" err="1">
                <a:solidFill>
                  <a:srgbClr val="003C47"/>
                </a:solidFill>
              </a:rPr>
              <a:t>viên</a:t>
            </a:r>
            <a:endParaRPr lang="en-US" sz="2400" dirty="0">
              <a:solidFill>
                <a:srgbClr val="003C47"/>
              </a:solidFill>
            </a:endParaRPr>
          </a:p>
        </p:txBody>
      </p:sp>
      <p:sp>
        <p:nvSpPr>
          <p:cNvPr id="13" name="TextBox 12">
            <a:extLst>
              <a:ext uri="{FF2B5EF4-FFF2-40B4-BE49-F238E27FC236}">
                <a16:creationId xmlns:a16="http://schemas.microsoft.com/office/drawing/2014/main" id="{8BE1787C-103E-D89E-E670-08963A4AC617}"/>
              </a:ext>
            </a:extLst>
          </p:cNvPr>
          <p:cNvSpPr txBox="1"/>
          <p:nvPr/>
        </p:nvSpPr>
        <p:spPr>
          <a:xfrm>
            <a:off x="3017783" y="5759814"/>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pPr algn="r"/>
            <a:r>
              <a:rPr lang="en-US" sz="2400" dirty="0" err="1">
                <a:solidFill>
                  <a:srgbClr val="003C47"/>
                </a:solidFill>
              </a:rPr>
              <a:t>không</a:t>
            </a:r>
            <a:endParaRPr lang="en-US" sz="2400" dirty="0">
              <a:solidFill>
                <a:srgbClr val="003C47"/>
              </a:solidFill>
            </a:endParaRPr>
          </a:p>
        </p:txBody>
      </p:sp>
      <p:sp>
        <p:nvSpPr>
          <p:cNvPr id="11" name="TextBox 10">
            <a:extLst>
              <a:ext uri="{FF2B5EF4-FFF2-40B4-BE49-F238E27FC236}">
                <a16:creationId xmlns:a16="http://schemas.microsoft.com/office/drawing/2014/main" id="{3FD9B78A-ABE6-A58E-FE0E-BE9ED5FE63EB}"/>
              </a:ext>
            </a:extLst>
          </p:cNvPr>
          <p:cNvSpPr txBox="1"/>
          <p:nvPr/>
        </p:nvSpPr>
        <p:spPr>
          <a:xfrm>
            <a:off x="4025138" y="3160096"/>
            <a:ext cx="3340076" cy="53780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600" b="1" dirty="0" err="1"/>
              <a:t>Không</a:t>
            </a:r>
            <a:r>
              <a:rPr lang="en-US" sz="2600" b="1" dirty="0"/>
              <a:t> </a:t>
            </a:r>
            <a:r>
              <a:rPr lang="en-US" sz="2600" b="1" dirty="0" err="1"/>
              <a:t>thực</a:t>
            </a:r>
            <a:r>
              <a:rPr lang="en-US" sz="2600" b="1" dirty="0"/>
              <a:t> </a:t>
            </a:r>
            <a:r>
              <a:rPr lang="en-US" sz="2600" b="1" dirty="0" err="1"/>
              <a:t>hiện</a:t>
            </a:r>
            <a:r>
              <a:rPr lang="en-US" sz="2600" b="1" dirty="0"/>
              <a:t> </a:t>
            </a:r>
            <a:r>
              <a:rPr lang="en-US" sz="2600" b="1" dirty="0" err="1"/>
              <a:t>công</a:t>
            </a:r>
            <a:endParaRPr lang="en-US" sz="2600" b="1" dirty="0"/>
          </a:p>
        </p:txBody>
      </p:sp>
    </p:spTree>
    <p:extLst>
      <p:ext uri="{BB962C8B-B14F-4D97-AF65-F5344CB8AC3E}">
        <p14:creationId xmlns:p14="http://schemas.microsoft.com/office/powerpoint/2010/main" val="1256105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84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72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685"/>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3000"/>
                                  </p:iterate>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34690E-228F-E87F-2DC0-C3F34B90BEA4}"/>
              </a:ext>
            </a:extLst>
          </p:cNvPr>
          <p:cNvGrpSpPr/>
          <p:nvPr/>
        </p:nvGrpSpPr>
        <p:grpSpPr>
          <a:xfrm>
            <a:off x="130952" y="-261964"/>
            <a:ext cx="11911045" cy="7133888"/>
            <a:chOff x="130952" y="-261964"/>
            <a:chExt cx="11911045" cy="7133888"/>
          </a:xfrm>
        </p:grpSpPr>
        <p:sp>
          <p:nvSpPr>
            <p:cNvPr id="12" name="Freeform: Shape 11">
              <a:extLst>
                <a:ext uri="{FF2B5EF4-FFF2-40B4-BE49-F238E27FC236}">
                  <a16:creationId xmlns:a16="http://schemas.microsoft.com/office/drawing/2014/main" id="{859B3905-3051-16EC-7767-8B25238C4977}"/>
                </a:ext>
              </a:extLst>
            </p:cNvPr>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7132E3-01A1-6FF7-4B5F-72C688B7364B}"/>
                </a:ext>
              </a:extLst>
            </p:cNvPr>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FE9509-7959-DE41-0C7A-BCAEF7E0F037}"/>
              </a:ext>
            </a:extLst>
          </p:cNvPr>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F28A61-6FE5-56D3-6CDB-4AB9E8744D0E}"/>
              </a:ext>
            </a:extLst>
          </p:cNvPr>
          <p:cNvSpPr txBox="1"/>
          <p:nvPr/>
        </p:nvSpPr>
        <p:spPr>
          <a:xfrm>
            <a:off x="5108213" y="97300"/>
            <a:ext cx="1505650" cy="537807"/>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Lưu</a:t>
            </a:r>
            <a:r>
              <a:rPr lang="en-US" sz="2800" b="1" dirty="0"/>
              <a:t> Ý</a:t>
            </a:r>
          </a:p>
        </p:txBody>
      </p:sp>
      <p:grpSp>
        <p:nvGrpSpPr>
          <p:cNvPr id="1031" name="Group 1030">
            <a:extLst>
              <a:ext uri="{FF2B5EF4-FFF2-40B4-BE49-F238E27FC236}">
                <a16:creationId xmlns:a16="http://schemas.microsoft.com/office/drawing/2014/main" id="{21762A42-C9DC-92C4-89D4-C06EDCE244B1}"/>
              </a:ext>
            </a:extLst>
          </p:cNvPr>
          <p:cNvGrpSpPr/>
          <p:nvPr/>
        </p:nvGrpSpPr>
        <p:grpSpPr>
          <a:xfrm>
            <a:off x="1016762" y="1290313"/>
            <a:ext cx="7471606" cy="2847040"/>
            <a:chOff x="644925" y="1213081"/>
            <a:chExt cx="7471606" cy="2847040"/>
          </a:xfrm>
        </p:grpSpPr>
        <p:grpSp>
          <p:nvGrpSpPr>
            <p:cNvPr id="5" name="Group 4">
              <a:extLst>
                <a:ext uri="{FF2B5EF4-FFF2-40B4-BE49-F238E27FC236}">
                  <a16:creationId xmlns:a16="http://schemas.microsoft.com/office/drawing/2014/main" id="{92B2498E-E384-3B4C-7FB7-70422185012D}"/>
                </a:ext>
              </a:extLst>
            </p:cNvPr>
            <p:cNvGrpSpPr/>
            <p:nvPr/>
          </p:nvGrpSpPr>
          <p:grpSpPr>
            <a:xfrm>
              <a:off x="644925" y="2340511"/>
              <a:ext cx="1717780" cy="772210"/>
              <a:chOff x="3609105" y="2505456"/>
              <a:chExt cx="3010444" cy="1353312"/>
            </a:xfrm>
          </p:grpSpPr>
          <p:pic>
            <p:nvPicPr>
              <p:cNvPr id="1026" name="Picture 2">
                <a:extLst>
                  <a:ext uri="{FF2B5EF4-FFF2-40B4-BE49-F238E27FC236}">
                    <a16:creationId xmlns:a16="http://schemas.microsoft.com/office/drawing/2014/main" id="{58610FFC-6AC7-D7AA-6396-B70B2EEE5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EA98AC-FB1B-37F3-1AE9-04AD6BC17A9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30A6188-C706-21F2-11E6-332AD1B57488}"/>
                </a:ext>
              </a:extLst>
            </p:cNvPr>
            <p:cNvGrpSpPr/>
            <p:nvPr/>
          </p:nvGrpSpPr>
          <p:grpSpPr>
            <a:xfrm>
              <a:off x="6118628" y="2340511"/>
              <a:ext cx="1717780" cy="772210"/>
              <a:chOff x="3609105" y="2505456"/>
              <a:chExt cx="3010444" cy="1353312"/>
            </a:xfrm>
          </p:grpSpPr>
          <p:pic>
            <p:nvPicPr>
              <p:cNvPr id="8" name="Picture 2">
                <a:extLst>
                  <a:ext uri="{FF2B5EF4-FFF2-40B4-BE49-F238E27FC236}">
                    <a16:creationId xmlns:a16="http://schemas.microsoft.com/office/drawing/2014/main" id="{E0DDC00F-4B62-D01C-0D37-A309D0A70CC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F637E-A969-4220-FAEF-E4AA2275733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89B3500E-BB63-C746-6050-AF148DE724D6}"/>
                </a:ext>
              </a:extLst>
            </p:cNvPr>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54C21D-56DB-AF0C-322F-8993A1D8CB73}"/>
                </a:ext>
              </a:extLst>
            </p:cNvPr>
            <p:cNvCxnSpPr>
              <a:cxnSpLocks/>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AA209B-33E4-5B33-F662-D1A6A70C9E27}"/>
                </a:ext>
              </a:extLst>
            </p:cNvPr>
            <p:cNvCxnSpPr>
              <a:cxnSpLocks/>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B7888BC3-D6CD-AC9F-4CE0-EB9E18108FAB}"/>
                </a:ext>
              </a:extLst>
            </p:cNvPr>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D5C7DBC-E9AC-1DC1-6E00-46F1591B9A73}"/>
                </a:ext>
              </a:extLst>
            </p:cNvPr>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endParaRPr lang="en-US" sz="2400" dirty="0">
                <a:solidFill>
                  <a:srgbClr val="003C47"/>
                </a:solidFill>
              </a:endParaRPr>
            </a:p>
          </p:txBody>
        </p:sp>
        <p:cxnSp>
          <p:nvCxnSpPr>
            <p:cNvPr id="28" name="Straight Connector 27">
              <a:extLst>
                <a:ext uri="{FF2B5EF4-FFF2-40B4-BE49-F238E27FC236}">
                  <a16:creationId xmlns:a16="http://schemas.microsoft.com/office/drawing/2014/main" id="{546815EB-1A11-97B4-61B0-630AD80FBD99}"/>
                </a:ext>
              </a:extLst>
            </p:cNvPr>
            <p:cNvCxnSpPr>
              <a:cxnSpLocks/>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028E5060-7EE9-9568-D826-6E1DD1147461}"/>
                </a:ext>
              </a:extLst>
            </p:cNvPr>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Roboto" panose="02000000000000000000" pitchFamily="2" charset="0"/>
                  <a:ea typeface="Roboto" panose="02000000000000000000" pitchFamily="2" charset="0"/>
                  <a:cs typeface="Times New Roman" panose="02020603050405020304" pitchFamily="18" charset="0"/>
                </a:rPr>
                <a:t>F</a:t>
              </a:r>
              <a:endParaRPr lang="en-US" sz="2800" dirty="0">
                <a:solidFill>
                  <a:srgbClr val="003C47"/>
                </a:solidFill>
                <a:latin typeface="Roboto" panose="02000000000000000000" pitchFamily="2" charset="0"/>
                <a:ea typeface="Roboto" panose="02000000000000000000" pitchFamily="2" charset="0"/>
              </a:endParaRPr>
            </a:p>
          </p:txBody>
        </p:sp>
        <p:sp>
          <p:nvSpPr>
            <p:cNvPr id="1028" name="Left Brace 1027">
              <a:extLst>
                <a:ext uri="{FF2B5EF4-FFF2-40B4-BE49-F238E27FC236}">
                  <a16:creationId xmlns:a16="http://schemas.microsoft.com/office/drawing/2014/main" id="{F70A24D3-5634-5235-0F33-38590368010F}"/>
                </a:ext>
              </a:extLst>
            </p:cNvPr>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TextBox 1028">
              <a:extLst>
                <a:ext uri="{FF2B5EF4-FFF2-40B4-BE49-F238E27FC236}">
                  <a16:creationId xmlns:a16="http://schemas.microsoft.com/office/drawing/2014/main" id="{5AFF2AE3-A625-AB5F-5A14-5134B2134F82}"/>
                </a:ext>
              </a:extLst>
            </p:cNvPr>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Roboto" panose="02000000000000000000" pitchFamily="2" charset="0"/>
                  <a:ea typeface="Roboto" panose="02000000000000000000" pitchFamily="2" charset="0"/>
                  <a:cs typeface="Tahoma" panose="020B0604030504040204" pitchFamily="34" charset="0"/>
                </a:rPr>
                <a:t>s</a:t>
              </a:r>
              <a:endParaRPr lang="en-US" sz="2400" dirty="0">
                <a:solidFill>
                  <a:srgbClr val="000000"/>
                </a:solidFill>
                <a:latin typeface="Roboto" panose="02000000000000000000" pitchFamily="2" charset="0"/>
                <a:ea typeface="Roboto" panose="02000000000000000000" pitchFamily="2" charset="0"/>
              </a:endParaRPr>
            </a:p>
          </p:txBody>
        </p:sp>
        <p:sp>
          <p:nvSpPr>
            <p:cNvPr id="1030" name="TextBox 1029">
              <a:extLst>
                <a:ext uri="{FF2B5EF4-FFF2-40B4-BE49-F238E27FC236}">
                  <a16:creationId xmlns:a16="http://schemas.microsoft.com/office/drawing/2014/main" id="{14633A4B-8B83-3ED5-E1CA-0AC4CD6E8E6F}"/>
                </a:ext>
              </a:extLst>
            </p:cNvPr>
            <p:cNvSpPr txBox="1"/>
            <p:nvPr/>
          </p:nvSpPr>
          <p:spPr>
            <a:xfrm>
              <a:off x="1858526" y="2774815"/>
              <a:ext cx="3002351" cy="400110"/>
            </a:xfrm>
            <a:prstGeom prst="rect">
              <a:avLst/>
            </a:prstGeom>
            <a:noFill/>
          </p:spPr>
          <p:txBody>
            <a:bodyPr wrap="square">
              <a:spAutoFit/>
            </a:bodyPr>
            <a:lstStyle/>
            <a:p>
              <a:pPr algn="ct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Hướng</a:t>
              </a:r>
              <a:r>
                <a:rPr lang="en-US" sz="2000" dirty="0">
                  <a:solidFill>
                    <a:srgbClr val="000000"/>
                  </a:solidFill>
                  <a:latin typeface="Roboto" panose="02000000000000000000" pitchFamily="2" charset="0"/>
                  <a:ea typeface="Roboto" panose="02000000000000000000" pitchFamily="2" charset="0"/>
                  <a:cs typeface="Tahoma" panose="020B0604030504040204" pitchFamily="34" charset="0"/>
                </a:rPr>
                <a:t> di </a:t>
              </a: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chuyển</a:t>
              </a:r>
              <a:endParaRPr lang="en-US" sz="2000" dirty="0">
                <a:solidFill>
                  <a:srgbClr val="000000"/>
                </a:solidFill>
                <a:latin typeface="Roboto" panose="02000000000000000000" pitchFamily="2" charset="0"/>
                <a:ea typeface="Roboto" panose="02000000000000000000" pitchFamily="2" charset="0"/>
              </a:endParaRPr>
            </a:p>
          </p:txBody>
        </p:sp>
        <p:sp>
          <p:nvSpPr>
            <p:cNvPr id="1033" name="TextBox 1032">
              <a:extLst>
                <a:ext uri="{FF2B5EF4-FFF2-40B4-BE49-F238E27FC236}">
                  <a16:creationId xmlns:a16="http://schemas.microsoft.com/office/drawing/2014/main" id="{624ECE28-ACEE-64EE-01A2-8B9F131FC092}"/>
                </a:ext>
              </a:extLst>
            </p:cNvPr>
            <p:cNvSpPr txBox="1"/>
            <p:nvPr/>
          </p:nvSpPr>
          <p:spPr>
            <a:xfrm>
              <a:off x="716168" y="3598456"/>
              <a:ext cx="7400363"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r>
                <a:rPr lang="en-US" sz="2400" dirty="0">
                  <a:solidFill>
                    <a:srgbClr val="003C47"/>
                  </a:solidFill>
                  <a:latin typeface="Times New Roman" panose="02020603050405020304" pitchFamily="18" charset="0"/>
                  <a:cs typeface="Times New Roman" panose="02020603050405020304" pitchFamily="18" charset="0"/>
                </a:rPr>
                <a:t>: </a:t>
              </a:r>
              <a:r>
                <a:rPr lang="en-US" dirty="0" err="1">
                  <a:solidFill>
                    <a:srgbClr val="003C47"/>
                  </a:solidFill>
                  <a:latin typeface="Roboto" panose="02000000000000000000" pitchFamily="2" charset="0"/>
                  <a:ea typeface="Roboto" panose="02000000000000000000" pitchFamily="2" charset="0"/>
                  <a:cs typeface="Times New Roman" panose="02020603050405020304" pitchFamily="18" charset="0"/>
                </a:rPr>
                <a:t>góc</a:t>
              </a:r>
              <a:r>
                <a:rPr lang="en-US" dirty="0">
                  <a:solidFill>
                    <a:srgbClr val="003C47"/>
                  </a:solidFill>
                  <a:latin typeface="Roboto" panose="02000000000000000000" pitchFamily="2" charset="0"/>
                  <a:ea typeface="Roboto" panose="02000000000000000000" pitchFamily="2" charset="0"/>
                  <a:cs typeface="Times New Roman" panose="02020603050405020304" pitchFamily="18" charset="0"/>
                </a:rPr>
                <a:t> </a:t>
              </a:r>
              <a:r>
                <a:rPr lang="vi-VN" dirty="0">
                  <a:solidFill>
                    <a:srgbClr val="003C47"/>
                  </a:solidFill>
                  <a:latin typeface="Roboto" panose="02000000000000000000" pitchFamily="2" charset="0"/>
                  <a:ea typeface="Roboto" panose="02000000000000000000" pitchFamily="2" charset="0"/>
                  <a:cs typeface="Times New Roman" panose="02020603050405020304" pitchFamily="18" charset="0"/>
                </a:rPr>
                <a:t>hợp bởi hướng của lực tác dụng và hướng dịch chuyển của vật</a:t>
              </a:r>
              <a:endParaRPr lang="en-US" sz="2400" dirty="0">
                <a:solidFill>
                  <a:srgbClr val="003C47"/>
                </a:solidFill>
                <a:latin typeface="Roboto" panose="02000000000000000000" pitchFamily="2" charset="0"/>
                <a:ea typeface="Roboto" panose="02000000000000000000" pitchFamily="2" charset="0"/>
                <a:cs typeface="Times New Roman" panose="02020603050405020304" pitchFamily="18" charset="0"/>
              </a:endParaRPr>
            </a:p>
          </p:txBody>
        </p:sp>
      </p:grpSp>
      <p:sp>
        <p:nvSpPr>
          <p:cNvPr id="1032" name="TextBox 1031">
            <a:extLst>
              <a:ext uri="{FF2B5EF4-FFF2-40B4-BE49-F238E27FC236}">
                <a16:creationId xmlns:a16="http://schemas.microsoft.com/office/drawing/2014/main" id="{7216FC18-4910-4ECA-B196-185239CEAD5F}"/>
              </a:ext>
            </a:extLst>
          </p:cNvPr>
          <p:cNvSpPr txBox="1"/>
          <p:nvPr/>
        </p:nvSpPr>
        <p:spPr>
          <a:xfrm>
            <a:off x="1887341" y="925158"/>
            <a:ext cx="6196394"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en-US" sz="2200" b="1" dirty="0" err="1">
                <a:solidFill>
                  <a:srgbClr val="003C47"/>
                </a:solidFill>
              </a:rPr>
              <a:t>không</a:t>
            </a:r>
            <a:r>
              <a:rPr lang="en-US" sz="2200" b="1" dirty="0">
                <a:solidFill>
                  <a:srgbClr val="003C47"/>
                </a:solidFill>
              </a:rPr>
              <a:t> </a:t>
            </a:r>
            <a:r>
              <a:rPr lang="en-US" sz="2200" b="1" dirty="0" err="1">
                <a:solidFill>
                  <a:srgbClr val="003C47"/>
                </a:solidFill>
              </a:rPr>
              <a:t>theo</a:t>
            </a:r>
            <a:r>
              <a:rPr lang="en-US" sz="2200" b="1" dirty="0">
                <a:solidFill>
                  <a:srgbClr val="003C47"/>
                </a:solidFill>
              </a:rPr>
              <a:t> </a:t>
            </a:r>
            <a:r>
              <a:rPr lang="en-US" sz="2200" b="1" dirty="0" err="1">
                <a:solidFill>
                  <a:srgbClr val="003C47"/>
                </a:solidFill>
              </a:rPr>
              <a:t>phương</a:t>
            </a:r>
            <a:r>
              <a:rPr lang="en-US" sz="2200" b="1" dirty="0">
                <a:solidFill>
                  <a:srgbClr val="003C47"/>
                </a:solidFill>
              </a:rPr>
              <a:t> </a:t>
            </a:r>
            <a:r>
              <a:rPr lang="en-US" sz="2200" b="1" dirty="0" err="1">
                <a:solidFill>
                  <a:srgbClr val="003C47"/>
                </a:solidFill>
              </a:rPr>
              <a:t>của</a:t>
            </a:r>
            <a:r>
              <a:rPr lang="en-US" sz="2200" b="1" dirty="0">
                <a:solidFill>
                  <a:srgbClr val="003C47"/>
                </a:solidFill>
              </a:rPr>
              <a:t> </a:t>
            </a:r>
            <a:r>
              <a:rPr lang="en-US" sz="2200" b="1" dirty="0" err="1">
                <a:solidFill>
                  <a:srgbClr val="003C47"/>
                </a:solidFill>
              </a:rPr>
              <a:t>vật</a:t>
            </a:r>
            <a:endParaRPr lang="en-US" sz="2200" b="1" dirty="0">
              <a:solidFill>
                <a:srgbClr val="003C47"/>
              </a:solidFill>
            </a:endParaRPr>
          </a:p>
        </p:txBody>
      </p:sp>
      <p:pic>
        <p:nvPicPr>
          <p:cNvPr id="1035" name="Picture 4" descr="Writing ">
            <a:extLst>
              <a:ext uri="{FF2B5EF4-FFF2-40B4-BE49-F238E27FC236}">
                <a16:creationId xmlns:a16="http://schemas.microsoft.com/office/drawing/2014/main" id="{50A6E718-954B-DCC0-C9F8-1D6B98C8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FA871AEC-05FA-F545-AF56-098553A28F12}"/>
              </a:ext>
            </a:extLst>
          </p:cNvPr>
          <p:cNvSpPr txBox="1"/>
          <p:nvPr/>
        </p:nvSpPr>
        <p:spPr>
          <a:xfrm>
            <a:off x="8728969" y="2368450"/>
            <a:ext cx="2379589" cy="597099"/>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a:t>
            </a:r>
            <a:r>
              <a:rPr lang="en-US" sz="2800" b="1" dirty="0" err="1"/>
              <a:t>Fscos</a:t>
            </a:r>
            <a:r>
              <a:rPr lang="el-GR" sz="3200" b="1" dirty="0">
                <a:latin typeface="Times New Roman" panose="02020603050405020304" pitchFamily="18" charset="0"/>
                <a:cs typeface="Times New Roman" panose="02020603050405020304" pitchFamily="18" charset="0"/>
              </a:rPr>
              <a:t>α</a:t>
            </a:r>
            <a:endParaRPr lang="en-US" sz="2800" b="1" dirty="0"/>
          </a:p>
        </p:txBody>
      </p:sp>
      <p:sp>
        <p:nvSpPr>
          <p:cNvPr id="1037" name="TextBox 1036">
            <a:extLst>
              <a:ext uri="{FF2B5EF4-FFF2-40B4-BE49-F238E27FC236}">
                <a16:creationId xmlns:a16="http://schemas.microsoft.com/office/drawing/2014/main" id="{C9872924-DD3D-6C72-FDC8-66AFBE941809}"/>
              </a:ext>
            </a:extLst>
          </p:cNvPr>
          <p:cNvSpPr txBox="1"/>
          <p:nvPr/>
        </p:nvSpPr>
        <p:spPr>
          <a:xfrm>
            <a:off x="1844886" y="4397771"/>
            <a:ext cx="8085497"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vi-VN" sz="2200" b="1" dirty="0">
                <a:solidFill>
                  <a:srgbClr val="003C47"/>
                </a:solidFill>
              </a:rPr>
              <a:t>theo phương vuông góc với phương của lực</a:t>
            </a:r>
            <a:endParaRPr lang="en-US" sz="2200" b="1" dirty="0">
              <a:solidFill>
                <a:srgbClr val="003C47"/>
              </a:solidFill>
            </a:endParaRPr>
          </a:p>
        </p:txBody>
      </p:sp>
      <p:pic>
        <p:nvPicPr>
          <p:cNvPr id="1038" name="Picture 4" descr="Writing ">
            <a:extLst>
              <a:ext uri="{FF2B5EF4-FFF2-40B4-BE49-F238E27FC236}">
                <a16:creationId xmlns:a16="http://schemas.microsoft.com/office/drawing/2014/main" id="{A7D2A475-6D53-62E2-0D23-DE38FF84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70515" y="4229654"/>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a16="http://schemas.microsoft.com/office/drawing/2014/main" id="{AD6BBDC3-7DCC-A9C0-9C66-799E4A8DC8B8}"/>
              </a:ext>
            </a:extLst>
          </p:cNvPr>
          <p:cNvGrpSpPr/>
          <p:nvPr/>
        </p:nvGrpSpPr>
        <p:grpSpPr>
          <a:xfrm>
            <a:off x="2886708" y="4962302"/>
            <a:ext cx="4835441" cy="1761400"/>
            <a:chOff x="2705100" y="5400575"/>
            <a:chExt cx="3686174" cy="1342758"/>
          </a:xfrm>
        </p:grpSpPr>
        <p:sp>
          <p:nvSpPr>
            <p:cNvPr id="1040" name="Rectangle 5">
              <a:extLst>
                <a:ext uri="{FF2B5EF4-FFF2-40B4-BE49-F238E27FC236}">
                  <a16:creationId xmlns:a16="http://schemas.microsoft.com/office/drawing/2014/main" id="{440AF560-7CFE-D8C4-7AD2-E476A2DF4096}"/>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sp>
          <p:nvSpPr>
            <p:cNvPr id="1044" name="Oval 9">
              <a:extLst>
                <a:ext uri="{FF2B5EF4-FFF2-40B4-BE49-F238E27FC236}">
                  <a16:creationId xmlns:a16="http://schemas.microsoft.com/office/drawing/2014/main" id="{6D5B62E5-EE43-AFAF-0324-6343AAC35F11}"/>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grpSp>
          <p:nvGrpSpPr>
            <p:cNvPr id="1051" name="Group 1050">
              <a:extLst>
                <a:ext uri="{FF2B5EF4-FFF2-40B4-BE49-F238E27FC236}">
                  <a16:creationId xmlns:a16="http://schemas.microsoft.com/office/drawing/2014/main" id="{8ACF3872-3A74-C905-82ED-5596E1957BF4}"/>
                </a:ext>
              </a:extLst>
            </p:cNvPr>
            <p:cNvGrpSpPr/>
            <p:nvPr/>
          </p:nvGrpSpPr>
          <p:grpSpPr>
            <a:xfrm>
              <a:off x="3190384" y="5474753"/>
              <a:ext cx="1556890" cy="1268580"/>
              <a:chOff x="2984500" y="5552975"/>
              <a:chExt cx="914400" cy="745068"/>
            </a:xfrm>
          </p:grpSpPr>
          <p:sp>
            <p:nvSpPr>
              <p:cNvPr id="1045" name="Line 10">
                <a:extLst>
                  <a:ext uri="{FF2B5EF4-FFF2-40B4-BE49-F238E27FC236}">
                    <a16:creationId xmlns:a16="http://schemas.microsoft.com/office/drawing/2014/main" id="{BE17B670-3557-D8D7-C43C-9844D81C4CA3}"/>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6" name="Line 11">
                <a:extLst>
                  <a:ext uri="{FF2B5EF4-FFF2-40B4-BE49-F238E27FC236}">
                    <a16:creationId xmlns:a16="http://schemas.microsoft.com/office/drawing/2014/main" id="{1D4FBB9F-E9AE-3C22-8367-B3BB54A79619}"/>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7" name="Text Box 12">
                <a:extLst>
                  <a:ext uri="{FF2B5EF4-FFF2-40B4-BE49-F238E27FC236}">
                    <a16:creationId xmlns:a16="http://schemas.microsoft.com/office/drawing/2014/main" id="{22D0D690-DC3B-74C0-63B9-B44E9D152AD1}"/>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48" name="Text Box 13">
                <a:extLst>
                  <a:ext uri="{FF2B5EF4-FFF2-40B4-BE49-F238E27FC236}">
                    <a16:creationId xmlns:a16="http://schemas.microsoft.com/office/drawing/2014/main" id="{2788EC97-EA7B-A53F-568C-22EFAEA1E3B7}"/>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049" name="Line 14">
                <a:extLst>
                  <a:ext uri="{FF2B5EF4-FFF2-40B4-BE49-F238E27FC236}">
                    <a16:creationId xmlns:a16="http://schemas.microsoft.com/office/drawing/2014/main" id="{7C5DE83F-133E-D5CE-A5A4-96C58E01A5BA}"/>
                  </a:ext>
                </a:extLst>
              </p:cNvPr>
              <p:cNvSpPr>
                <a:spLocks noChangeShapeType="1"/>
              </p:cNvSpPr>
              <p:nvPr/>
            </p:nvSpPr>
            <p:spPr bwMode="auto">
              <a:xfrm>
                <a:off x="3060700" y="5984776"/>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50" name="Line 15">
                <a:extLst>
                  <a:ext uri="{FF2B5EF4-FFF2-40B4-BE49-F238E27FC236}">
                    <a16:creationId xmlns:a16="http://schemas.microsoft.com/office/drawing/2014/main" id="{8E9845A4-2ED6-4FCD-0C92-0E036CF67C22}"/>
                  </a:ext>
                </a:extLst>
              </p:cNvPr>
              <p:cNvSpPr>
                <a:spLocks noChangeShapeType="1"/>
              </p:cNvSpPr>
              <p:nvPr/>
            </p:nvSpPr>
            <p:spPr bwMode="auto">
              <a:xfrm>
                <a:off x="3551767" y="5552975"/>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3" name="Rectangle 16">
                <a:extLst>
                  <a:ext uri="{FF2B5EF4-FFF2-40B4-BE49-F238E27FC236}">
                    <a16:creationId xmlns:a16="http://schemas.microsoft.com/office/drawing/2014/main" id="{77DEB518-808A-BCAA-1014-104E36DA3D24}"/>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053" name="TextBox 1052">
            <a:extLst>
              <a:ext uri="{FF2B5EF4-FFF2-40B4-BE49-F238E27FC236}">
                <a16:creationId xmlns:a16="http://schemas.microsoft.com/office/drawing/2014/main" id="{734E0036-D60E-1945-1936-52DCECFD38F6}"/>
              </a:ext>
            </a:extLst>
          </p:cNvPr>
          <p:cNvSpPr txBox="1"/>
          <p:nvPr/>
        </p:nvSpPr>
        <p:spPr>
          <a:xfrm>
            <a:off x="8703935" y="5171790"/>
            <a:ext cx="2379589"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0</a:t>
            </a:r>
          </a:p>
        </p:txBody>
      </p:sp>
    </p:spTree>
    <p:extLst>
      <p:ext uri="{BB962C8B-B14F-4D97-AF65-F5344CB8AC3E}">
        <p14:creationId xmlns:p14="http://schemas.microsoft.com/office/powerpoint/2010/main" val="1644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495"/>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67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sp>
      <p:sp>
        <p:nvSpPr>
          <p:cNvPr id="34" name="TextBox 34"/>
          <p:cNvSpPr txBox="1"/>
          <p:nvPr/>
        </p:nvSpPr>
        <p:spPr>
          <a:xfrm>
            <a:off x="247152" y="1170605"/>
            <a:ext cx="5848848" cy="2545825"/>
          </a:xfrm>
          <a:prstGeom prst="rect">
            <a:avLst/>
          </a:prstGeom>
        </p:spPr>
        <p:txBody>
          <a:bodyPr wrap="square" lIns="0" tIns="0" rIns="0" bIns="0" rtlCol="0" anchor="t">
            <a:spAutoFit/>
          </a:bodyPr>
          <a:lstStyle>
            <a:defPPr>
              <a:defRPr lang="vi-VN"/>
            </a:defPPr>
            <a:lvl1pPr algn="ct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vi-VN" dirty="0"/>
              <a:t>Một xe nâng tác dụng một lực hướng lên trên theo phương thẳng đứng, có độ lớn 2000 N để nâng kiện hàng từ mặt đất lên độ cao 1,4 m. </a:t>
            </a:r>
            <a:endParaRPr lang="en-US" dirty="0"/>
          </a:p>
          <a:p>
            <a:r>
              <a:rPr lang="vi-VN" dirty="0"/>
              <a:t>Tính công của lực nâng.</a:t>
            </a:r>
          </a:p>
        </p:txBody>
      </p:sp>
      <p:sp>
        <p:nvSpPr>
          <p:cNvPr id="63" name="Text Box 18"/>
          <p:cNvSpPr txBox="1">
            <a:spLocks noChangeArrowheads="1"/>
          </p:cNvSpPr>
          <p:nvPr/>
        </p:nvSpPr>
        <p:spPr bwMode="auto">
          <a:xfrm>
            <a:off x="6617437" y="608750"/>
            <a:ext cx="1786706" cy="212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altLang="en-US" sz="2133" b="1" u="sng" dirty="0" err="1">
                <a:solidFill>
                  <a:srgbClr val="003C47"/>
                </a:solidFill>
                <a:latin typeface="Roboto" panose="02000000000000000000" pitchFamily="2" charset="0"/>
                <a:ea typeface="Arimo" panose="020B0604020202020204" charset="0"/>
                <a:cs typeface="Arial" panose="020B0604020202020204" pitchFamily="34" charset="0"/>
              </a:rPr>
              <a:t>Tóm</a:t>
            </a:r>
            <a:r>
              <a:rPr lang="en-US" altLang="en-US" sz="2133" b="1" u="sng"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133" b="1" u="sng" dirty="0" err="1">
                <a:solidFill>
                  <a:srgbClr val="003C47"/>
                </a:solidFill>
                <a:latin typeface="Roboto" panose="02000000000000000000" pitchFamily="2" charset="0"/>
                <a:ea typeface="Arimo" panose="020B0604020202020204" charset="0"/>
                <a:cs typeface="Arial" panose="020B0604020202020204" pitchFamily="34" charset="0"/>
              </a:rPr>
              <a:t>tắt</a:t>
            </a:r>
            <a:endParaRPr lang="en-US" altLang="en-US" sz="2133" b="1" u="sng" dirty="0">
              <a:solidFill>
                <a:srgbClr val="003C47"/>
              </a:solidFill>
              <a:latin typeface="Roboto" panose="02000000000000000000" pitchFamily="2" charset="0"/>
              <a:ea typeface="Arimo" panose="020B0604020202020204" charset="0"/>
              <a:cs typeface="Arial" panose="020B0604020202020204" pitchFamily="34" charset="0"/>
            </a:endParaRP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F = 2 000 N </a:t>
            </a: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h = s = 1,4 m</a:t>
            </a: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A = ? </a:t>
            </a: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Giải</a:t>
            </a:r>
            <a:endParaRPr lang="en-US" altLang="en-US" sz="2800" b="1"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70" name="Text Box 8"/>
          <p:cNvSpPr txBox="1">
            <a:spLocks noChangeArrowheads="1"/>
          </p:cNvSpPr>
          <p:nvPr/>
        </p:nvSpPr>
        <p:spPr bwMode="auto">
          <a:xfrm>
            <a:off x="6447965" y="3716430"/>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lực</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nâng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p>
        </p:txBody>
      </p:sp>
      <p:sp>
        <p:nvSpPr>
          <p:cNvPr id="71" name="Text Box 9"/>
          <p:cNvSpPr txBox="1">
            <a:spLocks noChangeArrowheads="1"/>
          </p:cNvSpPr>
          <p:nvPr/>
        </p:nvSpPr>
        <p:spPr bwMode="auto">
          <a:xfrm>
            <a:off x="7582438" y="4346289"/>
            <a:ext cx="225202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A = F.s </a:t>
            </a:r>
          </a:p>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    = 2 000.1,4</a:t>
            </a:r>
          </a:p>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    = 2 800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8" y="162580"/>
            <a:ext cx="863788" cy="8637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1025636" y="594474"/>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Bài</a:t>
            </a:r>
            <a:r>
              <a:rPr lang="en-US" sz="2800" b="1" dirty="0"/>
              <a:t> </a:t>
            </a:r>
            <a:r>
              <a:rPr lang="en-US" sz="2800" b="1" dirty="0" err="1"/>
              <a:t>Tập</a:t>
            </a:r>
            <a:endParaRPr lang="en-US" sz="2800" b="1" dirty="0"/>
          </a:p>
        </p:txBody>
      </p:sp>
      <p:pic>
        <p:nvPicPr>
          <p:cNvPr id="2052" name="Picture 4">
            <a:extLst>
              <a:ext uri="{FF2B5EF4-FFF2-40B4-BE49-F238E27FC236}">
                <a16:creationId xmlns:a16="http://schemas.microsoft.com/office/drawing/2014/main" id="{A6CC0115-D6F2-FCE1-AE93-9A7FAF9A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31" y="3345140"/>
            <a:ext cx="5087987" cy="381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837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7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II.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Công</a:t>
            </a: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Suất</a:t>
            </a:r>
            <a:endPar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endParaRPr>
          </a:p>
        </p:txBody>
      </p:sp>
    </p:spTree>
    <p:extLst>
      <p:ext uri="{BB962C8B-B14F-4D97-AF65-F5344CB8AC3E}">
        <p14:creationId xmlns:p14="http://schemas.microsoft.com/office/powerpoint/2010/main" val="1126604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ed Tractor On The Field Tractor Plowing The Field On Rural Farm  Landscape Hill Background Soil Cultivation Process Country Side Landscape  Farmland Vector Illustration Stockvectorkunst en meer beelden van  Omgeploegd veld -">
            <a:extLst>
              <a:ext uri="{FF2B5EF4-FFF2-40B4-BE49-F238E27FC236}">
                <a16:creationId xmlns:a16="http://schemas.microsoft.com/office/drawing/2014/main" id="{502E3E10-A8A2-4952-D241-A25DBC830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DF1F7F-B936-62DC-1C85-33A91DAC2698}"/>
              </a:ext>
            </a:extLst>
          </p:cNvPr>
          <p:cNvSpPr/>
          <p:nvPr/>
        </p:nvSpPr>
        <p:spPr>
          <a:xfrm>
            <a:off x="0" y="0"/>
            <a:ext cx="12192000" cy="6858000"/>
          </a:xfrm>
          <a:prstGeom prst="rect">
            <a:avLst/>
          </a:prstGeom>
          <a:solidFill>
            <a:schemeClr val="bg2">
              <a:lumMod val="1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4">
            <a:extLst>
              <a:ext uri="{FF2B5EF4-FFF2-40B4-BE49-F238E27FC236}">
                <a16:creationId xmlns:a16="http://schemas.microsoft.com/office/drawing/2014/main" id="{39F83970-D586-0A50-8511-FCFD41B8B3F4}"/>
              </a:ext>
            </a:extLst>
          </p:cNvPr>
          <p:cNvSpPr txBox="1"/>
          <p:nvPr/>
        </p:nvSpPr>
        <p:spPr>
          <a:xfrm>
            <a:off x="332714" y="195373"/>
            <a:ext cx="6469302"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err="1">
                <a:solidFill>
                  <a:schemeClr val="bg1"/>
                </a:solidFill>
              </a:rPr>
              <a:t>Máy</a:t>
            </a:r>
            <a:r>
              <a:rPr lang="en-US" dirty="0">
                <a:solidFill>
                  <a:schemeClr val="bg1"/>
                </a:solidFill>
              </a:rPr>
              <a:t> </a:t>
            </a:r>
            <a:r>
              <a:rPr lang="en-US" dirty="0" err="1">
                <a:solidFill>
                  <a:schemeClr val="bg1"/>
                </a:solidFill>
              </a:rPr>
              <a:t>cày</a:t>
            </a:r>
            <a:r>
              <a:rPr lang="en-US" dirty="0">
                <a:solidFill>
                  <a:schemeClr val="bg1"/>
                </a:solidFill>
              </a:rPr>
              <a:t> A </a:t>
            </a:r>
            <a:r>
              <a:rPr lang="en-US" dirty="0" err="1">
                <a:solidFill>
                  <a:schemeClr val="bg1"/>
                </a:solidFill>
              </a:rPr>
              <a:t>cày</a:t>
            </a:r>
            <a:r>
              <a:rPr lang="en-US" dirty="0">
                <a:solidFill>
                  <a:schemeClr val="bg1"/>
                </a:solidFill>
              </a:rPr>
              <a:t> 2 </a:t>
            </a:r>
            <a:r>
              <a:rPr lang="en-US" dirty="0" err="1">
                <a:solidFill>
                  <a:schemeClr val="bg1"/>
                </a:solidFill>
              </a:rPr>
              <a:t>mẫu</a:t>
            </a:r>
            <a:r>
              <a:rPr lang="en-US" dirty="0">
                <a:solidFill>
                  <a:schemeClr val="bg1"/>
                </a:solidFill>
              </a:rPr>
              <a:t> </a:t>
            </a:r>
            <a:r>
              <a:rPr lang="en-US" dirty="0" err="1">
                <a:solidFill>
                  <a:schemeClr val="bg1"/>
                </a:solidFill>
              </a:rPr>
              <a:t>đất</a:t>
            </a:r>
            <a:r>
              <a:rPr lang="en-US" dirty="0">
                <a:solidFill>
                  <a:schemeClr val="bg1"/>
                </a:solidFill>
              </a:rPr>
              <a:t> </a:t>
            </a:r>
            <a:r>
              <a:rPr lang="en-US" dirty="0" err="1">
                <a:solidFill>
                  <a:schemeClr val="bg1"/>
                </a:solidFill>
              </a:rPr>
              <a:t>mất</a:t>
            </a:r>
            <a:r>
              <a:rPr lang="en-US" dirty="0">
                <a:solidFill>
                  <a:schemeClr val="bg1"/>
                </a:solidFill>
              </a:rPr>
              <a:t> 30 </a:t>
            </a:r>
            <a:r>
              <a:rPr lang="en-US" dirty="0" err="1">
                <a:solidFill>
                  <a:schemeClr val="bg1"/>
                </a:solidFill>
              </a:rPr>
              <a:t>phút</a:t>
            </a:r>
            <a:endParaRPr lang="en-US" altLang="en-US" dirty="0">
              <a:solidFill>
                <a:schemeClr val="bg1"/>
              </a:solidFill>
            </a:endParaRPr>
          </a:p>
        </p:txBody>
      </p:sp>
      <p:sp>
        <p:nvSpPr>
          <p:cNvPr id="38" name="TextBox 34">
            <a:extLst>
              <a:ext uri="{FF2B5EF4-FFF2-40B4-BE49-F238E27FC236}">
                <a16:creationId xmlns:a16="http://schemas.microsoft.com/office/drawing/2014/main" id="{F7F9C3D5-3FE2-7553-6691-4C591A21CF03}"/>
              </a:ext>
            </a:extLst>
          </p:cNvPr>
          <p:cNvSpPr txBox="1"/>
          <p:nvPr/>
        </p:nvSpPr>
        <p:spPr>
          <a:xfrm>
            <a:off x="332714" y="784517"/>
            <a:ext cx="6982486"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err="1">
                <a:solidFill>
                  <a:schemeClr val="bg1"/>
                </a:solidFill>
              </a:rPr>
              <a:t>Máy</a:t>
            </a:r>
            <a:r>
              <a:rPr lang="en-US" dirty="0">
                <a:solidFill>
                  <a:schemeClr val="bg1"/>
                </a:solidFill>
              </a:rPr>
              <a:t> </a:t>
            </a:r>
            <a:r>
              <a:rPr lang="en-US" dirty="0" err="1">
                <a:solidFill>
                  <a:schemeClr val="bg1"/>
                </a:solidFill>
              </a:rPr>
              <a:t>cày</a:t>
            </a:r>
            <a:r>
              <a:rPr lang="en-US" dirty="0">
                <a:solidFill>
                  <a:schemeClr val="bg1"/>
                </a:solidFill>
              </a:rPr>
              <a:t> B </a:t>
            </a:r>
            <a:r>
              <a:rPr lang="en-US" dirty="0" err="1">
                <a:solidFill>
                  <a:schemeClr val="bg1"/>
                </a:solidFill>
              </a:rPr>
              <a:t>cày</a:t>
            </a:r>
            <a:r>
              <a:rPr lang="en-US" dirty="0">
                <a:solidFill>
                  <a:schemeClr val="bg1"/>
                </a:solidFill>
              </a:rPr>
              <a:t> 1 </a:t>
            </a:r>
            <a:r>
              <a:rPr lang="en-US" dirty="0" err="1">
                <a:solidFill>
                  <a:schemeClr val="bg1"/>
                </a:solidFill>
              </a:rPr>
              <a:t>mẫu</a:t>
            </a:r>
            <a:r>
              <a:rPr lang="en-US" dirty="0">
                <a:solidFill>
                  <a:schemeClr val="bg1"/>
                </a:solidFill>
              </a:rPr>
              <a:t> </a:t>
            </a:r>
            <a:r>
              <a:rPr lang="en-US" dirty="0" err="1">
                <a:solidFill>
                  <a:schemeClr val="bg1"/>
                </a:solidFill>
              </a:rPr>
              <a:t>đất</a:t>
            </a:r>
            <a:r>
              <a:rPr lang="en-US" dirty="0">
                <a:solidFill>
                  <a:schemeClr val="bg1"/>
                </a:solidFill>
              </a:rPr>
              <a:t> </a:t>
            </a:r>
            <a:r>
              <a:rPr lang="en-US" dirty="0" err="1">
                <a:solidFill>
                  <a:schemeClr val="bg1"/>
                </a:solidFill>
              </a:rPr>
              <a:t>mất</a:t>
            </a:r>
            <a:r>
              <a:rPr lang="en-US" dirty="0">
                <a:solidFill>
                  <a:schemeClr val="bg1"/>
                </a:solidFill>
              </a:rPr>
              <a:t> 10 </a:t>
            </a:r>
            <a:r>
              <a:rPr lang="en-US" dirty="0" err="1">
                <a:solidFill>
                  <a:schemeClr val="bg1"/>
                </a:solidFill>
              </a:rPr>
              <a:t>phút</a:t>
            </a:r>
            <a:endParaRPr lang="en-US" altLang="en-US" dirty="0">
              <a:solidFill>
                <a:schemeClr val="bg1"/>
              </a:solidFill>
            </a:endParaRPr>
          </a:p>
        </p:txBody>
      </p:sp>
      <p:sp>
        <p:nvSpPr>
          <p:cNvPr id="3" name="TextBox 34">
            <a:extLst>
              <a:ext uri="{FF2B5EF4-FFF2-40B4-BE49-F238E27FC236}">
                <a16:creationId xmlns:a16="http://schemas.microsoft.com/office/drawing/2014/main" id="{3B52C341-8A07-F6EE-669E-277594CD78D9}"/>
              </a:ext>
            </a:extLst>
          </p:cNvPr>
          <p:cNvSpPr txBox="1"/>
          <p:nvPr/>
        </p:nvSpPr>
        <p:spPr>
          <a:xfrm>
            <a:off x="1063612" y="2106758"/>
            <a:ext cx="10403710"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solidFill>
                  <a:schemeClr val="bg1"/>
                </a:solidFill>
              </a:rPr>
              <a:t>b. T</a:t>
            </a:r>
            <a:r>
              <a:rPr lang="vi-VN" dirty="0">
                <a:solidFill>
                  <a:schemeClr val="bg1"/>
                </a:solidFill>
              </a:rPr>
              <a:t>rong một phút thì máy cày nào thực hiện được công lớn hơn</a:t>
            </a:r>
            <a:endParaRPr lang="en-US" altLang="en-US" dirty="0">
              <a:solidFill>
                <a:schemeClr val="bg1"/>
              </a:solidFill>
            </a:endParaRPr>
          </a:p>
        </p:txBody>
      </p:sp>
      <p:sp>
        <p:nvSpPr>
          <p:cNvPr id="4" name="TextBox 34">
            <a:extLst>
              <a:ext uri="{FF2B5EF4-FFF2-40B4-BE49-F238E27FC236}">
                <a16:creationId xmlns:a16="http://schemas.microsoft.com/office/drawing/2014/main" id="{D092E5CC-1BB8-983C-BD71-1F41BFEA4DC3}"/>
              </a:ext>
            </a:extLst>
          </p:cNvPr>
          <p:cNvSpPr txBox="1"/>
          <p:nvPr/>
        </p:nvSpPr>
        <p:spPr>
          <a:xfrm>
            <a:off x="1063612" y="1500868"/>
            <a:ext cx="10403710"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dirty="0"/>
              <a:t>a. </a:t>
            </a:r>
            <a:r>
              <a:rPr lang="vi-VN" dirty="0"/>
              <a:t>Có những cách nào để biết ai thực hiện công nhanh hơn?</a:t>
            </a:r>
            <a:endParaRPr lang="en-US" altLang="en-US" dirty="0"/>
          </a:p>
        </p:txBody>
      </p:sp>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7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75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ed Tractor On The Field Tractor Plowing The Field On Rural Farm  Landscape Hill Background Soil Cultivation Process Country Side Landscape  Farmland Vector Illustration Stockvectorkunst en meer beelden van  Omgeploegd veld -">
            <a:extLst>
              <a:ext uri="{FF2B5EF4-FFF2-40B4-BE49-F238E27FC236}">
                <a16:creationId xmlns:a16="http://schemas.microsoft.com/office/drawing/2014/main" id="{502E3E10-A8A2-4952-D241-A25DBC830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DF1F7F-B936-62DC-1C85-33A91DAC2698}"/>
              </a:ext>
            </a:extLst>
          </p:cNvPr>
          <p:cNvSpPr/>
          <p:nvPr/>
        </p:nvSpPr>
        <p:spPr>
          <a:xfrm>
            <a:off x="0" y="0"/>
            <a:ext cx="12192000" cy="6858000"/>
          </a:xfrm>
          <a:prstGeom prst="rect">
            <a:avLst/>
          </a:prstGeom>
          <a:solidFill>
            <a:schemeClr val="bg2">
              <a:lumMod val="1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9">
            <a:extLst>
              <a:ext uri="{FF2B5EF4-FFF2-40B4-BE49-F238E27FC236}">
                <a16:creationId xmlns:a16="http://schemas.microsoft.com/office/drawing/2014/main" id="{14B03A16-8935-BFB5-323C-D9BB76311F83}"/>
              </a:ext>
            </a:extLst>
          </p:cNvPr>
          <p:cNvSpPr txBox="1">
            <a:spLocks noChangeArrowheads="1"/>
          </p:cNvSpPr>
          <p:nvPr/>
        </p:nvSpPr>
        <p:spPr bwMode="auto">
          <a:xfrm>
            <a:off x="807902" y="2267873"/>
            <a:ext cx="10771388" cy="1136721"/>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altLang="en-US" sz="3200" b="1" dirty="0" err="1"/>
              <a:t>Cách</a:t>
            </a:r>
            <a:r>
              <a:rPr lang="en-US" altLang="en-US" sz="3200" b="1" dirty="0"/>
              <a:t> 1: </a:t>
            </a:r>
            <a:r>
              <a:rPr lang="vi-VN" sz="3200" dirty="0"/>
              <a:t>Trong cùng một thời gian làm, ai thực hiện được công nhiều hơn thì người đó làm nhanh hơn.</a:t>
            </a:r>
            <a:endParaRPr lang="en-US" altLang="en-US" sz="3200" dirty="0"/>
          </a:p>
        </p:txBody>
      </p:sp>
      <p:sp>
        <p:nvSpPr>
          <p:cNvPr id="7" name="Text Box 9">
            <a:extLst>
              <a:ext uri="{FF2B5EF4-FFF2-40B4-BE49-F238E27FC236}">
                <a16:creationId xmlns:a16="http://schemas.microsoft.com/office/drawing/2014/main" id="{EEFE76B8-D650-5FC6-1BAB-11A7DD9D276B}"/>
              </a:ext>
            </a:extLst>
          </p:cNvPr>
          <p:cNvSpPr txBox="1">
            <a:spLocks noChangeArrowheads="1"/>
          </p:cNvSpPr>
          <p:nvPr/>
        </p:nvSpPr>
        <p:spPr bwMode="auto">
          <a:xfrm>
            <a:off x="807901" y="3782542"/>
            <a:ext cx="11097959" cy="1136721"/>
          </a:xfrm>
          <a:prstGeom prst="rect">
            <a:avLst/>
          </a:prstGeom>
        </p:spPr>
        <p:txBody>
          <a:bodyPr wrap="square" lIns="0" tIns="0" rIns="0" bIns="0" rtlCol="0" anchor="t">
            <a:spAutoFit/>
          </a:bodyPr>
          <a:lstStyle>
            <a:defPPr>
              <a:defRPr lang="vi-VN"/>
            </a:defPPr>
            <a:lvl1pPr>
              <a:lnSpc>
                <a:spcPct val="120000"/>
              </a:lnSpc>
              <a:spcBef>
                <a:spcPct val="0"/>
              </a:spcBef>
              <a:defRPr sz="2800" b="1">
                <a:solidFill>
                  <a:schemeClr val="bg1"/>
                </a:solidFill>
                <a:latin typeface="Roboto" panose="02000000000000000000" pitchFamily="2" charset="0"/>
                <a:cs typeface="Arial" panose="020B0604020202020204" pitchFamily="34" charset="0"/>
              </a:defRPr>
            </a:lvl1pPr>
          </a:lstStyle>
          <a:p>
            <a:r>
              <a:rPr lang="en-US" altLang="en-US" sz="3200" dirty="0" err="1"/>
              <a:t>Cách</a:t>
            </a:r>
            <a:r>
              <a:rPr lang="en-US" altLang="en-US" sz="3200" dirty="0"/>
              <a:t> 2: </a:t>
            </a:r>
            <a:r>
              <a:rPr lang="vi-VN" sz="3200" b="0" dirty="0"/>
              <a:t>Trong cùng một việc làm, ai thực hiện ít thời gian hơn thì người đó làm nhanh hơn.</a:t>
            </a:r>
            <a:endParaRPr lang="en-US" altLang="en-US" sz="3200" b="0" dirty="0"/>
          </a:p>
        </p:txBody>
      </p:sp>
      <p:sp>
        <p:nvSpPr>
          <p:cNvPr id="8" name="Text Box 9">
            <a:extLst>
              <a:ext uri="{FF2B5EF4-FFF2-40B4-BE49-F238E27FC236}">
                <a16:creationId xmlns:a16="http://schemas.microsoft.com/office/drawing/2014/main" id="{51347510-63C9-649A-1574-7A58D6894E77}"/>
              </a:ext>
            </a:extLst>
          </p:cNvPr>
          <p:cNvSpPr txBox="1">
            <a:spLocks noChangeArrowheads="1"/>
          </p:cNvSpPr>
          <p:nvPr/>
        </p:nvSpPr>
        <p:spPr bwMode="auto">
          <a:xfrm>
            <a:off x="807902" y="1209325"/>
            <a:ext cx="5624000" cy="545790"/>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altLang="en-US" sz="3200" b="1" dirty="0"/>
              <a:t>a.</a:t>
            </a:r>
            <a:endParaRPr lang="en-US" altLang="en-US" sz="3200" dirty="0"/>
          </a:p>
        </p:txBody>
      </p:sp>
    </p:spTree>
    <p:extLst>
      <p:ext uri="{BB962C8B-B14F-4D97-AF65-F5344CB8AC3E}">
        <p14:creationId xmlns:p14="http://schemas.microsoft.com/office/powerpoint/2010/main" val="68251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ed Tractor On The Field Tractor Plowing The Field On Rural Farm  Landscape Hill Background Soil Cultivation Process Country Side Landscape  Farmland Vector Illustration Stockvectorkunst en meer beelden van  Omgeploegd veld -">
            <a:extLst>
              <a:ext uri="{FF2B5EF4-FFF2-40B4-BE49-F238E27FC236}">
                <a16:creationId xmlns:a16="http://schemas.microsoft.com/office/drawing/2014/main" id="{502E3E10-A8A2-4952-D241-A25DBC830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DF1F7F-B936-62DC-1C85-33A91DAC2698}"/>
              </a:ext>
            </a:extLst>
          </p:cNvPr>
          <p:cNvSpPr/>
          <p:nvPr/>
        </p:nvSpPr>
        <p:spPr>
          <a:xfrm>
            <a:off x="0" y="0"/>
            <a:ext cx="12192000" cy="6858000"/>
          </a:xfrm>
          <a:prstGeom prst="rect">
            <a:avLst/>
          </a:prstGeom>
          <a:solidFill>
            <a:schemeClr val="bg2">
              <a:lumMod val="1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 Box 9">
                <a:extLst>
                  <a:ext uri="{FF2B5EF4-FFF2-40B4-BE49-F238E27FC236}">
                    <a16:creationId xmlns:a16="http://schemas.microsoft.com/office/drawing/2014/main" id="{14B03A16-8935-BFB5-323C-D9BB76311F83}"/>
                  </a:ext>
                </a:extLst>
              </p:cNvPr>
              <p:cNvSpPr txBox="1">
                <a:spLocks noChangeArrowheads="1"/>
              </p:cNvSpPr>
              <p:nvPr/>
            </p:nvSpPr>
            <p:spPr bwMode="auto">
              <a:xfrm>
                <a:off x="700600" y="1294035"/>
                <a:ext cx="10771388" cy="1748171"/>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pPr>
                  <a:lnSpc>
                    <a:spcPct val="150000"/>
                  </a:lnSpc>
                </a:pPr>
                <a:r>
                  <a:rPr lang="en-US" sz="3000" b="1" dirty="0" err="1"/>
                  <a:t>Máy</a:t>
                </a:r>
                <a:r>
                  <a:rPr lang="en-US" sz="3000" b="1" dirty="0"/>
                  <a:t> </a:t>
                </a:r>
                <a:r>
                  <a:rPr lang="en-US" sz="3000" b="1" dirty="0" err="1"/>
                  <a:t>cày</a:t>
                </a:r>
                <a:r>
                  <a:rPr lang="en-US" sz="3000" b="1" dirty="0"/>
                  <a:t> A </a:t>
                </a:r>
                <a:r>
                  <a:rPr lang="en-US" sz="3000" b="1" dirty="0" err="1"/>
                  <a:t>cày</a:t>
                </a:r>
                <a:r>
                  <a:rPr lang="en-US" sz="3000" b="1" dirty="0"/>
                  <a:t> 2 </a:t>
                </a:r>
                <a:r>
                  <a:rPr lang="en-US" sz="3000" b="1" dirty="0" err="1"/>
                  <a:t>mẫu</a:t>
                </a:r>
                <a:r>
                  <a:rPr lang="en-US" sz="3000" b="1" dirty="0"/>
                  <a:t> </a:t>
                </a:r>
                <a:r>
                  <a:rPr lang="en-US" sz="3000" b="1" dirty="0" err="1"/>
                  <a:t>đất</a:t>
                </a:r>
                <a:r>
                  <a:rPr lang="en-US" sz="3000" b="1" dirty="0"/>
                  <a:t> </a:t>
                </a:r>
                <a:r>
                  <a:rPr lang="en-US" sz="3000" b="1" dirty="0" err="1"/>
                  <a:t>mất</a:t>
                </a:r>
                <a:r>
                  <a:rPr lang="en-US" sz="3000" b="1" dirty="0"/>
                  <a:t> 30 </a:t>
                </a:r>
                <a:r>
                  <a:rPr lang="en-US" sz="3000" b="1" dirty="0" err="1"/>
                  <a:t>phút</a:t>
                </a:r>
                <a:r>
                  <a:rPr lang="en-US" sz="3000" b="1" dirty="0"/>
                  <a:t>.</a:t>
                </a:r>
              </a:p>
              <a:p>
                <a:pPr>
                  <a:lnSpc>
                    <a:spcPct val="150000"/>
                  </a:lnSpc>
                </a:pPr>
                <a:r>
                  <a:rPr lang="vi-VN" sz="3000" dirty="0"/>
                  <a:t>Trong 1 phút máy cày A cày được</a:t>
                </a:r>
                <a:r>
                  <a:rPr lang="en-US" sz="3000" dirty="0"/>
                  <a:t> </a:t>
                </a:r>
                <a14:m>
                  <m:oMath xmlns:m="http://schemas.openxmlformats.org/officeDocument/2006/math">
                    <m:f>
                      <m:fPr>
                        <m:ctrlPr>
                          <a:rPr lang="en-US" sz="3000" i="1" smtClean="0">
                            <a:latin typeface="Cambria Math" panose="02040503050406030204" pitchFamily="18" charset="0"/>
                          </a:rPr>
                        </m:ctrlPr>
                      </m:fPr>
                      <m:num>
                        <m:r>
                          <m:rPr>
                            <m:nor/>
                          </m:rPr>
                          <a:rPr lang="en-US" sz="3000" dirty="0"/>
                          <m:t>1</m:t>
                        </m:r>
                        <m:r>
                          <m:rPr>
                            <m:nor/>
                          </m:rPr>
                          <a:rPr lang="en-US" sz="3000" b="0" i="0" dirty="0" smtClean="0"/>
                          <m:t>.</m:t>
                        </m:r>
                        <m:r>
                          <m:rPr>
                            <m:nor/>
                          </m:rPr>
                          <a:rPr lang="en-US" sz="3000" dirty="0"/>
                          <m:t>2</m:t>
                        </m:r>
                      </m:num>
                      <m:den>
                        <m:r>
                          <m:rPr>
                            <m:nor/>
                          </m:rPr>
                          <a:rPr lang="en-US" sz="3000" dirty="0"/>
                          <m:t>30</m:t>
                        </m:r>
                      </m:den>
                    </m:f>
                  </m:oMath>
                </a14:m>
                <a:r>
                  <a:rPr lang="en-US" sz="3000" dirty="0"/>
                  <a:t> = </a:t>
                </a:r>
                <a14:m>
                  <m:oMath xmlns:m="http://schemas.openxmlformats.org/officeDocument/2006/math">
                    <m:f>
                      <m:fPr>
                        <m:ctrlPr>
                          <a:rPr lang="en-US" sz="3000" i="1" smtClean="0">
                            <a:latin typeface="Cambria Math" panose="02040503050406030204" pitchFamily="18" charset="0"/>
                          </a:rPr>
                        </m:ctrlPr>
                      </m:fPr>
                      <m:num>
                        <m:r>
                          <m:rPr>
                            <m:nor/>
                          </m:rPr>
                          <a:rPr lang="en-US" sz="3000" dirty="0"/>
                          <m:t>1</m:t>
                        </m:r>
                      </m:num>
                      <m:den>
                        <m:r>
                          <m:rPr>
                            <m:nor/>
                          </m:rPr>
                          <a:rPr lang="en-US" sz="3000" dirty="0"/>
                          <m:t>15</m:t>
                        </m:r>
                      </m:den>
                    </m:f>
                  </m:oMath>
                </a14:m>
                <a:r>
                  <a:rPr lang="en-US" sz="3000" dirty="0"/>
                  <a:t> mẫu </a:t>
                </a:r>
                <a:r>
                  <a:rPr lang="en-US" sz="3000" dirty="0" err="1"/>
                  <a:t>đất</a:t>
                </a:r>
                <a:endParaRPr lang="en-US" altLang="en-US" sz="3000" dirty="0"/>
              </a:p>
            </p:txBody>
          </p:sp>
        </mc:Choice>
        <mc:Fallback xmlns="">
          <p:sp>
            <p:nvSpPr>
              <p:cNvPr id="6" name="Text Box 9">
                <a:extLst>
                  <a:ext uri="{FF2B5EF4-FFF2-40B4-BE49-F238E27FC236}">
                    <a16:creationId xmlns:a16="http://schemas.microsoft.com/office/drawing/2014/main" id="{14B03A16-8935-BFB5-323C-D9BB76311F83}"/>
                  </a:ext>
                </a:extLst>
              </p:cNvPr>
              <p:cNvSpPr txBox="1">
                <a:spLocks noRot="1" noChangeAspect="1" noMove="1" noResize="1" noEditPoints="1" noAdjustHandles="1" noChangeArrowheads="1" noChangeShapeType="1" noTextEdit="1"/>
              </p:cNvSpPr>
              <p:nvPr/>
            </p:nvSpPr>
            <p:spPr bwMode="auto">
              <a:xfrm>
                <a:off x="700600" y="1294035"/>
                <a:ext cx="10771388" cy="1748171"/>
              </a:xfrm>
              <a:prstGeom prst="rect">
                <a:avLst/>
              </a:prstGeom>
              <a:blipFill>
                <a:blip r:embed="rId3"/>
                <a:stretch>
                  <a:fillRect l="-2207" b="-62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9">
                <a:extLst>
                  <a:ext uri="{FF2B5EF4-FFF2-40B4-BE49-F238E27FC236}">
                    <a16:creationId xmlns:a16="http://schemas.microsoft.com/office/drawing/2014/main" id="{EEFE76B8-D650-5FC6-1BAB-11A7DD9D276B}"/>
                  </a:ext>
                </a:extLst>
              </p:cNvPr>
              <p:cNvSpPr txBox="1">
                <a:spLocks noChangeArrowheads="1"/>
              </p:cNvSpPr>
              <p:nvPr/>
            </p:nvSpPr>
            <p:spPr bwMode="auto">
              <a:xfrm>
                <a:off x="700600" y="3353722"/>
                <a:ext cx="11097959" cy="1748171"/>
              </a:xfrm>
              <a:prstGeom prst="rect">
                <a:avLst/>
              </a:prstGeom>
            </p:spPr>
            <p:txBody>
              <a:bodyPr wrap="square" lIns="0" tIns="0" rIns="0" bIns="0" rtlCol="0" anchor="t">
                <a:spAutoFit/>
              </a:bodyPr>
              <a:lstStyle>
                <a:defPPr>
                  <a:defRPr lang="vi-VN"/>
                </a:defPPr>
                <a:lvl1pPr>
                  <a:lnSpc>
                    <a:spcPct val="120000"/>
                  </a:lnSpc>
                  <a:spcBef>
                    <a:spcPct val="0"/>
                  </a:spcBef>
                  <a:defRPr sz="2800" b="1">
                    <a:solidFill>
                      <a:schemeClr val="bg1"/>
                    </a:solidFill>
                    <a:latin typeface="Roboto" panose="02000000000000000000" pitchFamily="2" charset="0"/>
                    <a:cs typeface="Arial" panose="020B0604020202020204" pitchFamily="34" charset="0"/>
                  </a:defRPr>
                </a:lvl1pPr>
              </a:lstStyle>
              <a:p>
                <a:pPr>
                  <a:lnSpc>
                    <a:spcPct val="150000"/>
                  </a:lnSpc>
                </a:pPr>
                <a:r>
                  <a:rPr lang="en-US" sz="3000" dirty="0"/>
                  <a:t>Máy </a:t>
                </a:r>
                <a:r>
                  <a:rPr lang="en-US" sz="3000" dirty="0" err="1"/>
                  <a:t>cày</a:t>
                </a:r>
                <a:r>
                  <a:rPr lang="en-US" sz="3000" dirty="0"/>
                  <a:t> B </a:t>
                </a:r>
                <a:r>
                  <a:rPr lang="en-US" sz="3000" dirty="0" err="1"/>
                  <a:t>cày</a:t>
                </a:r>
                <a:r>
                  <a:rPr lang="en-US" sz="3000" dirty="0"/>
                  <a:t> 1 </a:t>
                </a:r>
                <a:r>
                  <a:rPr lang="en-US" sz="3000" dirty="0" err="1"/>
                  <a:t>mẫu</a:t>
                </a:r>
                <a:r>
                  <a:rPr lang="en-US" sz="3000" dirty="0"/>
                  <a:t> </a:t>
                </a:r>
                <a:r>
                  <a:rPr lang="en-US" sz="3000" dirty="0" err="1"/>
                  <a:t>đất</a:t>
                </a:r>
                <a:r>
                  <a:rPr lang="en-US" sz="3000" dirty="0"/>
                  <a:t> </a:t>
                </a:r>
                <a:r>
                  <a:rPr lang="en-US" sz="3000" dirty="0" err="1"/>
                  <a:t>mất</a:t>
                </a:r>
                <a:r>
                  <a:rPr lang="en-US" sz="3000" dirty="0"/>
                  <a:t> 10 </a:t>
                </a:r>
                <a:r>
                  <a:rPr lang="en-US" sz="3000" dirty="0" err="1"/>
                  <a:t>phút</a:t>
                </a:r>
                <a:r>
                  <a:rPr lang="en-US" sz="3000" dirty="0"/>
                  <a:t>.</a:t>
                </a:r>
              </a:p>
              <a:p>
                <a:pPr>
                  <a:lnSpc>
                    <a:spcPct val="150000"/>
                  </a:lnSpc>
                </a:pPr>
                <a:r>
                  <a:rPr lang="vi-VN" sz="3000" b="0" dirty="0"/>
                  <a:t>Trong 1 phút máy cày </a:t>
                </a:r>
                <a:r>
                  <a:rPr lang="en-US" sz="3000" b="0" dirty="0"/>
                  <a:t>B</a:t>
                </a:r>
                <a:r>
                  <a:rPr lang="vi-VN" sz="3000" b="0" dirty="0"/>
                  <a:t> cày được</a:t>
                </a:r>
                <a:r>
                  <a:rPr lang="en-US" sz="3000" b="0" dirty="0"/>
                  <a:t> </a:t>
                </a:r>
                <a14:m>
                  <m:oMath xmlns:m="http://schemas.openxmlformats.org/officeDocument/2006/math">
                    <m:f>
                      <m:fPr>
                        <m:ctrlPr>
                          <a:rPr lang="en-US" sz="3000" b="0" i="1">
                            <a:latin typeface="Cambria Math" panose="02040503050406030204" pitchFamily="18" charset="0"/>
                          </a:rPr>
                        </m:ctrlPr>
                      </m:fPr>
                      <m:num>
                        <m:r>
                          <m:rPr>
                            <m:nor/>
                          </m:rPr>
                          <a:rPr lang="en-US" sz="3000" b="0" dirty="0"/>
                          <m:t>1</m:t>
                        </m:r>
                        <m:r>
                          <m:rPr>
                            <m:nor/>
                          </m:rPr>
                          <a:rPr lang="en-US" sz="3000" b="0" i="0" dirty="0" smtClean="0"/>
                          <m:t>.1</m:t>
                        </m:r>
                      </m:num>
                      <m:den>
                        <m:r>
                          <m:rPr>
                            <m:nor/>
                          </m:rPr>
                          <a:rPr lang="en-US" sz="3000" b="0" i="0" dirty="0" smtClean="0"/>
                          <m:t>1</m:t>
                        </m:r>
                        <m:r>
                          <m:rPr>
                            <m:nor/>
                          </m:rPr>
                          <a:rPr lang="en-US" sz="3000" b="0" dirty="0"/>
                          <m:t>0</m:t>
                        </m:r>
                      </m:den>
                    </m:f>
                  </m:oMath>
                </a14:m>
                <a:r>
                  <a:rPr lang="en-US" sz="3000" b="0" dirty="0"/>
                  <a:t> = </a:t>
                </a:r>
                <a14:m>
                  <m:oMath xmlns:m="http://schemas.openxmlformats.org/officeDocument/2006/math">
                    <m:f>
                      <m:fPr>
                        <m:ctrlPr>
                          <a:rPr lang="en-US" sz="3000" b="0" i="1">
                            <a:latin typeface="Cambria Math" panose="02040503050406030204" pitchFamily="18" charset="0"/>
                          </a:rPr>
                        </m:ctrlPr>
                      </m:fPr>
                      <m:num>
                        <m:r>
                          <m:rPr>
                            <m:nor/>
                          </m:rPr>
                          <a:rPr lang="en-US" sz="3000" b="0" dirty="0"/>
                          <m:t>1</m:t>
                        </m:r>
                      </m:num>
                      <m:den>
                        <m:r>
                          <m:rPr>
                            <m:nor/>
                          </m:rPr>
                          <a:rPr lang="en-US" sz="3000" b="0" dirty="0"/>
                          <m:t>1</m:t>
                        </m:r>
                        <m:r>
                          <m:rPr>
                            <m:nor/>
                          </m:rPr>
                          <a:rPr lang="en-US" sz="3000" b="0" i="0" dirty="0" smtClean="0"/>
                          <m:t>0</m:t>
                        </m:r>
                      </m:den>
                    </m:f>
                  </m:oMath>
                </a14:m>
                <a:r>
                  <a:rPr lang="en-US" sz="3000" b="0" dirty="0"/>
                  <a:t> mẫu </a:t>
                </a:r>
                <a:r>
                  <a:rPr lang="en-US" sz="3000" b="0" dirty="0" err="1"/>
                  <a:t>đất</a:t>
                </a:r>
                <a:endParaRPr lang="en-US" altLang="en-US" sz="3000" b="0" dirty="0"/>
              </a:p>
            </p:txBody>
          </p:sp>
        </mc:Choice>
        <mc:Fallback xmlns="">
          <p:sp>
            <p:nvSpPr>
              <p:cNvPr id="7" name="Text Box 9">
                <a:extLst>
                  <a:ext uri="{FF2B5EF4-FFF2-40B4-BE49-F238E27FC236}">
                    <a16:creationId xmlns:a16="http://schemas.microsoft.com/office/drawing/2014/main" id="{EEFE76B8-D650-5FC6-1BAB-11A7DD9D276B}"/>
                  </a:ext>
                </a:extLst>
              </p:cNvPr>
              <p:cNvSpPr txBox="1">
                <a:spLocks noRot="1" noChangeAspect="1" noMove="1" noResize="1" noEditPoints="1" noAdjustHandles="1" noChangeArrowheads="1" noChangeShapeType="1" noTextEdit="1"/>
              </p:cNvSpPr>
              <p:nvPr/>
            </p:nvSpPr>
            <p:spPr bwMode="auto">
              <a:xfrm>
                <a:off x="700600" y="3353722"/>
                <a:ext cx="11097959" cy="1748171"/>
              </a:xfrm>
              <a:prstGeom prst="rect">
                <a:avLst/>
              </a:prstGeom>
              <a:blipFill>
                <a:blip r:embed="rId4"/>
                <a:stretch>
                  <a:fillRect l="-2143" b="-6272"/>
                </a:stretch>
              </a:blipFill>
            </p:spPr>
            <p:txBody>
              <a:bodyPr/>
              <a:lstStyle/>
              <a:p>
                <a:r>
                  <a:rPr lang="en-US">
                    <a:noFill/>
                  </a:rPr>
                  <a:t> </a:t>
                </a:r>
              </a:p>
            </p:txBody>
          </p:sp>
        </mc:Fallback>
      </mc:AlternateContent>
      <p:sp>
        <p:nvSpPr>
          <p:cNvPr id="8" name="Text Box 9">
            <a:extLst>
              <a:ext uri="{FF2B5EF4-FFF2-40B4-BE49-F238E27FC236}">
                <a16:creationId xmlns:a16="http://schemas.microsoft.com/office/drawing/2014/main" id="{51347510-63C9-649A-1574-7A58D6894E77}"/>
              </a:ext>
            </a:extLst>
          </p:cNvPr>
          <p:cNvSpPr txBox="1">
            <a:spLocks noChangeArrowheads="1"/>
          </p:cNvSpPr>
          <p:nvPr/>
        </p:nvSpPr>
        <p:spPr bwMode="auto">
          <a:xfrm>
            <a:off x="700600" y="479249"/>
            <a:ext cx="5624000" cy="615553"/>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pPr>
              <a:lnSpc>
                <a:spcPct val="150000"/>
              </a:lnSpc>
            </a:pPr>
            <a:r>
              <a:rPr lang="en-US" altLang="en-US" sz="3000" b="1" dirty="0"/>
              <a:t>b.</a:t>
            </a:r>
            <a:endParaRPr lang="en-US" altLang="en-US" sz="3000" dirty="0"/>
          </a:p>
        </p:txBody>
      </p:sp>
      <p:sp>
        <p:nvSpPr>
          <p:cNvPr id="3" name="Text Box 9">
            <a:extLst>
              <a:ext uri="{FF2B5EF4-FFF2-40B4-BE49-F238E27FC236}">
                <a16:creationId xmlns:a16="http://schemas.microsoft.com/office/drawing/2014/main" id="{17D2E55B-7A97-9175-B85F-70492B288B51}"/>
              </a:ext>
            </a:extLst>
          </p:cNvPr>
          <p:cNvSpPr txBox="1">
            <a:spLocks noChangeArrowheads="1"/>
          </p:cNvSpPr>
          <p:nvPr/>
        </p:nvSpPr>
        <p:spPr bwMode="auto">
          <a:xfrm>
            <a:off x="2151885" y="5413409"/>
            <a:ext cx="10771388" cy="615553"/>
          </a:xfrm>
          <a:prstGeom prst="rect">
            <a:avLst/>
          </a:prstGeom>
        </p:spPr>
        <p:txBody>
          <a:bodyPr wrap="square" lIns="0" tIns="0" rIns="0" bIns="0" rtlCol="0" anchor="t">
            <a:spAutoFit/>
          </a:bodyPr>
          <a:lstStyle>
            <a:defPPr>
              <a:defRPr lang="vi-VN"/>
            </a:defPPr>
            <a:lvl1pPr>
              <a:lnSpc>
                <a:spcPct val="150000"/>
              </a:lnSpc>
              <a:spcBef>
                <a:spcPct val="0"/>
              </a:spcBef>
              <a:defRPr sz="3000" b="1">
                <a:solidFill>
                  <a:schemeClr val="bg1"/>
                </a:solidFill>
                <a:latin typeface="Roboto" panose="02000000000000000000" pitchFamily="2" charset="0"/>
                <a:cs typeface="Arial" panose="020B0604020202020204" pitchFamily="34" charset="0"/>
              </a:defRPr>
            </a:lvl1pPr>
          </a:lstStyle>
          <a:p>
            <a:r>
              <a:rPr lang="vi-VN" dirty="0"/>
              <a:t>Vậy máy cày B thực hiện được công lớn hơn máy cày A.</a:t>
            </a:r>
            <a:endParaRPr lang="en-US" altLang="en-US" dirty="0"/>
          </a:p>
        </p:txBody>
      </p:sp>
      <p:pic>
        <p:nvPicPr>
          <p:cNvPr id="4" name="Graphic 3" descr="Arrow Slight curve">
            <a:extLst>
              <a:ext uri="{FF2B5EF4-FFF2-40B4-BE49-F238E27FC236}">
                <a16:creationId xmlns:a16="http://schemas.microsoft.com/office/drawing/2014/main" id="{CB1578BD-2E6B-A1BA-415A-B3C0D629A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012" y="5371328"/>
            <a:ext cx="1016420" cy="1016420"/>
          </a:xfrm>
          <a:prstGeom prst="rect">
            <a:avLst/>
          </a:prstGeom>
        </p:spPr>
      </p:pic>
    </p:spTree>
    <p:extLst>
      <p:ext uri="{BB962C8B-B14F-4D97-AF65-F5344CB8AC3E}">
        <p14:creationId xmlns:p14="http://schemas.microsoft.com/office/powerpoint/2010/main" val="14072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DD6407A-B2F1-822F-125A-5081F0260B30}"/>
              </a:ext>
            </a:extLst>
          </p:cNvPr>
          <p:cNvSpPr txBox="1"/>
          <p:nvPr/>
        </p:nvSpPr>
        <p:spPr>
          <a:xfrm>
            <a:off x="494551" y="1470802"/>
            <a:ext cx="9194390" cy="106567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vi-VN" sz="3000" dirty="0">
                <a:solidFill>
                  <a:srgbClr val="FFFFFF"/>
                </a:solidFill>
              </a:rPr>
              <a:t>Tốc độ thực hiện c</a:t>
            </a:r>
            <a:r>
              <a:rPr lang="en-US" sz="3000" dirty="0">
                <a:solidFill>
                  <a:srgbClr val="FFFFFF"/>
                </a:solidFill>
              </a:rPr>
              <a:t>ô</a:t>
            </a:r>
            <a:r>
              <a:rPr lang="vi-VN" sz="3000" dirty="0">
                <a:solidFill>
                  <a:srgbClr val="FFFFFF"/>
                </a:solidFill>
              </a:rPr>
              <a:t>ng nhanh hay chậm của người hay thiết bị sinh công được gọi là </a:t>
            </a:r>
            <a:r>
              <a:rPr lang="vi-VN" sz="3000" b="1" dirty="0">
                <a:solidFill>
                  <a:srgbClr val="FFFF00"/>
                </a:solidFill>
              </a:rPr>
              <a:t>công suất</a:t>
            </a:r>
            <a:endParaRPr lang="en-US" sz="3000" b="1" dirty="0">
              <a:solidFill>
                <a:srgbClr val="FFFF00"/>
              </a:solidFill>
            </a:endParaRPr>
          </a:p>
        </p:txBody>
      </p:sp>
      <p:grpSp>
        <p:nvGrpSpPr>
          <p:cNvPr id="2" name="Group 1">
            <a:extLst>
              <a:ext uri="{FF2B5EF4-FFF2-40B4-BE49-F238E27FC236}">
                <a16:creationId xmlns:a16="http://schemas.microsoft.com/office/drawing/2014/main" id="{D2B174E3-B8F3-DAFD-DB1E-0B8088F7103D}"/>
              </a:ext>
            </a:extLst>
          </p:cNvPr>
          <p:cNvGrpSpPr/>
          <p:nvPr/>
        </p:nvGrpSpPr>
        <p:grpSpPr>
          <a:xfrm>
            <a:off x="428748" y="486952"/>
            <a:ext cx="2685928" cy="809964"/>
            <a:chOff x="5655075" y="2993994"/>
            <a:chExt cx="3524435" cy="870012"/>
          </a:xfrm>
        </p:grpSpPr>
        <p:sp>
          <p:nvSpPr>
            <p:cNvPr id="3" name="Rectangle: Rounded Corners 2">
              <a:extLst>
                <a:ext uri="{FF2B5EF4-FFF2-40B4-BE49-F238E27FC236}">
                  <a16:creationId xmlns:a16="http://schemas.microsoft.com/office/drawing/2014/main" id="{3837E12A-65EB-979D-2A6A-8BDB53FB5A0D}"/>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353534AB-2858-DD80-478A-420377098A0B}"/>
                </a:ext>
              </a:extLst>
            </p:cNvPr>
            <p:cNvSpPr txBox="1"/>
            <p:nvPr/>
          </p:nvSpPr>
          <p:spPr>
            <a:xfrm>
              <a:off x="5874419" y="3075057"/>
              <a:ext cx="3198560" cy="584775"/>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076D4BED-D7EB-B047-421C-FF548999F04F}"/>
              </a:ext>
            </a:extLst>
          </p:cNvPr>
          <p:cNvSpPr txBox="1"/>
          <p:nvPr/>
        </p:nvSpPr>
        <p:spPr>
          <a:xfrm>
            <a:off x="525716" y="2835730"/>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Biểu</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thức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tính</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grpSp>
        <p:nvGrpSpPr>
          <p:cNvPr id="11" name="Group 10">
            <a:extLst>
              <a:ext uri="{FF2B5EF4-FFF2-40B4-BE49-F238E27FC236}">
                <a16:creationId xmlns:a16="http://schemas.microsoft.com/office/drawing/2014/main" id="{5F9BD2A3-8284-7FDA-CD3A-35326412B6F6}"/>
              </a:ext>
            </a:extLst>
          </p:cNvPr>
          <p:cNvGrpSpPr/>
          <p:nvPr/>
        </p:nvGrpSpPr>
        <p:grpSpPr>
          <a:xfrm>
            <a:off x="595907" y="3655111"/>
            <a:ext cx="2082913" cy="1237982"/>
            <a:chOff x="5655075" y="2224678"/>
            <a:chExt cx="2600375" cy="1866010"/>
          </a:xfrm>
        </p:grpSpPr>
        <p:sp>
          <p:nvSpPr>
            <p:cNvPr id="13" name="Rectangle: Rounded Corners 12">
              <a:extLst>
                <a:ext uri="{FF2B5EF4-FFF2-40B4-BE49-F238E27FC236}">
                  <a16:creationId xmlns:a16="http://schemas.microsoft.com/office/drawing/2014/main" id="{3EF3D32D-C1AC-D9AF-B4C0-87A5FFFF7BDA}"/>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03B8AA-E0DE-5A52-78EA-E86FC6660E26}"/>
                    </a:ext>
                  </a:extLst>
                </p:cNvPr>
                <p:cNvSpPr txBox="1"/>
                <p:nvPr/>
              </p:nvSpPr>
              <p:spPr>
                <a:xfrm>
                  <a:off x="6002125" y="2237650"/>
                  <a:ext cx="1882279" cy="1777554"/>
                </a:xfrm>
                <a:prstGeom prst="rect">
                  <a:avLst/>
                </a:prstGeom>
                <a:noFill/>
              </p:spPr>
              <p:txBody>
                <a:bodyPr wrap="square">
                  <a:spAutoFit/>
                </a:bodyPr>
                <a:lstStyle/>
                <a:p>
                  <a:pPr lvl="0"/>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A</m:t>
                          </m:r>
                        </m:num>
                        <m:den>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4" name="TextBox 13">
                  <a:extLst>
                    <a:ext uri="{FF2B5EF4-FFF2-40B4-BE49-F238E27FC236}">
                      <a16:creationId xmlns:a16="http://schemas.microsoft.com/office/drawing/2014/main" id="{C103B8AA-E0DE-5A52-78EA-E86FC6660E26}"/>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5" name="Text Box 17">
            <a:extLst>
              <a:ext uri="{FF2B5EF4-FFF2-40B4-BE49-F238E27FC236}">
                <a16:creationId xmlns:a16="http://schemas.microsoft.com/office/drawing/2014/main" id="{F925A72C-EFC0-7DC4-1316-D91C96D6D519}"/>
              </a:ext>
            </a:extLst>
          </p:cNvPr>
          <p:cNvSpPr txBox="1">
            <a:spLocks noChangeArrowheads="1"/>
          </p:cNvSpPr>
          <p:nvPr/>
        </p:nvSpPr>
        <p:spPr bwMode="auto">
          <a:xfrm>
            <a:off x="4957241" y="3313297"/>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(J)</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(s)</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D53065DE-E566-6375-18E1-27CAA46E47C1}"/>
              </a:ext>
            </a:extLst>
          </p:cNvPr>
          <p:cNvSpPr txBox="1"/>
          <p:nvPr/>
        </p:nvSpPr>
        <p:spPr>
          <a:xfrm>
            <a:off x="2956809" y="4014581"/>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trong</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đó</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7" name="Left Brace 16">
            <a:extLst>
              <a:ext uri="{FF2B5EF4-FFF2-40B4-BE49-F238E27FC236}">
                <a16:creationId xmlns:a16="http://schemas.microsoft.com/office/drawing/2014/main" id="{FFFF8F3F-1DBF-51CB-7E8C-1B15B3816CFC}"/>
              </a:ext>
            </a:extLst>
          </p:cNvPr>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8" name="Text Box 51">
                <a:extLst>
                  <a:ext uri="{FF2B5EF4-FFF2-40B4-BE49-F238E27FC236}">
                    <a16:creationId xmlns:a16="http://schemas.microsoft.com/office/drawing/2014/main" id="{B55D2523-189C-370B-235E-D7E68B48CD31}"/>
                  </a:ext>
                </a:extLst>
              </p:cNvPr>
              <p:cNvSpPr txBox="1">
                <a:spLocks noChangeArrowheads="1"/>
              </p:cNvSpPr>
              <p:nvPr/>
            </p:nvSpPr>
            <p:spPr bwMode="auto">
              <a:xfrm>
                <a:off x="494550" y="5511770"/>
                <a:ext cx="7306425" cy="816762"/>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tabLst/>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b="0" dirty="0"/>
                  <a:t>Đơn vị của công suất là </a:t>
                </a:r>
                <a:r>
                  <a:rPr lang="vi-VN" dirty="0"/>
                  <a:t>oát (W):</a:t>
                </a:r>
                <a:r>
                  <a:rPr lang="en-US" dirty="0"/>
                  <a:t> 1 W = </a:t>
                </a:r>
                <a14:m>
                  <m:oMath xmlns:m="http://schemas.openxmlformats.org/officeDocument/2006/math">
                    <m:f>
                      <m:fPr>
                        <m:ctrlPr>
                          <a:rPr lang="en-US" i="1" smtClean="0">
                            <a:latin typeface="Cambria Math" panose="02040503050406030204" pitchFamily="18" charset="0"/>
                          </a:rPr>
                        </m:ctrlPr>
                      </m:fPr>
                      <m:num>
                        <m:r>
                          <m:rPr>
                            <m:nor/>
                          </m:rPr>
                          <a:rPr lang="en-US" dirty="0"/>
                          <m:t>1</m:t>
                        </m:r>
                        <m:r>
                          <m:rPr>
                            <m:nor/>
                          </m:rPr>
                          <a:rPr lang="en-US" dirty="0"/>
                          <m:t>J</m:t>
                        </m:r>
                      </m:num>
                      <m:den>
                        <m:r>
                          <m:rPr>
                            <m:nor/>
                          </m:rPr>
                          <a:rPr lang="en-US" dirty="0"/>
                          <m:t>1</m:t>
                        </m:r>
                        <m:r>
                          <m:rPr>
                            <m:nor/>
                          </m:rPr>
                          <a:rPr lang="en-US" dirty="0"/>
                          <m:t>s</m:t>
                        </m:r>
                      </m:den>
                    </m:f>
                  </m:oMath>
                </a14:m>
                <a:endParaRPr lang="en-US" altLang="en-US" dirty="0"/>
              </a:p>
            </p:txBody>
          </p:sp>
        </mc:Choice>
        <mc:Fallback xmlns="">
          <p:sp>
            <p:nvSpPr>
              <p:cNvPr id="18" name="Text Box 51">
                <a:extLst>
                  <a:ext uri="{FF2B5EF4-FFF2-40B4-BE49-F238E27FC236}">
                    <a16:creationId xmlns:a16="http://schemas.microsoft.com/office/drawing/2014/main" id="{B55D2523-189C-370B-235E-D7E68B48CD31}"/>
                  </a:ext>
                </a:extLst>
              </p:cNvPr>
              <p:cNvSpPr txBox="1">
                <a:spLocks noRot="1" noChangeAspect="1" noMove="1" noResize="1" noEditPoints="1" noAdjustHandles="1" noChangeArrowheads="1" noChangeShapeType="1" noTextEdit="1"/>
              </p:cNvSpPr>
              <p:nvPr/>
            </p:nvSpPr>
            <p:spPr bwMode="auto">
              <a:xfrm>
                <a:off x="494550" y="5511770"/>
                <a:ext cx="7306425" cy="816762"/>
              </a:xfrm>
              <a:prstGeom prst="rect">
                <a:avLst/>
              </a:prstGeom>
              <a:blipFill>
                <a:blip r:embed="rId3"/>
                <a:stretch>
                  <a:fillRect l="-2919" b="-14179"/>
                </a:stretch>
              </a:blipFill>
            </p:spPr>
            <p:txBody>
              <a:bodyPr/>
              <a:lstStyle/>
              <a:p>
                <a:r>
                  <a:rPr lang="en-US">
                    <a:noFill/>
                  </a:rPr>
                  <a:t> </a:t>
                </a:r>
              </a:p>
            </p:txBody>
          </p:sp>
        </mc:Fallback>
      </mc:AlternateContent>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22A6F6-8450-190E-BB6E-E3E96D545AFE}"/>
              </a:ext>
            </a:extLst>
          </p:cNvPr>
          <p:cNvSpPr/>
          <p:nvPr/>
        </p:nvSpPr>
        <p:spPr>
          <a:xfrm>
            <a:off x="5747657" y="4413379"/>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TextBox 8">
            <a:extLst>
              <a:ext uri="{FF2B5EF4-FFF2-40B4-BE49-F238E27FC236}">
                <a16:creationId xmlns:a16="http://schemas.microsoft.com/office/drawing/2014/main" id="{B34822A8-7F01-B2B3-95D9-42D1C950102C}"/>
              </a:ext>
            </a:extLst>
          </p:cNvPr>
          <p:cNvSpPr txBox="1"/>
          <p:nvPr/>
        </p:nvSpPr>
        <p:spPr>
          <a:xfrm>
            <a:off x="6559420" y="278985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là</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gì</a:t>
            </a:r>
            <a:r>
              <a:rPr lang="en-US" altLang="en-US" sz="2800" dirty="0">
                <a:latin typeface="Roboto" panose="02000000000000000000" pitchFamily="2" charset="0"/>
                <a:ea typeface="Arimo" panose="020B0604020202020204" charset="0"/>
                <a:cs typeface="Arial" panose="020B0604020202020204" pitchFamily="34" charset="0"/>
              </a:rPr>
              <a: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0" name="Picture 9">
            <a:extLst>
              <a:ext uri="{FF2B5EF4-FFF2-40B4-BE49-F238E27FC236}">
                <a16:creationId xmlns:a16="http://schemas.microsoft.com/office/drawing/2014/main" id="{4B5A9904-36AE-3A9E-BA97-A5F2526EDCDD}"/>
              </a:ext>
            </a:extLst>
          </p:cNvPr>
          <p:cNvPicPr>
            <a:picLocks noChangeAspect="1"/>
          </p:cNvPicPr>
          <p:nvPr/>
        </p:nvPicPr>
        <p:blipFill>
          <a:blip r:embed="rId2"/>
          <a:stretch>
            <a:fillRect/>
          </a:stretch>
        </p:blipFill>
        <p:spPr>
          <a:xfrm rot="9159395">
            <a:off x="5666988" y="2655970"/>
            <a:ext cx="685896" cy="714475"/>
          </a:xfrm>
          <a:prstGeom prst="rect">
            <a:avLst/>
          </a:prstGeom>
        </p:spPr>
      </p:pic>
      <p:sp>
        <p:nvSpPr>
          <p:cNvPr id="11" name="TextBox 8">
            <a:extLst>
              <a:ext uri="{FF2B5EF4-FFF2-40B4-BE49-F238E27FC236}">
                <a16:creationId xmlns:a16="http://schemas.microsoft.com/office/drawing/2014/main" id="{9C83C75D-7DAB-3F1A-90A1-FD3DBD52734F}"/>
              </a:ext>
            </a:extLst>
          </p:cNvPr>
          <p:cNvSpPr txBox="1"/>
          <p:nvPr/>
        </p:nvSpPr>
        <p:spPr>
          <a:xfrm>
            <a:off x="6559420" y="3739548"/>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Đơn</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vị</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đo</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2" name="Picture 11">
            <a:extLst>
              <a:ext uri="{FF2B5EF4-FFF2-40B4-BE49-F238E27FC236}">
                <a16:creationId xmlns:a16="http://schemas.microsoft.com/office/drawing/2014/main" id="{6F38536F-71E1-8320-2515-5006E782C1AB}"/>
              </a:ext>
            </a:extLst>
          </p:cNvPr>
          <p:cNvPicPr>
            <a:picLocks noChangeAspect="1"/>
          </p:cNvPicPr>
          <p:nvPr/>
        </p:nvPicPr>
        <p:blipFill>
          <a:blip r:embed="rId2"/>
          <a:stretch>
            <a:fillRect/>
          </a:stretch>
        </p:blipFill>
        <p:spPr>
          <a:xfrm rot="9159395">
            <a:off x="5666988" y="3605664"/>
            <a:ext cx="685896" cy="714475"/>
          </a:xfrm>
          <a:prstGeom prst="rect">
            <a:avLst/>
          </a:prstGeom>
        </p:spPr>
      </p:pic>
      <p:sp>
        <p:nvSpPr>
          <p:cNvPr id="13" name="TextBox 8">
            <a:extLst>
              <a:ext uri="{FF2B5EF4-FFF2-40B4-BE49-F238E27FC236}">
                <a16:creationId xmlns:a16="http://schemas.microsoft.com/office/drawing/2014/main" id="{DDA592E6-0655-E99B-9CFF-F8E0D6F0917E}"/>
              </a:ext>
            </a:extLst>
          </p:cNvPr>
          <p:cNvSpPr txBox="1"/>
          <p:nvPr/>
        </p:nvSpPr>
        <p:spPr>
          <a:xfrm>
            <a:off x="6559420" y="466000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Tính</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được</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4" name="Picture 13">
            <a:extLst>
              <a:ext uri="{FF2B5EF4-FFF2-40B4-BE49-F238E27FC236}">
                <a16:creationId xmlns:a16="http://schemas.microsoft.com/office/drawing/2014/main" id="{3008768F-F457-DACF-966A-61BFB3765CB2}"/>
              </a:ext>
            </a:extLst>
          </p:cNvPr>
          <p:cNvPicPr>
            <a:picLocks noChangeAspect="1"/>
          </p:cNvPicPr>
          <p:nvPr/>
        </p:nvPicPr>
        <p:blipFill>
          <a:blip r:embed="rId2"/>
          <a:stretch>
            <a:fillRect/>
          </a:stretch>
        </p:blipFill>
        <p:spPr>
          <a:xfrm rot="9159395">
            <a:off x="5666988" y="4526120"/>
            <a:ext cx="685896" cy="714475"/>
          </a:xfrm>
          <a:prstGeom prst="rect">
            <a:avLst/>
          </a:prstGeom>
        </p:spPr>
      </p:pic>
      <p:sp>
        <p:nvSpPr>
          <p:cNvPr id="16" name="TextBox 15">
            <a:extLst>
              <a:ext uri="{FF2B5EF4-FFF2-40B4-BE49-F238E27FC236}">
                <a16:creationId xmlns:a16="http://schemas.microsoft.com/office/drawing/2014/main" id="{85D995FA-02EB-060A-3118-147382CA9BE2}"/>
              </a:ext>
            </a:extLst>
          </p:cNvPr>
          <p:cNvSpPr txBox="1"/>
          <p:nvPr/>
        </p:nvSpPr>
        <p:spPr>
          <a:xfrm>
            <a:off x="6559420" y="1080696"/>
            <a:ext cx="3721893" cy="830997"/>
          </a:xfrm>
          <a:prstGeom prst="rect">
            <a:avLst/>
          </a:prstGeom>
          <a:noFill/>
        </p:spPr>
        <p:txBody>
          <a:bodyPr wrap="square">
            <a:spAutoFit/>
          </a:bodyPr>
          <a:lstStyle/>
          <a:p>
            <a:pPr algn="ctr"/>
            <a:r>
              <a:rPr lang="en-US" sz="4800" dirty="0">
                <a:solidFill>
                  <a:srgbClr val="BA6212"/>
                </a:solidFill>
                <a:latin typeface="Fira Sans Extra Condensed Black" panose="020B0A03050000020004" pitchFamily="34" charset="0"/>
                <a:ea typeface="Tahoma" panose="020B0604030504040204" pitchFamily="34" charset="0"/>
                <a:cs typeface="Tahoma" panose="020B0604030504040204" pitchFamily="34" charset="0"/>
              </a:rPr>
              <a:t>MỤC TIÊU</a:t>
            </a:r>
            <a:endParaRPr lang="en-US" sz="4800" dirty="0">
              <a:solidFill>
                <a:srgbClr val="BA6212"/>
              </a:solidFill>
            </a:endParaRPr>
          </a:p>
        </p:txBody>
      </p:sp>
    </p:spTree>
    <p:extLst>
      <p:ext uri="{BB962C8B-B14F-4D97-AF65-F5344CB8AC3E}">
        <p14:creationId xmlns:p14="http://schemas.microsoft.com/office/powerpoint/2010/main" val="133653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119A-271D-BD60-5245-FB2CDC232D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AADF1E-E297-9143-CC4B-F87D8EE39BC9}"/>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6A5A5D1-BF75-0287-DA45-858D7350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56FA8C5-0596-5F6B-4542-AB1A895DF69C}"/>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77A9BF13-A263-6503-36D8-2DC7174D2CFA}"/>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CE04DC7E-D8EB-77BC-6FC5-9ACF95F557A5}"/>
                </a:ext>
              </a:extLst>
            </p:cNvPr>
            <p:cNvSpPr txBox="1"/>
            <p:nvPr/>
          </p:nvSpPr>
          <p:spPr>
            <a:xfrm>
              <a:off x="5874419" y="3075057"/>
              <a:ext cx="20267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I. </a:t>
              </a:r>
              <a:r>
                <a:rPr kumimoji="0" lang="en-US" sz="2800" b="0" i="0" u="none" strike="noStrike" kern="1200" cap="none" spc="0" normalizeH="0" baseline="0" noProof="0" dirty="0" err="1">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Công</a:t>
              </a:r>
              <a:endPar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mn-ea"/>
                <a:cs typeface="+mn-cs"/>
              </a:endParaRPr>
            </a:p>
          </p:txBody>
        </p:sp>
      </p:grpSp>
      <p:sp>
        <p:nvSpPr>
          <p:cNvPr id="10" name="TextBox 9">
            <a:extLst>
              <a:ext uri="{FF2B5EF4-FFF2-40B4-BE49-F238E27FC236}">
                <a16:creationId xmlns:a16="http://schemas.microsoft.com/office/drawing/2014/main" id="{2A0341AE-BF78-5BDD-8782-08CA646B2F44}"/>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Kể</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tên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đơn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vị</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công</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khác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mà</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em</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biết</a:t>
            </a:r>
            <a:endParaRPr kumimoji="0" lang="en-US" sz="5400" b="1" i="0" u="none" strike="noStrike" kern="1200" cap="none" spc="0" normalizeH="0" baseline="0" noProof="0" dirty="0">
              <a:ln>
                <a:noFill/>
              </a:ln>
              <a:solidFill>
                <a:srgbClr val="003C47"/>
              </a:solidFill>
              <a:effectLst/>
              <a:uLnTx/>
              <a:uFillTx/>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97282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6610-6525-F85F-933B-D72272F519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5A5C6-9E9E-3DFB-5092-24639CA44424}"/>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61603729-4EC9-EA56-FC09-8993F7397201}"/>
              </a:ext>
            </a:extLst>
          </p:cNvPr>
          <p:cNvSpPr txBox="1"/>
          <p:nvPr/>
        </p:nvSpPr>
        <p:spPr>
          <a:xfrm>
            <a:off x="2747114" y="1768078"/>
            <a:ext cx="5582414"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Một</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số</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đơn</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vị</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khác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7165C2A1-F390-462A-3189-E6E3C75485E9}"/>
              </a:ext>
            </a:extLst>
          </p:cNvPr>
          <p:cNvSpPr txBox="1"/>
          <p:nvPr/>
        </p:nvSpPr>
        <p:spPr>
          <a:xfrm>
            <a:off x="4516889" y="241670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Kilô</a:t>
            </a:r>
            <a:r>
              <a:rPr lang="en-US" sz="2800" noProof="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k</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3</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ABE05252-0D1E-DC90-84D0-F42C3E065B0D}"/>
              </a:ext>
            </a:extLst>
          </p:cNvPr>
          <p:cNvPicPr>
            <a:picLocks noChangeAspect="1"/>
          </p:cNvPicPr>
          <p:nvPr/>
        </p:nvPicPr>
        <p:blipFill>
          <a:blip r:embed="rId2"/>
          <a:stretch>
            <a:fillRect/>
          </a:stretch>
        </p:blipFill>
        <p:spPr>
          <a:xfrm>
            <a:off x="3773801" y="2439806"/>
            <a:ext cx="504895" cy="438211"/>
          </a:xfrm>
          <a:prstGeom prst="rect">
            <a:avLst/>
          </a:prstGeom>
        </p:spPr>
      </p:pic>
      <p:sp>
        <p:nvSpPr>
          <p:cNvPr id="13" name="Rectangle 12">
            <a:extLst>
              <a:ext uri="{FF2B5EF4-FFF2-40B4-BE49-F238E27FC236}">
                <a16:creationId xmlns:a16="http://schemas.microsoft.com/office/drawing/2014/main" id="{F0C3C722-AD6A-6039-7679-912C8BFBECC7}"/>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0C329C43-D2D6-D3D4-6AC3-9BFC7B1CE1CB}"/>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25AD05A-6A6A-1FEA-0257-3A10718144F3}"/>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A9C5CF2-AC34-5B47-C2D8-19BD341B47EA}"/>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C7E0E8AD-C997-1B92-CC7C-7F7E21E60503}"/>
              </a:ext>
            </a:extLst>
          </p:cNvPr>
          <p:cNvSpPr txBox="1"/>
          <p:nvPr/>
        </p:nvSpPr>
        <p:spPr>
          <a:xfrm>
            <a:off x="4516889" y="3144227"/>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Mêga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M</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6</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8" name="Picture 17">
            <a:extLst>
              <a:ext uri="{FF2B5EF4-FFF2-40B4-BE49-F238E27FC236}">
                <a16:creationId xmlns:a16="http://schemas.microsoft.com/office/drawing/2014/main" id="{A7E475F9-3E8A-F34F-C2D6-0753F35D0C87}"/>
              </a:ext>
            </a:extLst>
          </p:cNvPr>
          <p:cNvPicPr>
            <a:picLocks noChangeAspect="1"/>
          </p:cNvPicPr>
          <p:nvPr/>
        </p:nvPicPr>
        <p:blipFill>
          <a:blip r:embed="rId2"/>
          <a:stretch>
            <a:fillRect/>
          </a:stretch>
        </p:blipFill>
        <p:spPr>
          <a:xfrm>
            <a:off x="3773801" y="3167326"/>
            <a:ext cx="504895" cy="438211"/>
          </a:xfrm>
          <a:prstGeom prst="rect">
            <a:avLst/>
          </a:prstGeom>
        </p:spPr>
      </p:pic>
      <p:sp>
        <p:nvSpPr>
          <p:cNvPr id="19" name="TextBox 18">
            <a:extLst>
              <a:ext uri="{FF2B5EF4-FFF2-40B4-BE49-F238E27FC236}">
                <a16:creationId xmlns:a16="http://schemas.microsoft.com/office/drawing/2014/main" id="{38E0BC9D-15D0-B844-04A8-60AF500A050B}"/>
              </a:ext>
            </a:extLst>
          </p:cNvPr>
          <p:cNvSpPr txBox="1"/>
          <p:nvPr/>
        </p:nvSpPr>
        <p:spPr>
          <a:xfrm>
            <a:off x="4526144" y="4569596"/>
            <a:ext cx="440830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Mã</a:t>
            </a:r>
            <a:r>
              <a:rPr kumimoji="0" 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HP = 746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0" name="Picture 19">
            <a:extLst>
              <a:ext uri="{FF2B5EF4-FFF2-40B4-BE49-F238E27FC236}">
                <a16:creationId xmlns:a16="http://schemas.microsoft.com/office/drawing/2014/main" id="{06644DB9-F0CC-8464-27D3-740AD8043752}"/>
              </a:ext>
            </a:extLst>
          </p:cNvPr>
          <p:cNvPicPr>
            <a:picLocks noChangeAspect="1"/>
          </p:cNvPicPr>
          <p:nvPr/>
        </p:nvPicPr>
        <p:blipFill>
          <a:blip r:embed="rId2"/>
          <a:stretch>
            <a:fillRect/>
          </a:stretch>
        </p:blipFill>
        <p:spPr>
          <a:xfrm>
            <a:off x="3783056" y="4592695"/>
            <a:ext cx="504895" cy="438211"/>
          </a:xfrm>
          <a:prstGeom prst="rect">
            <a:avLst/>
          </a:prstGeom>
        </p:spPr>
      </p:pic>
      <p:sp>
        <p:nvSpPr>
          <p:cNvPr id="21" name="TextBox 20">
            <a:extLst>
              <a:ext uri="{FF2B5EF4-FFF2-40B4-BE49-F238E27FC236}">
                <a16:creationId xmlns:a16="http://schemas.microsoft.com/office/drawing/2014/main" id="{DF71E5A1-5C62-6A87-0187-4848BD7C220C}"/>
              </a:ext>
            </a:extLst>
          </p:cNvPr>
          <p:cNvSpPr txBox="1"/>
          <p:nvPr/>
        </p:nvSpPr>
        <p:spPr>
          <a:xfrm>
            <a:off x="4535399" y="5297251"/>
            <a:ext cx="524560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BTU/h: 1 </a:t>
            </a:r>
            <a:r>
              <a:rPr lang="en-US" sz="2800" dirty="0">
                <a:solidFill>
                  <a:srgbClr val="FFFFFF"/>
                </a:solidFill>
              </a:rPr>
              <a:t>BTU/h</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0,293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2" name="Picture 21">
            <a:extLst>
              <a:ext uri="{FF2B5EF4-FFF2-40B4-BE49-F238E27FC236}">
                <a16:creationId xmlns:a16="http://schemas.microsoft.com/office/drawing/2014/main" id="{2986DC2F-E83E-9180-3CA3-B2C8551768A5}"/>
              </a:ext>
            </a:extLst>
          </p:cNvPr>
          <p:cNvPicPr>
            <a:picLocks noChangeAspect="1"/>
          </p:cNvPicPr>
          <p:nvPr/>
        </p:nvPicPr>
        <p:blipFill>
          <a:blip r:embed="rId2"/>
          <a:stretch>
            <a:fillRect/>
          </a:stretch>
        </p:blipFill>
        <p:spPr>
          <a:xfrm>
            <a:off x="3792311" y="5320350"/>
            <a:ext cx="504895" cy="438211"/>
          </a:xfrm>
          <a:prstGeom prst="rect">
            <a:avLst/>
          </a:prstGeom>
        </p:spPr>
      </p:pic>
      <p:grpSp>
        <p:nvGrpSpPr>
          <p:cNvPr id="2" name="Group 1">
            <a:extLst>
              <a:ext uri="{FF2B5EF4-FFF2-40B4-BE49-F238E27FC236}">
                <a16:creationId xmlns:a16="http://schemas.microsoft.com/office/drawing/2014/main" id="{0240680F-7A7E-C848-A830-BC52C58301E1}"/>
              </a:ext>
            </a:extLst>
          </p:cNvPr>
          <p:cNvGrpSpPr/>
          <p:nvPr/>
        </p:nvGrpSpPr>
        <p:grpSpPr>
          <a:xfrm>
            <a:off x="2579955" y="746906"/>
            <a:ext cx="2685928" cy="809964"/>
            <a:chOff x="5655075" y="2993994"/>
            <a:chExt cx="3524435" cy="870012"/>
          </a:xfrm>
        </p:grpSpPr>
        <p:sp>
          <p:nvSpPr>
            <p:cNvPr id="3" name="Rectangle: Rounded Corners 2">
              <a:extLst>
                <a:ext uri="{FF2B5EF4-FFF2-40B4-BE49-F238E27FC236}">
                  <a16:creationId xmlns:a16="http://schemas.microsoft.com/office/drawing/2014/main" id="{62DDDB32-2771-CAC7-3BE3-C75C28007395}"/>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17F6D6FF-A541-0AAD-7F6C-3C4D295654F9}"/>
                </a:ext>
              </a:extLst>
            </p:cNvPr>
            <p:cNvSpPr txBox="1"/>
            <p:nvPr/>
          </p:nvSpPr>
          <p:spPr>
            <a:xfrm>
              <a:off x="5874419" y="3075057"/>
              <a:ext cx="3198560" cy="584775"/>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5" name="TextBox 4">
            <a:extLst>
              <a:ext uri="{FF2B5EF4-FFF2-40B4-BE49-F238E27FC236}">
                <a16:creationId xmlns:a16="http://schemas.microsoft.com/office/drawing/2014/main" id="{20561F8C-8F69-7C12-4B5F-64BD46AAA510}"/>
              </a:ext>
            </a:extLst>
          </p:cNvPr>
          <p:cNvSpPr txBox="1"/>
          <p:nvPr/>
        </p:nvSpPr>
        <p:spPr>
          <a:xfrm>
            <a:off x="4516889" y="3865040"/>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Giga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G</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9</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id="{90629B89-509B-A117-5E7A-457EBB14D972}"/>
              </a:ext>
            </a:extLst>
          </p:cNvPr>
          <p:cNvPicPr>
            <a:picLocks noChangeAspect="1"/>
          </p:cNvPicPr>
          <p:nvPr/>
        </p:nvPicPr>
        <p:blipFill>
          <a:blip r:embed="rId2"/>
          <a:stretch>
            <a:fillRect/>
          </a:stretch>
        </p:blipFill>
        <p:spPr>
          <a:xfrm>
            <a:off x="3773801" y="3888139"/>
            <a:ext cx="504895" cy="438211"/>
          </a:xfrm>
          <a:prstGeom prst="rect">
            <a:avLst/>
          </a:prstGeom>
        </p:spPr>
      </p:pic>
    </p:spTree>
    <p:extLst>
      <p:ext uri="{BB962C8B-B14F-4D97-AF65-F5344CB8AC3E}">
        <p14:creationId xmlns:p14="http://schemas.microsoft.com/office/powerpoint/2010/main" val="24817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073DE-4077-49E5-47BD-E8612F490885}"/>
              </a:ext>
            </a:extLst>
          </p:cNvPr>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1C4F59"/>
                </a:solidFill>
              </a:rPr>
              <a:t>Một Số Giá Trị Công Suất</a:t>
            </a:r>
            <a:endParaRPr lang="en-US" sz="3200" b="1" dirty="0">
              <a:solidFill>
                <a:srgbClr val="1C4F59"/>
              </a:solidFill>
            </a:endParaRPr>
          </a:p>
        </p:txBody>
      </p:sp>
      <p:sp>
        <p:nvSpPr>
          <p:cNvPr id="6" name="Rectangle: Rounded Corners 5">
            <a:extLst>
              <a:ext uri="{FF2B5EF4-FFF2-40B4-BE49-F238E27FC236}">
                <a16:creationId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43C8C2-9615-302D-1E13-42E7E185E912}"/>
              </a:ext>
            </a:extLst>
          </p:cNvPr>
          <p:cNvSpPr txBox="1"/>
          <p:nvPr/>
        </p:nvSpPr>
        <p:spPr>
          <a:xfrm>
            <a:off x="1026111" y="3224328"/>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700 W</a:t>
            </a:r>
          </a:p>
        </p:txBody>
      </p:sp>
      <p:pic>
        <p:nvPicPr>
          <p:cNvPr id="5124" name="Picture 4">
            <a:extLst>
              <a:ext uri="{FF2B5EF4-FFF2-40B4-BE49-F238E27FC236}">
                <a16:creationId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a16="http://schemas.microsoft.com/office/drawing/2014/main" id="{5D0661C7-8258-CE3A-7F2A-B8140B81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ED51A1-B189-EAE3-9320-939CC2EE4F0C}"/>
              </a:ext>
            </a:extLst>
          </p:cNvPr>
          <p:cNvSpPr txBox="1"/>
          <p:nvPr/>
        </p:nvSpPr>
        <p:spPr>
          <a:xfrm>
            <a:off x="4636292" y="3224602"/>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2.10</a:t>
            </a:r>
            <a:r>
              <a:rPr lang="en-US" sz="2400" b="1" baseline="30000" dirty="0">
                <a:solidFill>
                  <a:srgbClr val="1C4F59"/>
                </a:solidFill>
              </a:rPr>
              <a:t>4</a:t>
            </a:r>
            <a:r>
              <a:rPr lang="en-US" sz="2400" b="1" dirty="0">
                <a:solidFill>
                  <a:srgbClr val="1C4F59"/>
                </a:solidFill>
              </a:rPr>
              <a:t> – 3.10</a:t>
            </a:r>
            <a:r>
              <a:rPr lang="en-US" sz="2400" b="1" baseline="30000" dirty="0">
                <a:solidFill>
                  <a:srgbClr val="1C4F59"/>
                </a:solidFill>
              </a:rPr>
              <a:t>5</a:t>
            </a:r>
            <a:r>
              <a:rPr lang="en-US" sz="2400" b="1" dirty="0">
                <a:solidFill>
                  <a:srgbClr val="1C4F59"/>
                </a:solidFill>
              </a:rPr>
              <a:t> W</a:t>
            </a:r>
          </a:p>
        </p:txBody>
      </p:sp>
      <p:sp>
        <p:nvSpPr>
          <p:cNvPr id="14" name="TextBox 13">
            <a:extLst>
              <a:ext uri="{FF2B5EF4-FFF2-40B4-BE49-F238E27FC236}">
                <a16:creationId xmlns:a16="http://schemas.microsoft.com/office/drawing/2014/main" id="{DCE1E922-CC36-82B1-94C8-99B7174B338B}"/>
              </a:ext>
            </a:extLst>
          </p:cNvPr>
          <p:cNvSpPr txBox="1"/>
          <p:nvPr/>
        </p:nvSpPr>
        <p:spPr>
          <a:xfrm>
            <a:off x="8522491" y="3219681"/>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10</a:t>
            </a:r>
            <a:r>
              <a:rPr lang="en-US" sz="2400" b="1" baseline="30000" dirty="0">
                <a:solidFill>
                  <a:srgbClr val="1C4F59"/>
                </a:solidFill>
              </a:rPr>
              <a:t>6</a:t>
            </a:r>
            <a:r>
              <a:rPr lang="en-US" sz="2400" b="1" dirty="0">
                <a:solidFill>
                  <a:srgbClr val="1C4F59"/>
                </a:solidFill>
              </a:rPr>
              <a:t> – 3.10</a:t>
            </a:r>
            <a:r>
              <a:rPr lang="en-US" sz="2400" b="1" baseline="30000" dirty="0">
                <a:solidFill>
                  <a:srgbClr val="1C4F59"/>
                </a:solidFill>
              </a:rPr>
              <a:t>6</a:t>
            </a:r>
            <a:r>
              <a:rPr lang="en-US" sz="2400" b="1" dirty="0">
                <a:solidFill>
                  <a:srgbClr val="1C4F59"/>
                </a:solidFill>
              </a:rPr>
              <a:t> W</a:t>
            </a:r>
          </a:p>
        </p:txBody>
      </p:sp>
      <p:sp>
        <p:nvSpPr>
          <p:cNvPr id="18" name="TextBox 17">
            <a:extLst>
              <a:ext uri="{FF2B5EF4-FFF2-40B4-BE49-F238E27FC236}">
                <a16:creationId xmlns:a16="http://schemas.microsoft.com/office/drawing/2014/main" id="{87F9E319-B3FC-181C-C1FC-21D743480824}"/>
              </a:ext>
            </a:extLst>
          </p:cNvPr>
          <p:cNvSpPr txBox="1"/>
          <p:nvPr/>
        </p:nvSpPr>
        <p:spPr>
          <a:xfrm>
            <a:off x="1195180" y="6163363"/>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2.10</a:t>
            </a:r>
            <a:r>
              <a:rPr lang="en-US" sz="2400" b="1" baseline="30000" dirty="0">
                <a:solidFill>
                  <a:srgbClr val="1C4F59"/>
                </a:solidFill>
              </a:rPr>
              <a:t>7</a:t>
            </a:r>
            <a:r>
              <a:rPr lang="en-US" sz="2400" b="1" dirty="0">
                <a:solidFill>
                  <a:srgbClr val="1C4F59"/>
                </a:solidFill>
              </a:rPr>
              <a:t> W</a:t>
            </a:r>
          </a:p>
        </p:txBody>
      </p:sp>
      <p:sp>
        <p:nvSpPr>
          <p:cNvPr id="19" name="TextBox 18">
            <a:extLst>
              <a:ext uri="{FF2B5EF4-FFF2-40B4-BE49-F238E27FC236}">
                <a16:creationId xmlns:a16="http://schemas.microsoft.com/office/drawing/2014/main" id="{3E3763B4-A76D-4487-CCF0-BAA54707E3DD}"/>
              </a:ext>
            </a:extLst>
          </p:cNvPr>
          <p:cNvSpPr txBox="1"/>
          <p:nvPr/>
        </p:nvSpPr>
        <p:spPr>
          <a:xfrm>
            <a:off x="4805361" y="6163637"/>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5.10</a:t>
            </a:r>
            <a:r>
              <a:rPr lang="en-US" sz="2400" b="1" baseline="30000" dirty="0">
                <a:solidFill>
                  <a:srgbClr val="1C4F59"/>
                </a:solidFill>
              </a:rPr>
              <a:t>9</a:t>
            </a:r>
            <a:r>
              <a:rPr lang="en-US" sz="2400" b="1" dirty="0">
                <a:solidFill>
                  <a:srgbClr val="1C4F59"/>
                </a:solidFill>
              </a:rPr>
              <a:t> W</a:t>
            </a:r>
          </a:p>
        </p:txBody>
      </p:sp>
      <p:sp>
        <p:nvSpPr>
          <p:cNvPr id="20" name="TextBox 19">
            <a:extLst>
              <a:ext uri="{FF2B5EF4-FFF2-40B4-BE49-F238E27FC236}">
                <a16:creationId xmlns:a16="http://schemas.microsoft.com/office/drawing/2014/main" id="{A2246E4F-0EF1-189A-91D8-24B882A01327}"/>
              </a:ext>
            </a:extLst>
          </p:cNvPr>
          <p:cNvSpPr txBox="1"/>
          <p:nvPr/>
        </p:nvSpPr>
        <p:spPr>
          <a:xfrm>
            <a:off x="8691560" y="6158716"/>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37.10</a:t>
            </a:r>
            <a:r>
              <a:rPr lang="en-US" sz="2400" b="1" baseline="30000" dirty="0">
                <a:solidFill>
                  <a:srgbClr val="1C4F59"/>
                </a:solidFill>
              </a:rPr>
              <a:t>25</a:t>
            </a:r>
            <a:r>
              <a:rPr lang="en-US" sz="2400" b="1" dirty="0">
                <a:solidFill>
                  <a:srgbClr val="1C4F59"/>
                </a:solidFill>
              </a:rPr>
              <a:t> W</a:t>
            </a:r>
          </a:p>
        </p:txBody>
      </p:sp>
      <p:pic>
        <p:nvPicPr>
          <p:cNvPr id="5128" name="Picture 8">
            <a:extLst>
              <a:ext uri="{FF2B5EF4-FFF2-40B4-BE49-F238E27FC236}">
                <a16:creationId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a16="http://schemas.microsoft.com/office/drawing/2014/main" id="{687734D5-90F0-1A4C-8B04-45A7C0AA0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106425" cy="6858000"/>
          </a:xfrm>
          <a:prstGeom prst="rect">
            <a:avLst/>
          </a:prstGeom>
          <a:solidFill>
            <a:srgbClr val="1A5866"/>
          </a:solidFill>
        </p:spPr>
      </p:sp>
      <p:sp>
        <p:nvSpPr>
          <p:cNvPr id="34" name="TextBox 34"/>
          <p:cNvSpPr txBox="1"/>
          <p:nvPr/>
        </p:nvSpPr>
        <p:spPr>
          <a:xfrm>
            <a:off x="172271" y="928421"/>
            <a:ext cx="5934154" cy="3062890"/>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rPr>
              <a:t>Cần cẩu A nâng được kiện hàng 2 tấn lên cao 5 m trong 1 phút. Cần cẩu B nâng được kiện hàng 1,5 tấn lên cao 8 m trong 40 s. Xem lực nâng bằng với trọng lượng của kiện hàng. So sánh công suất của hai cần cẩu.</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endParaRPr>
          </a:p>
        </p:txBody>
      </p:sp>
      <p:sp>
        <p:nvSpPr>
          <p:cNvPr id="70" name="Text Box 8"/>
          <p:cNvSpPr txBox="1">
            <a:spLocks noChangeArrowheads="1"/>
          </p:cNvSpPr>
          <p:nvPr/>
        </p:nvSpPr>
        <p:spPr bwMode="auto">
          <a:xfrm>
            <a:off x="6447965" y="666811"/>
            <a:ext cx="47629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tabLst/>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dirty="0" err="1"/>
              <a:t>Công</a:t>
            </a:r>
            <a:r>
              <a:rPr lang="en-US" dirty="0"/>
              <a:t> </a:t>
            </a:r>
            <a:r>
              <a:rPr lang="en-US" dirty="0" err="1"/>
              <a:t>suất</a:t>
            </a:r>
            <a:r>
              <a:rPr lang="en-US" dirty="0"/>
              <a:t> </a:t>
            </a:r>
            <a:r>
              <a:rPr lang="en-US" dirty="0" err="1"/>
              <a:t>của</a:t>
            </a:r>
            <a:r>
              <a:rPr lang="en-US" dirty="0"/>
              <a:t> </a:t>
            </a:r>
            <a:r>
              <a:rPr lang="en-US" dirty="0" err="1"/>
              <a:t>cần</a:t>
            </a:r>
            <a:r>
              <a:rPr lang="en-US" dirty="0"/>
              <a:t> </a:t>
            </a:r>
            <a:r>
              <a:rPr lang="en-US" dirty="0" err="1"/>
              <a:t>cẩu</a:t>
            </a:r>
            <a:r>
              <a:rPr lang="en-US" dirty="0"/>
              <a:t> A </a:t>
            </a:r>
            <a:r>
              <a:rPr lang="en-US" dirty="0" err="1"/>
              <a:t>là</a:t>
            </a:r>
            <a:endParaRPr lang="en-US" altLang="en-US" dirty="0"/>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603263" cy="603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853206" y="383408"/>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Bài</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tập</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3</a:t>
            </a:r>
          </a:p>
        </p:txBody>
      </p:sp>
      <p:pic>
        <p:nvPicPr>
          <p:cNvPr id="3" name="Picture 2">
            <a:extLst>
              <a:ext uri="{FF2B5EF4-FFF2-40B4-BE49-F238E27FC236}">
                <a16:creationId xmlns:a16="http://schemas.microsoft.com/office/drawing/2014/main" id="{384F3622-6A06-A7DB-00E9-7299812846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7" r="22538"/>
          <a:stretch/>
        </p:blipFill>
        <p:spPr bwMode="auto">
          <a:xfrm flipH="1">
            <a:off x="1131592" y="3710306"/>
            <a:ext cx="4516733" cy="3198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a:extLst>
              <a:ext uri="{FF2B5EF4-FFF2-40B4-BE49-F238E27FC236}">
                <a16:creationId xmlns:a16="http://schemas.microsoft.com/office/drawing/2014/main" id="{4FF1107E-E2A1-3C55-F2E1-E6677A275B45}"/>
              </a:ext>
            </a:extLst>
          </p:cNvPr>
          <p:cNvSpPr txBox="1">
            <a:spLocks noChangeArrowheads="1"/>
          </p:cNvSpPr>
          <p:nvPr/>
        </p:nvSpPr>
        <p:spPr bwMode="auto">
          <a:xfrm>
            <a:off x="6447964" y="3415006"/>
            <a:ext cx="47629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tabLst/>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dirty="0" err="1"/>
              <a:t>Công</a:t>
            </a:r>
            <a:r>
              <a:rPr lang="en-US" dirty="0"/>
              <a:t> </a:t>
            </a:r>
            <a:r>
              <a:rPr lang="en-US" dirty="0" err="1"/>
              <a:t>suất</a:t>
            </a:r>
            <a:r>
              <a:rPr lang="en-US" dirty="0"/>
              <a:t> </a:t>
            </a:r>
            <a:r>
              <a:rPr lang="en-US" dirty="0" err="1"/>
              <a:t>của</a:t>
            </a:r>
            <a:r>
              <a:rPr lang="en-US" dirty="0"/>
              <a:t> </a:t>
            </a:r>
            <a:r>
              <a:rPr lang="en-US" dirty="0" err="1"/>
              <a:t>cần</a:t>
            </a:r>
            <a:r>
              <a:rPr lang="en-US" dirty="0"/>
              <a:t> </a:t>
            </a:r>
            <a:r>
              <a:rPr lang="en-US" dirty="0" err="1"/>
              <a:t>cẩu</a:t>
            </a:r>
            <a:r>
              <a:rPr lang="en-US" dirty="0"/>
              <a:t> B </a:t>
            </a:r>
            <a:r>
              <a:rPr lang="en-US" dirty="0" err="1"/>
              <a:t>là</a:t>
            </a:r>
            <a:endParaRPr lang="en-US" altLang="en-US" dirty="0"/>
          </a:p>
        </p:txBody>
      </p:sp>
      <p:sp>
        <p:nvSpPr>
          <p:cNvPr id="6" name="Text Box 6">
            <a:extLst>
              <a:ext uri="{FF2B5EF4-FFF2-40B4-BE49-F238E27FC236}">
                <a16:creationId xmlns:a16="http://schemas.microsoft.com/office/drawing/2014/main" id="{636CC134-5FC4-D50B-5DB4-D9662803D224}"/>
              </a:ext>
            </a:extLst>
          </p:cNvPr>
          <p:cNvSpPr txBox="1">
            <a:spLocks noChangeArrowheads="1"/>
          </p:cNvSpPr>
          <p:nvPr/>
        </p:nvSpPr>
        <p:spPr bwMode="auto">
          <a:xfrm>
            <a:off x="6106425" y="2436"/>
            <a:ext cx="6085576"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 Box 9">
                <a:extLst>
                  <a:ext uri="{FF2B5EF4-FFF2-40B4-BE49-F238E27FC236}">
                    <a16:creationId xmlns:a16="http://schemas.microsoft.com/office/drawing/2014/main" id="{95515729-0C1C-9AD3-FA7E-D6F77C64DA38}"/>
                  </a:ext>
                </a:extLst>
              </p:cNvPr>
              <p:cNvSpPr txBox="1">
                <a:spLocks noChangeArrowheads="1"/>
              </p:cNvSpPr>
              <p:nvPr/>
            </p:nvSpPr>
            <p:spPr bwMode="auto">
              <a:xfrm>
                <a:off x="6652161" y="1317378"/>
                <a:ext cx="5539839" cy="863250"/>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kumimoji="0" lang="en-US" altLang="en-US" sz="32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2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200" b="1" i="1" u="none" strike="noStrike" kern="1200" cap="none" spc="0" normalizeH="0" baseline="0" noProof="0" smtClean="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A</m:t>
                        </m:r>
                      </m:num>
                      <m:den>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t</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F</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s</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lang="en-US" altLang="en-US" dirty="0">
                    <a:solidFill>
                      <a:srgbClr val="003C47"/>
                    </a:solidFill>
                    <a:latin typeface="Arimo" panose="020B0604020202020204" charset="0"/>
                    <a:ea typeface="Arimo" panose="020B0604020202020204" charset="0"/>
                    <a:cs typeface="Arimo" panose="020B0604020202020204" charset="0"/>
                  </a:rPr>
                  <a:t> =</a:t>
                </a:r>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P</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s</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lang="en-US" altLang="en-US" dirty="0">
                    <a:solidFill>
                      <a:srgbClr val="003C47"/>
                    </a:solidFill>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10.</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m</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s</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lang="en-US" altLang="en-US" dirty="0">
                    <a:solidFill>
                      <a:srgbClr val="003C47"/>
                    </a:solidFill>
                    <a:latin typeface="Arimo" panose="020B0604020202020204" charset="0"/>
                    <a:ea typeface="Arimo" panose="020B0604020202020204" charset="0"/>
                    <a:cs typeface="Arimo" panose="020B0604020202020204" charset="0"/>
                  </a:rPr>
                  <a:t>  </a:t>
                </a:r>
              </a:p>
            </p:txBody>
          </p:sp>
        </mc:Choice>
        <mc:Fallback xmlns="">
          <p:sp>
            <p:nvSpPr>
              <p:cNvPr id="7" name="Text Box 9">
                <a:extLst>
                  <a:ext uri="{FF2B5EF4-FFF2-40B4-BE49-F238E27FC236}">
                    <a16:creationId xmlns:a16="http://schemas.microsoft.com/office/drawing/2014/main" id="{95515729-0C1C-9AD3-FA7E-D6F77C64DA38}"/>
                  </a:ext>
                </a:extLst>
              </p:cNvPr>
              <p:cNvSpPr txBox="1">
                <a:spLocks noRot="1" noChangeAspect="1" noMove="1" noResize="1" noEditPoints="1" noAdjustHandles="1" noChangeArrowheads="1" noChangeShapeType="1" noTextEdit="1"/>
              </p:cNvSpPr>
              <p:nvPr/>
            </p:nvSpPr>
            <p:spPr bwMode="auto">
              <a:xfrm>
                <a:off x="6652161" y="1317378"/>
                <a:ext cx="5539839" cy="863250"/>
              </a:xfrm>
              <a:prstGeom prst="rect">
                <a:avLst/>
              </a:prstGeom>
              <a:blipFill>
                <a:blip r:embed="rId4"/>
                <a:stretch>
                  <a:fillRect l="-2750" b="-11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9">
                <a:extLst>
                  <a:ext uri="{FF2B5EF4-FFF2-40B4-BE49-F238E27FC236}">
                    <a16:creationId xmlns:a16="http://schemas.microsoft.com/office/drawing/2014/main" id="{DBF2F8DA-0067-9523-2236-0DC93B8228CC}"/>
                  </a:ext>
                </a:extLst>
              </p:cNvPr>
              <p:cNvSpPr txBox="1">
                <a:spLocks noChangeArrowheads="1"/>
              </p:cNvSpPr>
              <p:nvPr/>
            </p:nvSpPr>
            <p:spPr bwMode="auto">
              <a:xfrm>
                <a:off x="6550063" y="2347851"/>
                <a:ext cx="5539839" cy="896336"/>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2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200" b="1" i="1" u="none" strike="noStrike" kern="1200" cap="none" spc="0" normalizeH="0" baseline="0" noProof="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2 </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000</m:t>
                        </m:r>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.1</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.5</m:t>
                        </m:r>
                      </m:num>
                      <m:den>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60</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1666,67 (W)  </a:t>
                </a:r>
              </a:p>
            </p:txBody>
          </p:sp>
        </mc:Choice>
        <mc:Fallback xmlns="">
          <p:sp>
            <p:nvSpPr>
              <p:cNvPr id="8" name="Text Box 9">
                <a:extLst>
                  <a:ext uri="{FF2B5EF4-FFF2-40B4-BE49-F238E27FC236}">
                    <a16:creationId xmlns:a16="http://schemas.microsoft.com/office/drawing/2014/main" id="{DBF2F8DA-0067-9523-2236-0DC93B8228CC}"/>
                  </a:ext>
                </a:extLst>
              </p:cNvPr>
              <p:cNvSpPr txBox="1">
                <a:spLocks noRot="1" noChangeAspect="1" noMove="1" noResize="1" noEditPoints="1" noAdjustHandles="1" noChangeArrowheads="1" noChangeShapeType="1" noTextEdit="1"/>
              </p:cNvSpPr>
              <p:nvPr/>
            </p:nvSpPr>
            <p:spPr bwMode="auto">
              <a:xfrm>
                <a:off x="6550063" y="2347851"/>
                <a:ext cx="5539839" cy="896336"/>
              </a:xfrm>
              <a:prstGeom prst="rect">
                <a:avLst/>
              </a:prstGeom>
              <a:blipFill>
                <a:blip r:embed="rId5"/>
                <a:stretch>
                  <a:fillRect l="-2750" b="-748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9">
                <a:extLst>
                  <a:ext uri="{FF2B5EF4-FFF2-40B4-BE49-F238E27FC236}">
                    <a16:creationId xmlns:a16="http://schemas.microsoft.com/office/drawing/2014/main" id="{64961BF8-F5D3-C6E5-F621-95FA63BB2943}"/>
                  </a:ext>
                </a:extLst>
              </p:cNvPr>
              <p:cNvSpPr txBox="1">
                <a:spLocks noChangeArrowheads="1"/>
              </p:cNvSpPr>
              <p:nvPr/>
            </p:nvSpPr>
            <p:spPr bwMode="auto">
              <a:xfrm>
                <a:off x="6652161" y="4061978"/>
                <a:ext cx="5539839" cy="863250"/>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kumimoji="0" lang="en-US" altLang="en-US" sz="32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2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200" b="1" i="1" u="none" strike="noStrike" kern="1200" cap="none" spc="0" normalizeH="0" baseline="0" noProof="0" smtClean="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A</m:t>
                        </m:r>
                      </m:num>
                      <m:den>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t</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F</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s</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lang="en-US" altLang="en-US" dirty="0">
                    <a:solidFill>
                      <a:srgbClr val="003C47"/>
                    </a:solidFill>
                    <a:latin typeface="Arimo" panose="020B0604020202020204" charset="0"/>
                    <a:ea typeface="Arimo" panose="020B0604020202020204" charset="0"/>
                    <a:cs typeface="Arimo" panose="020B0604020202020204" charset="0"/>
                  </a:rPr>
                  <a:t> =</a:t>
                </a:r>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P</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s</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lang="en-US" altLang="en-US" dirty="0">
                    <a:solidFill>
                      <a:srgbClr val="003C47"/>
                    </a:solidFill>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10.</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m</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m:t>
                        </m:r>
                        <m:r>
                          <m:rPr>
                            <m:nor/>
                          </m:rPr>
                          <a:rPr lang="en-US" altLang="en-US" b="0" i="0" dirty="0" smtClean="0">
                            <a:solidFill>
                              <a:srgbClr val="003C47"/>
                            </a:solidFill>
                            <a:latin typeface="Arimo" panose="020B0604020202020204" charset="0"/>
                            <a:ea typeface="Arimo" panose="020B0604020202020204" charset="0"/>
                            <a:cs typeface="Arimo" panose="020B0604020202020204" charset="0"/>
                          </a:rPr>
                          <m:t>s</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lang="en-US" altLang="en-US" dirty="0">
                    <a:solidFill>
                      <a:srgbClr val="003C47"/>
                    </a:solidFill>
                    <a:latin typeface="Arimo" panose="020B0604020202020204" charset="0"/>
                    <a:ea typeface="Arimo" panose="020B0604020202020204" charset="0"/>
                    <a:cs typeface="Arimo" panose="020B0604020202020204" charset="0"/>
                  </a:rPr>
                  <a:t>  </a:t>
                </a:r>
              </a:p>
            </p:txBody>
          </p:sp>
        </mc:Choice>
        <mc:Fallback xmlns="">
          <p:sp>
            <p:nvSpPr>
              <p:cNvPr id="9" name="Text Box 9">
                <a:extLst>
                  <a:ext uri="{FF2B5EF4-FFF2-40B4-BE49-F238E27FC236}">
                    <a16:creationId xmlns:a16="http://schemas.microsoft.com/office/drawing/2014/main" id="{64961BF8-F5D3-C6E5-F621-95FA63BB2943}"/>
                  </a:ext>
                </a:extLst>
              </p:cNvPr>
              <p:cNvSpPr txBox="1">
                <a:spLocks noRot="1" noChangeAspect="1" noMove="1" noResize="1" noEditPoints="1" noAdjustHandles="1" noChangeArrowheads="1" noChangeShapeType="1" noTextEdit="1"/>
              </p:cNvSpPr>
              <p:nvPr/>
            </p:nvSpPr>
            <p:spPr bwMode="auto">
              <a:xfrm>
                <a:off x="6652161" y="4061978"/>
                <a:ext cx="5539839" cy="863250"/>
              </a:xfrm>
              <a:prstGeom prst="rect">
                <a:avLst/>
              </a:prstGeom>
              <a:blipFill>
                <a:blip r:embed="rId6"/>
                <a:stretch>
                  <a:fillRect l="-2750" b="-11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9">
                <a:extLst>
                  <a:ext uri="{FF2B5EF4-FFF2-40B4-BE49-F238E27FC236}">
                    <a16:creationId xmlns:a16="http://schemas.microsoft.com/office/drawing/2014/main" id="{923D5CC9-CA7D-E6E1-2127-FFA019CE7F96}"/>
                  </a:ext>
                </a:extLst>
              </p:cNvPr>
              <p:cNvSpPr txBox="1">
                <a:spLocks noChangeArrowheads="1"/>
              </p:cNvSpPr>
              <p:nvPr/>
            </p:nvSpPr>
            <p:spPr bwMode="auto">
              <a:xfrm>
                <a:off x="6550063" y="5096791"/>
                <a:ext cx="5539839" cy="866263"/>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2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200" b="1" i="1" u="none" strike="noStrike" kern="1200" cap="none" spc="0" normalizeH="0" baseline="0" noProof="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1 5</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00</m:t>
                        </m:r>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.1</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.8</m:t>
                        </m:r>
                      </m:num>
                      <m:den>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4</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3 000 (W)  </a:t>
                </a:r>
              </a:p>
            </p:txBody>
          </p:sp>
        </mc:Choice>
        <mc:Fallback xmlns="">
          <p:sp>
            <p:nvSpPr>
              <p:cNvPr id="10" name="Text Box 9">
                <a:extLst>
                  <a:ext uri="{FF2B5EF4-FFF2-40B4-BE49-F238E27FC236}">
                    <a16:creationId xmlns:a16="http://schemas.microsoft.com/office/drawing/2014/main" id="{923D5CC9-CA7D-E6E1-2127-FFA019CE7F96}"/>
                  </a:ext>
                </a:extLst>
              </p:cNvPr>
              <p:cNvSpPr txBox="1">
                <a:spLocks noRot="1" noChangeAspect="1" noMove="1" noResize="1" noEditPoints="1" noAdjustHandles="1" noChangeArrowheads="1" noChangeShapeType="1" noTextEdit="1"/>
              </p:cNvSpPr>
              <p:nvPr/>
            </p:nvSpPr>
            <p:spPr bwMode="auto">
              <a:xfrm>
                <a:off x="6550063" y="5096791"/>
                <a:ext cx="5539839" cy="866263"/>
              </a:xfrm>
              <a:prstGeom prst="rect">
                <a:avLst/>
              </a:prstGeom>
              <a:blipFill>
                <a:blip r:embed="rId7"/>
                <a:stretch>
                  <a:fillRect l="-2750" b="-11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2" name="TextBox 11">
            <a:extLst>
              <a:ext uri="{FF2B5EF4-FFF2-40B4-BE49-F238E27FC236}">
                <a16:creationId xmlns:a16="http://schemas.microsoft.com/office/drawing/2014/main" id="{80223E1C-D654-6083-3B01-40876390577E}"/>
              </a:ext>
            </a:extLst>
          </p:cNvPr>
          <p:cNvSpPr txBox="1"/>
          <p:nvPr/>
        </p:nvSpPr>
        <p:spPr>
          <a:xfrm>
            <a:off x="6229120" y="6092755"/>
            <a:ext cx="61817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tabLst/>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dirty="0"/>
              <a:t>Công suất của cần cẩu B lớn hơn A.</a:t>
            </a:r>
            <a:endParaRPr lang="en-US" dirty="0"/>
          </a:p>
        </p:txBody>
      </p:sp>
    </p:spTree>
    <p:extLst>
      <p:ext uri="{BB962C8B-B14F-4D97-AF65-F5344CB8AC3E}">
        <p14:creationId xmlns:p14="http://schemas.microsoft.com/office/powerpoint/2010/main" val="19004899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90"/>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checkerboard(across)">
                                      <p:cBhvr>
                                        <p:cTn id="26" dur="500"/>
                                        <p:tgtEl>
                                          <p:spTgt spid="70"/>
                                        </p:tgtEl>
                                      </p:cBhvr>
                                    </p:animEffect>
                                  </p:childTnLst>
                                </p:cTn>
                              </p:par>
                            </p:childTnLst>
                          </p:cTn>
                        </p:par>
                        <p:par>
                          <p:cTn id="27" fill="hold">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heckerboard(across)">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heckerboard(across)">
                                      <p:cBhvr>
                                        <p:cTn id="35" dur="500"/>
                                        <p:tgtEl>
                                          <p:spTgt spid="4"/>
                                        </p:tgtEl>
                                      </p:cBhvr>
                                    </p:animEffect>
                                  </p:childTnLst>
                                </p:cTn>
                              </p:par>
                            </p:childTnLst>
                          </p:cTn>
                        </p:par>
                        <p:par>
                          <p:cTn id="36" fill="hold">
                            <p:stCondLst>
                              <p:cond delay="500"/>
                            </p:stCondLst>
                            <p:childTnLst>
                              <p:par>
                                <p:cTn id="37" presetID="5" presetClass="entr" presetSubtype="1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heckerboard(across)">
                                      <p:cBhvr>
                                        <p:cTn id="39" dur="500"/>
                                        <p:tgtEl>
                                          <p:spTgt spid="8"/>
                                        </p:tgtEl>
                                      </p:cBhvr>
                                    </p:animEffect>
                                  </p:childTnLst>
                                </p:cTn>
                              </p:par>
                            </p:childTnLst>
                          </p:cTn>
                        </p:par>
                        <p:par>
                          <p:cTn id="40" fill="hold">
                            <p:stCondLst>
                              <p:cond delay="1000"/>
                            </p:stCondLst>
                            <p:childTnLst>
                              <p:par>
                                <p:cTn id="41" presetID="5" presetClass="entr" presetSubtype="1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heckerboard(across)">
                                      <p:cBhvr>
                                        <p:cTn id="43" dur="500"/>
                                        <p:tgtEl>
                                          <p:spTgt spid="9"/>
                                        </p:tgtEl>
                                      </p:cBhvr>
                                    </p:animEffect>
                                  </p:childTnLst>
                                </p:cTn>
                              </p:par>
                            </p:childTnLst>
                          </p:cTn>
                        </p:par>
                        <p:par>
                          <p:cTn id="44" fill="hold">
                            <p:stCondLst>
                              <p:cond delay="1500"/>
                            </p:stCondLst>
                            <p:childTnLst>
                              <p:par>
                                <p:cTn id="45" presetID="5" presetClass="entr" presetSubtype="1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0" grpId="0"/>
      <p:bldP spid="2" grpId="0"/>
      <p:bldP spid="4" grpId="0"/>
      <p:bldP spid="6" grpId="0" animBg="1"/>
      <p:bldP spid="7" grpId="0"/>
      <p:bldP spid="8" grpId="0"/>
      <p:bldP spid="9" grpId="0"/>
      <p:bldP spid="1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C5170-2358-7582-B122-ABE6E5A6CD3C}"/>
              </a:ext>
            </a:extLst>
          </p:cNvPr>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F03F83C5-30D7-4E62-77BE-0E62EBD73080}"/>
              </a:ext>
            </a:extLst>
          </p:cNvPr>
          <p:cNvGrpSpPr/>
          <p:nvPr/>
        </p:nvGrpSpPr>
        <p:grpSpPr>
          <a:xfrm>
            <a:off x="2823114" y="1809882"/>
            <a:ext cx="2082913" cy="769441"/>
            <a:chOff x="5655075" y="2962451"/>
            <a:chExt cx="2600375" cy="1159778"/>
          </a:xfrm>
        </p:grpSpPr>
        <p:sp>
          <p:nvSpPr>
            <p:cNvPr id="8" name="Rectangle: Rounded Corners 7">
              <a:extLst>
                <a:ext uri="{FF2B5EF4-FFF2-40B4-BE49-F238E27FC236}">
                  <a16:creationId xmlns:a16="http://schemas.microsoft.com/office/drawing/2014/main" id="{E7EB8F03-314C-3A18-1924-7108440F8E54}"/>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76ED0D99-B746-767B-20A5-2524E58AAA46}"/>
                </a:ext>
              </a:extLst>
            </p:cNvPr>
            <p:cNvSpPr txBox="1"/>
            <p:nvPr/>
          </p:nvSpPr>
          <p:spPr>
            <a:xfrm>
              <a:off x="5875221" y="2962451"/>
              <a:ext cx="2160082" cy="11597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A = F.s</a:t>
              </a:r>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p:grpSp>
      <p:sp>
        <p:nvSpPr>
          <p:cNvPr id="10" name="Text Box 17">
            <a:extLst>
              <a:ext uri="{FF2B5EF4-FFF2-40B4-BE49-F238E27FC236}">
                <a16:creationId xmlns:a16="http://schemas.microsoft.com/office/drawing/2014/main" id="{F2218DD9-00D5-9739-9B8A-9C8161AA0EB2}"/>
              </a:ext>
            </a:extLst>
          </p:cNvPr>
          <p:cNvSpPr txBox="1">
            <a:spLocks noChangeArrowheads="1"/>
          </p:cNvSpPr>
          <p:nvPr/>
        </p:nvSpPr>
        <p:spPr bwMode="auto">
          <a:xfrm>
            <a:off x="5345500" y="1130711"/>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endParaRPr lang="en-US" altLang="en-US" dirty="0">
              <a:solidFill>
                <a:srgbClr val="FFFFFF"/>
              </a:solidFill>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F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tác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dụng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vào</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s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quãng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đường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dịch</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chuyển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(m)</a:t>
            </a:r>
          </a:p>
        </p:txBody>
      </p:sp>
      <p:grpSp>
        <p:nvGrpSpPr>
          <p:cNvPr id="11" name="Group 10">
            <a:extLst>
              <a:ext uri="{FF2B5EF4-FFF2-40B4-BE49-F238E27FC236}">
                <a16:creationId xmlns:a16="http://schemas.microsoft.com/office/drawing/2014/main" id="{344A20A5-DDEA-30DA-AABE-353C64C711C1}"/>
              </a:ext>
            </a:extLst>
          </p:cNvPr>
          <p:cNvGrpSpPr/>
          <p:nvPr/>
        </p:nvGrpSpPr>
        <p:grpSpPr>
          <a:xfrm>
            <a:off x="7983823" y="4099177"/>
            <a:ext cx="2082913" cy="1237982"/>
            <a:chOff x="5655075" y="2224678"/>
            <a:chExt cx="2600375" cy="1866010"/>
          </a:xfrm>
        </p:grpSpPr>
        <p:sp>
          <p:nvSpPr>
            <p:cNvPr id="12" name="Rectangle: Rounded Corners 11">
              <a:extLst>
                <a:ext uri="{FF2B5EF4-FFF2-40B4-BE49-F238E27FC236}">
                  <a16:creationId xmlns:a16="http://schemas.microsoft.com/office/drawing/2014/main" id="{F594CAB2-EAD1-869E-BF2B-21FAAAF03BD3}"/>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1F5840-8300-94D3-2F8D-1BFC8889859F}"/>
                    </a:ext>
                  </a:extLst>
                </p:cNvPr>
                <p:cNvSpPr txBox="1"/>
                <p:nvPr/>
              </p:nvSpPr>
              <p:spPr>
                <a:xfrm>
                  <a:off x="6002125" y="2237650"/>
                  <a:ext cx="1882279" cy="1777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C47"/>
                      </a:solidFill>
                      <a:effectLst/>
                      <a:uLnTx/>
                      <a:uFillTx/>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A</m:t>
                          </m:r>
                        </m:num>
                        <m:den>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3" name="TextBox 12">
                  <a:extLst>
                    <a:ext uri="{FF2B5EF4-FFF2-40B4-BE49-F238E27FC236}">
                      <a16:creationId xmlns:a16="http://schemas.microsoft.com/office/drawing/2014/main" id="{501F5840-8300-94D3-2F8D-1BFC8889859F}"/>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4" name="Text Box 17">
            <a:extLst>
              <a:ext uri="{FF2B5EF4-FFF2-40B4-BE49-F238E27FC236}">
                <a16:creationId xmlns:a16="http://schemas.microsoft.com/office/drawing/2014/main" id="{14EB3002-2C5B-D5F8-9D92-9A5F6A34FA06}"/>
              </a:ext>
            </a:extLst>
          </p:cNvPr>
          <p:cNvSpPr txBox="1">
            <a:spLocks noChangeArrowheads="1"/>
          </p:cNvSpPr>
          <p:nvPr/>
        </p:nvSpPr>
        <p:spPr bwMode="auto">
          <a:xfrm>
            <a:off x="1809146" y="3735383"/>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cs typeface="Arial" panose="020B0604020202020204" pitchFamily="34"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(W)</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(s)</a:t>
            </a:r>
          </a:p>
        </p:txBody>
      </p:sp>
    </p:spTree>
    <p:extLst>
      <p:ext uri="{BB962C8B-B14F-4D97-AF65-F5344CB8AC3E}">
        <p14:creationId xmlns:p14="http://schemas.microsoft.com/office/powerpoint/2010/main" val="3370492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28C2BD-5535-24C9-8729-09EAC721F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a16="http://schemas.microsoft.com/office/drawing/2014/main" id="{FD2BAA38-C00E-48FC-D43A-23D145E05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a16="http://schemas.microsoft.com/office/drawing/2014/main" id="{7D781BA0-AC02-4053-DD79-6F21DEAA2E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a16="http://schemas.microsoft.com/office/drawing/2014/main" id="{17DE06F0-0A5D-97E5-E12A-D2F9B67D00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3636785" y="5646960"/>
            <a:ext cx="2117971" cy="710381"/>
          </a:xfrm>
          <a:prstGeom prst="rect">
            <a:avLst/>
          </a:prstGeom>
        </p:spPr>
      </p:pic>
      <p:grpSp>
        <p:nvGrpSpPr>
          <p:cNvPr id="6" name="Group 6">
            <a:extLst>
              <a:ext uri="{FF2B5EF4-FFF2-40B4-BE49-F238E27FC236}">
                <a16:creationId xmlns:a16="http://schemas.microsoft.com/office/drawing/2014/main" id="{52C0B749-4C60-8FC7-E555-24FE63234FA5}"/>
              </a:ext>
            </a:extLst>
          </p:cNvPr>
          <p:cNvGrpSpPr/>
          <p:nvPr/>
        </p:nvGrpSpPr>
        <p:grpSpPr>
          <a:xfrm>
            <a:off x="804209" y="1010749"/>
            <a:ext cx="6393075" cy="3372354"/>
            <a:chOff x="0" y="0"/>
            <a:chExt cx="12786151" cy="6744708"/>
          </a:xfrm>
        </p:grpSpPr>
        <p:pic>
          <p:nvPicPr>
            <p:cNvPr id="7" name="Picture 7">
              <a:extLst>
                <a:ext uri="{FF2B5EF4-FFF2-40B4-BE49-F238E27FC236}">
                  <a16:creationId xmlns:a16="http://schemas.microsoft.com/office/drawing/2014/main" id="{F2BC7561-F774-6718-323A-C598BDE0A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a:extLst>
                <a:ext uri="{FF2B5EF4-FFF2-40B4-BE49-F238E27FC236}">
                  <a16:creationId xmlns:a16="http://schemas.microsoft.com/office/drawing/2014/main" id="{6C5EFBAF-F7E4-06A5-1F47-7E376A909A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grpSp>
        <p:nvGrpSpPr>
          <p:cNvPr id="9" name="Group 9">
            <a:extLst>
              <a:ext uri="{FF2B5EF4-FFF2-40B4-BE49-F238E27FC236}">
                <a16:creationId xmlns:a16="http://schemas.microsoft.com/office/drawing/2014/main" id="{4F06CB39-2341-4A97-4F74-FDCC21CBD6EF}"/>
              </a:ext>
            </a:extLst>
          </p:cNvPr>
          <p:cNvGrpSpPr/>
          <p:nvPr/>
        </p:nvGrpSpPr>
        <p:grpSpPr>
          <a:xfrm>
            <a:off x="912070" y="2425393"/>
            <a:ext cx="5690483" cy="866584"/>
            <a:chOff x="-1189463" y="530263"/>
            <a:chExt cx="11380966" cy="1733167"/>
          </a:xfrm>
        </p:grpSpPr>
        <p:sp>
          <p:nvSpPr>
            <p:cNvPr id="10" name="TextBox 10">
              <a:extLst>
                <a:ext uri="{FF2B5EF4-FFF2-40B4-BE49-F238E27FC236}">
                  <a16:creationId xmlns:a16="http://schemas.microsoft.com/office/drawing/2014/main" id="{702F9430-A3AC-4407-A96A-395D9DD35316}"/>
                </a:ext>
              </a:extLst>
            </p:cNvPr>
            <p:cNvSpPr txBox="1"/>
            <p:nvPr/>
          </p:nvSpPr>
          <p:spPr>
            <a:xfrm>
              <a:off x="-1189463" y="530263"/>
              <a:ext cx="11380966" cy="1733167"/>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en-GB"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rPr>
                <a:t>CỦNG CỐ</a:t>
              </a:r>
              <a:endParaRPr kumimoji="0" lang="en-US"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endParaRPr>
            </a:p>
          </p:txBody>
        </p:sp>
        <p:sp>
          <p:nvSpPr>
            <p:cNvPr id="11" name="TextBox 11">
              <a:extLst>
                <a:ext uri="{FF2B5EF4-FFF2-40B4-BE49-F238E27FC236}">
                  <a16:creationId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a:extLst>
              <a:ext uri="{FF2B5EF4-FFF2-40B4-BE49-F238E27FC236}">
                <a16:creationId xmlns:a16="http://schemas.microsoft.com/office/drawing/2014/main" id="{FEF2DBF3-8AD4-3424-2B68-AE664CB1DC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5836346"/>
            <a:ext cx="2522508" cy="4255765"/>
          </a:xfrm>
          <a:prstGeom prst="rect">
            <a:avLst/>
          </a:prstGeom>
        </p:spPr>
      </p:pic>
      <p:pic>
        <p:nvPicPr>
          <p:cNvPr id="13" name="Picture 13">
            <a:extLst>
              <a:ext uri="{FF2B5EF4-FFF2-40B4-BE49-F238E27FC236}">
                <a16:creationId xmlns:a16="http://schemas.microsoft.com/office/drawing/2014/main" id="{7FACC3A9-6EF1-00F7-4214-FF45420B97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494691" y="1501485"/>
            <a:ext cx="3404555" cy="5158417"/>
          </a:xfrm>
          <a:prstGeom prst="rect">
            <a:avLst/>
          </a:prstGeom>
        </p:spPr>
      </p:pic>
      <p:pic>
        <p:nvPicPr>
          <p:cNvPr id="14" name="Picture 14">
            <a:extLst>
              <a:ext uri="{FF2B5EF4-FFF2-40B4-BE49-F238E27FC236}">
                <a16:creationId xmlns:a16="http://schemas.microsoft.com/office/drawing/2014/main" id="{32369537-AD7C-DA18-43D8-2C7A4C8C4B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B087666-CEAC-3C4C-7449-27D1B5225C8A}"/>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sau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endParaRPr lang="en-US" sz="3200" b="1" kern="0" dirty="0">
              <a:solidFill>
                <a:srgbClr val="002060"/>
              </a:solidFill>
              <a:latin typeface="Roboto" panose="02000000000000000000" pitchFamily="2" charset="0"/>
              <a:cs typeface="Arial" panose="020B0604020202020204" pitchFamily="34" charset="0"/>
              <a:sym typeface="Arial"/>
            </a:endParaRPr>
          </a:p>
        </p:txBody>
      </p:sp>
      <p:sp>
        <p:nvSpPr>
          <p:cNvPr id="59" name="A">
            <a:extLst>
              <a:ext uri="{FF2B5EF4-FFF2-40B4-BE49-F238E27FC236}">
                <a16:creationId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DE29863A-3214-0006-7FED-FA5283327E30}"/>
              </a:ext>
            </a:extLst>
          </p:cNvPr>
          <p:cNvSpPr/>
          <p:nvPr/>
        </p:nvSpPr>
        <p:spPr>
          <a:xfrm>
            <a:off x="609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vẫn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đứng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yên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3" name="Oval 62">
            <a:extLst>
              <a:ext uri="{FF2B5EF4-FFF2-40B4-BE49-F238E27FC236}">
                <a16:creationId xmlns:a16="http://schemas.microsoft.com/office/drawing/2014/main" id="{A01DB73C-FC10-FF2C-169B-3036F8295B43}"/>
              </a:ext>
            </a:extLst>
          </p:cNvPr>
          <p:cNvSpPr/>
          <p:nvPr/>
        </p:nvSpPr>
        <p:spPr>
          <a:xfrm>
            <a:off x="6096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Biểu thức tính công suất là</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gì?</a:t>
            </a:r>
            <a:endParaRPr kumimoji="0" lang="en-US" sz="5333"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P = A.t </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P = A/</a:t>
            </a:r>
            <a:r>
              <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p>
        </p:txBody>
      </p:sp>
      <p:sp>
        <p:nvSpPr>
          <p:cNvPr id="61" name="C">
            <a:extLst>
              <a:ext uri="{FF2B5EF4-FFF2-40B4-BE49-F238E27FC236}">
                <a16:creationId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P = t/A</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P = A</a:t>
            </a:r>
            <a:r>
              <a:rPr kumimoji="0" lang="en-US" sz="3733" b="0" i="0" u="none" strike="noStrike" kern="0" cap="none" spc="0" normalizeH="0" baseline="3000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3: </a:t>
            </a:r>
            <a:r>
              <a:rPr lang="en-US" sz="3200" b="1" kern="0" dirty="0">
                <a:solidFill>
                  <a:srgbClr val="002060"/>
                </a:solidFill>
                <a:latin typeface="Roboto" panose="02000000000000000000" pitchFamily="2" charset="0"/>
                <a:cs typeface="Arial" panose="020B0604020202020204" pitchFamily="34" charset="0"/>
              </a:rPr>
              <a:t>Trong </a:t>
            </a:r>
            <a:r>
              <a:rPr lang="en-US" sz="3200" b="1" kern="0" dirty="0" err="1">
                <a:solidFill>
                  <a:srgbClr val="002060"/>
                </a:solidFill>
                <a:latin typeface="Roboto" panose="02000000000000000000" pitchFamily="2" charset="0"/>
                <a:cs typeface="Arial" panose="020B0604020202020204" pitchFamily="34" charset="0"/>
              </a:rPr>
              <a:t>những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dưới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p>
        </p:txBody>
      </p:sp>
      <p:sp>
        <p:nvSpPr>
          <p:cNvPr id="59" name="A">
            <a:extLst>
              <a:ext uri="{FF2B5EF4-FFF2-40B4-BE49-F238E27FC236}">
                <a16:creationId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kéo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sĩ</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nâng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quả</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tạ</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cao</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Máy</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xúc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đất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làm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việc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3A14224C-27E4-5EB3-78A0-BE42A1C5075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Hòn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bi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thẳng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đều</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sàn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nằm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coi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tuyệt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đối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nhẵn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 name="Oval 1">
            <a:extLst>
              <a:ext uri="{FF2B5EF4-FFF2-40B4-BE49-F238E27FC236}">
                <a16:creationId xmlns:a16="http://schemas.microsoft.com/office/drawing/2014/main" id="{97707934-4F4C-A4B4-1358-E69CEF184247}"/>
              </a:ext>
            </a:extLst>
          </p:cNvPr>
          <p:cNvSpPr/>
          <p:nvPr/>
        </p:nvSpPr>
        <p:spPr>
          <a:xfrm>
            <a:off x="6781800" y="4820995"/>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4: Đơn vị của công suất 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Oát (W)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Kilôoát (kW)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Jun trên giây (J/s)</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Cả ba đơn vị trên</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736E4969-5FF9-6710-BD0A-3E5970EB59C4}"/>
              </a:ext>
            </a:extLst>
          </p:cNvPr>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DB6634-A4A2-37A9-585B-238F55FC7806}"/>
              </a:ext>
            </a:extLst>
          </p:cNvPr>
          <p:cNvSpPr/>
          <p:nvPr/>
        </p:nvSpPr>
        <p:spPr>
          <a:xfrm>
            <a:off x="4933387" y="4319411"/>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TextBox 6">
            <a:extLst>
              <a:ext uri="{FF2B5EF4-FFF2-40B4-BE49-F238E27FC236}">
                <a16:creationId xmlns:a16="http://schemas.microsoft.com/office/drawing/2014/main" id="{A4F4F7F5-2E2B-C511-A065-B929A4961978}"/>
              </a:ext>
            </a:extLst>
          </p:cNvPr>
          <p:cNvSpPr txBox="1"/>
          <p:nvPr/>
        </p:nvSpPr>
        <p:spPr>
          <a:xfrm>
            <a:off x="4933387" y="1086675"/>
            <a:ext cx="6147853" cy="1015663"/>
          </a:xfrm>
          <a:prstGeom prst="rect">
            <a:avLst/>
          </a:prstGeom>
          <a:noFill/>
        </p:spPr>
        <p:txBody>
          <a:bodyPr wrap="square">
            <a:spAutoFit/>
          </a:bodyPr>
          <a:lstStyle/>
          <a:p>
            <a:pPr algn="ctr"/>
            <a:r>
              <a:rPr lang="en-US" sz="6000" dirty="0">
                <a:solidFill>
                  <a:srgbClr val="000000"/>
                </a:solidFill>
                <a:latin typeface="Fira Sans Extra Condensed Black" panose="020B0A03050000020004" pitchFamily="34" charset="0"/>
                <a:ea typeface="Tahoma" panose="020B0604030504040204" pitchFamily="34" charset="0"/>
                <a:cs typeface="Tahoma" panose="020B0604030504040204" pitchFamily="34" charset="0"/>
              </a:rPr>
              <a:t>NỘI DUNG BÀI HỌC</a:t>
            </a:r>
            <a:endParaRPr lang="en-US" sz="6000" dirty="0">
              <a:solidFill>
                <a:srgbClr val="000000"/>
              </a:solidFill>
            </a:endParaRPr>
          </a:p>
        </p:txBody>
      </p:sp>
      <p:grpSp>
        <p:nvGrpSpPr>
          <p:cNvPr id="4" name="Group 3">
            <a:extLst>
              <a:ext uri="{FF2B5EF4-FFF2-40B4-BE49-F238E27FC236}">
                <a16:creationId xmlns:a16="http://schemas.microsoft.com/office/drawing/2014/main" id="{5DC8243E-4F81-BEB4-E9A6-9F0E84F2D38D}"/>
              </a:ext>
            </a:extLst>
          </p:cNvPr>
          <p:cNvGrpSpPr/>
          <p:nvPr/>
        </p:nvGrpSpPr>
        <p:grpSpPr>
          <a:xfrm>
            <a:off x="5655075" y="2993994"/>
            <a:ext cx="3524435" cy="870012"/>
            <a:chOff x="5655075" y="2993994"/>
            <a:chExt cx="3524435" cy="870012"/>
          </a:xfrm>
        </p:grpSpPr>
        <p:sp>
          <p:nvSpPr>
            <p:cNvPr id="3" name="Rectangle: Rounded Corners 2">
              <a:extLst>
                <a:ext uri="{FF2B5EF4-FFF2-40B4-BE49-F238E27FC236}">
                  <a16:creationId xmlns:a16="http://schemas.microsoft.com/office/drawing/2014/main" id="{E515B243-8BCB-D498-86D9-6ECDA6C9A18C}"/>
                </a:ext>
              </a:extLst>
            </p:cNvPr>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B6DD4C-9DAB-847F-66C9-F895694FB9F2}"/>
                </a:ext>
              </a:extLst>
            </p:cNvPr>
            <p:cNvSpPr txBox="1"/>
            <p:nvPr/>
          </p:nvSpPr>
          <p:spPr>
            <a:xfrm>
              <a:off x="5874419" y="3075057"/>
              <a:ext cx="2026707"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4000" dirty="0">
                <a:solidFill>
                  <a:schemeClr val="bg1"/>
                </a:solidFill>
                <a:latin typeface="Fira Sans Condensed Medium" panose="020B0603050000020004" pitchFamily="34" charset="0"/>
              </a:endParaRPr>
            </a:p>
          </p:txBody>
        </p:sp>
      </p:grpSp>
      <p:grpSp>
        <p:nvGrpSpPr>
          <p:cNvPr id="10" name="Group 9">
            <a:extLst>
              <a:ext uri="{FF2B5EF4-FFF2-40B4-BE49-F238E27FC236}">
                <a16:creationId xmlns:a16="http://schemas.microsoft.com/office/drawing/2014/main" id="{AA31DE6C-CA5F-9455-7089-D09B4725408F}"/>
              </a:ext>
            </a:extLst>
          </p:cNvPr>
          <p:cNvGrpSpPr/>
          <p:nvPr/>
        </p:nvGrpSpPr>
        <p:grpSpPr>
          <a:xfrm>
            <a:off x="5655075" y="4238348"/>
            <a:ext cx="3524435" cy="870012"/>
            <a:chOff x="5655075" y="2993994"/>
            <a:chExt cx="3524435" cy="870012"/>
          </a:xfrm>
        </p:grpSpPr>
        <p:sp>
          <p:nvSpPr>
            <p:cNvPr id="11" name="Rectangle: Rounded Corners 10">
              <a:extLst>
                <a:ext uri="{FF2B5EF4-FFF2-40B4-BE49-F238E27FC236}">
                  <a16:creationId xmlns:a16="http://schemas.microsoft.com/office/drawing/2014/main" id="{EBA37998-5DEE-7140-7EAB-1EE12F10E755}"/>
                </a:ext>
              </a:extLst>
            </p:cNvPr>
            <p:cNvSpPr/>
            <p:nvPr/>
          </p:nvSpPr>
          <p:spPr>
            <a:xfrm>
              <a:off x="5655075" y="2993994"/>
              <a:ext cx="3524435"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08D76E-AA68-8DF6-F4A8-33CDF638E9C4}"/>
                </a:ext>
              </a:extLst>
            </p:cNvPr>
            <p:cNvSpPr txBox="1"/>
            <p:nvPr/>
          </p:nvSpPr>
          <p:spPr>
            <a:xfrm>
              <a:off x="5874419" y="3075057"/>
              <a:ext cx="3198560"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40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93774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5: </a:t>
            </a:r>
            <a:r>
              <a:rPr kumimoji="0" lang="en-US" sz="3200" b="1" i="0" u="none" strike="noStrike" kern="1200" cap="none" spc="0" normalizeH="0" baseline="0" noProof="0" dirty="0">
                <a:ln>
                  <a:noFill/>
                </a:ln>
                <a:solidFill>
                  <a:srgbClr val="1C4F59"/>
                </a:solidFill>
                <a:effectLst/>
                <a:uLnTx/>
                <a:uFillTx/>
                <a:latin typeface="Roboto" panose="02000000000000000000" pitchFamily="2" charset="0"/>
                <a:ea typeface="Calibri" panose="020F0502020204030204" pitchFamily="34"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thức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F </a:t>
            </a:r>
            <a:r>
              <a:rPr lang="en-US" sz="3200" b="1" kern="0" dirty="0" err="1">
                <a:solidFill>
                  <a:srgbClr val="002060"/>
                </a:solidFill>
                <a:latin typeface="Roboto" panose="02000000000000000000" pitchFamily="2" charset="0"/>
                <a:cs typeface="Arial" panose="020B0604020202020204" pitchFamily="34" charset="0"/>
              </a:rPr>
              <a:t>làm</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vật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dịch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chuyển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quãng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đường</a:t>
            </a:r>
            <a:r>
              <a:rPr lang="en-US" sz="3200" b="1" kern="0" dirty="0">
                <a:solidFill>
                  <a:srgbClr val="002060"/>
                </a:solidFill>
                <a:latin typeface="Roboto" panose="02000000000000000000" pitchFamily="2" charset="0"/>
                <a:cs typeface="Arial" panose="020B0604020202020204" pitchFamily="34" charset="0"/>
              </a:rPr>
              <a:t> s </a:t>
            </a:r>
            <a:r>
              <a:rPr lang="en-US" sz="3200" b="1" kern="0" dirty="0" err="1">
                <a:solidFill>
                  <a:srgbClr val="002060"/>
                </a:solidFill>
                <a:latin typeface="Roboto" panose="02000000000000000000" pitchFamily="2" charset="0"/>
                <a:cs typeface="Arial" panose="020B0604020202020204" pitchFamily="34" charset="0"/>
              </a:rPr>
              <a:t>theo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hướng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của</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là</a:t>
            </a:r>
            <a:r>
              <a:rPr lang="en-US" sz="3200" b="1" kern="0" dirty="0">
                <a:solidFill>
                  <a:srgbClr val="002060"/>
                </a:solidFill>
                <a:latin typeface="Roboto" panose="02000000000000000000" pitchFamily="2" charset="0"/>
                <a:cs typeface="Arial" panose="020B0604020202020204" pitchFamily="34" charset="0"/>
              </a:rPr>
              <a:t>:</a:t>
            </a:r>
          </a:p>
        </p:txBody>
      </p:sp>
      <p:sp>
        <p:nvSpPr>
          <p:cNvPr id="59" name="A">
            <a:extLst>
              <a:ext uri="{FF2B5EF4-FFF2-40B4-BE49-F238E27FC236}">
                <a16:creationId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s/F</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 –s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6B0F43B7-9065-5A4C-FA51-8D77A0CA0EC1}"/>
              </a:ext>
            </a:extLst>
          </p:cNvPr>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7DB33C35-2CE4-461A-E8CB-C23C956B0D1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3E9F9472-7DF7-2D63-8078-18A07D52B62A}"/>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886A4A42-7B1A-288C-473A-B5506D83CEE8}"/>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AE71B08-A39A-338B-DD44-14917A1A83A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EF831396-D710-DC28-F31D-F7DCD5754265}"/>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2C1F2AF-9020-EF26-B51D-FE667E906A6F}"/>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F1DAF769-66B7-76DD-BEA3-B7063C8E5D98}"/>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BD6C07D5-880D-9E54-9B59-7AB9D296D78A}"/>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5A71FDC-4075-801E-85AF-F10930D897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386B2B77-E867-D2F3-35C1-4BD7C3238982}"/>
              </a:ext>
            </a:extLst>
          </p:cNvPr>
          <p:cNvSpPr/>
          <p:nvPr/>
        </p:nvSpPr>
        <p:spPr>
          <a:xfrm>
            <a:off x="457200"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88E936E-26FD-11AB-0317-D66C76D11612}"/>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0506EA7-D48F-348E-6AB5-2957CAF5E32F}"/>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7CD76B3-68B1-5236-EFFD-0F95F4272AD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8D952F50-4E41-2327-0A5C-077701AA571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2B7B9A6-CEF7-7C5B-9D1D-D64EAEDEC3FD}"/>
              </a:ext>
            </a:extLst>
          </p:cNvPr>
          <p:cNvSpPr/>
          <p:nvPr/>
        </p:nvSpPr>
        <p:spPr>
          <a:xfrm>
            <a:off x="7620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1500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10</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25</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a16="http://schemas.microsoft.com/office/drawing/2014/main" id="{9144CCB1-15CC-418D-B44F-08DFB5A10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8: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F2D38-DF74-BA7A-4AC9-F600F1469B07}"/>
              </a:ext>
            </a:extLst>
          </p:cNvPr>
          <p:cNvSpPr txBox="1"/>
          <p:nvPr/>
        </p:nvSpPr>
        <p:spPr>
          <a:xfrm>
            <a:off x="5305475" y="651465"/>
            <a:ext cx="1524776" cy="584775"/>
          </a:xfrm>
          <a:prstGeom prst="rect">
            <a:avLst/>
          </a:prstGeom>
          <a:noFill/>
        </p:spPr>
        <p:txBody>
          <a:bodyPr wrap="none" rtlCol="0">
            <a:spAutoFit/>
          </a:bodyPr>
          <a:lstStyle/>
          <a:p>
            <a:pPr defTabSz="1219170">
              <a:buClr>
                <a:srgbClr val="000000"/>
              </a:buClr>
            </a:pPr>
            <a:r>
              <a:rPr lang="en-US" sz="3200" u="sng" kern="0" dirty="0" err="1">
                <a:solidFill>
                  <a:srgbClr val="002060"/>
                </a:solidFill>
                <a:latin typeface="Roboto" panose="02000000000000000000" pitchFamily="2" charset="0"/>
                <a:cs typeface="Arial"/>
                <a:sym typeface="Arial"/>
              </a:rPr>
              <a:t>Lời</a:t>
            </a:r>
            <a:r>
              <a:rPr lang="en-US" sz="3200" u="sng" kern="0" dirty="0">
                <a:solidFill>
                  <a:srgbClr val="002060"/>
                </a:solidFill>
                <a:latin typeface="Roboto" panose="02000000000000000000" pitchFamily="2" charset="0"/>
                <a:cs typeface="Arial"/>
                <a:sym typeface="Arial"/>
              </a:rPr>
              <a:t> </a:t>
            </a:r>
            <a:r>
              <a:rPr lang="en-US" sz="3200" u="sng" kern="0" dirty="0" err="1">
                <a:solidFill>
                  <a:srgbClr val="002060"/>
                </a:solidFill>
                <a:latin typeface="Roboto" panose="02000000000000000000" pitchFamily="2" charset="0"/>
                <a:cs typeface="Arial"/>
                <a:sym typeface="Arial"/>
              </a:rPr>
              <a:t>giải</a:t>
            </a:r>
            <a:endParaRPr lang="en-US" sz="3200" u="sng" kern="0" dirty="0">
              <a:solidFill>
                <a:srgbClr val="000000"/>
              </a:solidFill>
              <a:latin typeface="Roboto" panose="02000000000000000000" pitchFamily="2" charset="0"/>
              <a:cs typeface="Arial"/>
              <a:sym typeface="Arial"/>
            </a:endParaRPr>
          </a:p>
        </p:txBody>
      </p:sp>
      <p:sp>
        <p:nvSpPr>
          <p:cNvPr id="9" name="TextBox 8">
            <a:extLst>
              <a:ext uri="{FF2B5EF4-FFF2-40B4-BE49-F238E27FC236}">
                <a16:creationId xmlns:a16="http://schemas.microsoft.com/office/drawing/2014/main" id="{0BFD0B28-812F-3513-45C6-E973D55E5751}"/>
              </a:ext>
            </a:extLst>
          </p:cNvPr>
          <p:cNvSpPr txBox="1"/>
          <p:nvPr/>
        </p:nvSpPr>
        <p:spPr>
          <a:xfrm>
            <a:off x="1423509" y="1981097"/>
            <a:ext cx="2691291" cy="748923"/>
          </a:xfrm>
          <a:prstGeom prst="rect">
            <a:avLst/>
          </a:prstGeom>
          <a:noFill/>
        </p:spPr>
        <p:txBody>
          <a:bodyPr wrap="square" rtlCol="0">
            <a:spAutoFit/>
          </a:bodyPr>
          <a:lstStyle/>
          <a:p>
            <a:pPr defTabSz="1219170">
              <a:lnSpc>
                <a:spcPct val="150000"/>
              </a:lnSpc>
              <a:buClr>
                <a:srgbClr val="000000"/>
              </a:buClr>
            </a:pPr>
            <a:r>
              <a:rPr lang="en-US" sz="3200" kern="0" dirty="0">
                <a:solidFill>
                  <a:srgbClr val="000000"/>
                </a:solidFill>
                <a:latin typeface="Roboto" panose="02000000000000000000" pitchFamily="2" charset="0"/>
                <a:cs typeface="Arial"/>
                <a:sym typeface="Arial"/>
              </a:rPr>
              <a:t>b) Ta </a:t>
            </a:r>
            <a:r>
              <a:rPr lang="en-US" sz="3200" kern="0" dirty="0" err="1">
                <a:solidFill>
                  <a:srgbClr val="000000"/>
                </a:solidFill>
                <a:latin typeface="Roboto" panose="02000000000000000000" pitchFamily="2" charset="0"/>
                <a:cs typeface="Arial"/>
                <a:sym typeface="Arial"/>
              </a:rPr>
              <a:t>có</a:t>
            </a:r>
            <a:r>
              <a:rPr lang="en-US" sz="3200" kern="0" dirty="0">
                <a:solidFill>
                  <a:srgbClr val="000000"/>
                </a:solidFill>
                <a:latin typeface="Roboto" panose="02000000000000000000" pitchFamily="2" charset="0"/>
                <a:cs typeface="Arial"/>
                <a:sym typeface="Arial"/>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E67D88-1D64-459E-BF26-ECCB86EA56BF}"/>
                  </a:ext>
                </a:extLst>
              </p:cNvPr>
              <p:cNvSpPr txBox="1"/>
              <p:nvPr/>
            </p:nvSpPr>
            <p:spPr>
              <a:xfrm>
                <a:off x="3417236" y="1812334"/>
                <a:ext cx="1777065"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oMath>
                </a14:m>
                <a:endParaRPr lang="en-US" sz="3733" kern="0" dirty="0">
                  <a:solidFill>
                    <a:srgbClr val="000000"/>
                  </a:solidFill>
                  <a:latin typeface="Roboto" panose="02000000000000000000" pitchFamily="2" charset="0"/>
                  <a:cs typeface="Arial"/>
                  <a:sym typeface="Arial"/>
                </a:endParaRPr>
              </a:p>
            </p:txBody>
          </p:sp>
        </mc:Choice>
        <mc:Fallback xmlns="">
          <p:sp>
            <p:nvSpPr>
              <p:cNvPr id="10" name="TextBox 9">
                <a:extLst>
                  <a:ext uri="{FF2B5EF4-FFF2-40B4-BE49-F238E27FC236}">
                    <a16:creationId xmlns:a16="http://schemas.microsoft.com/office/drawing/2014/main" id="{39E67D88-1D64-459E-BF26-ECCB86EA56BF}"/>
                  </a:ext>
                </a:extLst>
              </p:cNvPr>
              <p:cNvSpPr txBox="1">
                <a:spLocks noRot="1" noChangeAspect="1" noMove="1" noResize="1" noEditPoints="1" noAdjustHandles="1" noChangeArrowheads="1" noChangeShapeType="1" noTextEdit="1"/>
              </p:cNvSpPr>
              <p:nvPr/>
            </p:nvSpPr>
            <p:spPr>
              <a:xfrm>
                <a:off x="3417236" y="1812334"/>
                <a:ext cx="1777065" cy="1077218"/>
              </a:xfrm>
              <a:prstGeom prst="rect">
                <a:avLst/>
              </a:prstGeom>
              <a:blipFill>
                <a:blip r:embed="rId2"/>
                <a:stretch>
                  <a:fillRect l="-22680" t="-20904" b="-3785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04404E6-845A-4C1C-835F-6517738EE420}"/>
              </a:ext>
            </a:extLst>
          </p:cNvPr>
          <p:cNvSpPr txBox="1"/>
          <p:nvPr/>
        </p:nvSpPr>
        <p:spPr>
          <a:xfrm>
            <a:off x="5508675" y="1844095"/>
            <a:ext cx="4266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Mà</a:t>
            </a:r>
            <a:r>
              <a:rPr lang="en-US" sz="3200" kern="0" dirty="0">
                <a:solidFill>
                  <a:srgbClr val="000000"/>
                </a:solidFill>
                <a:latin typeface="Roboto" panose="02000000000000000000" pitchFamily="2" charset="0"/>
                <a:cs typeface="Arial"/>
                <a:sym typeface="Arial"/>
              </a:rPr>
              <a:t> A = F.s </a:t>
            </a:r>
            <a:r>
              <a:rPr lang="en-US" sz="3200" kern="0" dirty="0" err="1">
                <a:solidFill>
                  <a:srgbClr val="000000"/>
                </a:solidFill>
                <a:latin typeface="Roboto" panose="02000000000000000000" pitchFamily="2" charset="0"/>
                <a:cs typeface="Arial"/>
                <a:sym typeface="Arial"/>
              </a:rPr>
              <a:t>với</a:t>
            </a:r>
            <a:r>
              <a:rPr lang="en-US" sz="3200" kern="0" dirty="0">
                <a:solidFill>
                  <a:srgbClr val="000000"/>
                </a:solidFill>
                <a:latin typeface="Roboto" panose="02000000000000000000" pitchFamily="2" charset="0"/>
                <a:cs typeface="Arial"/>
                <a:sym typeface="Arial"/>
              </a:rPr>
              <a:t> s = v.t </a:t>
            </a:r>
          </a:p>
        </p:txBody>
      </p:sp>
      <p:sp>
        <p:nvSpPr>
          <p:cNvPr id="12" name="Arrow: Right 11">
            <a:extLst>
              <a:ext uri="{FF2B5EF4-FFF2-40B4-BE49-F238E27FC236}">
                <a16:creationId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Roboto" panose="02000000000000000000" pitchFamily="2"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BCE006-428A-1238-4CA6-2D6426AF6AD2}"/>
                  </a:ext>
                </a:extLst>
              </p:cNvPr>
              <p:cNvSpPr txBox="1"/>
              <p:nvPr/>
            </p:nvSpPr>
            <p:spPr>
              <a:xfrm>
                <a:off x="2279385" y="3168558"/>
                <a:ext cx="6641167"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r>
                      <a:rPr lang="en-US" sz="3733" i="1" kern="0" baseline="-25000">
                        <a:solidFill>
                          <a:srgbClr val="000000"/>
                        </a:solidFill>
                        <a:latin typeface="Cambria Math" panose="02040503050406030204" pitchFamily="18" charset="0"/>
                        <a:sym typeface="Arial"/>
                      </a:rPr>
                      <m:t> </m:t>
                    </m:r>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s</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 </m:t>
                        </m:r>
                        <m:r>
                          <m:rPr>
                            <m:nor/>
                          </m:rPr>
                          <a:rPr lang="en-US" sz="3733" kern="0">
                            <a:solidFill>
                              <a:srgbClr val="000000"/>
                            </a:solidFill>
                            <a:latin typeface="Roboto" panose="02000000000000000000" pitchFamily="2" charset="0"/>
                            <a:cs typeface="Arial"/>
                            <a:sym typeface="Arial"/>
                          </a:rPr>
                          <m:t>v</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t</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a:t>
                </a:r>
              </a:p>
            </p:txBody>
          </p:sp>
        </mc:Choice>
        <mc:Fallback xmlns="">
          <p:sp>
            <p:nvSpPr>
              <p:cNvPr id="13" name="TextBox 12">
                <a:extLst>
                  <a:ext uri="{FF2B5EF4-FFF2-40B4-BE49-F238E27FC236}">
                    <a16:creationId xmlns:a16="http://schemas.microsoft.com/office/drawing/2014/main" id="{E9BCE006-428A-1238-4CA6-2D6426AF6AD2}"/>
                  </a:ext>
                </a:extLst>
              </p:cNvPr>
              <p:cNvSpPr txBox="1">
                <a:spLocks noRot="1" noChangeAspect="1" noMove="1" noResize="1" noEditPoints="1" noAdjustHandles="1" noChangeArrowheads="1" noChangeShapeType="1" noTextEdit="1"/>
              </p:cNvSpPr>
              <p:nvPr/>
            </p:nvSpPr>
            <p:spPr>
              <a:xfrm>
                <a:off x="2279385" y="3168558"/>
                <a:ext cx="6641167" cy="1077218"/>
              </a:xfrm>
              <a:prstGeom prst="rect">
                <a:avLst/>
              </a:prstGeom>
              <a:blipFill>
                <a:blip r:embed="rId3"/>
                <a:stretch>
                  <a:fillRect l="-6061" t="-21023" b="-3863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41D843-5308-1EC1-C1B5-5C771A64ED18}"/>
              </a:ext>
            </a:extLst>
          </p:cNvPr>
          <p:cNvSpPr txBox="1"/>
          <p:nvPr/>
        </p:nvSpPr>
        <p:spPr>
          <a:xfrm>
            <a:off x="1909040" y="4463573"/>
            <a:ext cx="9219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Đổi</a:t>
            </a:r>
            <a:r>
              <a:rPr lang="en-US" sz="3200" kern="0" dirty="0">
                <a:solidFill>
                  <a:srgbClr val="000000"/>
                </a:solidFill>
                <a:latin typeface="Roboto" panose="02000000000000000000" pitchFamily="2" charset="0"/>
                <a:cs typeface="Arial"/>
                <a:sym typeface="Arial"/>
              </a:rPr>
              <a:t> v = 9 km/h = 2.5 m/s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0E4101-2C71-79E7-EF0A-6887E78EEDB0}"/>
                  </a:ext>
                </a:extLst>
              </p:cNvPr>
              <p:cNvSpPr txBox="1"/>
              <p:nvPr/>
            </p:nvSpPr>
            <p:spPr>
              <a:xfrm>
                <a:off x="2279384" y="5434565"/>
                <a:ext cx="7829816" cy="1077218"/>
              </a:xfrm>
              <a:prstGeom prst="rect">
                <a:avLst/>
              </a:prstGeom>
              <a:noFill/>
            </p:spPr>
            <p:txBody>
              <a:bodyPr wrap="square">
                <a:spAutoFit/>
              </a:bodyPr>
              <a:lstStyle/>
              <a:p>
                <a:pPr defTabSz="1219170">
                  <a:buClr>
                    <a:srgbClr val="000000"/>
                  </a:buClr>
                </a:pPr>
                <a:r>
                  <a:rPr lang="en-US" sz="6400" kern="0" dirty="0" err="1">
                    <a:solidFill>
                      <a:srgbClr val="000000"/>
                    </a:solidFill>
                    <a:latin typeface="VNI-Kun" pitchFamily="2" charset="0"/>
                    <a:cs typeface="Arial"/>
                    <a:sym typeface="Arial"/>
                  </a:rPr>
                  <a:t>P</a:t>
                </a:r>
                <a:r>
                  <a:rPr lang="en-US" sz="3733" kern="0" baseline="-25000" dirty="0" err="1">
                    <a:solidFill>
                      <a:srgbClr val="000000"/>
                    </a:solidFill>
                    <a:latin typeface="Roboto" panose="02000000000000000000" pitchFamily="2" charset="0"/>
                    <a:cs typeface="Arial"/>
                    <a:sym typeface="Arial"/>
                  </a:rPr>
                  <a:t>ngựa</a:t>
                </a:r>
                <a14:m>
                  <m:oMath xmlns:m="http://schemas.openxmlformats.org/officeDocument/2006/math">
                    <m:r>
                      <a:rPr lang="en-US" sz="3733" kern="0">
                        <a:solidFill>
                          <a:srgbClr val="000000"/>
                        </a:solidFill>
                        <a:latin typeface="Cambria Math" panose="02040503050406030204" pitchFamily="18" charset="0"/>
                        <a:sym typeface="Arial"/>
                      </a:rPr>
                      <m:t> </m:t>
                    </m:r>
                  </m:oMath>
                </a14:m>
                <a:r>
                  <a:rPr lang="en-US" sz="3733" kern="0" dirty="0">
                    <a:solidFill>
                      <a:srgbClr val="000000"/>
                    </a:solidFill>
                    <a:latin typeface="Roboto" panose="02000000000000000000" pitchFamily="2" charset="0"/>
                    <a:cs typeface="Arial"/>
                    <a:sym typeface="Arial"/>
                  </a:rPr>
                  <a:t>=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 200. 2.5 = 500 (W) </a:t>
                </a:r>
              </a:p>
            </p:txBody>
          </p:sp>
        </mc:Choice>
        <mc:Fallback xmlns="">
          <p:sp>
            <p:nvSpPr>
              <p:cNvPr id="15" name="TextBox 14">
                <a:extLst>
                  <a:ext uri="{FF2B5EF4-FFF2-40B4-BE49-F238E27FC236}">
                    <a16:creationId xmlns:a16="http://schemas.microsoft.com/office/drawing/2014/main" id="{620E4101-2C71-79E7-EF0A-6887E78EEDB0}"/>
                  </a:ext>
                </a:extLst>
              </p:cNvPr>
              <p:cNvSpPr txBox="1">
                <a:spLocks noRot="1" noChangeAspect="1" noMove="1" noResize="1" noEditPoints="1" noAdjustHandles="1" noChangeArrowheads="1" noChangeShapeType="1" noTextEdit="1"/>
              </p:cNvSpPr>
              <p:nvPr/>
            </p:nvSpPr>
            <p:spPr>
              <a:xfrm>
                <a:off x="2279384" y="5434565"/>
                <a:ext cx="7829816" cy="1077218"/>
              </a:xfrm>
              <a:prstGeom prst="rect">
                <a:avLst/>
              </a:prstGeom>
              <a:blipFill>
                <a:blip r:embed="rId4"/>
                <a:stretch>
                  <a:fillRect l="-5140" t="-18644" b="-40113"/>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486137" y="300943"/>
            <a:ext cx="11296891" cy="203584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a:solidFill>
                  <a:srgbClr val="002060"/>
                </a:solidFill>
                <a:latin typeface="Roboto" panose="02000000000000000000" pitchFamily="2" charset="0"/>
                <a:cs typeface="Arial" panose="020B0604020202020204" pitchFamily="34" charset="0"/>
                <a:sym typeface="Arial"/>
              </a:rPr>
              <a:t>8</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A">
                <a:extLst>
                  <a:ext uri="{FF2B5EF4-FFF2-40B4-BE49-F238E27FC236}">
                    <a16:creationId xmlns:a16="http://schemas.microsoft.com/office/drawing/2014/main" id="{1140D834-028E-15D8-8D33-F8116CE5F3E2}"/>
                  </a:ext>
                </a:extLst>
              </p:cNvPr>
              <p:cNvSpPr/>
              <p:nvPr/>
            </p:nvSpPr>
            <p:spPr>
              <a:xfrm>
                <a:off x="266540" y="3809658"/>
                <a:ext cx="11516488"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Thời gian người đó đi bộ: t = (60 + 30).60 = 5400 s</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Tổng công mà người đó thực hiện trong khoảng thời gian trên là:</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 750.45 = 33750 J</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Công suất của người đi bộ đó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kumimoji="0" lang="en-US" altLang="en-US" sz="32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2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200" b="1" i="1" u="none" strike="noStrike" kern="1200" cap="none" spc="0" normalizeH="0" baseline="0" noProof="0" smtClean="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A</m:t>
                        </m:r>
                      </m:num>
                      <m:den>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t</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kumimoji="0" lang="en-US" altLang="en-US" sz="3200" b="1" i="1" u="none" strike="noStrike" kern="1200" cap="none" spc="0" normalizeH="0" baseline="0" noProof="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3</m:t>
                        </m:r>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375</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num>
                      <m:den>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540</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6,25 (W)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17" name="A">
                <a:extLst>
                  <a:ext uri="{FF2B5EF4-FFF2-40B4-BE49-F238E27FC236}">
                    <a16:creationId xmlns:a16="http://schemas.microsoft.com/office/drawing/2014/main" id="{1140D834-028E-15D8-8D33-F8116CE5F3E2}"/>
                  </a:ext>
                </a:extLst>
              </p:cNvPr>
              <p:cNvSpPr>
                <a:spLocks noRot="1" noChangeAspect="1" noMove="1" noResize="1" noEditPoints="1" noAdjustHandles="1" noChangeArrowheads="1" noChangeShapeType="1" noTextEdit="1"/>
              </p:cNvSpPr>
              <p:nvPr/>
            </p:nvSpPr>
            <p:spPr>
              <a:xfrm>
                <a:off x="266540" y="3809658"/>
                <a:ext cx="11516488" cy="2631449"/>
              </a:xfrm>
              <a:prstGeom prst="roundRect">
                <a:avLst/>
              </a:prstGeom>
              <a:blipFill>
                <a:blip r:embed="rId2"/>
                <a:stretch>
                  <a:fillRect l="-265" t="-24769" b="-578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8EA4C166-1BCD-ACF6-6703-B56B36510E59}"/>
              </a:ext>
            </a:extLst>
          </p:cNvPr>
          <p:cNvSpPr txBox="1">
            <a:spLocks noChangeArrowheads="1"/>
          </p:cNvSpPr>
          <p:nvPr/>
        </p:nvSpPr>
        <p:spPr bwMode="auto">
          <a:xfrm>
            <a:off x="3148494" y="2592360"/>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19337243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F627DC36-A09C-164B-3F4E-B08780E5412E}"/>
              </a:ext>
            </a:extLst>
          </p:cNvPr>
          <p:cNvSpPr/>
          <p:nvPr/>
        </p:nvSpPr>
        <p:spPr>
          <a:xfrm>
            <a:off x="389467" y="625033"/>
            <a:ext cx="11243733" cy="227381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a:solidFill>
                  <a:srgbClr val="002060"/>
                </a:solidFill>
                <a:latin typeface="Roboto" panose="02000000000000000000" pitchFamily="2" charset="0"/>
                <a:cs typeface="Arial" panose="020B0604020202020204" pitchFamily="34" charset="0"/>
                <a:sym typeface="Arial"/>
              </a:rPr>
              <a:t>9</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A">
                <a:extLst>
                  <a:ext uri="{FF2B5EF4-FFF2-40B4-BE49-F238E27FC236}">
                    <a16:creationId xmlns:a16="http://schemas.microsoft.com/office/drawing/2014/main" id="{FC59DAA6-373C-7F69-1F4F-7AFD5CEB4560}"/>
                  </a:ext>
                </a:extLst>
              </p:cNvPr>
              <p:cNvSpPr/>
              <p:nvPr/>
            </p:nvSpPr>
            <p:spPr>
              <a:xfrm>
                <a:off x="636929" y="383652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Hướng dẫn giải:</a:t>
                </a: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mà người đó thực hiện là: A = F.s = 180.8 = 1440 J</a:t>
                </a: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suất của người kéo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kumimoji="0" lang="en-US" altLang="en-US" sz="32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2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200" b="1" i="1" u="none" strike="noStrike" kern="1200" cap="none" spc="0" normalizeH="0" baseline="0" noProof="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A</m:t>
                        </m:r>
                      </m:num>
                      <m:den>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t</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kumimoji="0" lang="en-US" altLang="en-US" sz="3200" b="1" i="1" u="none" strike="noStrike" kern="1200" cap="none" spc="0" normalizeH="0" baseline="0" noProof="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144</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num>
                      <m:den>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3</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48 (W)  </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7" name="A">
                <a:extLst>
                  <a:ext uri="{FF2B5EF4-FFF2-40B4-BE49-F238E27FC236}">
                    <a16:creationId xmlns:a16="http://schemas.microsoft.com/office/drawing/2014/main" id="{FC59DAA6-373C-7F69-1F4F-7AFD5CEB4560}"/>
                  </a:ext>
                </a:extLst>
              </p:cNvPr>
              <p:cNvSpPr>
                <a:spLocks noRot="1" noChangeAspect="1" noMove="1" noResize="1" noEditPoints="1" noAdjustHandles="1" noChangeArrowheads="1" noChangeShapeType="1" noTextEdit="1"/>
              </p:cNvSpPr>
              <p:nvPr/>
            </p:nvSpPr>
            <p:spPr>
              <a:xfrm>
                <a:off x="636929" y="3836525"/>
                <a:ext cx="11167533" cy="2631449"/>
              </a:xfrm>
              <a:prstGeom prst="roundRect">
                <a:avLst/>
              </a:prstGeom>
              <a:blipFill>
                <a:blip r:embed="rId2"/>
                <a:stretch>
                  <a:fillRect l="-218" t="-1041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36159B91-99C5-29AC-3E05-2DEE66D813C9}"/>
              </a:ext>
            </a:extLst>
          </p:cNvPr>
          <p:cNvSpPr txBox="1">
            <a:spLocks noChangeArrowheads="1"/>
          </p:cNvSpPr>
          <p:nvPr/>
        </p:nvSpPr>
        <p:spPr bwMode="auto">
          <a:xfrm>
            <a:off x="3109912" y="3106991"/>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6022802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0"/>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0"/>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486137" y="920067"/>
            <a:ext cx="11296891" cy="5347383"/>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lnSpc>
                <a:spcPct val="120000"/>
              </a:lnSpc>
              <a:buClr>
                <a:srgbClr val="000000"/>
              </a:buClr>
            </a:pPr>
            <a:r>
              <a:rPr lang="vi-VN" sz="3200" b="1" kern="0" dirty="0">
                <a:solidFill>
                  <a:srgbClr val="002060"/>
                </a:solidFill>
                <a:latin typeface="Roboto" panose="02000000000000000000" pitchFamily="2" charset="0"/>
                <a:cs typeface="Arial" panose="020B0604020202020204" pitchFamily="34" charset="0"/>
                <a:sym typeface="Arial"/>
              </a:rPr>
              <a:t>Câu</a:t>
            </a:r>
            <a:r>
              <a:rPr lang="en-US" sz="3200" b="1" kern="0" dirty="0">
                <a:solidFill>
                  <a:srgbClr val="002060"/>
                </a:solidFill>
                <a:latin typeface="Roboto" panose="02000000000000000000" pitchFamily="2" charset="0"/>
                <a:cs typeface="Arial" panose="020B0604020202020204" pitchFamily="34" charset="0"/>
                <a:sym typeface="Arial"/>
              </a:rPr>
              <a:t> 10</a:t>
            </a:r>
            <a:r>
              <a:rPr lang="vi-VN" sz="3200" b="1" kern="0" dirty="0">
                <a:solidFill>
                  <a:srgbClr val="002060"/>
                </a:solidFill>
                <a:latin typeface="Roboto" panose="02000000000000000000" pitchFamily="2" charset="0"/>
                <a:cs typeface="Arial" panose="020B0604020202020204" pitchFamily="34" charset="0"/>
                <a:sym typeface="Arial"/>
              </a:rPr>
              <a:t>: </a:t>
            </a:r>
            <a:r>
              <a:rPr lang="vi-VN" sz="3200" b="1" kern="0" dirty="0">
                <a:solidFill>
                  <a:srgbClr val="002060"/>
                </a:solidFill>
                <a:latin typeface="Roboto" panose="02000000000000000000" pitchFamily="2" charset="0"/>
                <a:cs typeface="Arial" panose="020B0604020202020204" pitchFamily="34" charset="0"/>
              </a:rPr>
              <a:t>Trong mỗi nhịp đập, tim người thực hiện một công xấp xỉ 1 J.</a:t>
            </a:r>
          </a:p>
          <a:p>
            <a:pPr algn="ctr" defTabSz="1219170">
              <a:lnSpc>
                <a:spcPct val="120000"/>
              </a:lnSpc>
              <a:buClr>
                <a:srgbClr val="000000"/>
              </a:buClr>
            </a:pPr>
            <a:r>
              <a:rPr lang="vi-VN" sz="3200" b="1" kern="0" dirty="0">
                <a:solidFill>
                  <a:srgbClr val="002060"/>
                </a:solidFill>
                <a:latin typeface="Roboto" panose="02000000000000000000" pitchFamily="2" charset="0"/>
                <a:cs typeface="Arial" panose="020B0604020202020204" pitchFamily="34" charset="0"/>
              </a:rPr>
              <a:t>a. Tính công suất của tim, biết trung bình cứ một phút tim đập 72 lần.</a:t>
            </a:r>
          </a:p>
          <a:p>
            <a:pPr algn="ctr" defTabSz="1219170">
              <a:lnSpc>
                <a:spcPct val="120000"/>
              </a:lnSpc>
              <a:buClr>
                <a:srgbClr val="000000"/>
              </a:buClr>
            </a:pPr>
            <a:r>
              <a:rPr lang="vi-VN" sz="3200" b="1" kern="0" dirty="0">
                <a:solidFill>
                  <a:srgbClr val="002060"/>
                </a:solidFill>
                <a:latin typeface="Roboto" panose="02000000000000000000" pitchFamily="2" charset="0"/>
                <a:cs typeface="Arial" panose="020B0604020202020204" pitchFamily="34" charset="0"/>
              </a:rPr>
              <a:t>b. Áp hai ngón tay vào vị trí động mạch trên cổ tay của em và đếm số lần tim đập trong một phút, từ đó tính công suất của tim.</a:t>
            </a:r>
          </a:p>
        </p:txBody>
      </p:sp>
    </p:spTree>
    <p:extLst>
      <p:ext uri="{BB962C8B-B14F-4D97-AF65-F5344CB8AC3E}">
        <p14:creationId xmlns:p14="http://schemas.microsoft.com/office/powerpoint/2010/main" val="1576293057"/>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A">
                <a:extLst>
                  <a:ext uri="{FF2B5EF4-FFF2-40B4-BE49-F238E27FC236}">
                    <a16:creationId xmlns:a16="http://schemas.microsoft.com/office/drawing/2014/main" id="{1140D834-028E-15D8-8D33-F8116CE5F3E2}"/>
                  </a:ext>
                </a:extLst>
              </p:cNvPr>
              <p:cNvSpPr/>
              <p:nvPr/>
            </p:nvSpPr>
            <p:spPr>
              <a:xfrm>
                <a:off x="383821" y="2113275"/>
                <a:ext cx="11516488" cy="131572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1219170">
                  <a:lnSpc>
                    <a:spcPct val="120000"/>
                  </a:lnSpc>
                  <a:buClr>
                    <a:srgbClr val="000000"/>
                  </a:buClr>
                  <a:defRPr/>
                </a:pPr>
                <a:r>
                  <a:rPr lang="en-US" sz="3600" kern="0" dirty="0">
                    <a:solidFill>
                      <a:srgbClr val="FFCD53">
                        <a:lumMod val="10000"/>
                      </a:srgbClr>
                    </a:solidFill>
                    <a:latin typeface="Roboto" panose="02000000000000000000" pitchFamily="2" charset="0"/>
                    <a:cs typeface="Arial" panose="020B0604020202020204" pitchFamily="34" charset="0"/>
                  </a:rPr>
                  <a:t>a. </a:t>
                </a:r>
                <a:r>
                  <a:rPr lang="en-US" sz="3600" kern="0" dirty="0" err="1">
                    <a:solidFill>
                      <a:srgbClr val="FFCD53">
                        <a:lumMod val="10000"/>
                      </a:srgbClr>
                    </a:solidFill>
                    <a:latin typeface="Roboto" panose="02000000000000000000" pitchFamily="2" charset="0"/>
                    <a:cs typeface="Arial" panose="020B0604020202020204" pitchFamily="34" charset="0"/>
                  </a:rPr>
                  <a:t>Công</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suất</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của</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tim</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là</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a:solidFill>
                      <a:srgbClr val="FFCD53">
                        <a:lumMod val="10000"/>
                      </a:srgbClr>
                    </a:solidFill>
                    <a:latin typeface="Roboto" panose="02000000000000000000" pitchFamily="2" charset="0"/>
                    <a:cs typeface="Arial" panose="020B0604020202020204" pitchFamily="34" charset="0"/>
                    <a:sym typeface="Arial"/>
                  </a:rPr>
                  <a:t> </a:t>
                </a:r>
                <a:r>
                  <a:rPr kumimoji="0" lang="en-US" altLang="en-US" sz="36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6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600" b="1" i="1" u="none" strike="noStrike" kern="1200" cap="none" spc="0" normalizeH="0" baseline="0" noProof="0" smtClean="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A</m:t>
                        </m:r>
                      </m:num>
                      <m:den>
                        <m:r>
                          <m:rPr>
                            <m:nor/>
                          </m:rP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t</m:t>
                        </m:r>
                      </m:den>
                    </m:f>
                  </m:oMath>
                </a14:m>
                <a: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kumimoji="0" lang="en-US" altLang="en-US" sz="3600" b="1" i="1" u="none" strike="noStrike" kern="1200" cap="none" spc="0" normalizeH="0" baseline="0" noProof="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6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72.1</m:t>
                        </m:r>
                      </m:num>
                      <m:den>
                        <m:r>
                          <m:rPr>
                            <m:nor/>
                          </m:rPr>
                          <a:rPr kumimoji="0" lang="en-US" altLang="en-US" sz="36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6</m:t>
                        </m:r>
                        <m:r>
                          <m:rPr>
                            <m:nor/>
                          </m:rP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den>
                    </m:f>
                  </m:oMath>
                </a14:m>
                <a: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1,2 (W)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endParaRPr kumimoji="0" lang="vi-VN" sz="3600" b="0" i="0" u="none" strike="noStrike" kern="0" cap="none" spc="0" normalizeH="0" baseline="0" noProof="0" dirty="0">
                  <a:ln>
                    <a:noFill/>
                  </a:ln>
                  <a:solidFill>
                    <a:srgbClr val="FFCD53">
                      <a:lumMod val="10000"/>
                    </a:srgbClr>
                  </a:solidFill>
                  <a:effectLst/>
                  <a:uLnTx/>
                  <a:uFillTx/>
                  <a:latin typeface="Roboto" panose="02000000000000000000" pitchFamily="2" charset="0"/>
                  <a:cs typeface="Arial" panose="020B0604020202020204" pitchFamily="34" charset="0"/>
                  <a:sym typeface="Arial"/>
                </a:endParaRPr>
              </a:p>
            </p:txBody>
          </p:sp>
        </mc:Choice>
        <mc:Fallback xmlns="">
          <p:sp>
            <p:nvSpPr>
              <p:cNvPr id="17" name="A">
                <a:extLst>
                  <a:ext uri="{FF2B5EF4-FFF2-40B4-BE49-F238E27FC236}">
                    <a16:creationId xmlns:a16="http://schemas.microsoft.com/office/drawing/2014/main" id="{1140D834-028E-15D8-8D33-F8116CE5F3E2}"/>
                  </a:ext>
                </a:extLst>
              </p:cNvPr>
              <p:cNvSpPr>
                <a:spLocks noRot="1" noChangeAspect="1" noMove="1" noResize="1" noEditPoints="1" noAdjustHandles="1" noChangeArrowheads="1" noChangeShapeType="1" noTextEdit="1"/>
              </p:cNvSpPr>
              <p:nvPr/>
            </p:nvSpPr>
            <p:spPr>
              <a:xfrm>
                <a:off x="383821" y="2113275"/>
                <a:ext cx="11516488" cy="1315725"/>
              </a:xfrm>
              <a:prstGeom prst="roundRect">
                <a:avLst/>
              </a:prstGeom>
              <a:blipFill>
                <a:blip r:embed="rId2"/>
                <a:stretch>
                  <a:fillRect l="-1059"/>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8EA4C166-1BCD-ACF6-6703-B56B36510E59}"/>
              </a:ext>
            </a:extLst>
          </p:cNvPr>
          <p:cNvSpPr txBox="1">
            <a:spLocks noChangeArrowheads="1"/>
          </p:cNvSpPr>
          <p:nvPr/>
        </p:nvSpPr>
        <p:spPr bwMode="auto">
          <a:xfrm>
            <a:off x="3148494" y="881942"/>
            <a:ext cx="5972175" cy="584775"/>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A">
                <a:extLst>
                  <a:ext uri="{FF2B5EF4-FFF2-40B4-BE49-F238E27FC236}">
                    <a16:creationId xmlns:a16="http://schemas.microsoft.com/office/drawing/2014/main" id="{801121A6-FE55-102C-5CB5-69D76804B1AF}"/>
                  </a:ext>
                </a:extLst>
              </p:cNvPr>
              <p:cNvSpPr/>
              <p:nvPr/>
            </p:nvSpPr>
            <p:spPr>
              <a:xfrm>
                <a:off x="376337" y="3245389"/>
                <a:ext cx="11516488" cy="208861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1219170">
                  <a:lnSpc>
                    <a:spcPct val="150000"/>
                  </a:lnSpc>
                  <a:buClr>
                    <a:srgbClr val="000000"/>
                  </a:buClr>
                  <a:defRPr/>
                </a:pPr>
                <a:r>
                  <a:rPr lang="en-US" sz="3600" kern="0" dirty="0">
                    <a:solidFill>
                      <a:srgbClr val="FFCD53">
                        <a:lumMod val="10000"/>
                      </a:srgbClr>
                    </a:solidFill>
                    <a:latin typeface="Roboto" panose="02000000000000000000" pitchFamily="2" charset="0"/>
                    <a:cs typeface="Arial" panose="020B0604020202020204" pitchFamily="34" charset="0"/>
                  </a:rPr>
                  <a:t>b. </a:t>
                </a:r>
                <a:r>
                  <a:rPr lang="en-US" sz="3600" kern="0" dirty="0" err="1">
                    <a:solidFill>
                      <a:srgbClr val="FFCD53">
                        <a:lumMod val="10000"/>
                      </a:srgbClr>
                    </a:solidFill>
                    <a:latin typeface="Roboto" panose="02000000000000000000" pitchFamily="2" charset="0"/>
                    <a:cs typeface="Arial" panose="020B0604020202020204" pitchFamily="34" charset="0"/>
                  </a:rPr>
                  <a:t>Giả</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sử</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tim</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của</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em</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đập</a:t>
                </a:r>
                <a:r>
                  <a:rPr lang="en-US" sz="3600" kern="0" dirty="0">
                    <a:solidFill>
                      <a:srgbClr val="FFCD53">
                        <a:lumMod val="10000"/>
                      </a:srgbClr>
                    </a:solidFill>
                    <a:latin typeface="Roboto" panose="02000000000000000000" pitchFamily="2" charset="0"/>
                    <a:cs typeface="Arial" panose="020B0604020202020204" pitchFamily="34" charset="0"/>
                  </a:rPr>
                  <a:t> 83 </a:t>
                </a:r>
                <a:r>
                  <a:rPr lang="en-US" sz="3600" kern="0" dirty="0" err="1">
                    <a:solidFill>
                      <a:srgbClr val="FFCD53">
                        <a:lumMod val="10000"/>
                      </a:srgbClr>
                    </a:solidFill>
                    <a:latin typeface="Roboto" panose="02000000000000000000" pitchFamily="2" charset="0"/>
                    <a:cs typeface="Arial" panose="020B0604020202020204" pitchFamily="34" charset="0"/>
                  </a:rPr>
                  <a:t>lần</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trong</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một</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phút</a:t>
                </a:r>
                <a:r>
                  <a:rPr lang="en-US" sz="3600" kern="0" dirty="0">
                    <a:solidFill>
                      <a:srgbClr val="FFCD53">
                        <a:lumMod val="10000"/>
                      </a:srgbClr>
                    </a:solidFill>
                    <a:latin typeface="Roboto" panose="02000000000000000000" pitchFamily="2" charset="0"/>
                    <a:cs typeface="Arial" panose="020B0604020202020204" pitchFamily="34" charset="0"/>
                  </a:rPr>
                  <a:t>.</a:t>
                </a:r>
                <a:endParaRPr lang="en-US" sz="3600" kern="0" dirty="0">
                  <a:solidFill>
                    <a:srgbClr val="FFCD53">
                      <a:lumMod val="10000"/>
                    </a:srgbClr>
                  </a:solidFill>
                  <a:latin typeface="Roboto" panose="02000000000000000000" pitchFamily="2" charset="0"/>
                  <a:cs typeface="Arial" panose="020B0604020202020204" pitchFamily="34" charset="0"/>
                  <a:sym typeface="Arial"/>
                </a:endParaRPr>
              </a:p>
              <a:p>
                <a:pPr lvl="0" defTabSz="1219170">
                  <a:lnSpc>
                    <a:spcPct val="150000"/>
                  </a:lnSpc>
                  <a:buClr>
                    <a:srgbClr val="000000"/>
                  </a:buClr>
                  <a:defRPr/>
                </a:pPr>
                <a:r>
                  <a:rPr lang="pt-BR" sz="3600" kern="0" dirty="0">
                    <a:solidFill>
                      <a:srgbClr val="FFCD53">
                        <a:lumMod val="10000"/>
                      </a:srgbClr>
                    </a:solidFill>
                    <a:latin typeface="Roboto" panose="02000000000000000000" pitchFamily="2" charset="0"/>
                    <a:cs typeface="Arial" panose="020B0604020202020204" pitchFamily="34" charset="0"/>
                  </a:rPr>
                  <a:t>Công suất của tim em là:  </a:t>
                </a:r>
                <a:r>
                  <a:rPr kumimoji="0" lang="en-US" altLang="en-US" sz="36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6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600" b="1" i="1" u="none" strike="noStrike" kern="1200" cap="none" spc="0" normalizeH="0" baseline="0" noProof="0" smtClean="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A</m:t>
                        </m:r>
                      </m:num>
                      <m:den>
                        <m:r>
                          <m:rPr>
                            <m:nor/>
                          </m:rP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t</m:t>
                        </m:r>
                      </m:den>
                    </m:f>
                  </m:oMath>
                </a14:m>
                <a: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600" b="1" i="1">
                            <a:solidFill>
                              <a:srgbClr val="003C47"/>
                            </a:solidFill>
                            <a:latin typeface="Cambria Math" panose="02040503050406030204" pitchFamily="18" charset="0"/>
                            <a:cs typeface="Arial" panose="020B0604020202020204" pitchFamily="34" charset="0"/>
                          </a:rPr>
                        </m:ctrlPr>
                      </m:fPr>
                      <m:num>
                        <m:r>
                          <m:rPr>
                            <m:nor/>
                          </m:rPr>
                          <a:rPr lang="en-US" altLang="en-US" sz="3600" b="0" i="0" dirty="0" smtClean="0">
                            <a:solidFill>
                              <a:srgbClr val="003C47"/>
                            </a:solidFill>
                            <a:latin typeface="Arimo" panose="020B0604020202020204" charset="0"/>
                            <a:ea typeface="Arimo" panose="020B0604020202020204" charset="0"/>
                            <a:cs typeface="Arimo" panose="020B0604020202020204" charset="0"/>
                          </a:rPr>
                          <m:t>83</m:t>
                        </m:r>
                        <m:r>
                          <m:rPr>
                            <m:nor/>
                          </m:rPr>
                          <a:rPr lang="en-US" altLang="en-US" sz="3600" dirty="0">
                            <a:solidFill>
                              <a:srgbClr val="003C47"/>
                            </a:solidFill>
                            <a:latin typeface="Arimo" panose="020B0604020202020204" charset="0"/>
                            <a:ea typeface="Arimo" panose="020B0604020202020204" charset="0"/>
                            <a:cs typeface="Arimo" panose="020B0604020202020204" charset="0"/>
                          </a:rPr>
                          <m:t>.1</m:t>
                        </m:r>
                      </m:num>
                      <m:den>
                        <m:r>
                          <m:rPr>
                            <m:nor/>
                          </m:rPr>
                          <a:rPr lang="en-US" altLang="en-US" sz="3600" dirty="0">
                            <a:solidFill>
                              <a:srgbClr val="003C47"/>
                            </a:solidFill>
                            <a:latin typeface="Arimo" panose="020B0604020202020204" charset="0"/>
                            <a:ea typeface="Arimo" panose="020B0604020202020204" charset="0"/>
                            <a:cs typeface="Arimo" panose="020B0604020202020204" charset="0"/>
                          </a:rPr>
                          <m:t>60</m:t>
                        </m:r>
                      </m:den>
                    </m:f>
                  </m:oMath>
                </a14:m>
                <a:r>
                  <a:rPr lang="en-US" altLang="en-US" sz="3600" dirty="0">
                    <a:solidFill>
                      <a:srgbClr val="003C47"/>
                    </a:solidFill>
                    <a:latin typeface="Arimo" panose="020B0604020202020204" charset="0"/>
                    <a:ea typeface="Arimo" panose="020B0604020202020204" charset="0"/>
                    <a:cs typeface="Arimo" panose="020B0604020202020204" charset="0"/>
                  </a:rPr>
                  <a:t> = 1,383 (W) </a:t>
                </a:r>
                <a:endPar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endParaRPr>
              </a:p>
            </p:txBody>
          </p:sp>
        </mc:Choice>
        <mc:Fallback xmlns="">
          <p:sp>
            <p:nvSpPr>
              <p:cNvPr id="3" name="A">
                <a:extLst>
                  <a:ext uri="{FF2B5EF4-FFF2-40B4-BE49-F238E27FC236}">
                    <a16:creationId xmlns:a16="http://schemas.microsoft.com/office/drawing/2014/main" id="{801121A6-FE55-102C-5CB5-69D76804B1AF}"/>
                  </a:ext>
                </a:extLst>
              </p:cNvPr>
              <p:cNvSpPr>
                <a:spLocks noRot="1" noChangeAspect="1" noMove="1" noResize="1" noEditPoints="1" noAdjustHandles="1" noChangeArrowheads="1" noChangeShapeType="1" noTextEdit="1"/>
              </p:cNvSpPr>
              <p:nvPr/>
            </p:nvSpPr>
            <p:spPr>
              <a:xfrm>
                <a:off x="376337" y="3245389"/>
                <a:ext cx="11516488" cy="2088611"/>
              </a:xfrm>
              <a:prstGeom prst="roundRect">
                <a:avLst/>
              </a:prstGeom>
              <a:blipFill>
                <a:blip r:embed="rId3"/>
                <a:stretch>
                  <a:fillRect l="-741" b="-58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90070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8">
          <a:extLst>
            <a:ext uri="{FF2B5EF4-FFF2-40B4-BE49-F238E27FC236}">
              <a16:creationId xmlns:a16="http://schemas.microsoft.com/office/drawing/2014/main" id="{2F6E48FD-582A-091A-CF38-59626DE3E24F}"/>
            </a:ext>
          </a:extLst>
        </p:cNvPr>
        <p:cNvGrpSpPr/>
        <p:nvPr/>
      </p:nvGrpSpPr>
      <p:grpSpPr>
        <a:xfrm>
          <a:off x="0" y="0"/>
          <a:ext cx="0" cy="0"/>
          <a:chOff x="0" y="0"/>
          <a:chExt cx="0" cy="0"/>
        </a:xfrm>
      </p:grpSpPr>
      <p:sp>
        <p:nvSpPr>
          <p:cNvPr id="3619" name="Google Shape;3619;p61">
            <a:extLst>
              <a:ext uri="{FF2B5EF4-FFF2-40B4-BE49-F238E27FC236}">
                <a16:creationId xmlns:a16="http://schemas.microsoft.com/office/drawing/2014/main" id="{74E020D9-D9E6-8D28-599A-2FA271D09E70}"/>
              </a:ext>
            </a:extLst>
          </p:cNvPr>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vi-VN" sz="6600" b="1" dirty="0">
                <a:effectLst>
                  <a:outerShdw blurRad="38100" dist="38100" dir="2700000" algn="tl">
                    <a:srgbClr val="000000">
                      <a:alpha val="43137"/>
                    </a:srgbClr>
                  </a:outerShdw>
                </a:effectLst>
                <a:latin typeface="Fira Sans Extra Condensed Black" panose="020B0A03050000020004" pitchFamily="34" charset="0"/>
                <a:ea typeface="Tahoma" panose="020B0604030504040204" pitchFamily="34" charset="0"/>
                <a:cs typeface="Tahoma" panose="020B0604030504040204" pitchFamily="34" charset="0"/>
              </a:rPr>
              <a:t>CHÚC CÁC EM HỌC TỐT</a:t>
            </a:r>
            <a:endParaRPr sz="6600" b="1" dirty="0">
              <a:effectLst>
                <a:outerShdw blurRad="38100" dist="38100" dir="2700000" algn="tl">
                  <a:srgbClr val="000000">
                    <a:alpha val="43137"/>
                  </a:srgbClr>
                </a:outerShdw>
              </a:effectLst>
              <a:latin typeface="Fira Sans Extra Condensed Black" panose="020B0A030500000200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7591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latin typeface="Roboto" panose="02000000000000000000" pitchFamily="2" charset="0"/>
              </a:rPr>
              <a:t>I. </a:t>
            </a:r>
            <a:r>
              <a:rPr lang="en-US" sz="13800" b="1" kern="0" dirty="0" err="1">
                <a:latin typeface="Roboto" panose="02000000000000000000" pitchFamily="2" charset="0"/>
              </a:rPr>
              <a:t>Công</a:t>
            </a:r>
            <a:endParaRPr lang="en-US" sz="13800" b="1" kern="0" dirty="0">
              <a:latin typeface="Roboto" panose="02000000000000000000" pitchFamily="2" charset="0"/>
            </a:endParaRPr>
          </a:p>
        </p:txBody>
      </p:sp>
      <p:sp>
        <p:nvSpPr>
          <p:cNvPr id="7" name="Google Shape;853;p47">
            <a:extLst>
              <a:ext uri="{FF2B5EF4-FFF2-40B4-BE49-F238E27FC236}">
                <a16:creationId xmlns:a16="http://schemas.microsoft.com/office/drawing/2014/main" id="{200C1FD6-CBAC-586B-A18A-BEC583A9A68B}"/>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
        <p:nvSpPr>
          <p:cNvPr id="8" name="Google Shape;854;p47">
            <a:extLst>
              <a:ext uri="{FF2B5EF4-FFF2-40B4-BE49-F238E27FC236}">
                <a16:creationId xmlns:a16="http://schemas.microsoft.com/office/drawing/2014/main" id="{9E91924B-CA94-8BC0-65F8-00715C31CA54}"/>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latin typeface="Roboto" panose="02000000000000000000" pitchFamily="2" charset="0"/>
              </a:rPr>
              <a:t>I. </a:t>
            </a:r>
            <a:r>
              <a:rPr lang="en-US" sz="13800" b="1" kern="0" dirty="0" err="1">
                <a:latin typeface="Roboto" panose="02000000000000000000" pitchFamily="2" charset="0"/>
              </a:rPr>
              <a:t>Công</a:t>
            </a:r>
            <a:endParaRPr lang="en-US" sz="13800" b="1" kern="0" dirty="0">
              <a:latin typeface="Roboto" panose="02000000000000000000" pitchFamily="2" charset="0"/>
            </a:endParaRPr>
          </a:p>
        </p:txBody>
      </p:sp>
      <p:pic>
        <p:nvPicPr>
          <p:cNvPr id="23" name="Picture 2" descr="Force ">
            <a:extLst>
              <a:ext uri="{FF2B5EF4-FFF2-40B4-BE49-F238E27FC236}">
                <a16:creationId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BFC"/>
        </a:solidFill>
        <a:effectLst/>
      </p:bgPr>
    </p:bg>
    <p:spTree>
      <p:nvGrpSpPr>
        <p:cNvPr id="1" name=""/>
        <p:cNvGrpSpPr/>
        <p:nvPr/>
      </p:nvGrpSpPr>
      <p:grpSpPr>
        <a:xfrm>
          <a:off x="0" y="0"/>
          <a:ext cx="0" cy="0"/>
          <a:chOff x="0" y="0"/>
          <a:chExt cx="0" cy="0"/>
        </a:xfrm>
      </p:grpSpPr>
      <p:sp>
        <p:nvSpPr>
          <p:cNvPr id="19" name="TextBox 8">
            <a:extLst>
              <a:ext uri="{FF2B5EF4-FFF2-40B4-BE49-F238E27FC236}">
                <a16:creationId xmlns:a16="http://schemas.microsoft.com/office/drawing/2014/main" id="{7F5D4A3B-5571-01E8-A056-4445B2575E0A}"/>
              </a:ext>
            </a:extLst>
          </p:cNvPr>
          <p:cNvSpPr txBox="1"/>
          <p:nvPr/>
        </p:nvSpPr>
        <p:spPr>
          <a:xfrm>
            <a:off x="414660" y="1161479"/>
            <a:ext cx="11043332" cy="400110"/>
          </a:xfrm>
          <a:prstGeom prst="rect">
            <a:avLst/>
          </a:prstGeom>
        </p:spPr>
        <p:txBody>
          <a:bodyPr wrap="square" lIns="0" tIns="0" rIns="0" bIns="0" rtlCol="0" anchor="t">
            <a:spAutoFit/>
          </a:bodyPr>
          <a:lstStyle/>
          <a:p>
            <a:pPr>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Người</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đẩy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kiện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hàng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bằng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có</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ngang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14661" y="1760658"/>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Kiện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hàng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quãng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đường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s,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vận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tốc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v </a:t>
            </a: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động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năng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1724227" y="2554829"/>
            <a:ext cx="10455493" cy="43088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vi-VN" sz="2800" b="1" dirty="0"/>
              <a:t>Động năng </a:t>
            </a:r>
            <a:r>
              <a:rPr lang="en-US" sz="2800" b="1" dirty="0" err="1"/>
              <a:t>kiện</a:t>
            </a:r>
            <a:r>
              <a:rPr lang="en-US" sz="2800" b="1" dirty="0"/>
              <a:t> </a:t>
            </a:r>
            <a:r>
              <a:rPr lang="en-US" sz="2800" b="1" dirty="0" err="1"/>
              <a:t>hàng</a:t>
            </a:r>
            <a:r>
              <a:rPr lang="vi-VN" sz="2800" b="1" dirty="0"/>
              <a:t> có do người đã thực hiện một công cơ học</a:t>
            </a:r>
            <a:endParaRPr lang="en-US" altLang="en-US" sz="2800" b="1" dirty="0"/>
          </a:p>
        </p:txBody>
      </p:sp>
      <p:grpSp>
        <p:nvGrpSpPr>
          <p:cNvPr id="27" name="Group 26">
            <a:extLst>
              <a:ext uri="{FF2B5EF4-FFF2-40B4-BE49-F238E27FC236}">
                <a16:creationId xmlns:a16="http://schemas.microsoft.com/office/drawing/2014/main" id="{31147249-9D5C-4ECF-52B2-BEC2B3CA97ED}"/>
              </a:ext>
            </a:extLst>
          </p:cNvPr>
          <p:cNvGrpSpPr/>
          <p:nvPr/>
        </p:nvGrpSpPr>
        <p:grpSpPr>
          <a:xfrm>
            <a:off x="333315" y="176739"/>
            <a:ext cx="1660125" cy="577199"/>
            <a:chOff x="5655075" y="2993994"/>
            <a:chExt cx="2600375" cy="870012"/>
          </a:xfrm>
        </p:grpSpPr>
        <p:sp>
          <p:nvSpPr>
            <p:cNvPr id="25" name="Rectangle: Rounded Corners 24">
              <a:extLst>
                <a:ext uri="{FF2B5EF4-FFF2-40B4-BE49-F238E27FC236}">
                  <a16:creationId xmlns:a16="http://schemas.microsoft.com/office/drawing/2014/main" id="{766692CA-671F-731E-FF11-F06EFA1FC7F3}"/>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B4934A07-3CD7-F249-B855-AF0B638CCA81}"/>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pic>
        <p:nvPicPr>
          <p:cNvPr id="2" name="Picture 1">
            <a:extLst>
              <a:ext uri="{FF2B5EF4-FFF2-40B4-BE49-F238E27FC236}">
                <a16:creationId xmlns:a16="http://schemas.microsoft.com/office/drawing/2014/main" id="{7BCCCF14-FCC1-BF70-1840-E24172945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89020"/>
          </a:xfrm>
          <a:prstGeom prst="rect">
            <a:avLst/>
          </a:prstGeom>
        </p:spPr>
      </p:pic>
      <p:pic>
        <p:nvPicPr>
          <p:cNvPr id="4" name="Graphic 3" descr="Arrow Slight curve">
            <a:extLst>
              <a:ext uri="{FF2B5EF4-FFF2-40B4-BE49-F238E27FC236}">
                <a16:creationId xmlns:a16="http://schemas.microsoft.com/office/drawing/2014/main" id="{780B0E77-E731-B219-0411-2F038D8967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090" y="2271038"/>
            <a:ext cx="914400" cy="914400"/>
          </a:xfrm>
          <a:prstGeom prst="rect">
            <a:avLst/>
          </a:prstGeom>
        </p:spPr>
      </p:pic>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AA3F307-A427-3D43-CAE2-0A206DBF03DF}"/>
              </a:ext>
            </a:extLst>
          </p:cNvPr>
          <p:cNvGrpSpPr/>
          <p:nvPr/>
        </p:nvGrpSpPr>
        <p:grpSpPr>
          <a:xfrm>
            <a:off x="825910" y="905347"/>
            <a:ext cx="2082913" cy="727588"/>
            <a:chOff x="5655075" y="2993994"/>
            <a:chExt cx="2600375" cy="1096693"/>
          </a:xfrm>
        </p:grpSpPr>
        <p:sp>
          <p:nvSpPr>
            <p:cNvPr id="8" name="Rectangle: Rounded Corners 7">
              <a:extLst>
                <a:ext uri="{FF2B5EF4-FFF2-40B4-BE49-F238E27FC236}">
                  <a16:creationId xmlns:a16="http://schemas.microsoft.com/office/drawing/2014/main" id="{67FEBA07-EE58-CA6F-911C-75A0C7827DAB}"/>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17890232-7153-F306-D000-5416E702412B}"/>
                </a:ext>
              </a:extLst>
            </p:cNvPr>
            <p:cNvSpPr txBox="1"/>
            <p:nvPr/>
          </p:nvSpPr>
          <p:spPr>
            <a:xfrm>
              <a:off x="5875221" y="3055233"/>
              <a:ext cx="2160082" cy="974214"/>
            </a:xfrm>
            <a:prstGeom prst="rect">
              <a:avLst/>
            </a:prstGeom>
            <a:noFill/>
          </p:spPr>
          <p:txBody>
            <a:bodyPr wrap="square">
              <a:spAutoFit/>
            </a:bodyPr>
            <a:lstStyle/>
            <a:p>
              <a:r>
                <a:rPr lang="en-US" sz="36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36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3600" dirty="0">
                <a:solidFill>
                  <a:schemeClr val="bg1"/>
                </a:solidFill>
                <a:latin typeface="Fira Sans Condensed Medium" panose="020B0603050000020004" pitchFamily="34" charset="0"/>
              </a:endParaRPr>
            </a:p>
          </p:txBody>
        </p:sp>
      </p:grpSp>
      <p:sp>
        <p:nvSpPr>
          <p:cNvPr id="12" name="TextBox 11">
            <a:extLst>
              <a:ext uri="{FF2B5EF4-FFF2-40B4-BE49-F238E27FC236}">
                <a16:creationId xmlns:a16="http://schemas.microsoft.com/office/drawing/2014/main" id="{276B55C5-3CBA-884E-6EF9-84B2D1636E9A}"/>
              </a:ext>
            </a:extLst>
          </p:cNvPr>
          <p:cNvSpPr txBox="1"/>
          <p:nvPr/>
        </p:nvSpPr>
        <p:spPr>
          <a:xfrm>
            <a:off x="825910" y="2181122"/>
            <a:ext cx="7157884" cy="1619674"/>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vi-VN" sz="3000" dirty="0">
                <a:solidFill>
                  <a:schemeClr val="bg1"/>
                </a:solidFill>
              </a:rPr>
              <a:t>Công cơ học </a:t>
            </a:r>
            <a:r>
              <a:rPr lang="en-US" sz="3000" dirty="0">
                <a:solidFill>
                  <a:schemeClr val="bg1"/>
                </a:solidFill>
              </a:rPr>
              <a:t>(</a:t>
            </a:r>
            <a:r>
              <a:rPr lang="en-US" sz="3000" dirty="0" err="1">
                <a:solidFill>
                  <a:schemeClr val="bg1"/>
                </a:solidFill>
              </a:rPr>
              <a:t>công</a:t>
            </a:r>
            <a:r>
              <a:rPr lang="en-US" sz="3000" dirty="0">
                <a:solidFill>
                  <a:schemeClr val="bg1"/>
                </a:solidFill>
              </a:rPr>
              <a:t>) </a:t>
            </a:r>
            <a:r>
              <a:rPr lang="vi-VN" sz="3000" dirty="0">
                <a:solidFill>
                  <a:schemeClr val="bg1"/>
                </a:solidFill>
              </a:rPr>
              <a:t>là số đo ph</a:t>
            </a:r>
            <a:r>
              <a:rPr lang="en-US" sz="3000" dirty="0">
                <a:solidFill>
                  <a:schemeClr val="bg1"/>
                </a:solidFill>
              </a:rPr>
              <a:t>ầ</a:t>
            </a:r>
            <a:r>
              <a:rPr lang="vi-VN" sz="3000" dirty="0">
                <a:solidFill>
                  <a:schemeClr val="bg1"/>
                </a:solidFill>
              </a:rPr>
              <a:t>n năng lượng </a:t>
            </a:r>
            <a:r>
              <a:rPr lang="en-US" sz="3000" dirty="0" err="1">
                <a:solidFill>
                  <a:schemeClr val="bg1"/>
                </a:solidFill>
              </a:rPr>
              <a:t>mà</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nhận</a:t>
            </a:r>
            <a:r>
              <a:rPr lang="en-US" sz="3000" dirty="0">
                <a:solidFill>
                  <a:schemeClr val="bg1"/>
                </a:solidFill>
              </a:rPr>
              <a:t> </a:t>
            </a:r>
            <a:r>
              <a:rPr lang="en-US" sz="3000" dirty="0" err="1">
                <a:solidFill>
                  <a:schemeClr val="bg1"/>
                </a:solidFill>
              </a:rPr>
              <a:t>vào</a:t>
            </a:r>
            <a:r>
              <a:rPr lang="en-US" sz="3000" dirty="0">
                <a:solidFill>
                  <a:schemeClr val="bg1"/>
                </a:solidFill>
              </a:rPr>
              <a:t> </a:t>
            </a:r>
            <a:r>
              <a:rPr lang="en-US" sz="3000" dirty="0" err="1">
                <a:solidFill>
                  <a:schemeClr val="bg1"/>
                </a:solidFill>
              </a:rPr>
              <a:t>hoặc</a:t>
            </a:r>
            <a:r>
              <a:rPr lang="en-US" sz="3000" dirty="0">
                <a:solidFill>
                  <a:schemeClr val="bg1"/>
                </a:solidFill>
              </a:rPr>
              <a:t> </a:t>
            </a:r>
            <a:r>
              <a:rPr lang="en-US" sz="3000" dirty="0" err="1">
                <a:solidFill>
                  <a:schemeClr val="bg1"/>
                </a:solidFill>
              </a:rPr>
              <a:t>mất</a:t>
            </a:r>
            <a:r>
              <a:rPr lang="en-US" sz="3000" dirty="0">
                <a:solidFill>
                  <a:schemeClr val="bg1"/>
                </a:solidFill>
              </a:rPr>
              <a:t> </a:t>
            </a:r>
            <a:r>
              <a:rPr lang="en-US" sz="3000" dirty="0" err="1">
                <a:solidFill>
                  <a:schemeClr val="bg1"/>
                </a:solidFill>
              </a:rPr>
              <a:t>đi</a:t>
            </a:r>
            <a:r>
              <a:rPr lang="en-US" sz="3000" dirty="0">
                <a:solidFill>
                  <a:schemeClr val="bg1"/>
                </a:solidFill>
              </a:rPr>
              <a:t> do </a:t>
            </a:r>
            <a:r>
              <a:rPr lang="vi-VN" sz="3000" dirty="0">
                <a:solidFill>
                  <a:schemeClr val="bg1"/>
                </a:solidFill>
              </a:rPr>
              <a:t>tương tác </a:t>
            </a:r>
            <a:r>
              <a:rPr lang="en-US" sz="3000" dirty="0" err="1">
                <a:solidFill>
                  <a:schemeClr val="bg1"/>
                </a:solidFill>
              </a:rPr>
              <a:t>với</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khác</a:t>
            </a:r>
            <a:endParaRPr lang="en-US" sz="3000" dirty="0">
              <a:solidFill>
                <a:schemeClr val="bg1"/>
              </a:solidFill>
            </a:endParaRP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1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5B5985F-C3CE-91DB-5A68-D2164BE05677}"/>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098CA44F-052E-AD7A-B4FD-82D95F449DE9}"/>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8C2637AE-0C17-3FCD-F44E-1C547CEE0BA2}"/>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39D5C1ED-DC8C-EDD8-90E5-04055DEA2E0B}"/>
              </a:ext>
            </a:extLst>
          </p:cNvPr>
          <p:cNvSpPr txBox="1"/>
          <p:nvPr/>
        </p:nvSpPr>
        <p:spPr>
          <a:xfrm>
            <a:off x="4926495" y="2751702"/>
            <a:ext cx="5114215" cy="191821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a:solidFill>
                  <a:srgbClr val="1C4F59"/>
                </a:solidFill>
              </a:rPr>
              <a:t>Khi</a:t>
            </a:r>
            <a:r>
              <a:rPr lang="en-US" altLang="en-US" sz="5400" b="1" dirty="0">
                <a:solidFill>
                  <a:srgbClr val="003C47"/>
                </a:solidFill>
              </a:rPr>
              <a:t> </a:t>
            </a:r>
            <a:r>
              <a:rPr lang="en-US" altLang="en-US" sz="5400" b="1" dirty="0" err="1">
                <a:solidFill>
                  <a:srgbClr val="1C4F59"/>
                </a:solidFill>
              </a:rPr>
              <a:t>nào</a:t>
            </a:r>
            <a:r>
              <a:rPr lang="en-US" altLang="en-US" sz="5400" b="1" dirty="0">
                <a:solidFill>
                  <a:srgbClr val="1C4F59"/>
                </a:solidFill>
              </a:rPr>
              <a:t> </a:t>
            </a:r>
            <a:r>
              <a:rPr lang="en-US" altLang="en-US" sz="5400" b="1" dirty="0" err="1">
                <a:solidFill>
                  <a:srgbClr val="1C4F59"/>
                </a:solidFill>
              </a:rPr>
              <a:t>có</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cơ</a:t>
            </a:r>
            <a:r>
              <a:rPr lang="en-US" altLang="en-US" sz="5400" b="1" dirty="0">
                <a:solidFill>
                  <a:srgbClr val="1C4F59"/>
                </a:solidFill>
              </a:rPr>
              <a:t> </a:t>
            </a:r>
            <a:r>
              <a:rPr lang="en-US" altLang="en-US" sz="5400" b="1" dirty="0" err="1">
                <a:solidFill>
                  <a:srgbClr val="1C4F59"/>
                </a:solidFill>
              </a:rPr>
              <a:t>học</a:t>
            </a:r>
            <a:r>
              <a:rPr lang="en-US" altLang="en-US" sz="5400" b="1" dirty="0">
                <a:solidFill>
                  <a:srgbClr val="1C4F59"/>
                </a:solidFill>
              </a:rPr>
              <a:t>?</a:t>
            </a:r>
            <a:endParaRPr lang="en-US" sz="5400" b="1" dirty="0">
              <a:solidFill>
                <a:srgbClr val="003C47"/>
              </a:solidFill>
            </a:endParaRPr>
          </a:p>
        </p:txBody>
      </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AA3F307-A427-3D43-CAE2-0A206DBF03DF}"/>
              </a:ext>
            </a:extLst>
          </p:cNvPr>
          <p:cNvGrpSpPr/>
          <p:nvPr/>
        </p:nvGrpSpPr>
        <p:grpSpPr>
          <a:xfrm>
            <a:off x="825910" y="905347"/>
            <a:ext cx="2082913" cy="727588"/>
            <a:chOff x="5655075" y="2993994"/>
            <a:chExt cx="2600375" cy="1096693"/>
          </a:xfrm>
        </p:grpSpPr>
        <p:sp>
          <p:nvSpPr>
            <p:cNvPr id="8" name="Rectangle: Rounded Corners 7">
              <a:extLst>
                <a:ext uri="{FF2B5EF4-FFF2-40B4-BE49-F238E27FC236}">
                  <a16:creationId xmlns:a16="http://schemas.microsoft.com/office/drawing/2014/main" id="{67FEBA07-EE58-CA6F-911C-75A0C7827DAB}"/>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17890232-7153-F306-D000-5416E702412B}"/>
                </a:ext>
              </a:extLst>
            </p:cNvPr>
            <p:cNvSpPr txBox="1"/>
            <p:nvPr/>
          </p:nvSpPr>
          <p:spPr>
            <a:xfrm>
              <a:off x="5875221" y="3055233"/>
              <a:ext cx="2160082" cy="974214"/>
            </a:xfrm>
            <a:prstGeom prst="rect">
              <a:avLst/>
            </a:prstGeom>
            <a:noFill/>
          </p:spPr>
          <p:txBody>
            <a:bodyPr wrap="square">
              <a:spAutoFit/>
            </a:bodyPr>
            <a:lstStyle/>
            <a:p>
              <a:r>
                <a:rPr lang="en-US" sz="36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36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3600" dirty="0">
                <a:solidFill>
                  <a:schemeClr val="bg1"/>
                </a:solidFill>
                <a:latin typeface="Fira Sans Condensed Medium" panose="020B0603050000020004" pitchFamily="34" charset="0"/>
              </a:endParaRPr>
            </a:p>
          </p:txBody>
        </p:sp>
      </p:grpSp>
      <p:sp>
        <p:nvSpPr>
          <p:cNvPr id="12" name="TextBox 11">
            <a:extLst>
              <a:ext uri="{FF2B5EF4-FFF2-40B4-BE49-F238E27FC236}">
                <a16:creationId xmlns:a16="http://schemas.microsoft.com/office/drawing/2014/main" id="{276B55C5-3CBA-884E-6EF9-84B2D1636E9A}"/>
              </a:ext>
            </a:extLst>
          </p:cNvPr>
          <p:cNvSpPr txBox="1"/>
          <p:nvPr/>
        </p:nvSpPr>
        <p:spPr>
          <a:xfrm>
            <a:off x="825910" y="2181122"/>
            <a:ext cx="7157884" cy="166199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sz="3000" dirty="0">
                <a:solidFill>
                  <a:schemeClr val="bg1"/>
                </a:solidFill>
              </a:rPr>
              <a:t>Khi </a:t>
            </a:r>
            <a:r>
              <a:rPr lang="en-US" sz="3000" dirty="0" err="1">
                <a:solidFill>
                  <a:schemeClr val="bg1"/>
                </a:solidFill>
              </a:rPr>
              <a:t>một</a:t>
            </a:r>
            <a:r>
              <a:rPr lang="en-US" sz="3000" dirty="0">
                <a:solidFill>
                  <a:schemeClr val="bg1"/>
                </a:solidFill>
              </a:rPr>
              <a:t> </a:t>
            </a:r>
            <a:r>
              <a:rPr lang="en-US" sz="3000" dirty="0" err="1">
                <a:solidFill>
                  <a:schemeClr val="bg1"/>
                </a:solidFill>
              </a:rPr>
              <a:t>lực</a:t>
            </a:r>
            <a:r>
              <a:rPr lang="en-US" sz="3000" dirty="0">
                <a:solidFill>
                  <a:schemeClr val="bg1"/>
                </a:solidFill>
              </a:rPr>
              <a:t> </a:t>
            </a:r>
            <a:r>
              <a:rPr lang="en-US" sz="3000" dirty="0" err="1">
                <a:solidFill>
                  <a:schemeClr val="bg1"/>
                </a:solidFill>
              </a:rPr>
              <a:t>tác</a:t>
            </a:r>
            <a:r>
              <a:rPr lang="en-US" sz="3000" dirty="0">
                <a:solidFill>
                  <a:schemeClr val="bg1"/>
                </a:solidFill>
              </a:rPr>
              <a:t> </a:t>
            </a:r>
            <a:r>
              <a:rPr lang="en-US" sz="3000" dirty="0" err="1">
                <a:solidFill>
                  <a:schemeClr val="bg1"/>
                </a:solidFill>
              </a:rPr>
              <a:t>dụng</a:t>
            </a:r>
            <a:r>
              <a:rPr lang="en-US" sz="3000" dirty="0">
                <a:solidFill>
                  <a:schemeClr val="bg1"/>
                </a:solidFill>
              </a:rPr>
              <a:t> </a:t>
            </a:r>
            <a:r>
              <a:rPr lang="en-US" sz="3000" dirty="0" err="1">
                <a:solidFill>
                  <a:schemeClr val="bg1"/>
                </a:solidFill>
              </a:rPr>
              <a:t>lên</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làm</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dịch</a:t>
            </a:r>
            <a:r>
              <a:rPr lang="en-US" sz="3000" dirty="0">
                <a:solidFill>
                  <a:schemeClr val="bg1"/>
                </a:solidFill>
              </a:rPr>
              <a:t> </a:t>
            </a:r>
            <a:r>
              <a:rPr lang="en-US" sz="3000" dirty="0" err="1">
                <a:solidFill>
                  <a:schemeClr val="bg1"/>
                </a:solidFill>
              </a:rPr>
              <a:t>chuyển</a:t>
            </a:r>
            <a:r>
              <a:rPr lang="en-US" sz="3000" dirty="0">
                <a:solidFill>
                  <a:schemeClr val="bg1"/>
                </a:solidFill>
              </a:rPr>
              <a:t> </a:t>
            </a:r>
            <a:r>
              <a:rPr lang="en-US" sz="3000" dirty="0" err="1">
                <a:solidFill>
                  <a:schemeClr val="bg1"/>
                </a:solidFill>
              </a:rPr>
              <a:t>một</a:t>
            </a:r>
            <a:r>
              <a:rPr lang="en-US" sz="3000" dirty="0">
                <a:solidFill>
                  <a:schemeClr val="bg1"/>
                </a:solidFill>
              </a:rPr>
              <a:t> </a:t>
            </a:r>
            <a:r>
              <a:rPr lang="en-US" sz="3000" dirty="0" err="1">
                <a:solidFill>
                  <a:schemeClr val="bg1"/>
                </a:solidFill>
              </a:rPr>
              <a:t>quãng</a:t>
            </a:r>
            <a:r>
              <a:rPr lang="en-US" sz="3000" dirty="0">
                <a:solidFill>
                  <a:schemeClr val="bg1"/>
                </a:solidFill>
              </a:rPr>
              <a:t> </a:t>
            </a:r>
            <a:r>
              <a:rPr lang="en-US" sz="3000" dirty="0" err="1">
                <a:solidFill>
                  <a:schemeClr val="bg1"/>
                </a:solidFill>
              </a:rPr>
              <a:t>đường</a:t>
            </a:r>
            <a:r>
              <a:rPr lang="en-US" sz="3000" dirty="0">
                <a:solidFill>
                  <a:schemeClr val="bg1"/>
                </a:solidFill>
              </a:rPr>
              <a:t> </a:t>
            </a:r>
            <a:r>
              <a:rPr lang="en-US" sz="3000" dirty="0" err="1">
                <a:solidFill>
                  <a:schemeClr val="bg1"/>
                </a:solidFill>
              </a:rPr>
              <a:t>theo</a:t>
            </a:r>
            <a:r>
              <a:rPr lang="en-US" sz="3000" dirty="0">
                <a:solidFill>
                  <a:schemeClr val="bg1"/>
                </a:solidFill>
              </a:rPr>
              <a:t> </a:t>
            </a:r>
            <a:r>
              <a:rPr lang="en-US" sz="3000" dirty="0" err="1">
                <a:solidFill>
                  <a:schemeClr val="bg1"/>
                </a:solidFill>
              </a:rPr>
              <a:t>hướng</a:t>
            </a:r>
            <a:r>
              <a:rPr lang="en-US" sz="3000" dirty="0">
                <a:solidFill>
                  <a:schemeClr val="bg1"/>
                </a:solidFill>
              </a:rPr>
              <a:t> </a:t>
            </a:r>
            <a:r>
              <a:rPr lang="en-US" sz="3000" dirty="0" err="1">
                <a:solidFill>
                  <a:schemeClr val="bg1"/>
                </a:solidFill>
              </a:rPr>
              <a:t>của</a:t>
            </a:r>
            <a:r>
              <a:rPr lang="en-US" sz="3000" dirty="0">
                <a:solidFill>
                  <a:schemeClr val="bg1"/>
                </a:solidFill>
              </a:rPr>
              <a:t> </a:t>
            </a:r>
            <a:r>
              <a:rPr lang="en-US" sz="3000" dirty="0" err="1">
                <a:solidFill>
                  <a:schemeClr val="bg1"/>
                </a:solidFill>
              </a:rPr>
              <a:t>lực</a:t>
            </a:r>
            <a:r>
              <a:rPr lang="en-US" sz="3000" dirty="0">
                <a:solidFill>
                  <a:schemeClr val="bg1"/>
                </a:solidFill>
              </a:rPr>
              <a:t> </a:t>
            </a:r>
            <a:r>
              <a:rPr lang="en-US" sz="3000" dirty="0">
                <a:solidFill>
                  <a:schemeClr val="bg1"/>
                </a:solidFill>
                <a:latin typeface="#9Slide03 Arima Madurai Black" panose="00000A00000000000000" pitchFamily="2" charset="-93"/>
                <a:cs typeface="#9Slide03 Arima Madurai Black" panose="00000A00000000000000" pitchFamily="2" charset="-93"/>
              </a:rPr>
              <a:t>→</a:t>
            </a:r>
            <a:r>
              <a:rPr lang="en-US" sz="3000" dirty="0">
                <a:solidFill>
                  <a:schemeClr val="bg1"/>
                </a:solidFill>
              </a:rPr>
              <a:t> </a:t>
            </a:r>
            <a:r>
              <a:rPr lang="en-US" sz="3000" dirty="0" err="1">
                <a:solidFill>
                  <a:schemeClr val="bg1"/>
                </a:solidFill>
              </a:rPr>
              <a:t>lực</a:t>
            </a:r>
            <a:r>
              <a:rPr lang="en-US" sz="3000" dirty="0">
                <a:solidFill>
                  <a:schemeClr val="bg1"/>
                </a:solidFill>
              </a:rPr>
              <a:t> </a:t>
            </a:r>
            <a:r>
              <a:rPr lang="en-US" sz="3000" dirty="0" err="1">
                <a:solidFill>
                  <a:schemeClr val="bg1"/>
                </a:solidFill>
              </a:rPr>
              <a:t>đã</a:t>
            </a:r>
            <a:r>
              <a:rPr lang="en-US" sz="3000" dirty="0">
                <a:solidFill>
                  <a:schemeClr val="bg1"/>
                </a:solidFill>
              </a:rPr>
              <a:t> </a:t>
            </a:r>
            <a:r>
              <a:rPr lang="en-US" sz="3000" dirty="0" err="1">
                <a:solidFill>
                  <a:schemeClr val="bg1"/>
                </a:solidFill>
              </a:rPr>
              <a:t>thực</a:t>
            </a:r>
            <a:r>
              <a:rPr lang="en-US" sz="3000" dirty="0">
                <a:solidFill>
                  <a:schemeClr val="bg1"/>
                </a:solidFill>
              </a:rPr>
              <a:t> </a:t>
            </a:r>
            <a:r>
              <a:rPr lang="en-US" sz="3000" dirty="0" err="1">
                <a:solidFill>
                  <a:schemeClr val="bg1"/>
                </a:solidFill>
              </a:rPr>
              <a:t>hiện</a:t>
            </a:r>
            <a:r>
              <a:rPr lang="en-US" sz="3000" dirty="0">
                <a:solidFill>
                  <a:schemeClr val="bg1"/>
                </a:solidFill>
              </a:rPr>
              <a:t> 1 </a:t>
            </a:r>
            <a:r>
              <a:rPr lang="en-US" sz="3000" dirty="0" err="1">
                <a:solidFill>
                  <a:schemeClr val="bg1"/>
                </a:solidFill>
              </a:rPr>
              <a:t>công</a:t>
            </a:r>
            <a:endParaRPr lang="en-US" sz="3000" dirty="0">
              <a:solidFill>
                <a:schemeClr val="bg1"/>
              </a:solidFill>
            </a:endParaRP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590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8772</TotalTime>
  <Words>2150</Words>
  <Application>Microsoft Office PowerPoint</Application>
  <PresentationFormat>Widescreen</PresentationFormat>
  <Paragraphs>223</Paragraphs>
  <Slides>49</Slides>
  <Notes>4</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49</vt:i4>
      </vt:variant>
    </vt:vector>
  </HeadingPairs>
  <TitlesOfParts>
    <vt:vector size="68" baseType="lpstr">
      <vt:lpstr>#9Slide03 Arima Madurai Black</vt:lpstr>
      <vt:lpstr>Anaheim</vt:lpstr>
      <vt:lpstr>Arial</vt:lpstr>
      <vt:lpstr>Arimo</vt:lpstr>
      <vt:lpstr>Calibri</vt:lpstr>
      <vt:lpstr>Cambria Math</vt:lpstr>
      <vt:lpstr>Fira Sans Condensed Medium</vt:lpstr>
      <vt:lpstr>Fira Sans Extra Condensed Black</vt:lpstr>
      <vt:lpstr>Gochi Hand</vt:lpstr>
      <vt:lpstr>Londrina Solid</vt:lpstr>
      <vt:lpstr>Nunito</vt:lpstr>
      <vt:lpstr>Quicksand</vt:lpstr>
      <vt:lpstr>Roboto</vt:lpstr>
      <vt:lpstr>Times New Roman</vt:lpstr>
      <vt:lpstr>VNI-Kun</vt:lpstr>
      <vt:lpstr>Pre-K Creative Certificates by Slidesgo</vt:lpstr>
      <vt:lpstr>Science Subject for Middle School-6th Grade: Physics I by Slidesgo</vt:lpstr>
      <vt:lpstr>1_Office Theme</vt:lpstr>
      <vt:lpstr>1_Science Subject for Middle School-6th Grade: Physics I by Slidesgo</vt:lpstr>
      <vt:lpstr>Cần cẩu được dùng để nâng các kiện hàng từ dưới thấp lên cao hoặc bốc dỡ các kiện hàng từ trên cao xuống vị trí thấp hơn. Làm thế nào để biết cần cẩu nào hoàn thành công việc nhanh hơn?</vt:lpstr>
      <vt:lpstr>Bài 3: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Định luật về công</dc:title>
  <dc:creator>le quang truong</dc:creator>
  <cp:lastModifiedBy>Administrator</cp:lastModifiedBy>
  <cp:revision>53</cp:revision>
  <dcterms:created xsi:type="dcterms:W3CDTF">2021-11-11T09:11:58Z</dcterms:created>
  <dcterms:modified xsi:type="dcterms:W3CDTF">2024-08-23T03:06:03Z</dcterms:modified>
</cp:coreProperties>
</file>