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0" r:id="rId5"/>
    <p:sldId id="258" r:id="rId6"/>
    <p:sldId id="262"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10F"/>
    <a:srgbClr val="CC0066"/>
    <a:srgbClr val="FF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90293D-6A78-45F8-B330-D8FCF3903F3C}"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195263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0293D-6A78-45F8-B330-D8FCF3903F3C}"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222969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0293D-6A78-45F8-B330-D8FCF3903F3C}"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68988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0293D-6A78-45F8-B330-D8FCF3903F3C}"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227787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90293D-6A78-45F8-B330-D8FCF3903F3C}"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59422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90293D-6A78-45F8-B330-D8FCF3903F3C}"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21618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90293D-6A78-45F8-B330-D8FCF3903F3C}"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133563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90293D-6A78-45F8-B330-D8FCF3903F3C}"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151006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0293D-6A78-45F8-B330-D8FCF3903F3C}"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28428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0293D-6A78-45F8-B330-D8FCF3903F3C}"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237765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0293D-6A78-45F8-B330-D8FCF3903F3C}"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03562-5F68-4B59-9E20-EDC291A915FC}" type="slidenum">
              <a:rPr lang="en-US" smtClean="0"/>
              <a:t>‹#›</a:t>
            </a:fld>
            <a:endParaRPr lang="en-US"/>
          </a:p>
        </p:txBody>
      </p:sp>
    </p:spTree>
    <p:extLst>
      <p:ext uri="{BB962C8B-B14F-4D97-AF65-F5344CB8AC3E}">
        <p14:creationId xmlns:p14="http://schemas.microsoft.com/office/powerpoint/2010/main" val="404440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0293D-6A78-45F8-B330-D8FCF3903F3C}"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03562-5F68-4B59-9E20-EDC291A915FC}" type="slidenum">
              <a:rPr lang="en-US" smtClean="0"/>
              <a:t>‹#›</a:t>
            </a:fld>
            <a:endParaRPr lang="en-US"/>
          </a:p>
        </p:txBody>
      </p:sp>
    </p:spTree>
    <p:extLst>
      <p:ext uri="{BB962C8B-B14F-4D97-AF65-F5344CB8AC3E}">
        <p14:creationId xmlns:p14="http://schemas.microsoft.com/office/powerpoint/2010/main" val="260019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py of KJ027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72662" y="4995477"/>
            <a:ext cx="1371600" cy="1641475"/>
            <a:chOff x="457200" y="2931115"/>
            <a:chExt cx="1760414" cy="1853722"/>
          </a:xfrm>
        </p:grpSpPr>
        <p:sp>
          <p:nvSpPr>
            <p:cNvPr id="2065"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7"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8"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9"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70"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282079" y="5043334"/>
            <a:ext cx="1371600" cy="1640885"/>
            <a:chOff x="457200" y="2931115"/>
            <a:chExt cx="1760414" cy="1853722"/>
          </a:xfrm>
          <a:solidFill>
            <a:srgbClr val="7030A0">
              <a:alpha val="71000"/>
            </a:srgb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1" name="Group 20"/>
          <p:cNvGrpSpPr/>
          <p:nvPr/>
        </p:nvGrpSpPr>
        <p:grpSpPr>
          <a:xfrm>
            <a:off x="5195208" y="4943424"/>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7839903" y="4969303"/>
            <a:ext cx="1371600" cy="1641475"/>
            <a:chOff x="457200" y="2931115"/>
            <a:chExt cx="1760414" cy="1853722"/>
          </a:xfrm>
          <a:solidFill>
            <a:schemeClr val="accent2">
              <a:lumMod val="60000"/>
              <a:lumOff val="40000"/>
            </a:schemeClr>
          </a:solidFill>
        </p:grpSpPr>
        <p:sp>
          <p:nvSpPr>
            <p:cNvPr id="2059"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061" name="Isosceles Triangle 30"/>
            <p:cNvSpPr>
              <a:spLocks noChangeArrowheads="1"/>
            </p:cNvSpPr>
            <p:nvPr/>
          </p:nvSpPr>
          <p:spPr bwMode="auto">
            <a:xfrm rot="10800000">
              <a:off x="1212222" y="3552616"/>
              <a:ext cx="450364" cy="551760"/>
            </a:xfrm>
            <a:prstGeom prst="triangle">
              <a:avLst>
                <a:gd name="adj" fmla="val 50000"/>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2" name="Isosceles Triangle 31"/>
            <p:cNvSpPr>
              <a:spLocks noChangeArrowheads="1"/>
            </p:cNvSpPr>
            <p:nvPr/>
          </p:nvSpPr>
          <p:spPr bwMode="auto">
            <a:xfrm>
              <a:off x="1212222" y="4126210"/>
              <a:ext cx="483473" cy="208040"/>
            </a:xfrm>
            <a:prstGeom prst="triangle">
              <a:avLst>
                <a:gd name="adj" fmla="val 50000"/>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3"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64"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9092703" y="2696578"/>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3" name="Rectangle 12"/>
          <p:cNvSpPr>
            <a:spLocks noChangeArrowheads="1"/>
          </p:cNvSpPr>
          <p:nvPr/>
        </p:nvSpPr>
        <p:spPr bwMode="auto">
          <a:xfrm>
            <a:off x="679269" y="-34925"/>
            <a:ext cx="10593977" cy="2227263"/>
          </a:xfrm>
          <a:prstGeom prst="rect">
            <a:avLst/>
          </a:prstGeom>
          <a:solidFill>
            <a:schemeClr val="accent1">
              <a:alpha val="36000"/>
            </a:schemeClr>
          </a:solid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45" name="Rectangle 44"/>
          <p:cNvSpPr>
            <a:spLocks noChangeArrowheads="1"/>
          </p:cNvSpPr>
          <p:nvPr/>
        </p:nvSpPr>
        <p:spPr bwMode="auto">
          <a:xfrm>
            <a:off x="783771" y="82213"/>
            <a:ext cx="10489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b="1" dirty="0">
                <a:cs typeface="Times New Roman" panose="02020603050405020304" pitchFamily="18" charset="0"/>
              </a:rPr>
              <a:t>CHƯƠNG 1. DINH DƯỠNG VÀ THỰC PHẨM</a:t>
            </a:r>
          </a:p>
          <a:p>
            <a:pPr algn="ctr"/>
            <a:r>
              <a:rPr lang="en-US" sz="3200" b="1" dirty="0">
                <a:cs typeface="Times New Roman" panose="02020603050405020304" pitchFamily="18" charset="0"/>
              </a:rPr>
              <a:t>TIẾT 1,2,3,4,5.  BÀI 1</a:t>
            </a:r>
            <a:endParaRPr lang="en-US" sz="3200" dirty="0">
              <a:cs typeface="Times New Roman" panose="02020603050405020304" pitchFamily="18" charset="0"/>
            </a:endParaRPr>
          </a:p>
          <a:p>
            <a:pPr algn="ctr"/>
            <a:r>
              <a:rPr lang="en-US" sz="3200" b="1" dirty="0">
                <a:cs typeface="Times New Roman" panose="02020603050405020304" pitchFamily="18" charset="0"/>
              </a:rPr>
              <a:t>THÀNH PHẦN DINH DƯỠNG TRONG THỰC PHẨM</a:t>
            </a:r>
          </a:p>
        </p:txBody>
      </p:sp>
      <p:grpSp>
        <p:nvGrpSpPr>
          <p:cNvPr id="42" name="Group 41"/>
          <p:cNvGrpSpPr>
            <a:grpSpLocks/>
          </p:cNvGrpSpPr>
          <p:nvPr/>
        </p:nvGrpSpPr>
        <p:grpSpPr bwMode="auto">
          <a:xfrm>
            <a:off x="10455806" y="4990473"/>
            <a:ext cx="1371600" cy="1641475"/>
            <a:chOff x="457200" y="2931115"/>
            <a:chExt cx="1760414" cy="1853722"/>
          </a:xfrm>
        </p:grpSpPr>
        <p:sp>
          <p:nvSpPr>
            <p:cNvPr id="43"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4" name="Teardrop 43"/>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46"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47"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48"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9"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sp>
        <p:nvSpPr>
          <p:cNvPr id="2" name="Rectangle 1"/>
          <p:cNvSpPr/>
          <p:nvPr/>
        </p:nvSpPr>
        <p:spPr>
          <a:xfrm>
            <a:off x="5904289" y="2967335"/>
            <a:ext cx="383438"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CC0066"/>
                </a:solidFill>
                <a:effectLst>
                  <a:glow rad="38100">
                    <a:schemeClr val="accent1">
                      <a:alpha val="40000"/>
                    </a:schemeClr>
                  </a:glow>
                </a:effectLst>
                <a:latin typeface="Times New Roman" panose="02020603050405020304" pitchFamily="18" charset="0"/>
                <a:cs typeface="Times New Roman" panose="02020603050405020304" pitchFamily="18" charset="0"/>
              </a:rPr>
              <a:t>\</a:t>
            </a:r>
            <a:endParaRPr lang="en-US" sz="5400" b="1" cap="none" spc="50" dirty="0">
              <a:ln w="9525" cmpd="sng">
                <a:solidFill>
                  <a:schemeClr val="accent1"/>
                </a:solidFill>
                <a:prstDash val="solid"/>
              </a:ln>
              <a:solidFill>
                <a:srgbClr val="CC0066"/>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522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 calcmode="lin" valueType="num">
                                      <p:cBhvr>
                                        <p:cTn id="3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5">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5">
                                            <p:txEl>
                                              <p:pRg st="1" end="1"/>
                                            </p:txEl>
                                          </p:spTgt>
                                        </p:tgtEl>
                                        <p:attrNameLst>
                                          <p:attrName>style.visibility</p:attrName>
                                        </p:attrNameLst>
                                      </p:cBhvr>
                                      <p:to>
                                        <p:strVal val="visible"/>
                                      </p:to>
                                    </p:set>
                                    <p:anim calcmode="lin" valueType="num">
                                      <p:cBhvr>
                                        <p:cTn id="37" dur="500" fill="hold"/>
                                        <p:tgtEl>
                                          <p:spTgt spid="45">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5">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45">
                                            <p:txEl>
                                              <p:pRg st="1" end="1"/>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xEl>
                                              <p:pRg st="2" end="2"/>
                                            </p:txEl>
                                          </p:spTgt>
                                        </p:tgtEl>
                                        <p:attrNameLst>
                                          <p:attrName>style.visibility</p:attrName>
                                        </p:attrNameLst>
                                      </p:cBhvr>
                                      <p:to>
                                        <p:strVal val="visible"/>
                                      </p:to>
                                    </p:set>
                                    <p:anim calcmode="lin" valueType="num">
                                      <p:cBhvr>
                                        <p:cTn id="42" dur="500" fill="hold"/>
                                        <p:tgtEl>
                                          <p:spTgt spid="45">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5">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5">
                                            <p:txEl>
                                              <p:pRg st="2" end="2"/>
                                            </p:txEl>
                                          </p:spTgt>
                                        </p:tgtEl>
                                      </p:cBhvr>
                                    </p:animEffect>
                                  </p:childTnLst>
                                </p:cTn>
                              </p:par>
                              <p:par>
                                <p:cTn id="45" presetID="2" presetClass="entr" presetSubtype="8"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750" fill="hold"/>
                                        <p:tgtEl>
                                          <p:spTgt spid="42"/>
                                        </p:tgtEl>
                                        <p:attrNameLst>
                                          <p:attrName>ppt_x</p:attrName>
                                        </p:attrNameLst>
                                      </p:cBhvr>
                                      <p:tavLst>
                                        <p:tav tm="0">
                                          <p:val>
                                            <p:strVal val="0-#ppt_w/2"/>
                                          </p:val>
                                        </p:tav>
                                        <p:tav tm="100000">
                                          <p:val>
                                            <p:strVal val="#ppt_x"/>
                                          </p:val>
                                        </p:tav>
                                      </p:tavLst>
                                    </p:anim>
                                    <p:anim calcmode="lin" valueType="num">
                                      <p:cBhvr additive="base">
                                        <p:cTn id="48"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9444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II . VITAMIN, CHẤT KHOÁNG, CHẤT XƠ, NƯỚC</a:t>
            </a:r>
          </a:p>
          <a:p>
            <a:pPr algn="ctr"/>
            <a:endParaRPr lang="en-US" altLang="en-US" sz="2800" b="1"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912861" y="993148"/>
            <a:ext cx="4542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i="1" dirty="0"/>
              <a:t>1</a:t>
            </a:r>
            <a:r>
              <a:rPr lang="vi-VN" altLang="en-US" sz="2800" b="1" i="1" dirty="0"/>
              <a:t>. </a:t>
            </a:r>
            <a:r>
              <a:rPr lang="en-US" altLang="en-US" sz="2800" b="1" i="1" dirty="0"/>
              <a:t>Vitamin</a:t>
            </a:r>
            <a:r>
              <a:rPr lang="vi-VN" altLang="en-US" sz="2800" dirty="0"/>
              <a:t> </a:t>
            </a:r>
            <a:r>
              <a:rPr lang="vi-VN" altLang="en-US" sz="2800" dirty="0">
                <a:solidFill>
                  <a:srgbClr val="FF3300"/>
                </a:solidFill>
              </a:rPr>
              <a:t>  </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12860" y="1793970"/>
            <a:ext cx="100714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solidFill>
                  <a:srgbClr val="0070C0"/>
                </a:solidFill>
              </a:rPr>
              <a:t>- Vitamin </a:t>
            </a:r>
            <a:r>
              <a:rPr lang="en-US" sz="2800" dirty="0" err="1">
                <a:solidFill>
                  <a:srgbClr val="0070C0"/>
                </a:solidFill>
              </a:rPr>
              <a:t>là</a:t>
            </a:r>
            <a:r>
              <a:rPr lang="en-US" sz="2800" dirty="0">
                <a:solidFill>
                  <a:srgbClr val="0070C0"/>
                </a:solidFill>
              </a:rPr>
              <a:t> </a:t>
            </a:r>
            <a:r>
              <a:rPr lang="en-US" sz="2800" dirty="0" err="1">
                <a:solidFill>
                  <a:srgbClr val="0070C0"/>
                </a:solidFill>
              </a:rPr>
              <a:t>nhóm</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hữu</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mà</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thể</a:t>
            </a:r>
            <a:r>
              <a:rPr lang="en-US" sz="2800" dirty="0">
                <a:solidFill>
                  <a:srgbClr val="0070C0"/>
                </a:solidFill>
              </a:rPr>
              <a:t> </a:t>
            </a:r>
            <a:r>
              <a:rPr lang="en-US" sz="2800" dirty="0" err="1">
                <a:solidFill>
                  <a:srgbClr val="0070C0"/>
                </a:solidFill>
              </a:rPr>
              <a:t>không</a:t>
            </a:r>
            <a:r>
              <a:rPr lang="en-US" sz="2800" dirty="0">
                <a:solidFill>
                  <a:srgbClr val="0070C0"/>
                </a:solidFill>
              </a:rPr>
              <a:t> </a:t>
            </a:r>
            <a:r>
              <a:rPr lang="en-US" sz="2800" dirty="0" err="1">
                <a:solidFill>
                  <a:srgbClr val="0070C0"/>
                </a:solidFill>
              </a:rPr>
              <a:t>tự</a:t>
            </a:r>
            <a:r>
              <a:rPr lang="en-US" sz="2800" dirty="0">
                <a:solidFill>
                  <a:srgbClr val="0070C0"/>
                </a:solidFill>
              </a:rPr>
              <a:t> </a:t>
            </a:r>
            <a:r>
              <a:rPr lang="en-US" sz="2800" dirty="0" err="1">
                <a:solidFill>
                  <a:srgbClr val="0070C0"/>
                </a:solidFill>
              </a:rPr>
              <a:t>tổng</a:t>
            </a:r>
            <a:r>
              <a:rPr lang="en-US" sz="2800" dirty="0">
                <a:solidFill>
                  <a:srgbClr val="0070C0"/>
                </a:solidFill>
              </a:rPr>
              <a:t> </a:t>
            </a:r>
            <a:r>
              <a:rPr lang="en-US" sz="2800" dirty="0" err="1">
                <a:solidFill>
                  <a:srgbClr val="0070C0"/>
                </a:solidFill>
              </a:rPr>
              <a:t>hợp</a:t>
            </a:r>
            <a:r>
              <a:rPr lang="en-US" sz="2800" dirty="0">
                <a:solidFill>
                  <a:srgbClr val="0070C0"/>
                </a:solidFill>
              </a:rPr>
              <a:t> </a:t>
            </a:r>
            <a:r>
              <a:rPr lang="en-US" sz="2800" dirty="0" err="1">
                <a:solidFill>
                  <a:srgbClr val="0070C0"/>
                </a:solidFill>
              </a:rPr>
              <a:t>được</a:t>
            </a:r>
            <a:r>
              <a:rPr lang="en-US" sz="2800" dirty="0">
                <a:solidFill>
                  <a:srgbClr val="0070C0"/>
                </a:solidFill>
              </a:rPr>
              <a:t>, </a:t>
            </a:r>
            <a:r>
              <a:rPr lang="en-US" sz="2800" dirty="0" err="1">
                <a:solidFill>
                  <a:srgbClr val="0070C0"/>
                </a:solidFill>
              </a:rPr>
              <a:t>cần</a:t>
            </a:r>
            <a:r>
              <a:rPr lang="en-US" sz="2800" dirty="0">
                <a:solidFill>
                  <a:srgbClr val="0070C0"/>
                </a:solidFill>
              </a:rPr>
              <a:t> </a:t>
            </a:r>
            <a:r>
              <a:rPr lang="en-US" sz="2800" dirty="0" err="1">
                <a:solidFill>
                  <a:srgbClr val="0070C0"/>
                </a:solidFill>
              </a:rPr>
              <a:t>bổ</a:t>
            </a:r>
            <a:r>
              <a:rPr lang="en-US" sz="2800" dirty="0">
                <a:solidFill>
                  <a:srgbClr val="0070C0"/>
                </a:solidFill>
              </a:rPr>
              <a:t> sung </a:t>
            </a:r>
            <a:r>
              <a:rPr lang="en-US" sz="2800" dirty="0" err="1">
                <a:solidFill>
                  <a:srgbClr val="0070C0"/>
                </a:solidFill>
              </a:rPr>
              <a:t>từ</a:t>
            </a:r>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cung</a:t>
            </a:r>
            <a:r>
              <a:rPr lang="en-US" sz="2800" dirty="0">
                <a:solidFill>
                  <a:srgbClr val="0070C0"/>
                </a:solidFill>
              </a:rPr>
              <a:t> </a:t>
            </a:r>
            <a:r>
              <a:rPr lang="en-US" sz="2800" dirty="0" err="1">
                <a:solidFill>
                  <a:srgbClr val="0070C0"/>
                </a:solidFill>
              </a:rPr>
              <a:t>cấp</a:t>
            </a:r>
            <a:r>
              <a:rPr lang="en-US" sz="2800" dirty="0">
                <a:solidFill>
                  <a:srgbClr val="0070C0"/>
                </a:solidFill>
              </a:rPr>
              <a:t> </a:t>
            </a:r>
            <a:r>
              <a:rPr lang="en-US" sz="2800" dirty="0" err="1">
                <a:solidFill>
                  <a:srgbClr val="0070C0"/>
                </a:solidFill>
              </a:rPr>
              <a:t>là</a:t>
            </a:r>
            <a:r>
              <a:rPr lang="en-US" sz="2800" dirty="0">
                <a:solidFill>
                  <a:srgbClr val="0070C0"/>
                </a:solidFill>
              </a:rPr>
              <a:t> </a:t>
            </a:r>
            <a:r>
              <a:rPr lang="en-US" sz="2800" dirty="0" err="1">
                <a:solidFill>
                  <a:srgbClr val="0070C0"/>
                </a:solidFill>
              </a:rPr>
              <a:t>các</a:t>
            </a:r>
            <a:r>
              <a:rPr lang="en-US" sz="2800" dirty="0">
                <a:solidFill>
                  <a:srgbClr val="0070C0"/>
                </a:solidFill>
              </a:rPr>
              <a:t> </a:t>
            </a:r>
            <a:r>
              <a:rPr lang="en-US" sz="2800" dirty="0" err="1">
                <a:solidFill>
                  <a:srgbClr val="0070C0"/>
                </a:solidFill>
              </a:rPr>
              <a:t>loại</a:t>
            </a:r>
            <a:r>
              <a:rPr lang="en-US" sz="2800" dirty="0">
                <a:solidFill>
                  <a:srgbClr val="0070C0"/>
                </a:solidFill>
              </a:rPr>
              <a:t> </a:t>
            </a:r>
            <a:r>
              <a:rPr lang="en-US" sz="2800" dirty="0" err="1">
                <a:solidFill>
                  <a:srgbClr val="0070C0"/>
                </a:solidFill>
              </a:rPr>
              <a:t>thực</a:t>
            </a:r>
            <a:r>
              <a:rPr lang="en-US" sz="2800" dirty="0">
                <a:solidFill>
                  <a:srgbClr val="0070C0"/>
                </a:solidFill>
              </a:rPr>
              <a:t> </a:t>
            </a:r>
            <a:r>
              <a:rPr lang="en-US" sz="2800" dirty="0" err="1">
                <a:solidFill>
                  <a:srgbClr val="0070C0"/>
                </a:solidFill>
              </a:rPr>
              <a:t>phẩm</a:t>
            </a:r>
            <a:r>
              <a:rPr lang="en-US" sz="2800" dirty="0">
                <a:solidFill>
                  <a:srgbClr val="0070C0"/>
                </a:solidFill>
              </a:rPr>
              <a:t>.</a:t>
            </a:r>
          </a:p>
        </p:txBody>
      </p:sp>
      <p:sp>
        <p:nvSpPr>
          <p:cNvPr id="21" name="Rectangle 10"/>
          <p:cNvSpPr>
            <a:spLocks noChangeArrowheads="1"/>
          </p:cNvSpPr>
          <p:nvPr/>
        </p:nvSpPr>
        <p:spPr bwMode="auto">
          <a:xfrm>
            <a:off x="813641" y="3466887"/>
            <a:ext cx="100714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solidFill>
                  <a:srgbClr val="0070C0"/>
                </a:solidFill>
              </a:rPr>
              <a:t>- </a:t>
            </a:r>
            <a:r>
              <a:rPr lang="en-US" sz="2800" dirty="0" err="1">
                <a:solidFill>
                  <a:srgbClr val="0070C0"/>
                </a:solidFill>
              </a:rPr>
              <a:t>Phân</a:t>
            </a:r>
            <a:r>
              <a:rPr lang="en-US" sz="2800" dirty="0">
                <a:solidFill>
                  <a:srgbClr val="0070C0"/>
                </a:solidFill>
              </a:rPr>
              <a:t> </a:t>
            </a:r>
            <a:r>
              <a:rPr lang="en-US" sz="2800" dirty="0" err="1">
                <a:solidFill>
                  <a:srgbClr val="0070C0"/>
                </a:solidFill>
              </a:rPr>
              <a:t>loại</a:t>
            </a:r>
            <a:r>
              <a:rPr lang="en-US" sz="2800" dirty="0">
                <a:solidFill>
                  <a:srgbClr val="0070C0"/>
                </a:solidFill>
              </a:rPr>
              <a:t>: </a:t>
            </a:r>
          </a:p>
          <a:p>
            <a:pPr algn="just"/>
            <a:r>
              <a:rPr lang="en-US" sz="2800" dirty="0">
                <a:solidFill>
                  <a:srgbClr val="0070C0"/>
                </a:solidFill>
              </a:rPr>
              <a:t>+ Vitamin tan </a:t>
            </a:r>
            <a:r>
              <a:rPr lang="en-US" sz="2800" dirty="0" err="1">
                <a:solidFill>
                  <a:srgbClr val="0070C0"/>
                </a:solidFill>
              </a:rPr>
              <a:t>trong</a:t>
            </a:r>
            <a:r>
              <a:rPr lang="en-US" sz="2800" dirty="0">
                <a:solidFill>
                  <a:srgbClr val="0070C0"/>
                </a:solidFill>
              </a:rPr>
              <a:t> </a:t>
            </a:r>
            <a:r>
              <a:rPr lang="en-US" sz="2800" dirty="0" err="1">
                <a:solidFill>
                  <a:srgbClr val="0070C0"/>
                </a:solidFill>
              </a:rPr>
              <a:t>nước</a:t>
            </a:r>
            <a:r>
              <a:rPr lang="en-US" sz="2800" dirty="0">
                <a:solidFill>
                  <a:srgbClr val="0070C0"/>
                </a:solidFill>
              </a:rPr>
              <a:t> (B, C,...) </a:t>
            </a:r>
          </a:p>
          <a:p>
            <a:pPr algn="just"/>
            <a:r>
              <a:rPr lang="en-US" sz="2800" dirty="0">
                <a:solidFill>
                  <a:srgbClr val="0070C0"/>
                </a:solidFill>
              </a:rPr>
              <a:t>+ Vitamin tan </a:t>
            </a:r>
            <a:r>
              <a:rPr lang="en-US" sz="2800" dirty="0" err="1">
                <a:solidFill>
                  <a:srgbClr val="0070C0"/>
                </a:solidFill>
              </a:rPr>
              <a:t>trong</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béo</a:t>
            </a:r>
            <a:r>
              <a:rPr lang="en-US" sz="2800" dirty="0">
                <a:solidFill>
                  <a:srgbClr val="0070C0"/>
                </a:solidFill>
              </a:rPr>
              <a:t> (A, D,...).</a:t>
            </a:r>
          </a:p>
        </p:txBody>
      </p:sp>
    </p:spTree>
    <p:extLst>
      <p:ext uri="{BB962C8B-B14F-4D97-AF65-F5344CB8AC3E}">
        <p14:creationId xmlns:p14="http://schemas.microsoft.com/office/powerpoint/2010/main" val="25461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1221576" y="238941"/>
            <a:ext cx="100714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solidFill>
                  <a:srgbClr val="0070C0"/>
                </a:solidFill>
              </a:rPr>
              <a:t>- </a:t>
            </a:r>
            <a:r>
              <a:rPr lang="en-US" sz="2800" dirty="0" err="1">
                <a:solidFill>
                  <a:srgbClr val="0070C0"/>
                </a:solidFill>
              </a:rPr>
              <a:t>Một</a:t>
            </a:r>
            <a:r>
              <a:rPr lang="en-US" sz="2800" dirty="0">
                <a:solidFill>
                  <a:srgbClr val="0070C0"/>
                </a:solidFill>
              </a:rPr>
              <a:t> </a:t>
            </a:r>
            <a:r>
              <a:rPr lang="en-US" sz="2800" dirty="0" err="1">
                <a:solidFill>
                  <a:srgbClr val="0070C0"/>
                </a:solidFill>
              </a:rPr>
              <a:t>số</a:t>
            </a:r>
            <a:r>
              <a:rPr lang="en-US" sz="2800" dirty="0">
                <a:solidFill>
                  <a:srgbClr val="0070C0"/>
                </a:solidFill>
              </a:rPr>
              <a:t> </a:t>
            </a:r>
            <a:r>
              <a:rPr lang="en-US" sz="2800" dirty="0" err="1">
                <a:solidFill>
                  <a:srgbClr val="0070C0"/>
                </a:solidFill>
              </a:rPr>
              <a:t>loại</a:t>
            </a:r>
            <a:r>
              <a:rPr lang="en-US" sz="2800" dirty="0">
                <a:solidFill>
                  <a:srgbClr val="0070C0"/>
                </a:solidFill>
              </a:rPr>
              <a:t> vitamin </a:t>
            </a:r>
            <a:r>
              <a:rPr lang="en-US" sz="2800" dirty="0" err="1">
                <a:solidFill>
                  <a:srgbClr val="0070C0"/>
                </a:solidFill>
              </a:rPr>
              <a:t>thiết</a:t>
            </a:r>
            <a:r>
              <a:rPr lang="en-US" sz="2800" dirty="0">
                <a:solidFill>
                  <a:srgbClr val="0070C0"/>
                </a:solidFill>
              </a:rPr>
              <a:t> </a:t>
            </a:r>
            <a:r>
              <a:rPr lang="en-US" sz="2800" dirty="0" err="1">
                <a:solidFill>
                  <a:srgbClr val="0070C0"/>
                </a:solidFill>
              </a:rPr>
              <a:t>yếu</a:t>
            </a:r>
            <a:r>
              <a:rPr lang="en-US" sz="2800" dirty="0">
                <a:solidFill>
                  <a:srgbClr val="0070C0"/>
                </a:solidFill>
              </a:rPr>
              <a:t> </a:t>
            </a:r>
            <a:r>
              <a:rPr lang="en-US" sz="2800" dirty="0" err="1">
                <a:solidFill>
                  <a:srgbClr val="0070C0"/>
                </a:solidFill>
              </a:rPr>
              <a:t>là</a:t>
            </a:r>
            <a:r>
              <a:rPr lang="en-US" sz="2800" dirty="0">
                <a:solidFill>
                  <a:srgbClr val="0070C0"/>
                </a:solidFill>
              </a:rPr>
              <a:t>:</a:t>
            </a:r>
          </a:p>
          <a:p>
            <a:pPr algn="just"/>
            <a:r>
              <a:rPr lang="en-US" sz="2800" dirty="0">
                <a:solidFill>
                  <a:srgbClr val="0070C0"/>
                </a:solidFill>
              </a:rPr>
              <a:t>+ Vitamin A</a:t>
            </a:r>
          </a:p>
          <a:p>
            <a:pPr algn="just"/>
            <a:r>
              <a:rPr lang="en-US" sz="2800" dirty="0">
                <a:solidFill>
                  <a:srgbClr val="0070C0"/>
                </a:solidFill>
              </a:rPr>
              <a:t>+ Vitamin D</a:t>
            </a:r>
          </a:p>
          <a:p>
            <a:pPr algn="just"/>
            <a:r>
              <a:rPr lang="en-US" sz="2800" dirty="0">
                <a:solidFill>
                  <a:srgbClr val="0070C0"/>
                </a:solidFill>
              </a:rPr>
              <a:t>+ Vitamin B</a:t>
            </a:r>
          </a:p>
          <a:p>
            <a:pPr algn="just"/>
            <a:r>
              <a:rPr lang="en-US" sz="2800" dirty="0">
                <a:solidFill>
                  <a:srgbClr val="0070C0"/>
                </a:solidFill>
              </a:rPr>
              <a:t>+ Vitamin C</a:t>
            </a:r>
          </a:p>
        </p:txBody>
      </p:sp>
      <p:sp>
        <p:nvSpPr>
          <p:cNvPr id="21" name="Rectangle 10"/>
          <p:cNvSpPr>
            <a:spLocks noChangeArrowheads="1"/>
          </p:cNvSpPr>
          <p:nvPr/>
        </p:nvSpPr>
        <p:spPr bwMode="auto">
          <a:xfrm>
            <a:off x="1040043" y="2681606"/>
            <a:ext cx="100714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solidFill>
                  <a:srgbClr val="0070C0"/>
                </a:solidFill>
              </a:rPr>
              <a:t>- </a:t>
            </a:r>
            <a:r>
              <a:rPr lang="en-US" sz="2800" dirty="0" err="1">
                <a:solidFill>
                  <a:srgbClr val="0070C0"/>
                </a:solidFill>
              </a:rPr>
              <a:t>Thực</a:t>
            </a:r>
            <a:r>
              <a:rPr lang="en-US" sz="2800" dirty="0">
                <a:solidFill>
                  <a:srgbClr val="0070C0"/>
                </a:solidFill>
              </a:rPr>
              <a:t> </a:t>
            </a:r>
            <a:r>
              <a:rPr lang="en-US" sz="2800" dirty="0" err="1">
                <a:solidFill>
                  <a:srgbClr val="0070C0"/>
                </a:solidFill>
              </a:rPr>
              <a:t>phẩm</a:t>
            </a:r>
            <a:r>
              <a:rPr lang="en-US" sz="2800" dirty="0">
                <a:solidFill>
                  <a:srgbClr val="0070C0"/>
                </a:solidFill>
              </a:rPr>
              <a:t> </a:t>
            </a:r>
            <a:r>
              <a:rPr lang="en-US" sz="2800" dirty="0" err="1">
                <a:solidFill>
                  <a:srgbClr val="0070C0"/>
                </a:solidFill>
              </a:rPr>
              <a:t>cung</a:t>
            </a:r>
            <a:r>
              <a:rPr lang="en-US" sz="2800" dirty="0">
                <a:solidFill>
                  <a:srgbClr val="0070C0"/>
                </a:solidFill>
              </a:rPr>
              <a:t> </a:t>
            </a:r>
            <a:r>
              <a:rPr lang="en-US" sz="2800" dirty="0" err="1">
                <a:solidFill>
                  <a:srgbClr val="0070C0"/>
                </a:solidFill>
              </a:rPr>
              <a:t>cấp</a:t>
            </a:r>
            <a:r>
              <a:rPr lang="en-US" sz="2800" dirty="0">
                <a:solidFill>
                  <a:srgbClr val="0070C0"/>
                </a:solidFill>
              </a:rPr>
              <a:t>:</a:t>
            </a:r>
          </a:p>
          <a:p>
            <a:pPr algn="just"/>
            <a:r>
              <a:rPr lang="en-US" sz="2800" dirty="0">
                <a:solidFill>
                  <a:srgbClr val="0070C0"/>
                </a:solidFill>
              </a:rPr>
              <a:t>+ Vitamin A: </a:t>
            </a:r>
            <a:r>
              <a:rPr lang="en-US" sz="2800" dirty="0" err="1">
                <a:solidFill>
                  <a:srgbClr val="0070C0"/>
                </a:solidFill>
              </a:rPr>
              <a:t>gan</a:t>
            </a:r>
            <a:r>
              <a:rPr lang="en-US" sz="2800" dirty="0">
                <a:solidFill>
                  <a:srgbClr val="0070C0"/>
                </a:solidFill>
              </a:rPr>
              <a:t>, </a:t>
            </a:r>
            <a:r>
              <a:rPr lang="en-US" sz="2800" dirty="0" err="1">
                <a:solidFill>
                  <a:srgbClr val="0070C0"/>
                </a:solidFill>
              </a:rPr>
              <a:t>lòng</a:t>
            </a:r>
            <a:r>
              <a:rPr lang="en-US" sz="2800" dirty="0">
                <a:solidFill>
                  <a:srgbClr val="0070C0"/>
                </a:solidFill>
              </a:rPr>
              <a:t> </a:t>
            </a:r>
            <a:r>
              <a:rPr lang="en-US" sz="2800" dirty="0" err="1">
                <a:solidFill>
                  <a:srgbClr val="0070C0"/>
                </a:solidFill>
              </a:rPr>
              <a:t>đỏ</a:t>
            </a:r>
            <a:r>
              <a:rPr lang="en-US" sz="2800" dirty="0">
                <a:solidFill>
                  <a:srgbClr val="0070C0"/>
                </a:solidFill>
              </a:rPr>
              <a:t> </a:t>
            </a:r>
            <a:r>
              <a:rPr lang="en-US" sz="2800" dirty="0" err="1">
                <a:solidFill>
                  <a:srgbClr val="0070C0"/>
                </a:solidFill>
              </a:rPr>
              <a:t>trứng</a:t>
            </a:r>
            <a:r>
              <a:rPr lang="en-US" sz="2800" dirty="0">
                <a:solidFill>
                  <a:srgbClr val="0070C0"/>
                </a:solidFill>
              </a:rPr>
              <a:t>,…; </a:t>
            </a:r>
            <a:r>
              <a:rPr lang="en-US" sz="2800" dirty="0" err="1">
                <a:solidFill>
                  <a:srgbClr val="0070C0"/>
                </a:solidFill>
              </a:rPr>
              <a:t>rau</a:t>
            </a:r>
            <a:r>
              <a:rPr lang="en-US" sz="2800" dirty="0">
                <a:solidFill>
                  <a:srgbClr val="0070C0"/>
                </a:solidFill>
              </a:rPr>
              <a:t> </a:t>
            </a:r>
            <a:r>
              <a:rPr lang="en-US" sz="2800" dirty="0" err="1">
                <a:solidFill>
                  <a:srgbClr val="0070C0"/>
                </a:solidFill>
              </a:rPr>
              <a:t>củ</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có</a:t>
            </a:r>
            <a:r>
              <a:rPr lang="en-US" sz="2800" dirty="0">
                <a:solidFill>
                  <a:srgbClr val="0070C0"/>
                </a:solidFill>
              </a:rPr>
              <a:t> </a:t>
            </a:r>
            <a:r>
              <a:rPr lang="en-US" sz="2800" dirty="0" err="1">
                <a:solidFill>
                  <a:srgbClr val="0070C0"/>
                </a:solidFill>
              </a:rPr>
              <a:t>màu</a:t>
            </a:r>
            <a:r>
              <a:rPr lang="en-US" sz="2800" dirty="0">
                <a:solidFill>
                  <a:srgbClr val="0070C0"/>
                </a:solidFill>
              </a:rPr>
              <a:t> </a:t>
            </a:r>
            <a:r>
              <a:rPr lang="en-US" sz="2800" dirty="0" err="1">
                <a:solidFill>
                  <a:srgbClr val="0070C0"/>
                </a:solidFill>
              </a:rPr>
              <a:t>vàng</a:t>
            </a:r>
            <a:r>
              <a:rPr lang="en-US" sz="2800" dirty="0">
                <a:solidFill>
                  <a:srgbClr val="0070C0"/>
                </a:solidFill>
              </a:rPr>
              <a:t> </a:t>
            </a:r>
            <a:r>
              <a:rPr lang="en-US" sz="2800" dirty="0" err="1">
                <a:solidFill>
                  <a:srgbClr val="0070C0"/>
                </a:solidFill>
              </a:rPr>
              <a:t>như</a:t>
            </a:r>
            <a:r>
              <a:rPr lang="en-US" sz="2800" dirty="0">
                <a:solidFill>
                  <a:srgbClr val="0070C0"/>
                </a:solidFill>
              </a:rPr>
              <a:t> </a:t>
            </a:r>
            <a:r>
              <a:rPr lang="en-US" sz="2800" dirty="0" err="1">
                <a:solidFill>
                  <a:srgbClr val="0070C0"/>
                </a:solidFill>
              </a:rPr>
              <a:t>bí</a:t>
            </a:r>
            <a:r>
              <a:rPr lang="en-US" sz="2800" dirty="0">
                <a:solidFill>
                  <a:srgbClr val="0070C0"/>
                </a:solidFill>
              </a:rPr>
              <a:t> </a:t>
            </a:r>
            <a:r>
              <a:rPr lang="en-US" sz="2800" dirty="0" err="1">
                <a:solidFill>
                  <a:srgbClr val="0070C0"/>
                </a:solidFill>
              </a:rPr>
              <a:t>đỏ</a:t>
            </a:r>
            <a:r>
              <a:rPr lang="en-US" sz="2800" dirty="0">
                <a:solidFill>
                  <a:srgbClr val="0070C0"/>
                </a:solidFill>
              </a:rPr>
              <a:t>, </a:t>
            </a:r>
            <a:r>
              <a:rPr lang="en-US" sz="2800" dirty="0" err="1">
                <a:solidFill>
                  <a:srgbClr val="0070C0"/>
                </a:solidFill>
              </a:rPr>
              <a:t>cà</a:t>
            </a:r>
            <a:r>
              <a:rPr lang="en-US" sz="2800" dirty="0">
                <a:solidFill>
                  <a:srgbClr val="0070C0"/>
                </a:solidFill>
              </a:rPr>
              <a:t> </a:t>
            </a:r>
            <a:r>
              <a:rPr lang="en-US" sz="2800" dirty="0" err="1">
                <a:solidFill>
                  <a:srgbClr val="0070C0"/>
                </a:solidFill>
              </a:rPr>
              <a:t>rốt</a:t>
            </a:r>
            <a:r>
              <a:rPr lang="en-US" sz="2800" dirty="0">
                <a:solidFill>
                  <a:srgbClr val="0070C0"/>
                </a:solidFill>
              </a:rPr>
              <a:t>, </a:t>
            </a:r>
            <a:r>
              <a:rPr lang="en-US" sz="2800" dirty="0" err="1">
                <a:solidFill>
                  <a:srgbClr val="0070C0"/>
                </a:solidFill>
              </a:rPr>
              <a:t>gấc</a:t>
            </a:r>
            <a:r>
              <a:rPr lang="en-US" sz="2800" dirty="0">
                <a:solidFill>
                  <a:srgbClr val="0070C0"/>
                </a:solidFill>
              </a:rPr>
              <a:t>,…</a:t>
            </a:r>
          </a:p>
          <a:p>
            <a:pPr algn="just"/>
            <a:r>
              <a:rPr lang="en-US" sz="2800" dirty="0">
                <a:solidFill>
                  <a:srgbClr val="0070C0"/>
                </a:solidFill>
              </a:rPr>
              <a:t>+ Vitamin D: </a:t>
            </a:r>
            <a:r>
              <a:rPr lang="en-US" sz="2800" dirty="0" err="1">
                <a:solidFill>
                  <a:srgbClr val="0070C0"/>
                </a:solidFill>
              </a:rPr>
              <a:t>dầu</a:t>
            </a:r>
            <a:r>
              <a:rPr lang="en-US" sz="2800" dirty="0">
                <a:solidFill>
                  <a:srgbClr val="0070C0"/>
                </a:solidFill>
              </a:rPr>
              <a:t> </a:t>
            </a:r>
            <a:r>
              <a:rPr lang="en-US" sz="2800" dirty="0" err="1">
                <a:solidFill>
                  <a:srgbClr val="0070C0"/>
                </a:solidFill>
              </a:rPr>
              <a:t>gan</a:t>
            </a:r>
            <a:r>
              <a:rPr lang="en-US" sz="2800" dirty="0">
                <a:solidFill>
                  <a:srgbClr val="0070C0"/>
                </a:solidFill>
              </a:rPr>
              <a:t> </a:t>
            </a:r>
            <a:r>
              <a:rPr lang="en-US" sz="2800" dirty="0" err="1">
                <a:solidFill>
                  <a:srgbClr val="0070C0"/>
                </a:solidFill>
              </a:rPr>
              <a:t>cá</a:t>
            </a:r>
            <a:r>
              <a:rPr lang="en-US" sz="2800" dirty="0">
                <a:solidFill>
                  <a:srgbClr val="0070C0"/>
                </a:solidFill>
              </a:rPr>
              <a:t>, </a:t>
            </a:r>
            <a:r>
              <a:rPr lang="en-US" sz="2800" dirty="0" err="1">
                <a:solidFill>
                  <a:srgbClr val="0070C0"/>
                </a:solidFill>
              </a:rPr>
              <a:t>lòng</a:t>
            </a:r>
            <a:r>
              <a:rPr lang="en-US" sz="2800" dirty="0">
                <a:solidFill>
                  <a:srgbClr val="0070C0"/>
                </a:solidFill>
              </a:rPr>
              <a:t> </a:t>
            </a:r>
            <a:r>
              <a:rPr lang="en-US" sz="2800" dirty="0" err="1">
                <a:solidFill>
                  <a:srgbClr val="0070C0"/>
                </a:solidFill>
              </a:rPr>
              <a:t>đỏ</a:t>
            </a:r>
            <a:r>
              <a:rPr lang="en-US" sz="2800" dirty="0">
                <a:solidFill>
                  <a:srgbClr val="0070C0"/>
                </a:solidFill>
              </a:rPr>
              <a:t> </a:t>
            </a:r>
            <a:r>
              <a:rPr lang="en-US" sz="2800" dirty="0" err="1">
                <a:solidFill>
                  <a:srgbClr val="0070C0"/>
                </a:solidFill>
              </a:rPr>
              <a:t>trứng</a:t>
            </a:r>
            <a:r>
              <a:rPr lang="en-US" sz="2800" dirty="0">
                <a:solidFill>
                  <a:srgbClr val="0070C0"/>
                </a:solidFill>
              </a:rPr>
              <a:t>, </a:t>
            </a:r>
            <a:r>
              <a:rPr lang="en-US" sz="2800" dirty="0" err="1">
                <a:solidFill>
                  <a:srgbClr val="0070C0"/>
                </a:solidFill>
              </a:rPr>
              <a:t>sữa</a:t>
            </a:r>
            <a:r>
              <a:rPr lang="en-US" sz="2800" dirty="0">
                <a:solidFill>
                  <a:srgbClr val="0070C0"/>
                </a:solidFill>
              </a:rPr>
              <a:t>,…</a:t>
            </a:r>
          </a:p>
          <a:p>
            <a:pPr algn="just"/>
            <a:r>
              <a:rPr lang="en-US" sz="2800" dirty="0">
                <a:solidFill>
                  <a:srgbClr val="0070C0"/>
                </a:solidFill>
              </a:rPr>
              <a:t>+ Vitamin B: </a:t>
            </a:r>
            <a:r>
              <a:rPr lang="en-US" sz="2800" dirty="0" err="1">
                <a:solidFill>
                  <a:srgbClr val="0070C0"/>
                </a:solidFill>
              </a:rPr>
              <a:t>các</a:t>
            </a:r>
            <a:r>
              <a:rPr lang="en-US" sz="2800" dirty="0">
                <a:solidFill>
                  <a:srgbClr val="0070C0"/>
                </a:solidFill>
              </a:rPr>
              <a:t> </a:t>
            </a:r>
            <a:r>
              <a:rPr lang="en-US" sz="2800" dirty="0" err="1">
                <a:solidFill>
                  <a:srgbClr val="0070C0"/>
                </a:solidFill>
              </a:rPr>
              <a:t>loại</a:t>
            </a:r>
            <a:r>
              <a:rPr lang="en-US" sz="2800" dirty="0">
                <a:solidFill>
                  <a:srgbClr val="0070C0"/>
                </a:solidFill>
              </a:rPr>
              <a:t> </a:t>
            </a:r>
            <a:r>
              <a:rPr lang="en-US" sz="2800" dirty="0" err="1">
                <a:solidFill>
                  <a:srgbClr val="0070C0"/>
                </a:solidFill>
              </a:rPr>
              <a:t>ngũ</a:t>
            </a:r>
            <a:r>
              <a:rPr lang="en-US" sz="2800" dirty="0">
                <a:solidFill>
                  <a:srgbClr val="0070C0"/>
                </a:solidFill>
              </a:rPr>
              <a:t> </a:t>
            </a:r>
            <a:r>
              <a:rPr lang="en-US" sz="2800" dirty="0" err="1">
                <a:solidFill>
                  <a:srgbClr val="0070C0"/>
                </a:solidFill>
              </a:rPr>
              <a:t>cốc</a:t>
            </a:r>
            <a:r>
              <a:rPr lang="en-US" sz="2800" dirty="0">
                <a:solidFill>
                  <a:srgbClr val="0070C0"/>
                </a:solidFill>
              </a:rPr>
              <a:t> </a:t>
            </a:r>
            <a:r>
              <a:rPr lang="en-US" sz="2800" dirty="0" err="1">
                <a:solidFill>
                  <a:srgbClr val="0070C0"/>
                </a:solidFill>
              </a:rPr>
              <a:t>nguyên</a:t>
            </a:r>
            <a:r>
              <a:rPr lang="en-US" sz="2800" dirty="0">
                <a:solidFill>
                  <a:srgbClr val="0070C0"/>
                </a:solidFill>
              </a:rPr>
              <a:t> </a:t>
            </a:r>
            <a:r>
              <a:rPr lang="en-US" sz="2800" dirty="0" err="1">
                <a:solidFill>
                  <a:srgbClr val="0070C0"/>
                </a:solidFill>
              </a:rPr>
              <a:t>cám</a:t>
            </a:r>
            <a:r>
              <a:rPr lang="en-US" sz="2800" dirty="0">
                <a:solidFill>
                  <a:srgbClr val="0070C0"/>
                </a:solidFill>
              </a:rPr>
              <a:t>, </a:t>
            </a:r>
            <a:r>
              <a:rPr lang="en-US" sz="2800" dirty="0" err="1">
                <a:solidFill>
                  <a:srgbClr val="0070C0"/>
                </a:solidFill>
              </a:rPr>
              <a:t>trứng</a:t>
            </a:r>
            <a:r>
              <a:rPr lang="en-US" sz="2800" dirty="0">
                <a:solidFill>
                  <a:srgbClr val="0070C0"/>
                </a:solidFill>
              </a:rPr>
              <a:t>, </a:t>
            </a:r>
            <a:r>
              <a:rPr lang="en-US" sz="2800" dirty="0" err="1">
                <a:solidFill>
                  <a:srgbClr val="0070C0"/>
                </a:solidFill>
              </a:rPr>
              <a:t>cá</a:t>
            </a:r>
            <a:r>
              <a:rPr lang="en-US" sz="2800" dirty="0">
                <a:solidFill>
                  <a:srgbClr val="0070C0"/>
                </a:solidFill>
              </a:rPr>
              <a:t>, </a:t>
            </a:r>
            <a:r>
              <a:rPr lang="en-US" sz="2800" dirty="0" err="1">
                <a:solidFill>
                  <a:srgbClr val="0070C0"/>
                </a:solidFill>
              </a:rPr>
              <a:t>hải</a:t>
            </a:r>
            <a:r>
              <a:rPr lang="en-US" sz="2800" dirty="0">
                <a:solidFill>
                  <a:srgbClr val="0070C0"/>
                </a:solidFill>
              </a:rPr>
              <a:t> </a:t>
            </a:r>
            <a:r>
              <a:rPr lang="en-US" sz="2800" dirty="0" err="1">
                <a:solidFill>
                  <a:srgbClr val="0070C0"/>
                </a:solidFill>
              </a:rPr>
              <a:t>sản</a:t>
            </a:r>
            <a:r>
              <a:rPr lang="en-US" sz="2800" dirty="0">
                <a:solidFill>
                  <a:srgbClr val="0070C0"/>
                </a:solidFill>
              </a:rPr>
              <a:t>,…</a:t>
            </a:r>
          </a:p>
          <a:p>
            <a:pPr algn="just"/>
            <a:r>
              <a:rPr lang="en-US" sz="2800" dirty="0">
                <a:solidFill>
                  <a:srgbClr val="0070C0"/>
                </a:solidFill>
              </a:rPr>
              <a:t>+ Vitamin C: </a:t>
            </a:r>
            <a:r>
              <a:rPr lang="en-US" sz="2800" dirty="0" err="1">
                <a:solidFill>
                  <a:srgbClr val="0070C0"/>
                </a:solidFill>
              </a:rPr>
              <a:t>các</a:t>
            </a:r>
            <a:r>
              <a:rPr lang="en-US" sz="2800" dirty="0">
                <a:solidFill>
                  <a:srgbClr val="0070C0"/>
                </a:solidFill>
              </a:rPr>
              <a:t> </a:t>
            </a:r>
            <a:r>
              <a:rPr lang="en-US" sz="2800" dirty="0" err="1">
                <a:solidFill>
                  <a:srgbClr val="0070C0"/>
                </a:solidFill>
              </a:rPr>
              <a:t>loại</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như</a:t>
            </a:r>
            <a:r>
              <a:rPr lang="en-US" sz="2800" dirty="0">
                <a:solidFill>
                  <a:srgbClr val="0070C0"/>
                </a:solidFill>
              </a:rPr>
              <a:t> </a:t>
            </a:r>
            <a:r>
              <a:rPr lang="en-US" sz="2800" dirty="0" err="1">
                <a:solidFill>
                  <a:srgbClr val="0070C0"/>
                </a:solidFill>
              </a:rPr>
              <a:t>ổi</a:t>
            </a:r>
            <a:r>
              <a:rPr lang="en-US" sz="2800" dirty="0">
                <a:solidFill>
                  <a:srgbClr val="0070C0"/>
                </a:solidFill>
              </a:rPr>
              <a:t>, </a:t>
            </a:r>
            <a:r>
              <a:rPr lang="en-US" sz="2800" dirty="0" err="1">
                <a:solidFill>
                  <a:srgbClr val="0070C0"/>
                </a:solidFill>
              </a:rPr>
              <a:t>chanh</a:t>
            </a:r>
            <a:r>
              <a:rPr lang="en-US" sz="2800" dirty="0">
                <a:solidFill>
                  <a:srgbClr val="0070C0"/>
                </a:solidFill>
              </a:rPr>
              <a:t>, cam, </a:t>
            </a:r>
            <a:r>
              <a:rPr lang="en-US" sz="2800" dirty="0" err="1">
                <a:solidFill>
                  <a:srgbClr val="0070C0"/>
                </a:solidFill>
              </a:rPr>
              <a:t>cà</a:t>
            </a:r>
            <a:r>
              <a:rPr lang="en-US" sz="2800" dirty="0">
                <a:solidFill>
                  <a:srgbClr val="0070C0"/>
                </a:solidFill>
              </a:rPr>
              <a:t> </a:t>
            </a:r>
            <a:r>
              <a:rPr lang="en-US" sz="2800" dirty="0" err="1">
                <a:solidFill>
                  <a:srgbClr val="0070C0"/>
                </a:solidFill>
              </a:rPr>
              <a:t>chua</a:t>
            </a:r>
            <a:r>
              <a:rPr lang="en-US" sz="2800" dirty="0">
                <a:solidFill>
                  <a:srgbClr val="0070C0"/>
                </a:solidFill>
              </a:rPr>
              <a:t>,…</a:t>
            </a:r>
          </a:p>
        </p:txBody>
      </p:sp>
    </p:spTree>
    <p:extLst>
      <p:ext uri="{BB962C8B-B14F-4D97-AF65-F5344CB8AC3E}">
        <p14:creationId xmlns:p14="http://schemas.microsoft.com/office/powerpoint/2010/main" val="36579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9444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II . VITAMIN, CHẤT KHOÁNG, CHẤT XƠ, NƯỚC</a:t>
            </a:r>
          </a:p>
          <a:p>
            <a:pPr algn="ctr"/>
            <a:endParaRPr lang="en-US" altLang="en-US" sz="2800" b="1"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912861" y="993148"/>
            <a:ext cx="4542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i="1" dirty="0"/>
              <a:t>2</a:t>
            </a:r>
            <a:r>
              <a:rPr lang="vi-VN" altLang="en-US" sz="2800" b="1" i="1" dirty="0"/>
              <a:t>. </a:t>
            </a:r>
            <a:r>
              <a:rPr lang="en-US" altLang="en-US" sz="2800" b="1" i="1" dirty="0" err="1"/>
              <a:t>Chất</a:t>
            </a:r>
            <a:r>
              <a:rPr lang="en-US" altLang="en-US" sz="2800" b="1" i="1" dirty="0"/>
              <a:t> </a:t>
            </a:r>
            <a:r>
              <a:rPr lang="en-US" altLang="en-US" sz="2800" b="1" i="1" dirty="0" err="1"/>
              <a:t>khoáng</a:t>
            </a:r>
            <a:r>
              <a:rPr lang="vi-VN" altLang="en-US" sz="2800" dirty="0"/>
              <a:t> </a:t>
            </a:r>
            <a:r>
              <a:rPr lang="vi-VN" altLang="en-US" sz="2800" dirty="0">
                <a:solidFill>
                  <a:srgbClr val="FF3300"/>
                </a:solidFill>
              </a:rPr>
              <a:t>  </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12860" y="1695127"/>
            <a:ext cx="100714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t>- </a:t>
            </a:r>
            <a:r>
              <a:rPr lang="en-US" sz="2800" dirty="0" err="1"/>
              <a:t>Phân</a:t>
            </a:r>
            <a:r>
              <a:rPr lang="en-US" sz="2800" dirty="0"/>
              <a:t> </a:t>
            </a:r>
            <a:r>
              <a:rPr lang="en-US" sz="2800" dirty="0" err="1"/>
              <a:t>loại</a:t>
            </a:r>
            <a:r>
              <a:rPr lang="en-US" sz="2800" dirty="0"/>
              <a:t>:</a:t>
            </a:r>
          </a:p>
          <a:p>
            <a:pPr algn="just"/>
            <a:r>
              <a:rPr lang="en-US" sz="2800" dirty="0"/>
              <a:t>+ </a:t>
            </a:r>
            <a:r>
              <a:rPr lang="en-US" sz="2800" dirty="0" err="1"/>
              <a:t>Chất</a:t>
            </a:r>
            <a:r>
              <a:rPr lang="en-US" sz="2800" dirty="0"/>
              <a:t> </a:t>
            </a:r>
            <a:r>
              <a:rPr lang="en-US" sz="2800" dirty="0" err="1"/>
              <a:t>khoáng</a:t>
            </a:r>
            <a:r>
              <a:rPr lang="en-US" sz="2800" dirty="0"/>
              <a:t> </a:t>
            </a:r>
            <a:r>
              <a:rPr lang="en-US" sz="2800" dirty="0" err="1"/>
              <a:t>đa</a:t>
            </a:r>
            <a:r>
              <a:rPr lang="en-US" sz="2800" dirty="0"/>
              <a:t> </a:t>
            </a:r>
            <a:r>
              <a:rPr lang="en-US" sz="2800" dirty="0" err="1"/>
              <a:t>lượng</a:t>
            </a:r>
            <a:r>
              <a:rPr lang="en-US" sz="2800" dirty="0"/>
              <a:t>: Ca, Mg,…</a:t>
            </a:r>
          </a:p>
          <a:p>
            <a:pPr algn="just"/>
            <a:r>
              <a:rPr lang="en-US" sz="2800" dirty="0"/>
              <a:t>+ </a:t>
            </a:r>
            <a:r>
              <a:rPr lang="en-US" sz="2800" dirty="0" err="1"/>
              <a:t>Chất</a:t>
            </a:r>
            <a:r>
              <a:rPr lang="en-US" sz="2800" dirty="0"/>
              <a:t> </a:t>
            </a:r>
            <a:r>
              <a:rPr lang="en-US" sz="2800" dirty="0" err="1"/>
              <a:t>khoáng</a:t>
            </a:r>
            <a:r>
              <a:rPr lang="en-US" sz="2800" dirty="0"/>
              <a:t> vi </a:t>
            </a:r>
            <a:r>
              <a:rPr lang="en-US" sz="2800" dirty="0" err="1"/>
              <a:t>lượng</a:t>
            </a:r>
            <a:r>
              <a:rPr lang="en-US" sz="2800" dirty="0"/>
              <a:t>: </a:t>
            </a:r>
            <a:r>
              <a:rPr lang="en-US" sz="2800" dirty="0" err="1"/>
              <a:t>Sắt</a:t>
            </a:r>
            <a:r>
              <a:rPr lang="en-US" sz="2800" dirty="0"/>
              <a:t>, iodine, </a:t>
            </a:r>
            <a:r>
              <a:rPr lang="en-US" sz="2800" dirty="0" err="1"/>
              <a:t>kẽm</a:t>
            </a:r>
            <a:r>
              <a:rPr lang="en-US" sz="2800" dirty="0"/>
              <a:t>,… </a:t>
            </a:r>
          </a:p>
        </p:txBody>
      </p:sp>
      <p:sp>
        <p:nvSpPr>
          <p:cNvPr id="21" name="Rectangle 10"/>
          <p:cNvSpPr>
            <a:spLocks noChangeArrowheads="1"/>
          </p:cNvSpPr>
          <p:nvPr/>
        </p:nvSpPr>
        <p:spPr bwMode="auto">
          <a:xfrm>
            <a:off x="912860" y="3276297"/>
            <a:ext cx="100714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t>– </a:t>
            </a:r>
            <a:r>
              <a:rPr lang="en-US" sz="2800" dirty="0" err="1"/>
              <a:t>Thực</a:t>
            </a:r>
            <a:r>
              <a:rPr lang="en-US" sz="2800" dirty="0"/>
              <a:t> </a:t>
            </a:r>
            <a:r>
              <a:rPr lang="en-US" sz="2800" dirty="0" err="1"/>
              <a:t>phẩm</a:t>
            </a:r>
            <a:r>
              <a:rPr lang="en-US" sz="2800" dirty="0"/>
              <a:t> </a:t>
            </a:r>
            <a:r>
              <a:rPr lang="en-US" sz="2800" dirty="0" err="1"/>
              <a:t>cung</a:t>
            </a:r>
            <a:r>
              <a:rPr lang="en-US" sz="2800" dirty="0"/>
              <a:t> </a:t>
            </a:r>
            <a:r>
              <a:rPr lang="en-US" sz="2800" dirty="0" err="1"/>
              <a:t>cấp</a:t>
            </a:r>
            <a:r>
              <a:rPr lang="en-US" sz="2800" dirty="0"/>
              <a:t>:</a:t>
            </a:r>
          </a:p>
          <a:p>
            <a:pPr algn="just"/>
            <a:r>
              <a:rPr lang="en-US" sz="2800" dirty="0"/>
              <a:t>+ </a:t>
            </a:r>
            <a:r>
              <a:rPr lang="en-US" sz="2800" dirty="0" err="1"/>
              <a:t>Sắt</a:t>
            </a:r>
            <a:r>
              <a:rPr lang="en-US" sz="2800" dirty="0"/>
              <a:t>: </a:t>
            </a:r>
            <a:r>
              <a:rPr lang="en-US" sz="2800" dirty="0" err="1"/>
              <a:t>các</a:t>
            </a:r>
            <a:r>
              <a:rPr lang="en-US" sz="2800" dirty="0"/>
              <a:t> </a:t>
            </a:r>
            <a:r>
              <a:rPr lang="en-US" sz="2800" dirty="0" err="1"/>
              <a:t>loại</a:t>
            </a:r>
            <a:r>
              <a:rPr lang="en-US" sz="2800" dirty="0"/>
              <a:t> </a:t>
            </a:r>
            <a:r>
              <a:rPr lang="en-US" sz="2800" dirty="0" err="1"/>
              <a:t>thịt</a:t>
            </a:r>
            <a:r>
              <a:rPr lang="en-US" sz="2800" dirty="0"/>
              <a:t> </a:t>
            </a:r>
            <a:r>
              <a:rPr lang="en-US" sz="2800" dirty="0" err="1"/>
              <a:t>đỏ</a:t>
            </a:r>
            <a:r>
              <a:rPr lang="en-US" sz="2800" dirty="0"/>
              <a:t>, </a:t>
            </a:r>
            <a:r>
              <a:rPr lang="en-US" sz="2800" dirty="0" err="1"/>
              <a:t>sữa</a:t>
            </a:r>
            <a:r>
              <a:rPr lang="en-US" sz="2800" dirty="0"/>
              <a:t>, </a:t>
            </a:r>
            <a:r>
              <a:rPr lang="en-US" sz="2800" dirty="0" err="1"/>
              <a:t>rau</a:t>
            </a:r>
            <a:r>
              <a:rPr lang="en-US" sz="2800" dirty="0"/>
              <a:t> </a:t>
            </a:r>
            <a:r>
              <a:rPr lang="en-US" sz="2800" dirty="0" err="1"/>
              <a:t>lá</a:t>
            </a:r>
            <a:r>
              <a:rPr lang="en-US" sz="2800" dirty="0"/>
              <a:t> </a:t>
            </a:r>
            <a:r>
              <a:rPr lang="en-US" sz="2800" dirty="0" err="1"/>
              <a:t>màu</a:t>
            </a:r>
            <a:r>
              <a:rPr lang="en-US" sz="2800" dirty="0"/>
              <a:t> </a:t>
            </a:r>
            <a:r>
              <a:rPr lang="en-US" sz="2800" dirty="0" err="1"/>
              <a:t>xanh</a:t>
            </a:r>
            <a:r>
              <a:rPr lang="en-US" sz="2800" dirty="0"/>
              <a:t> </a:t>
            </a:r>
            <a:r>
              <a:rPr lang="en-US" sz="2800" dirty="0" err="1"/>
              <a:t>đậm</a:t>
            </a:r>
            <a:r>
              <a:rPr lang="en-US" sz="2800" dirty="0"/>
              <a:t>,…</a:t>
            </a:r>
          </a:p>
          <a:p>
            <a:pPr algn="just"/>
            <a:r>
              <a:rPr lang="en-US" sz="2800" dirty="0"/>
              <a:t>+ </a:t>
            </a:r>
            <a:r>
              <a:rPr lang="en-US" sz="2800" dirty="0" err="1"/>
              <a:t>Kẽm</a:t>
            </a:r>
            <a:r>
              <a:rPr lang="en-US" sz="2800" dirty="0"/>
              <a:t>: </a:t>
            </a:r>
            <a:r>
              <a:rPr lang="en-US" sz="2800" dirty="0" err="1"/>
              <a:t>tôm</a:t>
            </a:r>
            <a:r>
              <a:rPr lang="en-US" sz="2800" dirty="0"/>
              <a:t>, </a:t>
            </a:r>
            <a:r>
              <a:rPr lang="en-US" sz="2800" dirty="0" err="1"/>
              <a:t>cua</a:t>
            </a:r>
            <a:r>
              <a:rPr lang="en-US" sz="2800" dirty="0"/>
              <a:t>, </a:t>
            </a:r>
            <a:r>
              <a:rPr lang="en-US" sz="2800" dirty="0" err="1"/>
              <a:t>gan</a:t>
            </a:r>
            <a:r>
              <a:rPr lang="en-US" sz="2800" dirty="0"/>
              <a:t> </a:t>
            </a:r>
            <a:r>
              <a:rPr lang="en-US" sz="2800" dirty="0" err="1"/>
              <a:t>động</a:t>
            </a:r>
            <a:r>
              <a:rPr lang="en-US" sz="2800" dirty="0"/>
              <a:t> </a:t>
            </a:r>
            <a:r>
              <a:rPr lang="en-US" sz="2800" dirty="0" err="1"/>
              <a:t>vật</a:t>
            </a:r>
            <a:r>
              <a:rPr lang="en-US" sz="2800" dirty="0"/>
              <a:t>,…</a:t>
            </a:r>
          </a:p>
          <a:p>
            <a:pPr algn="just"/>
            <a:r>
              <a:rPr lang="en-US" sz="2800" dirty="0"/>
              <a:t>+ Calcium: </a:t>
            </a:r>
            <a:r>
              <a:rPr lang="en-US" sz="2800" dirty="0" err="1"/>
              <a:t>hải</a:t>
            </a:r>
            <a:r>
              <a:rPr lang="en-US" sz="2800" dirty="0"/>
              <a:t> </a:t>
            </a:r>
            <a:r>
              <a:rPr lang="en-US" sz="2800" dirty="0" err="1"/>
              <a:t>sản</a:t>
            </a:r>
            <a:r>
              <a:rPr lang="en-US" sz="2800" dirty="0"/>
              <a:t>, </a:t>
            </a:r>
            <a:r>
              <a:rPr lang="en-US" sz="2800" dirty="0" err="1"/>
              <a:t>hạt</a:t>
            </a:r>
            <a:r>
              <a:rPr lang="en-US" sz="2800" dirty="0"/>
              <a:t> </a:t>
            </a:r>
            <a:r>
              <a:rPr lang="en-US" sz="2800" dirty="0" err="1"/>
              <a:t>đậu</a:t>
            </a:r>
            <a:r>
              <a:rPr lang="en-US" sz="2800" dirty="0"/>
              <a:t>, </a:t>
            </a:r>
            <a:r>
              <a:rPr lang="en-US" sz="2800" dirty="0" err="1"/>
              <a:t>rau</a:t>
            </a:r>
            <a:r>
              <a:rPr lang="en-US" sz="2800" dirty="0"/>
              <a:t> </a:t>
            </a:r>
            <a:r>
              <a:rPr lang="en-US" sz="2800" dirty="0" err="1"/>
              <a:t>xanh</a:t>
            </a:r>
            <a:r>
              <a:rPr lang="en-US" sz="2800" dirty="0"/>
              <a:t>,… </a:t>
            </a:r>
          </a:p>
          <a:p>
            <a:pPr algn="just"/>
            <a:r>
              <a:rPr lang="en-US" sz="2800" dirty="0"/>
              <a:t>+ </a:t>
            </a:r>
            <a:r>
              <a:rPr lang="en-US" sz="2800" dirty="0" err="1"/>
              <a:t>Natri</a:t>
            </a:r>
            <a:r>
              <a:rPr lang="en-US" sz="2800" dirty="0"/>
              <a:t>: </a:t>
            </a:r>
            <a:r>
              <a:rPr lang="en-US" sz="2800" dirty="0" err="1"/>
              <a:t>muối</a:t>
            </a:r>
            <a:r>
              <a:rPr lang="en-US" sz="2800" dirty="0"/>
              <a:t> </a:t>
            </a:r>
            <a:r>
              <a:rPr lang="en-US" sz="2800" dirty="0" err="1"/>
              <a:t>biển</a:t>
            </a:r>
            <a:r>
              <a:rPr lang="en-US" sz="2800" dirty="0"/>
              <a:t>, </a:t>
            </a:r>
            <a:r>
              <a:rPr lang="en-US" sz="2800" dirty="0" err="1"/>
              <a:t>các</a:t>
            </a:r>
            <a:r>
              <a:rPr lang="en-US" sz="2800" dirty="0"/>
              <a:t> </a:t>
            </a:r>
            <a:r>
              <a:rPr lang="en-US" sz="2800" dirty="0" err="1"/>
              <a:t>loại</a:t>
            </a:r>
            <a:r>
              <a:rPr lang="en-US" sz="2800" dirty="0"/>
              <a:t> </a:t>
            </a:r>
            <a:r>
              <a:rPr lang="en-US" sz="2800" dirty="0" err="1"/>
              <a:t>gia</a:t>
            </a:r>
            <a:r>
              <a:rPr lang="en-US" sz="2800" dirty="0"/>
              <a:t> </a:t>
            </a:r>
            <a:r>
              <a:rPr lang="en-US" sz="2800" dirty="0" err="1"/>
              <a:t>vị</a:t>
            </a:r>
            <a:r>
              <a:rPr lang="en-US" sz="2800" dirty="0"/>
              <a:t>, </a:t>
            </a:r>
            <a:r>
              <a:rPr lang="en-US" sz="2800" dirty="0" err="1"/>
              <a:t>phô</a:t>
            </a:r>
            <a:r>
              <a:rPr lang="en-US" sz="2800" dirty="0"/>
              <a:t> </a:t>
            </a:r>
            <a:r>
              <a:rPr lang="en-US" sz="2800" dirty="0" err="1"/>
              <a:t>mai</a:t>
            </a:r>
            <a:r>
              <a:rPr lang="en-US" sz="2800" dirty="0"/>
              <a:t>,… </a:t>
            </a:r>
          </a:p>
        </p:txBody>
      </p:sp>
    </p:spTree>
    <p:extLst>
      <p:ext uri="{BB962C8B-B14F-4D97-AF65-F5344CB8AC3E}">
        <p14:creationId xmlns:p14="http://schemas.microsoft.com/office/powerpoint/2010/main" val="83942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9444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II . VITAMIN, CHẤT KHOÁNG, CHẤT XƠ, NƯỚC</a:t>
            </a:r>
          </a:p>
          <a:p>
            <a:pPr algn="ctr"/>
            <a:endParaRPr lang="en-US" altLang="en-US" sz="2800" b="1"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912861" y="993148"/>
            <a:ext cx="4542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i="1" dirty="0"/>
              <a:t>3</a:t>
            </a:r>
            <a:r>
              <a:rPr lang="vi-VN" altLang="en-US" sz="2800" b="1" i="1" dirty="0"/>
              <a:t>. </a:t>
            </a:r>
            <a:r>
              <a:rPr lang="en-US" altLang="en-US" sz="2800" b="1" i="1" dirty="0" err="1"/>
              <a:t>Chất</a:t>
            </a:r>
            <a:r>
              <a:rPr lang="en-US" altLang="en-US" sz="2800" b="1" i="1" dirty="0"/>
              <a:t> </a:t>
            </a:r>
            <a:r>
              <a:rPr lang="en-US" altLang="en-US" sz="2800" b="1" i="1" dirty="0" err="1"/>
              <a:t>xơ</a:t>
            </a:r>
            <a:r>
              <a:rPr lang="vi-VN" altLang="en-US" sz="2800" dirty="0"/>
              <a:t> </a:t>
            </a:r>
            <a:r>
              <a:rPr lang="vi-VN" altLang="en-US" sz="2800" dirty="0">
                <a:solidFill>
                  <a:srgbClr val="FF3300"/>
                </a:solidFill>
              </a:rPr>
              <a:t>  </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12860" y="1695127"/>
            <a:ext cx="100714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t>- </a:t>
            </a:r>
            <a:r>
              <a:rPr lang="en-US" sz="2800" dirty="0" err="1"/>
              <a:t>Là</a:t>
            </a:r>
            <a:r>
              <a:rPr lang="en-US" sz="2800" dirty="0"/>
              <a:t> </a:t>
            </a:r>
            <a:r>
              <a:rPr lang="en-US" sz="2800" dirty="0" err="1"/>
              <a:t>một</a:t>
            </a:r>
            <a:r>
              <a:rPr lang="en-US" sz="2800" dirty="0"/>
              <a:t> </a:t>
            </a:r>
            <a:r>
              <a:rPr lang="en-US" sz="2800" dirty="0" err="1"/>
              <a:t>trong</a:t>
            </a:r>
            <a:r>
              <a:rPr lang="en-US" sz="2800" dirty="0"/>
              <a:t> </a:t>
            </a:r>
            <a:r>
              <a:rPr lang="en-US" sz="2800" dirty="0" err="1"/>
              <a:t>các</a:t>
            </a:r>
            <a:r>
              <a:rPr lang="en-US" sz="2800" dirty="0"/>
              <a:t> </a:t>
            </a:r>
            <a:r>
              <a:rPr lang="en-US" sz="2800" dirty="0" err="1"/>
              <a:t>loại</a:t>
            </a:r>
            <a:r>
              <a:rPr lang="en-US" sz="2800" dirty="0"/>
              <a:t> carbohydrate, </a:t>
            </a:r>
            <a:r>
              <a:rPr lang="en-US" sz="2800" dirty="0" err="1"/>
              <a:t>không</a:t>
            </a:r>
            <a:r>
              <a:rPr lang="en-US" sz="2800" dirty="0"/>
              <a:t> </a:t>
            </a:r>
            <a:r>
              <a:rPr lang="en-US" sz="2800" dirty="0" err="1"/>
              <a:t>cung</a:t>
            </a:r>
            <a:r>
              <a:rPr lang="en-US" sz="2800" dirty="0"/>
              <a:t> </a:t>
            </a:r>
            <a:r>
              <a:rPr lang="en-US" sz="2800" dirty="0" err="1"/>
              <a:t>cấp</a:t>
            </a:r>
            <a:r>
              <a:rPr lang="en-US" sz="2800" dirty="0"/>
              <a:t> </a:t>
            </a:r>
            <a:r>
              <a:rPr lang="en-US" sz="2800" dirty="0" err="1"/>
              <a:t>năng</a:t>
            </a:r>
            <a:r>
              <a:rPr lang="en-US" sz="2800" dirty="0"/>
              <a:t> </a:t>
            </a:r>
            <a:r>
              <a:rPr lang="en-US" sz="2800" dirty="0" err="1"/>
              <a:t>lượng</a:t>
            </a:r>
            <a:r>
              <a:rPr lang="en-US" sz="2800" dirty="0"/>
              <a:t> </a:t>
            </a:r>
            <a:r>
              <a:rPr lang="en-US" sz="2800" dirty="0" err="1"/>
              <a:t>nhưng</a:t>
            </a:r>
            <a:r>
              <a:rPr lang="en-US" sz="2800" dirty="0"/>
              <a:t> </a:t>
            </a:r>
            <a:r>
              <a:rPr lang="en-US" sz="2800" dirty="0" err="1"/>
              <a:t>vô</a:t>
            </a:r>
            <a:r>
              <a:rPr lang="en-US" sz="2800" dirty="0"/>
              <a:t> </a:t>
            </a:r>
            <a:r>
              <a:rPr lang="en-US" sz="2800" dirty="0" err="1"/>
              <a:t>cùng</a:t>
            </a:r>
            <a:r>
              <a:rPr lang="en-US" sz="2800" dirty="0"/>
              <a:t> </a:t>
            </a:r>
            <a:r>
              <a:rPr lang="en-US" sz="2800" dirty="0" err="1"/>
              <a:t>quan</a:t>
            </a:r>
            <a:r>
              <a:rPr lang="en-US" sz="2800" dirty="0"/>
              <a:t> </a:t>
            </a:r>
            <a:r>
              <a:rPr lang="en-US" sz="2800" dirty="0" err="1"/>
              <a:t>trọng</a:t>
            </a:r>
            <a:r>
              <a:rPr lang="en-US" sz="2800" dirty="0"/>
              <a:t> </a:t>
            </a:r>
            <a:r>
              <a:rPr lang="en-US" sz="2800" dirty="0" err="1"/>
              <a:t>đối</a:t>
            </a:r>
            <a:r>
              <a:rPr lang="en-US" sz="2800" dirty="0"/>
              <a:t> </a:t>
            </a:r>
            <a:r>
              <a:rPr lang="en-US" sz="2800" dirty="0" err="1"/>
              <a:t>với</a:t>
            </a:r>
            <a:r>
              <a:rPr lang="en-US" sz="2800" dirty="0"/>
              <a:t> con </a:t>
            </a:r>
            <a:r>
              <a:rPr lang="en-US" sz="2800" dirty="0" err="1"/>
              <a:t>người</a:t>
            </a:r>
            <a:r>
              <a:rPr lang="en-US" sz="2800" dirty="0"/>
              <a:t>.</a:t>
            </a:r>
          </a:p>
        </p:txBody>
      </p:sp>
      <p:sp>
        <p:nvSpPr>
          <p:cNvPr id="21" name="Rectangle 10"/>
          <p:cNvSpPr>
            <a:spLocks noChangeArrowheads="1"/>
          </p:cNvSpPr>
          <p:nvPr/>
        </p:nvSpPr>
        <p:spPr bwMode="auto">
          <a:xfrm>
            <a:off x="912860" y="3058429"/>
            <a:ext cx="100714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t>- </a:t>
            </a:r>
            <a:r>
              <a:rPr lang="en-US" sz="2800" dirty="0" err="1"/>
              <a:t>Các</a:t>
            </a:r>
            <a:r>
              <a:rPr lang="en-US" sz="2800" dirty="0"/>
              <a:t> </a:t>
            </a:r>
            <a:r>
              <a:rPr lang="en-US" sz="2800" dirty="0" err="1"/>
              <a:t>thực</a:t>
            </a:r>
            <a:r>
              <a:rPr lang="en-US" sz="2800" dirty="0"/>
              <a:t> </a:t>
            </a:r>
            <a:r>
              <a:rPr lang="en-US" sz="2800" dirty="0" err="1"/>
              <a:t>phẩm</a:t>
            </a:r>
            <a:r>
              <a:rPr lang="en-US" sz="2800" dirty="0"/>
              <a:t> </a:t>
            </a:r>
            <a:r>
              <a:rPr lang="en-US" sz="2800" dirty="0" err="1"/>
              <a:t>cung</a:t>
            </a:r>
            <a:r>
              <a:rPr lang="en-US" sz="2800" dirty="0"/>
              <a:t> </a:t>
            </a:r>
            <a:r>
              <a:rPr lang="en-US" sz="2800" dirty="0" err="1"/>
              <a:t>cấp</a:t>
            </a:r>
            <a:r>
              <a:rPr lang="en-US" sz="2800" dirty="0"/>
              <a:t> </a:t>
            </a:r>
            <a:r>
              <a:rPr lang="en-US" sz="2800" dirty="0" err="1"/>
              <a:t>chất</a:t>
            </a:r>
            <a:r>
              <a:rPr lang="en-US" sz="2800" dirty="0"/>
              <a:t> </a:t>
            </a:r>
            <a:r>
              <a:rPr lang="en-US" sz="2800" dirty="0" err="1"/>
              <a:t>xơ</a:t>
            </a:r>
            <a:r>
              <a:rPr lang="en-US" sz="2800" dirty="0"/>
              <a:t>: </a:t>
            </a:r>
            <a:r>
              <a:rPr lang="en-US" sz="2800" dirty="0" err="1"/>
              <a:t>các</a:t>
            </a:r>
            <a:r>
              <a:rPr lang="en-US" sz="2800" dirty="0"/>
              <a:t> </a:t>
            </a:r>
            <a:r>
              <a:rPr lang="en-US" sz="2800" dirty="0" err="1"/>
              <a:t>loại</a:t>
            </a:r>
            <a:r>
              <a:rPr lang="en-US" sz="2800" dirty="0"/>
              <a:t> </a:t>
            </a:r>
            <a:r>
              <a:rPr lang="en-US" sz="2800" dirty="0" err="1"/>
              <a:t>hạt</a:t>
            </a:r>
            <a:r>
              <a:rPr lang="en-US" sz="2800" dirty="0"/>
              <a:t> (</a:t>
            </a:r>
            <a:r>
              <a:rPr lang="en-US" sz="2800" dirty="0" err="1"/>
              <a:t>đậu</a:t>
            </a:r>
            <a:r>
              <a:rPr lang="en-US" sz="2800" dirty="0"/>
              <a:t> </a:t>
            </a:r>
            <a:r>
              <a:rPr lang="en-US" sz="2800" dirty="0" err="1"/>
              <a:t>đen</a:t>
            </a:r>
            <a:r>
              <a:rPr lang="en-US" sz="2800" dirty="0"/>
              <a:t>, </a:t>
            </a:r>
            <a:r>
              <a:rPr lang="en-US" sz="2800" dirty="0" err="1"/>
              <a:t>đậu</a:t>
            </a:r>
            <a:r>
              <a:rPr lang="en-US" sz="2800" dirty="0"/>
              <a:t> </a:t>
            </a:r>
            <a:r>
              <a:rPr lang="en-US" sz="2800" dirty="0" err="1"/>
              <a:t>xanh</a:t>
            </a:r>
            <a:r>
              <a:rPr lang="en-US" sz="2800" dirty="0"/>
              <a:t>,…), </a:t>
            </a:r>
            <a:r>
              <a:rPr lang="en-US" sz="2800" dirty="0" err="1"/>
              <a:t>rau</a:t>
            </a:r>
            <a:r>
              <a:rPr lang="en-US" sz="2800" dirty="0"/>
              <a:t>, </a:t>
            </a:r>
            <a:r>
              <a:rPr lang="en-US" sz="2800" dirty="0" err="1"/>
              <a:t>trái</a:t>
            </a:r>
            <a:r>
              <a:rPr lang="en-US" sz="2800" dirty="0"/>
              <a:t> </a:t>
            </a:r>
            <a:r>
              <a:rPr lang="en-US" sz="2800" dirty="0" err="1"/>
              <a:t>cây</a:t>
            </a:r>
            <a:r>
              <a:rPr lang="en-US" sz="2800" dirty="0"/>
              <a:t> </a:t>
            </a:r>
            <a:r>
              <a:rPr lang="en-US" sz="2800" dirty="0" err="1"/>
              <a:t>và</a:t>
            </a:r>
            <a:r>
              <a:rPr lang="en-US" sz="2800" dirty="0"/>
              <a:t> </a:t>
            </a:r>
            <a:r>
              <a:rPr lang="en-US" sz="2800" dirty="0" err="1"/>
              <a:t>ngũ</a:t>
            </a:r>
            <a:r>
              <a:rPr lang="en-US" sz="2800" dirty="0"/>
              <a:t> </a:t>
            </a:r>
            <a:r>
              <a:rPr lang="en-US" sz="2800" dirty="0" err="1"/>
              <a:t>cốc</a:t>
            </a:r>
            <a:r>
              <a:rPr lang="en-US" sz="2800" dirty="0"/>
              <a:t>.</a:t>
            </a:r>
          </a:p>
        </p:txBody>
      </p:sp>
    </p:spTree>
    <p:extLst>
      <p:ext uri="{BB962C8B-B14F-4D97-AF65-F5344CB8AC3E}">
        <p14:creationId xmlns:p14="http://schemas.microsoft.com/office/powerpoint/2010/main" val="5108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1146003" y="922110"/>
            <a:ext cx="100714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Tx/>
              <a:buChar char="-"/>
            </a:pPr>
            <a:r>
              <a:rPr lang="vi-VN" sz="2800" dirty="0">
                <a:solidFill>
                  <a:srgbClr val="0070C0"/>
                </a:solidFill>
              </a:rPr>
              <a:t>Một số vai trò chính của chất xơ đối với cơ thể người</a:t>
            </a:r>
            <a:endParaRPr lang="en-US" sz="2800" dirty="0">
              <a:solidFill>
                <a:srgbClr val="0070C0"/>
              </a:solidFill>
            </a:endParaRPr>
          </a:p>
          <a:p>
            <a:pPr algn="just"/>
            <a:r>
              <a:rPr lang="en-US" sz="2800" dirty="0">
                <a:solidFill>
                  <a:srgbClr val="0070C0"/>
                </a:solidFill>
              </a:rPr>
              <a:t>+</a:t>
            </a:r>
            <a:r>
              <a:rPr lang="vi-VN" sz="2800" dirty="0">
                <a:solidFill>
                  <a:srgbClr val="0070C0"/>
                </a:solidFill>
              </a:rPr>
              <a:t> Đảm bảo hoạt động bình thường của bộ máy tiêu hoá</a:t>
            </a:r>
            <a:endParaRPr lang="en-US" sz="2800" dirty="0">
              <a:solidFill>
                <a:srgbClr val="0070C0"/>
              </a:solidFill>
            </a:endParaRPr>
          </a:p>
          <a:p>
            <a:pPr algn="just"/>
            <a:r>
              <a:rPr lang="vi-VN" sz="2800" dirty="0">
                <a:solidFill>
                  <a:srgbClr val="0070C0"/>
                </a:solidFill>
              </a:rPr>
              <a:t>+ Hấp phụ những chất có hại trong đường tiêu hoá</a:t>
            </a:r>
            <a:endParaRPr lang="en-US" sz="2800" dirty="0">
              <a:solidFill>
                <a:srgbClr val="0070C0"/>
              </a:solidFill>
            </a:endParaRPr>
          </a:p>
          <a:p>
            <a:pPr algn="just"/>
            <a:r>
              <a:rPr lang="vi-VN" sz="2800" dirty="0">
                <a:solidFill>
                  <a:srgbClr val="0070C0"/>
                </a:solidFill>
              </a:rPr>
              <a:t>+ Làm khối lượng thức ăn lớn hơn, do đó tạo cảm giác no, giúp cải thiện việc tiêu thụ quá nhiều chất sinh năng lượng, thường ứng dụng trong việc giảm cơn đói với người thừa cân, béo phì.</a:t>
            </a:r>
            <a:endParaRPr lang="en-US" sz="2800" dirty="0">
              <a:solidFill>
                <a:srgbClr val="0070C0"/>
              </a:solidFill>
            </a:endParaRPr>
          </a:p>
        </p:txBody>
      </p:sp>
      <p:sp>
        <p:nvSpPr>
          <p:cNvPr id="15" name="Rectangle 10"/>
          <p:cNvSpPr>
            <a:spLocks noChangeArrowheads="1"/>
          </p:cNvSpPr>
          <p:nvPr/>
        </p:nvSpPr>
        <p:spPr bwMode="auto">
          <a:xfrm>
            <a:off x="1060283" y="3974762"/>
            <a:ext cx="10071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Tx/>
              <a:buChar char="-"/>
            </a:pPr>
            <a:r>
              <a:rPr lang="en-US" sz="2800" dirty="0" err="1">
                <a:solidFill>
                  <a:srgbClr val="0070C0"/>
                </a:solidFill>
              </a:rPr>
              <a:t>Nhu</a:t>
            </a:r>
            <a:r>
              <a:rPr lang="en-US" sz="2800" dirty="0">
                <a:solidFill>
                  <a:srgbClr val="0070C0"/>
                </a:solidFill>
              </a:rPr>
              <a:t> </a:t>
            </a:r>
            <a:r>
              <a:rPr lang="en-US" sz="2800" dirty="0" err="1">
                <a:solidFill>
                  <a:srgbClr val="0070C0"/>
                </a:solidFill>
              </a:rPr>
              <a:t>cầu</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xơ</a:t>
            </a:r>
            <a:r>
              <a:rPr lang="en-US" sz="2800" dirty="0">
                <a:solidFill>
                  <a:srgbClr val="0070C0"/>
                </a:solidFill>
              </a:rPr>
              <a:t> </a:t>
            </a:r>
            <a:r>
              <a:rPr lang="en-US" sz="2800" dirty="0" err="1">
                <a:solidFill>
                  <a:srgbClr val="0070C0"/>
                </a:solidFill>
              </a:rPr>
              <a:t>đối</a:t>
            </a:r>
            <a:r>
              <a:rPr lang="en-US" sz="2800" dirty="0">
                <a:solidFill>
                  <a:srgbClr val="0070C0"/>
                </a:solidFill>
              </a:rPr>
              <a:t> </a:t>
            </a:r>
            <a:r>
              <a:rPr lang="en-US" sz="2800" dirty="0" err="1">
                <a:solidFill>
                  <a:srgbClr val="0070C0"/>
                </a:solidFill>
              </a:rPr>
              <a:t>với</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thể</a:t>
            </a:r>
            <a:r>
              <a:rPr lang="en-US" sz="2800" dirty="0">
                <a:solidFill>
                  <a:srgbClr val="0070C0"/>
                </a:solidFill>
              </a:rPr>
              <a:t> con </a:t>
            </a:r>
            <a:r>
              <a:rPr lang="en-US" sz="2800" dirty="0" err="1">
                <a:solidFill>
                  <a:srgbClr val="0070C0"/>
                </a:solidFill>
              </a:rPr>
              <a:t>người</a:t>
            </a:r>
            <a:r>
              <a:rPr lang="en-US" sz="2800" dirty="0">
                <a:solidFill>
                  <a:srgbClr val="0070C0"/>
                </a:solidFill>
              </a:rPr>
              <a:t>: </a:t>
            </a:r>
            <a:r>
              <a:rPr lang="en-US" sz="2800" dirty="0" err="1">
                <a:solidFill>
                  <a:srgbClr val="0070C0"/>
                </a:solidFill>
              </a:rPr>
              <a:t>từ</a:t>
            </a:r>
            <a:r>
              <a:rPr lang="en-US" sz="2800" dirty="0">
                <a:solidFill>
                  <a:srgbClr val="0070C0"/>
                </a:solidFill>
              </a:rPr>
              <a:t> 20g-22g/</a:t>
            </a:r>
            <a:r>
              <a:rPr lang="en-US" sz="2800" dirty="0" err="1">
                <a:solidFill>
                  <a:srgbClr val="0070C0"/>
                </a:solidFill>
              </a:rPr>
              <a:t>ngày</a:t>
            </a:r>
            <a:endParaRPr lang="en-US" sz="2800" dirty="0">
              <a:solidFill>
                <a:srgbClr val="0070C0"/>
              </a:solidFill>
            </a:endParaRPr>
          </a:p>
        </p:txBody>
      </p:sp>
    </p:spTree>
    <p:extLst>
      <p:ext uri="{BB962C8B-B14F-4D97-AF65-F5344CB8AC3E}">
        <p14:creationId xmlns:p14="http://schemas.microsoft.com/office/powerpoint/2010/main" val="7238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9444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II . VITAMIN, CHẤT KHOÁNG, CHẤT XƠ, NƯỚC</a:t>
            </a:r>
          </a:p>
          <a:p>
            <a:pPr algn="ctr"/>
            <a:endParaRPr lang="en-US" altLang="en-US" sz="2800" b="1"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912860" y="887976"/>
            <a:ext cx="4542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i="1" dirty="0"/>
              <a:t>4</a:t>
            </a:r>
            <a:r>
              <a:rPr lang="vi-VN" altLang="en-US" sz="2800" b="1" i="1" dirty="0"/>
              <a:t>. </a:t>
            </a:r>
            <a:r>
              <a:rPr lang="en-US" altLang="en-US" sz="2800" b="1" i="1" dirty="0" err="1"/>
              <a:t>Nước</a:t>
            </a:r>
            <a:r>
              <a:rPr lang="vi-VN" altLang="en-US" sz="2800" dirty="0"/>
              <a:t> </a:t>
            </a:r>
            <a:r>
              <a:rPr lang="vi-VN" altLang="en-US" sz="2800" dirty="0">
                <a:solidFill>
                  <a:srgbClr val="FF3300"/>
                </a:solidFill>
              </a:rPr>
              <a:t>  </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12860" y="1594562"/>
            <a:ext cx="100714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t>- </a:t>
            </a:r>
            <a:r>
              <a:rPr lang="vi-VN" sz="2800" dirty="0"/>
              <a:t>Nước chiếm khoảng 74% trọng lượng cơ thể của trẻ sơ sinh, từ 55% đến 60% trọng lượng cơ thể người trưởng thành nam giới và khoảng 50%) nữ giới.</a:t>
            </a:r>
            <a:endParaRPr lang="en-US" sz="2800" dirty="0"/>
          </a:p>
        </p:txBody>
      </p:sp>
      <p:sp>
        <p:nvSpPr>
          <p:cNvPr id="21" name="Rectangle 10"/>
          <p:cNvSpPr>
            <a:spLocks noChangeArrowheads="1"/>
          </p:cNvSpPr>
          <p:nvPr/>
        </p:nvSpPr>
        <p:spPr bwMode="auto">
          <a:xfrm>
            <a:off x="912860" y="3058429"/>
            <a:ext cx="1007143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buFontTx/>
              <a:buChar char="-"/>
            </a:pPr>
            <a:r>
              <a:rPr lang="en-US" sz="2800" dirty="0" err="1"/>
              <a:t>Vai</a:t>
            </a:r>
            <a:r>
              <a:rPr lang="en-US" sz="2800" dirty="0"/>
              <a:t> </a:t>
            </a:r>
            <a:r>
              <a:rPr lang="en-US" sz="2800" dirty="0" err="1"/>
              <a:t>trò</a:t>
            </a:r>
            <a:r>
              <a:rPr lang="en-US" sz="2800" dirty="0"/>
              <a:t> </a:t>
            </a:r>
            <a:r>
              <a:rPr lang="en-US" sz="2800" dirty="0" err="1"/>
              <a:t>chính</a:t>
            </a:r>
            <a:r>
              <a:rPr lang="en-US" sz="2800" dirty="0"/>
              <a:t> </a:t>
            </a:r>
            <a:r>
              <a:rPr lang="en-US" sz="2800" dirty="0" err="1"/>
              <a:t>của</a:t>
            </a:r>
            <a:r>
              <a:rPr lang="en-US" sz="2800" dirty="0"/>
              <a:t> </a:t>
            </a:r>
            <a:r>
              <a:rPr lang="en-US" sz="2800" dirty="0" err="1"/>
              <a:t>nước</a:t>
            </a:r>
            <a:r>
              <a:rPr lang="en-US" sz="2800" dirty="0"/>
              <a:t> </a:t>
            </a:r>
            <a:r>
              <a:rPr lang="en-US" sz="2800" dirty="0" err="1"/>
              <a:t>với</a:t>
            </a:r>
            <a:r>
              <a:rPr lang="en-US" sz="2800" dirty="0"/>
              <a:t> </a:t>
            </a:r>
            <a:r>
              <a:rPr lang="en-US" sz="2800" dirty="0" err="1"/>
              <a:t>cơ</a:t>
            </a:r>
            <a:r>
              <a:rPr lang="en-US" sz="2800" dirty="0"/>
              <a:t> </a:t>
            </a:r>
            <a:r>
              <a:rPr lang="en-US" sz="2800" dirty="0" err="1"/>
              <a:t>thể</a:t>
            </a:r>
            <a:r>
              <a:rPr lang="en-US" sz="2800" dirty="0"/>
              <a:t> </a:t>
            </a:r>
            <a:r>
              <a:rPr lang="en-US" sz="2800" dirty="0" err="1"/>
              <a:t>người</a:t>
            </a:r>
            <a:r>
              <a:rPr lang="en-US" sz="2800" dirty="0"/>
              <a:t>: </a:t>
            </a:r>
          </a:p>
          <a:p>
            <a:r>
              <a:rPr lang="en-US" sz="2800" dirty="0"/>
              <a:t>+ </a:t>
            </a:r>
            <a:r>
              <a:rPr lang="en-US" sz="2800" dirty="0" err="1"/>
              <a:t>Thúc</a:t>
            </a:r>
            <a:r>
              <a:rPr lang="en-US" sz="2800" dirty="0"/>
              <a:t> </a:t>
            </a:r>
            <a:r>
              <a:rPr lang="en-US" sz="2800" dirty="0" err="1"/>
              <a:t>đẩy</a:t>
            </a:r>
            <a:r>
              <a:rPr lang="en-US" sz="2800" dirty="0"/>
              <a:t> </a:t>
            </a:r>
            <a:r>
              <a:rPr lang="en-US" sz="2800" dirty="0" err="1"/>
              <a:t>chuyển</a:t>
            </a:r>
            <a:r>
              <a:rPr lang="en-US" sz="2800" dirty="0"/>
              <a:t> </a:t>
            </a:r>
            <a:r>
              <a:rPr lang="en-US" sz="2800" dirty="0" err="1"/>
              <a:t>hoá</a:t>
            </a:r>
            <a:r>
              <a:rPr lang="en-US" sz="2800" dirty="0"/>
              <a:t> </a:t>
            </a:r>
            <a:r>
              <a:rPr lang="en-US" sz="2800" dirty="0" err="1"/>
              <a:t>và</a:t>
            </a:r>
            <a:r>
              <a:rPr lang="en-US" sz="2800" dirty="0"/>
              <a:t> </a:t>
            </a:r>
            <a:r>
              <a:rPr lang="en-US" sz="2800" dirty="0" err="1"/>
              <a:t>trao</a:t>
            </a:r>
            <a:r>
              <a:rPr lang="en-US" sz="2800" dirty="0"/>
              <a:t> </a:t>
            </a:r>
            <a:r>
              <a:rPr lang="en-US" sz="2800" dirty="0" err="1"/>
              <a:t>đổi</a:t>
            </a:r>
            <a:r>
              <a:rPr lang="en-US" sz="2800" dirty="0"/>
              <a:t> </a:t>
            </a:r>
            <a:r>
              <a:rPr lang="en-US" sz="2800" dirty="0" err="1"/>
              <a:t>chất</a:t>
            </a:r>
            <a:r>
              <a:rPr lang="en-US" sz="2800" dirty="0"/>
              <a:t> </a:t>
            </a:r>
            <a:r>
              <a:rPr lang="en-US" sz="2800" dirty="0" err="1"/>
              <a:t>trong</a:t>
            </a:r>
            <a:r>
              <a:rPr lang="en-US" sz="2800" dirty="0"/>
              <a:t> </a:t>
            </a:r>
            <a:r>
              <a:rPr lang="en-US" sz="2800" dirty="0" err="1"/>
              <a:t>tế</a:t>
            </a:r>
            <a:r>
              <a:rPr lang="en-US" sz="2800" dirty="0"/>
              <a:t> </a:t>
            </a:r>
            <a:r>
              <a:rPr lang="en-US" sz="2800" dirty="0" err="1"/>
              <a:t>bào</a:t>
            </a:r>
            <a:r>
              <a:rPr lang="en-US" sz="2800" dirty="0"/>
              <a:t> </a:t>
            </a:r>
          </a:p>
          <a:p>
            <a:r>
              <a:rPr lang="en-US" sz="2800" dirty="0"/>
              <a:t>+ </a:t>
            </a:r>
            <a:r>
              <a:rPr lang="en-US" sz="2800" dirty="0" err="1"/>
              <a:t>Là</a:t>
            </a:r>
            <a:r>
              <a:rPr lang="en-US" sz="2800" dirty="0"/>
              <a:t> </a:t>
            </a:r>
            <a:r>
              <a:rPr lang="en-US" sz="2800" dirty="0" err="1"/>
              <a:t>môi</a:t>
            </a:r>
            <a:r>
              <a:rPr lang="en-US" sz="2800" dirty="0"/>
              <a:t> </a:t>
            </a:r>
            <a:r>
              <a:rPr lang="en-US" sz="2800" dirty="0" err="1"/>
              <a:t>trường</a:t>
            </a:r>
            <a:r>
              <a:rPr lang="en-US" sz="2800" dirty="0"/>
              <a:t> </a:t>
            </a:r>
            <a:r>
              <a:rPr lang="en-US" sz="2800" dirty="0" err="1"/>
              <a:t>của</a:t>
            </a:r>
            <a:r>
              <a:rPr lang="en-US" sz="2800" dirty="0"/>
              <a:t> </a:t>
            </a:r>
            <a:r>
              <a:rPr lang="en-US" sz="2800" dirty="0" err="1"/>
              <a:t>các</a:t>
            </a:r>
            <a:r>
              <a:rPr lang="en-US" sz="2800" dirty="0"/>
              <a:t> </a:t>
            </a:r>
            <a:r>
              <a:rPr lang="en-US" sz="2800" dirty="0" err="1"/>
              <a:t>phản</a:t>
            </a:r>
            <a:r>
              <a:rPr lang="en-US" sz="2800" dirty="0"/>
              <a:t> </a:t>
            </a:r>
            <a:r>
              <a:rPr lang="en-US" sz="2800" dirty="0" err="1"/>
              <a:t>ứng</a:t>
            </a:r>
            <a:r>
              <a:rPr lang="en-US" sz="2800" dirty="0"/>
              <a:t> </a:t>
            </a:r>
            <a:r>
              <a:rPr lang="en-US" sz="2800" dirty="0" err="1"/>
              <a:t>sinh</a:t>
            </a:r>
            <a:r>
              <a:rPr lang="en-US" sz="2800" dirty="0"/>
              <a:t> </a:t>
            </a:r>
            <a:r>
              <a:rPr lang="en-US" sz="2800" dirty="0" err="1"/>
              <a:t>hoá</a:t>
            </a:r>
            <a:r>
              <a:rPr lang="en-US" sz="2800" dirty="0"/>
              <a:t> </a:t>
            </a:r>
            <a:r>
              <a:rPr lang="en-US" sz="2800" dirty="0" err="1"/>
              <a:t>trong</a:t>
            </a:r>
            <a:r>
              <a:rPr lang="en-US" sz="2800" dirty="0"/>
              <a:t> </a:t>
            </a:r>
            <a:r>
              <a:rPr lang="en-US" sz="2800" dirty="0" err="1"/>
              <a:t>cơ</a:t>
            </a:r>
            <a:r>
              <a:rPr lang="en-US" sz="2800" dirty="0"/>
              <a:t> </a:t>
            </a:r>
            <a:r>
              <a:rPr lang="en-US" sz="2800" dirty="0" err="1"/>
              <a:t>thể</a:t>
            </a:r>
            <a:endParaRPr lang="en-US" sz="2800" dirty="0"/>
          </a:p>
          <a:p>
            <a:r>
              <a:rPr lang="en-US" sz="2800" dirty="0"/>
              <a:t>+ </a:t>
            </a:r>
            <a:r>
              <a:rPr lang="en-US" sz="2800" dirty="0" err="1"/>
              <a:t>Điều</a:t>
            </a:r>
            <a:r>
              <a:rPr lang="en-US" sz="2800" dirty="0"/>
              <a:t> </a:t>
            </a:r>
            <a:r>
              <a:rPr lang="en-US" sz="2800" dirty="0" err="1"/>
              <a:t>hoà</a:t>
            </a:r>
            <a:r>
              <a:rPr lang="en-US" sz="2800" dirty="0"/>
              <a:t> </a:t>
            </a:r>
            <a:r>
              <a:rPr lang="en-US" sz="2800" dirty="0" err="1"/>
              <a:t>thân</a:t>
            </a:r>
            <a:r>
              <a:rPr lang="en-US" sz="2800" dirty="0"/>
              <a:t> </a:t>
            </a:r>
            <a:r>
              <a:rPr lang="en-US" sz="2800" dirty="0" err="1"/>
              <a:t>nhiệt</a:t>
            </a:r>
            <a:r>
              <a:rPr lang="en-US" sz="2800" dirty="0"/>
              <a:t>,… </a:t>
            </a:r>
          </a:p>
        </p:txBody>
      </p:sp>
      <p:sp>
        <p:nvSpPr>
          <p:cNvPr id="17" name="Rectangle 10"/>
          <p:cNvSpPr>
            <a:spLocks noChangeArrowheads="1"/>
          </p:cNvSpPr>
          <p:nvPr/>
        </p:nvSpPr>
        <p:spPr bwMode="auto">
          <a:xfrm>
            <a:off x="2252422" y="4874311"/>
            <a:ext cx="10071433"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buFontTx/>
              <a:buChar char="-"/>
            </a:pPr>
            <a:r>
              <a:rPr lang="en-US" sz="2800" dirty="0" err="1"/>
              <a:t>Nhu</a:t>
            </a:r>
            <a:r>
              <a:rPr lang="en-US" sz="2800" dirty="0"/>
              <a:t> </a:t>
            </a:r>
            <a:r>
              <a:rPr lang="en-US" sz="2800" dirty="0" err="1"/>
              <a:t>cầu</a:t>
            </a:r>
            <a:r>
              <a:rPr lang="en-US" sz="2800" dirty="0"/>
              <a:t> </a:t>
            </a:r>
            <a:r>
              <a:rPr lang="en-US" sz="2800" dirty="0" err="1"/>
              <a:t>nước</a:t>
            </a:r>
            <a:r>
              <a:rPr lang="en-US" sz="2800" dirty="0"/>
              <a:t> </a:t>
            </a:r>
            <a:r>
              <a:rPr lang="en-US" sz="2800" dirty="0" err="1"/>
              <a:t>đối</a:t>
            </a:r>
            <a:r>
              <a:rPr lang="en-US" sz="2800" dirty="0"/>
              <a:t> </a:t>
            </a:r>
            <a:r>
              <a:rPr lang="en-US" sz="2800" dirty="0" err="1"/>
              <a:t>với</a:t>
            </a:r>
            <a:r>
              <a:rPr lang="en-US" sz="2800" dirty="0"/>
              <a:t> </a:t>
            </a:r>
            <a:r>
              <a:rPr lang="en-US" sz="2800" dirty="0" err="1"/>
              <a:t>cơ</a:t>
            </a:r>
            <a:r>
              <a:rPr lang="en-US" sz="2800" dirty="0"/>
              <a:t> </a:t>
            </a:r>
            <a:r>
              <a:rPr lang="en-US" sz="2800" dirty="0" err="1"/>
              <a:t>thể</a:t>
            </a:r>
            <a:r>
              <a:rPr lang="en-US" sz="2800" dirty="0"/>
              <a:t> </a:t>
            </a:r>
            <a:r>
              <a:rPr lang="en-US" sz="2800" dirty="0" err="1"/>
              <a:t>người</a:t>
            </a:r>
            <a:r>
              <a:rPr lang="en-US" sz="2800" dirty="0"/>
              <a:t>:</a:t>
            </a:r>
          </a:p>
          <a:p>
            <a:r>
              <a:rPr lang="en-US" dirty="0"/>
              <a:t>+ </a:t>
            </a:r>
            <a:r>
              <a:rPr lang="en-US" dirty="0" err="1"/>
              <a:t>Tuổi</a:t>
            </a:r>
            <a:r>
              <a:rPr lang="en-US" dirty="0"/>
              <a:t> </a:t>
            </a:r>
            <a:r>
              <a:rPr lang="en-US" dirty="0" err="1"/>
              <a:t>vị</a:t>
            </a:r>
            <a:r>
              <a:rPr lang="en-US" dirty="0"/>
              <a:t> </a:t>
            </a:r>
            <a:r>
              <a:rPr lang="en-US" dirty="0" err="1"/>
              <a:t>thành</a:t>
            </a:r>
            <a:r>
              <a:rPr lang="en-US" dirty="0"/>
              <a:t> </a:t>
            </a:r>
            <a:r>
              <a:rPr lang="en-US" dirty="0" err="1"/>
              <a:t>niên</a:t>
            </a:r>
            <a:r>
              <a:rPr lang="en-US" dirty="0"/>
              <a:t>: 40mL/kg </a:t>
            </a:r>
            <a:r>
              <a:rPr lang="en-US" dirty="0" err="1"/>
              <a:t>cân</a:t>
            </a:r>
            <a:r>
              <a:rPr lang="en-US" dirty="0"/>
              <a:t> </a:t>
            </a:r>
            <a:r>
              <a:rPr lang="en-US" dirty="0" err="1"/>
              <a:t>nặng</a:t>
            </a:r>
            <a:r>
              <a:rPr lang="en-US" dirty="0"/>
              <a:t>/</a:t>
            </a:r>
            <a:r>
              <a:rPr lang="en-US" dirty="0" err="1"/>
              <a:t>ngày</a:t>
            </a:r>
            <a:r>
              <a:rPr lang="en-US" dirty="0"/>
              <a:t>.</a:t>
            </a:r>
          </a:p>
          <a:p>
            <a:r>
              <a:rPr lang="en-US" dirty="0"/>
              <a:t>+ </a:t>
            </a:r>
            <a:r>
              <a:rPr lang="en-US" dirty="0" err="1"/>
              <a:t>Người</a:t>
            </a:r>
            <a:r>
              <a:rPr lang="en-US" dirty="0"/>
              <a:t> </a:t>
            </a:r>
            <a:r>
              <a:rPr lang="en-US" dirty="0" err="1"/>
              <a:t>trưởng</a:t>
            </a:r>
            <a:r>
              <a:rPr lang="en-US" dirty="0"/>
              <a:t> </a:t>
            </a:r>
            <a:r>
              <a:rPr lang="en-US" dirty="0" err="1"/>
              <a:t>thành</a:t>
            </a:r>
            <a:r>
              <a:rPr lang="en-US" dirty="0"/>
              <a:t>: </a:t>
            </a:r>
            <a:r>
              <a:rPr lang="en-US" dirty="0" err="1"/>
              <a:t>từ</a:t>
            </a:r>
            <a:r>
              <a:rPr lang="en-US" dirty="0"/>
              <a:t> 35mL </a:t>
            </a:r>
            <a:r>
              <a:rPr lang="en-US" dirty="0" err="1"/>
              <a:t>đến</a:t>
            </a:r>
            <a:r>
              <a:rPr lang="en-US" dirty="0"/>
              <a:t> 40mL/kg </a:t>
            </a:r>
            <a:r>
              <a:rPr lang="en-US" dirty="0" err="1"/>
              <a:t>cân</a:t>
            </a:r>
            <a:r>
              <a:rPr lang="en-US" dirty="0"/>
              <a:t> </a:t>
            </a:r>
            <a:r>
              <a:rPr lang="en-US" dirty="0" err="1"/>
              <a:t>nặng</a:t>
            </a:r>
            <a:r>
              <a:rPr lang="en-US" dirty="0"/>
              <a:t>/</a:t>
            </a:r>
            <a:r>
              <a:rPr lang="en-US" dirty="0" err="1"/>
              <a:t>ngày</a:t>
            </a:r>
            <a:r>
              <a:rPr lang="en-US" dirty="0"/>
              <a:t>.</a:t>
            </a:r>
            <a:endParaRPr lang="en-US" sz="2800" dirty="0"/>
          </a:p>
        </p:txBody>
      </p:sp>
    </p:spTree>
    <p:extLst>
      <p:ext uri="{BB962C8B-B14F-4D97-AF65-F5344CB8AC3E}">
        <p14:creationId xmlns:p14="http://schemas.microsoft.com/office/powerpoint/2010/main" val="19524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481024" y="83517"/>
            <a:ext cx="94447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LUYỆN TẬP</a:t>
            </a: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1225712" y="796988"/>
            <a:ext cx="10161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vi-VN" altLang="en-US" sz="2800" b="1" i="1" dirty="0"/>
              <a:t>Tìm hiểu vai trò của các chất dinh dưỡng có trong thực phẩm</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1101132" y="2020161"/>
            <a:ext cx="1007143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14350" indent="-514350" algn="just">
              <a:buAutoNum type="arabicPeriod"/>
            </a:pPr>
            <a:r>
              <a:rPr lang="vi-VN" dirty="0"/>
              <a:t>Carbohydrate: Cung cấp năng lượng cho cơ thể và là nguồn năng lượng chính cho hoạt động hàng ngày.</a:t>
            </a:r>
            <a:endParaRPr lang="en-US" dirty="0"/>
          </a:p>
          <a:p>
            <a:pPr marL="514350" indent="-514350" algn="just">
              <a:buAutoNum type="arabicPeriod"/>
            </a:pPr>
            <a:r>
              <a:rPr lang="vi-VN" dirty="0"/>
              <a:t> Protein: Xây dựng và sửa chữa cơ bắp, tạo ra các hormone và enzyme cần thiết cho cơ thể, và hỗ trợ quá trình miễn dịch.</a:t>
            </a:r>
            <a:endParaRPr lang="en-US" dirty="0"/>
          </a:p>
          <a:p>
            <a:pPr marL="514350" indent="-514350" algn="just">
              <a:buAutoNum type="arabicPeriod"/>
            </a:pPr>
            <a:r>
              <a:rPr lang="vi-VN" dirty="0"/>
              <a:t> Chất béo: Cung cấp năng lượng dự trữ, hỗ trợ hấp thụ vitamin, và đóng vai trò quan trọng trong việc duy trì sự hoạt động của não và hệ thần kinh.</a:t>
            </a:r>
            <a:endParaRPr lang="en-US" dirty="0"/>
          </a:p>
          <a:p>
            <a:pPr marL="514350" indent="-514350" algn="just">
              <a:buAutoNum type="arabicPeriod"/>
            </a:pPr>
            <a:r>
              <a:rPr lang="vi-VN" dirty="0"/>
              <a:t>Vitamin và khoáng chất: Đóng vai trò trong nhiều quá trình sinh hóa trong cơ thể, bao gồm hỗ trợ hệ miễn dịch, chức năng thần kinh, và sức khỏe của da, tóc và móng.5. Chất xơ: Hỗ trợ tiêu hóa, giảm nguy cơ mắc bệnh tim mạch và bệnh đường ruột, và giữ cho cảm giác no lâu hơn.</a:t>
            </a:r>
            <a:endParaRPr lang="en-US" dirty="0"/>
          </a:p>
        </p:txBody>
      </p:sp>
    </p:spTree>
    <p:extLst>
      <p:ext uri="{BB962C8B-B14F-4D97-AF65-F5344CB8AC3E}">
        <p14:creationId xmlns:p14="http://schemas.microsoft.com/office/powerpoint/2010/main" val="19936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660203" y="156241"/>
            <a:ext cx="94447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VẬN DỤNG</a:t>
            </a: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1046533" y="665223"/>
            <a:ext cx="93676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b="1" i="1" dirty="0" err="1"/>
              <a:t>Lựa</a:t>
            </a:r>
            <a:r>
              <a:rPr lang="en-US" altLang="en-US" sz="2800" b="1" i="1" dirty="0"/>
              <a:t> </a:t>
            </a:r>
            <a:r>
              <a:rPr lang="en-US" altLang="en-US" sz="2800" b="1" i="1" dirty="0" err="1"/>
              <a:t>chọn</a:t>
            </a:r>
            <a:r>
              <a:rPr lang="en-US" altLang="en-US" sz="2800" b="1" i="1" dirty="0"/>
              <a:t> </a:t>
            </a:r>
            <a:r>
              <a:rPr lang="en-US" altLang="en-US" sz="2800" b="1" i="1" dirty="0" err="1"/>
              <a:t>các</a:t>
            </a:r>
            <a:r>
              <a:rPr lang="en-US" altLang="en-US" sz="2800" b="1" i="1" dirty="0"/>
              <a:t> </a:t>
            </a:r>
            <a:r>
              <a:rPr lang="en-US" altLang="en-US" sz="2800" b="1" i="1" dirty="0" err="1"/>
              <a:t>loại</a:t>
            </a:r>
            <a:r>
              <a:rPr lang="en-US" altLang="en-US" sz="2800" b="1" i="1" dirty="0"/>
              <a:t> </a:t>
            </a:r>
            <a:r>
              <a:rPr lang="en-US" altLang="en-US" sz="2800" b="1" i="1" dirty="0" err="1"/>
              <a:t>thực</a:t>
            </a:r>
            <a:r>
              <a:rPr lang="en-US" altLang="en-US" sz="2800" b="1" i="1" dirty="0"/>
              <a:t> </a:t>
            </a:r>
            <a:r>
              <a:rPr lang="en-US" altLang="en-US" sz="2800" b="1" i="1" dirty="0" err="1"/>
              <a:t>phẩm</a:t>
            </a:r>
            <a:r>
              <a:rPr lang="en-US" altLang="en-US" sz="2800" b="1" i="1" dirty="0"/>
              <a:t> </a:t>
            </a:r>
            <a:r>
              <a:rPr lang="en-US" altLang="en-US" sz="2800" b="1" i="1" dirty="0" err="1"/>
              <a:t>hằng</a:t>
            </a:r>
            <a:r>
              <a:rPr lang="en-US" altLang="en-US" sz="2800" b="1" i="1" dirty="0"/>
              <a:t> </a:t>
            </a:r>
            <a:r>
              <a:rPr lang="en-US" altLang="en-US" sz="2800" b="1" i="1" dirty="0" err="1"/>
              <a:t>ngày</a:t>
            </a:r>
            <a:r>
              <a:rPr lang="en-US" altLang="en-US" sz="2800" b="1" i="1" dirty="0"/>
              <a:t> </a:t>
            </a:r>
            <a:r>
              <a:rPr lang="en-US" altLang="en-US" sz="2800" b="1" i="1" dirty="0" err="1"/>
              <a:t>để</a:t>
            </a:r>
            <a:r>
              <a:rPr lang="en-US" altLang="en-US" sz="2800" b="1" i="1" dirty="0"/>
              <a:t> </a:t>
            </a:r>
            <a:r>
              <a:rPr lang="en-US" altLang="en-US" sz="2800" b="1" i="1" dirty="0" err="1"/>
              <a:t>có</a:t>
            </a:r>
            <a:r>
              <a:rPr lang="en-US" altLang="en-US" sz="2800" b="1" i="1" dirty="0"/>
              <a:t> </a:t>
            </a:r>
            <a:r>
              <a:rPr lang="en-US" altLang="en-US" sz="2800" b="1" i="1" dirty="0" err="1"/>
              <a:t>một</a:t>
            </a:r>
            <a:r>
              <a:rPr lang="en-US" altLang="en-US" sz="2800" b="1" i="1" dirty="0"/>
              <a:t> </a:t>
            </a:r>
            <a:r>
              <a:rPr lang="en-US" altLang="en-US" sz="2800" b="1" i="1" dirty="0" err="1"/>
              <a:t>chế</a:t>
            </a:r>
            <a:r>
              <a:rPr lang="en-US" altLang="en-US" sz="2800" b="1" i="1" dirty="0"/>
              <a:t> </a:t>
            </a:r>
            <a:r>
              <a:rPr lang="en-US" altLang="en-US" sz="2800" b="1" i="1" dirty="0" err="1"/>
              <a:t>độ</a:t>
            </a:r>
            <a:r>
              <a:rPr lang="en-US" altLang="en-US" sz="2800" b="1" i="1" dirty="0"/>
              <a:t> </a:t>
            </a:r>
            <a:r>
              <a:rPr lang="en-US" altLang="en-US" sz="2800" b="1" i="1" dirty="0" err="1"/>
              <a:t>ăn</a:t>
            </a:r>
            <a:r>
              <a:rPr lang="en-US" altLang="en-US" sz="2800" b="1" i="1" dirty="0"/>
              <a:t> </a:t>
            </a:r>
            <a:r>
              <a:rPr lang="en-US" altLang="en-US" sz="2800" b="1" i="1" dirty="0" err="1"/>
              <a:t>hợp</a:t>
            </a:r>
            <a:r>
              <a:rPr lang="en-US" altLang="en-US" sz="2800" b="1" i="1" dirty="0"/>
              <a:t> </a:t>
            </a:r>
            <a:r>
              <a:rPr lang="en-US" altLang="en-US" sz="2800" b="1" i="1" dirty="0" err="1"/>
              <a:t>lý</a:t>
            </a:r>
            <a:r>
              <a:rPr lang="en-US" altLang="en-US" sz="2800" b="1" i="1" dirty="0"/>
              <a:t>, </a:t>
            </a:r>
            <a:r>
              <a:rPr lang="en-US" altLang="en-US" sz="2800" b="1" i="1" dirty="0" err="1"/>
              <a:t>giúp</a:t>
            </a:r>
            <a:r>
              <a:rPr lang="en-US" altLang="en-US" sz="2800" b="1" i="1" dirty="0"/>
              <a:t> </a:t>
            </a:r>
            <a:r>
              <a:rPr lang="en-US" altLang="en-US" sz="2800" b="1" i="1" dirty="0" err="1"/>
              <a:t>phát</a:t>
            </a:r>
            <a:r>
              <a:rPr lang="en-US" altLang="en-US" sz="2800" b="1" i="1" dirty="0"/>
              <a:t> </a:t>
            </a:r>
            <a:r>
              <a:rPr lang="en-US" altLang="en-US" sz="2800" b="1" i="1" dirty="0" err="1"/>
              <a:t>triển</a:t>
            </a:r>
            <a:r>
              <a:rPr lang="en-US" altLang="en-US" sz="2800" b="1" i="1" dirty="0"/>
              <a:t> </a:t>
            </a:r>
            <a:r>
              <a:rPr lang="en-US" altLang="en-US" sz="2800" b="1" i="1" dirty="0" err="1"/>
              <a:t>thể</a:t>
            </a:r>
            <a:r>
              <a:rPr lang="en-US" altLang="en-US" sz="2800" b="1" i="1" dirty="0"/>
              <a:t> </a:t>
            </a:r>
            <a:r>
              <a:rPr lang="en-US" altLang="en-US" sz="2800" b="1" i="1" dirty="0" err="1"/>
              <a:t>chất</a:t>
            </a:r>
            <a:r>
              <a:rPr lang="en-US" altLang="en-US" sz="2800" b="1" i="1" dirty="0"/>
              <a:t> </a:t>
            </a:r>
            <a:r>
              <a:rPr lang="en-US" altLang="en-US" sz="2800" b="1" i="1" dirty="0" err="1"/>
              <a:t>và</a:t>
            </a:r>
            <a:r>
              <a:rPr lang="en-US" altLang="en-US" sz="2800" b="1" i="1" dirty="0"/>
              <a:t> </a:t>
            </a:r>
            <a:r>
              <a:rPr lang="en-US" altLang="en-US" sz="2800" b="1" i="1" dirty="0" err="1"/>
              <a:t>trí</a:t>
            </a:r>
            <a:r>
              <a:rPr lang="en-US" altLang="en-US" sz="2800" b="1" i="1" dirty="0"/>
              <a:t> </a:t>
            </a:r>
            <a:r>
              <a:rPr lang="en-US" altLang="en-US" sz="2800" b="1" i="1" dirty="0" err="1"/>
              <a:t>tuệ</a:t>
            </a:r>
            <a:r>
              <a:rPr lang="en-US" altLang="en-US" sz="2800" b="1" i="1" dirty="0"/>
              <a:t> </a:t>
            </a:r>
            <a:r>
              <a:rPr lang="en-US" altLang="en-US" sz="2800" b="1" i="1" dirty="0" err="1"/>
              <a:t>cho</a:t>
            </a:r>
            <a:r>
              <a:rPr lang="en-US" altLang="en-US" sz="2800" b="1" i="1" dirty="0"/>
              <a:t> </a:t>
            </a:r>
            <a:r>
              <a:rPr lang="en-US" altLang="en-US" sz="2800" b="1" i="1" dirty="0" err="1"/>
              <a:t>tuổi</a:t>
            </a:r>
            <a:r>
              <a:rPr lang="en-US" altLang="en-US" sz="2800" b="1" i="1" dirty="0"/>
              <a:t> </a:t>
            </a:r>
            <a:r>
              <a:rPr lang="en-US" altLang="en-US" sz="2800" b="1" i="1" dirty="0" err="1"/>
              <a:t>vị</a:t>
            </a:r>
            <a:r>
              <a:rPr lang="en-US" altLang="en-US" sz="2800" b="1" i="1" dirty="0"/>
              <a:t> </a:t>
            </a:r>
            <a:r>
              <a:rPr lang="en-US" altLang="en-US" sz="2800" b="1" i="1" dirty="0" err="1"/>
              <a:t>thành</a:t>
            </a:r>
            <a:r>
              <a:rPr lang="en-US" altLang="en-US" sz="2800" b="1" i="1" dirty="0"/>
              <a:t> </a:t>
            </a:r>
            <a:r>
              <a:rPr lang="en-US" altLang="en-US" sz="2800" b="1" i="1" dirty="0" err="1"/>
              <a:t>niên</a:t>
            </a:r>
            <a:r>
              <a:rPr lang="en-US" altLang="en-US" sz="2800" b="1" i="1" dirty="0"/>
              <a:t>.</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12860" y="2042781"/>
            <a:ext cx="100714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err="1"/>
              <a:t>Đối</a:t>
            </a:r>
            <a:r>
              <a:rPr lang="en-US" sz="2800" dirty="0"/>
              <a:t> </a:t>
            </a:r>
            <a:r>
              <a:rPr lang="en-US" sz="2800" dirty="0" err="1"/>
              <a:t>với</a:t>
            </a:r>
            <a:r>
              <a:rPr lang="en-US" sz="2800" dirty="0"/>
              <a:t> </a:t>
            </a:r>
            <a:r>
              <a:rPr lang="en-US" sz="2800" dirty="0" err="1"/>
              <a:t>tuổi</a:t>
            </a:r>
            <a:r>
              <a:rPr lang="en-US" sz="2800" dirty="0"/>
              <a:t> </a:t>
            </a:r>
            <a:r>
              <a:rPr lang="en-US" sz="2800" dirty="0" err="1"/>
              <a:t>vị</a:t>
            </a:r>
            <a:r>
              <a:rPr lang="en-US" sz="2800" dirty="0"/>
              <a:t> </a:t>
            </a:r>
            <a:r>
              <a:rPr lang="en-US" sz="2800" dirty="0" err="1"/>
              <a:t>thành</a:t>
            </a:r>
            <a:r>
              <a:rPr lang="en-US" sz="2800" dirty="0"/>
              <a:t> </a:t>
            </a:r>
            <a:r>
              <a:rPr lang="en-US" sz="2800" dirty="0" err="1"/>
              <a:t>niên</a:t>
            </a:r>
            <a:r>
              <a:rPr lang="en-US" sz="2800" dirty="0"/>
              <a:t>, </a:t>
            </a:r>
            <a:r>
              <a:rPr lang="en-US" sz="2800" dirty="0" err="1"/>
              <a:t>việc</a:t>
            </a:r>
            <a:r>
              <a:rPr lang="en-US" sz="2800" dirty="0"/>
              <a:t> </a:t>
            </a:r>
            <a:r>
              <a:rPr lang="en-US" sz="2800" dirty="0" err="1"/>
              <a:t>có</a:t>
            </a:r>
            <a:r>
              <a:rPr lang="en-US" sz="2800" dirty="0"/>
              <a:t> </a:t>
            </a:r>
            <a:r>
              <a:rPr lang="en-US" sz="2800" dirty="0" err="1"/>
              <a:t>một</a:t>
            </a:r>
            <a:r>
              <a:rPr lang="en-US" sz="2800" dirty="0"/>
              <a:t> </a:t>
            </a:r>
            <a:r>
              <a:rPr lang="en-US" sz="2800" dirty="0" err="1"/>
              <a:t>chế</a:t>
            </a:r>
            <a:r>
              <a:rPr lang="en-US" sz="2800" dirty="0"/>
              <a:t> </a:t>
            </a:r>
            <a:r>
              <a:rPr lang="en-US" sz="2800" dirty="0" err="1"/>
              <a:t>độ</a:t>
            </a:r>
            <a:r>
              <a:rPr lang="en-US" sz="2800" dirty="0"/>
              <a:t> </a:t>
            </a:r>
            <a:r>
              <a:rPr lang="en-US" sz="2800" dirty="0" err="1"/>
              <a:t>ăn</a:t>
            </a:r>
            <a:r>
              <a:rPr lang="en-US" sz="2800" dirty="0"/>
              <a:t> </a:t>
            </a:r>
            <a:r>
              <a:rPr lang="en-US" sz="2800" dirty="0" err="1"/>
              <a:t>hợp</a:t>
            </a:r>
            <a:r>
              <a:rPr lang="en-US" sz="2800" dirty="0"/>
              <a:t> </a:t>
            </a:r>
            <a:r>
              <a:rPr lang="en-US" sz="2800" dirty="0" err="1"/>
              <a:t>lý</a:t>
            </a:r>
            <a:r>
              <a:rPr lang="en-US" sz="2800" dirty="0"/>
              <a:t> </a:t>
            </a:r>
            <a:r>
              <a:rPr lang="en-US" sz="2800" dirty="0" err="1"/>
              <a:t>là</a:t>
            </a:r>
            <a:r>
              <a:rPr lang="en-US" sz="2800" dirty="0"/>
              <a:t> </a:t>
            </a:r>
            <a:r>
              <a:rPr lang="en-US" sz="2800" dirty="0" err="1"/>
              <a:t>rất</a:t>
            </a:r>
            <a:r>
              <a:rPr lang="en-US" sz="2800" dirty="0"/>
              <a:t> </a:t>
            </a:r>
            <a:r>
              <a:rPr lang="en-US" sz="2800" dirty="0" err="1"/>
              <a:t>quan</a:t>
            </a:r>
            <a:r>
              <a:rPr lang="en-US" sz="2800" dirty="0"/>
              <a:t> </a:t>
            </a:r>
            <a:r>
              <a:rPr lang="en-US" sz="2800" dirty="0" err="1"/>
              <a:t>trọng</a:t>
            </a:r>
            <a:r>
              <a:rPr lang="en-US" sz="2800" dirty="0"/>
              <a:t> </a:t>
            </a:r>
            <a:r>
              <a:rPr lang="en-US" sz="2800" dirty="0" err="1"/>
              <a:t>để</a:t>
            </a:r>
            <a:r>
              <a:rPr lang="en-US" sz="2800" dirty="0"/>
              <a:t> </a:t>
            </a:r>
            <a:r>
              <a:rPr lang="en-US" sz="2800" dirty="0" err="1"/>
              <a:t>phát</a:t>
            </a:r>
            <a:r>
              <a:rPr lang="en-US" sz="2800" dirty="0"/>
              <a:t> </a:t>
            </a:r>
            <a:r>
              <a:rPr lang="en-US" sz="2800" dirty="0" err="1"/>
              <a:t>triển</a:t>
            </a:r>
            <a:r>
              <a:rPr lang="en-US" sz="2800" dirty="0"/>
              <a:t> </a:t>
            </a:r>
            <a:r>
              <a:rPr lang="en-US" sz="2800" dirty="0" err="1"/>
              <a:t>thể</a:t>
            </a:r>
            <a:r>
              <a:rPr lang="en-US" sz="2800" dirty="0"/>
              <a:t> </a:t>
            </a:r>
            <a:r>
              <a:rPr lang="en-US" sz="2800" dirty="0" err="1"/>
              <a:t>chất</a:t>
            </a:r>
            <a:r>
              <a:rPr lang="en-US" sz="2800" dirty="0"/>
              <a:t> </a:t>
            </a:r>
            <a:r>
              <a:rPr lang="en-US" sz="2800" dirty="0" err="1"/>
              <a:t>và</a:t>
            </a:r>
            <a:r>
              <a:rPr lang="en-US" sz="2800" dirty="0"/>
              <a:t> </a:t>
            </a:r>
            <a:r>
              <a:rPr lang="en-US" sz="2800" dirty="0" err="1"/>
              <a:t>trí</a:t>
            </a:r>
            <a:r>
              <a:rPr lang="en-US" sz="2800" dirty="0"/>
              <a:t> </a:t>
            </a:r>
            <a:r>
              <a:rPr lang="en-US" sz="2800" dirty="0" err="1"/>
              <a:t>tuệ</a:t>
            </a:r>
            <a:r>
              <a:rPr lang="en-US" sz="2800" dirty="0"/>
              <a:t>: </a:t>
            </a:r>
          </a:p>
        </p:txBody>
      </p:sp>
      <p:sp>
        <p:nvSpPr>
          <p:cNvPr id="21" name="Rectangle 10"/>
          <p:cNvSpPr>
            <a:spLocks noChangeArrowheads="1"/>
          </p:cNvSpPr>
          <p:nvPr/>
        </p:nvSpPr>
        <p:spPr bwMode="auto">
          <a:xfrm>
            <a:off x="912860" y="3058429"/>
            <a:ext cx="1007143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vi-VN" sz="1800" dirty="0"/>
              <a:t>1. Protein: Bao gồm thịt gà, thịt bò, cá, trứng, đậu, hạt và các sản phẩm sữa. Protein là thành phần quan trọng để xây dựng và duy trì cơ bắp, cũng như sự phát triển của cơ thể.</a:t>
            </a:r>
            <a:endParaRPr lang="en-US" sz="1800" dirty="0"/>
          </a:p>
          <a:p>
            <a:pPr algn="just"/>
            <a:r>
              <a:rPr lang="vi-VN" sz="1800" dirty="0"/>
              <a:t>2. Carbohydrate: Bao gồm gạo, cơm, mì, ngũ cốc nguyên hạt, bánh mì ngũ cốc, khoai tây và các loại ngũ cốc khác. Carbohydrate cung cấp năng lượng cho cơ thể và não bộ, giúp duy trì sức khỏe và năng lượng trong suốt ngày.</a:t>
            </a:r>
            <a:endParaRPr lang="en-US" sz="1800" dirty="0"/>
          </a:p>
          <a:p>
            <a:pPr algn="just"/>
            <a:r>
              <a:rPr lang="vi-VN" sz="1800" dirty="0"/>
              <a:t>3. Chất béo lành mạnh: Chọn các nguồn chất béo không bão hòa và chất béo omega-3 từ dầu cá, hạt, hạt giống, dầu hạt lúa mạch và dầu olive để duy trì sức khỏe tim mạch và hệ thần kinh.</a:t>
            </a:r>
            <a:endParaRPr lang="en-US" sz="1800" dirty="0"/>
          </a:p>
          <a:p>
            <a:pPr algn="just"/>
            <a:r>
              <a:rPr lang="vi-VN" sz="1800" dirty="0"/>
              <a:t>4. Rau củ và hoa quả: Bao gồm các loại rau xanh, cà rốt, cà chua, bí đỏ, bắp cải, táo, cam, dâu, và nho. Rau củ và hoa quả chứa nhiều vitamin, khoáng chất và chất xơ, giúp tăng cường sức khỏe tim mạch, hệ miễn dịch và tiêu hóa.</a:t>
            </a:r>
            <a:endParaRPr lang="en-US" sz="1800" dirty="0"/>
          </a:p>
          <a:p>
            <a:pPr algn="just"/>
            <a:r>
              <a:rPr lang="vi-VN" sz="1800" dirty="0"/>
              <a:t>5. Nước: Uống đủ nước mỗi ngày là quan trọng để duy trì sự hydrat hóa, giữ cho cơ thể hoạt động tốt và giúp tăng cường trí tuệ.</a:t>
            </a:r>
            <a:endParaRPr lang="en-US" sz="1800" dirty="0"/>
          </a:p>
        </p:txBody>
      </p:sp>
    </p:spTree>
    <p:extLst>
      <p:ext uri="{BB962C8B-B14F-4D97-AF65-F5344CB8AC3E}">
        <p14:creationId xmlns:p14="http://schemas.microsoft.com/office/powerpoint/2010/main" val="5628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660203" y="156241"/>
            <a:ext cx="94447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VẬN DỤNG</a:t>
            </a: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1046533" y="665223"/>
            <a:ext cx="9367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b="1" i="1" dirty="0" err="1"/>
              <a:t>Xây</a:t>
            </a:r>
            <a:r>
              <a:rPr lang="en-US" altLang="en-US" sz="2800" b="1" i="1" dirty="0"/>
              <a:t> </a:t>
            </a:r>
            <a:r>
              <a:rPr lang="en-US" altLang="en-US" sz="2800" b="1" i="1" dirty="0" err="1"/>
              <a:t>dựng</a:t>
            </a:r>
            <a:r>
              <a:rPr lang="en-US" altLang="en-US" sz="2800" b="1" i="1" dirty="0"/>
              <a:t> </a:t>
            </a:r>
            <a:r>
              <a:rPr lang="en-US" altLang="en-US" sz="2800" b="1" i="1" dirty="0" err="1"/>
              <a:t>chế</a:t>
            </a:r>
            <a:r>
              <a:rPr lang="en-US" altLang="en-US" sz="2800" b="1" i="1" dirty="0"/>
              <a:t> </a:t>
            </a:r>
            <a:r>
              <a:rPr lang="en-US" altLang="en-US" sz="2800" b="1" i="1" dirty="0" err="1"/>
              <a:t>độ</a:t>
            </a:r>
            <a:r>
              <a:rPr lang="en-US" altLang="en-US" sz="2800" b="1" i="1" dirty="0"/>
              <a:t> </a:t>
            </a:r>
            <a:r>
              <a:rPr lang="en-US" altLang="en-US" sz="2800" b="1" i="1" dirty="0" err="1"/>
              <a:t>dinh</a:t>
            </a:r>
            <a:r>
              <a:rPr lang="en-US" altLang="en-US" sz="2800" b="1" i="1" dirty="0"/>
              <a:t> </a:t>
            </a:r>
            <a:r>
              <a:rPr lang="en-US" altLang="en-US" sz="2800" b="1" i="1" dirty="0" err="1"/>
              <a:t>dưỡng</a:t>
            </a:r>
            <a:r>
              <a:rPr lang="en-US" altLang="en-US" sz="2800" b="1" i="1" dirty="0"/>
              <a:t> </a:t>
            </a:r>
            <a:r>
              <a:rPr lang="en-US" altLang="en-US" sz="2800" b="1" i="1" dirty="0" err="1"/>
              <a:t>hợp</a:t>
            </a:r>
            <a:r>
              <a:rPr lang="en-US" altLang="en-US" sz="2800" b="1" i="1" dirty="0"/>
              <a:t> </a:t>
            </a:r>
            <a:r>
              <a:rPr lang="en-US" altLang="en-US" sz="2800" b="1" i="1" dirty="0" err="1"/>
              <a:t>lý</a:t>
            </a:r>
            <a:r>
              <a:rPr lang="en-US" altLang="en-US" sz="2800" b="1" i="1" dirty="0"/>
              <a:t> </a:t>
            </a:r>
            <a:r>
              <a:rPr lang="en-US" altLang="en-US" sz="2800" b="1" i="1" dirty="0" err="1"/>
              <a:t>cho</a:t>
            </a:r>
            <a:r>
              <a:rPr lang="en-US" altLang="en-US" sz="2800" b="1" i="1" dirty="0"/>
              <a:t> </a:t>
            </a:r>
            <a:r>
              <a:rPr lang="en-US" altLang="en-US" sz="2800" b="1" i="1" dirty="0" err="1"/>
              <a:t>bản</a:t>
            </a:r>
            <a:r>
              <a:rPr lang="en-US" altLang="en-US" sz="2800" b="1" i="1" dirty="0"/>
              <a:t> </a:t>
            </a:r>
            <a:r>
              <a:rPr lang="en-US" altLang="en-US" sz="2800" b="1" i="1" dirty="0" err="1"/>
              <a:t>thân</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12860" y="1533197"/>
            <a:ext cx="107392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t>- </a:t>
            </a:r>
            <a:r>
              <a:rPr lang="vi-VN" sz="2800" dirty="0"/>
              <a:t>Đa dạng hóa khẩu phần ăn uống để đảm bảo cung cấp đủ các loại chất dinh dưỡng.</a:t>
            </a:r>
            <a:endParaRPr lang="en-US" sz="2800" dirty="0"/>
          </a:p>
          <a:p>
            <a:pPr algn="just"/>
            <a:r>
              <a:rPr lang="vi-VN" sz="2800" dirty="0"/>
              <a:t>- Tăng cường tiêu thụ thực phẩm giàu chất xơ, như rau củ, hoa quả, ngũ cốc nguyên hạt.</a:t>
            </a:r>
            <a:endParaRPr lang="en-US" sz="2800" dirty="0"/>
          </a:p>
          <a:p>
            <a:pPr algn="just"/>
            <a:r>
              <a:rPr lang="vi-VN" sz="2800" dirty="0"/>
              <a:t>- Hạn chế tiêu thụ đường và chất béo bão hòa, và chọn lựa các loại chất béo không no và chất béo không bão hòa.</a:t>
            </a:r>
            <a:endParaRPr lang="en-US" sz="2800" dirty="0"/>
          </a:p>
          <a:p>
            <a:pPr algn="just"/>
            <a:r>
              <a:rPr lang="vi-VN" sz="2800" dirty="0"/>
              <a:t>- Uống đủ nước mỗi ngày để duy trì sự cân bằng nước trong cơ thể.</a:t>
            </a:r>
            <a:endParaRPr lang="en-US" sz="2800" dirty="0"/>
          </a:p>
          <a:p>
            <a:pPr algn="just"/>
            <a:r>
              <a:rPr lang="vi-VN" sz="2800" dirty="0"/>
              <a:t>- Tuân thủ khẩu phần ăn uống cân đối và phù hợp với nhu cầu dinh dưỡng của bản thân, cũng như tình trạng sức khỏe và hoạt động hàng ngày.</a:t>
            </a:r>
            <a:endParaRPr lang="en-US" sz="2800" dirty="0"/>
          </a:p>
        </p:txBody>
      </p:sp>
    </p:spTree>
    <p:extLst>
      <p:ext uri="{BB962C8B-B14F-4D97-AF65-F5344CB8AC3E}">
        <p14:creationId xmlns:p14="http://schemas.microsoft.com/office/powerpoint/2010/main" val="20004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py of KJ027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72662" y="4995477"/>
            <a:ext cx="1371600" cy="1641475"/>
            <a:chOff x="457200" y="2931115"/>
            <a:chExt cx="1760414" cy="1853722"/>
          </a:xfrm>
        </p:grpSpPr>
        <p:sp>
          <p:nvSpPr>
            <p:cNvPr id="2065"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7"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8"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9"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70"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282079" y="5043334"/>
            <a:ext cx="1371600" cy="1640885"/>
            <a:chOff x="457200" y="2931115"/>
            <a:chExt cx="1760414" cy="1853722"/>
          </a:xfrm>
          <a:solidFill>
            <a:srgbClr val="7030A0">
              <a:alpha val="71000"/>
            </a:srgb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1" name="Group 20"/>
          <p:cNvGrpSpPr/>
          <p:nvPr/>
        </p:nvGrpSpPr>
        <p:grpSpPr>
          <a:xfrm>
            <a:off x="5195208" y="4943424"/>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7839903" y="4969303"/>
            <a:ext cx="1371600" cy="1641475"/>
            <a:chOff x="457200" y="2931115"/>
            <a:chExt cx="1760414" cy="1853722"/>
          </a:xfrm>
          <a:solidFill>
            <a:schemeClr val="accent2">
              <a:lumMod val="60000"/>
              <a:lumOff val="40000"/>
            </a:schemeClr>
          </a:solidFill>
        </p:grpSpPr>
        <p:sp>
          <p:nvSpPr>
            <p:cNvPr id="2059"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061" name="Isosceles Triangle 30"/>
            <p:cNvSpPr>
              <a:spLocks noChangeArrowheads="1"/>
            </p:cNvSpPr>
            <p:nvPr/>
          </p:nvSpPr>
          <p:spPr bwMode="auto">
            <a:xfrm rot="10800000">
              <a:off x="1212222" y="3552616"/>
              <a:ext cx="450364" cy="551760"/>
            </a:xfrm>
            <a:prstGeom prst="triangle">
              <a:avLst>
                <a:gd name="adj" fmla="val 50000"/>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2" name="Isosceles Triangle 31"/>
            <p:cNvSpPr>
              <a:spLocks noChangeArrowheads="1"/>
            </p:cNvSpPr>
            <p:nvPr/>
          </p:nvSpPr>
          <p:spPr bwMode="auto">
            <a:xfrm>
              <a:off x="1212222" y="4126210"/>
              <a:ext cx="483473" cy="208040"/>
            </a:xfrm>
            <a:prstGeom prst="triangle">
              <a:avLst>
                <a:gd name="adj" fmla="val 50000"/>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063"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64"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9092703" y="2696578"/>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3" name="Rectangle 12"/>
          <p:cNvSpPr>
            <a:spLocks noChangeArrowheads="1"/>
          </p:cNvSpPr>
          <p:nvPr/>
        </p:nvSpPr>
        <p:spPr bwMode="auto">
          <a:xfrm>
            <a:off x="2282079" y="1861689"/>
            <a:ext cx="7749782" cy="2227263"/>
          </a:xfrm>
          <a:prstGeom prst="rect">
            <a:avLst/>
          </a:prstGeom>
          <a:solidFill>
            <a:schemeClr val="accent1">
              <a:alpha val="36000"/>
            </a:schemeClr>
          </a:solidFill>
          <a:ln>
            <a:noFill/>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dirty="0">
              <a:latin typeface="Tahoma" panose="020B0604030504040204" pitchFamily="34" charset="0"/>
            </a:endParaRPr>
          </a:p>
        </p:txBody>
      </p:sp>
      <p:grpSp>
        <p:nvGrpSpPr>
          <p:cNvPr id="42" name="Group 41"/>
          <p:cNvGrpSpPr>
            <a:grpSpLocks/>
          </p:cNvGrpSpPr>
          <p:nvPr/>
        </p:nvGrpSpPr>
        <p:grpSpPr bwMode="auto">
          <a:xfrm>
            <a:off x="10455806" y="4990473"/>
            <a:ext cx="1371600" cy="1641475"/>
            <a:chOff x="457200" y="2931115"/>
            <a:chExt cx="1760414" cy="1853722"/>
          </a:xfrm>
        </p:grpSpPr>
        <p:sp>
          <p:nvSpPr>
            <p:cNvPr id="43"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4" name="Teardrop 43"/>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46"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47"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48"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9"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sp>
        <p:nvSpPr>
          <p:cNvPr id="3" name="TextBox 2"/>
          <p:cNvSpPr txBox="1"/>
          <p:nvPr/>
        </p:nvSpPr>
        <p:spPr>
          <a:xfrm>
            <a:off x="4877608" y="5841252"/>
            <a:ext cx="2542886" cy="769441"/>
          </a:xfrm>
          <a:prstGeom prst="rect">
            <a:avLst/>
          </a:prstGeom>
          <a:noFill/>
        </p:spPr>
        <p:txBody>
          <a:bodyPr wrap="square" rtlCol="0">
            <a:spAutoFit/>
          </a:bodyPr>
          <a:lstStyle/>
          <a:p>
            <a:endParaRPr lang="en-US" sz="4400" dirty="0">
              <a:solidFill>
                <a:srgbClr val="CC0066"/>
              </a:solidFill>
              <a:latin typeface="Times New Roman" panose="02020603050405020304" pitchFamily="18" charset="0"/>
              <a:cs typeface="Times New Roman" panose="02020603050405020304" pitchFamily="18" charset="0"/>
            </a:endParaRPr>
          </a:p>
        </p:txBody>
      </p:sp>
      <p:sp>
        <p:nvSpPr>
          <p:cNvPr id="5" name="Rectangle 4"/>
          <p:cNvSpPr/>
          <p:nvPr/>
        </p:nvSpPr>
        <p:spPr>
          <a:xfrm>
            <a:off x="4705232" y="2513655"/>
            <a:ext cx="2781531" cy="923330"/>
          </a:xfrm>
          <a:prstGeom prst="rect">
            <a:avLst/>
          </a:prstGeom>
          <a:noFill/>
        </p:spPr>
        <p:txBody>
          <a:bodyPr wrap="none" lIns="91440" tIns="45720" rIns="91440" bIns="45720">
            <a:spAutoFit/>
          </a:bodyPr>
          <a:lstStyle/>
          <a:p>
            <a:pPr algn="ctr"/>
            <a:r>
              <a:rPr lang="en-US" sz="5400" b="1" i="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The end!</a:t>
            </a:r>
          </a:p>
        </p:txBody>
      </p:sp>
    </p:spTree>
    <p:extLst>
      <p:ext uri="{BB962C8B-B14F-4D97-AF65-F5344CB8AC3E}">
        <p14:creationId xmlns:p14="http://schemas.microsoft.com/office/powerpoint/2010/main" val="1104526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2" presetClass="entr" presetSubtype="8"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750" fill="hold"/>
                                        <p:tgtEl>
                                          <p:spTgt spid="42"/>
                                        </p:tgtEl>
                                        <p:attrNameLst>
                                          <p:attrName>ppt_x</p:attrName>
                                        </p:attrNameLst>
                                      </p:cBhvr>
                                      <p:tavLst>
                                        <p:tav tm="0">
                                          <p:val>
                                            <p:strVal val="0-#ppt_w/2"/>
                                          </p:val>
                                        </p:tav>
                                        <p:tav tm="100000">
                                          <p:val>
                                            <p:strVal val="#ppt_x"/>
                                          </p:val>
                                        </p:tav>
                                      </p:tavLst>
                                    </p:anim>
                                    <p:anim calcmode="lin" valueType="num">
                                      <p:cBhvr additive="base">
                                        <p:cTn id="33"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1612901" y="30353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6" name="Title 5"/>
          <p:cNvSpPr>
            <a:spLocks noGrp="1"/>
          </p:cNvSpPr>
          <p:nvPr>
            <p:ph type="title"/>
          </p:nvPr>
        </p:nvSpPr>
        <p:spPr>
          <a:xfrm>
            <a:off x="1909764" y="1173163"/>
            <a:ext cx="8550275" cy="1143000"/>
          </a:xfrm>
        </p:spPr>
        <p:txBody>
          <a:bodyPr>
            <a:normAutofit fontScale="90000"/>
          </a:bodyPr>
          <a:lstStyle/>
          <a:p>
            <a:pPr algn="l">
              <a:defRPr/>
            </a:pPr>
            <a:r>
              <a:rPr lang="en-US" sz="2800" dirty="0" err="1">
                <a:solidFill>
                  <a:schemeClr val="hlink"/>
                </a:solidFill>
                <a:latin typeface="Times New Roman" panose="02020603050405020304" pitchFamily="18" charset="0"/>
                <a:ea typeface="+mn-ea"/>
                <a:cs typeface="+mn-cs"/>
              </a:rPr>
              <a:t>Vì</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sao</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hằng</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ngày</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chúng</a:t>
            </a:r>
            <a:r>
              <a:rPr lang="en-US" sz="2800" dirty="0">
                <a:solidFill>
                  <a:schemeClr val="hlink"/>
                </a:solidFill>
                <a:latin typeface="Times New Roman" panose="02020603050405020304" pitchFamily="18" charset="0"/>
                <a:ea typeface="+mn-ea"/>
                <a:cs typeface="+mn-cs"/>
              </a:rPr>
              <a:t> ta </a:t>
            </a:r>
            <a:r>
              <a:rPr lang="en-US" sz="2800" dirty="0" err="1">
                <a:solidFill>
                  <a:schemeClr val="hlink"/>
                </a:solidFill>
                <a:latin typeface="Times New Roman" panose="02020603050405020304" pitchFamily="18" charset="0"/>
                <a:ea typeface="+mn-ea"/>
                <a:cs typeface="+mn-cs"/>
              </a:rPr>
              <a:t>phải</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sử</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dụng</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nhiều</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loại</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thực</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phẩm</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khác</a:t>
            </a:r>
            <a:r>
              <a:rPr lang="en-US" sz="2800" dirty="0">
                <a:solidFill>
                  <a:schemeClr val="hlink"/>
                </a:solidFill>
                <a:latin typeface="Times New Roman" panose="02020603050405020304" pitchFamily="18" charset="0"/>
                <a:ea typeface="+mn-ea"/>
                <a:cs typeface="+mn-cs"/>
              </a:rPr>
              <a:t> </a:t>
            </a:r>
            <a:r>
              <a:rPr lang="en-US" sz="2800" dirty="0" err="1">
                <a:solidFill>
                  <a:schemeClr val="hlink"/>
                </a:solidFill>
                <a:latin typeface="Times New Roman" panose="02020603050405020304" pitchFamily="18" charset="0"/>
                <a:ea typeface="+mn-ea"/>
                <a:cs typeface="+mn-cs"/>
              </a:rPr>
              <a:t>nhau</a:t>
            </a:r>
            <a:r>
              <a:rPr lang="en-US" sz="2800" dirty="0">
                <a:solidFill>
                  <a:schemeClr val="hlink"/>
                </a:solidFill>
                <a:latin typeface="Times New Roman" panose="02020603050405020304" pitchFamily="18" charset="0"/>
                <a:ea typeface="+mn-ea"/>
                <a:cs typeface="+mn-cs"/>
              </a:rPr>
              <a:t>?</a:t>
            </a:r>
            <a:br>
              <a:rPr lang="en-US" dirty="0"/>
            </a:br>
            <a:br>
              <a:rPr lang="en-US" dirty="0"/>
            </a:br>
            <a:endParaRPr lang="en-US" altLang="en-US" sz="2800" dirty="0">
              <a:solidFill>
                <a:schemeClr val="hlink"/>
              </a:solidFill>
              <a:latin typeface="Times New Roman" panose="02020603050405020304" pitchFamily="18" charset="0"/>
              <a:ea typeface="+mn-ea"/>
              <a:cs typeface="+mn-cs"/>
            </a:endParaRPr>
          </a:p>
        </p:txBody>
      </p:sp>
      <p:pic>
        <p:nvPicPr>
          <p:cNvPr id="410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27" y="709613"/>
            <a:ext cx="1193800"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9"/>
          <p:cNvSpPr>
            <a:spLocks noChangeArrowheads="1"/>
          </p:cNvSpPr>
          <p:nvPr/>
        </p:nvSpPr>
        <p:spPr bwMode="auto">
          <a:xfrm>
            <a:off x="-1" y="152400"/>
            <a:ext cx="12057017"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pic>
        <p:nvPicPr>
          <p:cNvPr id="9"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350" y="252413"/>
            <a:ext cx="3221038" cy="2152650"/>
          </a:xfrm>
        </p:spPr>
      </p:pic>
      <p:pic>
        <p:nvPicPr>
          <p:cNvPr id="51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2132013"/>
            <a:ext cx="65500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33518"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75" y="2524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84003" y="6203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 y="6235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89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ppt_x"/>
                                          </p:val>
                                        </p:tav>
                                        <p:tav tm="100000">
                                          <p:val>
                                            <p:strVal val="#ppt_x"/>
                                          </p:val>
                                        </p:tav>
                                      </p:tavLst>
                                    </p:anim>
                                    <p:anim calcmode="lin" valueType="num">
                                      <p:cBhvr additive="base">
                                        <p:cTn id="12"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0"/>
          <p:cNvSpPr>
            <a:spLocks noChangeArrowheads="1"/>
          </p:cNvSpPr>
          <p:nvPr/>
        </p:nvSpPr>
        <p:spPr bwMode="auto">
          <a:xfrm>
            <a:off x="1224393" y="1620500"/>
            <a:ext cx="1011348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3200" dirty="0" err="1">
                <a:solidFill>
                  <a:srgbClr val="0070C0"/>
                </a:solidFill>
              </a:rPr>
              <a:t>Cần</a:t>
            </a:r>
            <a:r>
              <a:rPr lang="en-US" sz="3200" dirty="0">
                <a:solidFill>
                  <a:srgbClr val="0070C0"/>
                </a:solidFill>
              </a:rPr>
              <a:t> </a:t>
            </a:r>
            <a:r>
              <a:rPr lang="en-US" sz="3200" dirty="0" err="1">
                <a:solidFill>
                  <a:srgbClr val="0070C0"/>
                </a:solidFill>
              </a:rPr>
              <a:t>kết</a:t>
            </a:r>
            <a:r>
              <a:rPr lang="en-US" sz="3200" dirty="0">
                <a:solidFill>
                  <a:srgbClr val="0070C0"/>
                </a:solidFill>
              </a:rPr>
              <a:t> </a:t>
            </a:r>
            <a:r>
              <a:rPr lang="en-US" sz="3200" dirty="0" err="1">
                <a:solidFill>
                  <a:srgbClr val="0070C0"/>
                </a:solidFill>
              </a:rPr>
              <a:t>hợp</a:t>
            </a:r>
            <a:r>
              <a:rPr lang="en-US" sz="3200" dirty="0">
                <a:solidFill>
                  <a:srgbClr val="0070C0"/>
                </a:solidFill>
              </a:rPr>
              <a:t> </a:t>
            </a:r>
            <a:r>
              <a:rPr lang="en-US" sz="3200" dirty="0" err="1">
                <a:solidFill>
                  <a:srgbClr val="0070C0"/>
                </a:solidFill>
              </a:rPr>
              <a:t>nhiều</a:t>
            </a:r>
            <a:r>
              <a:rPr lang="en-US" sz="3200" dirty="0">
                <a:solidFill>
                  <a:srgbClr val="0070C0"/>
                </a:solidFill>
              </a:rPr>
              <a:t> </a:t>
            </a:r>
            <a:r>
              <a:rPr lang="en-US" sz="3200" dirty="0" err="1">
                <a:solidFill>
                  <a:srgbClr val="0070C0"/>
                </a:solidFill>
              </a:rPr>
              <a:t>loại</a:t>
            </a:r>
            <a:r>
              <a:rPr lang="en-US" sz="3200" dirty="0">
                <a:solidFill>
                  <a:srgbClr val="0070C0"/>
                </a:solidFill>
              </a:rPr>
              <a:t> </a:t>
            </a:r>
            <a:r>
              <a:rPr lang="en-US" sz="3200" dirty="0" err="1">
                <a:solidFill>
                  <a:srgbClr val="0070C0"/>
                </a:solidFill>
              </a:rPr>
              <a:t>thực</a:t>
            </a:r>
            <a:r>
              <a:rPr lang="en-US" sz="3200" dirty="0">
                <a:solidFill>
                  <a:srgbClr val="0070C0"/>
                </a:solidFill>
              </a:rPr>
              <a:t> </a:t>
            </a:r>
            <a:r>
              <a:rPr lang="en-US" sz="3200" dirty="0" err="1">
                <a:solidFill>
                  <a:srgbClr val="0070C0"/>
                </a:solidFill>
              </a:rPr>
              <a:t>phẩm</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khẩu</a:t>
            </a:r>
            <a:r>
              <a:rPr lang="en-US" sz="3200" dirty="0">
                <a:solidFill>
                  <a:srgbClr val="0070C0"/>
                </a:solidFill>
              </a:rPr>
              <a:t> </a:t>
            </a:r>
            <a:r>
              <a:rPr lang="en-US" sz="3200" dirty="0" err="1">
                <a:solidFill>
                  <a:srgbClr val="0070C0"/>
                </a:solidFill>
              </a:rPr>
              <a:t>phần</a:t>
            </a:r>
            <a:r>
              <a:rPr lang="en-US" sz="3200" dirty="0">
                <a:solidFill>
                  <a:srgbClr val="0070C0"/>
                </a:solidFill>
              </a:rPr>
              <a:t> </a:t>
            </a:r>
            <a:r>
              <a:rPr lang="en-US" sz="3200" dirty="0" err="1">
                <a:solidFill>
                  <a:srgbClr val="0070C0"/>
                </a:solidFill>
              </a:rPr>
              <a:t>ăn</a:t>
            </a:r>
            <a:r>
              <a:rPr lang="en-US" sz="3200" dirty="0">
                <a:solidFill>
                  <a:srgbClr val="0070C0"/>
                </a:solidFill>
              </a:rPr>
              <a:t>, </a:t>
            </a:r>
            <a:r>
              <a:rPr lang="en-US" sz="3200" dirty="0" err="1">
                <a:solidFill>
                  <a:srgbClr val="0070C0"/>
                </a:solidFill>
              </a:rPr>
              <a:t>đặc</a:t>
            </a:r>
            <a:r>
              <a:rPr lang="en-US" sz="3200" dirty="0">
                <a:solidFill>
                  <a:srgbClr val="0070C0"/>
                </a:solidFill>
              </a:rPr>
              <a:t> </a:t>
            </a:r>
            <a:r>
              <a:rPr lang="en-US" sz="3200" dirty="0" err="1">
                <a:solidFill>
                  <a:srgbClr val="0070C0"/>
                </a:solidFill>
              </a:rPr>
              <a:t>biệt</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đạm</a:t>
            </a:r>
            <a:r>
              <a:rPr lang="en-US" sz="3200" dirty="0">
                <a:solidFill>
                  <a:srgbClr val="0070C0"/>
                </a:solidFill>
              </a:rPr>
              <a:t> </a:t>
            </a:r>
            <a:r>
              <a:rPr lang="en-US" sz="3200" dirty="0" err="1">
                <a:solidFill>
                  <a:srgbClr val="0070C0"/>
                </a:solidFill>
              </a:rPr>
              <a:t>thực</a:t>
            </a:r>
            <a:r>
              <a:rPr lang="en-US" sz="3200" dirty="0">
                <a:solidFill>
                  <a:srgbClr val="0070C0"/>
                </a:solidFill>
              </a:rPr>
              <a:t> </a:t>
            </a:r>
            <a:r>
              <a:rPr lang="en-US" sz="3200" dirty="0" err="1">
                <a:solidFill>
                  <a:srgbClr val="0070C0"/>
                </a:solidFill>
              </a:rPr>
              <a:t>vật</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đạm</a:t>
            </a:r>
            <a:r>
              <a:rPr lang="en-US" sz="3200" dirty="0">
                <a:solidFill>
                  <a:srgbClr val="0070C0"/>
                </a:solidFill>
              </a:rPr>
              <a:t> </a:t>
            </a:r>
            <a:r>
              <a:rPr lang="en-US" sz="3200" dirty="0" err="1">
                <a:solidFill>
                  <a:srgbClr val="0070C0"/>
                </a:solidFill>
              </a:rPr>
              <a:t>động</a:t>
            </a:r>
            <a:r>
              <a:rPr lang="en-US" sz="3200" dirty="0">
                <a:solidFill>
                  <a:srgbClr val="0070C0"/>
                </a:solidFill>
              </a:rPr>
              <a:t> </a:t>
            </a:r>
            <a:r>
              <a:rPr lang="en-US" sz="3200" dirty="0" err="1">
                <a:solidFill>
                  <a:srgbClr val="0070C0"/>
                </a:solidFill>
              </a:rPr>
              <a:t>vật</a:t>
            </a:r>
            <a:r>
              <a:rPr lang="en-US" sz="3200" dirty="0">
                <a:solidFill>
                  <a:srgbClr val="0070C0"/>
                </a:solidFill>
              </a:rPr>
              <a:t>. </a:t>
            </a:r>
            <a:r>
              <a:rPr lang="en-US" sz="3200" dirty="0" err="1">
                <a:solidFill>
                  <a:srgbClr val="0070C0"/>
                </a:solidFill>
              </a:rPr>
              <a:t>Vì</a:t>
            </a:r>
            <a:r>
              <a:rPr lang="en-US" sz="3200" dirty="0">
                <a:solidFill>
                  <a:srgbClr val="0070C0"/>
                </a:solidFill>
              </a:rPr>
              <a:t> </a:t>
            </a:r>
            <a:r>
              <a:rPr lang="en-US" sz="3200" dirty="0" err="1">
                <a:solidFill>
                  <a:srgbClr val="0070C0"/>
                </a:solidFill>
              </a:rPr>
              <a:t>không</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loại</a:t>
            </a:r>
            <a:r>
              <a:rPr lang="en-US" sz="3200" dirty="0">
                <a:solidFill>
                  <a:srgbClr val="0070C0"/>
                </a:solidFill>
              </a:rPr>
              <a:t> </a:t>
            </a:r>
            <a:r>
              <a:rPr lang="en-US" sz="3200" dirty="0" err="1">
                <a:solidFill>
                  <a:srgbClr val="0070C0"/>
                </a:solidFill>
              </a:rPr>
              <a:t>thực</a:t>
            </a:r>
            <a:r>
              <a:rPr lang="en-US" sz="3200" dirty="0">
                <a:solidFill>
                  <a:srgbClr val="0070C0"/>
                </a:solidFill>
              </a:rPr>
              <a:t> </a:t>
            </a:r>
            <a:r>
              <a:rPr lang="en-US" sz="3200" dirty="0" err="1">
                <a:solidFill>
                  <a:srgbClr val="0070C0"/>
                </a:solidFill>
              </a:rPr>
              <a:t>phẩm</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đầy</a:t>
            </a:r>
            <a:r>
              <a:rPr lang="en-US" sz="3200" dirty="0">
                <a:solidFill>
                  <a:srgbClr val="0070C0"/>
                </a:solidFill>
              </a:rPr>
              <a:t> </a:t>
            </a:r>
            <a:r>
              <a:rPr lang="en-US" sz="3200" dirty="0" err="1">
                <a:solidFill>
                  <a:srgbClr val="0070C0"/>
                </a:solidFill>
              </a:rPr>
              <a:t>đủ</a:t>
            </a:r>
            <a:r>
              <a:rPr lang="en-US" sz="3200" dirty="0">
                <a:solidFill>
                  <a:srgbClr val="0070C0"/>
                </a:solidFill>
              </a:rPr>
              <a:t> </a:t>
            </a:r>
            <a:r>
              <a:rPr lang="en-US" sz="3200" dirty="0" err="1">
                <a:solidFill>
                  <a:srgbClr val="0070C0"/>
                </a:solidFill>
              </a:rPr>
              <a:t>tất</a:t>
            </a:r>
            <a:r>
              <a:rPr lang="en-US" sz="3200" dirty="0">
                <a:solidFill>
                  <a:srgbClr val="0070C0"/>
                </a:solidFill>
              </a:rPr>
              <a:t> </a:t>
            </a:r>
            <a:r>
              <a:rPr lang="en-US" sz="3200" dirty="0" err="1">
                <a:solidFill>
                  <a:srgbClr val="0070C0"/>
                </a:solidFill>
              </a:rPr>
              <a:t>cả</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nhóm</a:t>
            </a:r>
            <a:r>
              <a:rPr lang="en-US" sz="3200" dirty="0">
                <a:solidFill>
                  <a:srgbClr val="0070C0"/>
                </a:solidFill>
              </a:rPr>
              <a:t> </a:t>
            </a:r>
            <a:r>
              <a:rPr lang="en-US" sz="3200" dirty="0" err="1">
                <a:solidFill>
                  <a:srgbClr val="0070C0"/>
                </a:solidFill>
              </a:rPr>
              <a:t>chất</a:t>
            </a:r>
            <a:r>
              <a:rPr lang="en-US" sz="3200" dirty="0">
                <a:solidFill>
                  <a:srgbClr val="0070C0"/>
                </a:solidFill>
              </a:rPr>
              <a:t> </a:t>
            </a:r>
            <a:r>
              <a:rPr lang="en-US" sz="3200" dirty="0" err="1">
                <a:solidFill>
                  <a:srgbClr val="0070C0"/>
                </a:solidFill>
              </a:rPr>
              <a:t>dinh</a:t>
            </a:r>
            <a:r>
              <a:rPr lang="en-US" sz="3200" dirty="0">
                <a:solidFill>
                  <a:srgbClr val="0070C0"/>
                </a:solidFill>
              </a:rPr>
              <a:t> </a:t>
            </a:r>
            <a:r>
              <a:rPr lang="en-US" sz="3200" dirty="0" err="1">
                <a:solidFill>
                  <a:srgbClr val="0070C0"/>
                </a:solidFill>
              </a:rPr>
              <a:t>dưỡng</a:t>
            </a:r>
            <a:r>
              <a:rPr lang="en-US" sz="3200" dirty="0">
                <a:solidFill>
                  <a:srgbClr val="0070C0"/>
                </a:solidFill>
              </a:rPr>
              <a:t> </a:t>
            </a:r>
            <a:r>
              <a:rPr lang="en-US" sz="3200" dirty="0" err="1">
                <a:solidFill>
                  <a:srgbClr val="0070C0"/>
                </a:solidFill>
              </a:rPr>
              <a:t>cần</a:t>
            </a:r>
            <a:r>
              <a:rPr lang="en-US" sz="3200" dirty="0">
                <a:solidFill>
                  <a:srgbClr val="0070C0"/>
                </a:solidFill>
              </a:rPr>
              <a:t> </a:t>
            </a:r>
            <a:r>
              <a:rPr lang="en-US" sz="3200" dirty="0" err="1">
                <a:solidFill>
                  <a:srgbClr val="0070C0"/>
                </a:solidFill>
              </a:rPr>
              <a:t>thiết</a:t>
            </a:r>
            <a:r>
              <a:rPr lang="en-US" sz="3200" dirty="0">
                <a:solidFill>
                  <a:srgbClr val="0070C0"/>
                </a:solidFill>
              </a:rPr>
              <a:t> </a:t>
            </a:r>
            <a:r>
              <a:rPr lang="en-US" sz="3200" dirty="0" err="1">
                <a:solidFill>
                  <a:srgbClr val="0070C0"/>
                </a:solidFill>
              </a:rPr>
              <a:t>cho</a:t>
            </a:r>
            <a:r>
              <a:rPr lang="en-US" sz="3200" dirty="0">
                <a:solidFill>
                  <a:srgbClr val="0070C0"/>
                </a:solidFill>
              </a:rPr>
              <a:t> </a:t>
            </a:r>
            <a:r>
              <a:rPr lang="en-US" sz="3200" dirty="0" err="1">
                <a:solidFill>
                  <a:srgbClr val="0070C0"/>
                </a:solidFill>
              </a:rPr>
              <a:t>cơ</a:t>
            </a:r>
            <a:r>
              <a:rPr lang="en-US" sz="3200" dirty="0">
                <a:solidFill>
                  <a:srgbClr val="0070C0"/>
                </a:solidFill>
              </a:rPr>
              <a:t> </a:t>
            </a:r>
            <a:r>
              <a:rPr lang="en-US" sz="3200" dirty="0" err="1">
                <a:solidFill>
                  <a:srgbClr val="0070C0"/>
                </a:solidFill>
              </a:rPr>
              <a:t>thể</a:t>
            </a:r>
            <a:r>
              <a:rPr lang="en-US" sz="3200" dirty="0">
                <a:solidFill>
                  <a:srgbClr val="0070C0"/>
                </a:solidFill>
              </a:rPr>
              <a:t>, </a:t>
            </a:r>
            <a:r>
              <a:rPr lang="en-US" sz="3200" dirty="0" err="1">
                <a:solidFill>
                  <a:srgbClr val="0070C0"/>
                </a:solidFill>
              </a:rPr>
              <a:t>đồng</a:t>
            </a:r>
            <a:r>
              <a:rPr lang="en-US" sz="3200" dirty="0">
                <a:solidFill>
                  <a:srgbClr val="0070C0"/>
                </a:solidFill>
              </a:rPr>
              <a:t> </a:t>
            </a:r>
            <a:r>
              <a:rPr lang="en-US" sz="3200" dirty="0" err="1">
                <a:solidFill>
                  <a:srgbClr val="0070C0"/>
                </a:solidFill>
              </a:rPr>
              <a:t>thời</a:t>
            </a:r>
            <a:r>
              <a:rPr lang="en-US" sz="3200" dirty="0">
                <a:solidFill>
                  <a:srgbClr val="0070C0"/>
                </a:solidFill>
              </a:rPr>
              <a:t> </a:t>
            </a:r>
            <a:r>
              <a:rPr lang="en-US" sz="3200" dirty="0" err="1">
                <a:solidFill>
                  <a:srgbClr val="0070C0"/>
                </a:solidFill>
              </a:rPr>
              <a:t>khắc</a:t>
            </a:r>
            <a:r>
              <a:rPr lang="en-US" sz="3200" dirty="0">
                <a:solidFill>
                  <a:srgbClr val="0070C0"/>
                </a:solidFill>
              </a:rPr>
              <a:t> </a:t>
            </a:r>
            <a:r>
              <a:rPr lang="en-US" sz="3200" dirty="0" err="1">
                <a:solidFill>
                  <a:srgbClr val="0070C0"/>
                </a:solidFill>
              </a:rPr>
              <a:t>phục</a:t>
            </a:r>
            <a:r>
              <a:rPr lang="en-US" sz="3200" dirty="0">
                <a:solidFill>
                  <a:srgbClr val="0070C0"/>
                </a:solidFill>
              </a:rPr>
              <a:t> “</a:t>
            </a:r>
            <a:r>
              <a:rPr lang="en-US" sz="3200" dirty="0" err="1">
                <a:solidFill>
                  <a:srgbClr val="0070C0"/>
                </a:solidFill>
              </a:rPr>
              <a:t>yếu</a:t>
            </a:r>
            <a:r>
              <a:rPr lang="en-US" sz="3200" dirty="0">
                <a:solidFill>
                  <a:srgbClr val="0070C0"/>
                </a:solidFill>
              </a:rPr>
              <a:t> </a:t>
            </a:r>
            <a:r>
              <a:rPr lang="en-US" sz="3200" dirty="0" err="1">
                <a:solidFill>
                  <a:srgbClr val="0070C0"/>
                </a:solidFill>
              </a:rPr>
              <a:t>tố</a:t>
            </a:r>
            <a:r>
              <a:rPr lang="en-US" sz="3200" dirty="0">
                <a:solidFill>
                  <a:srgbClr val="0070C0"/>
                </a:solidFill>
              </a:rPr>
              <a:t> </a:t>
            </a:r>
            <a:r>
              <a:rPr lang="en-US" sz="3200" dirty="0" err="1">
                <a:solidFill>
                  <a:srgbClr val="0070C0"/>
                </a:solidFill>
              </a:rPr>
              <a:t>hạn</a:t>
            </a:r>
            <a:r>
              <a:rPr lang="en-US" sz="3200" dirty="0">
                <a:solidFill>
                  <a:srgbClr val="0070C0"/>
                </a:solidFill>
              </a:rPr>
              <a:t> </a:t>
            </a:r>
            <a:r>
              <a:rPr lang="en-US" sz="3200" dirty="0" err="1">
                <a:solidFill>
                  <a:srgbClr val="0070C0"/>
                </a:solidFill>
              </a:rPr>
              <a:t>chế</a:t>
            </a:r>
            <a:r>
              <a:rPr lang="en-US" sz="3200" dirty="0">
                <a:solidFill>
                  <a:srgbClr val="0070C0"/>
                </a:solidFill>
              </a:rPr>
              <a:t>” </a:t>
            </a:r>
            <a:r>
              <a:rPr lang="en-US" sz="3200" dirty="0" err="1">
                <a:solidFill>
                  <a:srgbClr val="0070C0"/>
                </a:solidFill>
              </a:rPr>
              <a:t>của</a:t>
            </a:r>
            <a:r>
              <a:rPr lang="en-US" sz="3200" dirty="0">
                <a:solidFill>
                  <a:srgbClr val="0070C0"/>
                </a:solidFill>
              </a:rPr>
              <a:t> protein </a:t>
            </a:r>
            <a:r>
              <a:rPr lang="en-US" sz="3200" dirty="0" err="1">
                <a:solidFill>
                  <a:srgbClr val="0070C0"/>
                </a:solidFill>
              </a:rPr>
              <a:t>có</a:t>
            </a:r>
            <a:r>
              <a:rPr lang="en-US" sz="3200" dirty="0">
                <a:solidFill>
                  <a:srgbClr val="0070C0"/>
                </a:solidFill>
              </a:rPr>
              <a:t> </a:t>
            </a:r>
            <a:r>
              <a:rPr lang="en-US" sz="3200" dirty="0" err="1">
                <a:solidFill>
                  <a:srgbClr val="0070C0"/>
                </a:solidFill>
              </a:rPr>
              <a:t>nguồn</a:t>
            </a:r>
            <a:r>
              <a:rPr lang="en-US" sz="3200" dirty="0">
                <a:solidFill>
                  <a:srgbClr val="0070C0"/>
                </a:solidFill>
              </a:rPr>
              <a:t> </a:t>
            </a:r>
            <a:r>
              <a:rPr lang="en-US" sz="3200" dirty="0" err="1">
                <a:solidFill>
                  <a:srgbClr val="0070C0"/>
                </a:solidFill>
              </a:rPr>
              <a:t>gốc</a:t>
            </a:r>
            <a:r>
              <a:rPr lang="en-US" sz="3200" dirty="0">
                <a:solidFill>
                  <a:srgbClr val="0070C0"/>
                </a:solidFill>
              </a:rPr>
              <a:t> </a:t>
            </a:r>
            <a:r>
              <a:rPr lang="en-US" sz="3200" dirty="0" err="1">
                <a:solidFill>
                  <a:srgbClr val="0070C0"/>
                </a:solidFill>
              </a:rPr>
              <a:t>thực</a:t>
            </a:r>
            <a:r>
              <a:rPr lang="en-US" sz="3200" dirty="0">
                <a:solidFill>
                  <a:srgbClr val="0070C0"/>
                </a:solidFill>
              </a:rPr>
              <a:t> </a:t>
            </a:r>
            <a:r>
              <a:rPr lang="en-US" sz="3200" dirty="0" err="1">
                <a:solidFill>
                  <a:srgbClr val="0070C0"/>
                </a:solidFill>
              </a:rPr>
              <a:t>vật</a:t>
            </a:r>
            <a:r>
              <a:rPr lang="en-US" sz="3200" dirty="0">
                <a:solidFill>
                  <a:srgbClr val="0070C0"/>
                </a:solidFill>
              </a:rPr>
              <a:t>.</a:t>
            </a:r>
          </a:p>
        </p:txBody>
      </p:sp>
      <p:pic>
        <p:nvPicPr>
          <p:cNvPr id="7" name="Picture 6"/>
          <p:cNvPicPr>
            <a:picLocks noChangeAspect="1"/>
          </p:cNvPicPr>
          <p:nvPr/>
        </p:nvPicPr>
        <p:blipFill>
          <a:blip r:embed="rId3"/>
          <a:stretch>
            <a:fillRect/>
          </a:stretch>
        </p:blipFill>
        <p:spPr>
          <a:xfrm>
            <a:off x="630270" y="4894850"/>
            <a:ext cx="1438781" cy="1938696"/>
          </a:xfrm>
          <a:prstGeom prst="rect">
            <a:avLst/>
          </a:prstGeom>
        </p:spPr>
      </p:pic>
      <p:pic>
        <p:nvPicPr>
          <p:cNvPr id="25" name="Picture 24"/>
          <p:cNvPicPr>
            <a:picLocks noChangeAspect="1"/>
          </p:cNvPicPr>
          <p:nvPr/>
        </p:nvPicPr>
        <p:blipFill>
          <a:blip r:embed="rId3"/>
          <a:stretch>
            <a:fillRect/>
          </a:stretch>
        </p:blipFill>
        <p:spPr>
          <a:xfrm>
            <a:off x="3193217" y="4911299"/>
            <a:ext cx="1438781" cy="1938696"/>
          </a:xfrm>
          <a:prstGeom prst="rect">
            <a:avLst/>
          </a:prstGeom>
          <a:solidFill>
            <a:schemeClr val="accent2">
              <a:lumMod val="20000"/>
              <a:lumOff val="80000"/>
            </a:schemeClr>
          </a:solidFill>
        </p:spPr>
      </p:pic>
      <p:pic>
        <p:nvPicPr>
          <p:cNvPr id="26" name="Picture 25"/>
          <p:cNvPicPr>
            <a:picLocks noChangeAspect="1"/>
          </p:cNvPicPr>
          <p:nvPr/>
        </p:nvPicPr>
        <p:blipFill>
          <a:blip r:embed="rId3"/>
          <a:stretch>
            <a:fillRect/>
          </a:stretch>
        </p:blipFill>
        <p:spPr>
          <a:xfrm>
            <a:off x="8117733" y="4938630"/>
            <a:ext cx="1438781" cy="1938696"/>
          </a:xfrm>
          <a:prstGeom prst="rect">
            <a:avLst/>
          </a:prstGeom>
          <a:solidFill>
            <a:schemeClr val="accent2">
              <a:lumMod val="20000"/>
              <a:lumOff val="80000"/>
            </a:schemeClr>
          </a:solidFill>
        </p:spPr>
      </p:pic>
      <p:pic>
        <p:nvPicPr>
          <p:cNvPr id="27" name="Picture 26"/>
          <p:cNvPicPr>
            <a:picLocks noChangeAspect="1"/>
          </p:cNvPicPr>
          <p:nvPr/>
        </p:nvPicPr>
        <p:blipFill>
          <a:blip r:embed="rId3"/>
          <a:stretch>
            <a:fillRect/>
          </a:stretch>
        </p:blipFill>
        <p:spPr>
          <a:xfrm>
            <a:off x="5673148" y="4881235"/>
            <a:ext cx="1438781" cy="1938696"/>
          </a:xfrm>
          <a:prstGeom prst="rect">
            <a:avLst/>
          </a:prstGeom>
        </p:spPr>
      </p:pic>
      <p:pic>
        <p:nvPicPr>
          <p:cNvPr id="28" name="Picture 27"/>
          <p:cNvPicPr>
            <a:picLocks noChangeAspect="1"/>
          </p:cNvPicPr>
          <p:nvPr/>
        </p:nvPicPr>
        <p:blipFill>
          <a:blip r:embed="rId3"/>
          <a:stretch>
            <a:fillRect/>
          </a:stretch>
        </p:blipFill>
        <p:spPr>
          <a:xfrm>
            <a:off x="10562318" y="4919304"/>
            <a:ext cx="1438781" cy="1938696"/>
          </a:xfrm>
          <a:prstGeom prst="rect">
            <a:avLst/>
          </a:prstGeom>
        </p:spPr>
      </p:pic>
    </p:spTree>
    <p:extLst>
      <p:ext uri="{BB962C8B-B14F-4D97-AF65-F5344CB8AC3E}">
        <p14:creationId xmlns:p14="http://schemas.microsoft.com/office/powerpoint/2010/main" val="39686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84105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 . CÁC CHẤT SINH NĂNG LƯỢNG</a:t>
            </a:r>
          </a:p>
          <a:p>
            <a:pPr algn="ctr"/>
            <a:endParaRPr lang="en-US" altLang="en-US" sz="2800"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1101544" y="795647"/>
            <a:ext cx="8410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i="1" dirty="0">
                <a:solidFill>
                  <a:srgbClr val="FF3300"/>
                </a:solidFill>
              </a:rPr>
              <a:t>  1 . Protein</a:t>
            </a: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0"/>
          <p:cNvSpPr>
            <a:spLocks noChangeArrowheads="1"/>
          </p:cNvSpPr>
          <p:nvPr/>
        </p:nvSpPr>
        <p:spPr bwMode="auto">
          <a:xfrm>
            <a:off x="1224393" y="1620500"/>
            <a:ext cx="101134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t>- </a:t>
            </a:r>
            <a:r>
              <a:rPr lang="en-US" sz="2800" dirty="0" err="1"/>
              <a:t>Khái</a:t>
            </a:r>
            <a:r>
              <a:rPr lang="en-US" sz="2800" dirty="0"/>
              <a:t> </a:t>
            </a:r>
            <a:r>
              <a:rPr lang="en-US" sz="2800" dirty="0" err="1"/>
              <a:t>niệm</a:t>
            </a:r>
            <a:r>
              <a:rPr lang="en-US" sz="2800" dirty="0"/>
              <a:t>: </a:t>
            </a:r>
            <a:r>
              <a:rPr lang="en-US" sz="2800" dirty="0" err="1"/>
              <a:t>Là</a:t>
            </a:r>
            <a:r>
              <a:rPr lang="en-US" sz="2800" dirty="0"/>
              <a:t> </a:t>
            </a:r>
            <a:r>
              <a:rPr lang="en-US" sz="2800" dirty="0" err="1"/>
              <a:t>thành</a:t>
            </a:r>
            <a:r>
              <a:rPr lang="en-US" sz="2800" dirty="0"/>
              <a:t> </a:t>
            </a:r>
            <a:r>
              <a:rPr lang="en-US" sz="2800" dirty="0" err="1"/>
              <a:t>phần</a:t>
            </a:r>
            <a:r>
              <a:rPr lang="en-US" sz="2800" dirty="0"/>
              <a:t> </a:t>
            </a:r>
            <a:r>
              <a:rPr lang="en-US" sz="2800" dirty="0" err="1"/>
              <a:t>cấu</a:t>
            </a:r>
            <a:r>
              <a:rPr lang="en-US" sz="2800" dirty="0"/>
              <a:t> </a:t>
            </a:r>
            <a:r>
              <a:rPr lang="en-US" sz="2800" dirty="0" err="1"/>
              <a:t>trúc</a:t>
            </a:r>
            <a:r>
              <a:rPr lang="en-US" sz="2800" dirty="0"/>
              <a:t> </a:t>
            </a:r>
            <a:r>
              <a:rPr lang="en-US" sz="2800" dirty="0" err="1"/>
              <a:t>chính</a:t>
            </a:r>
            <a:r>
              <a:rPr lang="en-US" sz="2800" dirty="0"/>
              <a:t> </a:t>
            </a:r>
            <a:r>
              <a:rPr lang="en-US" sz="2800" dirty="0" err="1"/>
              <a:t>của</a:t>
            </a:r>
            <a:r>
              <a:rPr lang="en-US" sz="2800" dirty="0"/>
              <a:t> </a:t>
            </a:r>
            <a:r>
              <a:rPr lang="en-US" sz="2800" dirty="0" err="1"/>
              <a:t>tế</a:t>
            </a:r>
            <a:r>
              <a:rPr lang="en-US" sz="2800" dirty="0"/>
              <a:t> </a:t>
            </a:r>
            <a:r>
              <a:rPr lang="en-US" sz="2800" dirty="0" err="1"/>
              <a:t>bào</a:t>
            </a:r>
            <a:r>
              <a:rPr lang="en-US" sz="2800" dirty="0"/>
              <a:t> </a:t>
            </a:r>
            <a:r>
              <a:rPr lang="en-US" sz="2800" dirty="0" err="1"/>
              <a:t>và</a:t>
            </a:r>
            <a:r>
              <a:rPr lang="en-US" sz="2800" dirty="0"/>
              <a:t> </a:t>
            </a:r>
            <a:r>
              <a:rPr lang="en-US" sz="2800" dirty="0" err="1"/>
              <a:t>mô</a:t>
            </a:r>
            <a:r>
              <a:rPr lang="en-US" sz="2800" dirty="0"/>
              <a:t> </a:t>
            </a:r>
            <a:r>
              <a:rPr lang="en-US" sz="2800" dirty="0" err="1"/>
              <a:t>trong</a:t>
            </a:r>
            <a:r>
              <a:rPr lang="en-US" sz="2800" dirty="0"/>
              <a:t> </a:t>
            </a:r>
            <a:r>
              <a:rPr lang="en-US" sz="2800" dirty="0" err="1"/>
              <a:t>cơ</a:t>
            </a:r>
            <a:r>
              <a:rPr lang="en-US" sz="2800" dirty="0"/>
              <a:t> </a:t>
            </a:r>
            <a:r>
              <a:rPr lang="en-US" sz="2800" dirty="0" err="1"/>
              <a:t>thể</a:t>
            </a:r>
            <a:r>
              <a:rPr lang="en-US" sz="2800" dirty="0"/>
              <a:t>, </a:t>
            </a:r>
            <a:r>
              <a:rPr lang="en-US" sz="2800" dirty="0" err="1"/>
              <a:t>bao</a:t>
            </a:r>
            <a:r>
              <a:rPr lang="en-US" sz="2800" dirty="0"/>
              <a:t> </a:t>
            </a:r>
            <a:r>
              <a:rPr lang="en-US" sz="2800" dirty="0" err="1"/>
              <a:t>gồm</a:t>
            </a:r>
            <a:r>
              <a:rPr lang="en-US" sz="2800" dirty="0"/>
              <a:t> </a:t>
            </a:r>
            <a:r>
              <a:rPr lang="en-US" sz="2800" dirty="0" err="1"/>
              <a:t>cả</a:t>
            </a:r>
            <a:r>
              <a:rPr lang="en-US" sz="2800" dirty="0"/>
              <a:t> </a:t>
            </a:r>
            <a:r>
              <a:rPr lang="en-US" sz="2800" dirty="0" err="1"/>
              <a:t>tế</a:t>
            </a:r>
            <a:r>
              <a:rPr lang="en-US" sz="2800" dirty="0"/>
              <a:t> </a:t>
            </a:r>
            <a:r>
              <a:rPr lang="en-US" sz="2800" dirty="0" err="1"/>
              <a:t>bào</a:t>
            </a:r>
            <a:r>
              <a:rPr lang="en-US" sz="2800" dirty="0"/>
              <a:t> </a:t>
            </a:r>
            <a:r>
              <a:rPr lang="en-US" sz="2800" dirty="0" err="1"/>
              <a:t>cơ</a:t>
            </a:r>
            <a:r>
              <a:rPr lang="en-US" sz="2800" dirty="0"/>
              <a:t>, </a:t>
            </a:r>
            <a:r>
              <a:rPr lang="en-US" sz="2800" dirty="0" err="1"/>
              <a:t>tế</a:t>
            </a:r>
            <a:r>
              <a:rPr lang="en-US" sz="2800" dirty="0"/>
              <a:t> </a:t>
            </a:r>
            <a:r>
              <a:rPr lang="en-US" sz="2800" dirty="0" err="1"/>
              <a:t>bào</a:t>
            </a:r>
            <a:r>
              <a:rPr lang="en-US" sz="2800" dirty="0"/>
              <a:t> da, </a:t>
            </a:r>
            <a:r>
              <a:rPr lang="en-US" sz="2800" dirty="0" err="1"/>
              <a:t>tế</a:t>
            </a:r>
            <a:r>
              <a:rPr lang="en-US" sz="2800" dirty="0"/>
              <a:t> </a:t>
            </a:r>
            <a:r>
              <a:rPr lang="en-US" sz="2800" dirty="0" err="1"/>
              <a:t>bào</a:t>
            </a:r>
            <a:r>
              <a:rPr lang="en-US" sz="2800" dirty="0"/>
              <a:t> </a:t>
            </a:r>
            <a:r>
              <a:rPr lang="en-US" sz="2800" dirty="0" err="1"/>
              <a:t>máu</a:t>
            </a:r>
            <a:r>
              <a:rPr lang="en-US" sz="2800" dirty="0"/>
              <a:t> </a:t>
            </a:r>
            <a:r>
              <a:rPr lang="en-US" sz="2800" dirty="0" err="1"/>
              <a:t>và</a:t>
            </a:r>
            <a:r>
              <a:rPr lang="en-US" sz="2800" dirty="0"/>
              <a:t> </a:t>
            </a:r>
            <a:r>
              <a:rPr lang="en-US" sz="2800" dirty="0" err="1"/>
              <a:t>các</a:t>
            </a:r>
            <a:r>
              <a:rPr lang="en-US" sz="2800" dirty="0"/>
              <a:t> enzyme.</a:t>
            </a:r>
            <a:endParaRPr lang="en-US" altLang="en-US" sz="2800" dirty="0">
              <a:solidFill>
                <a:srgbClr val="FF3300"/>
              </a:solidFill>
            </a:endParaRPr>
          </a:p>
        </p:txBody>
      </p:sp>
      <p:sp>
        <p:nvSpPr>
          <p:cNvPr id="23" name="Rectangle 10"/>
          <p:cNvSpPr>
            <a:spLocks noChangeArrowheads="1"/>
          </p:cNvSpPr>
          <p:nvPr/>
        </p:nvSpPr>
        <p:spPr bwMode="auto">
          <a:xfrm>
            <a:off x="1224393" y="3041302"/>
            <a:ext cx="84105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lgn="just" eaLnBrk="0" fontAlgn="base" hangingPunct="0">
              <a:spcBef>
                <a:spcPct val="0"/>
              </a:spcBef>
              <a:spcAft>
                <a:spcPct val="0"/>
              </a:spcAft>
            </a:pP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Nguồn</a:t>
            </a:r>
            <a:r>
              <a:rPr kumimoji="0" lang="en-US" altLang="en-US" sz="2800" b="0" i="0" u="none" strike="noStrike" cap="none" normalizeH="0" dirty="0">
                <a:ln>
                  <a:noFill/>
                </a:ln>
                <a:solidFill>
                  <a:srgbClr val="000000"/>
                </a:solidFill>
                <a:effectLst/>
                <a:cs typeface="Times New Roman" panose="02020603050405020304" pitchFamily="18" charset="0"/>
              </a:rPr>
              <a:t> </a:t>
            </a:r>
            <a:r>
              <a:rPr kumimoji="0" lang="en-US" altLang="en-US" sz="2800" b="0" i="0" u="none" strike="noStrike" cap="none" normalizeH="0" dirty="0" err="1">
                <a:ln>
                  <a:noFill/>
                </a:ln>
                <a:solidFill>
                  <a:srgbClr val="000000"/>
                </a:solidFill>
                <a:effectLst/>
                <a:cs typeface="Times New Roman" panose="02020603050405020304" pitchFamily="18" charset="0"/>
              </a:rPr>
              <a:t>gốc</a:t>
            </a:r>
            <a:r>
              <a:rPr kumimoji="0" lang="en-US" altLang="en-US" sz="2800" b="0" i="0" u="none" strike="noStrike" cap="none" normalizeH="0" dirty="0">
                <a:ln>
                  <a:noFill/>
                </a:ln>
                <a:solidFill>
                  <a:srgbClr val="000000"/>
                </a:solidFill>
                <a:effectLst/>
                <a:cs typeface="Times New Roman" panose="02020603050405020304" pitchFamily="18" charset="0"/>
              </a:rPr>
              <a:t>: </a:t>
            </a:r>
            <a:r>
              <a:rPr kumimoji="0" lang="en-US" altLang="en-US" sz="2800" b="0" i="0" u="none" strike="noStrike" cap="none" normalizeH="0" baseline="0" dirty="0">
                <a:ln>
                  <a:noFill/>
                </a:ln>
                <a:solidFill>
                  <a:srgbClr val="000000"/>
                </a:solidFill>
                <a:effectLst/>
                <a:cs typeface="Times New Roman" panose="02020603050405020304" pitchFamily="18" charset="0"/>
              </a:rPr>
              <a:t> </a:t>
            </a:r>
          </a:p>
          <a:p>
            <a:pPr lvl="0" algn="just" eaLnBrk="0" fontAlgn="base" hangingPunct="0">
              <a:spcBef>
                <a:spcPct val="0"/>
              </a:spcBef>
              <a:spcAft>
                <a:spcPct val="0"/>
              </a:spcAft>
            </a:pP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Động</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vật</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lang="en-US" altLang="en-US" sz="2800" dirty="0" err="1">
                <a:solidFill>
                  <a:srgbClr val="000000"/>
                </a:solidFill>
                <a:cs typeface="Times New Roman" panose="02020603050405020304" pitchFamily="18" charset="0"/>
              </a:rPr>
              <a:t>T</a:t>
            </a:r>
            <a:r>
              <a:rPr kumimoji="0" lang="en-US" altLang="en-US" sz="2800" b="0" i="0" u="none" strike="noStrike" cap="none" normalizeH="0" baseline="0" dirty="0" err="1">
                <a:ln>
                  <a:noFill/>
                </a:ln>
                <a:solidFill>
                  <a:srgbClr val="000000"/>
                </a:solidFill>
                <a:effectLst/>
                <a:cs typeface="Times New Roman" panose="02020603050405020304" pitchFamily="18" charset="0"/>
              </a:rPr>
              <a:t>hịt</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cá</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trứng</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sữa</a:t>
            </a:r>
            <a:r>
              <a:rPr kumimoji="0" lang="en-US" altLang="en-US" sz="2800" b="0" i="0" u="none" strike="noStrike" cap="none" normalizeH="0" baseline="0" dirty="0">
                <a:ln>
                  <a:noFill/>
                </a:ln>
                <a:solidFill>
                  <a:srgbClr val="000000"/>
                </a:solidFill>
                <a:effectLst/>
                <a:cs typeface="Times New Roman" panose="02020603050405020304" pitchFamily="18" charset="0"/>
              </a:rPr>
              <a:t>, ...</a:t>
            </a:r>
          </a:p>
          <a:p>
            <a:pPr lvl="0" algn="just" eaLnBrk="0" fontAlgn="base" hangingPunct="0">
              <a:spcBef>
                <a:spcPct val="0"/>
              </a:spcBef>
              <a:spcAft>
                <a:spcPct val="0"/>
              </a:spcAft>
            </a:pP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Thực</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vật</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Các</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loại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đậu</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hạt</a:t>
            </a:r>
            <a:r>
              <a:rPr lang="en-US" altLang="en-US" sz="2800" dirty="0">
                <a:solidFill>
                  <a:srgbClr val="000000"/>
                </a:solidFill>
                <a:cs typeface="Times New Roman" panose="02020603050405020304" pitchFamily="18" charset="0"/>
              </a:rPr>
              <a:t>,..</a:t>
            </a:r>
            <a:endParaRPr kumimoji="0" lang="en-US" altLang="en-US" sz="2800" b="0" i="0" u="none" strike="noStrike" cap="none" normalizeH="0" baseline="0" dirty="0">
              <a:ln>
                <a:noFill/>
              </a:ln>
              <a:solidFill>
                <a:schemeClr val="tx1"/>
              </a:solidFill>
              <a:effectLst/>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5" name="Picture 24"/>
          <p:cNvPicPr>
            <a:picLocks noChangeAspect="1"/>
          </p:cNvPicPr>
          <p:nvPr/>
        </p:nvPicPr>
        <p:blipFill>
          <a:blip r:embed="rId3"/>
          <a:stretch>
            <a:fillRect/>
          </a:stretch>
        </p:blipFill>
        <p:spPr>
          <a:xfrm>
            <a:off x="3305489" y="5080973"/>
            <a:ext cx="1438781" cy="1938696"/>
          </a:xfrm>
          <a:prstGeom prst="rect">
            <a:avLst/>
          </a:prstGeom>
        </p:spPr>
      </p:pic>
      <p:pic>
        <p:nvPicPr>
          <p:cNvPr id="26" name="Picture 25"/>
          <p:cNvPicPr>
            <a:picLocks noChangeAspect="1"/>
          </p:cNvPicPr>
          <p:nvPr/>
        </p:nvPicPr>
        <p:blipFill>
          <a:blip r:embed="rId3"/>
          <a:stretch>
            <a:fillRect/>
          </a:stretch>
        </p:blipFill>
        <p:spPr>
          <a:xfrm>
            <a:off x="8087711" y="5048835"/>
            <a:ext cx="1438781" cy="1938696"/>
          </a:xfrm>
          <a:prstGeom prst="rect">
            <a:avLst/>
          </a:prstGeom>
        </p:spPr>
      </p:pic>
      <p:pic>
        <p:nvPicPr>
          <p:cNvPr id="27" name="Picture 26"/>
          <p:cNvPicPr>
            <a:picLocks noChangeAspect="1"/>
          </p:cNvPicPr>
          <p:nvPr/>
        </p:nvPicPr>
        <p:blipFill>
          <a:blip r:embed="rId3"/>
          <a:stretch>
            <a:fillRect/>
          </a:stretch>
        </p:blipFill>
        <p:spPr>
          <a:xfrm>
            <a:off x="5666044" y="5142493"/>
            <a:ext cx="1438781" cy="1938696"/>
          </a:xfrm>
          <a:prstGeom prst="rect">
            <a:avLst/>
          </a:prstGeom>
        </p:spPr>
      </p:pic>
      <p:pic>
        <p:nvPicPr>
          <p:cNvPr id="28" name="Picture 27"/>
          <p:cNvPicPr>
            <a:picLocks noChangeAspect="1"/>
          </p:cNvPicPr>
          <p:nvPr/>
        </p:nvPicPr>
        <p:blipFill>
          <a:blip r:embed="rId3"/>
          <a:stretch>
            <a:fillRect/>
          </a:stretch>
        </p:blipFill>
        <p:spPr>
          <a:xfrm>
            <a:off x="10812209" y="5048835"/>
            <a:ext cx="1438781" cy="1938696"/>
          </a:xfrm>
          <a:prstGeom prst="rect">
            <a:avLst/>
          </a:prstGeom>
        </p:spPr>
      </p:pic>
    </p:spTree>
    <p:extLst>
      <p:ext uri="{BB962C8B-B14F-4D97-AF65-F5344CB8AC3E}">
        <p14:creationId xmlns:p14="http://schemas.microsoft.com/office/powerpoint/2010/main" val="5812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2002881" y="587822"/>
            <a:ext cx="84105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algn="just" eaLnBrk="0" fontAlgn="base" hangingPunct="0">
              <a:spcBef>
                <a:spcPct val="0"/>
              </a:spcBef>
              <a:spcAft>
                <a:spcPct val="0"/>
              </a:spcAft>
            </a:pP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Vai</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trò</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của</a:t>
            </a:r>
            <a:r>
              <a:rPr kumimoji="0" lang="en-US" altLang="en-US" sz="2800" b="0" i="0" u="none" strike="noStrike" cap="none" normalizeH="0" baseline="0" dirty="0">
                <a:ln>
                  <a:noFill/>
                </a:ln>
                <a:solidFill>
                  <a:srgbClr val="000000"/>
                </a:solidFill>
                <a:effectLst/>
                <a:cs typeface="Times New Roman" panose="02020603050405020304" pitchFamily="18" charset="0"/>
              </a:rPr>
              <a:t> protein </a:t>
            </a:r>
            <a:r>
              <a:rPr kumimoji="0" lang="en-US" altLang="en-US" sz="2800" b="0" i="0" u="none" strike="noStrike" cap="none" normalizeH="0" baseline="0" dirty="0" err="1">
                <a:ln>
                  <a:noFill/>
                </a:ln>
                <a:solidFill>
                  <a:srgbClr val="000000"/>
                </a:solidFill>
                <a:effectLst/>
                <a:cs typeface="Times New Roman" panose="02020603050405020304" pitchFamily="18" charset="0"/>
              </a:rPr>
              <a:t>đối</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với</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cơ</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thể</a:t>
            </a:r>
            <a:r>
              <a:rPr kumimoji="0" lang="en-US" altLang="en-US" sz="2800" b="0" i="0" u="none" strike="noStrike" cap="none" normalizeH="0" baseline="0" dirty="0">
                <a:ln>
                  <a:noFill/>
                </a:ln>
                <a:solidFill>
                  <a:srgbClr val="000000"/>
                </a:solidFill>
                <a:effectLst/>
                <a:cs typeface="Times New Roman" panose="02020603050405020304" pitchFamily="18" charset="0"/>
              </a:rPr>
              <a:t> </a:t>
            </a:r>
            <a:r>
              <a:rPr kumimoji="0" lang="en-US" altLang="en-US" sz="2800" b="0" i="0" u="none" strike="noStrike" cap="none" normalizeH="0" baseline="0" dirty="0" err="1">
                <a:ln>
                  <a:noFill/>
                </a:ln>
                <a:solidFill>
                  <a:srgbClr val="000000"/>
                </a:solidFill>
                <a:effectLst/>
                <a:cs typeface="Times New Roman" panose="02020603050405020304" pitchFamily="18" charset="0"/>
              </a:rPr>
              <a:t>người</a:t>
            </a:r>
            <a:r>
              <a:rPr kumimoji="0" lang="en-US" altLang="en-US" sz="2800" b="0" i="0" u="none" strike="noStrike" cap="none" normalizeH="0" baseline="0" dirty="0">
                <a:ln>
                  <a:noFill/>
                </a:ln>
                <a:solidFill>
                  <a:srgbClr val="000000"/>
                </a:solidFill>
                <a:effectLst/>
                <a:cs typeface="Times New Roman" panose="02020603050405020304" pitchFamily="18" charset="0"/>
              </a:rPr>
              <a:t>:</a:t>
            </a:r>
            <a:endParaRPr kumimoji="0" lang="en-US" altLang="en-US" sz="2800" b="0" i="0" u="none" strike="noStrike" cap="none" normalizeH="0" baseline="0" dirty="0">
              <a:ln>
                <a:noFill/>
              </a:ln>
              <a:solidFill>
                <a:schemeClr val="tx1"/>
              </a:solidFill>
              <a:effectLst/>
              <a:cs typeface="Times New Roman" panose="02020603050405020304" pitchFamily="18" charset="0"/>
            </a:endParaRPr>
          </a:p>
          <a:p>
            <a:pPr lvl="0" algn="just" eaLnBrk="0" fontAlgn="base" hangingPunct="0">
              <a:spcBef>
                <a:spcPct val="0"/>
              </a:spcBef>
              <a:spcAft>
                <a:spcPct val="0"/>
              </a:spcAft>
            </a:pPr>
            <a:r>
              <a:rPr kumimoji="0" lang="vi-VN" altLang="en-US" sz="2800" b="0" i="0" u="none" strike="noStrike" cap="none" normalizeH="0" baseline="0" dirty="0">
                <a:ln>
                  <a:noFill/>
                </a:ln>
                <a:solidFill>
                  <a:srgbClr val="000000"/>
                </a:solidFill>
                <a:effectLst/>
                <a:cs typeface="Times New Roman" panose="02020603050405020304" pitchFamily="18" charset="0"/>
              </a:rPr>
              <a:t>+ Tạo hình: giúp xây dựng và tái tạo tất cả các mô của cơ thể</a:t>
            </a:r>
            <a:endParaRPr kumimoji="0" lang="en-US" altLang="en-US" sz="2800" b="0" i="0" u="none" strike="noStrike" cap="none" normalizeH="0" baseline="0" dirty="0">
              <a:ln>
                <a:noFill/>
              </a:ln>
              <a:solidFill>
                <a:srgbClr val="000000"/>
              </a:solidFill>
              <a:effectLst/>
              <a:cs typeface="Times New Roman" panose="02020603050405020304" pitchFamily="18" charset="0"/>
            </a:endParaRPr>
          </a:p>
          <a:p>
            <a:pPr lvl="0" algn="just" eaLnBrk="0" fontAlgn="base" hangingPunct="0">
              <a:spcBef>
                <a:spcPct val="0"/>
              </a:spcBef>
              <a:spcAft>
                <a:spcPct val="0"/>
              </a:spcAft>
            </a:pPr>
            <a:r>
              <a:rPr kumimoji="0" lang="vi-VN" altLang="en-US" sz="2800" b="0" i="0" u="none" strike="noStrike" cap="none" normalizeH="0" baseline="0" dirty="0">
                <a:ln>
                  <a:noFill/>
                </a:ln>
                <a:solidFill>
                  <a:srgbClr val="000000"/>
                </a:solidFill>
                <a:effectLst/>
                <a:cs typeface="Times New Roman" panose="02020603050405020304" pitchFamily="18" charset="0"/>
              </a:rPr>
              <a:t>+ Tham gia vận chuyển chất dinh dưỡng</a:t>
            </a:r>
            <a:endParaRPr kumimoji="0" lang="en-US" altLang="en-US" sz="2800" b="0" i="0" u="none" strike="noStrike" cap="none" normalizeH="0" baseline="0" dirty="0">
              <a:ln>
                <a:noFill/>
              </a:ln>
              <a:solidFill>
                <a:srgbClr val="000000"/>
              </a:solidFill>
              <a:effectLst/>
              <a:cs typeface="Times New Roman" panose="02020603050405020304" pitchFamily="18" charset="0"/>
            </a:endParaRPr>
          </a:p>
          <a:p>
            <a:pPr lvl="0" algn="just" eaLnBrk="0" fontAlgn="base" hangingPunct="0">
              <a:spcBef>
                <a:spcPct val="0"/>
              </a:spcBef>
              <a:spcAft>
                <a:spcPct val="0"/>
              </a:spcAft>
            </a:pPr>
            <a:r>
              <a:rPr kumimoji="0" lang="vi-VN" altLang="en-US" sz="2800" b="0" i="0" u="none" strike="noStrike" cap="none" normalizeH="0" baseline="0" dirty="0">
                <a:ln>
                  <a:noFill/>
                </a:ln>
                <a:solidFill>
                  <a:srgbClr val="000000"/>
                </a:solidFill>
                <a:effectLst/>
                <a:cs typeface="Times New Roman" panose="02020603050405020304" pitchFamily="18" charset="0"/>
              </a:rPr>
              <a:t>+ Điều hòa hoạt động của cơ thể</a:t>
            </a:r>
            <a:endParaRPr kumimoji="0" lang="en-US" altLang="en-US" sz="2800" b="0" i="0" u="none" strike="noStrike" cap="none" normalizeH="0" baseline="0" dirty="0">
              <a:ln>
                <a:noFill/>
              </a:ln>
              <a:solidFill>
                <a:srgbClr val="000000"/>
              </a:solidFill>
              <a:effectLst/>
              <a:cs typeface="Times New Roman" panose="02020603050405020304" pitchFamily="18" charset="0"/>
            </a:endParaRPr>
          </a:p>
          <a:p>
            <a:pPr lvl="0" algn="just" eaLnBrk="0" fontAlgn="base" hangingPunct="0">
              <a:spcBef>
                <a:spcPct val="0"/>
              </a:spcBef>
              <a:spcAft>
                <a:spcPct val="0"/>
              </a:spcAft>
            </a:pPr>
            <a:r>
              <a:rPr kumimoji="0" lang="vi-VN" altLang="en-US" sz="2800" b="0" i="0" u="none" strike="noStrike" cap="none" normalizeH="0" baseline="0" dirty="0">
                <a:ln>
                  <a:noFill/>
                </a:ln>
                <a:solidFill>
                  <a:srgbClr val="000000"/>
                </a:solidFill>
                <a:effectLst/>
                <a:cs typeface="Times New Roman" panose="02020603050405020304" pitchFamily="18" charset="0"/>
              </a:rPr>
              <a:t>+ Cung cấp năng lượng giúp cơ thể sinh trưởng và phát triển</a:t>
            </a:r>
            <a:endParaRPr kumimoji="0" lang="en-US" altLang="en-US" sz="2800" b="0" i="0" u="none" strike="noStrike" cap="none" normalizeH="0" baseline="0" dirty="0">
              <a:ln>
                <a:noFill/>
              </a:ln>
              <a:solidFill>
                <a:srgbClr val="000000"/>
              </a:solidFill>
              <a:effectLst/>
              <a:cs typeface="Times New Roman" panose="02020603050405020304" pitchFamily="18" charset="0"/>
            </a:endParaRPr>
          </a:p>
        </p:txBody>
      </p:sp>
      <p:sp>
        <p:nvSpPr>
          <p:cNvPr id="4" name="Rectangle 10"/>
          <p:cNvSpPr>
            <a:spLocks noChangeArrowheads="1"/>
          </p:cNvSpPr>
          <p:nvPr/>
        </p:nvSpPr>
        <p:spPr bwMode="auto">
          <a:xfrm>
            <a:off x="2002880" y="3879663"/>
            <a:ext cx="84105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lvl="0" indent="-457200" algn="just" eaLnBrk="0" fontAlgn="base" hangingPunct="0">
              <a:spcBef>
                <a:spcPct val="0"/>
              </a:spcBef>
              <a:spcAft>
                <a:spcPct val="0"/>
              </a:spcAft>
              <a:buFontTx/>
              <a:buChar char="-"/>
            </a:pPr>
            <a:r>
              <a:rPr lang="en-US" altLang="en-US" sz="2800" dirty="0" err="1">
                <a:solidFill>
                  <a:srgbClr val="000000"/>
                </a:solidFill>
                <a:cs typeface="Times New Roman" panose="02020603050405020304" pitchFamily="18" charset="0"/>
              </a:rPr>
              <a:t>Nhu</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cầu</a:t>
            </a:r>
            <a:r>
              <a:rPr lang="en-US" altLang="en-US" sz="2800" dirty="0">
                <a:solidFill>
                  <a:srgbClr val="000000"/>
                </a:solidFill>
                <a:cs typeface="Times New Roman" panose="02020603050405020304" pitchFamily="18" charset="0"/>
              </a:rPr>
              <a:t> protein </a:t>
            </a:r>
            <a:r>
              <a:rPr lang="en-US" altLang="en-US" sz="2800" dirty="0" err="1">
                <a:solidFill>
                  <a:srgbClr val="000000"/>
                </a:solidFill>
                <a:cs typeface="Times New Roman" panose="02020603050405020304" pitchFamily="18" charset="0"/>
              </a:rPr>
              <a:t>đối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với</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cơ</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thể</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người</a:t>
            </a:r>
            <a:r>
              <a:rPr lang="en-US" altLang="en-US" sz="2800" dirty="0">
                <a:solidFill>
                  <a:srgbClr val="000000"/>
                </a:solidFill>
                <a:cs typeface="Times New Roman" panose="02020603050405020304" pitchFamily="18" charset="0"/>
              </a:rPr>
              <a:t>:</a:t>
            </a:r>
          </a:p>
          <a:p>
            <a:pPr lvl="0" algn="just" eaLnBrk="0" fontAlgn="base" hangingPunct="0">
              <a:spcBef>
                <a:spcPct val="0"/>
              </a:spcBef>
              <a:spcAft>
                <a:spcPct val="0"/>
              </a:spcAft>
            </a:pP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Trẻ</a:t>
            </a:r>
            <a:r>
              <a:rPr lang="en-US" altLang="en-US" sz="2800" dirty="0">
                <a:solidFill>
                  <a:srgbClr val="000000"/>
                </a:solidFill>
                <a:cs typeface="Times New Roman" panose="02020603050405020304" pitchFamily="18" charset="0"/>
              </a:rPr>
              <a:t> </a:t>
            </a:r>
            <a:r>
              <a:rPr lang="en-US" altLang="en-US" sz="2800" dirty="0" err="1">
                <a:solidFill>
                  <a:srgbClr val="000000"/>
                </a:solidFill>
                <a:cs typeface="Times New Roman" panose="02020603050405020304" pitchFamily="18" charset="0"/>
              </a:rPr>
              <a:t>em</a:t>
            </a:r>
            <a:r>
              <a:rPr lang="en-US" altLang="en-US" sz="2800" dirty="0">
                <a:solidFill>
                  <a:srgbClr val="000000"/>
                </a:solidFill>
                <a:cs typeface="Times New Roman" panose="02020603050405020304" pitchFamily="18" charset="0"/>
              </a:rPr>
              <a:t>:</a:t>
            </a:r>
          </a:p>
          <a:p>
            <a:pPr lvl="0" algn="just" eaLnBrk="0" fontAlgn="base" hangingPunct="0">
              <a:spcBef>
                <a:spcPct val="0"/>
              </a:spcBef>
              <a:spcAft>
                <a:spcPct val="0"/>
              </a:spcAft>
            </a:pPr>
            <a:r>
              <a:rPr kumimoji="0" lang="en-US" altLang="en-US" sz="2800" b="0" i="0" u="none" strike="noStrike" cap="none" normalizeH="0" baseline="0" dirty="0">
                <a:ln>
                  <a:noFill/>
                </a:ln>
                <a:solidFill>
                  <a:srgbClr val="000000"/>
                </a:solidFill>
                <a:effectLst/>
                <a:cs typeface="Times New Roman" panose="02020603050405020304" pitchFamily="18" charset="0"/>
              </a:rPr>
              <a:t>+</a:t>
            </a:r>
            <a:r>
              <a:rPr kumimoji="0" lang="en-US" altLang="en-US" sz="2800" b="0" i="0" u="none" strike="noStrike" cap="none" normalizeH="0" dirty="0">
                <a:ln>
                  <a:noFill/>
                </a:ln>
                <a:solidFill>
                  <a:srgbClr val="000000"/>
                </a:solidFill>
                <a:effectLst/>
                <a:cs typeface="Times New Roman" panose="02020603050405020304" pitchFamily="18" charset="0"/>
              </a:rPr>
              <a:t> </a:t>
            </a:r>
            <a:r>
              <a:rPr kumimoji="0" lang="en-US" altLang="en-US" sz="2800" b="0" i="0" u="none" strike="noStrike" cap="none" normalizeH="0" dirty="0" err="1">
                <a:ln>
                  <a:noFill/>
                </a:ln>
                <a:solidFill>
                  <a:srgbClr val="000000"/>
                </a:solidFill>
                <a:effectLst/>
                <a:cs typeface="Times New Roman" panose="02020603050405020304" pitchFamily="18" charset="0"/>
              </a:rPr>
              <a:t>Người</a:t>
            </a:r>
            <a:r>
              <a:rPr kumimoji="0" lang="en-US" altLang="en-US" sz="2800" b="0" i="0" u="none" strike="noStrike" cap="none" normalizeH="0" dirty="0">
                <a:ln>
                  <a:noFill/>
                </a:ln>
                <a:solidFill>
                  <a:srgbClr val="000000"/>
                </a:solidFill>
                <a:effectLst/>
                <a:cs typeface="Times New Roman" panose="02020603050405020304" pitchFamily="18" charset="0"/>
              </a:rPr>
              <a:t> </a:t>
            </a:r>
            <a:r>
              <a:rPr kumimoji="0" lang="en-US" altLang="en-US" sz="2800" b="0" i="0" u="none" strike="noStrike" cap="none" normalizeH="0" dirty="0" err="1">
                <a:ln>
                  <a:noFill/>
                </a:ln>
                <a:solidFill>
                  <a:srgbClr val="000000"/>
                </a:solidFill>
                <a:effectLst/>
                <a:cs typeface="Times New Roman" panose="02020603050405020304" pitchFamily="18" charset="0"/>
              </a:rPr>
              <a:t>trưởng</a:t>
            </a:r>
            <a:r>
              <a:rPr kumimoji="0" lang="en-US" altLang="en-US" sz="2800" b="0" i="0" u="none" strike="noStrike" cap="none" normalizeH="0" dirty="0">
                <a:ln>
                  <a:noFill/>
                </a:ln>
                <a:solidFill>
                  <a:srgbClr val="000000"/>
                </a:solidFill>
                <a:effectLst/>
                <a:cs typeface="Times New Roman" panose="02020603050405020304" pitchFamily="18" charset="0"/>
              </a:rPr>
              <a:t> </a:t>
            </a:r>
            <a:r>
              <a:rPr kumimoji="0" lang="en-US" altLang="en-US" sz="2800" b="0" i="0" u="none" strike="noStrike" cap="none" normalizeH="0" dirty="0" err="1">
                <a:ln>
                  <a:noFill/>
                </a:ln>
                <a:solidFill>
                  <a:srgbClr val="000000"/>
                </a:solidFill>
                <a:effectLst/>
                <a:cs typeface="Times New Roman" panose="02020603050405020304" pitchFamily="18" charset="0"/>
              </a:rPr>
              <a:t>thành</a:t>
            </a:r>
            <a:r>
              <a:rPr kumimoji="0" lang="en-US" altLang="en-US" sz="2800" b="0" i="0" u="none" strike="noStrike" cap="none" normalizeH="0" dirty="0">
                <a:ln>
                  <a:noFill/>
                </a:ln>
                <a:solidFill>
                  <a:srgbClr val="000000"/>
                </a:solidFill>
                <a:effectLst/>
                <a:cs typeface="Times New Roman" panose="02020603050405020304" pitchFamily="18" charset="0"/>
              </a:rPr>
              <a:t>: </a:t>
            </a:r>
            <a:endParaRPr kumimoji="0" lang="en-US" altLang="en-US" sz="2800" b="0" i="0" u="none" strike="noStrike" cap="none" normalizeH="0" baseline="0" dirty="0">
              <a:ln>
                <a:noFill/>
              </a:ln>
              <a:solidFill>
                <a:schemeClr val="tx1"/>
              </a:solidFill>
              <a:effectLst/>
              <a:cs typeface="Times New Roman" panose="02020603050405020304" pitchFamily="18" charset="0"/>
            </a:endParaRPr>
          </a:p>
        </p:txBody>
      </p:sp>
      <p:grpSp>
        <p:nvGrpSpPr>
          <p:cNvPr id="5" name="Group 4"/>
          <p:cNvGrpSpPr>
            <a:grpSpLocks/>
          </p:cNvGrpSpPr>
          <p:nvPr/>
        </p:nvGrpSpPr>
        <p:grpSpPr bwMode="auto">
          <a:xfrm>
            <a:off x="12304" y="5042541"/>
            <a:ext cx="1371600" cy="1641475"/>
            <a:chOff x="457200" y="2931115"/>
            <a:chExt cx="1760414" cy="1853722"/>
          </a:xfrm>
        </p:grpSpPr>
        <p:sp>
          <p:nvSpPr>
            <p:cNvPr id="6"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Teardrop 6"/>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8"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9"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10"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1"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2" name="Group 11"/>
          <p:cNvGrpSpPr>
            <a:grpSpLocks/>
          </p:cNvGrpSpPr>
          <p:nvPr/>
        </p:nvGrpSpPr>
        <p:grpSpPr bwMode="auto">
          <a:xfrm>
            <a:off x="73066" y="167875"/>
            <a:ext cx="1371600" cy="1641475"/>
            <a:chOff x="457200" y="2931115"/>
            <a:chExt cx="1760414" cy="1853722"/>
          </a:xfrm>
        </p:grpSpPr>
        <p:sp>
          <p:nvSpPr>
            <p:cNvPr id="13"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Teardrop 1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15"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16"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17"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9" name="Group 18"/>
          <p:cNvGrpSpPr>
            <a:grpSpLocks/>
          </p:cNvGrpSpPr>
          <p:nvPr/>
        </p:nvGrpSpPr>
        <p:grpSpPr bwMode="auto">
          <a:xfrm>
            <a:off x="10620102" y="194049"/>
            <a:ext cx="1371600" cy="1641475"/>
            <a:chOff x="457200" y="2931115"/>
            <a:chExt cx="1760414" cy="1853722"/>
          </a:xfrm>
        </p:grpSpPr>
        <p:sp>
          <p:nvSpPr>
            <p:cNvPr id="20"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1" name="Teardrop 20"/>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2"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3"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24"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5"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26" name="Group 25"/>
          <p:cNvGrpSpPr>
            <a:grpSpLocks/>
          </p:cNvGrpSpPr>
          <p:nvPr/>
        </p:nvGrpSpPr>
        <p:grpSpPr bwMode="auto">
          <a:xfrm>
            <a:off x="10555728" y="5016367"/>
            <a:ext cx="1371600" cy="1641475"/>
            <a:chOff x="457200" y="2931115"/>
            <a:chExt cx="1760414" cy="1853722"/>
          </a:xfrm>
        </p:grpSpPr>
        <p:sp>
          <p:nvSpPr>
            <p:cNvPr id="27"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8" name="Teardrop 27"/>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9"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1"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2"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spTree>
    <p:extLst>
      <p:ext uri="{BB962C8B-B14F-4D97-AF65-F5344CB8AC3E}">
        <p14:creationId xmlns:p14="http://schemas.microsoft.com/office/powerpoint/2010/main" val="255347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0-#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1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84105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 . CÁC CHẤT SINH NĂNG LƯỢNG</a:t>
            </a:r>
          </a:p>
          <a:p>
            <a:pPr algn="ctr"/>
            <a:endParaRPr lang="en-US" altLang="en-US" sz="2800" b="1"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841407" y="780365"/>
            <a:ext cx="8410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i="1" dirty="0"/>
              <a:t>2. </a:t>
            </a:r>
            <a:r>
              <a:rPr lang="en-US" altLang="en-US" sz="2800" b="1" i="1" dirty="0"/>
              <a:t>Lipid</a:t>
            </a:r>
            <a:r>
              <a:rPr lang="vi-VN" altLang="en-US" sz="2800" b="1" i="1" dirty="0"/>
              <a:t>:</a:t>
            </a:r>
            <a:r>
              <a:rPr lang="vi-VN" altLang="en-US" sz="2800" dirty="0"/>
              <a:t> </a:t>
            </a:r>
            <a:r>
              <a:rPr lang="vi-VN" altLang="en-US" sz="2800" dirty="0">
                <a:solidFill>
                  <a:srgbClr val="FF3300"/>
                </a:solidFill>
              </a:rPr>
              <a:t>  </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5" name="Picture 24"/>
          <p:cNvPicPr>
            <a:picLocks noChangeAspect="1"/>
          </p:cNvPicPr>
          <p:nvPr/>
        </p:nvPicPr>
        <p:blipFill>
          <a:blip r:embed="rId3"/>
          <a:stretch>
            <a:fillRect/>
          </a:stretch>
        </p:blipFill>
        <p:spPr>
          <a:xfrm>
            <a:off x="3305489" y="5080973"/>
            <a:ext cx="1438781" cy="1938696"/>
          </a:xfrm>
          <a:prstGeom prst="rect">
            <a:avLst/>
          </a:prstGeom>
          <a:noFill/>
        </p:spPr>
      </p:pic>
      <p:pic>
        <p:nvPicPr>
          <p:cNvPr id="26" name="Picture 25"/>
          <p:cNvPicPr>
            <a:picLocks noChangeAspect="1"/>
          </p:cNvPicPr>
          <p:nvPr/>
        </p:nvPicPr>
        <p:blipFill>
          <a:blip r:embed="rId3"/>
          <a:stretch>
            <a:fillRect/>
          </a:stretch>
        </p:blipFill>
        <p:spPr>
          <a:xfrm>
            <a:off x="8087711" y="5048835"/>
            <a:ext cx="1438781" cy="1938696"/>
          </a:xfrm>
          <a:prstGeom prst="rect">
            <a:avLst/>
          </a:prstGeom>
        </p:spPr>
      </p:pic>
      <p:pic>
        <p:nvPicPr>
          <p:cNvPr id="27" name="Picture 26"/>
          <p:cNvPicPr>
            <a:picLocks noChangeAspect="1"/>
          </p:cNvPicPr>
          <p:nvPr/>
        </p:nvPicPr>
        <p:blipFill>
          <a:blip r:embed="rId3"/>
          <a:stretch>
            <a:fillRect/>
          </a:stretch>
        </p:blipFill>
        <p:spPr>
          <a:xfrm>
            <a:off x="5666044" y="5142493"/>
            <a:ext cx="1438781" cy="1938696"/>
          </a:xfrm>
          <a:prstGeom prst="rect">
            <a:avLst/>
          </a:prstGeom>
        </p:spPr>
      </p:pic>
      <p:pic>
        <p:nvPicPr>
          <p:cNvPr id="28" name="Picture 27"/>
          <p:cNvPicPr>
            <a:picLocks noChangeAspect="1"/>
          </p:cNvPicPr>
          <p:nvPr/>
        </p:nvPicPr>
        <p:blipFill>
          <a:blip r:embed="rId3"/>
          <a:stretch>
            <a:fillRect/>
          </a:stretch>
        </p:blipFill>
        <p:spPr>
          <a:xfrm>
            <a:off x="10812209" y="5048835"/>
            <a:ext cx="1438781" cy="1938696"/>
          </a:xfrm>
          <a:prstGeom prst="rect">
            <a:avLst/>
          </a:prstGeom>
        </p:spPr>
      </p:pic>
      <p:sp>
        <p:nvSpPr>
          <p:cNvPr id="19" name="Rectangle 10"/>
          <p:cNvSpPr>
            <a:spLocks noChangeArrowheads="1"/>
          </p:cNvSpPr>
          <p:nvPr/>
        </p:nvSpPr>
        <p:spPr bwMode="auto">
          <a:xfrm>
            <a:off x="963446" y="1523407"/>
            <a:ext cx="100714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0070C0"/>
                </a:solidFill>
              </a:rPr>
              <a:t>- Lipid hay </a:t>
            </a:r>
            <a:r>
              <a:rPr lang="en-US" sz="2800" dirty="0" err="1">
                <a:solidFill>
                  <a:srgbClr val="0070C0"/>
                </a:solidFill>
              </a:rPr>
              <a:t>còn</a:t>
            </a:r>
            <a:r>
              <a:rPr lang="en-US" sz="2800" dirty="0">
                <a:solidFill>
                  <a:srgbClr val="0070C0"/>
                </a:solidFill>
              </a:rPr>
              <a:t> </a:t>
            </a:r>
            <a:r>
              <a:rPr lang="en-US" sz="2800" dirty="0" err="1">
                <a:solidFill>
                  <a:srgbClr val="0070C0"/>
                </a:solidFill>
              </a:rPr>
              <a:t>gọi</a:t>
            </a:r>
            <a:r>
              <a:rPr lang="en-US" sz="2800" dirty="0">
                <a:solidFill>
                  <a:srgbClr val="0070C0"/>
                </a:solidFill>
              </a:rPr>
              <a:t> </a:t>
            </a:r>
            <a:r>
              <a:rPr lang="en-US" sz="2800" dirty="0" err="1">
                <a:solidFill>
                  <a:srgbClr val="0070C0"/>
                </a:solidFill>
              </a:rPr>
              <a:t>là</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béo</a:t>
            </a:r>
            <a:r>
              <a:rPr lang="en-US" sz="2800" dirty="0">
                <a:solidFill>
                  <a:srgbClr val="0070C0"/>
                </a:solidFill>
              </a:rPr>
              <a:t>, </a:t>
            </a:r>
            <a:r>
              <a:rPr lang="en-US" sz="2800" dirty="0" err="1">
                <a:solidFill>
                  <a:srgbClr val="0070C0"/>
                </a:solidFill>
              </a:rPr>
              <a:t>là</a:t>
            </a:r>
            <a:r>
              <a:rPr lang="en-US" sz="2800" dirty="0">
                <a:solidFill>
                  <a:srgbClr val="0070C0"/>
                </a:solidFill>
              </a:rPr>
              <a:t> </a:t>
            </a:r>
            <a:r>
              <a:rPr lang="en-US" sz="2800" dirty="0" err="1">
                <a:solidFill>
                  <a:srgbClr val="0070C0"/>
                </a:solidFill>
              </a:rPr>
              <a:t>một</a:t>
            </a:r>
            <a:r>
              <a:rPr lang="en-US" sz="2800" dirty="0">
                <a:solidFill>
                  <a:srgbClr val="0070C0"/>
                </a:solidFill>
              </a:rPr>
              <a:t> </a:t>
            </a:r>
            <a:r>
              <a:rPr lang="en-US" sz="2800" dirty="0" err="1">
                <a:solidFill>
                  <a:srgbClr val="0070C0"/>
                </a:solidFill>
              </a:rPr>
              <a:t>trong</a:t>
            </a:r>
            <a:r>
              <a:rPr lang="en-US" sz="2800" dirty="0">
                <a:solidFill>
                  <a:srgbClr val="0070C0"/>
                </a:solidFill>
              </a:rPr>
              <a:t> </a:t>
            </a:r>
            <a:r>
              <a:rPr lang="en-US" sz="2800" dirty="0" err="1">
                <a:solidFill>
                  <a:srgbClr val="0070C0"/>
                </a:solidFill>
              </a:rPr>
              <a:t>những</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sinh</a:t>
            </a:r>
            <a:r>
              <a:rPr lang="en-US" sz="2800" dirty="0">
                <a:solidFill>
                  <a:srgbClr val="0070C0"/>
                </a:solidFill>
              </a:rPr>
              <a:t> </a:t>
            </a:r>
            <a:r>
              <a:rPr lang="en-US" sz="2800" dirty="0" err="1">
                <a:solidFill>
                  <a:srgbClr val="0070C0"/>
                </a:solidFill>
              </a:rPr>
              <a:t>năng</a:t>
            </a:r>
            <a:r>
              <a:rPr lang="en-US" sz="2800" dirty="0">
                <a:solidFill>
                  <a:srgbClr val="0070C0"/>
                </a:solidFill>
              </a:rPr>
              <a:t> </a:t>
            </a:r>
            <a:r>
              <a:rPr lang="en-US" sz="2800" dirty="0" err="1">
                <a:solidFill>
                  <a:srgbClr val="0070C0"/>
                </a:solidFill>
              </a:rPr>
              <a:t>lượng</a:t>
            </a:r>
            <a:r>
              <a:rPr lang="en-US" sz="2800" dirty="0">
                <a:solidFill>
                  <a:srgbClr val="0070C0"/>
                </a:solidFill>
              </a:rPr>
              <a:t> </a:t>
            </a:r>
            <a:r>
              <a:rPr lang="en-US" sz="2800" dirty="0" err="1">
                <a:solidFill>
                  <a:srgbClr val="0070C0"/>
                </a:solidFill>
              </a:rPr>
              <a:t>quan</a:t>
            </a:r>
            <a:r>
              <a:rPr lang="en-US" sz="2800" dirty="0">
                <a:solidFill>
                  <a:srgbClr val="0070C0"/>
                </a:solidFill>
              </a:rPr>
              <a:t> </a:t>
            </a:r>
            <a:r>
              <a:rPr lang="en-US" sz="2800" dirty="0" err="1">
                <a:solidFill>
                  <a:srgbClr val="0070C0"/>
                </a:solidFill>
              </a:rPr>
              <a:t>trọng</a:t>
            </a:r>
            <a:r>
              <a:rPr lang="en-US" sz="2800" dirty="0">
                <a:solidFill>
                  <a:srgbClr val="0070C0"/>
                </a:solidFill>
              </a:rPr>
              <a:t> </a:t>
            </a:r>
            <a:r>
              <a:rPr lang="en-US" sz="2800" dirty="0" err="1">
                <a:solidFill>
                  <a:srgbClr val="0070C0"/>
                </a:solidFill>
              </a:rPr>
              <a:t>đối</a:t>
            </a:r>
            <a:r>
              <a:rPr lang="en-US" sz="2800" dirty="0">
                <a:solidFill>
                  <a:srgbClr val="0070C0"/>
                </a:solidFill>
              </a:rPr>
              <a:t> </a:t>
            </a:r>
            <a:r>
              <a:rPr lang="en-US" sz="2800" dirty="0" err="1">
                <a:solidFill>
                  <a:srgbClr val="0070C0"/>
                </a:solidFill>
              </a:rPr>
              <a:t>với</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thể</a:t>
            </a:r>
            <a:r>
              <a:rPr lang="en-US" sz="2800" dirty="0">
                <a:solidFill>
                  <a:srgbClr val="0070C0"/>
                </a:solidFill>
              </a:rPr>
              <a:t> </a:t>
            </a:r>
            <a:r>
              <a:rPr lang="en-US" sz="2800" dirty="0" err="1">
                <a:solidFill>
                  <a:srgbClr val="0070C0"/>
                </a:solidFill>
              </a:rPr>
              <a:t>người</a:t>
            </a:r>
            <a:r>
              <a:rPr lang="en-US" sz="2800" dirty="0">
                <a:solidFill>
                  <a:srgbClr val="0070C0"/>
                </a:solidFill>
              </a:rPr>
              <a:t>. </a:t>
            </a:r>
          </a:p>
        </p:txBody>
      </p:sp>
      <p:sp>
        <p:nvSpPr>
          <p:cNvPr id="21" name="Rectangle 10"/>
          <p:cNvSpPr>
            <a:spLocks noChangeArrowheads="1"/>
          </p:cNvSpPr>
          <p:nvPr/>
        </p:nvSpPr>
        <p:spPr bwMode="auto">
          <a:xfrm>
            <a:off x="841407" y="2684916"/>
            <a:ext cx="100714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t>- </a:t>
            </a:r>
            <a:r>
              <a:rPr lang="en-US" sz="2800" dirty="0" err="1"/>
              <a:t>Nguồn</a:t>
            </a:r>
            <a:r>
              <a:rPr lang="en-US" sz="2800" dirty="0"/>
              <a:t> </a:t>
            </a:r>
            <a:r>
              <a:rPr lang="en-US" sz="2800" dirty="0" err="1"/>
              <a:t>gốc</a:t>
            </a:r>
            <a:r>
              <a:rPr lang="en-US" sz="2800" dirty="0"/>
              <a:t>: </a:t>
            </a:r>
          </a:p>
          <a:p>
            <a:pPr algn="just"/>
            <a:r>
              <a:rPr lang="en-US" sz="2800" dirty="0"/>
              <a:t>+ </a:t>
            </a:r>
            <a:r>
              <a:rPr lang="en-US" sz="2800" dirty="0" err="1"/>
              <a:t>Chất</a:t>
            </a:r>
            <a:r>
              <a:rPr lang="en-US" sz="2800" dirty="0"/>
              <a:t> </a:t>
            </a:r>
            <a:r>
              <a:rPr lang="en-US" sz="2800" dirty="0" err="1"/>
              <a:t>béo</a:t>
            </a:r>
            <a:r>
              <a:rPr lang="en-US" sz="2800" dirty="0"/>
              <a:t> </a:t>
            </a:r>
            <a:r>
              <a:rPr lang="en-US" sz="2800" dirty="0" err="1"/>
              <a:t>có</a:t>
            </a:r>
            <a:r>
              <a:rPr lang="en-US" sz="2800" dirty="0"/>
              <a:t> </a:t>
            </a:r>
            <a:r>
              <a:rPr lang="en-US" sz="2800" dirty="0" err="1"/>
              <a:t>nguồn</a:t>
            </a:r>
            <a:r>
              <a:rPr lang="en-US" sz="2800" dirty="0"/>
              <a:t> </a:t>
            </a:r>
            <a:r>
              <a:rPr lang="en-US" sz="2800" dirty="0" err="1"/>
              <a:t>gốc</a:t>
            </a:r>
            <a:r>
              <a:rPr lang="en-US" sz="2800" dirty="0"/>
              <a:t> </a:t>
            </a:r>
            <a:r>
              <a:rPr lang="en-US" sz="2800" dirty="0" err="1"/>
              <a:t>động</a:t>
            </a:r>
            <a:r>
              <a:rPr lang="en-US" sz="2800" dirty="0"/>
              <a:t> </a:t>
            </a:r>
            <a:r>
              <a:rPr lang="en-US" sz="2800" dirty="0" err="1"/>
              <a:t>vật</a:t>
            </a:r>
            <a:r>
              <a:rPr lang="en-US" sz="2800" dirty="0"/>
              <a:t>: </a:t>
            </a:r>
            <a:r>
              <a:rPr lang="en-US" sz="2800" dirty="0" err="1"/>
              <a:t>cá</a:t>
            </a:r>
            <a:r>
              <a:rPr lang="en-US" sz="2800" dirty="0"/>
              <a:t> </a:t>
            </a:r>
            <a:r>
              <a:rPr lang="en-US" sz="2800" dirty="0" err="1"/>
              <a:t>hồi</a:t>
            </a:r>
            <a:r>
              <a:rPr lang="en-US" sz="2800" dirty="0"/>
              <a:t>, </a:t>
            </a:r>
            <a:r>
              <a:rPr lang="en-US" sz="2800" dirty="0" err="1"/>
              <a:t>các</a:t>
            </a:r>
            <a:r>
              <a:rPr lang="en-US" sz="2800" dirty="0"/>
              <a:t> </a:t>
            </a:r>
            <a:r>
              <a:rPr lang="en-US" sz="2800" dirty="0" err="1"/>
              <a:t>trích</a:t>
            </a:r>
            <a:r>
              <a:rPr lang="en-US" sz="2800" dirty="0"/>
              <a:t>, </a:t>
            </a:r>
            <a:r>
              <a:rPr lang="en-US" sz="2800" dirty="0" err="1"/>
              <a:t>trứng</a:t>
            </a:r>
            <a:r>
              <a:rPr lang="en-US" sz="2800" dirty="0"/>
              <a:t>, </a:t>
            </a:r>
            <a:r>
              <a:rPr lang="en-US" sz="2800" dirty="0" err="1"/>
              <a:t>tôm</a:t>
            </a:r>
            <a:r>
              <a:rPr lang="en-US" sz="2800" dirty="0"/>
              <a:t>, </a:t>
            </a:r>
            <a:r>
              <a:rPr lang="en-US" sz="2800" dirty="0" err="1"/>
              <a:t>mỡ</a:t>
            </a:r>
            <a:r>
              <a:rPr lang="en-US" sz="2800" dirty="0"/>
              <a:t> </a:t>
            </a:r>
            <a:r>
              <a:rPr lang="en-US" sz="2800" dirty="0" err="1"/>
              <a:t>động</a:t>
            </a:r>
            <a:r>
              <a:rPr lang="en-US" sz="2800" dirty="0"/>
              <a:t> </a:t>
            </a:r>
            <a:r>
              <a:rPr lang="en-US" sz="2800" dirty="0" err="1"/>
              <a:t>vật</a:t>
            </a:r>
            <a:r>
              <a:rPr lang="en-US" sz="2800" dirty="0"/>
              <a:t>,...</a:t>
            </a:r>
          </a:p>
          <a:p>
            <a:pPr algn="just"/>
            <a:r>
              <a:rPr lang="en-US" sz="2800" dirty="0"/>
              <a:t>+ </a:t>
            </a:r>
            <a:r>
              <a:rPr lang="en-US" sz="2800" dirty="0" err="1"/>
              <a:t>Chất</a:t>
            </a:r>
            <a:r>
              <a:rPr lang="en-US" sz="2800" dirty="0"/>
              <a:t> </a:t>
            </a:r>
            <a:r>
              <a:rPr lang="en-US" sz="2800" dirty="0" err="1"/>
              <a:t>béo</a:t>
            </a:r>
            <a:r>
              <a:rPr lang="en-US" sz="2800" dirty="0"/>
              <a:t> </a:t>
            </a:r>
            <a:r>
              <a:rPr lang="en-US" sz="2800" dirty="0" err="1"/>
              <a:t>có</a:t>
            </a:r>
            <a:r>
              <a:rPr lang="en-US" sz="2800" dirty="0"/>
              <a:t> </a:t>
            </a:r>
            <a:r>
              <a:rPr lang="en-US" sz="2800" dirty="0" err="1"/>
              <a:t>nguồn</a:t>
            </a:r>
            <a:r>
              <a:rPr lang="en-US" sz="2800" dirty="0"/>
              <a:t> </a:t>
            </a:r>
            <a:r>
              <a:rPr lang="en-US" sz="2800" dirty="0" err="1"/>
              <a:t>gốc</a:t>
            </a:r>
            <a:r>
              <a:rPr lang="en-US" sz="2800" dirty="0"/>
              <a:t> </a:t>
            </a:r>
            <a:r>
              <a:rPr lang="en-US" sz="2800" dirty="0" err="1"/>
              <a:t>thực</a:t>
            </a:r>
            <a:r>
              <a:rPr lang="en-US" sz="2800" dirty="0"/>
              <a:t> </a:t>
            </a:r>
            <a:r>
              <a:rPr lang="en-US" sz="2800" dirty="0" err="1"/>
              <a:t>vật</a:t>
            </a:r>
            <a:r>
              <a:rPr lang="en-US" sz="2800" dirty="0"/>
              <a:t>: </a:t>
            </a:r>
            <a:r>
              <a:rPr lang="en-US" sz="2800" dirty="0" err="1"/>
              <a:t>quả</a:t>
            </a:r>
            <a:r>
              <a:rPr lang="en-US" sz="2800" dirty="0"/>
              <a:t> </a:t>
            </a:r>
            <a:r>
              <a:rPr lang="en-US" sz="2800" dirty="0" err="1"/>
              <a:t>bơ</a:t>
            </a:r>
            <a:r>
              <a:rPr lang="en-US" sz="2800" dirty="0"/>
              <a:t>, olive,...; </a:t>
            </a:r>
            <a:r>
              <a:rPr lang="en-US" sz="2800" dirty="0" err="1"/>
              <a:t>hạt</a:t>
            </a:r>
            <a:r>
              <a:rPr lang="en-US" sz="2800" dirty="0"/>
              <a:t> </a:t>
            </a:r>
            <a:r>
              <a:rPr lang="en-US" sz="2800" dirty="0" err="1"/>
              <a:t>óc</a:t>
            </a:r>
            <a:r>
              <a:rPr lang="en-US" sz="2800" dirty="0"/>
              <a:t> </a:t>
            </a:r>
            <a:r>
              <a:rPr lang="en-US" sz="2800" dirty="0" err="1"/>
              <a:t>chó</a:t>
            </a:r>
            <a:r>
              <a:rPr lang="en-US" sz="2800" dirty="0"/>
              <a:t>, </a:t>
            </a:r>
            <a:r>
              <a:rPr lang="en-US" sz="2800" dirty="0" err="1"/>
              <a:t>hạnh</a:t>
            </a:r>
            <a:r>
              <a:rPr lang="en-US" sz="2800" dirty="0"/>
              <a:t> </a:t>
            </a:r>
            <a:r>
              <a:rPr lang="en-US" sz="2800" dirty="0" err="1"/>
              <a:t>nhân</a:t>
            </a:r>
            <a:r>
              <a:rPr lang="en-US" sz="2800" dirty="0"/>
              <a:t>, chia,...; </a:t>
            </a:r>
            <a:r>
              <a:rPr lang="en-US" sz="2800" dirty="0" err="1"/>
              <a:t>dầu</a:t>
            </a:r>
            <a:r>
              <a:rPr lang="en-US" sz="2800" dirty="0"/>
              <a:t> </a:t>
            </a:r>
            <a:r>
              <a:rPr lang="en-US" sz="2800" dirty="0" err="1"/>
              <a:t>dừa</a:t>
            </a:r>
            <a:r>
              <a:rPr lang="en-US" sz="2800" dirty="0"/>
              <a:t>, </a:t>
            </a:r>
            <a:r>
              <a:rPr lang="en-US" sz="2800" dirty="0" err="1"/>
              <a:t>dầu</a:t>
            </a:r>
            <a:r>
              <a:rPr lang="en-US" sz="2800" dirty="0"/>
              <a:t> </a:t>
            </a:r>
            <a:r>
              <a:rPr lang="en-US" sz="2800" dirty="0" err="1"/>
              <a:t>đậu</a:t>
            </a:r>
            <a:r>
              <a:rPr lang="en-US" sz="2800" dirty="0"/>
              <a:t> </a:t>
            </a:r>
            <a:r>
              <a:rPr lang="en-US" sz="2800" dirty="0" err="1"/>
              <a:t>nành</a:t>
            </a:r>
            <a:r>
              <a:rPr lang="en-US" sz="2800" dirty="0"/>
              <a:t>,...</a:t>
            </a:r>
          </a:p>
        </p:txBody>
      </p:sp>
    </p:spTree>
    <p:extLst>
      <p:ext uri="{BB962C8B-B14F-4D97-AF65-F5344CB8AC3E}">
        <p14:creationId xmlns:p14="http://schemas.microsoft.com/office/powerpoint/2010/main" val="33381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80">
                                          <p:stCondLst>
                                            <p:cond delay="0"/>
                                          </p:stCondLst>
                                        </p:cTn>
                                        <p:tgtEl>
                                          <p:spTgt spid="19"/>
                                        </p:tgtEl>
                                      </p:cBhvr>
                                    </p:animEffect>
                                    <p:anim calcmode="lin" valueType="num">
                                      <p:cBhvr>
                                        <p:cTn id="2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6" dur="26">
                                          <p:stCondLst>
                                            <p:cond delay="650"/>
                                          </p:stCondLst>
                                        </p:cTn>
                                        <p:tgtEl>
                                          <p:spTgt spid="19"/>
                                        </p:tgtEl>
                                      </p:cBhvr>
                                      <p:to x="100000" y="60000"/>
                                    </p:animScale>
                                    <p:animScale>
                                      <p:cBhvr>
                                        <p:cTn id="27" dur="166" decel="50000">
                                          <p:stCondLst>
                                            <p:cond delay="676"/>
                                          </p:stCondLst>
                                        </p:cTn>
                                        <p:tgtEl>
                                          <p:spTgt spid="19"/>
                                        </p:tgtEl>
                                      </p:cBhvr>
                                      <p:to x="100000" y="100000"/>
                                    </p:animScale>
                                    <p:animScale>
                                      <p:cBhvr>
                                        <p:cTn id="28" dur="26">
                                          <p:stCondLst>
                                            <p:cond delay="1312"/>
                                          </p:stCondLst>
                                        </p:cTn>
                                        <p:tgtEl>
                                          <p:spTgt spid="19"/>
                                        </p:tgtEl>
                                      </p:cBhvr>
                                      <p:to x="100000" y="80000"/>
                                    </p:animScale>
                                    <p:animScale>
                                      <p:cBhvr>
                                        <p:cTn id="29" dur="166" decel="50000">
                                          <p:stCondLst>
                                            <p:cond delay="1338"/>
                                          </p:stCondLst>
                                        </p:cTn>
                                        <p:tgtEl>
                                          <p:spTgt spid="19"/>
                                        </p:tgtEl>
                                      </p:cBhvr>
                                      <p:to x="100000" y="100000"/>
                                    </p:animScale>
                                    <p:animScale>
                                      <p:cBhvr>
                                        <p:cTn id="30" dur="26">
                                          <p:stCondLst>
                                            <p:cond delay="1642"/>
                                          </p:stCondLst>
                                        </p:cTn>
                                        <p:tgtEl>
                                          <p:spTgt spid="19"/>
                                        </p:tgtEl>
                                      </p:cBhvr>
                                      <p:to x="100000" y="90000"/>
                                    </p:animScale>
                                    <p:animScale>
                                      <p:cBhvr>
                                        <p:cTn id="31" dur="166" decel="50000">
                                          <p:stCondLst>
                                            <p:cond delay="1668"/>
                                          </p:stCondLst>
                                        </p:cTn>
                                        <p:tgtEl>
                                          <p:spTgt spid="19"/>
                                        </p:tgtEl>
                                      </p:cBhvr>
                                      <p:to x="100000" y="100000"/>
                                    </p:animScale>
                                    <p:animScale>
                                      <p:cBhvr>
                                        <p:cTn id="32" dur="26">
                                          <p:stCondLst>
                                            <p:cond delay="1808"/>
                                          </p:stCondLst>
                                        </p:cTn>
                                        <p:tgtEl>
                                          <p:spTgt spid="19"/>
                                        </p:tgtEl>
                                      </p:cBhvr>
                                      <p:to x="100000" y="95000"/>
                                    </p:animScale>
                                    <p:animScale>
                                      <p:cBhvr>
                                        <p:cTn id="33" dur="166" decel="50000">
                                          <p:stCondLst>
                                            <p:cond delay="1834"/>
                                          </p:stCondLst>
                                        </p:cTn>
                                        <p:tgtEl>
                                          <p:spTgt spid="19"/>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788023" y="345410"/>
            <a:ext cx="1007143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800" dirty="0">
                <a:solidFill>
                  <a:srgbClr val="0070C0"/>
                </a:solidFill>
              </a:rPr>
              <a:t>- </a:t>
            </a:r>
            <a:r>
              <a:rPr lang="en-US" altLang="en-US" sz="2800" dirty="0" err="1">
                <a:solidFill>
                  <a:srgbClr val="0070C0"/>
                </a:solidFill>
              </a:rPr>
              <a:t>Vai</a:t>
            </a:r>
            <a:r>
              <a:rPr lang="en-US" altLang="en-US" sz="2800" dirty="0">
                <a:solidFill>
                  <a:srgbClr val="0070C0"/>
                </a:solidFill>
              </a:rPr>
              <a:t> </a:t>
            </a:r>
            <a:r>
              <a:rPr lang="en-US" altLang="en-US" sz="2800" dirty="0" err="1">
                <a:solidFill>
                  <a:srgbClr val="0070C0"/>
                </a:solidFill>
              </a:rPr>
              <a:t>trò</a:t>
            </a:r>
            <a:r>
              <a:rPr lang="en-US" altLang="en-US" sz="2800" dirty="0">
                <a:solidFill>
                  <a:srgbClr val="0070C0"/>
                </a:solidFill>
              </a:rPr>
              <a:t> </a:t>
            </a:r>
            <a:r>
              <a:rPr lang="en-US" altLang="en-US" sz="2800" dirty="0" err="1">
                <a:solidFill>
                  <a:srgbClr val="0070C0"/>
                </a:solidFill>
              </a:rPr>
              <a:t>của</a:t>
            </a:r>
            <a:r>
              <a:rPr lang="en-US" altLang="en-US" sz="2800" dirty="0">
                <a:solidFill>
                  <a:srgbClr val="0070C0"/>
                </a:solidFill>
              </a:rPr>
              <a:t> lipid</a:t>
            </a:r>
          </a:p>
          <a:p>
            <a:pPr algn="just"/>
            <a:r>
              <a:rPr lang="vi-VN" altLang="en-US" sz="2800" dirty="0">
                <a:solidFill>
                  <a:srgbClr val="0070C0"/>
                </a:solidFill>
              </a:rPr>
              <a:t>+ Cung cấp năng lượng: là vai trò quan trọng nhất, 1g </a:t>
            </a:r>
            <a:r>
              <a:rPr lang="en-US" altLang="en-US" sz="2800" dirty="0">
                <a:solidFill>
                  <a:srgbClr val="0070C0"/>
                </a:solidFill>
              </a:rPr>
              <a:t>lipid</a:t>
            </a:r>
            <a:r>
              <a:rPr lang="vi-VN" altLang="en-US" sz="2800" dirty="0">
                <a:solidFill>
                  <a:srgbClr val="0070C0"/>
                </a:solidFill>
              </a:rPr>
              <a:t> cung cấp</a:t>
            </a:r>
            <a:r>
              <a:rPr lang="en-US" altLang="en-US" sz="2800" dirty="0">
                <a:solidFill>
                  <a:srgbClr val="0070C0"/>
                </a:solidFill>
              </a:rPr>
              <a:t> </a:t>
            </a:r>
            <a:r>
              <a:rPr lang="vi-VN" altLang="en-US" sz="2800" dirty="0">
                <a:solidFill>
                  <a:srgbClr val="0070C0"/>
                </a:solidFill>
              </a:rPr>
              <a:t>khoảng </a:t>
            </a:r>
            <a:r>
              <a:rPr lang="en-US" altLang="en-US" sz="2800" dirty="0">
                <a:solidFill>
                  <a:srgbClr val="0070C0"/>
                </a:solidFill>
              </a:rPr>
              <a:t>9</a:t>
            </a:r>
            <a:r>
              <a:rPr lang="vi-VN" altLang="en-US" sz="2800" dirty="0">
                <a:solidFill>
                  <a:srgbClr val="0070C0"/>
                </a:solidFill>
              </a:rPr>
              <a:t> Kcal năng lượng.</a:t>
            </a:r>
            <a:endParaRPr lang="en-US" altLang="en-US" sz="2800" dirty="0">
              <a:solidFill>
                <a:srgbClr val="0070C0"/>
              </a:solidFill>
            </a:endParaRPr>
          </a:p>
          <a:p>
            <a:pPr algn="just"/>
            <a:r>
              <a:rPr lang="vi-VN" altLang="en-US" sz="2800" dirty="0">
                <a:solidFill>
                  <a:srgbClr val="0070C0"/>
                </a:solidFill>
              </a:rPr>
              <a:t>+ Tạo hình: </a:t>
            </a:r>
            <a:r>
              <a:rPr lang="en-US" altLang="en-US" sz="2800" dirty="0" err="1">
                <a:solidFill>
                  <a:srgbClr val="0070C0"/>
                </a:solidFill>
              </a:rPr>
              <a:t>là</a:t>
            </a:r>
            <a:r>
              <a:rPr lang="en-US" altLang="en-US" sz="2800" dirty="0">
                <a:solidFill>
                  <a:srgbClr val="0070C0"/>
                </a:solidFill>
              </a:rPr>
              <a:t> </a:t>
            </a:r>
            <a:r>
              <a:rPr lang="en-US" altLang="en-US" sz="2800" dirty="0" err="1">
                <a:solidFill>
                  <a:srgbClr val="0070C0"/>
                </a:solidFill>
              </a:rPr>
              <a:t>cấu</a:t>
            </a:r>
            <a:r>
              <a:rPr lang="en-US" altLang="en-US" sz="2800" dirty="0">
                <a:solidFill>
                  <a:srgbClr val="0070C0"/>
                </a:solidFill>
              </a:rPr>
              <a:t> </a:t>
            </a:r>
            <a:r>
              <a:rPr lang="en-US" altLang="en-US" sz="2800" dirty="0" err="1">
                <a:solidFill>
                  <a:srgbClr val="0070C0"/>
                </a:solidFill>
              </a:rPr>
              <a:t>trúc</a:t>
            </a:r>
            <a:r>
              <a:rPr lang="en-US" altLang="en-US" sz="2800" dirty="0">
                <a:solidFill>
                  <a:srgbClr val="0070C0"/>
                </a:solidFill>
              </a:rPr>
              <a:t> </a:t>
            </a:r>
            <a:r>
              <a:rPr lang="en-US" altLang="en-US" sz="2800" dirty="0" err="1">
                <a:solidFill>
                  <a:srgbClr val="0070C0"/>
                </a:solidFill>
              </a:rPr>
              <a:t>quan</a:t>
            </a:r>
            <a:r>
              <a:rPr lang="en-US" altLang="en-US" sz="2800" dirty="0">
                <a:solidFill>
                  <a:srgbClr val="0070C0"/>
                </a:solidFill>
              </a:rPr>
              <a:t> </a:t>
            </a:r>
            <a:r>
              <a:rPr lang="en-US" altLang="en-US" sz="2800" dirty="0" err="1">
                <a:solidFill>
                  <a:srgbClr val="0070C0"/>
                </a:solidFill>
              </a:rPr>
              <a:t>trọng</a:t>
            </a:r>
            <a:r>
              <a:rPr lang="en-US" altLang="en-US" sz="2800" dirty="0">
                <a:solidFill>
                  <a:srgbClr val="0070C0"/>
                </a:solidFill>
              </a:rPr>
              <a:t> </a:t>
            </a:r>
            <a:r>
              <a:rPr lang="en-US" altLang="en-US" sz="2800" dirty="0" err="1">
                <a:solidFill>
                  <a:srgbClr val="0070C0"/>
                </a:solidFill>
              </a:rPr>
              <a:t>của</a:t>
            </a:r>
            <a:r>
              <a:rPr lang="en-US" altLang="en-US" sz="2800" dirty="0">
                <a:solidFill>
                  <a:srgbClr val="0070C0"/>
                </a:solidFill>
              </a:rPr>
              <a:t> </a:t>
            </a:r>
            <a:r>
              <a:rPr lang="vi-VN" altLang="en-US" sz="2800" dirty="0">
                <a:solidFill>
                  <a:srgbClr val="0070C0"/>
                </a:solidFill>
              </a:rPr>
              <a:t>tế bào và các mô </a:t>
            </a:r>
            <a:r>
              <a:rPr lang="en-US" altLang="en-US" sz="2800" dirty="0" err="1">
                <a:solidFill>
                  <a:srgbClr val="0070C0"/>
                </a:solidFill>
              </a:rPr>
              <a:t>trong</a:t>
            </a:r>
            <a:r>
              <a:rPr lang="vi-VN" altLang="en-US" sz="2800" dirty="0">
                <a:solidFill>
                  <a:srgbClr val="0070C0"/>
                </a:solidFill>
              </a:rPr>
              <a:t> cơ thể.</a:t>
            </a:r>
            <a:endParaRPr lang="en-US" altLang="en-US" sz="2800" dirty="0">
              <a:solidFill>
                <a:srgbClr val="0070C0"/>
              </a:solidFill>
            </a:endParaRPr>
          </a:p>
          <a:p>
            <a:pPr algn="just"/>
            <a:r>
              <a:rPr lang="vi-VN" altLang="en-US" sz="2800" dirty="0">
                <a:solidFill>
                  <a:srgbClr val="0070C0"/>
                </a:solidFill>
              </a:rPr>
              <a:t>+ Điều hoà hoạt động của cơ thể: </a:t>
            </a:r>
            <a:r>
              <a:rPr lang="en-US" altLang="en-US" sz="2800" dirty="0" err="1">
                <a:solidFill>
                  <a:srgbClr val="0070C0"/>
                </a:solidFill>
              </a:rPr>
              <a:t>cần</a:t>
            </a:r>
            <a:r>
              <a:rPr lang="en-US" altLang="en-US" sz="2800" dirty="0">
                <a:solidFill>
                  <a:srgbClr val="0070C0"/>
                </a:solidFill>
              </a:rPr>
              <a:t> </a:t>
            </a:r>
            <a:r>
              <a:rPr lang="en-US" altLang="en-US" sz="2800" dirty="0" err="1">
                <a:solidFill>
                  <a:srgbClr val="0070C0"/>
                </a:solidFill>
              </a:rPr>
              <a:t>thiết</a:t>
            </a:r>
            <a:r>
              <a:rPr lang="en-US" altLang="en-US" sz="2800" dirty="0">
                <a:solidFill>
                  <a:srgbClr val="0070C0"/>
                </a:solidFill>
              </a:rPr>
              <a:t> </a:t>
            </a:r>
            <a:r>
              <a:rPr lang="en-US" altLang="en-US" sz="2800" dirty="0" err="1">
                <a:solidFill>
                  <a:srgbClr val="0070C0"/>
                </a:solidFill>
              </a:rPr>
              <a:t>cho</a:t>
            </a:r>
            <a:r>
              <a:rPr lang="en-US" altLang="en-US" sz="2800" dirty="0">
                <a:solidFill>
                  <a:srgbClr val="0070C0"/>
                </a:solidFill>
              </a:rPr>
              <a:t> </a:t>
            </a:r>
            <a:r>
              <a:rPr lang="en-US" altLang="en-US" sz="2800" dirty="0" err="1">
                <a:solidFill>
                  <a:srgbClr val="0070C0"/>
                </a:solidFill>
              </a:rPr>
              <a:t>sự</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hóa</a:t>
            </a:r>
            <a:r>
              <a:rPr lang="en-US" altLang="en-US" sz="2800" dirty="0">
                <a:solidFill>
                  <a:srgbClr val="0070C0"/>
                </a:solidFill>
              </a:rPr>
              <a:t>, </a:t>
            </a:r>
            <a:r>
              <a:rPr lang="en-US" altLang="en-US" sz="2800" dirty="0" err="1">
                <a:solidFill>
                  <a:srgbClr val="0070C0"/>
                </a:solidFill>
              </a:rPr>
              <a:t>hấp</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những</a:t>
            </a:r>
            <a:r>
              <a:rPr lang="en-US" altLang="en-US" sz="2800" dirty="0">
                <a:solidFill>
                  <a:srgbClr val="0070C0"/>
                </a:solidFill>
              </a:rPr>
              <a:t> vitamin tan </a:t>
            </a:r>
            <a:r>
              <a:rPr lang="en-US" altLang="en-US" sz="2800" dirty="0" err="1">
                <a:solidFill>
                  <a:srgbClr val="0070C0"/>
                </a:solidFill>
              </a:rPr>
              <a:t>trong</a:t>
            </a:r>
            <a:r>
              <a:rPr lang="en-US" altLang="en-US" sz="2800" dirty="0">
                <a:solidFill>
                  <a:srgbClr val="0070C0"/>
                </a:solidFill>
              </a:rPr>
              <a:t> </a:t>
            </a:r>
            <a:r>
              <a:rPr lang="en-US" altLang="en-US" sz="2800" dirty="0" err="1">
                <a:solidFill>
                  <a:srgbClr val="0070C0"/>
                </a:solidFill>
              </a:rPr>
              <a:t>chất</a:t>
            </a:r>
            <a:r>
              <a:rPr lang="en-US" altLang="en-US" sz="2800" dirty="0">
                <a:solidFill>
                  <a:srgbClr val="0070C0"/>
                </a:solidFill>
              </a:rPr>
              <a:t> </a:t>
            </a:r>
            <a:r>
              <a:rPr lang="en-US" altLang="en-US" sz="2800" dirty="0" err="1">
                <a:solidFill>
                  <a:srgbClr val="0070C0"/>
                </a:solidFill>
              </a:rPr>
              <a:t>béo</a:t>
            </a:r>
            <a:r>
              <a:rPr lang="en-US" altLang="en-US" sz="2800" dirty="0">
                <a:solidFill>
                  <a:srgbClr val="0070C0"/>
                </a:solidFill>
              </a:rPr>
              <a:t> </a:t>
            </a:r>
            <a:r>
              <a:rPr lang="en-US" altLang="en-US" sz="2800" dirty="0" err="1">
                <a:solidFill>
                  <a:srgbClr val="0070C0"/>
                </a:solidFill>
              </a:rPr>
              <a:t>như</a:t>
            </a:r>
            <a:r>
              <a:rPr lang="en-US" altLang="en-US" sz="2800" dirty="0">
                <a:solidFill>
                  <a:srgbClr val="0070C0"/>
                </a:solidFill>
              </a:rPr>
              <a:t> A, D, E, K.</a:t>
            </a:r>
          </a:p>
          <a:p>
            <a:pPr algn="just"/>
            <a:r>
              <a:rPr lang="en-US" sz="2800" dirty="0">
                <a:solidFill>
                  <a:srgbClr val="0070C0"/>
                </a:solidFill>
              </a:rPr>
              <a:t>+ </a:t>
            </a:r>
            <a:r>
              <a:rPr lang="en-US" sz="2800" dirty="0" err="1">
                <a:solidFill>
                  <a:srgbClr val="0070C0"/>
                </a:solidFill>
              </a:rPr>
              <a:t>Ngoài</a:t>
            </a:r>
            <a:r>
              <a:rPr lang="en-US" sz="2800" dirty="0">
                <a:solidFill>
                  <a:srgbClr val="0070C0"/>
                </a:solidFill>
              </a:rPr>
              <a:t> </a:t>
            </a:r>
            <a:r>
              <a:rPr lang="en-US" sz="2800" dirty="0" err="1">
                <a:solidFill>
                  <a:srgbClr val="0070C0"/>
                </a:solidFill>
              </a:rPr>
              <a:t>vai</a:t>
            </a:r>
            <a:r>
              <a:rPr lang="en-US" sz="2800" dirty="0">
                <a:solidFill>
                  <a:srgbClr val="0070C0"/>
                </a:solidFill>
              </a:rPr>
              <a:t> </a:t>
            </a:r>
            <a:r>
              <a:rPr lang="en-US" sz="2800" dirty="0" err="1">
                <a:solidFill>
                  <a:srgbClr val="0070C0"/>
                </a:solidFill>
              </a:rPr>
              <a:t>trò</a:t>
            </a:r>
            <a:r>
              <a:rPr lang="en-US" sz="2800" dirty="0">
                <a:solidFill>
                  <a:srgbClr val="0070C0"/>
                </a:solidFill>
              </a:rPr>
              <a:t> </a:t>
            </a:r>
            <a:r>
              <a:rPr lang="en-US" sz="2800" dirty="0" err="1">
                <a:solidFill>
                  <a:srgbClr val="0070C0"/>
                </a:solidFill>
              </a:rPr>
              <a:t>với</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thể</a:t>
            </a:r>
            <a:r>
              <a:rPr lang="en-US" sz="2800" dirty="0">
                <a:solidFill>
                  <a:srgbClr val="0070C0"/>
                </a:solidFill>
              </a:rPr>
              <a:t> </a:t>
            </a:r>
            <a:r>
              <a:rPr lang="en-US" sz="2800" dirty="0" err="1">
                <a:solidFill>
                  <a:srgbClr val="0070C0"/>
                </a:solidFill>
              </a:rPr>
              <a:t>người</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béo</a:t>
            </a:r>
            <a:r>
              <a:rPr lang="en-US" sz="2800" dirty="0">
                <a:solidFill>
                  <a:srgbClr val="0070C0"/>
                </a:solidFill>
              </a:rPr>
              <a:t> </a:t>
            </a:r>
            <a:r>
              <a:rPr lang="en-US" sz="2800" dirty="0" err="1">
                <a:solidFill>
                  <a:srgbClr val="0070C0"/>
                </a:solidFill>
              </a:rPr>
              <a:t>cần</a:t>
            </a:r>
            <a:r>
              <a:rPr lang="en-US" sz="2800" dirty="0">
                <a:solidFill>
                  <a:srgbClr val="0070C0"/>
                </a:solidFill>
              </a:rPr>
              <a:t> </a:t>
            </a:r>
            <a:r>
              <a:rPr lang="en-US" sz="2800" dirty="0" err="1">
                <a:solidFill>
                  <a:srgbClr val="0070C0"/>
                </a:solidFill>
              </a:rPr>
              <a:t>thiết</a:t>
            </a:r>
            <a:r>
              <a:rPr lang="en-US" sz="2800" dirty="0">
                <a:solidFill>
                  <a:srgbClr val="0070C0"/>
                </a:solidFill>
              </a:rPr>
              <a:t> </a:t>
            </a:r>
            <a:r>
              <a:rPr lang="en-US" sz="2800" dirty="0" err="1">
                <a:solidFill>
                  <a:srgbClr val="0070C0"/>
                </a:solidFill>
              </a:rPr>
              <a:t>cho</a:t>
            </a:r>
            <a:r>
              <a:rPr lang="en-US" sz="2800" dirty="0">
                <a:solidFill>
                  <a:srgbClr val="0070C0"/>
                </a:solidFill>
              </a:rPr>
              <a:t> </a:t>
            </a:r>
            <a:r>
              <a:rPr lang="en-US" sz="2800" dirty="0" err="1">
                <a:solidFill>
                  <a:srgbClr val="0070C0"/>
                </a:solidFill>
              </a:rPr>
              <a:t>quá</a:t>
            </a:r>
            <a:r>
              <a:rPr lang="en-US" sz="2800" dirty="0">
                <a:solidFill>
                  <a:srgbClr val="0070C0"/>
                </a:solidFill>
              </a:rPr>
              <a:t> </a:t>
            </a:r>
            <a:r>
              <a:rPr lang="en-US" sz="2800" dirty="0" err="1">
                <a:solidFill>
                  <a:srgbClr val="0070C0"/>
                </a:solidFill>
              </a:rPr>
              <a:t>trình</a:t>
            </a:r>
            <a:r>
              <a:rPr lang="en-US" sz="2800" dirty="0">
                <a:solidFill>
                  <a:srgbClr val="0070C0"/>
                </a:solidFill>
              </a:rPr>
              <a:t> </a:t>
            </a:r>
            <a:r>
              <a:rPr lang="en-US" sz="2800" dirty="0" err="1">
                <a:solidFill>
                  <a:srgbClr val="0070C0"/>
                </a:solidFill>
              </a:rPr>
              <a:t>chế</a:t>
            </a:r>
            <a:r>
              <a:rPr lang="en-US" sz="2800" dirty="0">
                <a:solidFill>
                  <a:srgbClr val="0070C0"/>
                </a:solidFill>
              </a:rPr>
              <a:t> </a:t>
            </a:r>
            <a:r>
              <a:rPr lang="en-US" sz="2800" dirty="0" err="1">
                <a:solidFill>
                  <a:srgbClr val="0070C0"/>
                </a:solidFill>
              </a:rPr>
              <a:t>biến</a:t>
            </a:r>
            <a:r>
              <a:rPr lang="en-US" sz="2800" dirty="0">
                <a:solidFill>
                  <a:srgbClr val="0070C0"/>
                </a:solidFill>
              </a:rPr>
              <a:t> </a:t>
            </a:r>
            <a:r>
              <a:rPr lang="en-US" sz="2800" dirty="0" err="1">
                <a:solidFill>
                  <a:srgbClr val="0070C0"/>
                </a:solidFill>
              </a:rPr>
              <a:t>thực</a:t>
            </a:r>
            <a:r>
              <a:rPr lang="en-US" sz="2800" dirty="0">
                <a:solidFill>
                  <a:srgbClr val="0070C0"/>
                </a:solidFill>
              </a:rPr>
              <a:t> </a:t>
            </a:r>
            <a:r>
              <a:rPr lang="en-US" sz="2800" dirty="0" err="1">
                <a:solidFill>
                  <a:srgbClr val="0070C0"/>
                </a:solidFill>
              </a:rPr>
              <a:t>phẩm</a:t>
            </a:r>
            <a:r>
              <a:rPr lang="en-US" sz="2800" dirty="0">
                <a:solidFill>
                  <a:srgbClr val="0070C0"/>
                </a:solidFill>
              </a:rPr>
              <a:t>, </a:t>
            </a:r>
            <a:r>
              <a:rPr lang="en-US" sz="2800" dirty="0" err="1">
                <a:solidFill>
                  <a:srgbClr val="0070C0"/>
                </a:solidFill>
              </a:rPr>
              <a:t>tạo</a:t>
            </a:r>
            <a:r>
              <a:rPr lang="en-US" sz="2800" dirty="0">
                <a:solidFill>
                  <a:srgbClr val="0070C0"/>
                </a:solidFill>
              </a:rPr>
              <a:t> </a:t>
            </a:r>
            <a:r>
              <a:rPr lang="en-US" sz="2800" dirty="0" err="1">
                <a:solidFill>
                  <a:srgbClr val="0070C0"/>
                </a:solidFill>
              </a:rPr>
              <a:t>cảm</a:t>
            </a:r>
            <a:r>
              <a:rPr lang="en-US" sz="2800" dirty="0">
                <a:solidFill>
                  <a:srgbClr val="0070C0"/>
                </a:solidFill>
              </a:rPr>
              <a:t> </a:t>
            </a:r>
            <a:r>
              <a:rPr lang="en-US" sz="2800" dirty="0" err="1">
                <a:solidFill>
                  <a:srgbClr val="0070C0"/>
                </a:solidFill>
              </a:rPr>
              <a:t>giác</a:t>
            </a:r>
            <a:r>
              <a:rPr lang="en-US" sz="2800" dirty="0">
                <a:solidFill>
                  <a:srgbClr val="0070C0"/>
                </a:solidFill>
              </a:rPr>
              <a:t> </a:t>
            </a:r>
            <a:r>
              <a:rPr lang="en-US" sz="2800" dirty="0" err="1">
                <a:solidFill>
                  <a:srgbClr val="0070C0"/>
                </a:solidFill>
              </a:rPr>
              <a:t>ngon</a:t>
            </a:r>
            <a:r>
              <a:rPr lang="en-US" sz="2800" dirty="0">
                <a:solidFill>
                  <a:srgbClr val="0070C0"/>
                </a:solidFill>
              </a:rPr>
              <a:t> </a:t>
            </a:r>
            <a:r>
              <a:rPr lang="en-US" sz="2800" dirty="0" err="1">
                <a:solidFill>
                  <a:srgbClr val="0070C0"/>
                </a:solidFill>
              </a:rPr>
              <a:t>miệng</a:t>
            </a:r>
            <a:r>
              <a:rPr lang="en-US" sz="2800" dirty="0">
                <a:solidFill>
                  <a:srgbClr val="0070C0"/>
                </a:solidFill>
              </a:rPr>
              <a:t> </a:t>
            </a:r>
            <a:r>
              <a:rPr lang="en-US" sz="2800" dirty="0" err="1">
                <a:solidFill>
                  <a:srgbClr val="0070C0"/>
                </a:solidFill>
              </a:rPr>
              <a:t>khi</a:t>
            </a:r>
            <a:r>
              <a:rPr lang="en-US" sz="2800" dirty="0">
                <a:solidFill>
                  <a:srgbClr val="0070C0"/>
                </a:solidFill>
              </a:rPr>
              <a:t> </a:t>
            </a:r>
            <a:r>
              <a:rPr lang="en-US" sz="2800" dirty="0" err="1">
                <a:solidFill>
                  <a:srgbClr val="0070C0"/>
                </a:solidFill>
              </a:rPr>
              <a:t>ăn</a:t>
            </a:r>
            <a:r>
              <a:rPr lang="en-US" sz="2800" dirty="0">
                <a:solidFill>
                  <a:srgbClr val="0070C0"/>
                </a:solidFill>
              </a:rPr>
              <a:t>,...</a:t>
            </a:r>
          </a:p>
        </p:txBody>
      </p:sp>
      <p:pic>
        <p:nvPicPr>
          <p:cNvPr id="3" name="Picture 2"/>
          <p:cNvPicPr>
            <a:picLocks noChangeAspect="1"/>
          </p:cNvPicPr>
          <p:nvPr/>
        </p:nvPicPr>
        <p:blipFill>
          <a:blip r:embed="rId2"/>
          <a:stretch>
            <a:fillRect/>
          </a:stretch>
        </p:blipFill>
        <p:spPr>
          <a:xfrm>
            <a:off x="392189" y="4790350"/>
            <a:ext cx="1438781" cy="1938696"/>
          </a:xfrm>
          <a:prstGeom prst="rect">
            <a:avLst/>
          </a:prstGeom>
        </p:spPr>
      </p:pic>
      <p:pic>
        <p:nvPicPr>
          <p:cNvPr id="4" name="Picture 3"/>
          <p:cNvPicPr>
            <a:picLocks noChangeAspect="1"/>
          </p:cNvPicPr>
          <p:nvPr/>
        </p:nvPicPr>
        <p:blipFill>
          <a:blip r:embed="rId2"/>
          <a:stretch>
            <a:fillRect/>
          </a:stretch>
        </p:blipFill>
        <p:spPr>
          <a:xfrm>
            <a:off x="10753219" y="-105207"/>
            <a:ext cx="1438781" cy="1938696"/>
          </a:xfrm>
          <a:prstGeom prst="rect">
            <a:avLst/>
          </a:prstGeom>
        </p:spPr>
      </p:pic>
      <p:sp>
        <p:nvSpPr>
          <p:cNvPr id="5" name="Rectangle 10"/>
          <p:cNvSpPr>
            <a:spLocks noChangeArrowheads="1"/>
          </p:cNvSpPr>
          <p:nvPr/>
        </p:nvSpPr>
        <p:spPr bwMode="auto">
          <a:xfrm>
            <a:off x="2018217" y="4267130"/>
            <a:ext cx="1007143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just">
              <a:buFontTx/>
              <a:buChar char="-"/>
            </a:pPr>
            <a:r>
              <a:rPr lang="en-US" altLang="en-US" sz="2800" dirty="0" err="1">
                <a:solidFill>
                  <a:srgbClr val="C00000"/>
                </a:solidFill>
              </a:rPr>
              <a:t>Nhu</a:t>
            </a:r>
            <a:r>
              <a:rPr lang="en-US" altLang="en-US" sz="2800" dirty="0">
                <a:solidFill>
                  <a:srgbClr val="C00000"/>
                </a:solidFill>
              </a:rPr>
              <a:t> </a:t>
            </a:r>
            <a:r>
              <a:rPr lang="en-US" altLang="en-US" sz="2800" dirty="0" err="1">
                <a:solidFill>
                  <a:srgbClr val="C00000"/>
                </a:solidFill>
              </a:rPr>
              <a:t>cầu</a:t>
            </a:r>
            <a:r>
              <a:rPr lang="en-US" altLang="en-US" sz="2800" dirty="0">
                <a:solidFill>
                  <a:srgbClr val="C00000"/>
                </a:solidFill>
              </a:rPr>
              <a:t> </a:t>
            </a:r>
            <a:r>
              <a:rPr lang="en-US" altLang="en-US" sz="2800" dirty="0" err="1">
                <a:solidFill>
                  <a:srgbClr val="C00000"/>
                </a:solidFill>
              </a:rPr>
              <a:t>của</a:t>
            </a:r>
            <a:r>
              <a:rPr lang="en-US" altLang="en-US" sz="2800" dirty="0">
                <a:solidFill>
                  <a:srgbClr val="C00000"/>
                </a:solidFill>
              </a:rPr>
              <a:t> lipid </a:t>
            </a:r>
            <a:r>
              <a:rPr lang="en-US" altLang="en-US" sz="2800" dirty="0" err="1">
                <a:solidFill>
                  <a:srgbClr val="C00000"/>
                </a:solidFill>
              </a:rPr>
              <a:t>đối</a:t>
            </a:r>
            <a:r>
              <a:rPr lang="en-US" altLang="en-US" sz="2800" dirty="0">
                <a:solidFill>
                  <a:srgbClr val="C00000"/>
                </a:solidFill>
              </a:rPr>
              <a:t> </a:t>
            </a:r>
            <a:r>
              <a:rPr lang="en-US" altLang="en-US" sz="2800" dirty="0" err="1">
                <a:solidFill>
                  <a:srgbClr val="C00000"/>
                </a:solidFill>
              </a:rPr>
              <a:t>với</a:t>
            </a:r>
            <a:r>
              <a:rPr lang="en-US" altLang="en-US" sz="2800" dirty="0">
                <a:solidFill>
                  <a:srgbClr val="C00000"/>
                </a:solidFill>
              </a:rPr>
              <a:t> </a:t>
            </a:r>
            <a:r>
              <a:rPr lang="en-US" altLang="en-US" sz="2800" dirty="0" err="1">
                <a:solidFill>
                  <a:srgbClr val="C00000"/>
                </a:solidFill>
              </a:rPr>
              <a:t>cơ</a:t>
            </a:r>
            <a:r>
              <a:rPr lang="en-US" altLang="en-US" sz="2800" dirty="0">
                <a:solidFill>
                  <a:srgbClr val="C00000"/>
                </a:solidFill>
              </a:rPr>
              <a:t> </a:t>
            </a:r>
            <a:r>
              <a:rPr lang="en-US" altLang="en-US" sz="2800" dirty="0" err="1">
                <a:solidFill>
                  <a:srgbClr val="C00000"/>
                </a:solidFill>
              </a:rPr>
              <a:t>thể</a:t>
            </a:r>
            <a:r>
              <a:rPr lang="en-US" altLang="en-US" sz="2800" dirty="0">
                <a:solidFill>
                  <a:srgbClr val="C00000"/>
                </a:solidFill>
              </a:rPr>
              <a:t> </a:t>
            </a:r>
            <a:r>
              <a:rPr lang="en-US" altLang="en-US" sz="2800" dirty="0" err="1">
                <a:solidFill>
                  <a:srgbClr val="C00000"/>
                </a:solidFill>
              </a:rPr>
              <a:t>người</a:t>
            </a:r>
            <a:r>
              <a:rPr lang="en-US" altLang="en-US" sz="2800" dirty="0">
                <a:solidFill>
                  <a:srgbClr val="C00000"/>
                </a:solidFill>
              </a:rPr>
              <a:t>:</a:t>
            </a:r>
          </a:p>
          <a:p>
            <a:r>
              <a:rPr lang="en-US" sz="2800" dirty="0">
                <a:solidFill>
                  <a:srgbClr val="C00000"/>
                </a:solidFill>
              </a:rPr>
              <a:t>+ </a:t>
            </a:r>
            <a:r>
              <a:rPr lang="en-US" sz="2800" dirty="0" err="1">
                <a:solidFill>
                  <a:srgbClr val="C00000"/>
                </a:solidFill>
              </a:rPr>
              <a:t>Trẻ</a:t>
            </a:r>
            <a:r>
              <a:rPr lang="en-US" sz="2800" dirty="0">
                <a:solidFill>
                  <a:srgbClr val="C00000"/>
                </a:solidFill>
              </a:rPr>
              <a:t> </a:t>
            </a:r>
            <a:r>
              <a:rPr lang="en-US" sz="2800" dirty="0" err="1">
                <a:solidFill>
                  <a:srgbClr val="C00000"/>
                </a:solidFill>
              </a:rPr>
              <a:t>em</a:t>
            </a:r>
            <a:r>
              <a:rPr lang="en-US" sz="2800" dirty="0">
                <a:solidFill>
                  <a:srgbClr val="C00000"/>
                </a:solidFill>
              </a:rPr>
              <a:t>: 20 – 30% </a:t>
            </a:r>
            <a:r>
              <a:rPr lang="en-US" sz="2800" dirty="0" err="1">
                <a:solidFill>
                  <a:srgbClr val="C00000"/>
                </a:solidFill>
              </a:rPr>
              <a:t>tổng</a:t>
            </a:r>
            <a:r>
              <a:rPr lang="en-US" sz="2800" dirty="0">
                <a:solidFill>
                  <a:srgbClr val="C00000"/>
                </a:solidFill>
              </a:rPr>
              <a:t> </a:t>
            </a:r>
            <a:r>
              <a:rPr lang="en-US" sz="2800" dirty="0" err="1">
                <a:solidFill>
                  <a:srgbClr val="C00000"/>
                </a:solidFill>
              </a:rPr>
              <a:t>năng</a:t>
            </a:r>
            <a:r>
              <a:rPr lang="en-US" sz="2800" dirty="0">
                <a:solidFill>
                  <a:srgbClr val="C00000"/>
                </a:solidFill>
              </a:rPr>
              <a:t> </a:t>
            </a:r>
            <a:r>
              <a:rPr lang="en-US" sz="2800" dirty="0" err="1">
                <a:solidFill>
                  <a:srgbClr val="C00000"/>
                </a:solidFill>
              </a:rPr>
              <a:t>lượng</a:t>
            </a:r>
            <a:r>
              <a:rPr lang="en-US" sz="2800" dirty="0">
                <a:solidFill>
                  <a:srgbClr val="C00000"/>
                </a:solidFill>
              </a:rPr>
              <a:t> </a:t>
            </a:r>
            <a:r>
              <a:rPr lang="en-US" sz="2800" dirty="0" err="1">
                <a:solidFill>
                  <a:srgbClr val="C00000"/>
                </a:solidFill>
              </a:rPr>
              <a:t>cung</a:t>
            </a:r>
            <a:r>
              <a:rPr lang="en-US" sz="2800" dirty="0">
                <a:solidFill>
                  <a:srgbClr val="C00000"/>
                </a:solidFill>
              </a:rPr>
              <a:t> </a:t>
            </a:r>
            <a:r>
              <a:rPr lang="en-US" sz="2800" dirty="0" err="1">
                <a:solidFill>
                  <a:srgbClr val="C00000"/>
                </a:solidFill>
              </a:rPr>
              <a:t>cấp</a:t>
            </a:r>
            <a:r>
              <a:rPr lang="en-US" sz="2800" dirty="0">
                <a:solidFill>
                  <a:srgbClr val="C00000"/>
                </a:solidFill>
              </a:rPr>
              <a:t> </a:t>
            </a:r>
            <a:r>
              <a:rPr lang="en-US" sz="2800" dirty="0" err="1">
                <a:solidFill>
                  <a:srgbClr val="C00000"/>
                </a:solidFill>
              </a:rPr>
              <a:t>cho</a:t>
            </a:r>
            <a:r>
              <a:rPr lang="en-US" sz="2800" dirty="0">
                <a:solidFill>
                  <a:srgbClr val="C00000"/>
                </a:solidFill>
              </a:rPr>
              <a:t> </a:t>
            </a:r>
            <a:r>
              <a:rPr lang="en-US" sz="2800" dirty="0" err="1">
                <a:solidFill>
                  <a:srgbClr val="C00000"/>
                </a:solidFill>
              </a:rPr>
              <a:t>cơ</a:t>
            </a:r>
            <a:r>
              <a:rPr lang="en-US" sz="2800" dirty="0">
                <a:solidFill>
                  <a:srgbClr val="C00000"/>
                </a:solidFill>
              </a:rPr>
              <a:t> </a:t>
            </a:r>
            <a:r>
              <a:rPr lang="en-US" sz="2800" dirty="0" err="1">
                <a:solidFill>
                  <a:srgbClr val="C00000"/>
                </a:solidFill>
              </a:rPr>
              <a:t>thể</a:t>
            </a:r>
            <a:r>
              <a:rPr lang="en-US" sz="2800" dirty="0">
                <a:solidFill>
                  <a:srgbClr val="C00000"/>
                </a:solidFill>
              </a:rPr>
              <a:t> </a:t>
            </a:r>
            <a:r>
              <a:rPr lang="en-US" sz="2800" dirty="0" err="1">
                <a:solidFill>
                  <a:srgbClr val="C00000"/>
                </a:solidFill>
              </a:rPr>
              <a:t>mỗi</a:t>
            </a:r>
            <a:r>
              <a:rPr lang="en-US" sz="2800" dirty="0">
                <a:solidFill>
                  <a:srgbClr val="C00000"/>
                </a:solidFill>
              </a:rPr>
              <a:t> </a:t>
            </a:r>
            <a:r>
              <a:rPr lang="en-US" sz="2800" dirty="0" err="1">
                <a:solidFill>
                  <a:srgbClr val="C00000"/>
                </a:solidFill>
              </a:rPr>
              <a:t>ngày</a:t>
            </a:r>
            <a:r>
              <a:rPr lang="en-US" sz="2800" dirty="0">
                <a:solidFill>
                  <a:srgbClr val="C00000"/>
                </a:solidFill>
              </a:rPr>
              <a:t>.</a:t>
            </a:r>
          </a:p>
          <a:p>
            <a:r>
              <a:rPr lang="en-US" sz="2800" dirty="0">
                <a:solidFill>
                  <a:srgbClr val="C00000"/>
                </a:solidFill>
              </a:rPr>
              <a:t>+ </a:t>
            </a:r>
            <a:r>
              <a:rPr lang="en-US" sz="2800" dirty="0" err="1">
                <a:solidFill>
                  <a:srgbClr val="C00000"/>
                </a:solidFill>
              </a:rPr>
              <a:t>Người</a:t>
            </a:r>
            <a:r>
              <a:rPr lang="en-US" sz="2800" dirty="0">
                <a:solidFill>
                  <a:srgbClr val="C00000"/>
                </a:solidFill>
              </a:rPr>
              <a:t> </a:t>
            </a:r>
            <a:r>
              <a:rPr lang="en-US" sz="2800" dirty="0" err="1">
                <a:solidFill>
                  <a:srgbClr val="C00000"/>
                </a:solidFill>
              </a:rPr>
              <a:t>lớn</a:t>
            </a:r>
            <a:r>
              <a:rPr lang="en-US" sz="2800" dirty="0">
                <a:solidFill>
                  <a:srgbClr val="C00000"/>
                </a:solidFill>
              </a:rPr>
              <a:t>: 18 – 25% </a:t>
            </a:r>
            <a:r>
              <a:rPr lang="en-US" sz="2800" dirty="0" err="1">
                <a:solidFill>
                  <a:srgbClr val="C00000"/>
                </a:solidFill>
              </a:rPr>
              <a:t>tổng</a:t>
            </a:r>
            <a:r>
              <a:rPr lang="en-US" sz="2800" dirty="0">
                <a:solidFill>
                  <a:srgbClr val="C00000"/>
                </a:solidFill>
              </a:rPr>
              <a:t> </a:t>
            </a:r>
            <a:r>
              <a:rPr lang="en-US" sz="2800" dirty="0" err="1">
                <a:solidFill>
                  <a:srgbClr val="C00000"/>
                </a:solidFill>
              </a:rPr>
              <a:t>năng</a:t>
            </a:r>
            <a:r>
              <a:rPr lang="en-US" sz="2800" dirty="0">
                <a:solidFill>
                  <a:srgbClr val="C00000"/>
                </a:solidFill>
              </a:rPr>
              <a:t> </a:t>
            </a:r>
            <a:r>
              <a:rPr lang="en-US" sz="2800" dirty="0" err="1">
                <a:solidFill>
                  <a:srgbClr val="C00000"/>
                </a:solidFill>
              </a:rPr>
              <a:t>lượng</a:t>
            </a:r>
            <a:r>
              <a:rPr lang="en-US" sz="2800" dirty="0">
                <a:solidFill>
                  <a:srgbClr val="C00000"/>
                </a:solidFill>
              </a:rPr>
              <a:t> </a:t>
            </a:r>
            <a:r>
              <a:rPr lang="en-US" sz="2800" dirty="0" err="1">
                <a:solidFill>
                  <a:srgbClr val="C00000"/>
                </a:solidFill>
              </a:rPr>
              <a:t>cung</a:t>
            </a:r>
            <a:r>
              <a:rPr lang="en-US" sz="2800" dirty="0">
                <a:solidFill>
                  <a:srgbClr val="C00000"/>
                </a:solidFill>
              </a:rPr>
              <a:t> </a:t>
            </a:r>
            <a:r>
              <a:rPr lang="en-US" sz="2800" dirty="0" err="1">
                <a:solidFill>
                  <a:srgbClr val="C00000"/>
                </a:solidFill>
              </a:rPr>
              <a:t>cấp</a:t>
            </a:r>
            <a:r>
              <a:rPr lang="en-US" sz="2800" dirty="0">
                <a:solidFill>
                  <a:srgbClr val="C00000"/>
                </a:solidFill>
              </a:rPr>
              <a:t> </a:t>
            </a:r>
            <a:r>
              <a:rPr lang="en-US" sz="2800" dirty="0" err="1">
                <a:solidFill>
                  <a:srgbClr val="C00000"/>
                </a:solidFill>
              </a:rPr>
              <a:t>cho</a:t>
            </a:r>
            <a:r>
              <a:rPr lang="en-US" sz="2800" dirty="0">
                <a:solidFill>
                  <a:srgbClr val="C00000"/>
                </a:solidFill>
              </a:rPr>
              <a:t> </a:t>
            </a:r>
            <a:r>
              <a:rPr lang="en-US" sz="2800" dirty="0" err="1">
                <a:solidFill>
                  <a:srgbClr val="C00000"/>
                </a:solidFill>
              </a:rPr>
              <a:t>cơ</a:t>
            </a:r>
            <a:r>
              <a:rPr lang="en-US" sz="2800" dirty="0">
                <a:solidFill>
                  <a:srgbClr val="C00000"/>
                </a:solidFill>
              </a:rPr>
              <a:t> </a:t>
            </a:r>
            <a:r>
              <a:rPr lang="en-US" sz="2800" dirty="0" err="1">
                <a:solidFill>
                  <a:srgbClr val="C00000"/>
                </a:solidFill>
              </a:rPr>
              <a:t>thể</a:t>
            </a:r>
            <a:r>
              <a:rPr lang="en-US" sz="2800" dirty="0">
                <a:solidFill>
                  <a:srgbClr val="C00000"/>
                </a:solidFill>
              </a:rPr>
              <a:t> </a:t>
            </a:r>
            <a:r>
              <a:rPr lang="en-US" sz="2800" dirty="0" err="1">
                <a:solidFill>
                  <a:srgbClr val="C00000"/>
                </a:solidFill>
              </a:rPr>
              <a:t>mỗi</a:t>
            </a:r>
            <a:r>
              <a:rPr lang="en-US" sz="2800" dirty="0">
                <a:solidFill>
                  <a:srgbClr val="C00000"/>
                </a:solidFill>
              </a:rPr>
              <a:t> </a:t>
            </a:r>
            <a:r>
              <a:rPr lang="en-US" sz="2800" dirty="0" err="1">
                <a:solidFill>
                  <a:srgbClr val="C00000"/>
                </a:solidFill>
              </a:rPr>
              <a:t>ngày</a:t>
            </a:r>
            <a:r>
              <a:rPr lang="en-US" sz="2800" dirty="0">
                <a:solidFill>
                  <a:srgbClr val="C00000"/>
                </a:solidFill>
              </a:rPr>
              <a:t>.</a:t>
            </a:r>
            <a:endParaRPr lang="en-US" altLang="en-US" sz="2800" dirty="0">
              <a:solidFill>
                <a:srgbClr val="C00000"/>
              </a:solidFill>
            </a:endParaRPr>
          </a:p>
        </p:txBody>
      </p:sp>
    </p:spTree>
    <p:extLst>
      <p:ext uri="{BB962C8B-B14F-4D97-AF65-F5344CB8AC3E}">
        <p14:creationId xmlns:p14="http://schemas.microsoft.com/office/powerpoint/2010/main" val="2629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1793876" y="284660"/>
            <a:ext cx="84105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solidFill>
                  <a:srgbClr val="FF3300"/>
                </a:solidFill>
              </a:rPr>
              <a:t>  I . CÁC CHẤT SINH NĂNG LƯỢNG</a:t>
            </a:r>
          </a:p>
          <a:p>
            <a:pPr algn="ctr"/>
            <a:endParaRPr lang="en-US" altLang="en-US" sz="2800" b="1" dirty="0">
              <a:solidFill>
                <a:srgbClr val="FF3300"/>
              </a:solidFill>
            </a:endParaRPr>
          </a:p>
        </p:txBody>
      </p:sp>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
          <p:cNvSpPr>
            <a:spLocks noChangeArrowheads="1"/>
          </p:cNvSpPr>
          <p:nvPr/>
        </p:nvSpPr>
        <p:spPr bwMode="auto">
          <a:xfrm>
            <a:off x="841407" y="780365"/>
            <a:ext cx="8410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2800" b="1" i="1" dirty="0"/>
              <a:t>2. </a:t>
            </a:r>
            <a:r>
              <a:rPr lang="en-US" altLang="en-US" sz="2800" b="1" i="1" dirty="0"/>
              <a:t>Carbohydrate</a:t>
            </a:r>
            <a:r>
              <a:rPr lang="vi-VN" altLang="en-US" sz="2800" b="1" i="1" dirty="0"/>
              <a:t>:</a:t>
            </a:r>
            <a:r>
              <a:rPr lang="vi-VN" altLang="en-US" sz="2800" dirty="0"/>
              <a:t> </a:t>
            </a:r>
            <a:r>
              <a:rPr lang="vi-VN" altLang="en-US" sz="2800" dirty="0">
                <a:solidFill>
                  <a:srgbClr val="FF3300"/>
                </a:solidFill>
              </a:rPr>
              <a:t>  </a:t>
            </a:r>
            <a:endParaRPr lang="en-US" altLang="en-US" sz="2800" dirty="0">
              <a:solidFill>
                <a:srgbClr val="FF3300"/>
              </a:solidFill>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19" name="Rectangle 10"/>
          <p:cNvSpPr>
            <a:spLocks noChangeArrowheads="1"/>
          </p:cNvSpPr>
          <p:nvPr/>
        </p:nvSpPr>
        <p:spPr bwMode="auto">
          <a:xfrm>
            <a:off x="963446" y="1523407"/>
            <a:ext cx="1007143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solidFill>
                  <a:srgbClr val="0070C0"/>
                </a:solidFill>
              </a:rPr>
              <a:t>- Carbohydrate </a:t>
            </a:r>
            <a:r>
              <a:rPr lang="en-US" sz="2800" dirty="0" err="1">
                <a:solidFill>
                  <a:srgbClr val="0070C0"/>
                </a:solidFill>
              </a:rPr>
              <a:t>bao</a:t>
            </a:r>
            <a:r>
              <a:rPr lang="en-US" sz="2800" dirty="0">
                <a:solidFill>
                  <a:srgbClr val="0070C0"/>
                </a:solidFill>
              </a:rPr>
              <a:t> </a:t>
            </a:r>
            <a:r>
              <a:rPr lang="en-US" sz="2800" dirty="0" err="1">
                <a:solidFill>
                  <a:srgbClr val="0070C0"/>
                </a:solidFill>
              </a:rPr>
              <a:t>gồm</a:t>
            </a:r>
            <a:r>
              <a:rPr lang="en-US" sz="2800" dirty="0">
                <a:solidFill>
                  <a:srgbClr val="0070C0"/>
                </a:solidFill>
              </a:rPr>
              <a:t> </a:t>
            </a:r>
            <a:r>
              <a:rPr lang="en-US" sz="2800" dirty="0" err="1">
                <a:solidFill>
                  <a:srgbClr val="0070C0"/>
                </a:solidFill>
              </a:rPr>
              <a:t>tinh</a:t>
            </a:r>
            <a:r>
              <a:rPr lang="en-US" sz="2800" dirty="0">
                <a:solidFill>
                  <a:srgbClr val="0070C0"/>
                </a:solidFill>
              </a:rPr>
              <a:t> </a:t>
            </a:r>
            <a:r>
              <a:rPr lang="en-US" sz="2800" dirty="0" err="1">
                <a:solidFill>
                  <a:srgbClr val="0070C0"/>
                </a:solidFill>
              </a:rPr>
              <a:t>bột</a:t>
            </a:r>
            <a:r>
              <a:rPr lang="en-US" sz="2800" dirty="0">
                <a:solidFill>
                  <a:srgbClr val="0070C0"/>
                </a:solidFill>
              </a:rPr>
              <a:t>, </a:t>
            </a:r>
            <a:r>
              <a:rPr lang="en-US" sz="2800" dirty="0" err="1">
                <a:solidFill>
                  <a:srgbClr val="0070C0"/>
                </a:solidFill>
              </a:rPr>
              <a:t>đường</a:t>
            </a:r>
            <a:r>
              <a:rPr lang="en-US" sz="2800" dirty="0">
                <a:solidFill>
                  <a:srgbClr val="0070C0"/>
                </a:solidFill>
              </a:rPr>
              <a:t>, </a:t>
            </a:r>
            <a:r>
              <a:rPr lang="en-US" sz="2800" dirty="0" err="1">
                <a:solidFill>
                  <a:srgbClr val="0070C0"/>
                </a:solidFill>
              </a:rPr>
              <a:t>chất</a:t>
            </a:r>
            <a:r>
              <a:rPr lang="en-US" sz="2800" dirty="0">
                <a:solidFill>
                  <a:srgbClr val="0070C0"/>
                </a:solidFill>
              </a:rPr>
              <a:t> </a:t>
            </a:r>
            <a:r>
              <a:rPr lang="en-US" sz="2800" dirty="0" err="1">
                <a:solidFill>
                  <a:srgbClr val="0070C0"/>
                </a:solidFill>
              </a:rPr>
              <a:t>xơ</a:t>
            </a:r>
            <a:r>
              <a:rPr lang="en-US" sz="2800" dirty="0">
                <a:solidFill>
                  <a:srgbClr val="0070C0"/>
                </a:solidFill>
              </a:rPr>
              <a:t>; </a:t>
            </a:r>
            <a:r>
              <a:rPr lang="en-US" sz="2800" dirty="0" err="1">
                <a:solidFill>
                  <a:srgbClr val="0070C0"/>
                </a:solidFill>
              </a:rPr>
              <a:t>là</a:t>
            </a:r>
            <a:r>
              <a:rPr lang="en-US" sz="2800" dirty="0">
                <a:solidFill>
                  <a:srgbClr val="0070C0"/>
                </a:solidFill>
              </a:rPr>
              <a:t> </a:t>
            </a:r>
            <a:r>
              <a:rPr lang="en-US" sz="2800" dirty="0" err="1">
                <a:solidFill>
                  <a:srgbClr val="0070C0"/>
                </a:solidFill>
              </a:rPr>
              <a:t>thành</a:t>
            </a:r>
            <a:r>
              <a:rPr lang="en-US" sz="2800" dirty="0">
                <a:solidFill>
                  <a:srgbClr val="0070C0"/>
                </a:solidFill>
              </a:rPr>
              <a:t> </a:t>
            </a:r>
            <a:r>
              <a:rPr lang="en-US" sz="2800" dirty="0" err="1">
                <a:solidFill>
                  <a:srgbClr val="0070C0"/>
                </a:solidFill>
              </a:rPr>
              <a:t>phần</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bản</a:t>
            </a:r>
            <a:r>
              <a:rPr lang="en-US" sz="2800" dirty="0">
                <a:solidFill>
                  <a:srgbClr val="0070C0"/>
                </a:solidFill>
              </a:rPr>
              <a:t> </a:t>
            </a:r>
            <a:r>
              <a:rPr lang="en-US" sz="2800" dirty="0" err="1">
                <a:solidFill>
                  <a:srgbClr val="0070C0"/>
                </a:solidFill>
              </a:rPr>
              <a:t>nhất</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các</a:t>
            </a:r>
            <a:r>
              <a:rPr lang="en-US" sz="2800" dirty="0">
                <a:solidFill>
                  <a:srgbClr val="0070C0"/>
                </a:solidFill>
              </a:rPr>
              <a:t> </a:t>
            </a:r>
            <a:r>
              <a:rPr lang="en-US" sz="2800" dirty="0" err="1">
                <a:solidFill>
                  <a:srgbClr val="0070C0"/>
                </a:solidFill>
              </a:rPr>
              <a:t>bữa</a:t>
            </a:r>
            <a:r>
              <a:rPr lang="en-US" sz="2800" dirty="0">
                <a:solidFill>
                  <a:srgbClr val="0070C0"/>
                </a:solidFill>
              </a:rPr>
              <a:t> </a:t>
            </a:r>
            <a:r>
              <a:rPr lang="en-US" sz="2800" dirty="0" err="1">
                <a:solidFill>
                  <a:srgbClr val="0070C0"/>
                </a:solidFill>
              </a:rPr>
              <a:t>ăn</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là</a:t>
            </a:r>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cung</a:t>
            </a:r>
            <a:r>
              <a:rPr lang="en-US" sz="2800" dirty="0">
                <a:solidFill>
                  <a:srgbClr val="0070C0"/>
                </a:solidFill>
              </a:rPr>
              <a:t> </a:t>
            </a:r>
            <a:r>
              <a:rPr lang="en-US" sz="2800" dirty="0" err="1">
                <a:solidFill>
                  <a:srgbClr val="0070C0"/>
                </a:solidFill>
              </a:rPr>
              <a:t>cấp</a:t>
            </a:r>
            <a:r>
              <a:rPr lang="en-US" sz="2800" dirty="0">
                <a:solidFill>
                  <a:srgbClr val="0070C0"/>
                </a:solidFill>
              </a:rPr>
              <a:t> </a:t>
            </a:r>
            <a:r>
              <a:rPr lang="en-US" sz="2800" dirty="0" err="1">
                <a:solidFill>
                  <a:srgbClr val="0070C0"/>
                </a:solidFill>
              </a:rPr>
              <a:t>năng</a:t>
            </a:r>
            <a:r>
              <a:rPr lang="en-US" sz="2800" dirty="0">
                <a:solidFill>
                  <a:srgbClr val="0070C0"/>
                </a:solidFill>
              </a:rPr>
              <a:t> </a:t>
            </a:r>
            <a:r>
              <a:rPr lang="en-US" sz="2800" dirty="0" err="1">
                <a:solidFill>
                  <a:srgbClr val="0070C0"/>
                </a:solidFill>
              </a:rPr>
              <a:t>lượng</a:t>
            </a:r>
            <a:r>
              <a:rPr lang="en-US" sz="2800" dirty="0">
                <a:solidFill>
                  <a:srgbClr val="0070C0"/>
                </a:solidFill>
              </a:rPr>
              <a:t> </a:t>
            </a:r>
            <a:r>
              <a:rPr lang="en-US" sz="2800" dirty="0" err="1">
                <a:solidFill>
                  <a:srgbClr val="0070C0"/>
                </a:solidFill>
              </a:rPr>
              <a:t>chính</a:t>
            </a:r>
            <a:r>
              <a:rPr lang="en-US" sz="2800" dirty="0">
                <a:solidFill>
                  <a:srgbClr val="0070C0"/>
                </a:solidFill>
              </a:rPr>
              <a:t> </a:t>
            </a:r>
            <a:r>
              <a:rPr lang="en-US" sz="2800" dirty="0" err="1">
                <a:solidFill>
                  <a:srgbClr val="0070C0"/>
                </a:solidFill>
              </a:rPr>
              <a:t>cho</a:t>
            </a:r>
            <a:r>
              <a:rPr lang="en-US" sz="2800" dirty="0">
                <a:solidFill>
                  <a:srgbClr val="0070C0"/>
                </a:solidFill>
              </a:rPr>
              <a:t> </a:t>
            </a:r>
            <a:r>
              <a:rPr lang="en-US" sz="2800" dirty="0" err="1">
                <a:solidFill>
                  <a:srgbClr val="0070C0"/>
                </a:solidFill>
              </a:rPr>
              <a:t>cơ</a:t>
            </a:r>
            <a:r>
              <a:rPr lang="en-US" sz="2800" dirty="0">
                <a:solidFill>
                  <a:srgbClr val="0070C0"/>
                </a:solidFill>
              </a:rPr>
              <a:t> </a:t>
            </a:r>
            <a:r>
              <a:rPr lang="en-US" sz="2800" dirty="0" err="1">
                <a:solidFill>
                  <a:srgbClr val="0070C0"/>
                </a:solidFill>
              </a:rPr>
              <a:t>thể</a:t>
            </a:r>
            <a:r>
              <a:rPr lang="en-US" sz="2800" dirty="0">
                <a:solidFill>
                  <a:srgbClr val="0070C0"/>
                </a:solidFill>
              </a:rPr>
              <a:t>.</a:t>
            </a:r>
          </a:p>
        </p:txBody>
      </p:sp>
      <p:sp>
        <p:nvSpPr>
          <p:cNvPr id="21" name="Rectangle 10"/>
          <p:cNvSpPr>
            <a:spLocks noChangeArrowheads="1"/>
          </p:cNvSpPr>
          <p:nvPr/>
        </p:nvSpPr>
        <p:spPr bwMode="auto">
          <a:xfrm>
            <a:off x="813641" y="3245295"/>
            <a:ext cx="1007143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sz="2800" dirty="0">
                <a:solidFill>
                  <a:srgbClr val="0070C0"/>
                </a:solidFill>
              </a:rPr>
              <a:t>- </a:t>
            </a:r>
            <a:r>
              <a:rPr lang="en-US" sz="2800" dirty="0" err="1">
                <a:solidFill>
                  <a:srgbClr val="0070C0"/>
                </a:solidFill>
              </a:rPr>
              <a:t>Nguồn</a:t>
            </a:r>
            <a:r>
              <a:rPr lang="en-US" sz="2800" dirty="0">
                <a:solidFill>
                  <a:srgbClr val="0070C0"/>
                </a:solidFill>
              </a:rPr>
              <a:t> </a:t>
            </a:r>
            <a:r>
              <a:rPr lang="en-US" sz="2800" dirty="0" err="1">
                <a:solidFill>
                  <a:srgbClr val="0070C0"/>
                </a:solidFill>
              </a:rPr>
              <a:t>gốc</a:t>
            </a:r>
            <a:r>
              <a:rPr lang="en-US" sz="2800" dirty="0">
                <a:solidFill>
                  <a:srgbClr val="0070C0"/>
                </a:solidFill>
              </a:rPr>
              <a:t>: </a:t>
            </a:r>
          </a:p>
          <a:p>
            <a:pPr algn="just"/>
            <a:r>
              <a:rPr lang="en-US" sz="2800" dirty="0">
                <a:solidFill>
                  <a:srgbClr val="0070C0"/>
                </a:solidFill>
              </a:rPr>
              <a:t>+ </a:t>
            </a:r>
            <a:r>
              <a:rPr lang="en-US" sz="2800" dirty="0" err="1">
                <a:solidFill>
                  <a:srgbClr val="0070C0"/>
                </a:solidFill>
              </a:rPr>
              <a:t>Thực</a:t>
            </a:r>
            <a:r>
              <a:rPr lang="en-US" sz="2800" dirty="0">
                <a:solidFill>
                  <a:srgbClr val="0070C0"/>
                </a:solidFill>
              </a:rPr>
              <a:t> </a:t>
            </a:r>
            <a:r>
              <a:rPr lang="en-US" sz="2800" dirty="0" err="1">
                <a:solidFill>
                  <a:srgbClr val="0070C0"/>
                </a:solidFill>
              </a:rPr>
              <a:t>vật</a:t>
            </a:r>
            <a:r>
              <a:rPr lang="en-US" sz="2800" dirty="0">
                <a:solidFill>
                  <a:srgbClr val="0070C0"/>
                </a:solidFill>
              </a:rPr>
              <a:t>: </a:t>
            </a:r>
            <a:r>
              <a:rPr lang="en-US" sz="2800" dirty="0" err="1">
                <a:solidFill>
                  <a:srgbClr val="0070C0"/>
                </a:solidFill>
              </a:rPr>
              <a:t>gạo</a:t>
            </a:r>
            <a:r>
              <a:rPr lang="en-US" sz="2800" dirty="0">
                <a:solidFill>
                  <a:srgbClr val="0070C0"/>
                </a:solidFill>
              </a:rPr>
              <a:t>, </a:t>
            </a:r>
            <a:r>
              <a:rPr lang="en-US" sz="2800" dirty="0" err="1">
                <a:solidFill>
                  <a:srgbClr val="0070C0"/>
                </a:solidFill>
              </a:rPr>
              <a:t>ngô</a:t>
            </a:r>
            <a:r>
              <a:rPr lang="en-US" sz="2800" dirty="0">
                <a:solidFill>
                  <a:srgbClr val="0070C0"/>
                </a:solidFill>
              </a:rPr>
              <a:t>, </a:t>
            </a:r>
            <a:r>
              <a:rPr lang="en-US" sz="2800" dirty="0" err="1">
                <a:solidFill>
                  <a:srgbClr val="0070C0"/>
                </a:solidFill>
              </a:rPr>
              <a:t>khoai</a:t>
            </a:r>
            <a:r>
              <a:rPr lang="en-US" sz="2800" dirty="0">
                <a:solidFill>
                  <a:srgbClr val="0070C0"/>
                </a:solidFill>
              </a:rPr>
              <a:t>, </a:t>
            </a:r>
            <a:r>
              <a:rPr lang="en-US" sz="2800" dirty="0" err="1">
                <a:solidFill>
                  <a:srgbClr val="0070C0"/>
                </a:solidFill>
              </a:rPr>
              <a:t>sắn</a:t>
            </a:r>
            <a:r>
              <a:rPr lang="en-US" sz="2800" dirty="0">
                <a:solidFill>
                  <a:srgbClr val="0070C0"/>
                </a:solidFill>
              </a:rPr>
              <a:t>, </a:t>
            </a:r>
            <a:r>
              <a:rPr lang="en-US" sz="2800" dirty="0" err="1">
                <a:solidFill>
                  <a:srgbClr val="0070C0"/>
                </a:solidFill>
              </a:rPr>
              <a:t>bánh</a:t>
            </a:r>
            <a:r>
              <a:rPr lang="en-US" sz="2800" dirty="0">
                <a:solidFill>
                  <a:srgbClr val="0070C0"/>
                </a:solidFill>
              </a:rPr>
              <a:t> </a:t>
            </a:r>
            <a:r>
              <a:rPr lang="en-US" sz="2800" dirty="0" err="1">
                <a:solidFill>
                  <a:srgbClr val="0070C0"/>
                </a:solidFill>
              </a:rPr>
              <a:t>mì</a:t>
            </a:r>
            <a:r>
              <a:rPr lang="en-US" sz="2800" dirty="0">
                <a:solidFill>
                  <a:srgbClr val="0070C0"/>
                </a:solidFill>
              </a:rPr>
              <a:t>, </a:t>
            </a:r>
            <a:r>
              <a:rPr lang="en-US" sz="2800" dirty="0" err="1">
                <a:solidFill>
                  <a:srgbClr val="0070C0"/>
                </a:solidFill>
              </a:rPr>
              <a:t>bí</a:t>
            </a:r>
            <a:r>
              <a:rPr lang="en-US" sz="2800" dirty="0">
                <a:solidFill>
                  <a:srgbClr val="0070C0"/>
                </a:solidFill>
              </a:rPr>
              <a:t> </a:t>
            </a:r>
            <a:r>
              <a:rPr lang="en-US" sz="2800" dirty="0" err="1">
                <a:solidFill>
                  <a:srgbClr val="0070C0"/>
                </a:solidFill>
              </a:rPr>
              <a:t>đỏ</a:t>
            </a:r>
            <a:r>
              <a:rPr lang="en-US" sz="2800" dirty="0">
                <a:solidFill>
                  <a:srgbClr val="0070C0"/>
                </a:solidFill>
              </a:rPr>
              <a:t>, </a:t>
            </a:r>
            <a:r>
              <a:rPr lang="en-US" sz="2800" dirty="0" err="1">
                <a:solidFill>
                  <a:srgbClr val="0070C0"/>
                </a:solidFill>
              </a:rPr>
              <a:t>chuối</a:t>
            </a:r>
            <a:r>
              <a:rPr lang="en-US" sz="2800" dirty="0">
                <a:solidFill>
                  <a:srgbClr val="0070C0"/>
                </a:solidFill>
              </a:rPr>
              <a:t>, </a:t>
            </a:r>
            <a:r>
              <a:rPr lang="en-US" sz="2800" dirty="0" err="1">
                <a:solidFill>
                  <a:srgbClr val="0070C0"/>
                </a:solidFill>
              </a:rPr>
              <a:t>cà</a:t>
            </a:r>
            <a:r>
              <a:rPr lang="en-US" sz="2800" dirty="0">
                <a:solidFill>
                  <a:srgbClr val="0070C0"/>
                </a:solidFill>
              </a:rPr>
              <a:t> </a:t>
            </a:r>
            <a:r>
              <a:rPr lang="en-US" sz="2800" dirty="0" err="1">
                <a:solidFill>
                  <a:srgbClr val="0070C0"/>
                </a:solidFill>
              </a:rPr>
              <a:t>rốt</a:t>
            </a:r>
            <a:r>
              <a:rPr lang="en-US" sz="2800" dirty="0">
                <a:solidFill>
                  <a:srgbClr val="0070C0"/>
                </a:solidFill>
              </a:rPr>
              <a:t>, </a:t>
            </a:r>
            <a:r>
              <a:rPr lang="en-US" sz="2800" dirty="0" err="1">
                <a:solidFill>
                  <a:srgbClr val="0070C0"/>
                </a:solidFill>
              </a:rPr>
              <a:t>nho</a:t>
            </a:r>
            <a:r>
              <a:rPr lang="en-US" sz="2800" dirty="0">
                <a:solidFill>
                  <a:srgbClr val="0070C0"/>
                </a:solidFill>
              </a:rPr>
              <a:t>, </a:t>
            </a:r>
            <a:r>
              <a:rPr lang="en-US" sz="2800" dirty="0" err="1">
                <a:solidFill>
                  <a:srgbClr val="0070C0"/>
                </a:solidFill>
              </a:rPr>
              <a:t>dưa</a:t>
            </a:r>
            <a:r>
              <a:rPr lang="en-US" sz="2800" dirty="0">
                <a:solidFill>
                  <a:srgbClr val="0070C0"/>
                </a:solidFill>
              </a:rPr>
              <a:t> </a:t>
            </a:r>
            <a:r>
              <a:rPr lang="en-US" sz="2800" dirty="0" err="1">
                <a:solidFill>
                  <a:srgbClr val="0070C0"/>
                </a:solidFill>
              </a:rPr>
              <a:t>hấu</a:t>
            </a:r>
            <a:r>
              <a:rPr lang="en-US" sz="2800" dirty="0">
                <a:solidFill>
                  <a:srgbClr val="0070C0"/>
                </a:solidFill>
              </a:rPr>
              <a:t>, </a:t>
            </a:r>
            <a:r>
              <a:rPr lang="en-US" sz="2800" dirty="0" err="1">
                <a:solidFill>
                  <a:srgbClr val="0070C0"/>
                </a:solidFill>
              </a:rPr>
              <a:t>củ</a:t>
            </a:r>
            <a:r>
              <a:rPr lang="en-US" sz="2800" dirty="0">
                <a:solidFill>
                  <a:srgbClr val="0070C0"/>
                </a:solidFill>
              </a:rPr>
              <a:t> </a:t>
            </a:r>
            <a:r>
              <a:rPr lang="en-US" sz="2800" dirty="0" err="1">
                <a:solidFill>
                  <a:srgbClr val="0070C0"/>
                </a:solidFill>
              </a:rPr>
              <a:t>cải</a:t>
            </a:r>
            <a:r>
              <a:rPr lang="en-US" sz="2800" dirty="0">
                <a:solidFill>
                  <a:srgbClr val="0070C0"/>
                </a:solidFill>
              </a:rPr>
              <a:t> </a:t>
            </a:r>
            <a:r>
              <a:rPr lang="en-US" sz="2800" dirty="0" err="1">
                <a:solidFill>
                  <a:srgbClr val="0070C0"/>
                </a:solidFill>
              </a:rPr>
              <a:t>đường</a:t>
            </a:r>
            <a:r>
              <a:rPr lang="en-US" sz="2800" dirty="0">
                <a:solidFill>
                  <a:srgbClr val="0070C0"/>
                </a:solidFill>
              </a:rPr>
              <a:t>,...</a:t>
            </a:r>
          </a:p>
          <a:p>
            <a:r>
              <a:rPr lang="en-US" sz="2800" dirty="0">
                <a:solidFill>
                  <a:srgbClr val="0070C0"/>
                </a:solidFill>
              </a:rPr>
              <a:t>+ </a:t>
            </a:r>
            <a:r>
              <a:rPr lang="en-US" sz="2800" dirty="0" err="1">
                <a:solidFill>
                  <a:srgbClr val="0070C0"/>
                </a:solidFill>
              </a:rPr>
              <a:t>Động</a:t>
            </a:r>
            <a:r>
              <a:rPr lang="en-US" sz="2800" dirty="0">
                <a:solidFill>
                  <a:srgbClr val="0070C0"/>
                </a:solidFill>
              </a:rPr>
              <a:t> </a:t>
            </a:r>
            <a:r>
              <a:rPr lang="en-US" sz="2800" dirty="0" err="1">
                <a:solidFill>
                  <a:srgbClr val="0070C0"/>
                </a:solidFill>
              </a:rPr>
              <a:t>vật</a:t>
            </a:r>
            <a:r>
              <a:rPr lang="en-US" sz="2800" dirty="0">
                <a:solidFill>
                  <a:srgbClr val="0070C0"/>
                </a:solidFill>
              </a:rPr>
              <a:t>: </a:t>
            </a:r>
            <a:r>
              <a:rPr lang="en-US" sz="2800" dirty="0" err="1">
                <a:solidFill>
                  <a:srgbClr val="0070C0"/>
                </a:solidFill>
              </a:rPr>
              <a:t>sữa</a:t>
            </a:r>
            <a:endParaRPr lang="en-US" sz="2800" dirty="0">
              <a:solidFill>
                <a:srgbClr val="0070C0"/>
              </a:solidFill>
            </a:endParaRPr>
          </a:p>
        </p:txBody>
      </p:sp>
    </p:spTree>
    <p:extLst>
      <p:ext uri="{BB962C8B-B14F-4D97-AF65-F5344CB8AC3E}">
        <p14:creationId xmlns:p14="http://schemas.microsoft.com/office/powerpoint/2010/main" val="424930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1"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11884819" y="-1"/>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8205"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7879" y="103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441" y="5606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1600" y="642012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125" y="6396446"/>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154514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813641" y="5071704"/>
            <a:ext cx="1438781" cy="1938696"/>
          </a:xfrm>
          <a:prstGeom prst="rect">
            <a:avLst/>
          </a:prstGeom>
        </p:spPr>
      </p:pic>
      <p:pic>
        <p:nvPicPr>
          <p:cNvPr id="27" name="Picture 26"/>
          <p:cNvPicPr>
            <a:picLocks noChangeAspect="1"/>
          </p:cNvPicPr>
          <p:nvPr/>
        </p:nvPicPr>
        <p:blipFill>
          <a:blip r:embed="rId3"/>
          <a:stretch>
            <a:fillRect/>
          </a:stretch>
        </p:blipFill>
        <p:spPr>
          <a:xfrm>
            <a:off x="5455028" y="4914950"/>
            <a:ext cx="1438781" cy="1938696"/>
          </a:xfrm>
          <a:prstGeom prst="rect">
            <a:avLst/>
          </a:prstGeom>
        </p:spPr>
      </p:pic>
      <p:pic>
        <p:nvPicPr>
          <p:cNvPr id="28" name="Picture 27"/>
          <p:cNvPicPr>
            <a:picLocks noChangeAspect="1"/>
          </p:cNvPicPr>
          <p:nvPr/>
        </p:nvPicPr>
        <p:blipFill>
          <a:blip r:embed="rId3"/>
          <a:stretch>
            <a:fillRect/>
          </a:stretch>
        </p:blipFill>
        <p:spPr>
          <a:xfrm>
            <a:off x="10550053" y="4914950"/>
            <a:ext cx="1438781" cy="1938696"/>
          </a:xfrm>
          <a:prstGeom prst="rect">
            <a:avLst/>
          </a:prstGeom>
        </p:spPr>
      </p:pic>
      <p:sp>
        <p:nvSpPr>
          <p:cNvPr id="21" name="Rectangle 10"/>
          <p:cNvSpPr>
            <a:spLocks noChangeArrowheads="1"/>
          </p:cNvSpPr>
          <p:nvPr/>
        </p:nvSpPr>
        <p:spPr bwMode="auto">
          <a:xfrm>
            <a:off x="1146003" y="646331"/>
            <a:ext cx="100714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dirty="0">
                <a:solidFill>
                  <a:srgbClr val="0070C0"/>
                </a:solidFill>
              </a:rPr>
              <a:t>- </a:t>
            </a:r>
            <a:r>
              <a:rPr lang="en-US" dirty="0" err="1">
                <a:solidFill>
                  <a:srgbClr val="0070C0"/>
                </a:solidFill>
              </a:rPr>
              <a:t>Vai</a:t>
            </a:r>
            <a:r>
              <a:rPr lang="en-US" dirty="0">
                <a:solidFill>
                  <a:srgbClr val="0070C0"/>
                </a:solidFill>
              </a:rPr>
              <a:t> </a:t>
            </a:r>
            <a:r>
              <a:rPr lang="en-US" dirty="0" err="1">
                <a:solidFill>
                  <a:srgbClr val="0070C0"/>
                </a:solidFill>
              </a:rPr>
              <a:t>trò</a:t>
            </a:r>
            <a:r>
              <a:rPr lang="en-US" dirty="0">
                <a:solidFill>
                  <a:srgbClr val="0070C0"/>
                </a:solidFill>
              </a:rPr>
              <a:t> </a:t>
            </a:r>
            <a:r>
              <a:rPr lang="en-US" dirty="0" err="1">
                <a:solidFill>
                  <a:srgbClr val="0070C0"/>
                </a:solidFill>
              </a:rPr>
              <a:t>của</a:t>
            </a:r>
            <a:r>
              <a:rPr lang="en-US" dirty="0">
                <a:solidFill>
                  <a:srgbClr val="0070C0"/>
                </a:solidFill>
              </a:rPr>
              <a:t> carbohydrate: </a:t>
            </a:r>
          </a:p>
          <a:p>
            <a:pPr algn="just"/>
            <a:r>
              <a:rPr lang="en-US" dirty="0">
                <a:solidFill>
                  <a:srgbClr val="0070C0"/>
                </a:solidFill>
              </a:rPr>
              <a:t>+ </a:t>
            </a:r>
            <a:r>
              <a:rPr lang="en-US" dirty="0" err="1">
                <a:solidFill>
                  <a:srgbClr val="0070C0"/>
                </a:solidFill>
              </a:rPr>
              <a:t>Cung</a:t>
            </a:r>
            <a:r>
              <a:rPr lang="en-US" dirty="0">
                <a:solidFill>
                  <a:srgbClr val="0070C0"/>
                </a:solidFill>
              </a:rPr>
              <a:t> </a:t>
            </a:r>
            <a:r>
              <a:rPr lang="en-US" dirty="0" err="1">
                <a:solidFill>
                  <a:srgbClr val="0070C0"/>
                </a:solidFill>
              </a:rPr>
              <a:t>cấp</a:t>
            </a:r>
            <a:r>
              <a:rPr lang="en-US" dirty="0">
                <a:solidFill>
                  <a:srgbClr val="0070C0"/>
                </a:solidFill>
              </a:rPr>
              <a:t> </a:t>
            </a:r>
            <a:r>
              <a:rPr lang="en-US" dirty="0" err="1">
                <a:solidFill>
                  <a:srgbClr val="0070C0"/>
                </a:solidFill>
              </a:rPr>
              <a:t>năng</a:t>
            </a:r>
            <a:r>
              <a:rPr lang="en-US" dirty="0">
                <a:solidFill>
                  <a:srgbClr val="0070C0"/>
                </a:solidFill>
              </a:rPr>
              <a:t> </a:t>
            </a:r>
            <a:r>
              <a:rPr lang="en-US" dirty="0" err="1">
                <a:solidFill>
                  <a:srgbClr val="0070C0"/>
                </a:solidFill>
              </a:rPr>
              <a:t>lượng</a:t>
            </a:r>
            <a:r>
              <a:rPr lang="en-US" dirty="0">
                <a:solidFill>
                  <a:srgbClr val="0070C0"/>
                </a:solidFill>
              </a:rPr>
              <a:t>: </a:t>
            </a:r>
            <a:r>
              <a:rPr lang="en-US" dirty="0" err="1">
                <a:solidFill>
                  <a:srgbClr val="0070C0"/>
                </a:solidFill>
              </a:rPr>
              <a:t>là</a:t>
            </a:r>
            <a:r>
              <a:rPr lang="en-US" dirty="0">
                <a:solidFill>
                  <a:srgbClr val="0070C0"/>
                </a:solidFill>
              </a:rPr>
              <a:t> </a:t>
            </a:r>
            <a:r>
              <a:rPr lang="en-US" dirty="0" err="1">
                <a:solidFill>
                  <a:srgbClr val="0070C0"/>
                </a:solidFill>
              </a:rPr>
              <a:t>vai</a:t>
            </a:r>
            <a:r>
              <a:rPr lang="en-US" dirty="0">
                <a:solidFill>
                  <a:srgbClr val="0070C0"/>
                </a:solidFill>
              </a:rPr>
              <a:t> </a:t>
            </a:r>
            <a:r>
              <a:rPr lang="en-US" dirty="0" err="1">
                <a:solidFill>
                  <a:srgbClr val="0070C0"/>
                </a:solidFill>
              </a:rPr>
              <a:t>trò</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trọng</a:t>
            </a:r>
            <a:r>
              <a:rPr lang="en-US" dirty="0">
                <a:solidFill>
                  <a:srgbClr val="0070C0"/>
                </a:solidFill>
              </a:rPr>
              <a:t> nhất,1g carbohydrate </a:t>
            </a:r>
            <a:r>
              <a:rPr lang="en-US" dirty="0" err="1">
                <a:solidFill>
                  <a:srgbClr val="0070C0"/>
                </a:solidFill>
              </a:rPr>
              <a:t>cung</a:t>
            </a:r>
            <a:r>
              <a:rPr lang="en-US" dirty="0">
                <a:solidFill>
                  <a:srgbClr val="0070C0"/>
                </a:solidFill>
              </a:rPr>
              <a:t> </a:t>
            </a:r>
            <a:r>
              <a:rPr lang="en-US" dirty="0" err="1">
                <a:solidFill>
                  <a:srgbClr val="0070C0"/>
                </a:solidFill>
              </a:rPr>
              <a:t>cấp</a:t>
            </a:r>
            <a:r>
              <a:rPr lang="en-US" dirty="0">
                <a:solidFill>
                  <a:srgbClr val="0070C0"/>
                </a:solidFill>
              </a:rPr>
              <a:t> </a:t>
            </a:r>
            <a:r>
              <a:rPr lang="en-US" dirty="0" err="1">
                <a:solidFill>
                  <a:srgbClr val="0070C0"/>
                </a:solidFill>
              </a:rPr>
              <a:t>khoảng</a:t>
            </a:r>
            <a:r>
              <a:rPr lang="en-US" dirty="0">
                <a:solidFill>
                  <a:srgbClr val="0070C0"/>
                </a:solidFill>
              </a:rPr>
              <a:t> 4 Kcal </a:t>
            </a:r>
            <a:r>
              <a:rPr lang="en-US" dirty="0" err="1">
                <a:solidFill>
                  <a:srgbClr val="0070C0"/>
                </a:solidFill>
              </a:rPr>
              <a:t>năng</a:t>
            </a:r>
            <a:r>
              <a:rPr lang="en-US" dirty="0">
                <a:solidFill>
                  <a:srgbClr val="0070C0"/>
                </a:solidFill>
              </a:rPr>
              <a:t> </a:t>
            </a:r>
            <a:r>
              <a:rPr lang="en-US" dirty="0" err="1">
                <a:solidFill>
                  <a:srgbClr val="0070C0"/>
                </a:solidFill>
              </a:rPr>
              <a:t>lượng</a:t>
            </a:r>
            <a:r>
              <a:rPr lang="en-US" dirty="0">
                <a:solidFill>
                  <a:srgbClr val="0070C0"/>
                </a:solidFill>
              </a:rPr>
              <a:t>.</a:t>
            </a:r>
          </a:p>
          <a:p>
            <a:pPr algn="just"/>
            <a:r>
              <a:rPr lang="en-US" dirty="0">
                <a:solidFill>
                  <a:srgbClr val="0070C0"/>
                </a:solidFill>
              </a:rPr>
              <a:t>+ </a:t>
            </a:r>
            <a:r>
              <a:rPr lang="en-US" dirty="0" err="1">
                <a:solidFill>
                  <a:srgbClr val="0070C0"/>
                </a:solidFill>
              </a:rPr>
              <a:t>Tạo</a:t>
            </a:r>
            <a:r>
              <a:rPr lang="en-US" dirty="0">
                <a:solidFill>
                  <a:srgbClr val="0070C0"/>
                </a:solidFill>
              </a:rPr>
              <a:t> </a:t>
            </a:r>
            <a:r>
              <a:rPr lang="en-US" dirty="0" err="1">
                <a:solidFill>
                  <a:srgbClr val="0070C0"/>
                </a:solidFill>
              </a:rPr>
              <a:t>hình</a:t>
            </a:r>
            <a:r>
              <a:rPr lang="en-US" dirty="0">
                <a:solidFill>
                  <a:srgbClr val="0070C0"/>
                </a:solidFill>
              </a:rPr>
              <a:t>: </a:t>
            </a:r>
            <a:r>
              <a:rPr lang="en-US" dirty="0" err="1">
                <a:solidFill>
                  <a:srgbClr val="0070C0"/>
                </a:solidFill>
              </a:rPr>
              <a:t>tham</a:t>
            </a:r>
            <a:r>
              <a:rPr lang="en-US" dirty="0">
                <a:solidFill>
                  <a:srgbClr val="0070C0"/>
                </a:solidFill>
              </a:rPr>
              <a:t> </a:t>
            </a:r>
            <a:r>
              <a:rPr lang="en-US" dirty="0" err="1">
                <a:solidFill>
                  <a:srgbClr val="0070C0"/>
                </a:solidFill>
              </a:rPr>
              <a:t>gia</a:t>
            </a:r>
            <a:r>
              <a:rPr lang="en-US" dirty="0">
                <a:solidFill>
                  <a:srgbClr val="0070C0"/>
                </a:solidFill>
              </a:rPr>
              <a:t> </a:t>
            </a:r>
            <a:r>
              <a:rPr lang="en-US" dirty="0" err="1">
                <a:solidFill>
                  <a:srgbClr val="0070C0"/>
                </a:solidFill>
              </a:rPr>
              <a:t>cấu</a:t>
            </a:r>
            <a:r>
              <a:rPr lang="en-US" dirty="0">
                <a:solidFill>
                  <a:srgbClr val="0070C0"/>
                </a:solidFill>
              </a:rPr>
              <a:t> </a:t>
            </a:r>
            <a:r>
              <a:rPr lang="en-US" dirty="0" err="1">
                <a:solidFill>
                  <a:srgbClr val="0070C0"/>
                </a:solidFill>
              </a:rPr>
              <a:t>tạo</a:t>
            </a:r>
            <a:r>
              <a:rPr lang="en-US" dirty="0">
                <a:solidFill>
                  <a:srgbClr val="0070C0"/>
                </a:solidFill>
              </a:rPr>
              <a:t> </a:t>
            </a:r>
            <a:r>
              <a:rPr lang="en-US" dirty="0" err="1">
                <a:solidFill>
                  <a:srgbClr val="0070C0"/>
                </a:solidFill>
              </a:rPr>
              <a:t>tế</a:t>
            </a:r>
            <a:r>
              <a:rPr lang="en-US" dirty="0">
                <a:solidFill>
                  <a:srgbClr val="0070C0"/>
                </a:solidFill>
              </a:rPr>
              <a:t> </a:t>
            </a:r>
            <a:r>
              <a:rPr lang="en-US" dirty="0" err="1">
                <a:solidFill>
                  <a:srgbClr val="0070C0"/>
                </a:solidFill>
              </a:rPr>
              <a:t>bào</a:t>
            </a:r>
            <a:r>
              <a:rPr lang="en-US" dirty="0">
                <a:solidFill>
                  <a:srgbClr val="0070C0"/>
                </a:solidFill>
              </a:rPr>
              <a:t> </a:t>
            </a:r>
            <a:r>
              <a:rPr lang="en-US" dirty="0" err="1">
                <a:solidFill>
                  <a:srgbClr val="0070C0"/>
                </a:solidFill>
              </a:rPr>
              <a:t>và</a:t>
            </a:r>
            <a:r>
              <a:rPr lang="en-US" dirty="0">
                <a:solidFill>
                  <a:srgbClr val="0070C0"/>
                </a:solidFill>
              </a:rPr>
              <a:t> </a:t>
            </a:r>
            <a:r>
              <a:rPr lang="en-US" dirty="0" err="1">
                <a:solidFill>
                  <a:srgbClr val="0070C0"/>
                </a:solidFill>
              </a:rPr>
              <a:t>các</a:t>
            </a:r>
            <a:r>
              <a:rPr lang="en-US" dirty="0">
                <a:solidFill>
                  <a:srgbClr val="0070C0"/>
                </a:solidFill>
              </a:rPr>
              <a:t> </a:t>
            </a:r>
            <a:r>
              <a:rPr lang="en-US" dirty="0" err="1">
                <a:solidFill>
                  <a:srgbClr val="0070C0"/>
                </a:solidFill>
              </a:rPr>
              <a:t>mô</a:t>
            </a:r>
            <a:r>
              <a:rPr lang="en-US" dirty="0">
                <a:solidFill>
                  <a:srgbClr val="0070C0"/>
                </a:solidFill>
              </a:rPr>
              <a:t> </a:t>
            </a:r>
            <a:r>
              <a:rPr lang="en-US" dirty="0" err="1">
                <a:solidFill>
                  <a:srgbClr val="0070C0"/>
                </a:solidFill>
              </a:rPr>
              <a:t>của</a:t>
            </a:r>
            <a:r>
              <a:rPr lang="en-US" dirty="0">
                <a:solidFill>
                  <a:srgbClr val="0070C0"/>
                </a:solidFill>
              </a:rPr>
              <a:t> </a:t>
            </a:r>
            <a:r>
              <a:rPr lang="en-US" dirty="0" err="1">
                <a:solidFill>
                  <a:srgbClr val="0070C0"/>
                </a:solidFill>
              </a:rPr>
              <a:t>cơ</a:t>
            </a:r>
            <a:r>
              <a:rPr lang="en-US" dirty="0">
                <a:solidFill>
                  <a:srgbClr val="0070C0"/>
                </a:solidFill>
              </a:rPr>
              <a:t> </a:t>
            </a:r>
            <a:r>
              <a:rPr lang="en-US" dirty="0" err="1">
                <a:solidFill>
                  <a:srgbClr val="0070C0"/>
                </a:solidFill>
              </a:rPr>
              <a:t>thể</a:t>
            </a:r>
            <a:r>
              <a:rPr lang="en-US" dirty="0">
                <a:solidFill>
                  <a:srgbClr val="0070C0"/>
                </a:solidFill>
              </a:rPr>
              <a:t>.</a:t>
            </a:r>
          </a:p>
          <a:p>
            <a:pPr algn="just"/>
            <a:r>
              <a:rPr lang="en-US" dirty="0">
                <a:solidFill>
                  <a:srgbClr val="0070C0"/>
                </a:solidFill>
              </a:rPr>
              <a:t>+ </a:t>
            </a:r>
            <a:r>
              <a:rPr lang="en-US" dirty="0" err="1">
                <a:solidFill>
                  <a:srgbClr val="0070C0"/>
                </a:solidFill>
              </a:rPr>
              <a:t>Điều</a:t>
            </a:r>
            <a:r>
              <a:rPr lang="en-US" dirty="0">
                <a:solidFill>
                  <a:srgbClr val="0070C0"/>
                </a:solidFill>
              </a:rPr>
              <a:t> </a:t>
            </a:r>
            <a:r>
              <a:rPr lang="en-US" dirty="0" err="1">
                <a:solidFill>
                  <a:srgbClr val="0070C0"/>
                </a:solidFill>
              </a:rPr>
              <a:t>hoà</a:t>
            </a:r>
            <a:r>
              <a:rPr lang="en-US" dirty="0">
                <a:solidFill>
                  <a:srgbClr val="0070C0"/>
                </a:solidFill>
              </a:rPr>
              <a:t> </a:t>
            </a:r>
            <a:r>
              <a:rPr lang="en-US" dirty="0" err="1">
                <a:solidFill>
                  <a:srgbClr val="0070C0"/>
                </a:solidFill>
              </a:rPr>
              <a:t>hoạt</a:t>
            </a:r>
            <a:r>
              <a:rPr lang="en-US" dirty="0">
                <a:solidFill>
                  <a:srgbClr val="0070C0"/>
                </a:solidFill>
              </a:rPr>
              <a:t> </a:t>
            </a:r>
            <a:r>
              <a:rPr lang="en-US" dirty="0" err="1">
                <a:solidFill>
                  <a:srgbClr val="0070C0"/>
                </a:solidFill>
              </a:rPr>
              <a:t>động</a:t>
            </a:r>
            <a:r>
              <a:rPr lang="en-US" dirty="0">
                <a:solidFill>
                  <a:srgbClr val="0070C0"/>
                </a:solidFill>
              </a:rPr>
              <a:t> </a:t>
            </a:r>
            <a:r>
              <a:rPr lang="en-US" dirty="0" err="1">
                <a:solidFill>
                  <a:srgbClr val="0070C0"/>
                </a:solidFill>
              </a:rPr>
              <a:t>của</a:t>
            </a:r>
            <a:r>
              <a:rPr lang="en-US" dirty="0">
                <a:solidFill>
                  <a:srgbClr val="0070C0"/>
                </a:solidFill>
              </a:rPr>
              <a:t> </a:t>
            </a:r>
            <a:r>
              <a:rPr lang="en-US" dirty="0" err="1">
                <a:solidFill>
                  <a:srgbClr val="0070C0"/>
                </a:solidFill>
              </a:rPr>
              <a:t>cơ</a:t>
            </a:r>
            <a:r>
              <a:rPr lang="en-US" dirty="0">
                <a:solidFill>
                  <a:srgbClr val="0070C0"/>
                </a:solidFill>
              </a:rPr>
              <a:t> </a:t>
            </a:r>
            <a:r>
              <a:rPr lang="en-US" dirty="0" err="1">
                <a:solidFill>
                  <a:srgbClr val="0070C0"/>
                </a:solidFill>
              </a:rPr>
              <a:t>thể</a:t>
            </a:r>
            <a:r>
              <a:rPr lang="en-US" dirty="0">
                <a:solidFill>
                  <a:srgbClr val="0070C0"/>
                </a:solidFill>
              </a:rPr>
              <a:t>: </a:t>
            </a:r>
            <a:r>
              <a:rPr lang="en-US" dirty="0" err="1">
                <a:solidFill>
                  <a:srgbClr val="0070C0"/>
                </a:solidFill>
              </a:rPr>
              <a:t>tham</a:t>
            </a:r>
            <a:r>
              <a:rPr lang="en-US" dirty="0">
                <a:solidFill>
                  <a:srgbClr val="0070C0"/>
                </a:solidFill>
              </a:rPr>
              <a:t> </a:t>
            </a:r>
            <a:r>
              <a:rPr lang="en-US" dirty="0" err="1">
                <a:solidFill>
                  <a:srgbClr val="0070C0"/>
                </a:solidFill>
              </a:rPr>
              <a:t>gia</a:t>
            </a:r>
            <a:r>
              <a:rPr lang="en-US" dirty="0">
                <a:solidFill>
                  <a:srgbClr val="0070C0"/>
                </a:solidFill>
              </a:rPr>
              <a:t> </a:t>
            </a:r>
            <a:r>
              <a:rPr lang="en-US" dirty="0" err="1">
                <a:solidFill>
                  <a:srgbClr val="0070C0"/>
                </a:solidFill>
              </a:rPr>
              <a:t>chuyển</a:t>
            </a:r>
            <a:r>
              <a:rPr lang="en-US" dirty="0">
                <a:solidFill>
                  <a:srgbClr val="0070C0"/>
                </a:solidFill>
              </a:rPr>
              <a:t> </a:t>
            </a:r>
            <a:r>
              <a:rPr lang="en-US" dirty="0" err="1">
                <a:solidFill>
                  <a:srgbClr val="0070C0"/>
                </a:solidFill>
              </a:rPr>
              <a:t>hóa</a:t>
            </a:r>
            <a:r>
              <a:rPr lang="en-US" dirty="0">
                <a:solidFill>
                  <a:srgbClr val="0070C0"/>
                </a:solidFill>
              </a:rPr>
              <a:t> lipid, </a:t>
            </a:r>
            <a:r>
              <a:rPr lang="en-US" dirty="0" err="1">
                <a:solidFill>
                  <a:srgbClr val="0070C0"/>
                </a:solidFill>
              </a:rPr>
              <a:t>giữ</a:t>
            </a:r>
            <a:r>
              <a:rPr lang="en-US" dirty="0">
                <a:solidFill>
                  <a:srgbClr val="0070C0"/>
                </a:solidFill>
              </a:rPr>
              <a:t> </a:t>
            </a:r>
            <a:r>
              <a:rPr lang="en-US" dirty="0" err="1">
                <a:solidFill>
                  <a:srgbClr val="0070C0"/>
                </a:solidFill>
              </a:rPr>
              <a:t>ổn</a:t>
            </a:r>
            <a:r>
              <a:rPr lang="en-US" dirty="0">
                <a:solidFill>
                  <a:srgbClr val="0070C0"/>
                </a:solidFill>
              </a:rPr>
              <a:t> </a:t>
            </a:r>
            <a:r>
              <a:rPr lang="en-US" dirty="0" err="1">
                <a:solidFill>
                  <a:srgbClr val="0070C0"/>
                </a:solidFill>
              </a:rPr>
              <a:t>định</a:t>
            </a:r>
            <a:r>
              <a:rPr lang="en-US" dirty="0">
                <a:solidFill>
                  <a:srgbClr val="0070C0"/>
                </a:solidFill>
              </a:rPr>
              <a:t> </a:t>
            </a:r>
            <a:r>
              <a:rPr lang="en-US" dirty="0" err="1">
                <a:solidFill>
                  <a:srgbClr val="0070C0"/>
                </a:solidFill>
              </a:rPr>
              <a:t>hằng</a:t>
            </a:r>
            <a:r>
              <a:rPr lang="en-US" dirty="0">
                <a:solidFill>
                  <a:srgbClr val="0070C0"/>
                </a:solidFill>
              </a:rPr>
              <a:t> </a:t>
            </a:r>
            <a:r>
              <a:rPr lang="en-US" dirty="0" err="1">
                <a:solidFill>
                  <a:srgbClr val="0070C0"/>
                </a:solidFill>
              </a:rPr>
              <a:t>số</a:t>
            </a:r>
            <a:r>
              <a:rPr lang="en-US" dirty="0">
                <a:solidFill>
                  <a:srgbClr val="0070C0"/>
                </a:solidFill>
              </a:rPr>
              <a:t> </a:t>
            </a:r>
            <a:r>
              <a:rPr lang="en-US" dirty="0" err="1">
                <a:solidFill>
                  <a:srgbClr val="0070C0"/>
                </a:solidFill>
              </a:rPr>
              <a:t>nội</a:t>
            </a:r>
            <a:r>
              <a:rPr lang="en-US" dirty="0">
                <a:solidFill>
                  <a:srgbClr val="0070C0"/>
                </a:solidFill>
              </a:rPr>
              <a:t> </a:t>
            </a:r>
            <a:r>
              <a:rPr lang="en-US" dirty="0" err="1">
                <a:solidFill>
                  <a:srgbClr val="0070C0"/>
                </a:solidFill>
              </a:rPr>
              <a:t>môi</a:t>
            </a:r>
            <a:r>
              <a:rPr lang="en-US" dirty="0">
                <a:solidFill>
                  <a:srgbClr val="0070C0"/>
                </a:solidFill>
              </a:rPr>
              <a:t>.</a:t>
            </a:r>
          </a:p>
          <a:p>
            <a:pPr algn="just"/>
            <a:r>
              <a:rPr lang="en-US" dirty="0">
                <a:solidFill>
                  <a:srgbClr val="0070C0"/>
                </a:solidFill>
              </a:rPr>
              <a:t>+ </a:t>
            </a:r>
            <a:r>
              <a:rPr lang="en-US" dirty="0" err="1">
                <a:solidFill>
                  <a:srgbClr val="0070C0"/>
                </a:solidFill>
              </a:rPr>
              <a:t>Cung</a:t>
            </a:r>
            <a:r>
              <a:rPr lang="en-US" dirty="0">
                <a:solidFill>
                  <a:srgbClr val="0070C0"/>
                </a:solidFill>
              </a:rPr>
              <a:t> </a:t>
            </a:r>
            <a:r>
              <a:rPr lang="en-US" dirty="0" err="1">
                <a:solidFill>
                  <a:srgbClr val="0070C0"/>
                </a:solidFill>
              </a:rPr>
              <a:t>cấp</a:t>
            </a:r>
            <a:r>
              <a:rPr lang="en-US" dirty="0">
                <a:solidFill>
                  <a:srgbClr val="0070C0"/>
                </a:solidFill>
              </a:rPr>
              <a:t> </a:t>
            </a:r>
            <a:r>
              <a:rPr lang="en-US" dirty="0" err="1">
                <a:solidFill>
                  <a:srgbClr val="0070C0"/>
                </a:solidFill>
              </a:rPr>
              <a:t>chất</a:t>
            </a:r>
            <a:r>
              <a:rPr lang="en-US" dirty="0">
                <a:solidFill>
                  <a:srgbClr val="0070C0"/>
                </a:solidFill>
              </a:rPr>
              <a:t> </a:t>
            </a:r>
            <a:r>
              <a:rPr lang="en-US" dirty="0" err="1">
                <a:solidFill>
                  <a:srgbClr val="0070C0"/>
                </a:solidFill>
              </a:rPr>
              <a:t>xơ</a:t>
            </a:r>
            <a:r>
              <a:rPr lang="en-US" dirty="0">
                <a:solidFill>
                  <a:srgbClr val="0070C0"/>
                </a:solidFill>
              </a:rPr>
              <a:t> </a:t>
            </a:r>
            <a:r>
              <a:rPr lang="en-US" dirty="0" err="1">
                <a:solidFill>
                  <a:srgbClr val="0070C0"/>
                </a:solidFill>
              </a:rPr>
              <a:t>cho</a:t>
            </a:r>
            <a:r>
              <a:rPr lang="en-US" dirty="0">
                <a:solidFill>
                  <a:srgbClr val="0070C0"/>
                </a:solidFill>
              </a:rPr>
              <a:t> </a:t>
            </a:r>
            <a:r>
              <a:rPr lang="en-US" dirty="0" err="1">
                <a:solidFill>
                  <a:srgbClr val="0070C0"/>
                </a:solidFill>
              </a:rPr>
              <a:t>cơ</a:t>
            </a:r>
            <a:r>
              <a:rPr lang="en-US" dirty="0">
                <a:solidFill>
                  <a:srgbClr val="0070C0"/>
                </a:solidFill>
              </a:rPr>
              <a:t> </a:t>
            </a:r>
            <a:r>
              <a:rPr lang="en-US" dirty="0" err="1">
                <a:solidFill>
                  <a:srgbClr val="0070C0"/>
                </a:solidFill>
              </a:rPr>
              <a:t>thể</a:t>
            </a:r>
            <a:r>
              <a:rPr lang="en-US" dirty="0">
                <a:solidFill>
                  <a:srgbClr val="0070C0"/>
                </a:solidFill>
              </a:rPr>
              <a:t>.</a:t>
            </a:r>
          </a:p>
        </p:txBody>
      </p:sp>
      <p:sp>
        <p:nvSpPr>
          <p:cNvPr id="17" name="Rectangle 10"/>
          <p:cNvSpPr>
            <a:spLocks noChangeArrowheads="1"/>
          </p:cNvSpPr>
          <p:nvPr/>
        </p:nvSpPr>
        <p:spPr bwMode="auto">
          <a:xfrm>
            <a:off x="1060283" y="3657803"/>
            <a:ext cx="10071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dirty="0">
                <a:solidFill>
                  <a:srgbClr val="0070C0"/>
                </a:solidFill>
              </a:rPr>
              <a:t>- </a:t>
            </a:r>
            <a:r>
              <a:rPr lang="en-US" dirty="0" err="1">
                <a:solidFill>
                  <a:srgbClr val="0070C0"/>
                </a:solidFill>
              </a:rPr>
              <a:t>Nhu</a:t>
            </a:r>
            <a:r>
              <a:rPr lang="en-US" dirty="0">
                <a:solidFill>
                  <a:srgbClr val="0070C0"/>
                </a:solidFill>
              </a:rPr>
              <a:t> </a:t>
            </a:r>
            <a:r>
              <a:rPr lang="en-US" dirty="0" err="1">
                <a:solidFill>
                  <a:srgbClr val="0070C0"/>
                </a:solidFill>
              </a:rPr>
              <a:t>cầu</a:t>
            </a:r>
            <a:r>
              <a:rPr lang="en-US" dirty="0">
                <a:solidFill>
                  <a:srgbClr val="0070C0"/>
                </a:solidFill>
              </a:rPr>
              <a:t> </a:t>
            </a:r>
            <a:r>
              <a:rPr lang="en-US" dirty="0" err="1">
                <a:solidFill>
                  <a:srgbClr val="0070C0"/>
                </a:solidFill>
              </a:rPr>
              <a:t>với</a:t>
            </a:r>
            <a:r>
              <a:rPr lang="en-US" dirty="0">
                <a:solidFill>
                  <a:srgbClr val="0070C0"/>
                </a:solidFill>
              </a:rPr>
              <a:t> </a:t>
            </a:r>
            <a:r>
              <a:rPr lang="en-US" dirty="0" err="1">
                <a:solidFill>
                  <a:srgbClr val="0070C0"/>
                </a:solidFill>
              </a:rPr>
              <a:t>cơ</a:t>
            </a:r>
            <a:r>
              <a:rPr lang="en-US" dirty="0">
                <a:solidFill>
                  <a:srgbClr val="0070C0"/>
                </a:solidFill>
              </a:rPr>
              <a:t> </a:t>
            </a:r>
            <a:r>
              <a:rPr lang="en-US" dirty="0" err="1">
                <a:solidFill>
                  <a:srgbClr val="0070C0"/>
                </a:solidFill>
              </a:rPr>
              <a:t>thể</a:t>
            </a:r>
            <a:r>
              <a:rPr lang="en-US" dirty="0">
                <a:solidFill>
                  <a:srgbClr val="0070C0"/>
                </a:solidFill>
              </a:rPr>
              <a:t> </a:t>
            </a:r>
            <a:r>
              <a:rPr lang="en-US" dirty="0" err="1">
                <a:solidFill>
                  <a:srgbClr val="0070C0"/>
                </a:solidFill>
              </a:rPr>
              <a:t>người</a:t>
            </a:r>
            <a:r>
              <a:rPr lang="en-US" dirty="0">
                <a:solidFill>
                  <a:srgbClr val="0070C0"/>
                </a:solidFill>
              </a:rPr>
              <a:t> </a:t>
            </a:r>
            <a:r>
              <a:rPr lang="en-US" dirty="0" err="1">
                <a:solidFill>
                  <a:srgbClr val="0070C0"/>
                </a:solidFill>
              </a:rPr>
              <a:t>trưởng</a:t>
            </a:r>
            <a:r>
              <a:rPr lang="en-US" dirty="0">
                <a:solidFill>
                  <a:srgbClr val="0070C0"/>
                </a:solidFill>
              </a:rPr>
              <a:t> </a:t>
            </a:r>
            <a:r>
              <a:rPr lang="en-US" dirty="0" err="1">
                <a:solidFill>
                  <a:srgbClr val="0070C0"/>
                </a:solidFill>
              </a:rPr>
              <a:t>thành</a:t>
            </a:r>
            <a:r>
              <a:rPr lang="en-US" dirty="0">
                <a:solidFill>
                  <a:srgbClr val="0070C0"/>
                </a:solidFill>
              </a:rPr>
              <a:t>: 56 – 70% </a:t>
            </a:r>
            <a:r>
              <a:rPr lang="en-US" dirty="0" err="1">
                <a:solidFill>
                  <a:srgbClr val="0070C0"/>
                </a:solidFill>
              </a:rPr>
              <a:t>tổng</a:t>
            </a:r>
            <a:r>
              <a:rPr lang="en-US" dirty="0">
                <a:solidFill>
                  <a:srgbClr val="0070C0"/>
                </a:solidFill>
              </a:rPr>
              <a:t> </a:t>
            </a:r>
            <a:r>
              <a:rPr lang="en-US" dirty="0" err="1">
                <a:solidFill>
                  <a:srgbClr val="0070C0"/>
                </a:solidFill>
              </a:rPr>
              <a:t>nhu</a:t>
            </a:r>
            <a:r>
              <a:rPr lang="en-US" dirty="0">
                <a:solidFill>
                  <a:srgbClr val="0070C0"/>
                </a:solidFill>
              </a:rPr>
              <a:t> </a:t>
            </a:r>
            <a:r>
              <a:rPr lang="en-US" dirty="0" err="1">
                <a:solidFill>
                  <a:srgbClr val="0070C0"/>
                </a:solidFill>
              </a:rPr>
              <a:t>cầu</a:t>
            </a:r>
            <a:r>
              <a:rPr lang="en-US" dirty="0">
                <a:solidFill>
                  <a:srgbClr val="0070C0"/>
                </a:solidFill>
              </a:rPr>
              <a:t> </a:t>
            </a:r>
            <a:r>
              <a:rPr lang="en-US" dirty="0" err="1">
                <a:solidFill>
                  <a:srgbClr val="0070C0"/>
                </a:solidFill>
              </a:rPr>
              <a:t>năng</a:t>
            </a:r>
            <a:r>
              <a:rPr lang="en-US" dirty="0">
                <a:solidFill>
                  <a:srgbClr val="0070C0"/>
                </a:solidFill>
              </a:rPr>
              <a:t> </a:t>
            </a:r>
            <a:r>
              <a:rPr lang="en-US" dirty="0" err="1">
                <a:solidFill>
                  <a:srgbClr val="0070C0"/>
                </a:solidFill>
              </a:rPr>
              <a:t>lượng</a:t>
            </a:r>
            <a:r>
              <a:rPr lang="en-US" dirty="0">
                <a:solidFill>
                  <a:srgbClr val="0070C0"/>
                </a:solidFill>
              </a:rPr>
              <a:t>.</a:t>
            </a:r>
          </a:p>
        </p:txBody>
      </p:sp>
    </p:spTree>
    <p:extLst>
      <p:ext uri="{BB962C8B-B14F-4D97-AF65-F5344CB8AC3E}">
        <p14:creationId xmlns:p14="http://schemas.microsoft.com/office/powerpoint/2010/main" val="32037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1894</Words>
  <Application>Microsoft Office PowerPoint</Application>
  <PresentationFormat>Widescreen</PresentationFormat>
  <Paragraphs>127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Tahoma</vt:lpstr>
      <vt:lpstr>Times New Roman</vt:lpstr>
      <vt:lpstr>VNI-Times</vt:lpstr>
      <vt:lpstr>Office Theme</vt:lpstr>
      <vt:lpstr>PowerPoint Presentation</vt:lpstr>
      <vt:lpstr>Vì sao hằng ngày chúng ta phải sử dụng nhiều loại thực phẩm khác nhau?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26</cp:revision>
  <dcterms:created xsi:type="dcterms:W3CDTF">2024-09-16T07:17:34Z</dcterms:created>
  <dcterms:modified xsi:type="dcterms:W3CDTF">2025-02-03T13:23:25Z</dcterms:modified>
</cp:coreProperties>
</file>