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67" r:id="rId3"/>
    <p:sldId id="266" r:id="rId4"/>
    <p:sldId id="265" r:id="rId5"/>
    <p:sldId id="260" r:id="rId6"/>
    <p:sldId id="291" r:id="rId7"/>
    <p:sldId id="270" r:id="rId8"/>
    <p:sldId id="271" r:id="rId9"/>
    <p:sldId id="272" r:id="rId10"/>
    <p:sldId id="274" r:id="rId11"/>
    <p:sldId id="275" r:id="rId12"/>
    <p:sldId id="276" r:id="rId13"/>
    <p:sldId id="277" r:id="rId14"/>
    <p:sldId id="278" r:id="rId15"/>
    <p:sldId id="279" r:id="rId16"/>
    <p:sldId id="280" r:id="rId17"/>
    <p:sldId id="284" r:id="rId18"/>
    <p:sldId id="283" r:id="rId19"/>
    <p:sldId id="286" r:id="rId20"/>
    <p:sldId id="287" r:id="rId21"/>
    <p:sldId id="288" r:id="rId22"/>
    <p:sldId id="293" r:id="rId23"/>
    <p:sldId id="292" r:id="rId24"/>
    <p:sldId id="289" r:id="rId25"/>
    <p:sldId id="294" r:id="rId26"/>
    <p:sldId id="295" r:id="rId27"/>
    <p:sldId id="304" r:id="rId28"/>
    <p:sldId id="299" r:id="rId29"/>
    <p:sldId id="303" r:id="rId30"/>
    <p:sldId id="297" r:id="rId31"/>
    <p:sldId id="302" r:id="rId32"/>
    <p:sldId id="305" r:id="rId33"/>
    <p:sldId id="308" r:id="rId34"/>
    <p:sldId id="300" r:id="rId35"/>
    <p:sldId id="262" r:id="rId36"/>
  </p:sldIdLst>
  <p:sldSz cx="9144000" cy="6858000" type="screen4x3"/>
  <p:notesSz cx="6858000" cy="9144000"/>
  <p:defaultTextStyle>
    <a:defPPr>
      <a:defRPr lang="en-US"/>
    </a:defPPr>
    <a:lvl1pPr marL="0" algn="l" defTabSz="914393" rtl="0" eaLnBrk="1" latinLnBrk="0" hangingPunct="1">
      <a:defRPr sz="1800" kern="1200">
        <a:solidFill>
          <a:schemeClr val="tx1"/>
        </a:solidFill>
        <a:latin typeface="+mn-lt"/>
        <a:ea typeface="+mn-ea"/>
        <a:cs typeface="+mn-cs"/>
      </a:defRPr>
    </a:lvl1pPr>
    <a:lvl2pPr marL="457196" algn="l" defTabSz="914393" rtl="0" eaLnBrk="1" latinLnBrk="0" hangingPunct="1">
      <a:defRPr sz="1800" kern="1200">
        <a:solidFill>
          <a:schemeClr val="tx1"/>
        </a:solidFill>
        <a:latin typeface="+mn-lt"/>
        <a:ea typeface="+mn-ea"/>
        <a:cs typeface="+mn-cs"/>
      </a:defRPr>
    </a:lvl2pPr>
    <a:lvl3pPr marL="914393" algn="l" defTabSz="914393" rtl="0" eaLnBrk="1" latinLnBrk="0" hangingPunct="1">
      <a:defRPr sz="1800" kern="1200">
        <a:solidFill>
          <a:schemeClr val="tx1"/>
        </a:solidFill>
        <a:latin typeface="+mn-lt"/>
        <a:ea typeface="+mn-ea"/>
        <a:cs typeface="+mn-cs"/>
      </a:defRPr>
    </a:lvl3pPr>
    <a:lvl4pPr marL="1371589" algn="l" defTabSz="914393" rtl="0" eaLnBrk="1" latinLnBrk="0" hangingPunct="1">
      <a:defRPr sz="1800" kern="1200">
        <a:solidFill>
          <a:schemeClr val="tx1"/>
        </a:solidFill>
        <a:latin typeface="+mn-lt"/>
        <a:ea typeface="+mn-ea"/>
        <a:cs typeface="+mn-cs"/>
      </a:defRPr>
    </a:lvl4pPr>
    <a:lvl5pPr marL="1828785" algn="l" defTabSz="914393" rtl="0" eaLnBrk="1" latinLnBrk="0" hangingPunct="1">
      <a:defRPr sz="1800" kern="1200">
        <a:solidFill>
          <a:schemeClr val="tx1"/>
        </a:solidFill>
        <a:latin typeface="+mn-lt"/>
        <a:ea typeface="+mn-ea"/>
        <a:cs typeface="+mn-cs"/>
      </a:defRPr>
    </a:lvl5pPr>
    <a:lvl6pPr marL="2285982" algn="l" defTabSz="914393" rtl="0" eaLnBrk="1" latinLnBrk="0" hangingPunct="1">
      <a:defRPr sz="1800" kern="1200">
        <a:solidFill>
          <a:schemeClr val="tx1"/>
        </a:solidFill>
        <a:latin typeface="+mn-lt"/>
        <a:ea typeface="+mn-ea"/>
        <a:cs typeface="+mn-cs"/>
      </a:defRPr>
    </a:lvl6pPr>
    <a:lvl7pPr marL="2743178" algn="l" defTabSz="914393" rtl="0" eaLnBrk="1" latinLnBrk="0" hangingPunct="1">
      <a:defRPr sz="1800" kern="1200">
        <a:solidFill>
          <a:schemeClr val="tx1"/>
        </a:solidFill>
        <a:latin typeface="+mn-lt"/>
        <a:ea typeface="+mn-ea"/>
        <a:cs typeface="+mn-cs"/>
      </a:defRPr>
    </a:lvl7pPr>
    <a:lvl8pPr marL="3200374" algn="l" defTabSz="914393" rtl="0" eaLnBrk="1" latinLnBrk="0" hangingPunct="1">
      <a:defRPr sz="1800" kern="1200">
        <a:solidFill>
          <a:schemeClr val="tx1"/>
        </a:solidFill>
        <a:latin typeface="+mn-lt"/>
        <a:ea typeface="+mn-ea"/>
        <a:cs typeface="+mn-cs"/>
      </a:defRPr>
    </a:lvl8pPr>
    <a:lvl9pPr marL="3657571" algn="l" defTabSz="91439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0060"/>
    <a:srgbClr val="1501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bar3DChart>
        <c:barDir val="col"/>
        <c:grouping val="clustered"/>
        <c:gapDepth val="0"/>
        <c:shape val="box"/>
        <c:axId val="132408832"/>
        <c:axId val="134034560"/>
        <c:axId val="0"/>
      </c:bar3DChart>
      <c:catAx>
        <c:axId val="132408832"/>
        <c:scaling>
          <c:orientation val="minMax"/>
        </c:scaling>
        <c:axPos val="b"/>
        <c:tickLblPos val="low"/>
        <c:spPr>
          <a:ln w="1587">
            <a:solidFill>
              <a:schemeClr val="tx1"/>
            </a:solidFill>
            <a:prstDash val="solid"/>
          </a:ln>
        </c:spPr>
        <c:txPr>
          <a:bodyPr rot="0" vert="horz"/>
          <a:lstStyle/>
          <a:p>
            <a:pPr>
              <a:defRPr sz="850" b="1" i="0" u="none" strike="noStrike" baseline="0">
                <a:solidFill>
                  <a:schemeClr val="tx1"/>
                </a:solidFill>
                <a:latin typeface="Arial"/>
                <a:ea typeface="Arial"/>
                <a:cs typeface="Arial"/>
              </a:defRPr>
            </a:pPr>
            <a:endParaRPr lang="en-US"/>
          </a:p>
        </c:txPr>
        <c:crossAx val="134034560"/>
        <c:crosses val="autoZero"/>
        <c:auto val="1"/>
        <c:lblAlgn val="ctr"/>
        <c:lblOffset val="100"/>
        <c:tickMarkSkip val="1"/>
      </c:catAx>
      <c:valAx>
        <c:axId val="134034560"/>
        <c:scaling>
          <c:orientation val="minMax"/>
        </c:scaling>
        <c:axPos val="l"/>
        <c:majorGridlines>
          <c:spPr>
            <a:ln w="1587">
              <a:solidFill>
                <a:schemeClr val="tx1"/>
              </a:solidFill>
              <a:prstDash val="solid"/>
            </a:ln>
          </c:spPr>
        </c:majorGridlines>
        <c:tickLblPos val="nextTo"/>
        <c:spPr>
          <a:ln w="1587">
            <a:solidFill>
              <a:schemeClr val="tx1"/>
            </a:solidFill>
            <a:prstDash val="solid"/>
          </a:ln>
        </c:spPr>
        <c:txPr>
          <a:bodyPr rot="0" vert="horz"/>
          <a:lstStyle/>
          <a:p>
            <a:pPr>
              <a:defRPr sz="850" b="1" i="0" u="none" strike="noStrike" baseline="0">
                <a:solidFill>
                  <a:schemeClr val="tx1"/>
                </a:solidFill>
                <a:latin typeface="Arial"/>
                <a:ea typeface="Arial"/>
                <a:cs typeface="Arial"/>
              </a:defRPr>
            </a:pPr>
            <a:endParaRPr lang="en-US"/>
          </a:p>
        </c:txPr>
        <c:crossAx val="132408832"/>
        <c:crosses val="autoZero"/>
        <c:crossBetween val="between"/>
      </c:valAx>
      <c:spPr>
        <a:noFill/>
        <a:ln w="12698">
          <a:noFill/>
        </a:ln>
      </c:spPr>
    </c:plotArea>
    <c:legend>
      <c:legendPos val="r"/>
      <c:layout>
        <c:manualLayout>
          <c:xMode val="edge"/>
          <c:yMode val="edge"/>
          <c:x val="0.93770856507230249"/>
          <c:y val="0.45513866231647637"/>
          <c:w val="5.7842046718576193E-2"/>
          <c:h val="9.1353996737357251E-2"/>
        </c:manualLayout>
      </c:layout>
      <c:spPr>
        <a:noFill/>
        <a:ln w="1587">
          <a:solidFill>
            <a:schemeClr val="tx1"/>
          </a:solidFill>
          <a:prstDash val="solid"/>
        </a:ln>
      </c:spPr>
      <c:txPr>
        <a:bodyPr/>
        <a:lstStyle/>
        <a:p>
          <a:pPr>
            <a:defRPr sz="78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850" b="1" i="0" u="none" strike="noStrike" baseline="0">
          <a:solidFill>
            <a:schemeClr val="tx1"/>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bar3DChart>
        <c:barDir val="col"/>
        <c:grouping val="clustered"/>
        <c:gapDepth val="0"/>
        <c:shape val="box"/>
        <c:axId val="135346048"/>
        <c:axId val="135862528"/>
        <c:axId val="0"/>
      </c:bar3DChart>
      <c:catAx>
        <c:axId val="135346048"/>
        <c:scaling>
          <c:orientation val="minMax"/>
        </c:scaling>
        <c:axPos val="b"/>
        <c:tickLblPos val="low"/>
        <c:spPr>
          <a:ln w="1587">
            <a:solidFill>
              <a:schemeClr val="tx1"/>
            </a:solidFill>
            <a:prstDash val="solid"/>
          </a:ln>
        </c:spPr>
        <c:txPr>
          <a:bodyPr rot="0" vert="horz"/>
          <a:lstStyle/>
          <a:p>
            <a:pPr>
              <a:defRPr sz="850" b="1" i="0" u="none" strike="noStrike" baseline="0">
                <a:solidFill>
                  <a:schemeClr val="tx1"/>
                </a:solidFill>
                <a:latin typeface="Arial"/>
                <a:ea typeface="Arial"/>
                <a:cs typeface="Arial"/>
              </a:defRPr>
            </a:pPr>
            <a:endParaRPr lang="en-US"/>
          </a:p>
        </c:txPr>
        <c:crossAx val="135862528"/>
        <c:crosses val="autoZero"/>
        <c:auto val="1"/>
        <c:lblAlgn val="ctr"/>
        <c:lblOffset val="100"/>
        <c:tickMarkSkip val="1"/>
      </c:catAx>
      <c:valAx>
        <c:axId val="135862528"/>
        <c:scaling>
          <c:orientation val="minMax"/>
        </c:scaling>
        <c:axPos val="l"/>
        <c:majorGridlines>
          <c:spPr>
            <a:ln w="1587">
              <a:solidFill>
                <a:schemeClr val="tx1"/>
              </a:solidFill>
              <a:prstDash val="solid"/>
            </a:ln>
          </c:spPr>
        </c:majorGridlines>
        <c:tickLblPos val="nextTo"/>
        <c:spPr>
          <a:ln w="1587">
            <a:solidFill>
              <a:schemeClr val="tx1"/>
            </a:solidFill>
            <a:prstDash val="solid"/>
          </a:ln>
        </c:spPr>
        <c:txPr>
          <a:bodyPr rot="0" vert="horz"/>
          <a:lstStyle/>
          <a:p>
            <a:pPr>
              <a:defRPr sz="850" b="1" i="0" u="none" strike="noStrike" baseline="0">
                <a:solidFill>
                  <a:schemeClr val="tx1"/>
                </a:solidFill>
                <a:latin typeface="Arial"/>
                <a:ea typeface="Arial"/>
                <a:cs typeface="Arial"/>
              </a:defRPr>
            </a:pPr>
            <a:endParaRPr lang="en-US"/>
          </a:p>
        </c:txPr>
        <c:crossAx val="135346048"/>
        <c:crosses val="autoZero"/>
        <c:crossBetween val="between"/>
      </c:valAx>
      <c:spPr>
        <a:noFill/>
        <a:ln w="12698">
          <a:noFill/>
        </a:ln>
      </c:spPr>
    </c:plotArea>
    <c:legend>
      <c:legendPos val="r"/>
      <c:layout>
        <c:manualLayout>
          <c:xMode val="edge"/>
          <c:yMode val="edge"/>
          <c:x val="0.93770856507230249"/>
          <c:y val="0.45513866231647637"/>
          <c:w val="5.7842046718576193E-2"/>
          <c:h val="9.1353996737357251E-2"/>
        </c:manualLayout>
      </c:layout>
      <c:spPr>
        <a:noFill/>
        <a:ln w="1587">
          <a:solidFill>
            <a:schemeClr val="tx1"/>
          </a:solidFill>
          <a:prstDash val="solid"/>
        </a:ln>
      </c:spPr>
      <c:txPr>
        <a:bodyPr/>
        <a:lstStyle/>
        <a:p>
          <a:pPr>
            <a:defRPr sz="78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850" b="1" i="0" u="none" strike="noStrike" baseline="0">
          <a:solidFill>
            <a:schemeClr val="tx1"/>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bar3DChart>
        <c:barDir val="col"/>
        <c:grouping val="clustered"/>
        <c:gapDepth val="0"/>
        <c:shape val="box"/>
        <c:axId val="137790976"/>
        <c:axId val="138143232"/>
        <c:axId val="0"/>
      </c:bar3DChart>
      <c:catAx>
        <c:axId val="137790976"/>
        <c:scaling>
          <c:orientation val="minMax"/>
        </c:scaling>
        <c:axPos val="b"/>
        <c:tickLblPos val="low"/>
        <c:spPr>
          <a:ln w="1588">
            <a:solidFill>
              <a:schemeClr val="tx1"/>
            </a:solidFill>
            <a:prstDash val="solid"/>
          </a:ln>
        </c:spPr>
        <c:txPr>
          <a:bodyPr rot="0" vert="horz"/>
          <a:lstStyle/>
          <a:p>
            <a:pPr>
              <a:defRPr sz="850" b="1" i="0" u="none" strike="noStrike" baseline="0">
                <a:solidFill>
                  <a:schemeClr val="tx1"/>
                </a:solidFill>
                <a:latin typeface="Arial"/>
                <a:ea typeface="Arial"/>
                <a:cs typeface="Arial"/>
              </a:defRPr>
            </a:pPr>
            <a:endParaRPr lang="en-US"/>
          </a:p>
        </c:txPr>
        <c:crossAx val="138143232"/>
        <c:crosses val="autoZero"/>
        <c:auto val="1"/>
        <c:lblAlgn val="ctr"/>
        <c:lblOffset val="100"/>
        <c:tickMarkSkip val="1"/>
      </c:catAx>
      <c:valAx>
        <c:axId val="138143232"/>
        <c:scaling>
          <c:orientation val="minMax"/>
        </c:scaling>
        <c:axPos val="l"/>
        <c:majorGridlines>
          <c:spPr>
            <a:ln w="1588">
              <a:solidFill>
                <a:schemeClr val="tx1"/>
              </a:solidFill>
              <a:prstDash val="solid"/>
            </a:ln>
          </c:spPr>
        </c:majorGridlines>
        <c:tickLblPos val="nextTo"/>
        <c:spPr>
          <a:ln w="1588">
            <a:solidFill>
              <a:schemeClr val="tx1"/>
            </a:solidFill>
            <a:prstDash val="solid"/>
          </a:ln>
        </c:spPr>
        <c:txPr>
          <a:bodyPr rot="0" vert="horz"/>
          <a:lstStyle/>
          <a:p>
            <a:pPr>
              <a:defRPr sz="850" b="1" i="0" u="none" strike="noStrike" baseline="0">
                <a:solidFill>
                  <a:schemeClr val="tx1"/>
                </a:solidFill>
                <a:latin typeface="Arial"/>
                <a:ea typeface="Arial"/>
                <a:cs typeface="Arial"/>
              </a:defRPr>
            </a:pPr>
            <a:endParaRPr lang="en-US"/>
          </a:p>
        </c:txPr>
        <c:crossAx val="137790976"/>
        <c:crosses val="autoZero"/>
        <c:crossBetween val="between"/>
      </c:valAx>
      <c:spPr>
        <a:noFill/>
        <a:ln w="12702">
          <a:noFill/>
        </a:ln>
      </c:spPr>
    </c:plotArea>
    <c:legend>
      <c:legendPos val="r"/>
      <c:layout>
        <c:manualLayout>
          <c:xMode val="edge"/>
          <c:yMode val="edge"/>
          <c:x val="0.93770856507230249"/>
          <c:y val="0.45513866231647637"/>
          <c:w val="5.7842046718576193E-2"/>
          <c:h val="9.1353996737357251E-2"/>
        </c:manualLayout>
      </c:layout>
      <c:spPr>
        <a:noFill/>
        <a:ln w="1588">
          <a:solidFill>
            <a:schemeClr val="tx1"/>
          </a:solidFill>
          <a:prstDash val="solid"/>
        </a:ln>
      </c:spPr>
      <c:txPr>
        <a:bodyPr/>
        <a:lstStyle/>
        <a:p>
          <a:pPr>
            <a:defRPr sz="78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850" b="1" i="0" u="none" strike="noStrike" baseline="0">
          <a:solidFill>
            <a:schemeClr val="tx1"/>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bar3DChart>
        <c:barDir val="col"/>
        <c:grouping val="clustered"/>
        <c:gapDepth val="0"/>
        <c:shape val="box"/>
        <c:axId val="138176384"/>
        <c:axId val="138367744"/>
        <c:axId val="0"/>
      </c:bar3DChart>
      <c:catAx>
        <c:axId val="138176384"/>
        <c:scaling>
          <c:orientation val="minMax"/>
        </c:scaling>
        <c:axPos val="b"/>
        <c:tickLblPos val="low"/>
        <c:spPr>
          <a:ln w="1588">
            <a:solidFill>
              <a:schemeClr val="tx1"/>
            </a:solidFill>
            <a:prstDash val="solid"/>
          </a:ln>
        </c:spPr>
        <c:txPr>
          <a:bodyPr rot="0" vert="horz"/>
          <a:lstStyle/>
          <a:p>
            <a:pPr>
              <a:defRPr sz="850" b="1" i="0" u="none" strike="noStrike" baseline="0">
                <a:solidFill>
                  <a:schemeClr val="tx1"/>
                </a:solidFill>
                <a:latin typeface="Arial"/>
                <a:ea typeface="Arial"/>
                <a:cs typeface="Arial"/>
              </a:defRPr>
            </a:pPr>
            <a:endParaRPr lang="en-US"/>
          </a:p>
        </c:txPr>
        <c:crossAx val="138367744"/>
        <c:crosses val="autoZero"/>
        <c:auto val="1"/>
        <c:lblAlgn val="ctr"/>
        <c:lblOffset val="100"/>
        <c:tickMarkSkip val="1"/>
      </c:catAx>
      <c:valAx>
        <c:axId val="138367744"/>
        <c:scaling>
          <c:orientation val="minMax"/>
        </c:scaling>
        <c:axPos val="l"/>
        <c:majorGridlines>
          <c:spPr>
            <a:ln w="1588">
              <a:solidFill>
                <a:schemeClr val="tx1"/>
              </a:solidFill>
              <a:prstDash val="solid"/>
            </a:ln>
          </c:spPr>
        </c:majorGridlines>
        <c:tickLblPos val="nextTo"/>
        <c:spPr>
          <a:ln w="1588">
            <a:solidFill>
              <a:schemeClr val="tx1"/>
            </a:solidFill>
            <a:prstDash val="solid"/>
          </a:ln>
        </c:spPr>
        <c:txPr>
          <a:bodyPr rot="0" vert="horz"/>
          <a:lstStyle/>
          <a:p>
            <a:pPr>
              <a:defRPr sz="850" b="1" i="0" u="none" strike="noStrike" baseline="0">
                <a:solidFill>
                  <a:schemeClr val="tx1"/>
                </a:solidFill>
                <a:latin typeface="Arial"/>
                <a:ea typeface="Arial"/>
                <a:cs typeface="Arial"/>
              </a:defRPr>
            </a:pPr>
            <a:endParaRPr lang="en-US"/>
          </a:p>
        </c:txPr>
        <c:crossAx val="138176384"/>
        <c:crosses val="autoZero"/>
        <c:crossBetween val="between"/>
      </c:valAx>
      <c:spPr>
        <a:noFill/>
        <a:ln w="12702">
          <a:noFill/>
        </a:ln>
      </c:spPr>
    </c:plotArea>
    <c:legend>
      <c:legendPos val="r"/>
      <c:layout>
        <c:manualLayout>
          <c:xMode val="edge"/>
          <c:yMode val="edge"/>
          <c:x val="0.93770856507230249"/>
          <c:y val="0.45513866231647637"/>
          <c:w val="5.7842046718576193E-2"/>
          <c:h val="9.1353996737357251E-2"/>
        </c:manualLayout>
      </c:layout>
      <c:spPr>
        <a:noFill/>
        <a:ln w="1588">
          <a:solidFill>
            <a:schemeClr val="tx1"/>
          </a:solidFill>
          <a:prstDash val="solid"/>
        </a:ln>
      </c:spPr>
      <c:txPr>
        <a:bodyPr/>
        <a:lstStyle/>
        <a:p>
          <a:pPr>
            <a:defRPr sz="78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850" b="1" i="0" u="none" strike="noStrike" baseline="0">
          <a:solidFill>
            <a:schemeClr val="tx1"/>
          </a:solidFill>
          <a:latin typeface="Arial"/>
          <a:ea typeface="Arial"/>
          <a:cs typeface="Aria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15181-3CDD-49CB-9391-0D34EF571EB3}" type="datetimeFigureOut">
              <a:rPr lang="en-US" smtClean="0"/>
              <a:pPr/>
              <a:t>3/29/2023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C5BC4-6219-47C6-B391-75754E8FF2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393" rtl="0" eaLnBrk="1" latinLnBrk="0" hangingPunct="1">
      <a:defRPr sz="1200" kern="1200">
        <a:solidFill>
          <a:schemeClr val="tx1"/>
        </a:solidFill>
        <a:latin typeface="+mn-lt"/>
        <a:ea typeface="+mn-ea"/>
        <a:cs typeface="+mn-cs"/>
      </a:defRPr>
    </a:lvl1pPr>
    <a:lvl2pPr marL="457196" algn="l" defTabSz="914393" rtl="0" eaLnBrk="1" latinLnBrk="0" hangingPunct="1">
      <a:defRPr sz="1200" kern="1200">
        <a:solidFill>
          <a:schemeClr val="tx1"/>
        </a:solidFill>
        <a:latin typeface="+mn-lt"/>
        <a:ea typeface="+mn-ea"/>
        <a:cs typeface="+mn-cs"/>
      </a:defRPr>
    </a:lvl2pPr>
    <a:lvl3pPr marL="914393" algn="l" defTabSz="914393" rtl="0" eaLnBrk="1" latinLnBrk="0" hangingPunct="1">
      <a:defRPr sz="1200" kern="1200">
        <a:solidFill>
          <a:schemeClr val="tx1"/>
        </a:solidFill>
        <a:latin typeface="+mn-lt"/>
        <a:ea typeface="+mn-ea"/>
        <a:cs typeface="+mn-cs"/>
      </a:defRPr>
    </a:lvl3pPr>
    <a:lvl4pPr marL="1371589" algn="l" defTabSz="914393" rtl="0" eaLnBrk="1" latinLnBrk="0" hangingPunct="1">
      <a:defRPr sz="1200" kern="1200">
        <a:solidFill>
          <a:schemeClr val="tx1"/>
        </a:solidFill>
        <a:latin typeface="+mn-lt"/>
        <a:ea typeface="+mn-ea"/>
        <a:cs typeface="+mn-cs"/>
      </a:defRPr>
    </a:lvl4pPr>
    <a:lvl5pPr marL="1828785" algn="l" defTabSz="914393" rtl="0" eaLnBrk="1" latinLnBrk="0" hangingPunct="1">
      <a:defRPr sz="1200" kern="1200">
        <a:solidFill>
          <a:schemeClr val="tx1"/>
        </a:solidFill>
        <a:latin typeface="+mn-lt"/>
        <a:ea typeface="+mn-ea"/>
        <a:cs typeface="+mn-cs"/>
      </a:defRPr>
    </a:lvl5pPr>
    <a:lvl6pPr marL="2285982" algn="l" defTabSz="914393" rtl="0" eaLnBrk="1" latinLnBrk="0" hangingPunct="1">
      <a:defRPr sz="1200" kern="1200">
        <a:solidFill>
          <a:schemeClr val="tx1"/>
        </a:solidFill>
        <a:latin typeface="+mn-lt"/>
        <a:ea typeface="+mn-ea"/>
        <a:cs typeface="+mn-cs"/>
      </a:defRPr>
    </a:lvl6pPr>
    <a:lvl7pPr marL="2743178" algn="l" defTabSz="914393" rtl="0" eaLnBrk="1" latinLnBrk="0" hangingPunct="1">
      <a:defRPr sz="1200" kern="1200">
        <a:solidFill>
          <a:schemeClr val="tx1"/>
        </a:solidFill>
        <a:latin typeface="+mn-lt"/>
        <a:ea typeface="+mn-ea"/>
        <a:cs typeface="+mn-cs"/>
      </a:defRPr>
    </a:lvl7pPr>
    <a:lvl8pPr marL="3200374" algn="l" defTabSz="914393" rtl="0" eaLnBrk="1" latinLnBrk="0" hangingPunct="1">
      <a:defRPr sz="1200" kern="1200">
        <a:solidFill>
          <a:schemeClr val="tx1"/>
        </a:solidFill>
        <a:latin typeface="+mn-lt"/>
        <a:ea typeface="+mn-ea"/>
        <a:cs typeface="+mn-cs"/>
      </a:defRPr>
    </a:lvl8pPr>
    <a:lvl9pPr marL="3657571" algn="l" defTabSz="9143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072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30724" name="灯片编号占位符 3"/>
          <p:cNvSpPr>
            <a:spLocks noGrp="1"/>
          </p:cNvSpPr>
          <p:nvPr>
            <p:ph type="sldNum" sz="quarter" idx="5"/>
          </p:nvPr>
        </p:nvSpPr>
        <p:spPr bwMode="auto">
          <a:noFill/>
          <a:ln>
            <a:miter lim="800000"/>
            <a:headEnd/>
            <a:tailEnd/>
          </a:ln>
        </p:spPr>
        <p:txBody>
          <a:bodyPr/>
          <a:lstStyle/>
          <a:p>
            <a:fld id="{A26970BA-D4AC-45EA-A43C-90C932A369DB}" type="slidenum">
              <a:rPr lang="zh-CN" altLang="en-US" smtClean="0">
                <a:cs typeface="Arial" pitchFamily="34" charset="0"/>
              </a:rPr>
              <a:pPr/>
              <a:t>1</a:t>
            </a:fld>
            <a:endParaRPr lang="zh-CN" alt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90721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Header Placeholder 3"/>
          <p:cNvSpPr>
            <a:spLocks noGrp="1"/>
          </p:cNvSpPr>
          <p:nvPr>
            <p:ph type="hdr" sz="quarter" idx="10"/>
          </p:nvPr>
        </p:nvSpPr>
        <p:spPr/>
        <p:txBody>
          <a:bodyPr/>
          <a:lstStyle/>
          <a:p>
            <a:pPr>
              <a:defRPr/>
            </a:pPr>
            <a:endParaRPr lang="en-US"/>
          </a:p>
        </p:txBody>
      </p:sp>
    </p:spTree>
    <p:extLst>
      <p:ext uri="{BB962C8B-B14F-4D97-AF65-F5344CB8AC3E}">
        <p14:creationId xmlns="" xmlns:p14="http://schemas.microsoft.com/office/powerpoint/2010/main" val="169935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5ed75ccf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698117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3" indent="0" algn="ctr">
              <a:buNone/>
              <a:defRPr>
                <a:solidFill>
                  <a:schemeClr val="tx1">
                    <a:tint val="75000"/>
                  </a:schemeClr>
                </a:solidFill>
              </a:defRPr>
            </a:lvl3pPr>
            <a:lvl4pPr marL="1371589" indent="0" algn="ctr">
              <a:buNone/>
              <a:defRPr>
                <a:solidFill>
                  <a:schemeClr val="tx1">
                    <a:tint val="75000"/>
                  </a:schemeClr>
                </a:solidFill>
              </a:defRPr>
            </a:lvl4pPr>
            <a:lvl5pPr marL="1828785" indent="0" algn="ctr">
              <a:buNone/>
              <a:defRPr>
                <a:solidFill>
                  <a:schemeClr val="tx1">
                    <a:tint val="75000"/>
                  </a:schemeClr>
                </a:solidFill>
              </a:defRPr>
            </a:lvl5pPr>
            <a:lvl6pPr marL="2285982" indent="0" algn="ctr">
              <a:buNone/>
              <a:defRPr>
                <a:solidFill>
                  <a:schemeClr val="tx1">
                    <a:tint val="75000"/>
                  </a:schemeClr>
                </a:solidFill>
              </a:defRPr>
            </a:lvl6pPr>
            <a:lvl7pPr marL="2743178" indent="0" algn="ctr">
              <a:buNone/>
              <a:defRPr>
                <a:solidFill>
                  <a:schemeClr val="tx1">
                    <a:tint val="75000"/>
                  </a:schemeClr>
                </a:solidFill>
              </a:defRPr>
            </a:lvl7pPr>
            <a:lvl8pPr marL="3200374" indent="0" algn="ctr">
              <a:buNone/>
              <a:defRPr>
                <a:solidFill>
                  <a:schemeClr val="tx1">
                    <a:tint val="75000"/>
                  </a:schemeClr>
                </a:solidFill>
              </a:defRPr>
            </a:lvl8pPr>
            <a:lvl9pPr marL="365757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AA7FFF-E24E-4806-AB3D-8F964BDFEC13}"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1E2C-C0D8-45E8-A734-E9CBBB88D2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A7FFF-E24E-4806-AB3D-8F964BDFEC13}"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1E2C-C0D8-45E8-A734-E9CBBB88D2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A7FFF-E24E-4806-AB3D-8F964BDFEC13}"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1E2C-C0D8-45E8-A734-E9CBBB88D2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8234F1-F471-4F65-91EC-AD40D2CB1BA8}" type="datetime1">
              <a:rPr lang="en-US"/>
              <a:pPr>
                <a:defRPr/>
              </a:pPr>
              <a:t>3/29/2023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C5A995-E58C-44D3-B94D-EE7358E28E04}"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3122776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Tm="0">
        <p15:prstTrans prst="airplane"/>
      </p:transition>
    </mc:Choice>
    <mc:Fallback>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2"/>
        <p:cNvGrpSpPr/>
        <p:nvPr/>
      </p:nvGrpSpPr>
      <p:grpSpPr>
        <a:xfrm>
          <a:off x="0" y="0"/>
          <a:ext cx="0" cy="0"/>
          <a:chOff x="0" y="0"/>
          <a:chExt cx="0" cy="0"/>
        </a:xfrm>
      </p:grpSpPr>
      <p:sp>
        <p:nvSpPr>
          <p:cNvPr id="103" name="Google Shape;103;p2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104" name="Google Shape;104;p2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xmlns="" val="231669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A7FFF-E24E-4806-AB3D-8F964BDFEC13}"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1E2C-C0D8-45E8-A734-E9CBBB88D2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3" indent="0">
              <a:buNone/>
              <a:defRPr sz="1600">
                <a:solidFill>
                  <a:schemeClr val="tx1">
                    <a:tint val="75000"/>
                  </a:schemeClr>
                </a:solidFill>
              </a:defRPr>
            </a:lvl3pPr>
            <a:lvl4pPr marL="1371589" indent="0">
              <a:buNone/>
              <a:defRPr sz="1400">
                <a:solidFill>
                  <a:schemeClr val="tx1">
                    <a:tint val="75000"/>
                  </a:schemeClr>
                </a:solidFill>
              </a:defRPr>
            </a:lvl4pPr>
            <a:lvl5pPr marL="1828785" indent="0">
              <a:buNone/>
              <a:defRPr sz="1400">
                <a:solidFill>
                  <a:schemeClr val="tx1">
                    <a:tint val="75000"/>
                  </a:schemeClr>
                </a:solidFill>
              </a:defRPr>
            </a:lvl5pPr>
            <a:lvl6pPr marL="2285982" indent="0">
              <a:buNone/>
              <a:defRPr sz="1400">
                <a:solidFill>
                  <a:schemeClr val="tx1">
                    <a:tint val="75000"/>
                  </a:schemeClr>
                </a:solidFill>
              </a:defRPr>
            </a:lvl6pPr>
            <a:lvl7pPr marL="2743178" indent="0">
              <a:buNone/>
              <a:defRPr sz="1400">
                <a:solidFill>
                  <a:schemeClr val="tx1">
                    <a:tint val="75000"/>
                  </a:schemeClr>
                </a:solidFill>
              </a:defRPr>
            </a:lvl7pPr>
            <a:lvl8pPr marL="3200374" indent="0">
              <a:buNone/>
              <a:defRPr sz="1400">
                <a:solidFill>
                  <a:schemeClr val="tx1">
                    <a:tint val="75000"/>
                  </a:schemeClr>
                </a:solidFill>
              </a:defRPr>
            </a:lvl8pPr>
            <a:lvl9pPr marL="365757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A7FFF-E24E-4806-AB3D-8F964BDFEC13}"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61E2C-C0D8-45E8-A734-E9CBBB88D2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AA7FFF-E24E-4806-AB3D-8F964BDFEC13}"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61E2C-C0D8-45E8-A734-E9CBBB88D2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96" indent="0">
              <a:buNone/>
              <a:defRPr sz="2000" b="1"/>
            </a:lvl2pPr>
            <a:lvl3pPr marL="914393" indent="0">
              <a:buNone/>
              <a:defRPr sz="1800" b="1"/>
            </a:lvl3pPr>
            <a:lvl4pPr marL="1371589" indent="0">
              <a:buNone/>
              <a:defRPr sz="1600" b="1"/>
            </a:lvl4pPr>
            <a:lvl5pPr marL="1828785" indent="0">
              <a:buNone/>
              <a:defRPr sz="1600" b="1"/>
            </a:lvl5pPr>
            <a:lvl6pPr marL="2285982" indent="0">
              <a:buNone/>
              <a:defRPr sz="1600" b="1"/>
            </a:lvl6pPr>
            <a:lvl7pPr marL="2743178" indent="0">
              <a:buNone/>
              <a:defRPr sz="1600" b="1"/>
            </a:lvl7pPr>
            <a:lvl8pPr marL="3200374" indent="0">
              <a:buNone/>
              <a:defRPr sz="1600" b="1"/>
            </a:lvl8pPr>
            <a:lvl9pPr marL="365757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96" indent="0">
              <a:buNone/>
              <a:defRPr sz="2000" b="1"/>
            </a:lvl2pPr>
            <a:lvl3pPr marL="914393" indent="0">
              <a:buNone/>
              <a:defRPr sz="1800" b="1"/>
            </a:lvl3pPr>
            <a:lvl4pPr marL="1371589" indent="0">
              <a:buNone/>
              <a:defRPr sz="1600" b="1"/>
            </a:lvl4pPr>
            <a:lvl5pPr marL="1828785" indent="0">
              <a:buNone/>
              <a:defRPr sz="1600" b="1"/>
            </a:lvl5pPr>
            <a:lvl6pPr marL="2285982" indent="0">
              <a:buNone/>
              <a:defRPr sz="1600" b="1"/>
            </a:lvl6pPr>
            <a:lvl7pPr marL="2743178" indent="0">
              <a:buNone/>
              <a:defRPr sz="1600" b="1"/>
            </a:lvl7pPr>
            <a:lvl8pPr marL="3200374" indent="0">
              <a:buNone/>
              <a:defRPr sz="1600" b="1"/>
            </a:lvl8pPr>
            <a:lvl9pPr marL="365757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AA7FFF-E24E-4806-AB3D-8F964BDFEC13}" type="datetimeFigureOut">
              <a:rPr lang="en-US" smtClean="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61E2C-C0D8-45E8-A734-E9CBBB88D2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AA7FFF-E24E-4806-AB3D-8F964BDFEC13}" type="datetimeFigureOut">
              <a:rPr lang="en-US" smtClean="0"/>
              <a:pPr/>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61E2C-C0D8-45E8-A734-E9CBBB88D2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A7FFF-E24E-4806-AB3D-8F964BDFEC13}" type="datetimeFigureOut">
              <a:rPr lang="en-US" smtClean="0"/>
              <a:pPr/>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61E2C-C0D8-45E8-A734-E9CBBB88D2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96" indent="0">
              <a:buNone/>
              <a:defRPr sz="1200"/>
            </a:lvl2pPr>
            <a:lvl3pPr marL="914393" indent="0">
              <a:buNone/>
              <a:defRPr sz="1000"/>
            </a:lvl3pPr>
            <a:lvl4pPr marL="1371589" indent="0">
              <a:buNone/>
              <a:defRPr sz="900"/>
            </a:lvl4pPr>
            <a:lvl5pPr marL="1828785" indent="0">
              <a:buNone/>
              <a:defRPr sz="900"/>
            </a:lvl5pPr>
            <a:lvl6pPr marL="2285982" indent="0">
              <a:buNone/>
              <a:defRPr sz="900"/>
            </a:lvl6pPr>
            <a:lvl7pPr marL="2743178" indent="0">
              <a:buNone/>
              <a:defRPr sz="900"/>
            </a:lvl7pPr>
            <a:lvl8pPr marL="3200374" indent="0">
              <a:buNone/>
              <a:defRPr sz="900"/>
            </a:lvl8pPr>
            <a:lvl9pPr marL="365757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A7FFF-E24E-4806-AB3D-8F964BDFEC13}"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61E2C-C0D8-45E8-A734-E9CBBB88D2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3" indent="0">
              <a:buNone/>
              <a:defRPr sz="2400"/>
            </a:lvl3pPr>
            <a:lvl4pPr marL="1371589" indent="0">
              <a:buNone/>
              <a:defRPr sz="2000"/>
            </a:lvl4pPr>
            <a:lvl5pPr marL="1828785" indent="0">
              <a:buNone/>
              <a:defRPr sz="2000"/>
            </a:lvl5pPr>
            <a:lvl6pPr marL="2285982" indent="0">
              <a:buNone/>
              <a:defRPr sz="2000"/>
            </a:lvl6pPr>
            <a:lvl7pPr marL="2743178" indent="0">
              <a:buNone/>
              <a:defRPr sz="2000"/>
            </a:lvl7pPr>
            <a:lvl8pPr marL="3200374" indent="0">
              <a:buNone/>
              <a:defRPr sz="2000"/>
            </a:lvl8pPr>
            <a:lvl9pPr marL="365757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3" indent="0">
              <a:buNone/>
              <a:defRPr sz="1000"/>
            </a:lvl3pPr>
            <a:lvl4pPr marL="1371589" indent="0">
              <a:buNone/>
              <a:defRPr sz="900"/>
            </a:lvl4pPr>
            <a:lvl5pPr marL="1828785" indent="0">
              <a:buNone/>
              <a:defRPr sz="900"/>
            </a:lvl5pPr>
            <a:lvl6pPr marL="2285982" indent="0">
              <a:buNone/>
              <a:defRPr sz="900"/>
            </a:lvl6pPr>
            <a:lvl7pPr marL="2743178" indent="0">
              <a:buNone/>
              <a:defRPr sz="900"/>
            </a:lvl7pPr>
            <a:lvl8pPr marL="3200374" indent="0">
              <a:buNone/>
              <a:defRPr sz="900"/>
            </a:lvl8pPr>
            <a:lvl9pPr marL="365757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A7FFF-E24E-4806-AB3D-8F964BDFEC13}"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61E2C-C0D8-45E8-A734-E9CBBB88D2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20" rIns="91439"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9" tIns="45720" rIns="91439"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9" tIns="45720" rIns="91439" bIns="45720" rtlCol="0" anchor="ctr"/>
          <a:lstStyle>
            <a:lvl1pPr algn="l">
              <a:defRPr sz="1200">
                <a:solidFill>
                  <a:schemeClr val="tx1">
                    <a:tint val="75000"/>
                  </a:schemeClr>
                </a:solidFill>
              </a:defRPr>
            </a:lvl1pPr>
          </a:lstStyle>
          <a:p>
            <a:fld id="{BDAA7FFF-E24E-4806-AB3D-8F964BDFEC13}" type="datetimeFigureOut">
              <a:rPr lang="en-US" smtClean="0"/>
              <a:pPr/>
              <a:t>3/29/2023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9" tIns="45720" rIns="91439"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9" tIns="45720" rIns="91439" bIns="45720" rtlCol="0" anchor="ctr"/>
          <a:lstStyle>
            <a:lvl1pPr algn="r">
              <a:defRPr sz="1200">
                <a:solidFill>
                  <a:schemeClr val="tx1">
                    <a:tint val="75000"/>
                  </a:schemeClr>
                </a:solidFill>
              </a:defRPr>
            </a:lvl1pPr>
          </a:lstStyle>
          <a:p>
            <a:fld id="{3FF61E2C-C0D8-45E8-A734-E9CBBB88D2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393" rtl="0" eaLnBrk="1" latinLnBrk="0" hangingPunct="1">
        <a:spcBef>
          <a:spcPct val="0"/>
        </a:spcBef>
        <a:buNone/>
        <a:defRPr sz="4400" kern="1200">
          <a:solidFill>
            <a:schemeClr val="tx1"/>
          </a:solidFill>
          <a:latin typeface="+mj-lt"/>
          <a:ea typeface="+mj-ea"/>
          <a:cs typeface="+mj-cs"/>
        </a:defRPr>
      </a:lvl1pPr>
    </p:titleStyle>
    <p:bodyStyle>
      <a:lvl1pPr marL="342898" indent="-342898" algn="l" defTabSz="9143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4" indent="-285748" algn="l" defTabSz="9143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91" indent="-228598" algn="l" defTabSz="9143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7" indent="-228598" algn="l" defTabSz="9143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3" indent="-228598" algn="l" defTabSz="9143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80" indent="-228598" algn="l" defTabSz="9143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6" indent="-228598" algn="l" defTabSz="9143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72" indent="-228598" algn="l" defTabSz="9143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9" indent="-228598" algn="l" defTabSz="9143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3" rtl="0" eaLnBrk="1" latinLnBrk="0" hangingPunct="1">
        <a:defRPr sz="1800" kern="1200">
          <a:solidFill>
            <a:schemeClr val="tx1"/>
          </a:solidFill>
          <a:latin typeface="+mn-lt"/>
          <a:ea typeface="+mn-ea"/>
          <a:cs typeface="+mn-cs"/>
        </a:defRPr>
      </a:lvl1pPr>
      <a:lvl2pPr marL="457196" algn="l" defTabSz="914393" rtl="0" eaLnBrk="1" latinLnBrk="0" hangingPunct="1">
        <a:defRPr sz="1800" kern="1200">
          <a:solidFill>
            <a:schemeClr val="tx1"/>
          </a:solidFill>
          <a:latin typeface="+mn-lt"/>
          <a:ea typeface="+mn-ea"/>
          <a:cs typeface="+mn-cs"/>
        </a:defRPr>
      </a:lvl2pPr>
      <a:lvl3pPr marL="914393" algn="l" defTabSz="914393" rtl="0" eaLnBrk="1" latinLnBrk="0" hangingPunct="1">
        <a:defRPr sz="1800" kern="1200">
          <a:solidFill>
            <a:schemeClr val="tx1"/>
          </a:solidFill>
          <a:latin typeface="+mn-lt"/>
          <a:ea typeface="+mn-ea"/>
          <a:cs typeface="+mn-cs"/>
        </a:defRPr>
      </a:lvl3pPr>
      <a:lvl4pPr marL="1371589" algn="l" defTabSz="914393" rtl="0" eaLnBrk="1" latinLnBrk="0" hangingPunct="1">
        <a:defRPr sz="1800" kern="1200">
          <a:solidFill>
            <a:schemeClr val="tx1"/>
          </a:solidFill>
          <a:latin typeface="+mn-lt"/>
          <a:ea typeface="+mn-ea"/>
          <a:cs typeface="+mn-cs"/>
        </a:defRPr>
      </a:lvl4pPr>
      <a:lvl5pPr marL="1828785" algn="l" defTabSz="914393" rtl="0" eaLnBrk="1" latinLnBrk="0" hangingPunct="1">
        <a:defRPr sz="1800" kern="1200">
          <a:solidFill>
            <a:schemeClr val="tx1"/>
          </a:solidFill>
          <a:latin typeface="+mn-lt"/>
          <a:ea typeface="+mn-ea"/>
          <a:cs typeface="+mn-cs"/>
        </a:defRPr>
      </a:lvl5pPr>
      <a:lvl6pPr marL="2285982" algn="l" defTabSz="914393" rtl="0" eaLnBrk="1" latinLnBrk="0" hangingPunct="1">
        <a:defRPr sz="1800" kern="1200">
          <a:solidFill>
            <a:schemeClr val="tx1"/>
          </a:solidFill>
          <a:latin typeface="+mn-lt"/>
          <a:ea typeface="+mn-ea"/>
          <a:cs typeface="+mn-cs"/>
        </a:defRPr>
      </a:lvl6pPr>
      <a:lvl7pPr marL="2743178" algn="l" defTabSz="914393" rtl="0" eaLnBrk="1" latinLnBrk="0" hangingPunct="1">
        <a:defRPr sz="1800" kern="1200">
          <a:solidFill>
            <a:schemeClr val="tx1"/>
          </a:solidFill>
          <a:latin typeface="+mn-lt"/>
          <a:ea typeface="+mn-ea"/>
          <a:cs typeface="+mn-cs"/>
        </a:defRPr>
      </a:lvl7pPr>
      <a:lvl8pPr marL="3200374" algn="l" defTabSz="914393" rtl="0" eaLnBrk="1" latinLnBrk="0" hangingPunct="1">
        <a:defRPr sz="1800" kern="1200">
          <a:solidFill>
            <a:schemeClr val="tx1"/>
          </a:solidFill>
          <a:latin typeface="+mn-lt"/>
          <a:ea typeface="+mn-ea"/>
          <a:cs typeface="+mn-cs"/>
        </a:defRPr>
      </a:lvl8pPr>
      <a:lvl9pPr marL="3657571" algn="l" defTabSz="9143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D:\FFOutput\CU&#7896;C%20KH&#7902;I%20NGH&#296;A%20HAI%20B&#192;%20TR&#431;NG%20N&#258;M%2040%2000_00_00-00_02_59.mp4"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D:\FFOutput\y2mate.com%20-%20Phim%20ho&#7841;t%20h&#236;nh%20l&#7883;ch%20s&#7917;%20vi&#7879;t%20namT&#7853;p%204%20%20Cu&#7897;c%20kh&#7903;i%20ngh&#297;a%20c&#7911;a%20B&#224;%20Tri&#7879;u_360p%2000_16_10-.mp4"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Tr&#242;%20ch&#417;i%20H&#7897;p%20qu&#224;%20b&#237;%20m&#7853;t%20s&#7917;%207%20-%202.pptx"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Tr&#242;%20ch&#417;i%20H&#7897;p%20qu&#224;%20b&#237;%20m&#7853;t%20s&#7917;%207%20-%202.pptx"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chart" Target="../charts/chart1.xml"/><Relationship Id="rId7"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4"/>
          <p:cNvPicPr>
            <a:picLocks noChangeAspect="1"/>
          </p:cNvPicPr>
          <p:nvPr/>
        </p:nvPicPr>
        <p:blipFill>
          <a:blip r:embed="rId3" cstate="print"/>
          <a:srcRect l="3851" r="7272"/>
          <a:stretch>
            <a:fillRect/>
          </a:stretch>
        </p:blipFill>
        <p:spPr bwMode="auto">
          <a:xfrm>
            <a:off x="0" y="0"/>
            <a:ext cx="9144000" cy="6858000"/>
          </a:xfrm>
          <a:prstGeom prst="rect">
            <a:avLst/>
          </a:prstGeom>
          <a:noFill/>
          <a:ln w="9525">
            <a:noFill/>
            <a:miter lim="800000"/>
            <a:headEnd/>
            <a:tailEnd/>
          </a:ln>
        </p:spPr>
      </p:pic>
      <p:pic>
        <p:nvPicPr>
          <p:cNvPr id="10243" name="图片 6"/>
          <p:cNvPicPr>
            <a:picLocks noChangeAspect="1"/>
          </p:cNvPicPr>
          <p:nvPr/>
        </p:nvPicPr>
        <p:blipFill>
          <a:blip r:embed="rId4"/>
          <a:srcRect t="56660"/>
          <a:stretch>
            <a:fillRect/>
          </a:stretch>
        </p:blipFill>
        <p:spPr bwMode="auto">
          <a:xfrm>
            <a:off x="0" y="3255966"/>
            <a:ext cx="9144000" cy="3602039"/>
          </a:xfrm>
          <a:prstGeom prst="rect">
            <a:avLst/>
          </a:prstGeom>
          <a:noFill/>
          <a:ln w="9525">
            <a:noFill/>
            <a:miter lim="800000"/>
            <a:headEnd/>
            <a:tailEnd/>
          </a:ln>
        </p:spPr>
      </p:pic>
      <p:sp>
        <p:nvSpPr>
          <p:cNvPr id="2" name="标题 1"/>
          <p:cNvSpPr>
            <a:spLocks noGrp="1"/>
          </p:cNvSpPr>
          <p:nvPr>
            <p:ph type="title"/>
          </p:nvPr>
        </p:nvSpPr>
        <p:spPr>
          <a:xfrm>
            <a:off x="1309958" y="1152583"/>
            <a:ext cx="7180687" cy="2714645"/>
          </a:xfrm>
        </p:spPr>
        <p:txBody>
          <a:bodyPr>
            <a:noAutofit/>
          </a:bodyPr>
          <a:lstStyle/>
          <a:p>
            <a:pPr defTabSz="576054">
              <a:spcBef>
                <a:spcPts val="630"/>
              </a:spcBef>
              <a:defRPr/>
            </a:pPr>
            <a:r>
              <a:rPr lang="en-US" altLang="zh-CN" sz="4500" b="1" dirty="0">
                <a:solidFill>
                  <a:srgbClr val="FF0000"/>
                </a:solidFill>
                <a:latin typeface="Times New Roman" pitchFamily="18" charset="0"/>
                <a:ea typeface="+mn-ea"/>
                <a:cs typeface="Times New Roman" pitchFamily="18" charset="0"/>
                <a:sym typeface="+mn-lt"/>
              </a:rPr>
              <a:t>CHÀO MỪNG CÁC </a:t>
            </a:r>
            <a:r>
              <a:rPr lang="en-US" altLang="zh-CN" sz="4500" b="1">
                <a:solidFill>
                  <a:srgbClr val="FF0000"/>
                </a:solidFill>
                <a:latin typeface="Times New Roman" pitchFamily="18" charset="0"/>
                <a:ea typeface="+mn-ea"/>
                <a:cs typeface="Times New Roman" pitchFamily="18" charset="0"/>
                <a:sym typeface="+mn-lt"/>
              </a:rPr>
              <a:t>EM </a:t>
            </a:r>
            <a:br>
              <a:rPr lang="en-US" altLang="zh-CN" sz="4500" b="1">
                <a:solidFill>
                  <a:srgbClr val="FF0000"/>
                </a:solidFill>
                <a:latin typeface="Times New Roman" pitchFamily="18" charset="0"/>
                <a:ea typeface="+mn-ea"/>
                <a:cs typeface="Times New Roman" pitchFamily="18" charset="0"/>
                <a:sym typeface="+mn-lt"/>
              </a:rPr>
            </a:br>
            <a:r>
              <a:rPr lang="en-US" altLang="zh-CN" sz="4500" b="1">
                <a:solidFill>
                  <a:srgbClr val="FF0000"/>
                </a:solidFill>
                <a:latin typeface="Times New Roman" pitchFamily="18" charset="0"/>
                <a:ea typeface="+mn-ea"/>
                <a:cs typeface="Times New Roman" pitchFamily="18" charset="0"/>
                <a:sym typeface="+mn-lt"/>
              </a:rPr>
              <a:t>ĐẾN VỚI TIẾT </a:t>
            </a:r>
            <a:r>
              <a:rPr lang="en-US" altLang="zh-CN" sz="4500" b="1" dirty="0">
                <a:solidFill>
                  <a:srgbClr val="FF0000"/>
                </a:solidFill>
                <a:latin typeface="Times New Roman" pitchFamily="18" charset="0"/>
                <a:ea typeface="+mn-ea"/>
                <a:cs typeface="Times New Roman" pitchFamily="18" charset="0"/>
                <a:sym typeface="+mn-lt"/>
              </a:rPr>
              <a:t>HỌC NGÀY HÔM NAY</a:t>
            </a:r>
            <a:endParaRPr lang="zh-CN" altLang="en-US" sz="4500" b="1" dirty="0">
              <a:solidFill>
                <a:srgbClr val="FF0000"/>
              </a:solidFill>
              <a:latin typeface="Times New Roman" pitchFamily="18" charset="0"/>
              <a:ea typeface="+mn-ea"/>
              <a:cs typeface="Times New Roman" pitchFamily="18" charset="0"/>
              <a:sym typeface="+mn-lt"/>
            </a:endParaRPr>
          </a:p>
        </p:txBody>
      </p:sp>
      <p:grpSp>
        <p:nvGrpSpPr>
          <p:cNvPr id="3" name="组合 15"/>
          <p:cNvGrpSpPr>
            <a:grpSpLocks/>
          </p:cNvGrpSpPr>
          <p:nvPr/>
        </p:nvGrpSpPr>
        <p:grpSpPr bwMode="auto">
          <a:xfrm>
            <a:off x="309567" y="455617"/>
            <a:ext cx="603648" cy="460376"/>
            <a:chOff x="2413166" y="426720"/>
            <a:chExt cx="693043" cy="396241"/>
          </a:xfrm>
        </p:grpSpPr>
        <p:sp>
          <p:nvSpPr>
            <p:cNvPr id="17" name="矩形 16"/>
            <p:cNvSpPr/>
            <p:nvPr/>
          </p:nvSpPr>
          <p:spPr>
            <a:xfrm rot="2744590">
              <a:off x="2413253" y="426633"/>
              <a:ext cx="396241" cy="396415"/>
            </a:xfrm>
            <a:prstGeom prst="rect">
              <a:avLst/>
            </a:prstGeom>
            <a:solidFill>
              <a:srgbClr val="90C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Arial" panose="020B0604020202020204" pitchFamily="34" charset="0"/>
                <a:cs typeface="+mn-ea"/>
                <a:sym typeface="Arial" panose="020B0604020202020204" pitchFamily="34" charset="0"/>
              </a:endParaRPr>
            </a:p>
          </p:txBody>
        </p:sp>
        <p:sp>
          <p:nvSpPr>
            <p:cNvPr id="18" name="矩形 17"/>
            <p:cNvSpPr/>
            <p:nvPr/>
          </p:nvSpPr>
          <p:spPr>
            <a:xfrm rot="2744590">
              <a:off x="2709881" y="426633"/>
              <a:ext cx="396241" cy="396415"/>
            </a:xfrm>
            <a:prstGeom prst="rect">
              <a:avLst/>
            </a:prstGeom>
            <a:solidFill>
              <a:srgbClr val="3E3A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Arial" panose="020B0604020202020204" pitchFamily="34" charset="0"/>
                <a:cs typeface="+mn-ea"/>
                <a:sym typeface="Arial" panose="020B0604020202020204" pitchFamily="34" charset="0"/>
              </a:endParaRPr>
            </a:p>
          </p:txBody>
        </p:sp>
      </p:gr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2852"/>
            <a:ext cx="8983980" cy="566822"/>
          </a:xfrm>
          <a:prstGeom prst="rect">
            <a:avLst/>
          </a:prstGeom>
        </p:spPr>
        <p:txBody>
          <a:bodyPr wrap="square" lIns="91439" tIns="45720" rIns="91439" bIns="45720">
            <a:spAutoFit/>
          </a:bodyPr>
          <a:lstStyle/>
          <a:p>
            <a:pPr algn="just">
              <a:lnSpc>
                <a:spcPts val="3736"/>
              </a:lnSpc>
            </a:pPr>
            <a:r>
              <a:rPr lang="en-US" sz="3200" b="1" smtClean="0">
                <a:solidFill>
                  <a:srgbClr val="FF0000"/>
                </a:solidFill>
                <a:latin typeface="Times New Roman" pitchFamily="18" charset="0"/>
                <a:cs typeface="Times New Roman" pitchFamily="18" charset="0"/>
              </a:rPr>
              <a:t>I. KHỞI NGHĨA HAI BÀ TRƯNG ( NĂM 40 - 43)</a:t>
            </a:r>
          </a:p>
        </p:txBody>
      </p:sp>
      <p:sp>
        <p:nvSpPr>
          <p:cNvPr id="8" name="TextBox 7"/>
          <p:cNvSpPr txBox="1"/>
          <p:nvPr/>
        </p:nvSpPr>
        <p:spPr>
          <a:xfrm>
            <a:off x="0" y="642918"/>
            <a:ext cx="8929718" cy="584775"/>
          </a:xfrm>
          <a:prstGeom prst="rect">
            <a:avLst/>
          </a:prstGeom>
          <a:noFill/>
        </p:spPr>
        <p:txBody>
          <a:bodyPr wrap="square" lIns="91439" tIns="45720" rIns="91439" bIns="45720" rtlCol="0">
            <a:spAutoFit/>
          </a:bodyPr>
          <a:lstStyle/>
          <a:p>
            <a:r>
              <a:rPr lang="en-US" sz="3200" b="1" smtClean="0">
                <a:solidFill>
                  <a:srgbClr val="0000CC"/>
                </a:solidFill>
                <a:latin typeface="Times New Roman" pitchFamily="18" charset="0"/>
                <a:cs typeface="Times New Roman" pitchFamily="18" charset="0"/>
              </a:rPr>
              <a:t>a. Nguyên nhân khởi nghĩa</a:t>
            </a:r>
            <a:endParaRPr lang="en-US" sz="3200" b="1">
              <a:solidFill>
                <a:srgbClr val="0000CC"/>
              </a:solidFill>
              <a:latin typeface="Times New Roman" pitchFamily="18" charset="0"/>
              <a:cs typeface="Times New Roman" pitchFamily="18" charset="0"/>
            </a:endParaRPr>
          </a:p>
        </p:txBody>
      </p:sp>
      <p:sp>
        <p:nvSpPr>
          <p:cNvPr id="7" name="TextBox 6"/>
          <p:cNvSpPr txBox="1"/>
          <p:nvPr/>
        </p:nvSpPr>
        <p:spPr>
          <a:xfrm>
            <a:off x="0" y="1214422"/>
            <a:ext cx="8929718" cy="584775"/>
          </a:xfrm>
          <a:prstGeom prst="rect">
            <a:avLst/>
          </a:prstGeom>
          <a:noFill/>
        </p:spPr>
        <p:txBody>
          <a:bodyPr wrap="square" lIns="91439" tIns="45720" rIns="91439" bIns="45720" rtlCol="0">
            <a:spAutoFit/>
          </a:bodyPr>
          <a:lstStyle/>
          <a:p>
            <a:r>
              <a:rPr lang="en-US" sz="3200" b="1" smtClean="0">
                <a:solidFill>
                  <a:srgbClr val="0000CC"/>
                </a:solidFill>
                <a:latin typeface="Times New Roman" pitchFamily="18" charset="0"/>
                <a:cs typeface="Times New Roman" pitchFamily="18" charset="0"/>
              </a:rPr>
              <a:t>b. Diễn biến</a:t>
            </a:r>
            <a:endParaRPr lang="en-US" sz="3200" b="1">
              <a:solidFill>
                <a:srgbClr val="0000CC"/>
              </a:solidFill>
              <a:latin typeface="Times New Roman" pitchFamily="18" charset="0"/>
              <a:cs typeface="Times New Roman" pitchFamily="18" charset="0"/>
            </a:endParaRPr>
          </a:p>
        </p:txBody>
      </p:sp>
      <p:sp>
        <p:nvSpPr>
          <p:cNvPr id="12" name="TextBox 11"/>
          <p:cNvSpPr txBox="1"/>
          <p:nvPr/>
        </p:nvSpPr>
        <p:spPr>
          <a:xfrm>
            <a:off x="1500166" y="1872020"/>
            <a:ext cx="7286676" cy="6771084"/>
          </a:xfrm>
          <a:prstGeom prst="rect">
            <a:avLst/>
          </a:prstGeom>
          <a:noFill/>
        </p:spPr>
        <p:txBody>
          <a:bodyPr wrap="square" rtlCol="0">
            <a:spAutoFit/>
          </a:bodyPr>
          <a:lstStyle/>
          <a:p>
            <a:pPr algn="just">
              <a:spcBef>
                <a:spcPts val="600"/>
              </a:spcBef>
              <a:spcAft>
                <a:spcPts val="600"/>
              </a:spcAft>
            </a:pPr>
            <a:r>
              <a:rPr lang="nl-NL" sz="3200" smtClean="0">
                <a:latin typeface="Times New Roman" pitchFamily="18" charset="0"/>
                <a:cs typeface="Times New Roman" pitchFamily="18" charset="0"/>
              </a:rPr>
              <a:t>+  Mùa xuân năm 40, Hai Bà Trưng phất cờ khởi nghĩa ở Hát Môn (Hà Nội).</a:t>
            </a:r>
            <a:endParaRPr lang="en-US" sz="3200" smtClean="0">
              <a:latin typeface="Times New Roman" pitchFamily="18" charset="0"/>
              <a:cs typeface="Times New Roman" pitchFamily="18" charset="0"/>
            </a:endParaRPr>
          </a:p>
          <a:p>
            <a:pPr algn="just">
              <a:spcBef>
                <a:spcPts val="600"/>
              </a:spcBef>
              <a:spcAft>
                <a:spcPts val="600"/>
              </a:spcAft>
            </a:pPr>
            <a:r>
              <a:rPr lang="nl-NL" sz="3200" smtClean="0">
                <a:latin typeface="Times New Roman" pitchFamily="18" charset="0"/>
                <a:cs typeface="Times New Roman" pitchFamily="18" charset="0"/>
              </a:rPr>
              <a:t>+ Được nhân dân khắp nơi hưởng ứng, từ Hát Môn, nghĩa quân đánh chiếm Mê Linh, Cổ Loa (Hà Nội) và Luy Lâu (Bắc Ninh). Thái thú Tô Định chạy trốn về quận Nam Hải (Quảng Đông).</a:t>
            </a:r>
            <a:r>
              <a:rPr lang="nl-NL" sz="3200" smtClean="0"/>
              <a:t> </a:t>
            </a:r>
          </a:p>
          <a:p>
            <a:pPr algn="just">
              <a:spcBef>
                <a:spcPts val="600"/>
              </a:spcBef>
              <a:spcAft>
                <a:spcPts val="600"/>
              </a:spcAft>
            </a:pPr>
            <a:r>
              <a:rPr lang="nl-NL" sz="3200" smtClean="0">
                <a:latin typeface="Times New Roman" pitchFamily="18" charset="0"/>
                <a:cs typeface="Times New Roman" pitchFamily="18" charset="0"/>
              </a:rPr>
              <a:t>+ Khởi nghĩa thắng lợi, Trưng Trắc lên ngôi vua, đóng đô ở Mê Linh.</a:t>
            </a:r>
            <a:endParaRPr lang="en-US" sz="3200" smtClean="0">
              <a:latin typeface="Times New Roman" pitchFamily="18" charset="0"/>
              <a:cs typeface="Times New Roman" pitchFamily="18" charset="0"/>
            </a:endParaRPr>
          </a:p>
          <a:p>
            <a:pPr algn="just">
              <a:spcBef>
                <a:spcPts val="600"/>
              </a:spcBef>
              <a:spcAft>
                <a:spcPts val="600"/>
              </a:spcAft>
            </a:pPr>
            <a:endParaRPr lang="nl-NL" sz="3200" smtClean="0">
              <a:latin typeface="Times New Roman" pitchFamily="18" charset="0"/>
              <a:cs typeface="Times New Roman" pitchFamily="18" charset="0"/>
            </a:endParaRPr>
          </a:p>
          <a:p>
            <a:pPr algn="just">
              <a:spcBef>
                <a:spcPts val="600"/>
              </a:spcBef>
              <a:spcAft>
                <a:spcPts val="600"/>
              </a:spcAft>
            </a:pPr>
            <a:endParaRPr lang="en-US" sz="3200" smtClean="0">
              <a:latin typeface="Times New Roman" pitchFamily="18" charset="0"/>
              <a:cs typeface="Times New Roman" pitchFamily="18" charset="0"/>
            </a:endParaRPr>
          </a:p>
          <a:p>
            <a:pPr algn="just">
              <a:spcBef>
                <a:spcPts val="600"/>
              </a:spcBef>
              <a:spcAft>
                <a:spcPts val="600"/>
              </a:spcAft>
            </a:pPr>
            <a:endParaRPr lang="en-US" sz="3200"/>
          </a:p>
        </p:txBody>
      </p:sp>
      <p:pic>
        <p:nvPicPr>
          <p:cNvPr id="13" name="Picture 12">
            <a:extLst>
              <a:ext uri="{FF2B5EF4-FFF2-40B4-BE49-F238E27FC236}">
                <a16:creationId xmlns:a16="http://schemas.microsoft.com/office/drawing/2014/main" xmlns="" id="{B5BA923D-8E9B-40F1-B1ED-4E8920B29E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5720" y="2000240"/>
            <a:ext cx="969918" cy="882791"/>
          </a:xfrm>
          <a:prstGeom prst="rect">
            <a:avLst/>
          </a:prstGeom>
        </p:spPr>
      </p:pic>
    </p:spTree>
    <p:extLst>
      <p:ext uri="{BB962C8B-B14F-4D97-AF65-F5344CB8AC3E}">
        <p14:creationId xmlns:p14="http://schemas.microsoft.com/office/powerpoint/2010/main" xmlns="" val="21622336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ì sao Tô Định phải cắt tóc, cạo râu trốn chạy về Trung Quốc?"/>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5720" y="685800"/>
            <a:ext cx="4286280" cy="51308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TextBox 15"/>
          <p:cNvSpPr txBox="1"/>
          <p:nvPr/>
        </p:nvSpPr>
        <p:spPr>
          <a:xfrm>
            <a:off x="357158" y="5857892"/>
            <a:ext cx="4191000" cy="596317"/>
          </a:xfrm>
          <a:prstGeom prst="rect">
            <a:avLst/>
          </a:prstGeom>
        </p:spPr>
        <p:txBody>
          <a:bodyPr wrap="square" lIns="0" tIns="0" rIns="0" bIns="0" rtlCol="0" anchor="t">
            <a:spAutoFit/>
          </a:bodyPr>
          <a:lstStyle/>
          <a:p>
            <a:pPr algn="ctr">
              <a:lnSpc>
                <a:spcPts val="5242"/>
              </a:lnSpc>
              <a:spcBef>
                <a:spcPct val="0"/>
              </a:spcBef>
            </a:pPr>
            <a:r>
              <a:rPr lang="en-US" sz="3200" b="1" spc="-40" dirty="0">
                <a:latin typeface="Times New Roman" pitchFamily="18" charset="0"/>
                <a:cs typeface="Times New Roman" pitchFamily="18" charset="0"/>
              </a:rPr>
              <a:t>Tô Định</a:t>
            </a:r>
          </a:p>
        </p:txBody>
      </p:sp>
      <p:pic>
        <p:nvPicPr>
          <p:cNvPr id="2052" name="Picture 4" descr="Vì sao Tô Định phải cắt tóc, cạo râu trốn chạy về Trung Quốc? - Tư vấ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24400" y="685801"/>
            <a:ext cx="4114800" cy="513079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TextBox 15"/>
          <p:cNvSpPr txBox="1"/>
          <p:nvPr/>
        </p:nvSpPr>
        <p:spPr>
          <a:xfrm>
            <a:off x="4786314" y="5929330"/>
            <a:ext cx="4038600" cy="596317"/>
          </a:xfrm>
          <a:prstGeom prst="rect">
            <a:avLst/>
          </a:prstGeom>
        </p:spPr>
        <p:txBody>
          <a:bodyPr wrap="square" lIns="0" tIns="0" rIns="0" bIns="0" rtlCol="0" anchor="t">
            <a:spAutoFit/>
          </a:bodyPr>
          <a:lstStyle/>
          <a:p>
            <a:pPr algn="ctr">
              <a:lnSpc>
                <a:spcPts val="5242"/>
              </a:lnSpc>
              <a:spcBef>
                <a:spcPct val="0"/>
              </a:spcBef>
            </a:pPr>
            <a:r>
              <a:rPr lang="en-US" sz="3200" b="1" spc="-40" dirty="0">
                <a:solidFill>
                  <a:srgbClr val="363839"/>
                </a:solidFill>
                <a:latin typeface="Times New Roman" pitchFamily="18" charset="0"/>
                <a:cs typeface="Times New Roman" pitchFamily="18" charset="0"/>
              </a:rPr>
              <a:t>Hai Bà Trưng</a:t>
            </a:r>
          </a:p>
        </p:txBody>
      </p:sp>
    </p:spTree>
    <p:extLst>
      <p:ext uri="{BB962C8B-B14F-4D97-AF65-F5344CB8AC3E}">
        <p14:creationId xmlns="" xmlns:p14="http://schemas.microsoft.com/office/powerpoint/2010/main" val="218626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arn(inVertical)">
                                      <p:cBhvr>
                                        <p:cTn id="15" dur="500"/>
                                        <p:tgtEl>
                                          <p:spTgt spid="205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2852"/>
            <a:ext cx="8983980" cy="566822"/>
          </a:xfrm>
          <a:prstGeom prst="rect">
            <a:avLst/>
          </a:prstGeom>
        </p:spPr>
        <p:txBody>
          <a:bodyPr wrap="square" lIns="91439" tIns="45720" rIns="91439" bIns="45720">
            <a:spAutoFit/>
          </a:bodyPr>
          <a:lstStyle/>
          <a:p>
            <a:pPr algn="just">
              <a:lnSpc>
                <a:spcPts val="3736"/>
              </a:lnSpc>
            </a:pPr>
            <a:r>
              <a:rPr lang="en-US" sz="3200" b="1" smtClean="0">
                <a:solidFill>
                  <a:srgbClr val="FF0000"/>
                </a:solidFill>
                <a:latin typeface="Times New Roman" pitchFamily="18" charset="0"/>
                <a:cs typeface="Times New Roman" pitchFamily="18" charset="0"/>
              </a:rPr>
              <a:t>I. KHỞI NGHĨA HAI BÀ TRƯNG (NĂM 40 - 43)</a:t>
            </a:r>
          </a:p>
        </p:txBody>
      </p:sp>
      <p:sp>
        <p:nvSpPr>
          <p:cNvPr id="8" name="TextBox 7"/>
          <p:cNvSpPr txBox="1"/>
          <p:nvPr/>
        </p:nvSpPr>
        <p:spPr>
          <a:xfrm>
            <a:off x="0" y="642918"/>
            <a:ext cx="8929718" cy="584775"/>
          </a:xfrm>
          <a:prstGeom prst="rect">
            <a:avLst/>
          </a:prstGeom>
          <a:noFill/>
        </p:spPr>
        <p:txBody>
          <a:bodyPr wrap="square" lIns="91439" tIns="45720" rIns="91439" bIns="45720" rtlCol="0">
            <a:spAutoFit/>
          </a:bodyPr>
          <a:lstStyle/>
          <a:p>
            <a:r>
              <a:rPr lang="en-US" sz="3200" b="1" smtClean="0">
                <a:solidFill>
                  <a:srgbClr val="0000CC"/>
                </a:solidFill>
                <a:latin typeface="Times New Roman" pitchFamily="18" charset="0"/>
                <a:cs typeface="Times New Roman" pitchFamily="18" charset="0"/>
              </a:rPr>
              <a:t>a. Nguyên nhân khởi nghĩa</a:t>
            </a:r>
            <a:endParaRPr lang="en-US" sz="3200" b="1">
              <a:solidFill>
                <a:srgbClr val="0000CC"/>
              </a:solidFill>
              <a:latin typeface="Times New Roman" pitchFamily="18" charset="0"/>
              <a:cs typeface="Times New Roman" pitchFamily="18" charset="0"/>
            </a:endParaRPr>
          </a:p>
        </p:txBody>
      </p:sp>
      <p:sp>
        <p:nvSpPr>
          <p:cNvPr id="7" name="TextBox 6"/>
          <p:cNvSpPr txBox="1"/>
          <p:nvPr/>
        </p:nvSpPr>
        <p:spPr>
          <a:xfrm>
            <a:off x="0" y="1142984"/>
            <a:ext cx="8929718" cy="584775"/>
          </a:xfrm>
          <a:prstGeom prst="rect">
            <a:avLst/>
          </a:prstGeom>
          <a:noFill/>
        </p:spPr>
        <p:txBody>
          <a:bodyPr wrap="square" lIns="91439" tIns="45720" rIns="91439" bIns="45720" rtlCol="0">
            <a:spAutoFit/>
          </a:bodyPr>
          <a:lstStyle/>
          <a:p>
            <a:r>
              <a:rPr lang="en-US" sz="3200" b="1" smtClean="0">
                <a:solidFill>
                  <a:srgbClr val="0000CC"/>
                </a:solidFill>
                <a:latin typeface="Times New Roman" pitchFamily="18" charset="0"/>
                <a:cs typeface="Times New Roman" pitchFamily="18" charset="0"/>
              </a:rPr>
              <a:t>b. Diễn biến</a:t>
            </a:r>
            <a:endParaRPr lang="en-US" sz="3200" b="1">
              <a:solidFill>
                <a:srgbClr val="0000CC"/>
              </a:solidFill>
              <a:latin typeface="Times New Roman" pitchFamily="18" charset="0"/>
              <a:cs typeface="Times New Roman" pitchFamily="18" charset="0"/>
            </a:endParaRPr>
          </a:p>
        </p:txBody>
      </p:sp>
      <p:sp>
        <p:nvSpPr>
          <p:cNvPr id="5" name="TextBox 4"/>
          <p:cNvSpPr txBox="1"/>
          <p:nvPr/>
        </p:nvSpPr>
        <p:spPr>
          <a:xfrm>
            <a:off x="0" y="1643050"/>
            <a:ext cx="8929718" cy="584775"/>
          </a:xfrm>
          <a:prstGeom prst="rect">
            <a:avLst/>
          </a:prstGeom>
          <a:noFill/>
        </p:spPr>
        <p:txBody>
          <a:bodyPr wrap="square" lIns="91439" tIns="45720" rIns="91439" bIns="45720" rtlCol="0">
            <a:spAutoFit/>
          </a:bodyPr>
          <a:lstStyle/>
          <a:p>
            <a:r>
              <a:rPr lang="en-US" sz="3200" b="1" smtClean="0">
                <a:solidFill>
                  <a:srgbClr val="0000CC"/>
                </a:solidFill>
                <a:latin typeface="Times New Roman" pitchFamily="18" charset="0"/>
                <a:cs typeface="Times New Roman" pitchFamily="18" charset="0"/>
              </a:rPr>
              <a:t>c. Kết quả và ý nghĩa</a:t>
            </a:r>
            <a:endParaRPr lang="en-US" sz="32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622336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2000232" cy="1000132"/>
          </a:xfrm>
          <a:prstGeom prst="rect">
            <a:avLst/>
          </a:prstGeom>
        </p:spPr>
      </p:pic>
      <p:sp>
        <p:nvSpPr>
          <p:cNvPr id="10" name="TextBox 9"/>
          <p:cNvSpPr txBox="1"/>
          <p:nvPr/>
        </p:nvSpPr>
        <p:spPr>
          <a:xfrm>
            <a:off x="2285984" y="214290"/>
            <a:ext cx="6572296" cy="553998"/>
          </a:xfrm>
          <a:prstGeom prst="rect">
            <a:avLst/>
          </a:prstGeom>
          <a:noFill/>
        </p:spPr>
        <p:txBody>
          <a:bodyPr wrap="square" rtlCol="0">
            <a:spAutoFit/>
          </a:bodyPr>
          <a:lstStyle/>
          <a:p>
            <a:pPr algn="just"/>
            <a:r>
              <a:rPr lang="en-US" sz="3000" b="1" smtClean="0">
                <a:solidFill>
                  <a:srgbClr val="FF0000"/>
                </a:solidFill>
                <a:latin typeface="Times New Roman" pitchFamily="18" charset="0"/>
                <a:cs typeface="Times New Roman" pitchFamily="18" charset="0"/>
              </a:rPr>
              <a:t>THẢO LUẬN NHÓM </a:t>
            </a:r>
            <a:r>
              <a:rPr lang="en-US" sz="3000" smtClean="0">
                <a:latin typeface="Times New Roman" pitchFamily="18" charset="0"/>
                <a:cs typeface="Times New Roman" pitchFamily="18" charset="0"/>
              </a:rPr>
              <a:t>(</a:t>
            </a:r>
            <a:r>
              <a:rPr lang="en-US" sz="3000" err="1" smtClean="0">
                <a:latin typeface="Times New Roman" pitchFamily="18" charset="0"/>
                <a:cs typeface="Times New Roman" pitchFamily="18" charset="0"/>
              </a:rPr>
              <a:t>thời</a:t>
            </a:r>
            <a:r>
              <a:rPr lang="en-US" sz="3000" smtClean="0">
                <a:latin typeface="Times New Roman" pitchFamily="18" charset="0"/>
                <a:cs typeface="Times New Roman" pitchFamily="18" charset="0"/>
              </a:rPr>
              <a:t> </a:t>
            </a:r>
            <a:r>
              <a:rPr lang="en-US" sz="3000" err="1" smtClean="0">
                <a:latin typeface="Times New Roman" pitchFamily="18" charset="0"/>
                <a:cs typeface="Times New Roman" pitchFamily="18" charset="0"/>
              </a:rPr>
              <a:t>gian</a:t>
            </a:r>
            <a:r>
              <a:rPr lang="en-US" sz="3000" smtClean="0">
                <a:latin typeface="Times New Roman" pitchFamily="18" charset="0"/>
                <a:cs typeface="Times New Roman" pitchFamily="18" charset="0"/>
              </a:rPr>
              <a:t> 5 </a:t>
            </a:r>
            <a:r>
              <a:rPr lang="en-US" sz="3000" err="1" smtClean="0">
                <a:latin typeface="Times New Roman" pitchFamily="18" charset="0"/>
                <a:cs typeface="Times New Roman" pitchFamily="18" charset="0"/>
              </a:rPr>
              <a:t>phút</a:t>
            </a:r>
            <a:r>
              <a:rPr lang="en-US" sz="3000" smtClean="0">
                <a:latin typeface="Times New Roman" pitchFamily="18" charset="0"/>
                <a:cs typeface="Times New Roman" pitchFamily="18" charset="0"/>
              </a:rPr>
              <a:t>)</a:t>
            </a:r>
            <a:endParaRPr lang="en-US" sz="3000" b="1">
              <a:latin typeface="Times New Roman" pitchFamily="18" charset="0"/>
              <a:cs typeface="Times New Roman" pitchFamily="18" charset="0"/>
            </a:endParaRPr>
          </a:p>
        </p:txBody>
      </p:sp>
      <p:sp>
        <p:nvSpPr>
          <p:cNvPr id="11" name="TextBox 10"/>
          <p:cNvSpPr txBox="1"/>
          <p:nvPr/>
        </p:nvSpPr>
        <p:spPr>
          <a:xfrm>
            <a:off x="214282" y="1071546"/>
            <a:ext cx="8643998" cy="1384995"/>
          </a:xfrm>
          <a:prstGeom prst="rect">
            <a:avLst/>
          </a:prstGeom>
          <a:noFill/>
        </p:spPr>
        <p:txBody>
          <a:bodyPr wrap="square" rtlCol="0">
            <a:spAutoFit/>
          </a:bodyPr>
          <a:lstStyle/>
          <a:p>
            <a:pPr algn="just"/>
            <a:r>
              <a:rPr lang="en-US" sz="2800" smtClean="0">
                <a:latin typeface="Times New Roman" pitchFamily="18" charset="0"/>
                <a:cs typeface="Times New Roman" pitchFamily="18" charset="0"/>
              </a:rPr>
              <a:t>Dựa vào </a:t>
            </a:r>
            <a:r>
              <a:rPr lang="en-US" sz="2800" b="1" i="1" smtClean="0">
                <a:latin typeface="Times New Roman" pitchFamily="18" charset="0"/>
                <a:cs typeface="Times New Roman" pitchFamily="18" charset="0"/>
              </a:rPr>
              <a:t>thông tin mục I trang 90 – 91</a:t>
            </a:r>
            <a:r>
              <a:rPr lang="en-US" sz="2800" smtClean="0">
                <a:latin typeface="Times New Roman" pitchFamily="18" charset="0"/>
                <a:cs typeface="Times New Roman" pitchFamily="18" charset="0"/>
              </a:rPr>
              <a:t>, </a:t>
            </a:r>
            <a:r>
              <a:rPr lang="en-US" sz="2800" b="1" i="1" smtClean="0">
                <a:latin typeface="Times New Roman" pitchFamily="18" charset="0"/>
                <a:cs typeface="Times New Roman" pitchFamily="18" charset="0"/>
              </a:rPr>
              <a:t>tư liệu 18.3 </a:t>
            </a:r>
            <a:r>
              <a:rPr lang="en-US" sz="2800" smtClean="0">
                <a:latin typeface="Times New Roman" pitchFamily="18" charset="0"/>
                <a:cs typeface="Times New Roman" pitchFamily="18" charset="0"/>
              </a:rPr>
              <a:t>và hiểu biết của bản thân, Em hãy cho biết </a:t>
            </a:r>
            <a:r>
              <a:rPr lang="en-US" sz="2800" b="1" i="1" smtClean="0">
                <a:latin typeface="Times New Roman" pitchFamily="18" charset="0"/>
                <a:cs typeface="Times New Roman" pitchFamily="18" charset="0"/>
              </a:rPr>
              <a:t>kết quả và ý nghĩa </a:t>
            </a:r>
            <a:r>
              <a:rPr lang="en-US" sz="2800" smtClean="0">
                <a:latin typeface="Times New Roman" pitchFamily="18" charset="0"/>
                <a:cs typeface="Times New Roman" pitchFamily="18" charset="0"/>
              </a:rPr>
              <a:t>của cuộc khởi nghĩa Hai Bà Trưng?</a:t>
            </a:r>
          </a:p>
        </p:txBody>
      </p:sp>
      <p:pic>
        <p:nvPicPr>
          <p:cNvPr id="12" name="Picture 11">
            <a:extLst>
              <a:ext uri="{FF2B5EF4-FFF2-40B4-BE49-F238E27FC236}">
                <a16:creationId xmlns:a16="http://schemas.microsoft.com/office/drawing/2014/main" xmlns="" id="{B19C8819-D6B3-404A-9635-54C6128B4F51}"/>
              </a:ext>
            </a:extLst>
          </p:cNvPr>
          <p:cNvPicPr>
            <a:picLocks noChangeAspect="1"/>
          </p:cNvPicPr>
          <p:nvPr/>
        </p:nvPicPr>
        <p:blipFill>
          <a:blip r:embed="rId3"/>
          <a:stretch>
            <a:fillRect/>
          </a:stretch>
        </p:blipFill>
        <p:spPr>
          <a:xfrm>
            <a:off x="0" y="2357430"/>
            <a:ext cx="9144000" cy="4500570"/>
          </a:xfrm>
          <a:prstGeom prst="rect">
            <a:avLst/>
          </a:prstGeom>
        </p:spPr>
      </p:pic>
    </p:spTree>
    <p:extLst>
      <p:ext uri="{BB962C8B-B14F-4D97-AF65-F5344CB8AC3E}">
        <p14:creationId xmlns:p14="http://schemas.microsoft.com/office/powerpoint/2010/main" xmlns="" val="21622336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2852"/>
            <a:ext cx="8983980" cy="566822"/>
          </a:xfrm>
          <a:prstGeom prst="rect">
            <a:avLst/>
          </a:prstGeom>
        </p:spPr>
        <p:txBody>
          <a:bodyPr wrap="square" lIns="91439" tIns="45720" rIns="91439" bIns="45720">
            <a:spAutoFit/>
          </a:bodyPr>
          <a:lstStyle/>
          <a:p>
            <a:pPr algn="just">
              <a:lnSpc>
                <a:spcPts val="3736"/>
              </a:lnSpc>
            </a:pPr>
            <a:r>
              <a:rPr lang="en-US" sz="3200" b="1" smtClean="0">
                <a:solidFill>
                  <a:srgbClr val="FF0000"/>
                </a:solidFill>
                <a:latin typeface="Times New Roman" pitchFamily="18" charset="0"/>
                <a:cs typeface="Times New Roman" pitchFamily="18" charset="0"/>
              </a:rPr>
              <a:t>I. KHỞI NGHĨA HAI BÀ TRƯNG (NĂM 40 - 43)</a:t>
            </a:r>
          </a:p>
        </p:txBody>
      </p:sp>
      <p:sp>
        <p:nvSpPr>
          <p:cNvPr id="8" name="TextBox 7"/>
          <p:cNvSpPr txBox="1"/>
          <p:nvPr/>
        </p:nvSpPr>
        <p:spPr>
          <a:xfrm>
            <a:off x="0" y="642918"/>
            <a:ext cx="8929718" cy="584775"/>
          </a:xfrm>
          <a:prstGeom prst="rect">
            <a:avLst/>
          </a:prstGeom>
          <a:noFill/>
        </p:spPr>
        <p:txBody>
          <a:bodyPr wrap="square" lIns="91439" tIns="45720" rIns="91439" bIns="45720" rtlCol="0">
            <a:spAutoFit/>
          </a:bodyPr>
          <a:lstStyle/>
          <a:p>
            <a:r>
              <a:rPr lang="en-US" sz="3200" b="1" smtClean="0">
                <a:solidFill>
                  <a:srgbClr val="0000CC"/>
                </a:solidFill>
                <a:latin typeface="Times New Roman" pitchFamily="18" charset="0"/>
                <a:cs typeface="Times New Roman" pitchFamily="18" charset="0"/>
              </a:rPr>
              <a:t>a. Nguyên nhân khởi nghĩa</a:t>
            </a:r>
            <a:endParaRPr lang="en-US" sz="3200" b="1">
              <a:solidFill>
                <a:srgbClr val="0000CC"/>
              </a:solidFill>
              <a:latin typeface="Times New Roman" pitchFamily="18" charset="0"/>
              <a:cs typeface="Times New Roman" pitchFamily="18" charset="0"/>
            </a:endParaRPr>
          </a:p>
        </p:txBody>
      </p:sp>
      <p:sp>
        <p:nvSpPr>
          <p:cNvPr id="7" name="TextBox 6"/>
          <p:cNvSpPr txBox="1"/>
          <p:nvPr/>
        </p:nvSpPr>
        <p:spPr>
          <a:xfrm>
            <a:off x="0" y="1142984"/>
            <a:ext cx="8929718" cy="584775"/>
          </a:xfrm>
          <a:prstGeom prst="rect">
            <a:avLst/>
          </a:prstGeom>
          <a:noFill/>
        </p:spPr>
        <p:txBody>
          <a:bodyPr wrap="square" lIns="91439" tIns="45720" rIns="91439" bIns="45720" rtlCol="0">
            <a:spAutoFit/>
          </a:bodyPr>
          <a:lstStyle/>
          <a:p>
            <a:r>
              <a:rPr lang="en-US" sz="3200" b="1" smtClean="0">
                <a:solidFill>
                  <a:srgbClr val="0000CC"/>
                </a:solidFill>
                <a:latin typeface="Times New Roman" pitchFamily="18" charset="0"/>
                <a:cs typeface="Times New Roman" pitchFamily="18" charset="0"/>
              </a:rPr>
              <a:t>b. Diễn biến</a:t>
            </a:r>
            <a:endParaRPr lang="en-US" sz="3200" b="1">
              <a:solidFill>
                <a:srgbClr val="0000CC"/>
              </a:solidFill>
              <a:latin typeface="Times New Roman" pitchFamily="18" charset="0"/>
              <a:cs typeface="Times New Roman" pitchFamily="18" charset="0"/>
            </a:endParaRPr>
          </a:p>
        </p:txBody>
      </p:sp>
      <p:sp>
        <p:nvSpPr>
          <p:cNvPr id="5" name="TextBox 4"/>
          <p:cNvSpPr txBox="1"/>
          <p:nvPr/>
        </p:nvSpPr>
        <p:spPr>
          <a:xfrm>
            <a:off x="0" y="1643050"/>
            <a:ext cx="8929718" cy="584775"/>
          </a:xfrm>
          <a:prstGeom prst="rect">
            <a:avLst/>
          </a:prstGeom>
          <a:noFill/>
        </p:spPr>
        <p:txBody>
          <a:bodyPr wrap="square" lIns="91439" tIns="45720" rIns="91439" bIns="45720" rtlCol="0">
            <a:spAutoFit/>
          </a:bodyPr>
          <a:lstStyle/>
          <a:p>
            <a:r>
              <a:rPr lang="en-US" sz="3200" b="1" smtClean="0">
                <a:solidFill>
                  <a:srgbClr val="0000CC"/>
                </a:solidFill>
                <a:latin typeface="Times New Roman" pitchFamily="18" charset="0"/>
                <a:cs typeface="Times New Roman" pitchFamily="18" charset="0"/>
              </a:rPr>
              <a:t>c. Kết quả và ý nghĩa</a:t>
            </a:r>
            <a:endParaRPr lang="en-US" sz="3200" b="1">
              <a:solidFill>
                <a:srgbClr val="0000CC"/>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B5BA923D-8E9B-40F1-B1ED-4E8920B29E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4282" y="2285992"/>
            <a:ext cx="969918" cy="882791"/>
          </a:xfrm>
          <a:prstGeom prst="rect">
            <a:avLst/>
          </a:prstGeom>
        </p:spPr>
      </p:pic>
      <p:sp>
        <p:nvSpPr>
          <p:cNvPr id="10" name="TextBox 9"/>
          <p:cNvSpPr txBox="1"/>
          <p:nvPr/>
        </p:nvSpPr>
        <p:spPr>
          <a:xfrm>
            <a:off x="1285852" y="2285992"/>
            <a:ext cx="7643866" cy="4832092"/>
          </a:xfrm>
          <a:prstGeom prst="rect">
            <a:avLst/>
          </a:prstGeom>
          <a:noFill/>
        </p:spPr>
        <p:txBody>
          <a:bodyPr wrap="square" rtlCol="0">
            <a:spAutoFit/>
          </a:bodyPr>
          <a:lstStyle/>
          <a:p>
            <a:pPr algn="just"/>
            <a:r>
              <a:rPr lang="nl-NL" sz="2800" b="1" smtClean="0">
                <a:solidFill>
                  <a:srgbClr val="002060"/>
                </a:solidFill>
                <a:latin typeface="Times New Roman" pitchFamily="18" charset="0"/>
                <a:ea typeface="Calibri" panose="020F0502020204030204" pitchFamily="34" charset="0"/>
                <a:cs typeface="Times New Roman" pitchFamily="18" charset="0"/>
              </a:rPr>
              <a:t>- Kết quả: </a:t>
            </a:r>
            <a:r>
              <a:rPr lang="nl-NL" sz="2800" smtClean="0">
                <a:solidFill>
                  <a:srgbClr val="000000"/>
                </a:solidFill>
                <a:latin typeface="Times New Roman" pitchFamily="18" charset="0"/>
                <a:ea typeface="Calibri" panose="020F0502020204030204" pitchFamily="34" charset="0"/>
                <a:cs typeface="Times New Roman" pitchFamily="18" charset="0"/>
              </a:rPr>
              <a:t>Mùa hè năm 42, nhà Hán đem quân đàn áp. Năm 43, cuộc khởi nghĩa của Hai Bà Trưng thất bại Nhân dân thương tiếc, lập đền thờ hai bà ở khắp nơi.</a:t>
            </a:r>
          </a:p>
          <a:p>
            <a:pPr algn="just"/>
            <a:r>
              <a:rPr lang="nl-NL" sz="2800" b="1" smtClean="0">
                <a:solidFill>
                  <a:srgbClr val="002060"/>
                </a:solidFill>
                <a:latin typeface="Times New Roman" pitchFamily="18" charset="0"/>
                <a:ea typeface="Calibri" panose="020F0502020204030204" pitchFamily="34" charset="0"/>
                <a:cs typeface="Times New Roman" pitchFamily="18" charset="0"/>
              </a:rPr>
              <a:t>- Ý nghĩa:</a:t>
            </a:r>
          </a:p>
          <a:p>
            <a:pPr algn="just"/>
            <a:r>
              <a:rPr lang="nl-NL" sz="2800" b="1" smtClean="0">
                <a:solidFill>
                  <a:srgbClr val="002060"/>
                </a:solidFill>
                <a:latin typeface="Times New Roman" pitchFamily="18" charset="0"/>
                <a:ea typeface="Calibri" panose="020F0502020204030204" pitchFamily="34" charset="0"/>
                <a:cs typeface="Times New Roman" pitchFamily="18" charset="0"/>
              </a:rPr>
              <a:t> </a:t>
            </a:r>
            <a:r>
              <a:rPr lang="nl-NL" sz="2800" smtClean="0">
                <a:latin typeface="Times New Roman" pitchFamily="18" charset="0"/>
                <a:cs typeface="Times New Roman" pitchFamily="18" charset="0"/>
              </a:rPr>
              <a:t>+ Chứng tỏ tinh thần đấu tranh mạnh mẽ, bất khuất của người Việt.</a:t>
            </a:r>
            <a:endParaRPr lang="en-US" sz="2800" smtClean="0">
              <a:latin typeface="Times New Roman" pitchFamily="18" charset="0"/>
              <a:cs typeface="Times New Roman" pitchFamily="18" charset="0"/>
            </a:endParaRPr>
          </a:p>
          <a:p>
            <a:pPr algn="just"/>
            <a:r>
              <a:rPr lang="nl-NL" sz="2800" smtClean="0">
                <a:latin typeface="Times New Roman" pitchFamily="18" charset="0"/>
                <a:cs typeface="Times New Roman" pitchFamily="18" charset="0"/>
              </a:rPr>
              <a:t>+ Tạo nền tảng, truyền thống đấu tranh và cổ vũ cho các phong trào khởi nghĩa giành độc lập, tự chủ sau này.</a:t>
            </a:r>
            <a:r>
              <a:rPr lang="nl-NL" sz="2800" b="1" smtClean="0">
                <a:solidFill>
                  <a:srgbClr val="002060"/>
                </a:solidFill>
                <a:latin typeface="Times New Roman" pitchFamily="18" charset="0"/>
                <a:ea typeface="Calibri" panose="020F0502020204030204" pitchFamily="34" charset="0"/>
                <a:cs typeface="Times New Roman" pitchFamily="18" charset="0"/>
              </a:rPr>
              <a:t> </a:t>
            </a:r>
            <a:endParaRPr lang="en-US" sz="2800" b="1" smtClean="0">
              <a:solidFill>
                <a:srgbClr val="002060"/>
              </a:solidFill>
              <a:latin typeface="Times New Roman" pitchFamily="18" charset="0"/>
              <a:ea typeface="Calibri" panose="020F0502020204030204" pitchFamily="34" charset="0"/>
              <a:cs typeface="Times New Roman" pitchFamily="18" charset="0"/>
            </a:endParaRPr>
          </a:p>
          <a:p>
            <a:pPr algn="just"/>
            <a:endParaRPr lang="en-US" sz="2800"/>
          </a:p>
        </p:txBody>
      </p:sp>
    </p:spTree>
    <p:extLst>
      <p:ext uri="{BB962C8B-B14F-4D97-AF65-F5344CB8AC3E}">
        <p14:creationId xmlns:p14="http://schemas.microsoft.com/office/powerpoint/2010/main" xmlns="" val="21622336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5"/>
          <p:cNvSpPr txBox="1"/>
          <p:nvPr/>
        </p:nvSpPr>
        <p:spPr>
          <a:xfrm>
            <a:off x="285720" y="6000768"/>
            <a:ext cx="3981480" cy="861774"/>
          </a:xfrm>
          <a:prstGeom prst="rect">
            <a:avLst/>
          </a:prstGeom>
        </p:spPr>
        <p:txBody>
          <a:bodyPr wrap="square" lIns="0" tIns="0" rIns="0" bIns="0" rtlCol="0" anchor="t">
            <a:spAutoFit/>
          </a:bodyPr>
          <a:lstStyle/>
          <a:p>
            <a:pPr algn="ctr">
              <a:spcBef>
                <a:spcPct val="0"/>
              </a:spcBef>
            </a:pPr>
            <a:r>
              <a:rPr lang="en-US" sz="2800" b="1" spc="-40">
                <a:latin typeface="Times New Roman" pitchFamily="18" charset="0"/>
                <a:cs typeface="Times New Roman" pitchFamily="18" charset="0"/>
              </a:rPr>
              <a:t>Đền </a:t>
            </a:r>
            <a:r>
              <a:rPr lang="en-US" sz="2800" b="1" spc="-40" smtClean="0">
                <a:latin typeface="Times New Roman" pitchFamily="18" charset="0"/>
                <a:cs typeface="Times New Roman" pitchFamily="18" charset="0"/>
              </a:rPr>
              <a:t>thờ Hai Bà Trưng Hát </a:t>
            </a:r>
            <a:r>
              <a:rPr lang="en-US" sz="2800" b="1" spc="-40">
                <a:latin typeface="Times New Roman" pitchFamily="18" charset="0"/>
                <a:cs typeface="Times New Roman" pitchFamily="18" charset="0"/>
              </a:rPr>
              <a:t>Môn </a:t>
            </a:r>
            <a:r>
              <a:rPr lang="en-US" sz="2800" b="1" spc="-40" smtClean="0">
                <a:latin typeface="Times New Roman" pitchFamily="18" charset="0"/>
                <a:cs typeface="Times New Roman" pitchFamily="18" charset="0"/>
              </a:rPr>
              <a:t>(</a:t>
            </a:r>
            <a:r>
              <a:rPr lang="en-US" sz="2800" b="1" spc="-40">
                <a:latin typeface="Times New Roman" pitchFamily="18" charset="0"/>
                <a:cs typeface="Times New Roman" pitchFamily="18" charset="0"/>
              </a:rPr>
              <a:t>Phúc </a:t>
            </a:r>
            <a:r>
              <a:rPr lang="en-US" sz="2800" b="1" spc="-40" smtClean="0">
                <a:latin typeface="Times New Roman" pitchFamily="18" charset="0"/>
                <a:cs typeface="Times New Roman" pitchFamily="18" charset="0"/>
              </a:rPr>
              <a:t>Thọ)</a:t>
            </a:r>
            <a:endParaRPr lang="en-US" sz="2800" b="1" spc="-40" dirty="0">
              <a:latin typeface="Times New Roman" pitchFamily="18" charset="0"/>
              <a:cs typeface="Times New Roman" pitchFamily="18" charset="0"/>
            </a:endParaRPr>
          </a:p>
        </p:txBody>
      </p:sp>
      <p:sp>
        <p:nvSpPr>
          <p:cNvPr id="7" name="TextBox 15"/>
          <p:cNvSpPr txBox="1"/>
          <p:nvPr/>
        </p:nvSpPr>
        <p:spPr>
          <a:xfrm>
            <a:off x="4429124" y="5996226"/>
            <a:ext cx="4533900" cy="861774"/>
          </a:xfrm>
          <a:prstGeom prst="rect">
            <a:avLst/>
          </a:prstGeom>
        </p:spPr>
        <p:txBody>
          <a:bodyPr wrap="square" lIns="0" tIns="0" rIns="0" bIns="0" rtlCol="0" anchor="t">
            <a:spAutoFit/>
          </a:bodyPr>
          <a:lstStyle/>
          <a:p>
            <a:pPr algn="ctr">
              <a:spcBef>
                <a:spcPct val="0"/>
              </a:spcBef>
            </a:pPr>
            <a:r>
              <a:rPr lang="en-US" sz="2800" b="1" spc="-40" dirty="0">
                <a:latin typeface="Times New Roman" pitchFamily="18" charset="0"/>
                <a:cs typeface="Times New Roman" pitchFamily="18" charset="0"/>
              </a:rPr>
              <a:t>Đền thờ Hai Bà </a:t>
            </a:r>
            <a:r>
              <a:rPr lang="en-US" sz="2800" b="1" spc="-40">
                <a:latin typeface="Times New Roman" pitchFamily="18" charset="0"/>
                <a:cs typeface="Times New Roman" pitchFamily="18" charset="0"/>
              </a:rPr>
              <a:t>Trưng </a:t>
            </a:r>
            <a:endParaRPr lang="en-US" sz="2800" b="1" spc="-40" smtClean="0">
              <a:latin typeface="Times New Roman" pitchFamily="18" charset="0"/>
              <a:cs typeface="Times New Roman" pitchFamily="18" charset="0"/>
            </a:endParaRPr>
          </a:p>
          <a:p>
            <a:pPr algn="ctr">
              <a:spcBef>
                <a:spcPct val="0"/>
              </a:spcBef>
            </a:pPr>
            <a:r>
              <a:rPr lang="en-US" sz="2800" b="1" spc="-40" smtClean="0">
                <a:latin typeface="Times New Roman" pitchFamily="18" charset="0"/>
                <a:cs typeface="Times New Roman" pitchFamily="18" charset="0"/>
              </a:rPr>
              <a:t>(</a:t>
            </a:r>
            <a:r>
              <a:rPr lang="en-US" sz="2800" b="1" spc="-40">
                <a:latin typeface="Times New Roman" pitchFamily="18" charset="0"/>
                <a:cs typeface="Times New Roman" pitchFamily="18" charset="0"/>
              </a:rPr>
              <a:t>Mê </a:t>
            </a:r>
            <a:r>
              <a:rPr lang="en-US" sz="2800" b="1" spc="-40" smtClean="0">
                <a:latin typeface="Times New Roman" pitchFamily="18" charset="0"/>
                <a:cs typeface="Times New Roman" pitchFamily="18" charset="0"/>
              </a:rPr>
              <a:t>Linh)</a:t>
            </a:r>
            <a:endParaRPr lang="en-US" sz="2800" b="1" spc="-40" dirty="0">
              <a:latin typeface="Times New Roman" pitchFamily="18" charset="0"/>
              <a:cs typeface="Times New Roman" pitchFamily="18" charset="0"/>
            </a:endParaRPr>
          </a:p>
        </p:txBody>
      </p:sp>
      <p:pic>
        <p:nvPicPr>
          <p:cNvPr id="3074" name="Picture 2" descr="Đền Hát Môn | Mytour.v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4282" y="685800"/>
            <a:ext cx="4052918" cy="513079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6" name="Picture 4" descr="Di tích Quốc gia đặc biệt Đền Hai Bà Trưng, huyện Mê Linh: Điểm đến du lịch  văn hóa tâm linh"/>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57700" y="670075"/>
            <a:ext cx="4343400" cy="514652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584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ễ kỷ niệm 1980 năm khởi nghĩa Hai Bà Trưng: Khơi gợi niềm tự hào dân tộc">
            <a:extLst>
              <a:ext uri="{FF2B5EF4-FFF2-40B4-BE49-F238E27FC236}">
                <a16:creationId xmlns:a16="http://schemas.microsoft.com/office/drawing/2014/main" xmlns="" id="{AA40E0A7-2269-496B-BDFB-71E5B35EB81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4007" b="7758"/>
          <a:stretch/>
        </p:blipFill>
        <p:spPr bwMode="auto">
          <a:xfrm>
            <a:off x="-5" y="-11670"/>
            <a:ext cx="5072071" cy="68579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286380" y="285728"/>
            <a:ext cx="3643338" cy="6401753"/>
          </a:xfrm>
          <a:prstGeom prst="rect">
            <a:avLst/>
          </a:prstGeom>
          <a:noFill/>
        </p:spPr>
        <p:txBody>
          <a:bodyPr wrap="square" rtlCol="0">
            <a:spAutoFit/>
          </a:bodyPr>
          <a:lstStyle/>
          <a:p>
            <a:pPr algn="ctr"/>
            <a:r>
              <a:rPr lang="en-US" sz="2800" b="1" cap="all" spc="-100" smtClean="0">
                <a:latin typeface="Times New Roman" pitchFamily="18" charset="0"/>
                <a:ea typeface="Cambria" panose="02040503050406030204" pitchFamily="18" charset="0"/>
                <a:cs typeface="Times New Roman" pitchFamily="18" charset="0"/>
              </a:rPr>
              <a:t>Lễ hội </a:t>
            </a:r>
          </a:p>
          <a:p>
            <a:pPr algn="ctr"/>
            <a:r>
              <a:rPr lang="en-US" sz="2800" b="1" cap="all" spc="-100" smtClean="0">
                <a:latin typeface="Times New Roman" pitchFamily="18" charset="0"/>
                <a:ea typeface="Cambria" panose="02040503050406030204" pitchFamily="18" charset="0"/>
                <a:cs typeface="Times New Roman" pitchFamily="18" charset="0"/>
              </a:rPr>
              <a:t>hai bà trưng</a:t>
            </a:r>
            <a:br>
              <a:rPr lang="en-US" sz="2800" b="1" cap="all" spc="-100" smtClean="0">
                <a:latin typeface="Times New Roman" pitchFamily="18" charset="0"/>
                <a:ea typeface="Cambria" panose="02040503050406030204" pitchFamily="18" charset="0"/>
                <a:cs typeface="Times New Roman" pitchFamily="18" charset="0"/>
              </a:rPr>
            </a:br>
            <a:r>
              <a:rPr lang="nl-NL" sz="2800" b="1" cap="all" spc="-100" smtClean="0">
                <a:latin typeface="Times New Roman" pitchFamily="18" charset="0"/>
                <a:ea typeface="Cambria" panose="02040503050406030204" pitchFamily="18" charset="0"/>
                <a:cs typeface="Times New Roman" pitchFamily="18" charset="0"/>
              </a:rPr>
              <a:t>Đ</a:t>
            </a:r>
            <a:r>
              <a:rPr lang="nl-NL" sz="2800" smtClean="0">
                <a:latin typeface="Times New Roman" pitchFamily="18" charset="0"/>
                <a:cs typeface="Times New Roman" pitchFamily="18" charset="0"/>
              </a:rPr>
              <a:t>ược tổ chức </a:t>
            </a:r>
            <a:r>
              <a:rPr lang="nl-NL" sz="2800" i="1" smtClean="0">
                <a:latin typeface="Times New Roman" pitchFamily="18" charset="0"/>
                <a:cs typeface="Times New Roman" pitchFamily="18" charset="0"/>
              </a:rPr>
              <a:t>từ ngày mồng 4 đến ngày mồng 10 tháng Giêng âm lịch, mồng 6 là ngày chính hội. </a:t>
            </a:r>
            <a:r>
              <a:rPr lang="nl-NL" sz="2800" smtClean="0">
                <a:latin typeface="Times New Roman" pitchFamily="18" charset="0"/>
                <a:cs typeface="Times New Roman" pitchFamily="18" charset="0"/>
              </a:rPr>
              <a:t>Lễ hội được tổ chức theo nghi thức nhà nước và truyền thống địa phương: lễ dâng hương, mít tinh kỷ niệm ngày Hai Bà tế cờ khởi nghĩa và tế lễ theo nghi thức cổ truyền.</a:t>
            </a:r>
            <a:endParaRPr lang="en-US" sz="2800" smtClean="0">
              <a:latin typeface="Times New Roman" pitchFamily="18" charset="0"/>
              <a:cs typeface="Times New Roman" pitchFamily="18" charset="0"/>
            </a:endParaRPr>
          </a:p>
          <a:p>
            <a:endParaRPr lang="en-US"/>
          </a:p>
        </p:txBody>
      </p:sp>
    </p:spTree>
    <p:extLst>
      <p:ext uri="{BB962C8B-B14F-4D97-AF65-F5344CB8AC3E}">
        <p14:creationId xmlns:p14="http://schemas.microsoft.com/office/powerpoint/2010/main" xmlns="" val="392469554"/>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2852"/>
            <a:ext cx="8983980" cy="566822"/>
          </a:xfrm>
          <a:prstGeom prst="rect">
            <a:avLst/>
          </a:prstGeom>
        </p:spPr>
        <p:txBody>
          <a:bodyPr wrap="square" lIns="91439" tIns="45720" rIns="91439" bIns="45720">
            <a:spAutoFit/>
          </a:bodyPr>
          <a:lstStyle/>
          <a:p>
            <a:pPr algn="just">
              <a:lnSpc>
                <a:spcPts val="3736"/>
              </a:lnSpc>
            </a:pPr>
            <a:r>
              <a:rPr lang="en-US" sz="3200" b="1" smtClean="0">
                <a:solidFill>
                  <a:srgbClr val="FF0000"/>
                </a:solidFill>
                <a:latin typeface="Times New Roman" pitchFamily="18" charset="0"/>
                <a:cs typeface="Times New Roman" pitchFamily="18" charset="0"/>
              </a:rPr>
              <a:t>II. KHỞI NGHĨA BÀ TRIỆU (NĂM 248)</a:t>
            </a:r>
          </a:p>
        </p:txBody>
      </p:sp>
      <p:sp>
        <p:nvSpPr>
          <p:cNvPr id="8" name="Rectangle 7"/>
          <p:cNvSpPr/>
          <p:nvPr/>
        </p:nvSpPr>
        <p:spPr>
          <a:xfrm>
            <a:off x="214282" y="1071546"/>
            <a:ext cx="8572560" cy="4185761"/>
          </a:xfrm>
          <a:prstGeom prst="rect">
            <a:avLst/>
          </a:prstGeom>
        </p:spPr>
        <p:txBody>
          <a:bodyPr wrap="square">
            <a:spAutoFit/>
          </a:bodyPr>
          <a:lstStyle/>
          <a:p>
            <a:pPr algn="just">
              <a:spcBef>
                <a:spcPts val="600"/>
              </a:spcBef>
              <a:spcAft>
                <a:spcPts val="600"/>
              </a:spcAft>
            </a:pPr>
            <a:r>
              <a:rPr lang="nl-NL" sz="3200" smtClean="0">
                <a:solidFill>
                  <a:srgbClr val="000000"/>
                </a:solidFill>
                <a:latin typeface="Times New Roman" pitchFamily="18" charset="0"/>
                <a:ea typeface="Calibri" panose="020F0502020204030204" pitchFamily="34" charset="0"/>
                <a:cs typeface="Times New Roman" pitchFamily="18" charset="0"/>
              </a:rPr>
              <a:t>“Tôi chỉ muốn cưỡi gió đạp sóng, chém cá kình lớn ở Biển Đông, quét sạch bờ cõi, cửa dân ra khỏi cảnh chìm đắm, há lại bắt chước người đời cúi đều khom lưng làm tì thiếp kẻ khác, cam tâm phục dịch ở trong nhà ư?”</a:t>
            </a:r>
          </a:p>
          <a:p>
            <a:pPr algn="ctr">
              <a:spcBef>
                <a:spcPts val="600"/>
              </a:spcBef>
              <a:spcAft>
                <a:spcPts val="600"/>
              </a:spcAft>
            </a:pPr>
            <a:r>
              <a:rPr lang="nl-NL" sz="3200" i="1" smtClean="0">
                <a:solidFill>
                  <a:srgbClr val="000000"/>
                </a:solidFill>
                <a:latin typeface="Times New Roman" pitchFamily="18" charset="0"/>
                <a:ea typeface="Calibri" panose="020F0502020204030204" pitchFamily="34" charset="0"/>
                <a:cs typeface="Times New Roman" pitchFamily="18" charset="0"/>
              </a:rPr>
              <a:t>(Lý Tế Xuyên, Việt điện u linh tập (truyện Lệ Hải Bà Vương kí), Đinh Gia Khánh, Trịnh Đình Rư dịch và chú thích, NXB văn học, Hà Nội, tr.46)</a:t>
            </a:r>
            <a:endParaRPr lang="en-US" sz="3200" i="1" dirty="0">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xmlns="" val="2162233676"/>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2852"/>
            <a:ext cx="8983980" cy="566822"/>
          </a:xfrm>
          <a:prstGeom prst="rect">
            <a:avLst/>
          </a:prstGeom>
        </p:spPr>
        <p:txBody>
          <a:bodyPr wrap="square" lIns="91439" tIns="45720" rIns="91439" bIns="45720">
            <a:spAutoFit/>
          </a:bodyPr>
          <a:lstStyle/>
          <a:p>
            <a:pPr algn="just">
              <a:lnSpc>
                <a:spcPts val="3736"/>
              </a:lnSpc>
            </a:pPr>
            <a:r>
              <a:rPr lang="en-US" sz="3200" b="1" smtClean="0">
                <a:solidFill>
                  <a:srgbClr val="FF0000"/>
                </a:solidFill>
                <a:latin typeface="Times New Roman" pitchFamily="18" charset="0"/>
                <a:cs typeface="Times New Roman" pitchFamily="18" charset="0"/>
              </a:rPr>
              <a:t>II. KHỞI NGHĨA BÀ TRIỆU (NĂM 248)</a:t>
            </a:r>
          </a:p>
        </p:txBody>
      </p:sp>
      <p:sp>
        <p:nvSpPr>
          <p:cNvPr id="12" name="TextBox 11"/>
          <p:cNvSpPr txBox="1"/>
          <p:nvPr/>
        </p:nvSpPr>
        <p:spPr>
          <a:xfrm>
            <a:off x="500034" y="6334780"/>
            <a:ext cx="3571900" cy="523220"/>
          </a:xfrm>
          <a:prstGeom prst="rect">
            <a:avLst/>
          </a:prstGeom>
          <a:noFill/>
        </p:spPr>
        <p:txBody>
          <a:bodyPr wrap="square" rtlCol="0">
            <a:spAutoFit/>
          </a:bodyPr>
          <a:lstStyle/>
          <a:p>
            <a:pPr algn="ctr"/>
            <a:r>
              <a:rPr lang="en-US" sz="2800" b="1" smtClean="0">
                <a:latin typeface="Times New Roman" pitchFamily="18" charset="0"/>
                <a:cs typeface="Times New Roman" pitchFamily="18" charset="0"/>
              </a:rPr>
              <a:t>BÀ TRIỆU</a:t>
            </a:r>
            <a:endParaRPr lang="en-US" sz="2800" b="1">
              <a:latin typeface="Times New Roman" pitchFamily="18" charset="0"/>
              <a:cs typeface="Times New Roman" pitchFamily="18" charset="0"/>
            </a:endParaRPr>
          </a:p>
        </p:txBody>
      </p:sp>
      <p:sp>
        <p:nvSpPr>
          <p:cNvPr id="13" name="Rectangle 12"/>
          <p:cNvSpPr/>
          <p:nvPr/>
        </p:nvSpPr>
        <p:spPr>
          <a:xfrm>
            <a:off x="5072066" y="928670"/>
            <a:ext cx="3786214" cy="5170646"/>
          </a:xfrm>
          <a:prstGeom prst="rect">
            <a:avLst/>
          </a:prstGeom>
        </p:spPr>
        <p:txBody>
          <a:bodyPr wrap="square">
            <a:spAutoFit/>
          </a:bodyPr>
          <a:lstStyle/>
          <a:p>
            <a:pPr algn="just"/>
            <a:r>
              <a:rPr lang="nl-NL" sz="3000" smtClean="0">
                <a:latin typeface="Times New Roman" pitchFamily="18" charset="0"/>
                <a:cs typeface="Times New Roman" pitchFamily="18" charset="0"/>
              </a:rPr>
              <a:t>Bà Triệu tên thật là Triệu Thị Trinh. Trong các thư tịch cổ và truyền thuyết dân gian, Bà Triệu thường được miêu tả là người phụ nữ trẻ trung, xinh đẹp thường mặc áo giáp vàng, đi guốc ngà cưỡi voi mà chiến đấu, rất lẫm liệt, hùng dũng</a:t>
            </a:r>
            <a:endParaRPr lang="en-US" sz="3000" smtClean="0">
              <a:latin typeface="Times New Roman" pitchFamily="18" charset="0"/>
              <a:cs typeface="Times New Roman" pitchFamily="18" charset="0"/>
            </a:endParaRPr>
          </a:p>
        </p:txBody>
      </p:sp>
      <p:pic>
        <p:nvPicPr>
          <p:cNvPr id="1026" name="Picture 2" descr="C:\Users\HP\Pictures\khoi-nghia-ba-trieu.jpg"/>
          <p:cNvPicPr>
            <a:picLocks noChangeAspect="1" noChangeArrowheads="1"/>
          </p:cNvPicPr>
          <p:nvPr/>
        </p:nvPicPr>
        <p:blipFill>
          <a:blip r:embed="rId2"/>
          <a:srcRect/>
          <a:stretch>
            <a:fillRect/>
          </a:stretch>
        </p:blipFill>
        <p:spPr bwMode="auto">
          <a:xfrm>
            <a:off x="0" y="854964"/>
            <a:ext cx="4786314" cy="5431556"/>
          </a:xfrm>
          <a:prstGeom prst="rect">
            <a:avLst/>
          </a:prstGeom>
          <a:noFill/>
        </p:spPr>
      </p:pic>
    </p:spTree>
    <p:extLst>
      <p:ext uri="{BB962C8B-B14F-4D97-AF65-F5344CB8AC3E}">
        <p14:creationId xmlns:p14="http://schemas.microsoft.com/office/powerpoint/2010/main" xmlns="" val="21622336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2852"/>
            <a:ext cx="8983980" cy="566822"/>
          </a:xfrm>
          <a:prstGeom prst="rect">
            <a:avLst/>
          </a:prstGeom>
        </p:spPr>
        <p:txBody>
          <a:bodyPr wrap="square" lIns="91439" tIns="45720" rIns="91439" bIns="45720">
            <a:spAutoFit/>
          </a:bodyPr>
          <a:lstStyle/>
          <a:p>
            <a:pPr algn="just">
              <a:lnSpc>
                <a:spcPts val="3736"/>
              </a:lnSpc>
            </a:pPr>
            <a:r>
              <a:rPr lang="en-US" sz="3200" b="1" smtClean="0">
                <a:solidFill>
                  <a:srgbClr val="FF0000"/>
                </a:solidFill>
                <a:latin typeface="Times New Roman" pitchFamily="18" charset="0"/>
                <a:cs typeface="Times New Roman" pitchFamily="18" charset="0"/>
              </a:rPr>
              <a:t>II. KHỞI NGHĨA BÀ TRIỆU (NĂM 248)</a:t>
            </a:r>
          </a:p>
        </p:txBody>
      </p:sp>
      <p:pic>
        <p:nvPicPr>
          <p:cNvPr id="9" name="Picture 8" descr="A picture containing toy, doll&#10;&#10;Description automatically generated">
            <a:extLst>
              <a:ext uri="{FF2B5EF4-FFF2-40B4-BE49-F238E27FC236}">
                <a16:creationId xmlns="" xmlns:a16="http://schemas.microsoft.com/office/drawing/2014/main" id="{0DC93508-206F-4895-AC4B-5F8390035A4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4282" y="428604"/>
            <a:ext cx="1900221" cy="1571636"/>
          </a:xfrm>
          <a:prstGeom prst="rect">
            <a:avLst/>
          </a:prstGeom>
        </p:spPr>
      </p:pic>
      <p:sp>
        <p:nvSpPr>
          <p:cNvPr id="10" name="TextBox 9"/>
          <p:cNvSpPr txBox="1"/>
          <p:nvPr/>
        </p:nvSpPr>
        <p:spPr>
          <a:xfrm>
            <a:off x="2285984" y="928670"/>
            <a:ext cx="6572296" cy="1077218"/>
          </a:xfrm>
          <a:prstGeom prst="rect">
            <a:avLst/>
          </a:prstGeom>
          <a:noFill/>
        </p:spPr>
        <p:txBody>
          <a:bodyPr wrap="square" rtlCol="0">
            <a:spAutoFit/>
          </a:bodyPr>
          <a:lstStyle/>
          <a:p>
            <a:pPr algn="ctr"/>
            <a:r>
              <a:rPr lang="en-US" sz="3200" b="1" smtClean="0">
                <a:solidFill>
                  <a:srgbClr val="FF0000"/>
                </a:solidFill>
                <a:latin typeface="Times New Roman" pitchFamily="18" charset="0"/>
                <a:cs typeface="Times New Roman" pitchFamily="18" charset="0"/>
              </a:rPr>
              <a:t>THẢO LUẬN NHÓM  </a:t>
            </a:r>
          </a:p>
          <a:p>
            <a:pPr algn="ctr"/>
            <a:r>
              <a:rPr lang="en-US" sz="3200" smtClean="0">
                <a:latin typeface="Times New Roman" pitchFamily="18" charset="0"/>
                <a:cs typeface="Times New Roman" pitchFamily="18" charset="0"/>
              </a:rPr>
              <a:t>(thời </a:t>
            </a:r>
            <a:r>
              <a:rPr lang="en-US" sz="3200" err="1" smtClean="0">
                <a:latin typeface="Times New Roman" pitchFamily="18" charset="0"/>
                <a:cs typeface="Times New Roman" pitchFamily="18" charset="0"/>
              </a:rPr>
              <a:t>gian</a:t>
            </a:r>
            <a:r>
              <a:rPr lang="en-US" sz="3200" smtClean="0">
                <a:latin typeface="Times New Roman" pitchFamily="18" charset="0"/>
                <a:cs typeface="Times New Roman" pitchFamily="18" charset="0"/>
              </a:rPr>
              <a:t> 5 </a:t>
            </a:r>
            <a:r>
              <a:rPr lang="en-US" sz="3200" err="1" smtClean="0">
                <a:latin typeface="Times New Roman" pitchFamily="18" charset="0"/>
                <a:cs typeface="Times New Roman" pitchFamily="18" charset="0"/>
              </a:rPr>
              <a:t>phút</a:t>
            </a:r>
            <a:r>
              <a:rPr lang="en-US" sz="3200" smtClean="0">
                <a:latin typeface="Times New Roman" pitchFamily="18" charset="0"/>
                <a:cs typeface="Times New Roman" pitchFamily="18" charset="0"/>
              </a:rPr>
              <a:t>)</a:t>
            </a:r>
            <a:endParaRPr lang="en-US" sz="3200" b="1">
              <a:latin typeface="Times New Roman" pitchFamily="18" charset="0"/>
              <a:cs typeface="Times New Roman" pitchFamily="18" charset="0"/>
            </a:endParaRPr>
          </a:p>
        </p:txBody>
      </p:sp>
      <p:sp>
        <p:nvSpPr>
          <p:cNvPr id="13" name="TextBox 12"/>
          <p:cNvSpPr txBox="1"/>
          <p:nvPr/>
        </p:nvSpPr>
        <p:spPr>
          <a:xfrm>
            <a:off x="1928794" y="2357430"/>
            <a:ext cx="6858048" cy="4201150"/>
          </a:xfrm>
          <a:prstGeom prst="rect">
            <a:avLst/>
          </a:prstGeom>
          <a:noFill/>
        </p:spPr>
        <p:txBody>
          <a:bodyPr wrap="square" rtlCol="0">
            <a:spAutoFit/>
          </a:bodyPr>
          <a:lstStyle/>
          <a:p>
            <a:pPr algn="just">
              <a:spcBef>
                <a:spcPts val="600"/>
              </a:spcBef>
              <a:spcAft>
                <a:spcPts val="600"/>
              </a:spcAft>
            </a:pPr>
            <a:r>
              <a:rPr lang="nl-NL" sz="3200" smtClean="0">
                <a:latin typeface="Times New Roman" pitchFamily="18" charset="0"/>
                <a:cs typeface="Times New Roman" pitchFamily="18" charset="0"/>
              </a:rPr>
              <a:t>HS đọc thông tin mục II, Dựa vào tư liệu 18.5 và Lược đồ 18.7 trang 90, 91 SGK và trả lời câu hỏi:</a:t>
            </a:r>
            <a:endParaRPr lang="en-US" sz="3200" smtClean="0">
              <a:latin typeface="Times New Roman" pitchFamily="18" charset="0"/>
              <a:cs typeface="Times New Roman" pitchFamily="18" charset="0"/>
            </a:endParaRPr>
          </a:p>
          <a:p>
            <a:pPr algn="just">
              <a:spcBef>
                <a:spcPts val="600"/>
              </a:spcBef>
              <a:spcAft>
                <a:spcPts val="600"/>
              </a:spcAft>
            </a:pPr>
            <a:r>
              <a:rPr lang="nl-NL" sz="3200" i="1" smtClean="0">
                <a:latin typeface="Times New Roman" pitchFamily="18" charset="0"/>
                <a:cs typeface="Times New Roman" pitchFamily="18" charset="0"/>
              </a:rPr>
              <a:t>+ Nêu nguyên nhân của cuộc khởi nghĩa Bà Triệu.</a:t>
            </a:r>
            <a:endParaRPr lang="en-US" sz="3200" i="1" smtClean="0">
              <a:latin typeface="Times New Roman" pitchFamily="18" charset="0"/>
              <a:cs typeface="Times New Roman" pitchFamily="18" charset="0"/>
            </a:endParaRPr>
          </a:p>
          <a:p>
            <a:pPr algn="just">
              <a:spcBef>
                <a:spcPts val="600"/>
              </a:spcBef>
              <a:spcAft>
                <a:spcPts val="600"/>
              </a:spcAft>
            </a:pPr>
            <a:r>
              <a:rPr lang="nl-NL" sz="3200" i="1" smtClean="0">
                <a:latin typeface="Times New Roman" pitchFamily="18" charset="0"/>
                <a:cs typeface="Times New Roman" pitchFamily="18" charset="0"/>
              </a:rPr>
              <a:t>+ Trình bày những nét chính của cuộc khởi nghĩa.</a:t>
            </a:r>
            <a:endParaRPr lang="en-US" sz="3200" i="1" smtClean="0">
              <a:latin typeface="Times New Roman" pitchFamily="18" charset="0"/>
              <a:cs typeface="Times New Roman" pitchFamily="18" charset="0"/>
            </a:endParaRPr>
          </a:p>
          <a:p>
            <a:endParaRPr lang="en-US"/>
          </a:p>
        </p:txBody>
      </p:sp>
      <p:pic>
        <p:nvPicPr>
          <p:cNvPr id="14" name="Picture 23" descr="Cau hoi"/>
          <p:cNvPicPr>
            <a:picLocks noChangeAspect="1" noChangeArrowheads="1" noCrop="1"/>
          </p:cNvPicPr>
          <p:nvPr/>
        </p:nvPicPr>
        <p:blipFill>
          <a:blip r:embed="rId3"/>
          <a:srcRect/>
          <a:stretch>
            <a:fillRect/>
          </a:stretch>
        </p:blipFill>
        <p:spPr bwMode="auto">
          <a:xfrm>
            <a:off x="0" y="2428868"/>
            <a:ext cx="1643042" cy="1428760"/>
          </a:xfrm>
          <a:prstGeom prst="rect">
            <a:avLst/>
          </a:prstGeom>
          <a:noFill/>
          <a:ln w="9525">
            <a:noFill/>
            <a:miter lim="800000"/>
            <a:headEnd/>
            <a:tailEnd/>
          </a:ln>
        </p:spPr>
      </p:pic>
    </p:spTree>
    <p:extLst>
      <p:ext uri="{BB962C8B-B14F-4D97-AF65-F5344CB8AC3E}">
        <p14:creationId xmlns:p14="http://schemas.microsoft.com/office/powerpoint/2010/main" xmlns="" val="21622336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27" name="Google Shape;227;p6" descr="C:\Users\Administrator\Desktop\1.png"/>
          <p:cNvPicPr preferRelativeResize="0"/>
          <p:nvPr/>
        </p:nvPicPr>
        <p:blipFill rotWithShape="1">
          <a:blip r:embed="rId4">
            <a:alphaModFix/>
          </a:blip>
          <a:srcRect/>
          <a:stretch/>
        </p:blipFill>
        <p:spPr>
          <a:xfrm flipH="1">
            <a:off x="-92869" y="4606755"/>
            <a:ext cx="2186862" cy="2251247"/>
          </a:xfrm>
          <a:prstGeom prst="rect">
            <a:avLst/>
          </a:prstGeom>
          <a:noFill/>
          <a:ln>
            <a:noFill/>
          </a:ln>
        </p:spPr>
      </p:pic>
      <p:sp>
        <p:nvSpPr>
          <p:cNvPr id="6" name="Down Ribbon 5"/>
          <p:cNvSpPr/>
          <p:nvPr/>
        </p:nvSpPr>
        <p:spPr>
          <a:xfrm>
            <a:off x="890517" y="172641"/>
            <a:ext cx="7666630" cy="973991"/>
          </a:xfrm>
          <a:prstGeom prst="ribbon">
            <a:avLst/>
          </a:prstGeom>
        </p:spPr>
        <p:style>
          <a:lnRef idx="3">
            <a:schemeClr val="lt1"/>
          </a:lnRef>
          <a:fillRef idx="1">
            <a:schemeClr val="accent6"/>
          </a:fillRef>
          <a:effectRef idx="1">
            <a:schemeClr val="accent6"/>
          </a:effectRef>
          <a:fontRef idx="minor">
            <a:schemeClr val="lt1"/>
          </a:fontRef>
        </p:style>
        <p:txBody>
          <a:bodyPr lIns="76810" tIns="38405" rIns="76810" bIns="38405" rtlCol="0" anchor="ctr"/>
          <a:lstStyle/>
          <a:p>
            <a:pPr lvl="0" algn="ctr"/>
            <a:r>
              <a:rPr lang="en-US" sz="3000" b="1" dirty="0">
                <a:solidFill>
                  <a:schemeClr val="tx1"/>
                </a:solidFill>
                <a:effectLst>
                  <a:outerShdw blurRad="38100" dist="38100" dir="2700000" algn="tl">
                    <a:srgbClr val="000000">
                      <a:alpha val="43137"/>
                    </a:srgbClr>
                  </a:outerShdw>
                </a:effectLst>
                <a:latin typeface="Times New Roman" pitchFamily="18" charset="0"/>
                <a:ea typeface="Arial"/>
                <a:cs typeface="Times New Roman" pitchFamily="18" charset="0"/>
                <a:sym typeface="Calibri"/>
              </a:rPr>
              <a:t>KHỞI ĐỘNG</a:t>
            </a:r>
            <a:endParaRPr lang="en-US" sz="3000" dirty="0">
              <a:solidFill>
                <a:schemeClr val="tx1"/>
              </a:solidFill>
              <a:effectLst>
                <a:outerShdw blurRad="38100" dist="38100" dir="2700000" algn="tl">
                  <a:srgbClr val="000000">
                    <a:alpha val="43137"/>
                  </a:srgbClr>
                </a:outerShdw>
              </a:effectLst>
              <a:latin typeface="Times New Roman" pitchFamily="18" charset="0"/>
              <a:ea typeface="Arial"/>
              <a:cs typeface="Times New Roman" pitchFamily="18" charset="0"/>
              <a:sym typeface="Arial"/>
            </a:endParaRPr>
          </a:p>
        </p:txBody>
      </p:sp>
      <p:sp>
        <p:nvSpPr>
          <p:cNvPr id="8" name="Rectangle 7"/>
          <p:cNvSpPr/>
          <p:nvPr/>
        </p:nvSpPr>
        <p:spPr>
          <a:xfrm>
            <a:off x="142845" y="1928802"/>
            <a:ext cx="1508883" cy="3524658"/>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wrap="square" lIns="76810" tIns="38405" rIns="76810" bIns="38405">
            <a:spAutoFit/>
          </a:bodyPr>
          <a:lstStyle/>
          <a:p>
            <a:pPr algn="ctr"/>
            <a:r>
              <a:rPr lang="en-US" sz="2800" b="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XEM </a:t>
            </a:r>
            <a:r>
              <a:rPr lang="en-US" sz="28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VIDEOCUỘC KHỞI NGHĨA HAI BÀ TRƯNG NĂM 40</a:t>
            </a:r>
          </a:p>
        </p:txBody>
      </p:sp>
      <p:pic>
        <p:nvPicPr>
          <p:cNvPr id="9" name="CUỘC KHỞI NGHĨA HAI BÀ TRƯNG NĂM 40 00_00_00-00_02_59.mp4">
            <a:hlinkClick r:id="" action="ppaction://media"/>
          </p:cNvPr>
          <p:cNvPicPr>
            <a:picLocks noRot="1" noChangeAspect="1"/>
          </p:cNvPicPr>
          <p:nvPr>
            <a:videoFile r:link="rId1"/>
          </p:nvPr>
        </p:nvPicPr>
        <p:blipFill>
          <a:blip r:embed="rId5"/>
          <a:stretch>
            <a:fillRect/>
          </a:stretch>
        </p:blipFill>
        <p:spPr>
          <a:xfrm>
            <a:off x="1785918" y="1428736"/>
            <a:ext cx="7143800" cy="5214974"/>
          </a:xfrm>
          <a:prstGeom prst="rect">
            <a:avLst/>
          </a:prstGeom>
        </p:spPr>
      </p:pic>
    </p:spTree>
    <p:extLst>
      <p:ext uri="{BB962C8B-B14F-4D97-AF65-F5344CB8AC3E}">
        <p14:creationId xmlns:p14="http://schemas.microsoft.com/office/powerpoint/2010/main" xmlns="" val="39215368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1" presetClass="mediacall" presetSubtype="0" fill="hold" nodeType="afterEffect">
                                  <p:stCondLst>
                                    <p:cond delay="0"/>
                                  </p:stCondLst>
                                  <p:childTnLst>
                                    <p:cmd type="call" cmd="playFrom(0.0)">
                                      <p:cBhvr>
                                        <p:cTn id="13"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endCondLst>
                    <p:cond evt="onNext" delay="0">
                      <p:tgtEl>
                        <p:sldTgt/>
                      </p:tgtEl>
                    </p:cond>
                    <p:cond evt="onPrev" delay="0">
                      <p:tgtEl>
                        <p:sldTgt/>
                      </p:tgtEl>
                    </p:cond>
                  </p:endCondLst>
                </p:cTn>
                <p:tgtEl>
                  <p:spTgt spid="9"/>
                </p:tgtEl>
              </p:cMediaNode>
            </p:video>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9"/>
                                        </p:tgtEl>
                                      </p:cBhvr>
                                    </p:cmd>
                                  </p:childTnLst>
                                </p:cTn>
                              </p:par>
                            </p:childTnLst>
                          </p:cTn>
                        </p:par>
                      </p:childTnLst>
                    </p:cTn>
                  </p:par>
                </p:childTnLst>
              </p:cTn>
              <p:nextCondLst>
                <p:cond evt="onClick" delay="0">
                  <p:tgtEl>
                    <p:spTgt spid="9"/>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2852"/>
            <a:ext cx="8983980" cy="566822"/>
          </a:xfrm>
          <a:prstGeom prst="rect">
            <a:avLst/>
          </a:prstGeom>
        </p:spPr>
        <p:txBody>
          <a:bodyPr wrap="square" lIns="91439" tIns="45720" rIns="91439" bIns="45720">
            <a:spAutoFit/>
          </a:bodyPr>
          <a:lstStyle/>
          <a:p>
            <a:pPr algn="just">
              <a:lnSpc>
                <a:spcPts val="3736"/>
              </a:lnSpc>
            </a:pPr>
            <a:r>
              <a:rPr lang="en-US" sz="3200" b="1" smtClean="0">
                <a:solidFill>
                  <a:srgbClr val="FF0000"/>
                </a:solidFill>
                <a:latin typeface="Times New Roman" pitchFamily="18" charset="0"/>
                <a:cs typeface="Times New Roman" pitchFamily="18" charset="0"/>
              </a:rPr>
              <a:t>II. KHỞI NGHĨA BÀ TRIỆU (NĂM 248)</a:t>
            </a:r>
          </a:p>
        </p:txBody>
      </p:sp>
      <p:pic>
        <p:nvPicPr>
          <p:cNvPr id="9" name="Picture 8">
            <a:extLst>
              <a:ext uri="{FF2B5EF4-FFF2-40B4-BE49-F238E27FC236}">
                <a16:creationId xmlns:a16="http://schemas.microsoft.com/office/drawing/2014/main" xmlns="" id="{B5BA923D-8E9B-40F1-B1ED-4E8920B29E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85794"/>
            <a:ext cx="969918" cy="882791"/>
          </a:xfrm>
          <a:prstGeom prst="rect">
            <a:avLst/>
          </a:prstGeom>
        </p:spPr>
      </p:pic>
      <p:sp>
        <p:nvSpPr>
          <p:cNvPr id="10" name="TextBox 9"/>
          <p:cNvSpPr txBox="1"/>
          <p:nvPr/>
        </p:nvSpPr>
        <p:spPr>
          <a:xfrm>
            <a:off x="1357290" y="928671"/>
            <a:ext cx="7500990" cy="6170920"/>
          </a:xfrm>
          <a:prstGeom prst="rect">
            <a:avLst/>
          </a:prstGeom>
          <a:noFill/>
        </p:spPr>
        <p:txBody>
          <a:bodyPr wrap="square" rtlCol="0">
            <a:spAutoFit/>
          </a:bodyPr>
          <a:lstStyle/>
          <a:p>
            <a:pPr algn="just">
              <a:spcBef>
                <a:spcPts val="600"/>
              </a:spcBef>
              <a:spcAft>
                <a:spcPts val="600"/>
              </a:spcAft>
            </a:pPr>
            <a:r>
              <a:rPr lang="nl-NL" sz="3000" b="1" smtClean="0">
                <a:solidFill>
                  <a:srgbClr val="120060"/>
                </a:solidFill>
                <a:latin typeface="Times New Roman" pitchFamily="18" charset="0"/>
                <a:ea typeface="Calibri" panose="020F0502020204030204" pitchFamily="34" charset="0"/>
                <a:cs typeface="Times New Roman" pitchFamily="18" charset="0"/>
              </a:rPr>
              <a:t>- Nguyên nhân khởi nghĩa:</a:t>
            </a:r>
            <a:r>
              <a:rPr lang="nl-NL" sz="3000" b="1" smtClean="0">
                <a:solidFill>
                  <a:srgbClr val="15015F"/>
                </a:solidFill>
                <a:latin typeface="Times New Roman" pitchFamily="18" charset="0"/>
                <a:ea typeface="Calibri" panose="020F0502020204030204" pitchFamily="34" charset="0"/>
                <a:cs typeface="Times New Roman" pitchFamily="18" charset="0"/>
              </a:rPr>
              <a:t> </a:t>
            </a:r>
            <a:r>
              <a:rPr lang="nl-NL" sz="3000" smtClean="0">
                <a:latin typeface="Times New Roman" pitchFamily="18" charset="0"/>
                <a:ea typeface="Calibri" panose="020F0502020204030204" pitchFamily="34" charset="0"/>
                <a:cs typeface="Times New Roman" pitchFamily="18" charset="0"/>
              </a:rPr>
              <a:t>Do sự </a:t>
            </a:r>
            <a:r>
              <a:rPr lang="nl-NL" sz="3000" smtClean="0">
                <a:latin typeface="Times New Roman" pitchFamily="18" charset="0"/>
                <a:cs typeface="Times New Roman" pitchFamily="18" charset="0"/>
              </a:rPr>
              <a:t>thống trị tàn bạo của nhà Ngô, năm 248, tại vùng Cửu Chân (Thanh Hoá), Bà Triệu phất cờ khởi nghĩa.</a:t>
            </a:r>
            <a:endParaRPr lang="en-US" sz="3000" smtClean="0">
              <a:latin typeface="Times New Roman" pitchFamily="18" charset="0"/>
              <a:cs typeface="Times New Roman" pitchFamily="18" charset="0"/>
            </a:endParaRPr>
          </a:p>
          <a:p>
            <a:pPr algn="just">
              <a:spcBef>
                <a:spcPts val="600"/>
              </a:spcBef>
              <a:spcAft>
                <a:spcPts val="600"/>
              </a:spcAft>
            </a:pPr>
            <a:r>
              <a:rPr lang="nl-NL" sz="3000" b="1" smtClean="0">
                <a:solidFill>
                  <a:srgbClr val="002060"/>
                </a:solidFill>
                <a:latin typeface="Times New Roman" pitchFamily="18" charset="0"/>
                <a:ea typeface="Calibri" panose="020F0502020204030204" pitchFamily="34" charset="0"/>
                <a:cs typeface="Times New Roman" pitchFamily="18" charset="0"/>
              </a:rPr>
              <a:t>- Diễn biến:</a:t>
            </a:r>
          </a:p>
          <a:p>
            <a:pPr algn="just">
              <a:spcBef>
                <a:spcPts val="600"/>
              </a:spcBef>
              <a:spcAft>
                <a:spcPts val="600"/>
              </a:spcAft>
            </a:pPr>
            <a:r>
              <a:rPr lang="nl-NL" sz="3000" smtClean="0">
                <a:latin typeface="Times New Roman" pitchFamily="18" charset="0"/>
                <a:cs typeface="Times New Roman" pitchFamily="18" charset="0"/>
              </a:rPr>
              <a:t>+ </a:t>
            </a:r>
            <a:r>
              <a:rPr lang="nl-NL" sz="3000" smtClean="0">
                <a:solidFill>
                  <a:srgbClr val="000000"/>
                </a:solidFill>
                <a:latin typeface="Times New Roman" pitchFamily="18" charset="0"/>
                <a:ea typeface="Calibri" panose="020F0502020204030204" pitchFamily="34" charset="0"/>
                <a:cs typeface="Times New Roman" pitchFamily="18" charset="0"/>
              </a:rPr>
              <a:t>Từ căn cứ núi Nưa nghĩa quân đánh phá các thành ấp của bọn quan lại đô hộ ở Cửu Chân rồi từ đó đánh ra khắp Giao Châu.</a:t>
            </a:r>
          </a:p>
          <a:p>
            <a:pPr algn="just">
              <a:spcBef>
                <a:spcPts val="600"/>
              </a:spcBef>
              <a:spcAft>
                <a:spcPts val="600"/>
              </a:spcAft>
            </a:pPr>
            <a:r>
              <a:rPr lang="en-US" sz="3000" smtClean="0">
                <a:solidFill>
                  <a:srgbClr val="000000"/>
                </a:solidFill>
                <a:latin typeface="Times New Roman" pitchFamily="18" charset="0"/>
                <a:ea typeface="Calibri" panose="020F0502020204030204" pitchFamily="34" charset="0"/>
                <a:cs typeface="Times New Roman" pitchFamily="18" charset="0"/>
              </a:rPr>
              <a:t>+ </a:t>
            </a:r>
            <a:r>
              <a:rPr lang="vi-VN" sz="3000" smtClean="0">
                <a:solidFill>
                  <a:srgbClr val="000000"/>
                </a:solidFill>
                <a:latin typeface="Times New Roman" pitchFamily="18" charset="0"/>
                <a:ea typeface="Calibri" panose="020F0502020204030204" pitchFamily="34" charset="0"/>
                <a:cs typeface="Times New Roman" pitchFamily="18" charset="0"/>
              </a:rPr>
              <a:t>Nhà Ngô </a:t>
            </a:r>
            <a:r>
              <a:rPr lang="en-US" sz="3000" smtClean="0">
                <a:solidFill>
                  <a:srgbClr val="000000"/>
                </a:solidFill>
                <a:latin typeface="Times New Roman" pitchFamily="18" charset="0"/>
                <a:ea typeface="Calibri" panose="020F0502020204030204" pitchFamily="34" charset="0"/>
                <a:cs typeface="Times New Roman" pitchFamily="18" charset="0"/>
              </a:rPr>
              <a:t>đem </a:t>
            </a:r>
            <a:r>
              <a:rPr lang="vi-VN" sz="3000" smtClean="0">
                <a:solidFill>
                  <a:srgbClr val="000000"/>
                </a:solidFill>
                <a:latin typeface="Times New Roman" pitchFamily="18" charset="0"/>
                <a:ea typeface="Calibri" panose="020F0502020204030204" pitchFamily="34" charset="0"/>
                <a:cs typeface="Times New Roman" pitchFamily="18" charset="0"/>
              </a:rPr>
              <a:t>quân sang đàn áp. </a:t>
            </a:r>
            <a:r>
              <a:rPr lang="en-US" sz="3000" smtClean="0">
                <a:solidFill>
                  <a:srgbClr val="000000"/>
                </a:solidFill>
                <a:latin typeface="Times New Roman" pitchFamily="18" charset="0"/>
                <a:ea typeface="Calibri" panose="020F0502020204030204" pitchFamily="34" charset="0"/>
                <a:cs typeface="Times New Roman" pitchFamily="18" charset="0"/>
              </a:rPr>
              <a:t>D</a:t>
            </a:r>
            <a:r>
              <a:rPr lang="vi-VN" sz="3000" smtClean="0">
                <a:solidFill>
                  <a:srgbClr val="000000"/>
                </a:solidFill>
                <a:latin typeface="Times New Roman" pitchFamily="18" charset="0"/>
                <a:ea typeface="Calibri" panose="020F0502020204030204" pitchFamily="34" charset="0"/>
                <a:cs typeface="Times New Roman" pitchFamily="18" charset="0"/>
              </a:rPr>
              <a:t>o lực lượng quá chênh lệch, nghĩa quân bị tiêu diệt. Bà Triệu hi sinh trên núi Tùng </a:t>
            </a:r>
            <a:r>
              <a:rPr lang="en-US" sz="3000" smtClean="0">
                <a:solidFill>
                  <a:srgbClr val="000000"/>
                </a:solidFill>
                <a:latin typeface="Times New Roman" pitchFamily="18" charset="0"/>
                <a:ea typeface="Calibri" panose="020F0502020204030204" pitchFamily="34" charset="0"/>
                <a:cs typeface="Times New Roman" pitchFamily="18" charset="0"/>
              </a:rPr>
              <a:t>(</a:t>
            </a:r>
            <a:r>
              <a:rPr lang="vi-VN" sz="3000" smtClean="0">
                <a:solidFill>
                  <a:srgbClr val="000000"/>
                </a:solidFill>
                <a:latin typeface="Times New Roman" pitchFamily="18" charset="0"/>
                <a:ea typeface="Calibri" panose="020F0502020204030204" pitchFamily="34" charset="0"/>
                <a:cs typeface="Times New Roman" pitchFamily="18" charset="0"/>
              </a:rPr>
              <a:t>Thanh Hoá).</a:t>
            </a:r>
            <a:endParaRPr lang="en-US" sz="3000" smtClean="0">
              <a:latin typeface="Times New Roman" pitchFamily="18" charset="0"/>
              <a:ea typeface="Calibri" panose="020F0502020204030204" pitchFamily="34" charset="0"/>
              <a:cs typeface="Times New Roman" pitchFamily="18" charset="0"/>
            </a:endParaRPr>
          </a:p>
          <a:p>
            <a:pPr algn="just"/>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xmlns="" val="21622336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964DE7-7ADE-4880-A304-46851B210EEC}"/>
              </a:ext>
            </a:extLst>
          </p:cNvPr>
          <p:cNvSpPr>
            <a:spLocks noGrp="1"/>
          </p:cNvSpPr>
          <p:nvPr>
            <p:ph idx="1"/>
          </p:nvPr>
        </p:nvSpPr>
        <p:spPr>
          <a:xfrm>
            <a:off x="1357290" y="214290"/>
            <a:ext cx="7572428" cy="546514"/>
          </a:xfrm>
        </p:spPr>
        <p:txBody>
          <a:bodyPr>
            <a:noAutofit/>
          </a:bodyPr>
          <a:lstStyle/>
          <a:p>
            <a:pPr>
              <a:buNone/>
            </a:pPr>
            <a:r>
              <a:rPr lang="en-US" b="1" i="1" dirty="0">
                <a:latin typeface="Times New Roman" pitchFamily="18" charset="0"/>
                <a:cs typeface="Times New Roman" pitchFamily="18" charset="0"/>
              </a:rPr>
              <a:t>Nêu ý </a:t>
            </a:r>
            <a:r>
              <a:rPr lang="en-US" b="1" i="1" dirty="0" err="1">
                <a:latin typeface="Times New Roman" pitchFamily="18" charset="0"/>
                <a:cs typeface="Times New Roman" pitchFamily="18" charset="0"/>
              </a:rPr>
              <a:t>nghĩa</a:t>
            </a:r>
            <a:r>
              <a:rPr lang="en-US" b="1" i="1" dirty="0">
                <a:latin typeface="Times New Roman" pitchFamily="18" charset="0"/>
                <a:cs typeface="Times New Roman" pitchFamily="18" charset="0"/>
              </a:rPr>
              <a:t> </a:t>
            </a:r>
            <a:r>
              <a:rPr lang="en-US" b="1" i="1" err="1">
                <a:latin typeface="Times New Roman" pitchFamily="18" charset="0"/>
                <a:cs typeface="Times New Roman" pitchFamily="18" charset="0"/>
              </a:rPr>
              <a:t>của</a:t>
            </a:r>
            <a:r>
              <a:rPr lang="en-US" b="1" i="1">
                <a:latin typeface="Times New Roman" pitchFamily="18" charset="0"/>
                <a:cs typeface="Times New Roman" pitchFamily="18" charset="0"/>
              </a:rPr>
              <a:t> </a:t>
            </a:r>
            <a:r>
              <a:rPr lang="en-US" b="1" i="1" smtClean="0">
                <a:latin typeface="Times New Roman" pitchFamily="18" charset="0"/>
                <a:cs typeface="Times New Roman" pitchFamily="18" charset="0"/>
              </a:rPr>
              <a:t>cuộc khởi </a:t>
            </a:r>
            <a:r>
              <a:rPr lang="en-US" b="1" i="1" dirty="0" err="1">
                <a:latin typeface="Times New Roman" pitchFamily="18" charset="0"/>
                <a:cs typeface="Times New Roman" pitchFamily="18" charset="0"/>
              </a:rPr>
              <a:t>nghĩa</a:t>
            </a:r>
            <a:r>
              <a:rPr lang="en-US" b="1" i="1" dirty="0">
                <a:latin typeface="Times New Roman" pitchFamily="18" charset="0"/>
                <a:cs typeface="Times New Roman" pitchFamily="18" charset="0"/>
              </a:rPr>
              <a:t> </a:t>
            </a:r>
            <a:r>
              <a:rPr lang="en-US" b="1" i="1" err="1">
                <a:latin typeface="Times New Roman" pitchFamily="18" charset="0"/>
                <a:cs typeface="Times New Roman" pitchFamily="18" charset="0"/>
              </a:rPr>
              <a:t>Bà</a:t>
            </a:r>
            <a:r>
              <a:rPr lang="en-US" b="1" i="1">
                <a:latin typeface="Times New Roman" pitchFamily="18" charset="0"/>
                <a:cs typeface="Times New Roman" pitchFamily="18" charset="0"/>
              </a:rPr>
              <a:t> </a:t>
            </a:r>
            <a:r>
              <a:rPr lang="en-US" b="1" i="1" smtClean="0">
                <a:latin typeface="Times New Roman" pitchFamily="18" charset="0"/>
                <a:cs typeface="Times New Roman" pitchFamily="18" charset="0"/>
              </a:rPr>
              <a:t>Triệu.</a:t>
            </a:r>
            <a:endParaRPr lang="en-US" b="1" i="1"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8E379B58-6961-41A2-8A13-865EB38D39A8}"/>
              </a:ext>
            </a:extLst>
          </p:cNvPr>
          <p:cNvPicPr>
            <a:picLocks noChangeAspect="1"/>
          </p:cNvPicPr>
          <p:nvPr/>
        </p:nvPicPr>
        <p:blipFill>
          <a:blip r:embed="rId2"/>
          <a:stretch>
            <a:fillRect/>
          </a:stretch>
        </p:blipFill>
        <p:spPr>
          <a:xfrm>
            <a:off x="0" y="1000108"/>
            <a:ext cx="8929718" cy="5857892"/>
          </a:xfrm>
          <a:prstGeom prst="rect">
            <a:avLst/>
          </a:prstGeom>
        </p:spPr>
      </p:pic>
      <p:pic>
        <p:nvPicPr>
          <p:cNvPr id="6" name="Picture 23" descr="Cau hoi"/>
          <p:cNvPicPr>
            <a:picLocks noChangeAspect="1" noChangeArrowheads="1" noCrop="1"/>
          </p:cNvPicPr>
          <p:nvPr/>
        </p:nvPicPr>
        <p:blipFill>
          <a:blip r:embed="rId3"/>
          <a:srcRect/>
          <a:stretch>
            <a:fillRect/>
          </a:stretch>
        </p:blipFill>
        <p:spPr bwMode="auto">
          <a:xfrm>
            <a:off x="214282" y="214290"/>
            <a:ext cx="1214414" cy="642942"/>
          </a:xfrm>
          <a:prstGeom prst="rect">
            <a:avLst/>
          </a:prstGeom>
          <a:noFill/>
          <a:ln w="9525">
            <a:noFill/>
            <a:miter lim="800000"/>
            <a:headEnd/>
            <a:tailEnd/>
          </a:ln>
        </p:spPr>
      </p:pic>
    </p:spTree>
    <p:extLst>
      <p:ext uri="{BB962C8B-B14F-4D97-AF65-F5344CB8AC3E}">
        <p14:creationId xmlns:p14="http://schemas.microsoft.com/office/powerpoint/2010/main" xmlns="" val="278822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6072206"/>
            <a:ext cx="8429684" cy="584775"/>
          </a:xfrm>
          <a:prstGeom prst="rect">
            <a:avLst/>
          </a:prstGeom>
          <a:noFill/>
        </p:spPr>
        <p:txBody>
          <a:bodyPr wrap="square" rtlCol="0">
            <a:spAutoFit/>
          </a:bodyPr>
          <a:lstStyle/>
          <a:p>
            <a:pPr algn="ctr"/>
            <a:r>
              <a:rPr lang="en-US" sz="3200" b="1" smtClean="0">
                <a:latin typeface="Times New Roman" pitchFamily="18" charset="0"/>
                <a:cs typeface="Times New Roman" pitchFamily="18" charset="0"/>
              </a:rPr>
              <a:t>VIDEO KHỞI NGHĨA BÀ TRIỆU</a:t>
            </a:r>
            <a:endParaRPr lang="en-US" sz="3200" b="1">
              <a:latin typeface="Times New Roman" pitchFamily="18" charset="0"/>
              <a:cs typeface="Times New Roman" pitchFamily="18" charset="0"/>
            </a:endParaRPr>
          </a:p>
        </p:txBody>
      </p:sp>
      <p:pic>
        <p:nvPicPr>
          <p:cNvPr id="5" name="y2mate.com - Phim hoạt hình lịch sử việt namTập 4  Cuộc khởi nghĩa của Bà Triệu_360p 00_16_10-.mp4">
            <a:hlinkClick r:id="" action="ppaction://media"/>
          </p:cNvPr>
          <p:cNvPicPr>
            <a:picLocks noRot="1" noChangeAspect="1"/>
          </p:cNvPicPr>
          <p:nvPr>
            <a:videoFile r:link="rId1"/>
          </p:nvPr>
        </p:nvPicPr>
        <p:blipFill>
          <a:blip r:embed="rId3"/>
          <a:stretch>
            <a:fillRect/>
          </a:stretch>
        </p:blipFill>
        <p:spPr>
          <a:xfrm>
            <a:off x="357158" y="428604"/>
            <a:ext cx="8358246" cy="55721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01793B3C-B96E-4410-BD85-94EAEADEF80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158" y="571480"/>
            <a:ext cx="8143932" cy="60722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hoi-den-ba-trieu-3">
            <a:extLst>
              <a:ext uri="{FF2B5EF4-FFF2-40B4-BE49-F238E27FC236}">
                <a16:creationId xmlns:a16="http://schemas.microsoft.com/office/drawing/2014/main" xmlns="" id="{DFFFC0C9-2B7A-43E0-8454-9A873EE2E7C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357166"/>
            <a:ext cx="4357718" cy="5500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 Box 11">
            <a:extLst>
              <a:ext uri="{FF2B5EF4-FFF2-40B4-BE49-F238E27FC236}">
                <a16:creationId xmlns:a16="http://schemas.microsoft.com/office/drawing/2014/main" xmlns="" id="{4F990B3C-E7FE-4CA9-8497-1831FFD2F0AC}"/>
              </a:ext>
            </a:extLst>
          </p:cNvPr>
          <p:cNvSpPr txBox="1">
            <a:spLocks noChangeArrowheads="1"/>
          </p:cNvSpPr>
          <p:nvPr/>
        </p:nvSpPr>
        <p:spPr bwMode="auto">
          <a:xfrm>
            <a:off x="4643438" y="5903893"/>
            <a:ext cx="4500562"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algn="ctr" eaLnBrk="1" hangingPunct="1">
              <a:spcBef>
                <a:spcPts val="0"/>
              </a:spcBef>
              <a:buFontTx/>
              <a:buNone/>
            </a:pPr>
            <a:r>
              <a:rPr lang="en-US" altLang="vi-VN" sz="2800" b="1">
                <a:latin typeface="Times New Roman" panose="02020603050405020304" pitchFamily="18" charset="0"/>
              </a:rPr>
              <a:t>Lễ hội Bà </a:t>
            </a:r>
            <a:r>
              <a:rPr lang="en-US" altLang="vi-VN" sz="2800" b="1" smtClean="0">
                <a:latin typeface="Times New Roman" panose="02020603050405020304" pitchFamily="18" charset="0"/>
              </a:rPr>
              <a:t>Triệu (Từ </a:t>
            </a:r>
            <a:r>
              <a:rPr lang="en-US" altLang="vi-VN" sz="2800" b="1">
                <a:latin typeface="Times New Roman" panose="02020603050405020304" pitchFamily="18" charset="0"/>
              </a:rPr>
              <a:t>ngày </a:t>
            </a:r>
            <a:r>
              <a:rPr lang="en-US" altLang="vi-VN" sz="2800" b="1" smtClean="0">
                <a:latin typeface="Times New Roman" panose="02020603050405020304" pitchFamily="18" charset="0"/>
              </a:rPr>
              <a:t>21 đến 24 - 2 </a:t>
            </a:r>
            <a:r>
              <a:rPr lang="en-US" altLang="vi-VN" sz="2800" b="1">
                <a:latin typeface="Times New Roman" panose="02020603050405020304" pitchFamily="18" charset="0"/>
              </a:rPr>
              <a:t>Âm lịch)</a:t>
            </a:r>
          </a:p>
        </p:txBody>
      </p:sp>
      <p:pic>
        <p:nvPicPr>
          <p:cNvPr id="21508" name="Picture 12" descr="IMG5828">
            <a:extLst>
              <a:ext uri="{FF2B5EF4-FFF2-40B4-BE49-F238E27FC236}">
                <a16:creationId xmlns:a16="http://schemas.microsoft.com/office/drawing/2014/main" xmlns="" id="{8F33BB8B-9343-459E-B249-2E098E26DD0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85728"/>
            <a:ext cx="4572000" cy="5572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9" name="Text Box 13">
            <a:extLst>
              <a:ext uri="{FF2B5EF4-FFF2-40B4-BE49-F238E27FC236}">
                <a16:creationId xmlns:a16="http://schemas.microsoft.com/office/drawing/2014/main" xmlns="" id="{A741793B-32CE-40CE-9900-FFAAD1ED2438}"/>
              </a:ext>
            </a:extLst>
          </p:cNvPr>
          <p:cNvSpPr txBox="1">
            <a:spLocks noChangeArrowheads="1"/>
          </p:cNvSpPr>
          <p:nvPr/>
        </p:nvSpPr>
        <p:spPr bwMode="auto">
          <a:xfrm>
            <a:off x="0" y="5903893"/>
            <a:ext cx="45720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algn="ctr" eaLnBrk="1" hangingPunct="1">
              <a:spcBef>
                <a:spcPts val="0"/>
              </a:spcBef>
              <a:buFontTx/>
              <a:buNone/>
            </a:pPr>
            <a:r>
              <a:rPr lang="en-US" altLang="vi-VN" sz="2800" b="1">
                <a:latin typeface="Times New Roman" panose="02020603050405020304" pitchFamily="18" charset="0"/>
              </a:rPr>
              <a:t>Lăng Bà Triệu </a:t>
            </a:r>
          </a:p>
          <a:p>
            <a:pPr algn="ctr" eaLnBrk="1" hangingPunct="1">
              <a:spcBef>
                <a:spcPts val="0"/>
              </a:spcBef>
              <a:buFontTx/>
              <a:buNone/>
            </a:pPr>
            <a:r>
              <a:rPr lang="en-US" altLang="vi-VN" sz="2800" b="1">
                <a:latin typeface="Times New Roman" panose="02020603050405020304" pitchFamily="18" charset="0"/>
              </a:rPr>
              <a:t>- Núi Tùng ( Thanh Hóa)</a:t>
            </a:r>
          </a:p>
        </p:txBody>
      </p:sp>
      <p:sp>
        <p:nvSpPr>
          <p:cNvPr id="21510" name="Text Box 14">
            <a:extLst>
              <a:ext uri="{FF2B5EF4-FFF2-40B4-BE49-F238E27FC236}">
                <a16:creationId xmlns:a16="http://schemas.microsoft.com/office/drawing/2014/main" xmlns="" id="{EB0460C5-0247-4E15-8FFB-3A685D411351}"/>
              </a:ext>
            </a:extLst>
          </p:cNvPr>
          <p:cNvSpPr txBox="1">
            <a:spLocks noChangeArrowheads="1"/>
          </p:cNvSpPr>
          <p:nvPr/>
        </p:nvSpPr>
        <p:spPr bwMode="auto">
          <a:xfrm>
            <a:off x="2000250" y="2667002"/>
            <a:ext cx="382905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algn="ctr" eaLnBrk="1" hangingPunct="1">
              <a:spcBef>
                <a:spcPct val="0"/>
              </a:spcBef>
              <a:buFontTx/>
              <a:buNone/>
            </a:pPr>
            <a:r>
              <a:rPr lang="en-US" altLang="vi-VN" sz="2000">
                <a:latin typeface="Times New Roman" panose="02020603050405020304" pitchFamily="18" charset="0"/>
              </a:rPr>
              <a:t/>
            </a:r>
            <a:br>
              <a:rPr lang="en-US" altLang="vi-VN" sz="2000">
                <a:latin typeface="Times New Roman" panose="02020603050405020304" pitchFamily="18" charset="0"/>
              </a:rPr>
            </a:br>
            <a:endParaRPr lang="en-US" altLang="vi-VN" sz="2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p:cNvPicPr>
            <a:picLocks noChangeAspect="1" noChangeArrowheads="1"/>
          </p:cNvPicPr>
          <p:nvPr/>
        </p:nvPicPr>
        <p:blipFill>
          <a:blip r:embed="rId2"/>
          <a:srcRect/>
          <a:stretch>
            <a:fillRect/>
          </a:stretch>
        </p:blipFill>
        <p:spPr bwMode="auto">
          <a:xfrm>
            <a:off x="-14110" y="5958"/>
            <a:ext cx="9158111" cy="6959203"/>
          </a:xfrm>
          <a:prstGeom prst="rect">
            <a:avLst/>
          </a:prstGeom>
          <a:noFill/>
          <a:ln w="9525">
            <a:noFill/>
            <a:miter lim="800000"/>
            <a:headEnd/>
            <a:tailEnd/>
          </a:ln>
          <a:effectLst/>
        </p:spPr>
      </p:pic>
      <p:sp>
        <p:nvSpPr>
          <p:cNvPr id="20481" name="TextBox 2">
            <a:hlinkClick r:id="rId3" action="ppaction://hlinkfile"/>
          </p:cNvPr>
          <p:cNvSpPr/>
          <p:nvPr/>
        </p:nvSpPr>
        <p:spPr>
          <a:xfrm>
            <a:off x="1397003" y="2078835"/>
            <a:ext cx="6785681" cy="830985"/>
          </a:xfrm>
          <a:custGeom>
            <a:avLst/>
            <a:gdLst>
              <a:gd name="txL" fmla="*/ 0 w 3596020"/>
              <a:gd name="txT" fmla="*/ 0 h 830997"/>
              <a:gd name="txR" fmla="*/ 3596020 w 3596020"/>
              <a:gd name="txB" fmla="*/ 830997 h 830997"/>
            </a:gdLst>
            <a:ahLst/>
            <a:cxnLst>
              <a:cxn ang="0">
                <a:pos x="0" y="0"/>
              </a:cxn>
              <a:cxn ang="0">
                <a:pos x="495532" y="0"/>
              </a:cxn>
              <a:cxn ang="0">
                <a:pos x="1027323" y="0"/>
              </a:cxn>
              <a:cxn ang="0">
                <a:pos x="1704149" y="0"/>
              </a:cxn>
              <a:cxn ang="0">
                <a:pos x="2272199" y="0"/>
              </a:cxn>
              <a:cxn ang="0">
                <a:pos x="2912766" y="0"/>
              </a:cxn>
              <a:cxn ang="0">
                <a:pos x="3625850" y="0"/>
              </a:cxn>
              <a:cxn ang="0">
                <a:pos x="3625850" y="406673"/>
              </a:cxn>
              <a:cxn ang="0">
                <a:pos x="3625850" y="829945"/>
              </a:cxn>
              <a:cxn ang="0">
                <a:pos x="3057800" y="829945"/>
              </a:cxn>
              <a:cxn ang="0">
                <a:pos x="2526008" y="829945"/>
              </a:cxn>
              <a:cxn ang="0">
                <a:pos x="2030475" y="829945"/>
              </a:cxn>
              <a:cxn ang="0">
                <a:pos x="1534943" y="829945"/>
              </a:cxn>
              <a:cxn ang="0">
                <a:pos x="1039410" y="829945"/>
              </a:cxn>
              <a:cxn ang="0">
                <a:pos x="543877" y="829945"/>
              </a:cxn>
              <a:cxn ang="0">
                <a:pos x="0" y="829945"/>
              </a:cxn>
              <a:cxn ang="0">
                <a:pos x="0" y="423271"/>
              </a:cxn>
              <a:cxn ang="0">
                <a:pos x="0" y="0"/>
              </a:cxn>
            </a:cxnLst>
            <a:rect l="txL" t="txT" r="txR" b="txB"/>
            <a:pathLst>
              <a:path w="3596020" h="830997" fill="none">
                <a:moveTo>
                  <a:pt x="0" y="0"/>
                </a:moveTo>
                <a:cubicBezTo>
                  <a:pt x="198457" y="-3980"/>
                  <a:pt x="277260" y="38361"/>
                  <a:pt x="491456" y="0"/>
                </a:cubicBezTo>
                <a:cubicBezTo>
                  <a:pt x="705652" y="-38361"/>
                  <a:pt x="878620" y="11957"/>
                  <a:pt x="1018872" y="0"/>
                </a:cubicBezTo>
                <a:cubicBezTo>
                  <a:pt x="1159124" y="-11957"/>
                  <a:pt x="1459396" y="28649"/>
                  <a:pt x="1690129" y="0"/>
                </a:cubicBezTo>
                <a:cubicBezTo>
                  <a:pt x="1920862" y="-28649"/>
                  <a:pt x="1976106" y="42963"/>
                  <a:pt x="2253506" y="0"/>
                </a:cubicBezTo>
                <a:cubicBezTo>
                  <a:pt x="2530906" y="-42963"/>
                  <a:pt x="2715343" y="68189"/>
                  <a:pt x="2888803" y="0"/>
                </a:cubicBezTo>
                <a:cubicBezTo>
                  <a:pt x="3062263" y="-68189"/>
                  <a:pt x="3266337" y="33180"/>
                  <a:pt x="3596020" y="0"/>
                </a:cubicBezTo>
                <a:cubicBezTo>
                  <a:pt x="3597621" y="119736"/>
                  <a:pt x="3584505" y="290074"/>
                  <a:pt x="3596020" y="407189"/>
                </a:cubicBezTo>
                <a:cubicBezTo>
                  <a:pt x="3607535" y="524304"/>
                  <a:pt x="3558881" y="664287"/>
                  <a:pt x="3596020" y="830997"/>
                </a:cubicBezTo>
                <a:cubicBezTo>
                  <a:pt x="3341225" y="867053"/>
                  <a:pt x="3176384" y="823394"/>
                  <a:pt x="3032644" y="830997"/>
                </a:cubicBezTo>
                <a:cubicBezTo>
                  <a:pt x="2888904" y="838600"/>
                  <a:pt x="2620040" y="809368"/>
                  <a:pt x="2505227" y="830997"/>
                </a:cubicBezTo>
                <a:cubicBezTo>
                  <a:pt x="2390414" y="852626"/>
                  <a:pt x="2112273" y="793016"/>
                  <a:pt x="2013771" y="830997"/>
                </a:cubicBezTo>
                <a:cubicBezTo>
                  <a:pt x="1915269" y="868978"/>
                  <a:pt x="1701286" y="819072"/>
                  <a:pt x="1522315" y="830997"/>
                </a:cubicBezTo>
                <a:cubicBezTo>
                  <a:pt x="1343344" y="842922"/>
                  <a:pt x="1208571" y="808198"/>
                  <a:pt x="1030859" y="830997"/>
                </a:cubicBezTo>
                <a:cubicBezTo>
                  <a:pt x="853147" y="853796"/>
                  <a:pt x="662303" y="799813"/>
                  <a:pt x="539403" y="830997"/>
                </a:cubicBezTo>
                <a:cubicBezTo>
                  <a:pt x="416503" y="862181"/>
                  <a:pt x="240008" y="809991"/>
                  <a:pt x="0" y="830997"/>
                </a:cubicBezTo>
                <a:cubicBezTo>
                  <a:pt x="-19832" y="667682"/>
                  <a:pt x="18502" y="553543"/>
                  <a:pt x="0" y="423808"/>
                </a:cubicBezTo>
                <a:cubicBezTo>
                  <a:pt x="-18502" y="294073"/>
                  <a:pt x="11666" y="180653"/>
                  <a:pt x="0" y="0"/>
                </a:cubicBezTo>
                <a:close/>
              </a:path>
              <a:path w="3596020" h="830997" stroke="0">
                <a:moveTo>
                  <a:pt x="0" y="0"/>
                </a:moveTo>
                <a:cubicBezTo>
                  <a:pt x="178965" y="-66471"/>
                  <a:pt x="442969" y="29342"/>
                  <a:pt x="671257" y="0"/>
                </a:cubicBezTo>
                <a:cubicBezTo>
                  <a:pt x="899545" y="-29342"/>
                  <a:pt x="966758" y="5762"/>
                  <a:pt x="1198673" y="0"/>
                </a:cubicBezTo>
                <a:cubicBezTo>
                  <a:pt x="1430588" y="-5762"/>
                  <a:pt x="1560825" y="18486"/>
                  <a:pt x="1833970" y="0"/>
                </a:cubicBezTo>
                <a:cubicBezTo>
                  <a:pt x="2107115" y="-18486"/>
                  <a:pt x="2263374" y="33124"/>
                  <a:pt x="2397347" y="0"/>
                </a:cubicBezTo>
                <a:cubicBezTo>
                  <a:pt x="2531320" y="-33124"/>
                  <a:pt x="2787714" y="36216"/>
                  <a:pt x="2960723" y="0"/>
                </a:cubicBezTo>
                <a:cubicBezTo>
                  <a:pt x="3133732" y="-36216"/>
                  <a:pt x="3364344" y="65937"/>
                  <a:pt x="3596020" y="0"/>
                </a:cubicBezTo>
                <a:cubicBezTo>
                  <a:pt x="3610877" y="165992"/>
                  <a:pt x="3567418" y="272329"/>
                  <a:pt x="3596020" y="407189"/>
                </a:cubicBezTo>
                <a:cubicBezTo>
                  <a:pt x="3624622" y="542049"/>
                  <a:pt x="3575406" y="742496"/>
                  <a:pt x="3596020" y="830997"/>
                </a:cubicBezTo>
                <a:cubicBezTo>
                  <a:pt x="3357838" y="892569"/>
                  <a:pt x="3241893" y="822564"/>
                  <a:pt x="2996683" y="830997"/>
                </a:cubicBezTo>
                <a:cubicBezTo>
                  <a:pt x="2751473" y="839430"/>
                  <a:pt x="2561365" y="803205"/>
                  <a:pt x="2433307" y="830997"/>
                </a:cubicBezTo>
                <a:cubicBezTo>
                  <a:pt x="2305249" y="858789"/>
                  <a:pt x="2112761" y="796507"/>
                  <a:pt x="1905891" y="830997"/>
                </a:cubicBezTo>
                <a:cubicBezTo>
                  <a:pt x="1699021" y="865487"/>
                  <a:pt x="1508666" y="825910"/>
                  <a:pt x="1270594" y="830997"/>
                </a:cubicBezTo>
                <a:cubicBezTo>
                  <a:pt x="1032522" y="836084"/>
                  <a:pt x="863149" y="787623"/>
                  <a:pt x="707217" y="830997"/>
                </a:cubicBezTo>
                <a:cubicBezTo>
                  <a:pt x="551285" y="874371"/>
                  <a:pt x="329702" y="804782"/>
                  <a:pt x="0" y="830997"/>
                </a:cubicBezTo>
                <a:cubicBezTo>
                  <a:pt x="-12349" y="644320"/>
                  <a:pt x="46569" y="519741"/>
                  <a:pt x="0" y="423808"/>
                </a:cubicBezTo>
                <a:cubicBezTo>
                  <a:pt x="-46569" y="327875"/>
                  <a:pt x="9506" y="151180"/>
                  <a:pt x="0" y="0"/>
                </a:cubicBezTo>
                <a:close/>
              </a:path>
            </a:pathLst>
          </a:cu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28" tIns="45714" rIns="91428" bIns="45714">
            <a:spAutoFit/>
          </a:bodyPr>
          <a:lstStyle/>
          <a:p>
            <a:pPr algn="ctr" eaLnBrk="1" hangingPunct="1">
              <a:defRPr/>
            </a:pPr>
            <a:r>
              <a:rPr lang="en-US" altLang="en-GB" sz="4800" noProof="1" smtClean="0">
                <a:solidFill>
                  <a:schemeClr val="accent6"/>
                </a:solidFill>
                <a:latin typeface="Jokerman" panose="04090605060D06020702" pitchFamily="82" charset="0"/>
              </a:rPr>
              <a:t>LUYỆN</a:t>
            </a:r>
            <a:r>
              <a:rPr lang="en-US" altLang="en-GB" sz="4800" noProof="1" smtClean="0">
                <a:solidFill>
                  <a:schemeClr val="tx1"/>
                </a:solidFill>
                <a:latin typeface="Jokerman" panose="04090605060D06020702" pitchFamily="82" charset="0"/>
              </a:rPr>
              <a:t> </a:t>
            </a:r>
            <a:r>
              <a:rPr lang="en-US" altLang="en-GB" sz="4800" noProof="1">
                <a:solidFill>
                  <a:schemeClr val="accent2"/>
                </a:solidFill>
                <a:latin typeface="Jokerman" panose="04090605060D06020702" pitchFamily="82" charset="0"/>
              </a:rPr>
              <a:t>TẬP</a:t>
            </a:r>
          </a:p>
        </p:txBody>
      </p:sp>
      <p:sp>
        <p:nvSpPr>
          <p:cNvPr id="21508" name="AutoShape 4" descr="Nền Của Cảnh Quan Với Con Đường Trên Đồi Vector - Free.Vector6.com"/>
          <p:cNvSpPr>
            <a:spLocks noChangeAspect="1" noChangeArrowheads="1"/>
          </p:cNvSpPr>
          <p:nvPr/>
        </p:nvSpPr>
        <p:spPr bwMode="auto">
          <a:xfrm>
            <a:off x="86431" y="-108346"/>
            <a:ext cx="169334" cy="228601"/>
          </a:xfrm>
          <a:prstGeom prst="rect">
            <a:avLst/>
          </a:prstGeom>
          <a:noFill/>
          <a:ln w="9525">
            <a:noFill/>
            <a:miter lim="800000"/>
            <a:headEnd/>
            <a:tailEnd/>
          </a:ln>
        </p:spPr>
        <p:txBody>
          <a:bodyPr lIns="68027" tIns="34014" rIns="68027" bIns="34014"/>
          <a:lstStyle/>
          <a:p>
            <a:pPr eaLnBrk="1" hangingPunct="1"/>
            <a:endParaRPr lang="en-US" altLang="en-US"/>
          </a:p>
        </p:txBody>
      </p:sp>
      <p:sp>
        <p:nvSpPr>
          <p:cNvPr id="21509" name="AutoShape 6" descr="Nền Của Cảnh Quan Với Con Đường Trên Đồi Vector - Free.Vector6.com"/>
          <p:cNvSpPr>
            <a:spLocks noChangeAspect="1" noChangeArrowheads="1"/>
          </p:cNvSpPr>
          <p:nvPr/>
        </p:nvSpPr>
        <p:spPr bwMode="auto">
          <a:xfrm>
            <a:off x="171097" y="5955"/>
            <a:ext cx="169334" cy="228600"/>
          </a:xfrm>
          <a:prstGeom prst="rect">
            <a:avLst/>
          </a:prstGeom>
          <a:noFill/>
          <a:ln w="9525">
            <a:noFill/>
            <a:miter lim="800000"/>
            <a:headEnd/>
            <a:tailEnd/>
          </a:ln>
        </p:spPr>
        <p:txBody>
          <a:bodyPr lIns="68027" tIns="34014" rIns="68027" bIns="34014"/>
          <a:lstStyle/>
          <a:p>
            <a:pPr eaLnBrk="1" hangingPunct="1"/>
            <a:endParaRPr lang="en-US" altLang="en-US"/>
          </a:p>
        </p:txBody>
      </p:sp>
      <p:sp>
        <p:nvSpPr>
          <p:cNvPr id="21510" name="AutoShape 8" descr="Nền Của Cảnh Quan Với Con Đường Trên Đồi Vector - Free.Vector6.com"/>
          <p:cNvSpPr>
            <a:spLocks noChangeAspect="1" noChangeArrowheads="1"/>
          </p:cNvSpPr>
          <p:nvPr/>
        </p:nvSpPr>
        <p:spPr bwMode="auto">
          <a:xfrm>
            <a:off x="255763" y="120255"/>
            <a:ext cx="169334" cy="228600"/>
          </a:xfrm>
          <a:prstGeom prst="rect">
            <a:avLst/>
          </a:prstGeom>
          <a:noFill/>
          <a:ln w="9525">
            <a:noFill/>
            <a:miter lim="800000"/>
            <a:headEnd/>
            <a:tailEnd/>
          </a:ln>
        </p:spPr>
        <p:txBody>
          <a:bodyPr lIns="68027" tIns="34014" rIns="68027" bIns="34014"/>
          <a:lstStyle/>
          <a:p>
            <a:pPr eaLnBrk="1" hangingPunct="1"/>
            <a:endParaRPr lang="en-US" altLang="en-US"/>
          </a:p>
        </p:txBody>
      </p:sp>
      <p:sp>
        <p:nvSpPr>
          <p:cNvPr id="21511" name="AutoShape 10" descr="Nền Của Cảnh Quan Với Con Đường Trên Đồi Vector - Free.Vector6.com"/>
          <p:cNvSpPr>
            <a:spLocks noChangeAspect="1" noChangeArrowheads="1"/>
          </p:cNvSpPr>
          <p:nvPr/>
        </p:nvSpPr>
        <p:spPr bwMode="auto">
          <a:xfrm>
            <a:off x="340431" y="234553"/>
            <a:ext cx="169334" cy="228600"/>
          </a:xfrm>
          <a:prstGeom prst="rect">
            <a:avLst/>
          </a:prstGeom>
          <a:noFill/>
          <a:ln w="9525">
            <a:noFill/>
            <a:miter lim="800000"/>
            <a:headEnd/>
            <a:tailEnd/>
          </a:ln>
        </p:spPr>
        <p:txBody>
          <a:bodyPr lIns="68027" tIns="34014" rIns="68027" bIns="34014"/>
          <a:lstStyle/>
          <a:p>
            <a:pPr eaLnBrk="1" hangingPunct="1"/>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ải xuống.png"/>
          <p:cNvPicPr>
            <a:picLocks noChangeAspect="1"/>
          </p:cNvPicPr>
          <p:nvPr/>
        </p:nvPicPr>
        <p:blipFill>
          <a:blip r:embed="rId2"/>
          <a:stretch>
            <a:fillRect/>
          </a:stretch>
        </p:blipFill>
        <p:spPr>
          <a:xfrm>
            <a:off x="3257550" y="2557462"/>
            <a:ext cx="2628900" cy="1743075"/>
          </a:xfrm>
          <a:prstGeom prst="rect">
            <a:avLst/>
          </a:prstGeom>
        </p:spPr>
      </p:pic>
      <p:pic>
        <p:nvPicPr>
          <p:cNvPr id="3" name="Picture 2" descr="images (13).jpg"/>
          <p:cNvPicPr>
            <a:picLocks noChangeAspect="1"/>
          </p:cNvPicPr>
          <p:nvPr/>
        </p:nvPicPr>
        <p:blipFill>
          <a:blip r:embed="rId3"/>
          <a:stretch>
            <a:fillRect/>
          </a:stretch>
        </p:blipFill>
        <p:spPr>
          <a:xfrm>
            <a:off x="1" y="0"/>
            <a:ext cx="9143999" cy="6858000"/>
          </a:xfrm>
          <a:prstGeom prst="rect">
            <a:avLst/>
          </a:prstGeom>
        </p:spPr>
      </p:pic>
      <p:sp>
        <p:nvSpPr>
          <p:cNvPr id="4" name="WordArt 17"/>
          <p:cNvSpPr>
            <a:spLocks noChangeArrowheads="1" noChangeShapeType="1" noTextEdit="1"/>
          </p:cNvSpPr>
          <p:nvPr/>
        </p:nvSpPr>
        <p:spPr bwMode="auto">
          <a:xfrm>
            <a:off x="1571604" y="714356"/>
            <a:ext cx="5867400" cy="857250"/>
          </a:xfrm>
          <a:prstGeom prst="rect">
            <a:avLst/>
          </a:prstGeom>
        </p:spPr>
        <p:txBody>
          <a:bodyPr wrap="none" fromWordArt="1">
            <a:prstTxWarp prst="textPlain">
              <a:avLst>
                <a:gd name="adj" fmla="val 50000"/>
              </a:avLst>
            </a:prstTxWarp>
          </a:bodyPr>
          <a:lstStyle/>
          <a:p>
            <a:pPr algn="ctr"/>
            <a:r>
              <a:rPr lang="vi-VN" dirty="0">
                <a:solidFill>
                  <a:srgbClr val="082AB8"/>
                </a:solidFill>
                <a:latin typeface="Times New Roman" pitchFamily="18" charset="0"/>
                <a:cs typeface="Times New Roman" pitchFamily="18" charset="0"/>
              </a:rPr>
              <a:t>TRÒ CHƠI</a:t>
            </a:r>
            <a:endParaRPr lang="en-US" dirty="0">
              <a:solidFill>
                <a:srgbClr val="082AB8"/>
              </a:solidFill>
              <a:latin typeface="Times New Roman" pitchFamily="18" charset="0"/>
              <a:cs typeface="Times New Roman" pitchFamily="18" charset="0"/>
            </a:endParaRPr>
          </a:p>
        </p:txBody>
      </p:sp>
      <p:sp>
        <p:nvSpPr>
          <p:cNvPr id="5" name="Rectangle 4"/>
          <p:cNvSpPr/>
          <p:nvPr/>
        </p:nvSpPr>
        <p:spPr>
          <a:xfrm>
            <a:off x="714348" y="1928802"/>
            <a:ext cx="7715304" cy="1508105"/>
          </a:xfrm>
          <a:prstGeom prst="rect">
            <a:avLst/>
          </a:prstGeom>
        </p:spPr>
        <p:txBody>
          <a:bodyPr wrap="square">
            <a:spAutoFit/>
          </a:bodyPr>
          <a:lstStyle/>
          <a:p>
            <a:pPr algn="ctr"/>
            <a:r>
              <a:rPr lang="en-US" sz="4600" b="1" dirty="0" smtClean="0">
                <a:solidFill>
                  <a:srgbClr val="FF0000"/>
                </a:solidFill>
                <a:latin typeface="Times New Roman" pitchFamily="18" charset="0"/>
                <a:cs typeface="Times New Roman" pitchFamily="18" charset="0"/>
              </a:rPr>
              <a:t>EM HÃY CHỌN CÂU TRẢ LỜI  ĐÚNG NHẤT</a:t>
            </a:r>
            <a:endParaRPr lang="en-US" sz="4600" b="1" dirty="0">
              <a:solidFill>
                <a:srgbClr val="FF0000"/>
              </a:solidFill>
              <a:latin typeface="Times New Roman" pitchFamily="18" charset="0"/>
              <a:cs typeface="Times New Roman" pitchFamily="18" charset="0"/>
            </a:endParaRPr>
          </a:p>
        </p:txBody>
      </p:sp>
      <p:pic>
        <p:nvPicPr>
          <p:cNvPr id="6" name="Picture 15" descr="snowcones"/>
          <p:cNvPicPr>
            <a:picLocks noChangeAspect="1" noChangeArrowheads="1" noCrop="1"/>
          </p:cNvPicPr>
          <p:nvPr/>
        </p:nvPicPr>
        <p:blipFill>
          <a:blip r:embed="rId4"/>
          <a:srcRect/>
          <a:stretch>
            <a:fillRect/>
          </a:stretch>
        </p:blipFill>
        <p:spPr bwMode="auto">
          <a:xfrm rot="10800000">
            <a:off x="0" y="6243638"/>
            <a:ext cx="9144000" cy="614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ải xuống.png"/>
          <p:cNvPicPr>
            <a:picLocks noChangeAspect="1"/>
          </p:cNvPicPr>
          <p:nvPr/>
        </p:nvPicPr>
        <p:blipFill>
          <a:blip r:embed="rId2"/>
          <a:stretch>
            <a:fillRect/>
          </a:stretch>
        </p:blipFill>
        <p:spPr>
          <a:xfrm>
            <a:off x="0" y="5114925"/>
            <a:ext cx="2628900" cy="1743075"/>
          </a:xfrm>
          <a:prstGeom prst="rect">
            <a:avLst/>
          </a:prstGeom>
        </p:spPr>
      </p:pic>
      <p:pic>
        <p:nvPicPr>
          <p:cNvPr id="3" name="Picture 2" descr="images (13).jpg"/>
          <p:cNvPicPr>
            <a:picLocks noChangeAspect="1"/>
          </p:cNvPicPr>
          <p:nvPr/>
        </p:nvPicPr>
        <p:blipFill>
          <a:blip r:embed="rId3"/>
          <a:stretch>
            <a:fillRect/>
          </a:stretch>
        </p:blipFill>
        <p:spPr>
          <a:xfrm>
            <a:off x="7286644" y="0"/>
            <a:ext cx="1857355" cy="6858000"/>
          </a:xfrm>
          <a:prstGeom prst="rect">
            <a:avLst/>
          </a:prstGeom>
        </p:spPr>
      </p:pic>
      <p:sp>
        <p:nvSpPr>
          <p:cNvPr id="5" name="TextBox 4"/>
          <p:cNvSpPr txBox="1"/>
          <p:nvPr/>
        </p:nvSpPr>
        <p:spPr>
          <a:xfrm>
            <a:off x="285720" y="357167"/>
            <a:ext cx="8143932" cy="6524863"/>
          </a:xfrm>
          <a:prstGeom prst="rect">
            <a:avLst/>
          </a:prstGeom>
          <a:noFill/>
        </p:spPr>
        <p:txBody>
          <a:bodyPr wrap="square" rtlCol="0">
            <a:spAutoFit/>
          </a:bodyPr>
          <a:lstStyle/>
          <a:p>
            <a:pPr algn="just">
              <a:spcBef>
                <a:spcPts val="600"/>
              </a:spcBef>
              <a:spcAft>
                <a:spcPts val="600"/>
              </a:spcAft>
            </a:pPr>
            <a:r>
              <a:rPr lang="vi-VN" sz="4600" b="1">
                <a:latin typeface="Times New Roman" pitchFamily="18" charset="0"/>
                <a:cs typeface="Times New Roman" pitchFamily="18" charset="0"/>
              </a:rPr>
              <a:t>Câu </a:t>
            </a:r>
            <a:r>
              <a:rPr lang="en-US" sz="4600" b="1" smtClean="0">
                <a:latin typeface="Times New Roman" pitchFamily="18" charset="0"/>
                <a:cs typeface="Times New Roman" pitchFamily="18" charset="0"/>
              </a:rPr>
              <a:t>1.</a:t>
            </a:r>
            <a:r>
              <a:rPr lang="vi-VN" sz="4600" smtClean="0">
                <a:latin typeface="Times New Roman" pitchFamily="18" charset="0"/>
                <a:cs typeface="Times New Roman" pitchFamily="18" charset="0"/>
              </a:rPr>
              <a:t> Năm 40, Hai Bà Trưng dấy binh khởi nghĩa, chống lại ách cai trị của</a:t>
            </a:r>
          </a:p>
          <a:p>
            <a:pPr algn="just">
              <a:spcBef>
                <a:spcPts val="600"/>
              </a:spcBef>
              <a:spcAft>
                <a:spcPts val="600"/>
              </a:spcAft>
            </a:pPr>
            <a:r>
              <a:rPr lang="vi-VN" sz="4600" smtClean="0">
                <a:latin typeface="Times New Roman" pitchFamily="18" charset="0"/>
                <a:cs typeface="Times New Roman" pitchFamily="18" charset="0"/>
              </a:rPr>
              <a:t>A. nhà Hán.</a:t>
            </a:r>
          </a:p>
          <a:p>
            <a:pPr algn="just">
              <a:spcBef>
                <a:spcPts val="600"/>
              </a:spcBef>
              <a:spcAft>
                <a:spcPts val="600"/>
              </a:spcAft>
            </a:pPr>
            <a:r>
              <a:rPr lang="vi-VN" sz="4600" smtClean="0">
                <a:latin typeface="Times New Roman" pitchFamily="18" charset="0"/>
                <a:cs typeface="Times New Roman" pitchFamily="18" charset="0"/>
              </a:rPr>
              <a:t>B. nhà Ngô.</a:t>
            </a:r>
          </a:p>
          <a:p>
            <a:pPr algn="just">
              <a:spcBef>
                <a:spcPts val="600"/>
              </a:spcBef>
              <a:spcAft>
                <a:spcPts val="600"/>
              </a:spcAft>
            </a:pPr>
            <a:r>
              <a:rPr lang="vi-VN" sz="4600" smtClean="0">
                <a:latin typeface="Times New Roman" pitchFamily="18" charset="0"/>
                <a:cs typeface="Times New Roman" pitchFamily="18" charset="0"/>
              </a:rPr>
              <a:t>C. nhà Lương.</a:t>
            </a:r>
          </a:p>
          <a:p>
            <a:pPr algn="just">
              <a:spcBef>
                <a:spcPts val="600"/>
              </a:spcBef>
              <a:spcAft>
                <a:spcPts val="600"/>
              </a:spcAft>
            </a:pPr>
            <a:r>
              <a:rPr lang="vi-VN" sz="4600" smtClean="0">
                <a:latin typeface="Times New Roman" pitchFamily="18" charset="0"/>
                <a:cs typeface="Times New Roman" pitchFamily="18" charset="0"/>
              </a:rPr>
              <a:t>D. nhà Đường.</a:t>
            </a:r>
          </a:p>
          <a:p>
            <a:pPr algn="just">
              <a:spcBef>
                <a:spcPts val="600"/>
              </a:spcBef>
              <a:spcAft>
                <a:spcPts val="600"/>
              </a:spcAft>
            </a:pPr>
            <a:r>
              <a:rPr lang="en-US" sz="4600" b="1" smtClean="0">
                <a:latin typeface="Times New Roman" pitchFamily="18" charset="0"/>
                <a:cs typeface="Times New Roman" pitchFamily="18" charset="0"/>
              </a:rPr>
              <a:t> </a:t>
            </a:r>
            <a:endParaRPr lang="en-US" sz="4600">
              <a:solidFill>
                <a:srgbClr val="0B13B5"/>
              </a:solidFill>
              <a:latin typeface="Times New Roman" pitchFamily="18" charset="0"/>
              <a:cs typeface="Times New Roman" pitchFamily="18" charset="0"/>
            </a:endParaRPr>
          </a:p>
        </p:txBody>
      </p:sp>
      <p:sp>
        <p:nvSpPr>
          <p:cNvPr id="7" name="Rounded Rectangle 6"/>
          <p:cNvSpPr/>
          <p:nvPr/>
        </p:nvSpPr>
        <p:spPr>
          <a:xfrm>
            <a:off x="285720" y="2786058"/>
            <a:ext cx="642942" cy="500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ải xuống.png"/>
          <p:cNvPicPr>
            <a:picLocks noChangeAspect="1"/>
          </p:cNvPicPr>
          <p:nvPr/>
        </p:nvPicPr>
        <p:blipFill>
          <a:blip r:embed="rId2"/>
          <a:stretch>
            <a:fillRect/>
          </a:stretch>
        </p:blipFill>
        <p:spPr>
          <a:xfrm>
            <a:off x="0" y="5114925"/>
            <a:ext cx="2628900" cy="1743075"/>
          </a:xfrm>
          <a:prstGeom prst="rect">
            <a:avLst/>
          </a:prstGeom>
        </p:spPr>
      </p:pic>
      <p:pic>
        <p:nvPicPr>
          <p:cNvPr id="3" name="Picture 2" descr="images (13).jpg"/>
          <p:cNvPicPr>
            <a:picLocks noChangeAspect="1"/>
          </p:cNvPicPr>
          <p:nvPr/>
        </p:nvPicPr>
        <p:blipFill>
          <a:blip r:embed="rId3"/>
          <a:stretch>
            <a:fillRect/>
          </a:stretch>
        </p:blipFill>
        <p:spPr>
          <a:xfrm>
            <a:off x="7286644" y="0"/>
            <a:ext cx="1857355" cy="6858000"/>
          </a:xfrm>
          <a:prstGeom prst="rect">
            <a:avLst/>
          </a:prstGeom>
        </p:spPr>
      </p:pic>
      <p:sp>
        <p:nvSpPr>
          <p:cNvPr id="5" name="TextBox 4"/>
          <p:cNvSpPr txBox="1"/>
          <p:nvPr/>
        </p:nvSpPr>
        <p:spPr>
          <a:xfrm>
            <a:off x="285720" y="357166"/>
            <a:ext cx="8358246" cy="6586418"/>
          </a:xfrm>
          <a:prstGeom prst="rect">
            <a:avLst/>
          </a:prstGeom>
          <a:noFill/>
        </p:spPr>
        <p:txBody>
          <a:bodyPr wrap="square" rtlCol="0">
            <a:spAutoFit/>
          </a:bodyPr>
          <a:lstStyle/>
          <a:p>
            <a:pPr algn="just">
              <a:spcBef>
                <a:spcPts val="600"/>
              </a:spcBef>
              <a:spcAft>
                <a:spcPts val="600"/>
              </a:spcAft>
            </a:pPr>
            <a:r>
              <a:rPr lang="vi-VN" sz="4200" b="1">
                <a:latin typeface="Times New Roman" pitchFamily="18" charset="0"/>
                <a:cs typeface="Times New Roman" pitchFamily="18" charset="0"/>
              </a:rPr>
              <a:t>Câu </a:t>
            </a:r>
            <a:r>
              <a:rPr lang="en-US" sz="4200" b="1" smtClean="0">
                <a:latin typeface="Times New Roman" pitchFamily="18" charset="0"/>
                <a:cs typeface="Times New Roman" pitchFamily="18" charset="0"/>
              </a:rPr>
              <a:t>2.</a:t>
            </a:r>
            <a:r>
              <a:rPr lang="vi-VN" sz="4200" smtClean="0">
                <a:latin typeface="Times New Roman" pitchFamily="18" charset="0"/>
                <a:cs typeface="Times New Roman" pitchFamily="18" charset="0"/>
              </a:rPr>
              <a:t> Mùa xuân năm 40, Hai Bà Trưng dấy binh khởi nghĩa ở</a:t>
            </a:r>
          </a:p>
          <a:p>
            <a:pPr algn="just">
              <a:spcBef>
                <a:spcPts val="600"/>
              </a:spcBef>
              <a:spcAft>
                <a:spcPts val="600"/>
              </a:spcAft>
            </a:pPr>
            <a:r>
              <a:rPr lang="vi-VN" sz="4200" smtClean="0">
                <a:latin typeface="Times New Roman" pitchFamily="18" charset="0"/>
                <a:cs typeface="Times New Roman" pitchFamily="18" charset="0"/>
              </a:rPr>
              <a:t>A. Hát </a:t>
            </a:r>
            <a:r>
              <a:rPr lang="en-US" sz="4200" smtClean="0">
                <a:latin typeface="Times New Roman" pitchFamily="18" charset="0"/>
                <a:cs typeface="Times New Roman" pitchFamily="18" charset="0"/>
              </a:rPr>
              <a:t>M</a:t>
            </a:r>
            <a:r>
              <a:rPr lang="vi-VN" sz="4200" smtClean="0">
                <a:latin typeface="Times New Roman" pitchFamily="18" charset="0"/>
                <a:cs typeface="Times New Roman" pitchFamily="18" charset="0"/>
              </a:rPr>
              <a:t>ôn (Phúc Thọ, Hà Tây).      </a:t>
            </a:r>
          </a:p>
          <a:p>
            <a:pPr algn="just">
              <a:spcBef>
                <a:spcPts val="600"/>
              </a:spcBef>
              <a:spcAft>
                <a:spcPts val="600"/>
              </a:spcAft>
            </a:pPr>
            <a:r>
              <a:rPr lang="vi-VN" sz="4200" smtClean="0">
                <a:latin typeface="Times New Roman" pitchFamily="18" charset="0"/>
                <a:cs typeface="Times New Roman" pitchFamily="18" charset="0"/>
              </a:rPr>
              <a:t>B. Luy Lâu (Thuận Thành, Bắc Ninh).</a:t>
            </a:r>
          </a:p>
          <a:p>
            <a:pPr algn="just">
              <a:spcBef>
                <a:spcPts val="600"/>
              </a:spcBef>
              <a:spcAft>
                <a:spcPts val="600"/>
              </a:spcAft>
            </a:pPr>
            <a:r>
              <a:rPr lang="vi-VN" sz="4200" smtClean="0">
                <a:latin typeface="Times New Roman" pitchFamily="18" charset="0"/>
                <a:cs typeface="Times New Roman" pitchFamily="18" charset="0"/>
              </a:rPr>
              <a:t>C. Núi Nưa (Triệu Sơn, Thanh Hóa).  </a:t>
            </a:r>
          </a:p>
          <a:p>
            <a:pPr algn="just">
              <a:spcBef>
                <a:spcPts val="600"/>
              </a:spcBef>
              <a:spcAft>
                <a:spcPts val="600"/>
              </a:spcAft>
            </a:pPr>
            <a:r>
              <a:rPr lang="vi-VN" sz="4200" smtClean="0">
                <a:latin typeface="Times New Roman" pitchFamily="18" charset="0"/>
                <a:cs typeface="Times New Roman" pitchFamily="18" charset="0"/>
              </a:rPr>
              <a:t>D. Dạ Trạch (Khoái Châu, Hưng Yên).</a:t>
            </a:r>
          </a:p>
          <a:p>
            <a:pPr algn="just">
              <a:spcBef>
                <a:spcPts val="600"/>
              </a:spcBef>
              <a:spcAft>
                <a:spcPts val="600"/>
              </a:spcAft>
            </a:pPr>
            <a:r>
              <a:rPr lang="en-US" sz="3600" b="1" smtClean="0">
                <a:latin typeface="Times New Roman" pitchFamily="18" charset="0"/>
                <a:cs typeface="Times New Roman" pitchFamily="18" charset="0"/>
              </a:rPr>
              <a:t> </a:t>
            </a:r>
            <a:endParaRPr lang="en-US" sz="3600">
              <a:solidFill>
                <a:srgbClr val="0B13B5"/>
              </a:solidFill>
              <a:latin typeface="Times New Roman" pitchFamily="18" charset="0"/>
              <a:cs typeface="Times New Roman" pitchFamily="18" charset="0"/>
            </a:endParaRPr>
          </a:p>
        </p:txBody>
      </p:sp>
      <p:sp>
        <p:nvSpPr>
          <p:cNvPr id="7" name="Rounded Rectangle 6"/>
          <p:cNvSpPr/>
          <p:nvPr/>
        </p:nvSpPr>
        <p:spPr>
          <a:xfrm>
            <a:off x="285720" y="1857364"/>
            <a:ext cx="642942" cy="5715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ải xuống.png"/>
          <p:cNvPicPr>
            <a:picLocks noChangeAspect="1"/>
          </p:cNvPicPr>
          <p:nvPr/>
        </p:nvPicPr>
        <p:blipFill>
          <a:blip r:embed="rId2"/>
          <a:stretch>
            <a:fillRect/>
          </a:stretch>
        </p:blipFill>
        <p:spPr>
          <a:xfrm>
            <a:off x="0" y="5114925"/>
            <a:ext cx="2628900" cy="1743075"/>
          </a:xfrm>
          <a:prstGeom prst="rect">
            <a:avLst/>
          </a:prstGeom>
        </p:spPr>
      </p:pic>
      <p:pic>
        <p:nvPicPr>
          <p:cNvPr id="3" name="Picture 2" descr="images (13).jpg"/>
          <p:cNvPicPr>
            <a:picLocks noChangeAspect="1"/>
          </p:cNvPicPr>
          <p:nvPr/>
        </p:nvPicPr>
        <p:blipFill>
          <a:blip r:embed="rId3"/>
          <a:stretch>
            <a:fillRect/>
          </a:stretch>
        </p:blipFill>
        <p:spPr>
          <a:xfrm>
            <a:off x="7286644" y="0"/>
            <a:ext cx="1857355" cy="6858000"/>
          </a:xfrm>
          <a:prstGeom prst="rect">
            <a:avLst/>
          </a:prstGeom>
        </p:spPr>
      </p:pic>
      <p:sp>
        <p:nvSpPr>
          <p:cNvPr id="5" name="TextBox 4"/>
          <p:cNvSpPr txBox="1"/>
          <p:nvPr/>
        </p:nvSpPr>
        <p:spPr>
          <a:xfrm>
            <a:off x="285720" y="357167"/>
            <a:ext cx="8572560" cy="6955750"/>
          </a:xfrm>
          <a:prstGeom prst="rect">
            <a:avLst/>
          </a:prstGeom>
          <a:noFill/>
        </p:spPr>
        <p:txBody>
          <a:bodyPr wrap="square" rtlCol="0">
            <a:spAutoFit/>
          </a:bodyPr>
          <a:lstStyle/>
          <a:p>
            <a:pPr algn="just">
              <a:spcBef>
                <a:spcPts val="600"/>
              </a:spcBef>
              <a:spcAft>
                <a:spcPts val="600"/>
              </a:spcAft>
            </a:pPr>
            <a:r>
              <a:rPr lang="vi-VN" sz="3600" b="1">
                <a:latin typeface="Times New Roman" pitchFamily="18" charset="0"/>
                <a:cs typeface="Times New Roman" pitchFamily="18" charset="0"/>
              </a:rPr>
              <a:t>Câu </a:t>
            </a:r>
            <a:r>
              <a:rPr lang="en-US" sz="3600" b="1" smtClean="0">
                <a:latin typeface="Times New Roman" pitchFamily="18" charset="0"/>
                <a:cs typeface="Times New Roman" pitchFamily="18" charset="0"/>
              </a:rPr>
              <a:t>3.</a:t>
            </a:r>
            <a:r>
              <a:rPr lang="vi-VN" sz="3600" smtClean="0">
                <a:latin typeface="Times New Roman" pitchFamily="18" charset="0"/>
                <a:cs typeface="Times New Roman" pitchFamily="18" charset="0"/>
              </a:rPr>
              <a:t> Nhân dân ta lập đền thờ Hai Bà Trưng và các vị tướng ở khắp nơi thể hiện điều gì?</a:t>
            </a:r>
            <a:br>
              <a:rPr lang="vi-VN" sz="3600" smtClean="0">
                <a:latin typeface="Times New Roman" pitchFamily="18" charset="0"/>
                <a:cs typeface="Times New Roman" pitchFamily="18" charset="0"/>
              </a:rPr>
            </a:br>
            <a:r>
              <a:rPr lang="vi-VN" sz="3600" smtClean="0">
                <a:latin typeface="Times New Roman" pitchFamily="18" charset="0"/>
                <a:cs typeface="Times New Roman" pitchFamily="18" charset="0"/>
              </a:rPr>
              <a:t>A. Khẳng định tinh thần đoàn kết, yêu nước của nhân dân ta.</a:t>
            </a:r>
          </a:p>
          <a:p>
            <a:pPr algn="just">
              <a:spcBef>
                <a:spcPts val="600"/>
              </a:spcBef>
              <a:spcAft>
                <a:spcPts val="600"/>
              </a:spcAft>
            </a:pPr>
            <a:r>
              <a:rPr lang="vi-VN" sz="3600" smtClean="0">
                <a:latin typeface="Times New Roman" pitchFamily="18" charset="0"/>
                <a:cs typeface="Times New Roman" pitchFamily="18" charset="0"/>
              </a:rPr>
              <a:t>B. Nhân dân kính trọng và ghi nhớ công lao Hai Bà Trưng</a:t>
            </a:r>
            <a:r>
              <a:rPr lang="en-US" sz="3600" smtClean="0">
                <a:latin typeface="Times New Roman" pitchFamily="18" charset="0"/>
                <a:cs typeface="Times New Roman" pitchFamily="18" charset="0"/>
              </a:rPr>
              <a:t> và các vị tướng.</a:t>
            </a:r>
            <a:endParaRPr lang="vi-VN" sz="3600" smtClean="0">
              <a:latin typeface="Times New Roman" pitchFamily="18" charset="0"/>
              <a:cs typeface="Times New Roman" pitchFamily="18" charset="0"/>
            </a:endParaRPr>
          </a:p>
          <a:p>
            <a:pPr algn="just">
              <a:spcBef>
                <a:spcPts val="600"/>
              </a:spcBef>
              <a:spcAft>
                <a:spcPts val="600"/>
              </a:spcAft>
            </a:pPr>
            <a:r>
              <a:rPr lang="vi-VN" sz="3600" smtClean="0">
                <a:latin typeface="Times New Roman" pitchFamily="18" charset="0"/>
                <a:cs typeface="Times New Roman" pitchFamily="18" charset="0"/>
              </a:rPr>
              <a:t>C. Thể hiện sự phát triển cùa tín ngưỡng thờ cúng tổ tiên.</a:t>
            </a:r>
          </a:p>
          <a:p>
            <a:pPr algn="just">
              <a:spcBef>
                <a:spcPts val="600"/>
              </a:spcBef>
              <a:spcAft>
                <a:spcPts val="600"/>
              </a:spcAft>
            </a:pPr>
            <a:r>
              <a:rPr lang="vi-VN" sz="3600" smtClean="0">
                <a:latin typeface="Times New Roman" pitchFamily="18" charset="0"/>
                <a:cs typeface="Times New Roman" pitchFamily="18" charset="0"/>
              </a:rPr>
              <a:t>D. Thể hiện vai trò của người phụ nữ trong lịch sử dân tộc.</a:t>
            </a:r>
          </a:p>
          <a:p>
            <a:pPr algn="just">
              <a:spcBef>
                <a:spcPts val="600"/>
              </a:spcBef>
              <a:spcAft>
                <a:spcPts val="600"/>
              </a:spcAft>
            </a:pPr>
            <a:r>
              <a:rPr lang="en-US" sz="4600" b="1" smtClean="0">
                <a:latin typeface="Times New Roman" pitchFamily="18" charset="0"/>
                <a:cs typeface="Times New Roman" pitchFamily="18" charset="0"/>
              </a:rPr>
              <a:t> </a:t>
            </a:r>
            <a:endParaRPr lang="en-US" sz="4600">
              <a:solidFill>
                <a:srgbClr val="0B13B5"/>
              </a:solidFill>
              <a:latin typeface="Times New Roman" pitchFamily="18" charset="0"/>
              <a:cs typeface="Times New Roman" pitchFamily="18" charset="0"/>
            </a:endParaRPr>
          </a:p>
        </p:txBody>
      </p:sp>
      <p:sp>
        <p:nvSpPr>
          <p:cNvPr id="7" name="Rounded Rectangle 6"/>
          <p:cNvSpPr/>
          <p:nvPr/>
        </p:nvSpPr>
        <p:spPr>
          <a:xfrm>
            <a:off x="285720" y="2786058"/>
            <a:ext cx="642942" cy="500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B19A2A-7B25-4753-BF0E-E28A6749397F}"/>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xmlns="" id="{9150EA03-B54B-4B93-82BC-A1E17700373A}"/>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428860" y="928671"/>
            <a:ext cx="5929354" cy="2554545"/>
          </a:xfrm>
          <a:prstGeom prst="rect">
            <a:avLst/>
          </a:prstGeom>
          <a:noFill/>
        </p:spPr>
        <p:txBody>
          <a:bodyPr wrap="square" lIns="91439" tIns="45720" rIns="91439" bIns="45720" rtlCol="0">
            <a:spAutoFit/>
          </a:bodyPr>
          <a:lstStyle/>
          <a:p>
            <a:pPr algn="ctr"/>
            <a:r>
              <a:rPr lang="en-US" sz="4000" b="1" smtClean="0">
                <a:solidFill>
                  <a:schemeClr val="bg1"/>
                </a:solidFill>
                <a:latin typeface="Times New Roman" pitchFamily="18" charset="0"/>
                <a:cs typeface="Times New Roman" pitchFamily="18" charset="0"/>
              </a:rPr>
              <a:t>Bài 18. CÁC CUỘC ĐẤU TRANH GIÀNH ĐỘC LẬP DÂN TỘC TRƯỚC THẾ KỈ X </a:t>
            </a:r>
            <a:endParaRPr lang="en-US" sz="4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09466046"/>
      </p:ext>
    </p:extLst>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ải xuống.png"/>
          <p:cNvPicPr>
            <a:picLocks noChangeAspect="1"/>
          </p:cNvPicPr>
          <p:nvPr/>
        </p:nvPicPr>
        <p:blipFill>
          <a:blip r:embed="rId2"/>
          <a:stretch>
            <a:fillRect/>
          </a:stretch>
        </p:blipFill>
        <p:spPr>
          <a:xfrm>
            <a:off x="0" y="5114925"/>
            <a:ext cx="2628900" cy="1743075"/>
          </a:xfrm>
          <a:prstGeom prst="rect">
            <a:avLst/>
          </a:prstGeom>
        </p:spPr>
      </p:pic>
      <p:pic>
        <p:nvPicPr>
          <p:cNvPr id="3" name="Picture 2" descr="images (13).jpg"/>
          <p:cNvPicPr>
            <a:picLocks noChangeAspect="1"/>
          </p:cNvPicPr>
          <p:nvPr/>
        </p:nvPicPr>
        <p:blipFill>
          <a:blip r:embed="rId3"/>
          <a:stretch>
            <a:fillRect/>
          </a:stretch>
        </p:blipFill>
        <p:spPr>
          <a:xfrm>
            <a:off x="7286644" y="0"/>
            <a:ext cx="1857355" cy="6858000"/>
          </a:xfrm>
          <a:prstGeom prst="rect">
            <a:avLst/>
          </a:prstGeom>
        </p:spPr>
      </p:pic>
      <p:sp>
        <p:nvSpPr>
          <p:cNvPr id="5" name="TextBox 4"/>
          <p:cNvSpPr txBox="1"/>
          <p:nvPr/>
        </p:nvSpPr>
        <p:spPr>
          <a:xfrm>
            <a:off x="285720" y="357167"/>
            <a:ext cx="8572560" cy="6524863"/>
          </a:xfrm>
          <a:prstGeom prst="rect">
            <a:avLst/>
          </a:prstGeom>
          <a:noFill/>
        </p:spPr>
        <p:txBody>
          <a:bodyPr wrap="square" rtlCol="0">
            <a:spAutoFit/>
          </a:bodyPr>
          <a:lstStyle/>
          <a:p>
            <a:pPr algn="just">
              <a:spcBef>
                <a:spcPts val="600"/>
              </a:spcBef>
              <a:spcAft>
                <a:spcPts val="600"/>
              </a:spcAft>
            </a:pPr>
            <a:r>
              <a:rPr lang="vi-VN" sz="4600" b="1">
                <a:latin typeface="Times New Roman" pitchFamily="18" charset="0"/>
                <a:cs typeface="Times New Roman" pitchFamily="18" charset="0"/>
              </a:rPr>
              <a:t>Câu 4</a:t>
            </a:r>
            <a:r>
              <a:rPr lang="en-US" sz="4600" b="1" smtClean="0">
                <a:latin typeface="Times New Roman" pitchFamily="18" charset="0"/>
                <a:cs typeface="Times New Roman" pitchFamily="18" charset="0"/>
              </a:rPr>
              <a:t>.</a:t>
            </a:r>
            <a:r>
              <a:rPr lang="vi-VN" sz="4600" smtClean="0">
                <a:latin typeface="Times New Roman" pitchFamily="18" charset="0"/>
                <a:cs typeface="Times New Roman" pitchFamily="18" charset="0"/>
              </a:rPr>
              <a:t> Năm 248, Bà Triệu dấy binh khởi nghĩa, chống lại ách cai trị của</a:t>
            </a:r>
          </a:p>
          <a:p>
            <a:pPr algn="just">
              <a:spcBef>
                <a:spcPts val="600"/>
              </a:spcBef>
              <a:spcAft>
                <a:spcPts val="600"/>
              </a:spcAft>
            </a:pPr>
            <a:r>
              <a:rPr lang="vi-VN" sz="4600" smtClean="0">
                <a:latin typeface="Times New Roman" pitchFamily="18" charset="0"/>
                <a:cs typeface="Times New Roman" pitchFamily="18" charset="0"/>
              </a:rPr>
              <a:t>A. nhà Hán.</a:t>
            </a:r>
          </a:p>
          <a:p>
            <a:pPr algn="just">
              <a:spcBef>
                <a:spcPts val="600"/>
              </a:spcBef>
              <a:spcAft>
                <a:spcPts val="600"/>
              </a:spcAft>
            </a:pPr>
            <a:r>
              <a:rPr lang="vi-VN" sz="4600" smtClean="0">
                <a:latin typeface="Times New Roman" pitchFamily="18" charset="0"/>
                <a:cs typeface="Times New Roman" pitchFamily="18" charset="0"/>
              </a:rPr>
              <a:t>B. nhà Ngô.</a:t>
            </a:r>
          </a:p>
          <a:p>
            <a:pPr algn="just">
              <a:spcBef>
                <a:spcPts val="600"/>
              </a:spcBef>
              <a:spcAft>
                <a:spcPts val="600"/>
              </a:spcAft>
            </a:pPr>
            <a:r>
              <a:rPr lang="vi-VN" sz="4600" smtClean="0">
                <a:latin typeface="Times New Roman" pitchFamily="18" charset="0"/>
                <a:cs typeface="Times New Roman" pitchFamily="18" charset="0"/>
              </a:rPr>
              <a:t>C. nhà Lương.</a:t>
            </a:r>
          </a:p>
          <a:p>
            <a:pPr algn="just">
              <a:spcBef>
                <a:spcPts val="600"/>
              </a:spcBef>
              <a:spcAft>
                <a:spcPts val="600"/>
              </a:spcAft>
            </a:pPr>
            <a:r>
              <a:rPr lang="vi-VN" sz="4600" smtClean="0">
                <a:latin typeface="Times New Roman" pitchFamily="18" charset="0"/>
                <a:cs typeface="Times New Roman" pitchFamily="18" charset="0"/>
              </a:rPr>
              <a:t>D. nhà Đường.</a:t>
            </a:r>
          </a:p>
          <a:p>
            <a:pPr algn="just">
              <a:spcBef>
                <a:spcPts val="600"/>
              </a:spcBef>
              <a:spcAft>
                <a:spcPts val="600"/>
              </a:spcAft>
            </a:pPr>
            <a:r>
              <a:rPr lang="en-US" sz="4600" b="1" smtClean="0">
                <a:latin typeface="Times New Roman" pitchFamily="18" charset="0"/>
                <a:cs typeface="Times New Roman" pitchFamily="18" charset="0"/>
              </a:rPr>
              <a:t> </a:t>
            </a:r>
            <a:endParaRPr lang="en-US" sz="4600">
              <a:solidFill>
                <a:srgbClr val="0B13B5"/>
              </a:solidFill>
              <a:latin typeface="Times New Roman" pitchFamily="18" charset="0"/>
              <a:cs typeface="Times New Roman" pitchFamily="18" charset="0"/>
            </a:endParaRPr>
          </a:p>
        </p:txBody>
      </p:sp>
      <p:sp>
        <p:nvSpPr>
          <p:cNvPr id="7" name="Rounded Rectangle 6"/>
          <p:cNvSpPr/>
          <p:nvPr/>
        </p:nvSpPr>
        <p:spPr>
          <a:xfrm>
            <a:off x="214282" y="3643314"/>
            <a:ext cx="642942" cy="5715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ải xuống.png"/>
          <p:cNvPicPr>
            <a:picLocks noChangeAspect="1"/>
          </p:cNvPicPr>
          <p:nvPr/>
        </p:nvPicPr>
        <p:blipFill>
          <a:blip r:embed="rId2"/>
          <a:stretch>
            <a:fillRect/>
          </a:stretch>
        </p:blipFill>
        <p:spPr>
          <a:xfrm>
            <a:off x="0" y="5114925"/>
            <a:ext cx="2628900" cy="1743075"/>
          </a:xfrm>
          <a:prstGeom prst="rect">
            <a:avLst/>
          </a:prstGeom>
        </p:spPr>
      </p:pic>
      <p:pic>
        <p:nvPicPr>
          <p:cNvPr id="3" name="Picture 2" descr="images (13).jpg"/>
          <p:cNvPicPr>
            <a:picLocks noChangeAspect="1"/>
          </p:cNvPicPr>
          <p:nvPr/>
        </p:nvPicPr>
        <p:blipFill>
          <a:blip r:embed="rId3"/>
          <a:stretch>
            <a:fillRect/>
          </a:stretch>
        </p:blipFill>
        <p:spPr>
          <a:xfrm>
            <a:off x="7286644" y="0"/>
            <a:ext cx="1857355" cy="6858000"/>
          </a:xfrm>
          <a:prstGeom prst="rect">
            <a:avLst/>
          </a:prstGeom>
        </p:spPr>
      </p:pic>
      <p:sp>
        <p:nvSpPr>
          <p:cNvPr id="5" name="TextBox 4"/>
          <p:cNvSpPr txBox="1"/>
          <p:nvPr/>
        </p:nvSpPr>
        <p:spPr>
          <a:xfrm>
            <a:off x="285720" y="357167"/>
            <a:ext cx="8572560" cy="6617196"/>
          </a:xfrm>
          <a:prstGeom prst="rect">
            <a:avLst/>
          </a:prstGeom>
          <a:noFill/>
        </p:spPr>
        <p:txBody>
          <a:bodyPr wrap="square" rtlCol="0">
            <a:spAutoFit/>
          </a:bodyPr>
          <a:lstStyle/>
          <a:p>
            <a:pPr algn="just">
              <a:spcBef>
                <a:spcPts val="600"/>
              </a:spcBef>
              <a:spcAft>
                <a:spcPts val="600"/>
              </a:spcAft>
            </a:pPr>
            <a:r>
              <a:rPr lang="vi-VN" sz="3400" b="1">
                <a:latin typeface="Times New Roman" pitchFamily="18" charset="0"/>
                <a:cs typeface="Times New Roman" pitchFamily="18" charset="0"/>
              </a:rPr>
              <a:t>Câu </a:t>
            </a:r>
            <a:r>
              <a:rPr lang="en-US" sz="3400" b="1" smtClean="0">
                <a:latin typeface="Times New Roman" pitchFamily="18" charset="0"/>
                <a:cs typeface="Times New Roman" pitchFamily="18" charset="0"/>
              </a:rPr>
              <a:t>5.</a:t>
            </a:r>
            <a:r>
              <a:rPr lang="vi-VN" sz="3400" smtClean="0">
                <a:latin typeface="Times New Roman" pitchFamily="18" charset="0"/>
                <a:cs typeface="Times New Roman" pitchFamily="18" charset="0"/>
              </a:rPr>
              <a:t> Ai là tác giả của câu nói nổi tiếng: </a:t>
            </a:r>
            <a:r>
              <a:rPr lang="vi-VN" sz="3400" smtClean="0">
                <a:solidFill>
                  <a:srgbClr val="002060"/>
                </a:solidFill>
                <a:latin typeface="Times New Roman" pitchFamily="18" charset="0"/>
                <a:cs typeface="Times New Roman" pitchFamily="18" charset="0"/>
              </a:rPr>
              <a:t>“</a:t>
            </a:r>
            <a:r>
              <a:rPr lang="vi-VN" sz="3400" i="1" smtClean="0">
                <a:solidFill>
                  <a:srgbClr val="002060"/>
                </a:solidFill>
                <a:latin typeface="Times New Roman" pitchFamily="18" charset="0"/>
                <a:cs typeface="Times New Roman" pitchFamily="18" charset="0"/>
              </a:rPr>
              <a:t>Tôi chỉ muốn cưới gió đạp sóng, chém cá kình lớn ở biển Đông, quét sạch bờ cõi, cứu dân ra khỏi cảnh chìm đắm, há lại bắt chước người đời cúi đầu khom lưng làm tì thiếp kẻ khác, cam tâm phục dịch ở trong nhà ư?”</a:t>
            </a:r>
            <a:endParaRPr lang="vi-VN" sz="3400" smtClean="0">
              <a:solidFill>
                <a:srgbClr val="002060"/>
              </a:solidFill>
              <a:latin typeface="Times New Roman" pitchFamily="18" charset="0"/>
              <a:cs typeface="Times New Roman" pitchFamily="18" charset="0"/>
            </a:endParaRPr>
          </a:p>
          <a:p>
            <a:pPr algn="just">
              <a:spcBef>
                <a:spcPts val="600"/>
              </a:spcBef>
              <a:spcAft>
                <a:spcPts val="600"/>
              </a:spcAft>
            </a:pPr>
            <a:r>
              <a:rPr lang="vi-VN" sz="3400" smtClean="0">
                <a:latin typeface="Times New Roman" pitchFamily="18" charset="0"/>
                <a:cs typeface="Times New Roman" pitchFamily="18" charset="0"/>
              </a:rPr>
              <a:t>A. Trưng Trắc.</a:t>
            </a:r>
          </a:p>
          <a:p>
            <a:pPr algn="just">
              <a:spcBef>
                <a:spcPts val="600"/>
              </a:spcBef>
              <a:spcAft>
                <a:spcPts val="600"/>
              </a:spcAft>
            </a:pPr>
            <a:r>
              <a:rPr lang="vi-VN" sz="3400" smtClean="0">
                <a:latin typeface="Times New Roman" pitchFamily="18" charset="0"/>
                <a:cs typeface="Times New Roman" pitchFamily="18" charset="0"/>
              </a:rPr>
              <a:t>B. Lê Chân.</a:t>
            </a:r>
          </a:p>
          <a:p>
            <a:pPr algn="just">
              <a:spcBef>
                <a:spcPts val="600"/>
              </a:spcBef>
              <a:spcAft>
                <a:spcPts val="600"/>
              </a:spcAft>
            </a:pPr>
            <a:r>
              <a:rPr lang="vi-VN" sz="3400" smtClean="0">
                <a:latin typeface="Times New Roman" pitchFamily="18" charset="0"/>
                <a:cs typeface="Times New Roman" pitchFamily="18" charset="0"/>
              </a:rPr>
              <a:t>C. Triệu Thị Trinh.</a:t>
            </a:r>
          </a:p>
          <a:p>
            <a:pPr algn="just">
              <a:spcBef>
                <a:spcPts val="600"/>
              </a:spcBef>
              <a:spcAft>
                <a:spcPts val="600"/>
              </a:spcAft>
            </a:pPr>
            <a:r>
              <a:rPr lang="vi-VN" sz="3400" smtClean="0">
                <a:latin typeface="Times New Roman" pitchFamily="18" charset="0"/>
                <a:cs typeface="Times New Roman" pitchFamily="18" charset="0"/>
              </a:rPr>
              <a:t>D. Bùi Thị Xuân.</a:t>
            </a:r>
          </a:p>
          <a:p>
            <a:pPr algn="just">
              <a:spcBef>
                <a:spcPts val="600"/>
              </a:spcBef>
              <a:spcAft>
                <a:spcPts val="600"/>
              </a:spcAft>
            </a:pPr>
            <a:r>
              <a:rPr lang="en-US" sz="3400" b="1" smtClean="0">
                <a:latin typeface="Times New Roman" pitchFamily="18" charset="0"/>
                <a:cs typeface="Times New Roman" pitchFamily="18" charset="0"/>
              </a:rPr>
              <a:t> </a:t>
            </a:r>
            <a:endParaRPr lang="en-US" sz="3400">
              <a:solidFill>
                <a:srgbClr val="0B13B5"/>
              </a:solidFill>
              <a:latin typeface="Times New Roman" pitchFamily="18" charset="0"/>
              <a:cs typeface="Times New Roman" pitchFamily="18" charset="0"/>
            </a:endParaRPr>
          </a:p>
        </p:txBody>
      </p:sp>
      <p:sp>
        <p:nvSpPr>
          <p:cNvPr id="7" name="Rounded Rectangle 6"/>
          <p:cNvSpPr/>
          <p:nvPr/>
        </p:nvSpPr>
        <p:spPr>
          <a:xfrm>
            <a:off x="214282" y="5072074"/>
            <a:ext cx="642942" cy="500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p:cNvPicPr>
            <a:picLocks noChangeAspect="1" noChangeArrowheads="1"/>
          </p:cNvPicPr>
          <p:nvPr/>
        </p:nvPicPr>
        <p:blipFill>
          <a:blip r:embed="rId2"/>
          <a:srcRect/>
          <a:stretch>
            <a:fillRect/>
          </a:stretch>
        </p:blipFill>
        <p:spPr bwMode="auto">
          <a:xfrm>
            <a:off x="-14110" y="5958"/>
            <a:ext cx="9158111" cy="6959203"/>
          </a:xfrm>
          <a:prstGeom prst="rect">
            <a:avLst/>
          </a:prstGeom>
          <a:noFill/>
          <a:ln w="9525">
            <a:noFill/>
            <a:miter lim="800000"/>
            <a:headEnd/>
            <a:tailEnd/>
          </a:ln>
          <a:effectLst/>
        </p:spPr>
      </p:pic>
      <p:sp>
        <p:nvSpPr>
          <p:cNvPr id="20481" name="TextBox 2">
            <a:hlinkClick r:id="rId3" action="ppaction://hlinkfile"/>
          </p:cNvPr>
          <p:cNvSpPr/>
          <p:nvPr/>
        </p:nvSpPr>
        <p:spPr>
          <a:xfrm>
            <a:off x="1397003" y="2078835"/>
            <a:ext cx="6785681" cy="830985"/>
          </a:xfrm>
          <a:custGeom>
            <a:avLst/>
            <a:gdLst>
              <a:gd name="txL" fmla="*/ 0 w 3596020"/>
              <a:gd name="txT" fmla="*/ 0 h 830997"/>
              <a:gd name="txR" fmla="*/ 3596020 w 3596020"/>
              <a:gd name="txB" fmla="*/ 830997 h 830997"/>
            </a:gdLst>
            <a:ahLst/>
            <a:cxnLst>
              <a:cxn ang="0">
                <a:pos x="0" y="0"/>
              </a:cxn>
              <a:cxn ang="0">
                <a:pos x="495532" y="0"/>
              </a:cxn>
              <a:cxn ang="0">
                <a:pos x="1027323" y="0"/>
              </a:cxn>
              <a:cxn ang="0">
                <a:pos x="1704149" y="0"/>
              </a:cxn>
              <a:cxn ang="0">
                <a:pos x="2272199" y="0"/>
              </a:cxn>
              <a:cxn ang="0">
                <a:pos x="2912766" y="0"/>
              </a:cxn>
              <a:cxn ang="0">
                <a:pos x="3625850" y="0"/>
              </a:cxn>
              <a:cxn ang="0">
                <a:pos x="3625850" y="406673"/>
              </a:cxn>
              <a:cxn ang="0">
                <a:pos x="3625850" y="829945"/>
              </a:cxn>
              <a:cxn ang="0">
                <a:pos x="3057800" y="829945"/>
              </a:cxn>
              <a:cxn ang="0">
                <a:pos x="2526008" y="829945"/>
              </a:cxn>
              <a:cxn ang="0">
                <a:pos x="2030475" y="829945"/>
              </a:cxn>
              <a:cxn ang="0">
                <a:pos x="1534943" y="829945"/>
              </a:cxn>
              <a:cxn ang="0">
                <a:pos x="1039410" y="829945"/>
              </a:cxn>
              <a:cxn ang="0">
                <a:pos x="543877" y="829945"/>
              </a:cxn>
              <a:cxn ang="0">
                <a:pos x="0" y="829945"/>
              </a:cxn>
              <a:cxn ang="0">
                <a:pos x="0" y="423271"/>
              </a:cxn>
              <a:cxn ang="0">
                <a:pos x="0" y="0"/>
              </a:cxn>
            </a:cxnLst>
            <a:rect l="txL" t="txT" r="txR" b="txB"/>
            <a:pathLst>
              <a:path w="3596020" h="830997" fill="none">
                <a:moveTo>
                  <a:pt x="0" y="0"/>
                </a:moveTo>
                <a:cubicBezTo>
                  <a:pt x="198457" y="-3980"/>
                  <a:pt x="277260" y="38361"/>
                  <a:pt x="491456" y="0"/>
                </a:cubicBezTo>
                <a:cubicBezTo>
                  <a:pt x="705652" y="-38361"/>
                  <a:pt x="878620" y="11957"/>
                  <a:pt x="1018872" y="0"/>
                </a:cubicBezTo>
                <a:cubicBezTo>
                  <a:pt x="1159124" y="-11957"/>
                  <a:pt x="1459396" y="28649"/>
                  <a:pt x="1690129" y="0"/>
                </a:cubicBezTo>
                <a:cubicBezTo>
                  <a:pt x="1920862" y="-28649"/>
                  <a:pt x="1976106" y="42963"/>
                  <a:pt x="2253506" y="0"/>
                </a:cubicBezTo>
                <a:cubicBezTo>
                  <a:pt x="2530906" y="-42963"/>
                  <a:pt x="2715343" y="68189"/>
                  <a:pt x="2888803" y="0"/>
                </a:cubicBezTo>
                <a:cubicBezTo>
                  <a:pt x="3062263" y="-68189"/>
                  <a:pt x="3266337" y="33180"/>
                  <a:pt x="3596020" y="0"/>
                </a:cubicBezTo>
                <a:cubicBezTo>
                  <a:pt x="3597621" y="119736"/>
                  <a:pt x="3584505" y="290074"/>
                  <a:pt x="3596020" y="407189"/>
                </a:cubicBezTo>
                <a:cubicBezTo>
                  <a:pt x="3607535" y="524304"/>
                  <a:pt x="3558881" y="664287"/>
                  <a:pt x="3596020" y="830997"/>
                </a:cubicBezTo>
                <a:cubicBezTo>
                  <a:pt x="3341225" y="867053"/>
                  <a:pt x="3176384" y="823394"/>
                  <a:pt x="3032644" y="830997"/>
                </a:cubicBezTo>
                <a:cubicBezTo>
                  <a:pt x="2888904" y="838600"/>
                  <a:pt x="2620040" y="809368"/>
                  <a:pt x="2505227" y="830997"/>
                </a:cubicBezTo>
                <a:cubicBezTo>
                  <a:pt x="2390414" y="852626"/>
                  <a:pt x="2112273" y="793016"/>
                  <a:pt x="2013771" y="830997"/>
                </a:cubicBezTo>
                <a:cubicBezTo>
                  <a:pt x="1915269" y="868978"/>
                  <a:pt x="1701286" y="819072"/>
                  <a:pt x="1522315" y="830997"/>
                </a:cubicBezTo>
                <a:cubicBezTo>
                  <a:pt x="1343344" y="842922"/>
                  <a:pt x="1208571" y="808198"/>
                  <a:pt x="1030859" y="830997"/>
                </a:cubicBezTo>
                <a:cubicBezTo>
                  <a:pt x="853147" y="853796"/>
                  <a:pt x="662303" y="799813"/>
                  <a:pt x="539403" y="830997"/>
                </a:cubicBezTo>
                <a:cubicBezTo>
                  <a:pt x="416503" y="862181"/>
                  <a:pt x="240008" y="809991"/>
                  <a:pt x="0" y="830997"/>
                </a:cubicBezTo>
                <a:cubicBezTo>
                  <a:pt x="-19832" y="667682"/>
                  <a:pt x="18502" y="553543"/>
                  <a:pt x="0" y="423808"/>
                </a:cubicBezTo>
                <a:cubicBezTo>
                  <a:pt x="-18502" y="294073"/>
                  <a:pt x="11666" y="180653"/>
                  <a:pt x="0" y="0"/>
                </a:cubicBezTo>
                <a:close/>
              </a:path>
              <a:path w="3596020" h="830997" stroke="0">
                <a:moveTo>
                  <a:pt x="0" y="0"/>
                </a:moveTo>
                <a:cubicBezTo>
                  <a:pt x="178965" y="-66471"/>
                  <a:pt x="442969" y="29342"/>
                  <a:pt x="671257" y="0"/>
                </a:cubicBezTo>
                <a:cubicBezTo>
                  <a:pt x="899545" y="-29342"/>
                  <a:pt x="966758" y="5762"/>
                  <a:pt x="1198673" y="0"/>
                </a:cubicBezTo>
                <a:cubicBezTo>
                  <a:pt x="1430588" y="-5762"/>
                  <a:pt x="1560825" y="18486"/>
                  <a:pt x="1833970" y="0"/>
                </a:cubicBezTo>
                <a:cubicBezTo>
                  <a:pt x="2107115" y="-18486"/>
                  <a:pt x="2263374" y="33124"/>
                  <a:pt x="2397347" y="0"/>
                </a:cubicBezTo>
                <a:cubicBezTo>
                  <a:pt x="2531320" y="-33124"/>
                  <a:pt x="2787714" y="36216"/>
                  <a:pt x="2960723" y="0"/>
                </a:cubicBezTo>
                <a:cubicBezTo>
                  <a:pt x="3133732" y="-36216"/>
                  <a:pt x="3364344" y="65937"/>
                  <a:pt x="3596020" y="0"/>
                </a:cubicBezTo>
                <a:cubicBezTo>
                  <a:pt x="3610877" y="165992"/>
                  <a:pt x="3567418" y="272329"/>
                  <a:pt x="3596020" y="407189"/>
                </a:cubicBezTo>
                <a:cubicBezTo>
                  <a:pt x="3624622" y="542049"/>
                  <a:pt x="3575406" y="742496"/>
                  <a:pt x="3596020" y="830997"/>
                </a:cubicBezTo>
                <a:cubicBezTo>
                  <a:pt x="3357838" y="892569"/>
                  <a:pt x="3241893" y="822564"/>
                  <a:pt x="2996683" y="830997"/>
                </a:cubicBezTo>
                <a:cubicBezTo>
                  <a:pt x="2751473" y="839430"/>
                  <a:pt x="2561365" y="803205"/>
                  <a:pt x="2433307" y="830997"/>
                </a:cubicBezTo>
                <a:cubicBezTo>
                  <a:pt x="2305249" y="858789"/>
                  <a:pt x="2112761" y="796507"/>
                  <a:pt x="1905891" y="830997"/>
                </a:cubicBezTo>
                <a:cubicBezTo>
                  <a:pt x="1699021" y="865487"/>
                  <a:pt x="1508666" y="825910"/>
                  <a:pt x="1270594" y="830997"/>
                </a:cubicBezTo>
                <a:cubicBezTo>
                  <a:pt x="1032522" y="836084"/>
                  <a:pt x="863149" y="787623"/>
                  <a:pt x="707217" y="830997"/>
                </a:cubicBezTo>
                <a:cubicBezTo>
                  <a:pt x="551285" y="874371"/>
                  <a:pt x="329702" y="804782"/>
                  <a:pt x="0" y="830997"/>
                </a:cubicBezTo>
                <a:cubicBezTo>
                  <a:pt x="-12349" y="644320"/>
                  <a:pt x="46569" y="519741"/>
                  <a:pt x="0" y="423808"/>
                </a:cubicBezTo>
                <a:cubicBezTo>
                  <a:pt x="-46569" y="327875"/>
                  <a:pt x="9506" y="151180"/>
                  <a:pt x="0" y="0"/>
                </a:cubicBezTo>
                <a:close/>
              </a:path>
            </a:pathLst>
          </a:cu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28" tIns="45714" rIns="91428" bIns="45714">
            <a:spAutoFit/>
          </a:bodyPr>
          <a:lstStyle/>
          <a:p>
            <a:pPr algn="ctr" eaLnBrk="1" hangingPunct="1">
              <a:defRPr/>
            </a:pPr>
            <a:r>
              <a:rPr lang="en-US" altLang="en-GB" sz="4800" noProof="1" smtClean="0">
                <a:solidFill>
                  <a:schemeClr val="accent6"/>
                </a:solidFill>
                <a:latin typeface="Jokerman" panose="04090605060D06020702" pitchFamily="82" charset="0"/>
              </a:rPr>
              <a:t>VẬN</a:t>
            </a:r>
            <a:r>
              <a:rPr lang="en-US" altLang="en-GB" sz="4800" noProof="1" smtClean="0">
                <a:solidFill>
                  <a:schemeClr val="tx1"/>
                </a:solidFill>
                <a:latin typeface="Jokerman" panose="04090605060D06020702" pitchFamily="82" charset="0"/>
              </a:rPr>
              <a:t> </a:t>
            </a:r>
            <a:r>
              <a:rPr lang="en-US" altLang="en-GB" sz="4800" noProof="1" smtClean="0">
                <a:solidFill>
                  <a:schemeClr val="accent2"/>
                </a:solidFill>
                <a:latin typeface="Jokerman" panose="04090605060D06020702" pitchFamily="82" charset="0"/>
              </a:rPr>
              <a:t>DỤNG</a:t>
            </a:r>
            <a:endParaRPr lang="en-US" altLang="en-GB" sz="4800" noProof="1">
              <a:solidFill>
                <a:schemeClr val="accent2"/>
              </a:solidFill>
              <a:latin typeface="Jokerman" panose="04090605060D06020702" pitchFamily="82" charset="0"/>
            </a:endParaRPr>
          </a:p>
        </p:txBody>
      </p:sp>
      <p:sp>
        <p:nvSpPr>
          <p:cNvPr id="21508" name="AutoShape 4" descr="Nền Của Cảnh Quan Với Con Đường Trên Đồi Vector - Free.Vector6.com"/>
          <p:cNvSpPr>
            <a:spLocks noChangeAspect="1" noChangeArrowheads="1"/>
          </p:cNvSpPr>
          <p:nvPr/>
        </p:nvSpPr>
        <p:spPr bwMode="auto">
          <a:xfrm>
            <a:off x="86431" y="-108346"/>
            <a:ext cx="169334" cy="228601"/>
          </a:xfrm>
          <a:prstGeom prst="rect">
            <a:avLst/>
          </a:prstGeom>
          <a:noFill/>
          <a:ln w="9525">
            <a:noFill/>
            <a:miter lim="800000"/>
            <a:headEnd/>
            <a:tailEnd/>
          </a:ln>
        </p:spPr>
        <p:txBody>
          <a:bodyPr lIns="68027" tIns="34014" rIns="68027" bIns="34014"/>
          <a:lstStyle/>
          <a:p>
            <a:pPr eaLnBrk="1" hangingPunct="1"/>
            <a:endParaRPr lang="en-US" altLang="en-US"/>
          </a:p>
        </p:txBody>
      </p:sp>
      <p:sp>
        <p:nvSpPr>
          <p:cNvPr id="21509" name="AutoShape 6" descr="Nền Của Cảnh Quan Với Con Đường Trên Đồi Vector - Free.Vector6.com"/>
          <p:cNvSpPr>
            <a:spLocks noChangeAspect="1" noChangeArrowheads="1"/>
          </p:cNvSpPr>
          <p:nvPr/>
        </p:nvSpPr>
        <p:spPr bwMode="auto">
          <a:xfrm>
            <a:off x="171097" y="5955"/>
            <a:ext cx="169334" cy="228600"/>
          </a:xfrm>
          <a:prstGeom prst="rect">
            <a:avLst/>
          </a:prstGeom>
          <a:noFill/>
          <a:ln w="9525">
            <a:noFill/>
            <a:miter lim="800000"/>
            <a:headEnd/>
            <a:tailEnd/>
          </a:ln>
        </p:spPr>
        <p:txBody>
          <a:bodyPr lIns="68027" tIns="34014" rIns="68027" bIns="34014"/>
          <a:lstStyle/>
          <a:p>
            <a:pPr eaLnBrk="1" hangingPunct="1"/>
            <a:endParaRPr lang="en-US" altLang="en-US"/>
          </a:p>
        </p:txBody>
      </p:sp>
      <p:sp>
        <p:nvSpPr>
          <p:cNvPr id="21510" name="AutoShape 8" descr="Nền Của Cảnh Quan Với Con Đường Trên Đồi Vector - Free.Vector6.com"/>
          <p:cNvSpPr>
            <a:spLocks noChangeAspect="1" noChangeArrowheads="1"/>
          </p:cNvSpPr>
          <p:nvPr/>
        </p:nvSpPr>
        <p:spPr bwMode="auto">
          <a:xfrm>
            <a:off x="255763" y="120255"/>
            <a:ext cx="169334" cy="228600"/>
          </a:xfrm>
          <a:prstGeom prst="rect">
            <a:avLst/>
          </a:prstGeom>
          <a:noFill/>
          <a:ln w="9525">
            <a:noFill/>
            <a:miter lim="800000"/>
            <a:headEnd/>
            <a:tailEnd/>
          </a:ln>
        </p:spPr>
        <p:txBody>
          <a:bodyPr lIns="68027" tIns="34014" rIns="68027" bIns="34014"/>
          <a:lstStyle/>
          <a:p>
            <a:pPr eaLnBrk="1" hangingPunct="1"/>
            <a:endParaRPr lang="en-US" altLang="en-US"/>
          </a:p>
        </p:txBody>
      </p:sp>
      <p:sp>
        <p:nvSpPr>
          <p:cNvPr id="21511" name="AutoShape 10" descr="Nền Của Cảnh Quan Với Con Đường Trên Đồi Vector - Free.Vector6.com"/>
          <p:cNvSpPr>
            <a:spLocks noChangeAspect="1" noChangeArrowheads="1"/>
          </p:cNvSpPr>
          <p:nvPr/>
        </p:nvSpPr>
        <p:spPr bwMode="auto">
          <a:xfrm>
            <a:off x="340431" y="234553"/>
            <a:ext cx="169334" cy="228600"/>
          </a:xfrm>
          <a:prstGeom prst="rect">
            <a:avLst/>
          </a:prstGeom>
          <a:noFill/>
          <a:ln w="9525">
            <a:noFill/>
            <a:miter lim="800000"/>
            <a:headEnd/>
            <a:tailEnd/>
          </a:ln>
        </p:spPr>
        <p:txBody>
          <a:bodyPr lIns="68027" tIns="34014" rIns="68027" bIns="34014"/>
          <a:lstStyle/>
          <a:p>
            <a:pPr eaLnBrk="1" hangingPunct="1"/>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8E17A64-B912-44FC-8547-91ACA9995085}"/>
              </a:ext>
            </a:extLst>
          </p:cNvPr>
          <p:cNvSpPr>
            <a:spLocks noGrp="1"/>
          </p:cNvSpPr>
          <p:nvPr>
            <p:ph idx="1"/>
          </p:nvPr>
        </p:nvSpPr>
        <p:spPr>
          <a:xfrm>
            <a:off x="285720" y="1"/>
            <a:ext cx="8572560" cy="2643181"/>
          </a:xfrm>
        </p:spPr>
        <p:txBody>
          <a:bodyPr>
            <a:noAutofit/>
          </a:bodyPr>
          <a:lstStyle/>
          <a:p>
            <a:pPr algn="just">
              <a:spcBef>
                <a:spcPts val="0"/>
              </a:spcBef>
              <a:buNone/>
            </a:pPr>
            <a:r>
              <a:rPr lang="en-US" sz="2800" smtClean="0">
                <a:solidFill>
                  <a:srgbClr val="002060"/>
                </a:solidFill>
                <a:latin typeface="Times New Roman" pitchFamily="18" charset="0"/>
                <a:cs typeface="Times New Roman" pitchFamily="18" charset="0"/>
              </a:rPr>
              <a:t>* Sưu tầm và thiết kế tập san về các địa điểm, di tích liên quan tới cuộc khởi nghĩa Hai Bà Trưng, Bà Triệu.</a:t>
            </a:r>
          </a:p>
          <a:p>
            <a:pPr algn="just">
              <a:spcBef>
                <a:spcPts val="0"/>
              </a:spcBef>
              <a:buNone/>
            </a:pPr>
            <a:r>
              <a:rPr lang="en-US" sz="2800" smtClean="0">
                <a:solidFill>
                  <a:srgbClr val="C00000"/>
                </a:solidFill>
                <a:latin typeface="Times New Roman" pitchFamily="18" charset="0"/>
                <a:cs typeface="Times New Roman" pitchFamily="18" charset="0"/>
              </a:rPr>
              <a:t>* Gợi </a:t>
            </a:r>
            <a:r>
              <a:rPr lang="en-US" sz="2800">
                <a:solidFill>
                  <a:srgbClr val="C00000"/>
                </a:solidFill>
                <a:latin typeface="Times New Roman" pitchFamily="18" charset="0"/>
                <a:cs typeface="Times New Roman" pitchFamily="18" charset="0"/>
              </a:rPr>
              <a:t>ý: Em có thể sưu tầm</a:t>
            </a:r>
          </a:p>
          <a:p>
            <a:pPr algn="just">
              <a:spcBef>
                <a:spcPts val="0"/>
              </a:spcBef>
              <a:buFontTx/>
              <a:buChar char="-"/>
            </a:pPr>
            <a:r>
              <a:rPr lang="en-US" sz="2800">
                <a:latin typeface="Times New Roman" pitchFamily="18" charset="0"/>
                <a:cs typeface="Times New Roman" pitchFamily="18" charset="0"/>
              </a:rPr>
              <a:t>Tên các đền thờ</a:t>
            </a:r>
          </a:p>
          <a:p>
            <a:pPr algn="just">
              <a:spcBef>
                <a:spcPts val="0"/>
              </a:spcBef>
              <a:buFontTx/>
              <a:buChar char="-"/>
            </a:pPr>
            <a:r>
              <a:rPr lang="en-US" sz="2800">
                <a:latin typeface="Times New Roman" pitchFamily="18" charset="0"/>
                <a:cs typeface="Times New Roman" pitchFamily="18" charset="0"/>
              </a:rPr>
              <a:t>Con đường</a:t>
            </a:r>
          </a:p>
          <a:p>
            <a:pPr algn="just">
              <a:spcBef>
                <a:spcPts val="0"/>
              </a:spcBef>
              <a:buFontTx/>
              <a:buChar char="-"/>
            </a:pPr>
            <a:r>
              <a:rPr lang="en-US" sz="2800">
                <a:latin typeface="Times New Roman" pitchFamily="18" charset="0"/>
                <a:cs typeface="Times New Roman" pitchFamily="18" charset="0"/>
              </a:rPr>
              <a:t>Trường </a:t>
            </a:r>
            <a:r>
              <a:rPr lang="en-US" sz="2800" smtClean="0">
                <a:latin typeface="Times New Roman" pitchFamily="18" charset="0"/>
                <a:cs typeface="Times New Roman" pitchFamily="18" charset="0"/>
              </a:rPr>
              <a:t>học</a:t>
            </a:r>
            <a:endParaRPr lang="en-US" sz="2800">
              <a:latin typeface="Times New Roman" pitchFamily="18" charset="0"/>
              <a:cs typeface="Times New Roman" pitchFamily="18" charset="0"/>
            </a:endParaRPr>
          </a:p>
        </p:txBody>
      </p:sp>
      <p:pic>
        <p:nvPicPr>
          <p:cNvPr id="5" name="Picture 4">
            <a:extLst>
              <a:ext uri="{FF2B5EF4-FFF2-40B4-BE49-F238E27FC236}">
                <a16:creationId xmlns="" xmlns:a16="http://schemas.microsoft.com/office/drawing/2014/main" id="{C7530040-1682-41D6-83B7-8E1A45ED4120}"/>
              </a:ext>
            </a:extLst>
          </p:cNvPr>
          <p:cNvPicPr>
            <a:picLocks noChangeAspect="1"/>
          </p:cNvPicPr>
          <p:nvPr/>
        </p:nvPicPr>
        <p:blipFill rotWithShape="1">
          <a:blip r:embed="rId2" cstate="print"/>
          <a:srcRect t="11636" r="-1" b="10148"/>
          <a:stretch/>
        </p:blipFill>
        <p:spPr>
          <a:xfrm>
            <a:off x="4500562" y="2786058"/>
            <a:ext cx="4071966" cy="2007299"/>
          </a:xfrm>
          <a:prstGeom prst="rect">
            <a:avLst/>
          </a:prstGeom>
        </p:spPr>
      </p:pic>
      <p:pic>
        <p:nvPicPr>
          <p:cNvPr id="4" name="Picture 3">
            <a:extLst>
              <a:ext uri="{FF2B5EF4-FFF2-40B4-BE49-F238E27FC236}">
                <a16:creationId xmlns="" xmlns:a16="http://schemas.microsoft.com/office/drawing/2014/main" id="{52A2844A-E3CA-48F0-8AE1-E4E1B66489DD}"/>
              </a:ext>
            </a:extLst>
          </p:cNvPr>
          <p:cNvPicPr>
            <a:picLocks noChangeAspect="1"/>
          </p:cNvPicPr>
          <p:nvPr/>
        </p:nvPicPr>
        <p:blipFill rotWithShape="1">
          <a:blip r:embed="rId3"/>
          <a:srcRect r="-1" b="7185"/>
          <a:stretch/>
        </p:blipFill>
        <p:spPr>
          <a:xfrm>
            <a:off x="357158" y="4857760"/>
            <a:ext cx="4143404" cy="2000240"/>
          </a:xfrm>
          <a:prstGeom prst="rect">
            <a:avLst/>
          </a:prstGeom>
        </p:spPr>
      </p:pic>
      <p:pic>
        <p:nvPicPr>
          <p:cNvPr id="1026" name="Picture 2" descr="C:\Users\HP\Pictures\tải xuống.jpg"/>
          <p:cNvPicPr>
            <a:picLocks noChangeAspect="1" noChangeArrowheads="1"/>
          </p:cNvPicPr>
          <p:nvPr/>
        </p:nvPicPr>
        <p:blipFill>
          <a:blip r:embed="rId4"/>
          <a:srcRect/>
          <a:stretch>
            <a:fillRect/>
          </a:stretch>
        </p:blipFill>
        <p:spPr bwMode="auto">
          <a:xfrm>
            <a:off x="4572000" y="4786322"/>
            <a:ext cx="4071966" cy="2071678"/>
          </a:xfrm>
          <a:prstGeom prst="rect">
            <a:avLst/>
          </a:prstGeom>
          <a:noFill/>
        </p:spPr>
      </p:pic>
      <p:pic>
        <p:nvPicPr>
          <p:cNvPr id="2050" name="Picture 2" descr="C:\Users\HP\Pictures\tải xuống (25).jpg"/>
          <p:cNvPicPr>
            <a:picLocks noChangeAspect="1" noChangeArrowheads="1"/>
          </p:cNvPicPr>
          <p:nvPr/>
        </p:nvPicPr>
        <p:blipFill>
          <a:blip r:embed="rId5"/>
          <a:srcRect/>
          <a:stretch>
            <a:fillRect/>
          </a:stretch>
        </p:blipFill>
        <p:spPr bwMode="auto">
          <a:xfrm>
            <a:off x="357158" y="2786059"/>
            <a:ext cx="4143404" cy="2000264"/>
          </a:xfrm>
          <a:prstGeom prst="rect">
            <a:avLst/>
          </a:prstGeom>
          <a:noFill/>
        </p:spPr>
      </p:pic>
    </p:spTree>
    <p:extLst>
      <p:ext uri="{BB962C8B-B14F-4D97-AF65-F5344CB8AC3E}">
        <p14:creationId xmlns="" xmlns:p14="http://schemas.microsoft.com/office/powerpoint/2010/main" val="2489666970"/>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5" name="Rectangle 4">
            <a:extLst>
              <a:ext uri="{FF2B5EF4-FFF2-40B4-BE49-F238E27FC236}">
                <a16:creationId xmlns:a16="http://schemas.microsoft.com/office/drawing/2014/main" xmlns="" id="{B9EE4C7A-EB67-DB48-BBFC-B9CDAF01351C}"/>
              </a:ext>
            </a:extLst>
          </p:cNvPr>
          <p:cNvSpPr/>
          <p:nvPr/>
        </p:nvSpPr>
        <p:spPr>
          <a:xfrm>
            <a:off x="493999" y="2403079"/>
            <a:ext cx="3862596" cy="1231106"/>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vi-VN" sz="7200" b="1" i="0" u="none" strike="noStrike" kern="0" cap="none" spc="0" normalizeH="0" baseline="0" noProof="0" dirty="0">
                <a:ln w="10160">
                  <a:solidFill>
                    <a:srgbClr val="0097A7"/>
                  </a:solidFill>
                  <a:prstDash val="solid"/>
                </a:ln>
                <a:solidFill>
                  <a:srgbClr val="C00000"/>
                </a:solidFill>
                <a:effectLst>
                  <a:outerShdw blurRad="38100" dist="22860" dir="5400000" algn="tl" rotWithShape="0">
                    <a:srgbClr val="000000">
                      <a:alpha val="30000"/>
                    </a:srgbClr>
                  </a:outerShdw>
                  <a:reflection blurRad="6350" stA="60000" endA="900" endPos="58000" dir="5400000" sy="-100000" algn="bl" rotWithShape="0"/>
                </a:effectLst>
                <a:uLnTx/>
                <a:uFillTx/>
                <a:latin typeface="Times New Roman" panose="02020603050405020304" pitchFamily="18" charset="0"/>
                <a:ea typeface="+mn-ea"/>
                <a:cs typeface="Times New Roman" panose="02020603050405020304" pitchFamily="18" charset="0"/>
                <a:sym typeface="Arial"/>
              </a:rPr>
              <a:t>DẶN DÒ</a:t>
            </a:r>
            <a:endParaRPr kumimoji="0" lang="x-none" sz="7200" b="1" i="0" u="none" strike="noStrike" kern="0" cap="none" spc="0" normalizeH="0" baseline="0" noProof="0" dirty="0">
              <a:ln w="10160">
                <a:solidFill>
                  <a:srgbClr val="0097A7"/>
                </a:solidFill>
                <a:prstDash val="solid"/>
              </a:ln>
              <a:solidFill>
                <a:srgbClr val="C00000"/>
              </a:solidFill>
              <a:effectLst>
                <a:outerShdw blurRad="38100" dist="22860" dir="5400000" algn="tl" rotWithShape="0">
                  <a:srgbClr val="000000">
                    <a:alpha val="30000"/>
                  </a:srgbClr>
                </a:outerShdw>
                <a:reflection blurRad="6350" stA="60000" endA="900" endPos="58000" dir="5400000" sy="-100000" algn="bl" rotWithShape="0"/>
              </a:effectLst>
              <a:uLnTx/>
              <a:uFillTx/>
              <a:latin typeface="Times New Roman" pitchFamily="18" charset="0"/>
              <a:ea typeface="+mn-ea"/>
              <a:cs typeface="Times New Roman" pitchFamily="18" charset="0"/>
              <a:sym typeface="Arial"/>
            </a:endParaRPr>
          </a:p>
        </p:txBody>
      </p:sp>
      <p:grpSp>
        <p:nvGrpSpPr>
          <p:cNvPr id="2" name="Group 7">
            <a:extLst>
              <a:ext uri="{FF2B5EF4-FFF2-40B4-BE49-F238E27FC236}">
                <a16:creationId xmlns:a16="http://schemas.microsoft.com/office/drawing/2014/main" xmlns="" id="{23235B47-9615-4445-BBB1-A8D7ECF1EB75}"/>
              </a:ext>
            </a:extLst>
          </p:cNvPr>
          <p:cNvGrpSpPr/>
          <p:nvPr/>
        </p:nvGrpSpPr>
        <p:grpSpPr>
          <a:xfrm>
            <a:off x="4929190" y="357167"/>
            <a:ext cx="3986210" cy="5857916"/>
            <a:chOff x="7205472" y="0"/>
            <a:chExt cx="4846320" cy="6675120"/>
          </a:xfrm>
        </p:grpSpPr>
        <p:sp>
          <p:nvSpPr>
            <p:cNvPr id="9" name="Rounded Rectangle 8">
              <a:extLst>
                <a:ext uri="{FF2B5EF4-FFF2-40B4-BE49-F238E27FC236}">
                  <a16:creationId xmlns:a16="http://schemas.microsoft.com/office/drawing/2014/main" xmlns="" id="{4DA1675C-9747-A140-8BAF-5E8589760AFC}"/>
                </a:ext>
              </a:extLst>
            </p:cNvPr>
            <p:cNvSpPr/>
            <p:nvPr/>
          </p:nvSpPr>
          <p:spPr>
            <a:xfrm>
              <a:off x="7205472" y="0"/>
              <a:ext cx="4846320" cy="6675120"/>
            </a:xfrm>
            <a:prstGeom prst="roundRect">
              <a:avLst/>
            </a:prstGeom>
            <a:noFill/>
            <a:ln w="114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x-none" sz="1867" b="0" i="0" u="none" strike="noStrike" kern="0" cap="none" spc="0" normalizeH="0" baseline="0" noProof="0">
                <a:ln>
                  <a:noFill/>
                </a:ln>
                <a:solidFill>
                  <a:srgbClr val="FFFFFF"/>
                </a:solidFill>
                <a:effectLst/>
                <a:uLnTx/>
                <a:uFillTx/>
                <a:latin typeface="Times New Roman" pitchFamily="18" charset="0"/>
                <a:ea typeface="+mn-ea"/>
                <a:cs typeface="+mn-cs"/>
                <a:sym typeface="Arial"/>
              </a:endParaRPr>
            </a:p>
          </p:txBody>
        </p:sp>
        <p:sp>
          <p:nvSpPr>
            <p:cNvPr id="10" name="Rounded Rectangle 9">
              <a:extLst>
                <a:ext uri="{FF2B5EF4-FFF2-40B4-BE49-F238E27FC236}">
                  <a16:creationId xmlns:a16="http://schemas.microsoft.com/office/drawing/2014/main" xmlns="" id="{A4D30C02-F641-4748-87E9-6CA6CEC44008}"/>
                </a:ext>
              </a:extLst>
            </p:cNvPr>
            <p:cNvSpPr/>
            <p:nvPr/>
          </p:nvSpPr>
          <p:spPr>
            <a:xfrm>
              <a:off x="7379340" y="265178"/>
              <a:ext cx="4446665" cy="619236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x-none" sz="1867" b="0" i="0" u="none" strike="noStrike" kern="0" cap="none" spc="0" normalizeH="0" baseline="0" noProof="0">
                <a:ln>
                  <a:noFill/>
                </a:ln>
                <a:solidFill>
                  <a:srgbClr val="FFFFFF"/>
                </a:solidFill>
                <a:effectLst/>
                <a:uLnTx/>
                <a:uFillTx/>
                <a:latin typeface="Times New Roman" pitchFamily="18" charset="0"/>
                <a:ea typeface="+mn-ea"/>
                <a:cs typeface="+mn-cs"/>
                <a:sym typeface="Arial"/>
              </a:endParaRPr>
            </a:p>
          </p:txBody>
        </p:sp>
      </p:grpSp>
      <p:pic>
        <p:nvPicPr>
          <p:cNvPr id="12" name="Picture 11">
            <a:extLst>
              <a:ext uri="{FF2B5EF4-FFF2-40B4-BE49-F238E27FC236}">
                <a16:creationId xmlns:a16="http://schemas.microsoft.com/office/drawing/2014/main" xmlns="" id="{C76B2E69-AA5E-FE46-843E-1CE3CFE55BC0}"/>
              </a:ext>
            </a:extLst>
          </p:cNvPr>
          <p:cNvPicPr>
            <a:picLocks noChangeAspect="1"/>
          </p:cNvPicPr>
          <p:nvPr/>
        </p:nvPicPr>
        <p:blipFill rotWithShape="1">
          <a:blip r:embed="rId3" cstate="print"/>
          <a:srcRect l="8603" t="10806" r="11645" b="7001"/>
          <a:stretch/>
        </p:blipFill>
        <p:spPr>
          <a:xfrm>
            <a:off x="6143636" y="4572008"/>
            <a:ext cx="1367961" cy="951063"/>
          </a:xfrm>
          <a:prstGeom prst="rect">
            <a:avLst/>
          </a:prstGeom>
        </p:spPr>
      </p:pic>
      <p:grpSp>
        <p:nvGrpSpPr>
          <p:cNvPr id="3" name="Group 13">
            <a:extLst>
              <a:ext uri="{FF2B5EF4-FFF2-40B4-BE49-F238E27FC236}">
                <a16:creationId xmlns:a16="http://schemas.microsoft.com/office/drawing/2014/main" xmlns="" id="{247A5429-A4F5-2A46-9D03-EE0FA4EC351F}"/>
              </a:ext>
            </a:extLst>
          </p:cNvPr>
          <p:cNvGrpSpPr/>
          <p:nvPr/>
        </p:nvGrpSpPr>
        <p:grpSpPr>
          <a:xfrm>
            <a:off x="-500098" y="571480"/>
            <a:ext cx="5786478" cy="4988333"/>
            <a:chOff x="-214347" y="421513"/>
            <a:chExt cx="4412052" cy="3741250"/>
          </a:xfrm>
        </p:grpSpPr>
        <p:pic>
          <p:nvPicPr>
            <p:cNvPr id="285" name="Google Shape;285;p31"/>
            <p:cNvPicPr preferRelativeResize="0"/>
            <p:nvPr/>
          </p:nvPicPr>
          <p:blipFill>
            <a:blip r:embed="rId4">
              <a:alphaModFix/>
            </a:blip>
            <a:stretch>
              <a:fillRect/>
            </a:stretch>
          </p:blipFill>
          <p:spPr>
            <a:xfrm>
              <a:off x="-214347" y="421513"/>
              <a:ext cx="4412052" cy="3741250"/>
            </a:xfrm>
            <a:prstGeom prst="rect">
              <a:avLst/>
            </a:prstGeom>
            <a:noFill/>
            <a:ln>
              <a:noFill/>
            </a:ln>
          </p:spPr>
        </p:pic>
        <p:sp>
          <p:nvSpPr>
            <p:cNvPr id="13" name="Oval 12">
              <a:extLst>
                <a:ext uri="{FF2B5EF4-FFF2-40B4-BE49-F238E27FC236}">
                  <a16:creationId xmlns:a16="http://schemas.microsoft.com/office/drawing/2014/main" xmlns="" id="{A51779F0-F737-DF45-AD36-52FCBA7C438D}"/>
                </a:ext>
              </a:extLst>
            </p:cNvPr>
            <p:cNvSpPr/>
            <p:nvPr/>
          </p:nvSpPr>
          <p:spPr>
            <a:xfrm>
              <a:off x="2667000" y="724620"/>
              <a:ext cx="304800" cy="228600"/>
            </a:xfrm>
            <a:prstGeom prst="ellipse">
              <a:avLst/>
            </a:prstGeom>
            <a:solidFill>
              <a:srgbClr val="E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x-none" sz="1867" b="0" i="0" u="none" strike="noStrike" kern="0" cap="none" spc="0" normalizeH="0" baseline="0" noProof="0">
                <a:ln>
                  <a:noFill/>
                </a:ln>
                <a:solidFill>
                  <a:srgbClr val="FFFFFF"/>
                </a:solidFill>
                <a:effectLst/>
                <a:uLnTx/>
                <a:uFillTx/>
                <a:latin typeface="Times New Roman" pitchFamily="18" charset="0"/>
                <a:ea typeface="+mn-ea"/>
                <a:cs typeface="+mn-cs"/>
                <a:sym typeface="Arial"/>
              </a:endParaRPr>
            </a:p>
          </p:txBody>
        </p:sp>
        <p:sp>
          <p:nvSpPr>
            <p:cNvPr id="16" name="Oval 15">
              <a:extLst>
                <a:ext uri="{FF2B5EF4-FFF2-40B4-BE49-F238E27FC236}">
                  <a16:creationId xmlns:a16="http://schemas.microsoft.com/office/drawing/2014/main" xmlns="" id="{916251E2-3746-F74F-9CF1-EB52A64643B2}"/>
                </a:ext>
              </a:extLst>
            </p:cNvPr>
            <p:cNvSpPr/>
            <p:nvPr/>
          </p:nvSpPr>
          <p:spPr>
            <a:xfrm>
              <a:off x="349268" y="1333263"/>
              <a:ext cx="304800" cy="228600"/>
            </a:xfrm>
            <a:prstGeom prst="ellipse">
              <a:avLst/>
            </a:prstGeom>
            <a:solidFill>
              <a:srgbClr val="9A2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x-none" sz="1867" b="0" i="0" u="none" strike="noStrike" kern="0" cap="none" spc="0" normalizeH="0" baseline="0" noProof="0">
                <a:ln>
                  <a:noFill/>
                </a:ln>
                <a:solidFill>
                  <a:srgbClr val="FFFFFF"/>
                </a:solidFill>
                <a:effectLst/>
                <a:uLnTx/>
                <a:uFillTx/>
                <a:latin typeface="Times New Roman" pitchFamily="18" charset="0"/>
                <a:ea typeface="+mn-ea"/>
                <a:cs typeface="+mn-cs"/>
                <a:sym typeface="Arial"/>
              </a:endParaRPr>
            </a:p>
          </p:txBody>
        </p:sp>
        <p:sp>
          <p:nvSpPr>
            <p:cNvPr id="17" name="Oval 16">
              <a:extLst>
                <a:ext uri="{FF2B5EF4-FFF2-40B4-BE49-F238E27FC236}">
                  <a16:creationId xmlns:a16="http://schemas.microsoft.com/office/drawing/2014/main" xmlns="" id="{C546DCD8-3DCC-0846-9791-D8ED57B541FC}"/>
                </a:ext>
              </a:extLst>
            </p:cNvPr>
            <p:cNvSpPr/>
            <p:nvPr/>
          </p:nvSpPr>
          <p:spPr>
            <a:xfrm>
              <a:off x="2636025" y="3714750"/>
              <a:ext cx="259575" cy="181184"/>
            </a:xfrm>
            <a:prstGeom prst="ellipse">
              <a:avLst/>
            </a:prstGeom>
            <a:solidFill>
              <a:srgbClr val="CD2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x-none" sz="1867" b="0" i="0" u="none" strike="noStrike" kern="0" cap="none" spc="0" normalizeH="0" baseline="0" noProof="0">
                <a:ln>
                  <a:noFill/>
                </a:ln>
                <a:solidFill>
                  <a:srgbClr val="FFFFFF"/>
                </a:solidFill>
                <a:effectLst/>
                <a:uLnTx/>
                <a:uFillTx/>
                <a:latin typeface="Times New Roman" pitchFamily="18" charset="0"/>
                <a:ea typeface="+mn-ea"/>
                <a:cs typeface="+mn-cs"/>
                <a:sym typeface="Arial"/>
              </a:endParaRPr>
            </a:p>
          </p:txBody>
        </p:sp>
      </p:grpSp>
      <p:sp>
        <p:nvSpPr>
          <p:cNvPr id="14" name="TextBox 13"/>
          <p:cNvSpPr txBox="1"/>
          <p:nvPr/>
        </p:nvSpPr>
        <p:spPr>
          <a:xfrm>
            <a:off x="5286380" y="1000108"/>
            <a:ext cx="3091020" cy="3323987"/>
          </a:xfrm>
          <a:prstGeom prst="rect">
            <a:avLst/>
          </a:prstGeom>
          <a:noFill/>
        </p:spPr>
        <p:txBody>
          <a:bodyPr wrap="square" rtlCol="0">
            <a:spAutoFit/>
          </a:bodyPr>
          <a:lstStyle/>
          <a:p>
            <a:pPr lvl="0" algn="just"/>
            <a:r>
              <a:rPr lang="en-US" sz="3200" b="1" kern="0" smtClean="0">
                <a:solidFill>
                  <a:srgbClr val="002060"/>
                </a:solidFill>
                <a:latin typeface="Times New Roman" panose="02020603050405020304" pitchFamily="18" charset="0"/>
                <a:cs typeface="Times New Roman" panose="02020603050405020304" pitchFamily="18" charset="0"/>
                <a:sym typeface="Arial"/>
              </a:rPr>
              <a:t>- Học bài</a:t>
            </a:r>
          </a:p>
          <a:p>
            <a:pPr lvl="0" algn="just"/>
            <a:r>
              <a:rPr lang="en-US" sz="3200" b="1" kern="0" smtClean="0">
                <a:solidFill>
                  <a:srgbClr val="002060"/>
                </a:solidFill>
                <a:latin typeface="Times New Roman" panose="02020603050405020304" pitchFamily="18" charset="0"/>
                <a:cs typeface="Times New Roman" panose="02020603050405020304" pitchFamily="18" charset="0"/>
                <a:sym typeface="Arial"/>
              </a:rPr>
              <a:t>- Chuẩn bị </a:t>
            </a:r>
            <a:r>
              <a:rPr lang="en-US" sz="3200" b="1" kern="0" smtClean="0">
                <a:solidFill>
                  <a:srgbClr val="FF0000"/>
                </a:solidFill>
                <a:latin typeface="Times New Roman" panose="02020603050405020304" pitchFamily="18" charset="0"/>
                <a:cs typeface="Times New Roman" panose="02020603050405020304" pitchFamily="18" charset="0"/>
                <a:sym typeface="Arial"/>
              </a:rPr>
              <a:t>mục III.</a:t>
            </a:r>
            <a:r>
              <a:rPr lang="en-US" sz="3200" b="1" kern="0" smtClean="0">
                <a:solidFill>
                  <a:srgbClr val="002060"/>
                </a:solidFill>
                <a:latin typeface="Times New Roman" panose="02020603050405020304" pitchFamily="18" charset="0"/>
                <a:cs typeface="Times New Roman" panose="02020603050405020304" pitchFamily="18" charset="0"/>
                <a:sym typeface="Arial"/>
              </a:rPr>
              <a:t> Khởi nghĩa Lý Bí và nước Vạn Xuân (Năm 542 – 602)</a:t>
            </a:r>
            <a:endParaRPr lang="vi-VN" sz="3200" b="1" kern="0" smtClean="0">
              <a:solidFill>
                <a:srgbClr val="002060"/>
              </a:solidFill>
              <a:latin typeface="Times New Roman" panose="02020603050405020304" pitchFamily="18" charset="0"/>
              <a:cs typeface="Times New Roman" panose="02020603050405020304" pitchFamily="18" charset="0"/>
              <a:sym typeface="Arial"/>
            </a:endParaRPr>
          </a:p>
          <a:p>
            <a:pPr algn="just"/>
            <a:endParaRPr lang="en-US" dirty="0"/>
          </a:p>
        </p:txBody>
      </p:sp>
    </p:spTree>
    <p:extLst>
      <p:ext uri="{BB962C8B-B14F-4D97-AF65-F5344CB8AC3E}">
        <p14:creationId xmlns:p14="http://schemas.microsoft.com/office/powerpoint/2010/main" xmlns="" val="11713157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repeatCount="2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0"/>
                                        <p:tgtEl>
                                          <p:spTgt spid="5"/>
                                        </p:tgtEl>
                                      </p:cBhvr>
                                    </p:animEffect>
                                    <p:anim calcmode="lin" valueType="num">
                                      <p:cBhvr>
                                        <p:cTn id="22" dur="5000" fill="hold"/>
                                        <p:tgtEl>
                                          <p:spTgt spid="5"/>
                                        </p:tgtEl>
                                        <p:attrNameLst>
                                          <p:attrName>ppt_w</p:attrName>
                                        </p:attrNameLst>
                                      </p:cBhvr>
                                      <p:tavLst>
                                        <p:tav tm="0" fmla="#ppt_w*sin(2.5*pi*$)">
                                          <p:val>
                                            <p:fltVal val="0"/>
                                          </p:val>
                                        </p:tav>
                                        <p:tav tm="100000">
                                          <p:val>
                                            <p:fltVal val="1"/>
                                          </p:val>
                                        </p:tav>
                                      </p:tavLst>
                                    </p:anim>
                                    <p:anim calcmode="lin" valueType="num">
                                      <p:cBhvr>
                                        <p:cTn id="23"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7"/>
          <p:cNvGraphicFramePr>
            <a:graphicFrameLocks noChangeAspect="1"/>
          </p:cNvGraphicFramePr>
          <p:nvPr/>
        </p:nvGraphicFramePr>
        <p:xfrm>
          <a:off x="508001" y="374651"/>
          <a:ext cx="8585200" cy="612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3"/>
          <p:cNvGraphicFramePr>
            <a:graphicFrameLocks noChangeAspect="1"/>
          </p:cNvGraphicFramePr>
          <p:nvPr/>
        </p:nvGraphicFramePr>
        <p:xfrm>
          <a:off x="660401" y="527051"/>
          <a:ext cx="8585200" cy="6121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Object 4"/>
          <p:cNvGraphicFramePr>
            <a:graphicFrameLocks noChangeAspect="1"/>
          </p:cNvGraphicFramePr>
          <p:nvPr/>
        </p:nvGraphicFramePr>
        <p:xfrm>
          <a:off x="279401" y="666755"/>
          <a:ext cx="8585200" cy="61235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Object 5"/>
          <p:cNvGraphicFramePr>
            <a:graphicFrameLocks noChangeAspect="1"/>
          </p:cNvGraphicFramePr>
          <p:nvPr/>
        </p:nvGraphicFramePr>
        <p:xfrm>
          <a:off x="508001" y="666755"/>
          <a:ext cx="8585200" cy="6123516"/>
        </p:xfrm>
        <a:graphic>
          <a:graphicData uri="http://schemas.openxmlformats.org/drawingml/2006/chart">
            <c:chart xmlns:c="http://schemas.openxmlformats.org/drawingml/2006/chart" xmlns:r="http://schemas.openxmlformats.org/officeDocument/2006/relationships" r:id="rId6"/>
          </a:graphicData>
        </a:graphic>
      </p:graphicFrame>
      <p:pic>
        <p:nvPicPr>
          <p:cNvPr id="6" name="Picture 2" descr="Anh dep 21"/>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11" name="Picture 19" descr="FLOWERS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019300" y="3886200"/>
            <a:ext cx="5105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12" name="TextBox 8"/>
          <p:cNvSpPr txBox="1">
            <a:spLocks noChangeArrowheads="1"/>
          </p:cNvSpPr>
          <p:nvPr/>
        </p:nvSpPr>
        <p:spPr bwMode="auto">
          <a:xfrm>
            <a:off x="1214414" y="2428869"/>
            <a:ext cx="6786610" cy="1538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916" tIns="60958" rIns="121916" bIns="60958">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sz="4600" b="1" dirty="0" smtClean="0">
                <a:solidFill>
                  <a:srgbClr val="FF3300"/>
                </a:solidFill>
              </a:rPr>
              <a:t>TẠM BIỆT CÁC EM.</a:t>
            </a:r>
          </a:p>
          <a:p>
            <a:pPr algn="ctr" eaLnBrk="1" hangingPunct="1"/>
            <a:r>
              <a:rPr lang="en-US" sz="4600" b="1" dirty="0" smtClean="0">
                <a:solidFill>
                  <a:srgbClr val="FF3300"/>
                </a:solidFill>
              </a:rPr>
              <a:t>HẸN GẶP LẠI. </a:t>
            </a:r>
            <a:endParaRPr lang="en-US" sz="4600" b="1" dirty="0">
              <a:solidFill>
                <a:srgbClr val="FF3300"/>
              </a:solidFill>
            </a:endParaRPr>
          </a:p>
        </p:txBody>
      </p:sp>
    </p:spTree>
    <p:extLst>
      <p:ext uri="{BB962C8B-B14F-4D97-AF65-F5344CB8AC3E}">
        <p14:creationId xmlns="" xmlns:p14="http://schemas.microsoft.com/office/powerpoint/2010/main" val="21367381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50B26752-89F1-4F7F-9699-296E17C89FCF}"/>
              </a:ext>
            </a:extLst>
          </p:cNvPr>
          <p:cNvSpPr/>
          <p:nvPr/>
        </p:nvSpPr>
        <p:spPr>
          <a:xfrm>
            <a:off x="2428861" y="214290"/>
            <a:ext cx="5179219" cy="714380"/>
          </a:xfrm>
          <a:prstGeom prst="roundRect">
            <a:avLst>
              <a:gd name="adj" fmla="val 48525"/>
            </a:avLst>
          </a:prstGeom>
          <a:solidFill>
            <a:schemeClr val="accent6">
              <a:lumMod val="75000"/>
            </a:schemeClr>
          </a:solidFill>
          <a:scene3d>
            <a:camera prst="orthographicFront"/>
            <a:lightRig rig="threePt" dir="t"/>
          </a:scene3d>
          <a:sp3d>
            <a:bevelT w="38100" h="63500" prst="angle"/>
          </a:sp3d>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algn="ctr"/>
            <a:r>
              <a:rPr lang="en-US" sz="3600" b="1" dirty="0" smtClean="0">
                <a:latin typeface="Times New Roman" pitchFamily="18" charset="0"/>
                <a:cs typeface="Times New Roman" pitchFamily="18" charset="0"/>
              </a:rPr>
              <a:t>NỘI DUNG</a:t>
            </a:r>
            <a:endParaRPr lang="en-US" sz="3600" b="1" dirty="0">
              <a:latin typeface="Times New Roman" pitchFamily="18" charset="0"/>
              <a:cs typeface="Times New Roman" pitchFamily="18" charset="0"/>
            </a:endParaRPr>
          </a:p>
        </p:txBody>
      </p:sp>
      <p:grpSp>
        <p:nvGrpSpPr>
          <p:cNvPr id="3" name="Group 2">
            <a:extLst>
              <a:ext uri="{FF2B5EF4-FFF2-40B4-BE49-F238E27FC236}">
                <a16:creationId xmlns="" xmlns:a16="http://schemas.microsoft.com/office/drawing/2014/main" id="{C13BB921-8FFD-4926-A51C-E8FB8C196412}"/>
              </a:ext>
            </a:extLst>
          </p:cNvPr>
          <p:cNvGrpSpPr/>
          <p:nvPr/>
        </p:nvGrpSpPr>
        <p:grpSpPr>
          <a:xfrm>
            <a:off x="214282" y="1142984"/>
            <a:ext cx="747073" cy="5715016"/>
            <a:chOff x="1052512" y="1381125"/>
            <a:chExt cx="923925" cy="5024437"/>
          </a:xfrm>
        </p:grpSpPr>
        <p:sp>
          <p:nvSpPr>
            <p:cNvPr id="4" name="Rectangle: Rounded Corners 2">
              <a:extLst>
                <a:ext uri="{FF2B5EF4-FFF2-40B4-BE49-F238E27FC236}">
                  <a16:creationId xmlns="" xmlns:a16="http://schemas.microsoft.com/office/drawing/2014/main" id="{8DA92E3F-2C92-444B-900F-4DF1EA0BB5D1}"/>
                </a:ext>
              </a:extLst>
            </p:cNvPr>
            <p:cNvSpPr/>
            <p:nvPr/>
          </p:nvSpPr>
          <p:spPr>
            <a:xfrm>
              <a:off x="1276350" y="1381125"/>
              <a:ext cx="390525" cy="4924425"/>
            </a:xfrm>
            <a:prstGeom prst="roundRect">
              <a:avLst/>
            </a:prstGeom>
            <a:solidFill>
              <a:srgbClr val="9FE2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3">
              <a:extLst>
                <a:ext uri="{FF2B5EF4-FFF2-40B4-BE49-F238E27FC236}">
                  <a16:creationId xmlns="" xmlns:a16="http://schemas.microsoft.com/office/drawing/2014/main" id="{67F4DCB2-2A35-4F20-B3FA-020721CA579A}"/>
                </a:ext>
              </a:extLst>
            </p:cNvPr>
            <p:cNvSpPr/>
            <p:nvPr/>
          </p:nvSpPr>
          <p:spPr>
            <a:xfrm>
              <a:off x="1052512" y="6205537"/>
              <a:ext cx="923925" cy="200025"/>
            </a:xfrm>
            <a:prstGeom prst="roundRect">
              <a:avLst/>
            </a:prstGeom>
            <a:solidFill>
              <a:srgbClr val="9FE2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571789">
            <a:off x="144471" y="-77706"/>
            <a:ext cx="1400170" cy="1191561"/>
          </a:xfrm>
          <a:prstGeom prst="rect">
            <a:avLst/>
          </a:prstGeom>
        </p:spPr>
      </p:pic>
      <p:grpSp>
        <p:nvGrpSpPr>
          <p:cNvPr id="21" name="Group 36">
            <a:extLst>
              <a:ext uri="{FF2B5EF4-FFF2-40B4-BE49-F238E27FC236}">
                <a16:creationId xmlns="" xmlns:a16="http://schemas.microsoft.com/office/drawing/2014/main" id="{13B26F01-883F-49BD-A01A-CEB26D4D3C56}"/>
              </a:ext>
            </a:extLst>
          </p:cNvPr>
          <p:cNvGrpSpPr/>
          <p:nvPr/>
        </p:nvGrpSpPr>
        <p:grpSpPr>
          <a:xfrm>
            <a:off x="714348" y="1142984"/>
            <a:ext cx="7929618" cy="1000132"/>
            <a:chOff x="788040" y="1449361"/>
            <a:chExt cx="8719317" cy="1044205"/>
          </a:xfrm>
        </p:grpSpPr>
        <p:sp>
          <p:nvSpPr>
            <p:cNvPr id="22" name="Rectangle: Rounded Corners 42">
              <a:extLst>
                <a:ext uri="{FF2B5EF4-FFF2-40B4-BE49-F238E27FC236}">
                  <a16:creationId xmlns="" xmlns:a16="http://schemas.microsoft.com/office/drawing/2014/main" id="{35898159-3645-418A-A488-D5EC2DFD6A13}"/>
                </a:ext>
              </a:extLst>
            </p:cNvPr>
            <p:cNvSpPr/>
            <p:nvPr/>
          </p:nvSpPr>
          <p:spPr>
            <a:xfrm>
              <a:off x="1871596" y="1560906"/>
              <a:ext cx="7635761" cy="932660"/>
            </a:xfrm>
            <a:prstGeom prst="roundRect">
              <a:avLst>
                <a:gd name="adj" fmla="val 30705"/>
              </a:avLst>
            </a:prstGeom>
            <a:solidFill>
              <a:schemeClr val="accent5">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itchFamily="18" charset="0"/>
                  <a:cs typeface="Times New Roman" pitchFamily="18" charset="0"/>
                </a:rPr>
                <a:t>    KHỞI NGHĨA HAI BÀ TRƯNG (NĂM 40 – 43)</a:t>
              </a:r>
              <a:endParaRPr lang="en-US" sz="3200" dirty="0">
                <a:latin typeface="Times New Roman" pitchFamily="18" charset="0"/>
                <a:cs typeface="Times New Roman" pitchFamily="18" charset="0"/>
              </a:endParaRPr>
            </a:p>
          </p:txBody>
        </p:sp>
        <p:grpSp>
          <p:nvGrpSpPr>
            <p:cNvPr id="23" name="Group 38">
              <a:extLst>
                <a:ext uri="{FF2B5EF4-FFF2-40B4-BE49-F238E27FC236}">
                  <a16:creationId xmlns="" xmlns:a16="http://schemas.microsoft.com/office/drawing/2014/main" id="{02A3666D-9740-47E4-8ECF-4C9CBDBDEFB7}"/>
                </a:ext>
              </a:extLst>
            </p:cNvPr>
            <p:cNvGrpSpPr/>
            <p:nvPr/>
          </p:nvGrpSpPr>
          <p:grpSpPr>
            <a:xfrm>
              <a:off x="788039" y="1449361"/>
              <a:ext cx="1585327" cy="1027307"/>
              <a:chOff x="1206361" y="1523999"/>
              <a:chExt cx="1498314" cy="921327"/>
            </a:xfrm>
          </p:grpSpPr>
          <p:grpSp>
            <p:nvGrpSpPr>
              <p:cNvPr id="24" name="Group 12">
                <a:extLst>
                  <a:ext uri="{FF2B5EF4-FFF2-40B4-BE49-F238E27FC236}">
                    <a16:creationId xmlns="" xmlns:a16="http://schemas.microsoft.com/office/drawing/2014/main" id="{14113F24-D833-489E-BCE3-7FBF63CAA05C}"/>
                  </a:ext>
                </a:extLst>
              </p:cNvPr>
              <p:cNvGrpSpPr/>
              <p:nvPr/>
            </p:nvGrpSpPr>
            <p:grpSpPr>
              <a:xfrm>
                <a:off x="1701561" y="1523999"/>
                <a:ext cx="1003114" cy="921327"/>
                <a:chOff x="3526786" y="2000250"/>
                <a:chExt cx="901281" cy="781050"/>
              </a:xfrm>
            </p:grpSpPr>
            <p:sp>
              <p:nvSpPr>
                <p:cNvPr id="26" name="Oval 25">
                  <a:extLst>
                    <a:ext uri="{FF2B5EF4-FFF2-40B4-BE49-F238E27FC236}">
                      <a16:creationId xmlns="" xmlns:a16="http://schemas.microsoft.com/office/drawing/2014/main" id="{26968BD4-121B-4BE8-8C8A-C87D50927B43}"/>
                    </a:ext>
                  </a:extLst>
                </p:cNvPr>
                <p:cNvSpPr/>
                <p:nvPr/>
              </p:nvSpPr>
              <p:spPr>
                <a:xfrm>
                  <a:off x="3526786" y="2000250"/>
                  <a:ext cx="901281" cy="781050"/>
                </a:xfrm>
                <a:prstGeom prst="ellipse">
                  <a:avLst/>
                </a:prstGeom>
                <a:solidFill>
                  <a:srgbClr val="FC18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7C9A386E-59D8-442B-A4CC-FD4DA555E0A1}"/>
                    </a:ext>
                  </a:extLst>
                </p:cNvPr>
                <p:cNvSpPr/>
                <p:nvPr/>
              </p:nvSpPr>
              <p:spPr>
                <a:xfrm>
                  <a:off x="3714752" y="2152650"/>
                  <a:ext cx="578695" cy="426027"/>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I</a:t>
                  </a:r>
                </a:p>
              </p:txBody>
            </p:sp>
          </p:grpSp>
          <p:cxnSp>
            <p:nvCxnSpPr>
              <p:cNvPr id="25" name="Straight Connector 24">
                <a:extLst>
                  <a:ext uri="{FF2B5EF4-FFF2-40B4-BE49-F238E27FC236}">
                    <a16:creationId xmlns="" xmlns:a16="http://schemas.microsoft.com/office/drawing/2014/main" id="{31F8F13A-DFB7-429A-82BF-22179563B4A3}"/>
                  </a:ext>
                </a:extLst>
              </p:cNvPr>
              <p:cNvCxnSpPr>
                <a:cxnSpLocks/>
                <a:endCxn id="26" idx="2"/>
              </p:cNvCxnSpPr>
              <p:nvPr/>
            </p:nvCxnSpPr>
            <p:spPr>
              <a:xfrm flipV="1">
                <a:off x="1206361" y="1984663"/>
                <a:ext cx="495202" cy="2416"/>
              </a:xfrm>
              <a:prstGeom prst="line">
                <a:avLst/>
              </a:prstGeom>
            </p:spPr>
            <p:style>
              <a:lnRef idx="3">
                <a:schemeClr val="accent1"/>
              </a:lnRef>
              <a:fillRef idx="0">
                <a:schemeClr val="accent1"/>
              </a:fillRef>
              <a:effectRef idx="2">
                <a:schemeClr val="accent1"/>
              </a:effectRef>
              <a:fontRef idx="minor">
                <a:schemeClr val="tx1"/>
              </a:fontRef>
            </p:style>
          </p:cxnSp>
        </p:grpSp>
      </p:grpSp>
      <p:grpSp>
        <p:nvGrpSpPr>
          <p:cNvPr id="28" name="Group 36">
            <a:extLst>
              <a:ext uri="{FF2B5EF4-FFF2-40B4-BE49-F238E27FC236}">
                <a16:creationId xmlns="" xmlns:a16="http://schemas.microsoft.com/office/drawing/2014/main" id="{13B26F01-883F-49BD-A01A-CEB26D4D3C56}"/>
              </a:ext>
            </a:extLst>
          </p:cNvPr>
          <p:cNvGrpSpPr/>
          <p:nvPr/>
        </p:nvGrpSpPr>
        <p:grpSpPr>
          <a:xfrm>
            <a:off x="714347" y="2285992"/>
            <a:ext cx="8001057" cy="1000132"/>
            <a:chOff x="709487" y="1449361"/>
            <a:chExt cx="8797870" cy="1044205"/>
          </a:xfrm>
          <a:solidFill>
            <a:srgbClr val="00B0F0"/>
          </a:solidFill>
        </p:grpSpPr>
        <p:sp>
          <p:nvSpPr>
            <p:cNvPr id="29" name="Rectangle: Rounded Corners 42">
              <a:extLst>
                <a:ext uri="{FF2B5EF4-FFF2-40B4-BE49-F238E27FC236}">
                  <a16:creationId xmlns="" xmlns:a16="http://schemas.microsoft.com/office/drawing/2014/main" id="{35898159-3645-418A-A488-D5EC2DFD6A13}"/>
                </a:ext>
              </a:extLst>
            </p:cNvPr>
            <p:cNvSpPr/>
            <p:nvPr/>
          </p:nvSpPr>
          <p:spPr>
            <a:xfrm>
              <a:off x="1871596" y="1560906"/>
              <a:ext cx="7635761" cy="932660"/>
            </a:xfrm>
            <a:prstGeom prst="roundRect">
              <a:avLst>
                <a:gd name="adj" fmla="val 30705"/>
              </a:avLst>
            </a:prstGeom>
            <a:gr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itchFamily="18" charset="0"/>
                  <a:cs typeface="Times New Roman" pitchFamily="18" charset="0"/>
                </a:rPr>
                <a:t> KHỞI NGHĨA BÀ TRIỆU (NĂM 248)</a:t>
              </a:r>
              <a:endParaRPr lang="en-US" sz="3200" dirty="0">
                <a:latin typeface="Times New Roman" pitchFamily="18" charset="0"/>
                <a:cs typeface="Times New Roman" pitchFamily="18" charset="0"/>
              </a:endParaRPr>
            </a:p>
          </p:txBody>
        </p:sp>
        <p:grpSp>
          <p:nvGrpSpPr>
            <p:cNvPr id="30" name="Group 38">
              <a:extLst>
                <a:ext uri="{FF2B5EF4-FFF2-40B4-BE49-F238E27FC236}">
                  <a16:creationId xmlns="" xmlns:a16="http://schemas.microsoft.com/office/drawing/2014/main" id="{02A3666D-9740-47E4-8ECF-4C9CBDBDEFB7}"/>
                </a:ext>
              </a:extLst>
            </p:cNvPr>
            <p:cNvGrpSpPr/>
            <p:nvPr/>
          </p:nvGrpSpPr>
          <p:grpSpPr>
            <a:xfrm>
              <a:off x="709487" y="1449361"/>
              <a:ext cx="1663878" cy="1027307"/>
              <a:chOff x="1132121" y="1523999"/>
              <a:chExt cx="1572554" cy="921327"/>
            </a:xfrm>
            <a:grpFill/>
          </p:grpSpPr>
          <p:grpSp>
            <p:nvGrpSpPr>
              <p:cNvPr id="31" name="Group 12">
                <a:extLst>
                  <a:ext uri="{FF2B5EF4-FFF2-40B4-BE49-F238E27FC236}">
                    <a16:creationId xmlns="" xmlns:a16="http://schemas.microsoft.com/office/drawing/2014/main" id="{14113F24-D833-489E-BCE3-7FBF63CAA05C}"/>
                  </a:ext>
                </a:extLst>
              </p:cNvPr>
              <p:cNvGrpSpPr/>
              <p:nvPr/>
            </p:nvGrpSpPr>
            <p:grpSpPr>
              <a:xfrm>
                <a:off x="1701561" y="1523999"/>
                <a:ext cx="1003114" cy="921327"/>
                <a:chOff x="3526786" y="2000250"/>
                <a:chExt cx="901281" cy="781050"/>
              </a:xfrm>
              <a:grpFill/>
            </p:grpSpPr>
            <p:sp>
              <p:nvSpPr>
                <p:cNvPr id="33" name="Oval 32">
                  <a:extLst>
                    <a:ext uri="{FF2B5EF4-FFF2-40B4-BE49-F238E27FC236}">
                      <a16:creationId xmlns="" xmlns:a16="http://schemas.microsoft.com/office/drawing/2014/main" id="{26968BD4-121B-4BE8-8C8A-C87D50927B43}"/>
                    </a:ext>
                  </a:extLst>
                </p:cNvPr>
                <p:cNvSpPr/>
                <p:nvPr/>
              </p:nvSpPr>
              <p:spPr>
                <a:xfrm>
                  <a:off x="3526786" y="2000250"/>
                  <a:ext cx="901281" cy="7810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 xmlns:a16="http://schemas.microsoft.com/office/drawing/2014/main" id="{7C9A386E-59D8-442B-A4CC-FD4DA555E0A1}"/>
                    </a:ext>
                  </a:extLst>
                </p:cNvPr>
                <p:cNvSpPr/>
                <p:nvPr/>
              </p:nvSpPr>
              <p:spPr>
                <a:xfrm>
                  <a:off x="3714752" y="2152650"/>
                  <a:ext cx="578695" cy="426027"/>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itchFamily="18" charset="0"/>
                      <a:cs typeface="Times New Roman" pitchFamily="18" charset="0"/>
                    </a:rPr>
                    <a:t>II</a:t>
                  </a:r>
                  <a:endParaRPr lang="en-US" sz="2400" b="1" dirty="0">
                    <a:solidFill>
                      <a:schemeClr val="tx1"/>
                    </a:solidFill>
                    <a:latin typeface="Times New Roman" pitchFamily="18" charset="0"/>
                    <a:cs typeface="Times New Roman" pitchFamily="18" charset="0"/>
                  </a:endParaRPr>
                </a:p>
              </p:txBody>
            </p:sp>
          </p:grpSp>
          <p:cxnSp>
            <p:nvCxnSpPr>
              <p:cNvPr id="32" name="Straight Connector 31">
                <a:extLst>
                  <a:ext uri="{FF2B5EF4-FFF2-40B4-BE49-F238E27FC236}">
                    <a16:creationId xmlns="" xmlns:a16="http://schemas.microsoft.com/office/drawing/2014/main" id="{31F8F13A-DFB7-429A-82BF-22179563B4A3}"/>
                  </a:ext>
                </a:extLst>
              </p:cNvPr>
              <p:cNvCxnSpPr>
                <a:cxnSpLocks/>
                <a:endCxn id="33" idx="2"/>
              </p:cNvCxnSpPr>
              <p:nvPr/>
            </p:nvCxnSpPr>
            <p:spPr>
              <a:xfrm flipV="1">
                <a:off x="1132121" y="1984663"/>
                <a:ext cx="569440" cy="7577"/>
              </a:xfrm>
              <a:prstGeom prst="line">
                <a:avLst/>
              </a:prstGeom>
              <a:grpFill/>
            </p:spPr>
            <p:style>
              <a:lnRef idx="3">
                <a:schemeClr val="accent1"/>
              </a:lnRef>
              <a:fillRef idx="0">
                <a:schemeClr val="accent1"/>
              </a:fillRef>
              <a:effectRef idx="2">
                <a:schemeClr val="accent1"/>
              </a:effectRef>
              <a:fontRef idx="minor">
                <a:schemeClr val="tx1"/>
              </a:fontRef>
            </p:style>
          </p:cxnSp>
        </p:grpSp>
      </p:grpSp>
      <p:grpSp>
        <p:nvGrpSpPr>
          <p:cNvPr id="35" name="Group 36">
            <a:extLst>
              <a:ext uri="{FF2B5EF4-FFF2-40B4-BE49-F238E27FC236}">
                <a16:creationId xmlns="" xmlns:a16="http://schemas.microsoft.com/office/drawing/2014/main" id="{13B26F01-883F-49BD-A01A-CEB26D4D3C56}"/>
              </a:ext>
            </a:extLst>
          </p:cNvPr>
          <p:cNvGrpSpPr/>
          <p:nvPr/>
        </p:nvGrpSpPr>
        <p:grpSpPr>
          <a:xfrm>
            <a:off x="714347" y="3429000"/>
            <a:ext cx="7929619" cy="1000132"/>
            <a:chOff x="788039" y="1449361"/>
            <a:chExt cx="8719318" cy="1044205"/>
          </a:xfrm>
          <a:solidFill>
            <a:srgbClr val="92D050"/>
          </a:solidFill>
        </p:grpSpPr>
        <p:sp>
          <p:nvSpPr>
            <p:cNvPr id="36" name="Rectangle: Rounded Corners 42">
              <a:extLst>
                <a:ext uri="{FF2B5EF4-FFF2-40B4-BE49-F238E27FC236}">
                  <a16:creationId xmlns="" xmlns:a16="http://schemas.microsoft.com/office/drawing/2014/main" id="{35898159-3645-418A-A488-D5EC2DFD6A13}"/>
                </a:ext>
              </a:extLst>
            </p:cNvPr>
            <p:cNvSpPr/>
            <p:nvPr/>
          </p:nvSpPr>
          <p:spPr>
            <a:xfrm>
              <a:off x="1871596" y="1560906"/>
              <a:ext cx="7635761" cy="932660"/>
            </a:xfrm>
            <a:prstGeom prst="roundRect">
              <a:avLst>
                <a:gd name="adj" fmla="val 30705"/>
              </a:avLst>
            </a:prstGeom>
            <a:gr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itchFamily="18" charset="0"/>
                  <a:cs typeface="Times New Roman" pitchFamily="18" charset="0"/>
                </a:rPr>
                <a:t>    KHỞI NGHĨA LÝ BÍ VÀ NƯỚC VẠN XUÂN (NĂM 542 – 602)</a:t>
              </a:r>
              <a:endParaRPr lang="en-US" sz="3200" dirty="0">
                <a:latin typeface="Times New Roman" pitchFamily="18" charset="0"/>
                <a:cs typeface="Times New Roman" pitchFamily="18" charset="0"/>
              </a:endParaRPr>
            </a:p>
          </p:txBody>
        </p:sp>
        <p:grpSp>
          <p:nvGrpSpPr>
            <p:cNvPr id="37" name="Group 38">
              <a:extLst>
                <a:ext uri="{FF2B5EF4-FFF2-40B4-BE49-F238E27FC236}">
                  <a16:creationId xmlns="" xmlns:a16="http://schemas.microsoft.com/office/drawing/2014/main" id="{02A3666D-9740-47E4-8ECF-4C9CBDBDEFB7}"/>
                </a:ext>
              </a:extLst>
            </p:cNvPr>
            <p:cNvGrpSpPr/>
            <p:nvPr/>
          </p:nvGrpSpPr>
          <p:grpSpPr>
            <a:xfrm>
              <a:off x="788039" y="1449361"/>
              <a:ext cx="1585328" cy="1027307"/>
              <a:chOff x="1206361" y="1523999"/>
              <a:chExt cx="1498315" cy="921327"/>
            </a:xfrm>
            <a:grpFill/>
          </p:grpSpPr>
          <p:grpSp>
            <p:nvGrpSpPr>
              <p:cNvPr id="39" name="Group 12">
                <a:extLst>
                  <a:ext uri="{FF2B5EF4-FFF2-40B4-BE49-F238E27FC236}">
                    <a16:creationId xmlns="" xmlns:a16="http://schemas.microsoft.com/office/drawing/2014/main" id="{14113F24-D833-489E-BCE3-7FBF63CAA05C}"/>
                  </a:ext>
                </a:extLst>
              </p:cNvPr>
              <p:cNvGrpSpPr/>
              <p:nvPr/>
            </p:nvGrpSpPr>
            <p:grpSpPr>
              <a:xfrm>
                <a:off x="1651808" y="1523999"/>
                <a:ext cx="1052868" cy="921327"/>
                <a:chOff x="3482083" y="2000250"/>
                <a:chExt cx="945984" cy="781050"/>
              </a:xfrm>
              <a:grpFill/>
            </p:grpSpPr>
            <p:sp>
              <p:nvSpPr>
                <p:cNvPr id="45" name="Oval 44">
                  <a:extLst>
                    <a:ext uri="{FF2B5EF4-FFF2-40B4-BE49-F238E27FC236}">
                      <a16:creationId xmlns="" xmlns:a16="http://schemas.microsoft.com/office/drawing/2014/main" id="{26968BD4-121B-4BE8-8C8A-C87D50927B43}"/>
                    </a:ext>
                  </a:extLst>
                </p:cNvPr>
                <p:cNvSpPr/>
                <p:nvPr/>
              </p:nvSpPr>
              <p:spPr>
                <a:xfrm>
                  <a:off x="3482083" y="2000250"/>
                  <a:ext cx="945984" cy="7810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 xmlns:a16="http://schemas.microsoft.com/office/drawing/2014/main" id="{7C9A386E-59D8-442B-A4CC-FD4DA555E0A1}"/>
                    </a:ext>
                  </a:extLst>
                </p:cNvPr>
                <p:cNvSpPr/>
                <p:nvPr/>
              </p:nvSpPr>
              <p:spPr>
                <a:xfrm>
                  <a:off x="3615491" y="2170371"/>
                  <a:ext cx="733746" cy="426027"/>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itchFamily="18" charset="0"/>
                      <a:cs typeface="Times New Roman" pitchFamily="18" charset="0"/>
                    </a:rPr>
                    <a:t>III</a:t>
                  </a:r>
                  <a:endParaRPr lang="en-US" sz="2400" b="1" dirty="0">
                    <a:solidFill>
                      <a:schemeClr val="tx1"/>
                    </a:solidFill>
                    <a:latin typeface="Times New Roman" pitchFamily="18" charset="0"/>
                    <a:cs typeface="Times New Roman" pitchFamily="18" charset="0"/>
                  </a:endParaRPr>
                </a:p>
              </p:txBody>
            </p:sp>
          </p:grpSp>
          <p:cxnSp>
            <p:nvCxnSpPr>
              <p:cNvPr id="40" name="Straight Connector 39">
                <a:extLst>
                  <a:ext uri="{FF2B5EF4-FFF2-40B4-BE49-F238E27FC236}">
                    <a16:creationId xmlns="" xmlns:a16="http://schemas.microsoft.com/office/drawing/2014/main" id="{31F8F13A-DFB7-429A-82BF-22179563B4A3}"/>
                  </a:ext>
                </a:extLst>
              </p:cNvPr>
              <p:cNvCxnSpPr>
                <a:cxnSpLocks/>
                <a:endCxn id="45" idx="2"/>
              </p:cNvCxnSpPr>
              <p:nvPr/>
            </p:nvCxnSpPr>
            <p:spPr>
              <a:xfrm flipV="1">
                <a:off x="1206361" y="1984663"/>
                <a:ext cx="445447" cy="2416"/>
              </a:xfrm>
              <a:prstGeom prst="line">
                <a:avLst/>
              </a:prstGeom>
              <a:grpFill/>
            </p:spPr>
            <p:style>
              <a:lnRef idx="3">
                <a:schemeClr val="accent1"/>
              </a:lnRef>
              <a:fillRef idx="0">
                <a:schemeClr val="accent1"/>
              </a:fillRef>
              <a:effectRef idx="2">
                <a:schemeClr val="accent1"/>
              </a:effectRef>
              <a:fontRef idx="minor">
                <a:schemeClr val="tx1"/>
              </a:fontRef>
            </p:style>
          </p:cxnSp>
        </p:grpSp>
      </p:grpSp>
      <p:grpSp>
        <p:nvGrpSpPr>
          <p:cNvPr id="47" name="Group 36">
            <a:extLst>
              <a:ext uri="{FF2B5EF4-FFF2-40B4-BE49-F238E27FC236}">
                <a16:creationId xmlns="" xmlns:a16="http://schemas.microsoft.com/office/drawing/2014/main" id="{13B26F01-883F-49BD-A01A-CEB26D4D3C56}"/>
              </a:ext>
            </a:extLst>
          </p:cNvPr>
          <p:cNvGrpSpPr/>
          <p:nvPr/>
        </p:nvGrpSpPr>
        <p:grpSpPr>
          <a:xfrm>
            <a:off x="714348" y="4572008"/>
            <a:ext cx="7929618" cy="1000132"/>
            <a:chOff x="788040" y="1449361"/>
            <a:chExt cx="8719317" cy="1044205"/>
          </a:xfrm>
          <a:solidFill>
            <a:srgbClr val="00B050"/>
          </a:solidFill>
        </p:grpSpPr>
        <p:sp>
          <p:nvSpPr>
            <p:cNvPr id="48" name="Rectangle: Rounded Corners 42">
              <a:extLst>
                <a:ext uri="{FF2B5EF4-FFF2-40B4-BE49-F238E27FC236}">
                  <a16:creationId xmlns="" xmlns:a16="http://schemas.microsoft.com/office/drawing/2014/main" id="{35898159-3645-418A-A488-D5EC2DFD6A13}"/>
                </a:ext>
              </a:extLst>
            </p:cNvPr>
            <p:cNvSpPr/>
            <p:nvPr/>
          </p:nvSpPr>
          <p:spPr>
            <a:xfrm>
              <a:off x="1871596" y="1560906"/>
              <a:ext cx="7635761" cy="932660"/>
            </a:xfrm>
            <a:prstGeom prst="roundRect">
              <a:avLst>
                <a:gd name="adj" fmla="val 30705"/>
              </a:avLst>
            </a:prstGeom>
            <a:gr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itchFamily="18" charset="0"/>
                  <a:cs typeface="Times New Roman" pitchFamily="18" charset="0"/>
                </a:rPr>
                <a:t> KHỞI NGHĨA MAI THÚC LOAN </a:t>
              </a:r>
            </a:p>
            <a:p>
              <a:pPr algn="ctr"/>
              <a:r>
                <a:rPr lang="en-US" sz="2400" b="1" smtClean="0">
                  <a:latin typeface="Times New Roman" pitchFamily="18" charset="0"/>
                  <a:cs typeface="Times New Roman" pitchFamily="18" charset="0"/>
                </a:rPr>
                <a:t>(NĂM 713 – 722)</a:t>
              </a:r>
              <a:endParaRPr lang="en-US" sz="3200" dirty="0">
                <a:latin typeface="Times New Roman" pitchFamily="18" charset="0"/>
                <a:cs typeface="Times New Roman" pitchFamily="18" charset="0"/>
              </a:endParaRPr>
            </a:p>
          </p:txBody>
        </p:sp>
        <p:grpSp>
          <p:nvGrpSpPr>
            <p:cNvPr id="49" name="Group 38">
              <a:extLst>
                <a:ext uri="{FF2B5EF4-FFF2-40B4-BE49-F238E27FC236}">
                  <a16:creationId xmlns="" xmlns:a16="http://schemas.microsoft.com/office/drawing/2014/main" id="{02A3666D-9740-47E4-8ECF-4C9CBDBDEFB7}"/>
                </a:ext>
              </a:extLst>
            </p:cNvPr>
            <p:cNvGrpSpPr/>
            <p:nvPr/>
          </p:nvGrpSpPr>
          <p:grpSpPr>
            <a:xfrm>
              <a:off x="788039" y="1449361"/>
              <a:ext cx="1585327" cy="1027307"/>
              <a:chOff x="1206361" y="1523999"/>
              <a:chExt cx="1498314" cy="921327"/>
            </a:xfrm>
            <a:grpFill/>
          </p:grpSpPr>
          <p:grpSp>
            <p:nvGrpSpPr>
              <p:cNvPr id="50" name="Group 12">
                <a:extLst>
                  <a:ext uri="{FF2B5EF4-FFF2-40B4-BE49-F238E27FC236}">
                    <a16:creationId xmlns="" xmlns:a16="http://schemas.microsoft.com/office/drawing/2014/main" id="{14113F24-D833-489E-BCE3-7FBF63CAA05C}"/>
                  </a:ext>
                </a:extLst>
              </p:cNvPr>
              <p:cNvGrpSpPr/>
              <p:nvPr/>
            </p:nvGrpSpPr>
            <p:grpSpPr>
              <a:xfrm>
                <a:off x="1701561" y="1523999"/>
                <a:ext cx="1003114" cy="921327"/>
                <a:chOff x="3526786" y="2000250"/>
                <a:chExt cx="901281" cy="781050"/>
              </a:xfrm>
              <a:grpFill/>
            </p:grpSpPr>
            <p:sp>
              <p:nvSpPr>
                <p:cNvPr id="52" name="Oval 51">
                  <a:extLst>
                    <a:ext uri="{FF2B5EF4-FFF2-40B4-BE49-F238E27FC236}">
                      <a16:creationId xmlns="" xmlns:a16="http://schemas.microsoft.com/office/drawing/2014/main" id="{26968BD4-121B-4BE8-8C8A-C87D50927B43}"/>
                    </a:ext>
                  </a:extLst>
                </p:cNvPr>
                <p:cNvSpPr/>
                <p:nvPr/>
              </p:nvSpPr>
              <p:spPr>
                <a:xfrm>
                  <a:off x="3526786" y="2000250"/>
                  <a:ext cx="901281" cy="7810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 xmlns:a16="http://schemas.microsoft.com/office/drawing/2014/main" id="{7C9A386E-59D8-442B-A4CC-FD4DA555E0A1}"/>
                    </a:ext>
                  </a:extLst>
                </p:cNvPr>
                <p:cNvSpPr/>
                <p:nvPr/>
              </p:nvSpPr>
              <p:spPr>
                <a:xfrm>
                  <a:off x="3615492" y="2152650"/>
                  <a:ext cx="733746" cy="426027"/>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itchFamily="18" charset="0"/>
                      <a:cs typeface="Times New Roman" pitchFamily="18" charset="0"/>
                    </a:rPr>
                    <a:t>IV</a:t>
                  </a:r>
                  <a:endParaRPr lang="en-US" sz="2400" b="1" dirty="0">
                    <a:solidFill>
                      <a:schemeClr val="tx1"/>
                    </a:solidFill>
                    <a:latin typeface="Times New Roman" pitchFamily="18" charset="0"/>
                    <a:cs typeface="Times New Roman" pitchFamily="18" charset="0"/>
                  </a:endParaRPr>
                </a:p>
              </p:txBody>
            </p:sp>
          </p:grpSp>
          <p:cxnSp>
            <p:nvCxnSpPr>
              <p:cNvPr id="51" name="Straight Connector 50">
                <a:extLst>
                  <a:ext uri="{FF2B5EF4-FFF2-40B4-BE49-F238E27FC236}">
                    <a16:creationId xmlns="" xmlns:a16="http://schemas.microsoft.com/office/drawing/2014/main" id="{31F8F13A-DFB7-429A-82BF-22179563B4A3}"/>
                  </a:ext>
                </a:extLst>
              </p:cNvPr>
              <p:cNvCxnSpPr>
                <a:cxnSpLocks/>
                <a:endCxn id="52" idx="2"/>
              </p:cNvCxnSpPr>
              <p:nvPr/>
            </p:nvCxnSpPr>
            <p:spPr>
              <a:xfrm flipV="1">
                <a:off x="1206361" y="1984663"/>
                <a:ext cx="495202" cy="2416"/>
              </a:xfrm>
              <a:prstGeom prst="line">
                <a:avLst/>
              </a:prstGeom>
              <a:grpFill/>
            </p:spPr>
            <p:style>
              <a:lnRef idx="3">
                <a:schemeClr val="accent1"/>
              </a:lnRef>
              <a:fillRef idx="0">
                <a:schemeClr val="accent1"/>
              </a:fillRef>
              <a:effectRef idx="2">
                <a:schemeClr val="accent1"/>
              </a:effectRef>
              <a:fontRef idx="minor">
                <a:schemeClr val="tx1"/>
              </a:fontRef>
            </p:style>
          </p:cxnSp>
        </p:grpSp>
      </p:grpSp>
      <p:grpSp>
        <p:nvGrpSpPr>
          <p:cNvPr id="54" name="Group 36">
            <a:extLst>
              <a:ext uri="{FF2B5EF4-FFF2-40B4-BE49-F238E27FC236}">
                <a16:creationId xmlns="" xmlns:a16="http://schemas.microsoft.com/office/drawing/2014/main" id="{13B26F01-883F-49BD-A01A-CEB26D4D3C56}"/>
              </a:ext>
            </a:extLst>
          </p:cNvPr>
          <p:cNvGrpSpPr/>
          <p:nvPr/>
        </p:nvGrpSpPr>
        <p:grpSpPr>
          <a:xfrm>
            <a:off x="714348" y="5715016"/>
            <a:ext cx="7929618" cy="1000132"/>
            <a:chOff x="788040" y="1449361"/>
            <a:chExt cx="8719317" cy="1044205"/>
          </a:xfrm>
          <a:solidFill>
            <a:srgbClr val="7030A0"/>
          </a:solidFill>
        </p:grpSpPr>
        <p:sp>
          <p:nvSpPr>
            <p:cNvPr id="55" name="Rectangle: Rounded Corners 42">
              <a:extLst>
                <a:ext uri="{FF2B5EF4-FFF2-40B4-BE49-F238E27FC236}">
                  <a16:creationId xmlns="" xmlns:a16="http://schemas.microsoft.com/office/drawing/2014/main" id="{35898159-3645-418A-A488-D5EC2DFD6A13}"/>
                </a:ext>
              </a:extLst>
            </p:cNvPr>
            <p:cNvSpPr/>
            <p:nvPr/>
          </p:nvSpPr>
          <p:spPr>
            <a:xfrm>
              <a:off x="1871596" y="1560906"/>
              <a:ext cx="7635761" cy="932660"/>
            </a:xfrm>
            <a:prstGeom prst="roundRect">
              <a:avLst>
                <a:gd name="adj" fmla="val 30705"/>
              </a:avLst>
            </a:prstGeom>
            <a:gr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itchFamily="18" charset="0"/>
                  <a:cs typeface="Times New Roman" pitchFamily="18" charset="0"/>
                </a:rPr>
                <a:t> KHỞI NGHĨA PHÙNG HƯNG</a:t>
              </a:r>
              <a:endParaRPr lang="en-US" sz="3200" dirty="0">
                <a:latin typeface="Times New Roman" pitchFamily="18" charset="0"/>
                <a:cs typeface="Times New Roman" pitchFamily="18" charset="0"/>
              </a:endParaRPr>
            </a:p>
          </p:txBody>
        </p:sp>
        <p:grpSp>
          <p:nvGrpSpPr>
            <p:cNvPr id="56" name="Group 38">
              <a:extLst>
                <a:ext uri="{FF2B5EF4-FFF2-40B4-BE49-F238E27FC236}">
                  <a16:creationId xmlns="" xmlns:a16="http://schemas.microsoft.com/office/drawing/2014/main" id="{02A3666D-9740-47E4-8ECF-4C9CBDBDEFB7}"/>
                </a:ext>
              </a:extLst>
            </p:cNvPr>
            <p:cNvGrpSpPr/>
            <p:nvPr/>
          </p:nvGrpSpPr>
          <p:grpSpPr>
            <a:xfrm>
              <a:off x="788039" y="1449361"/>
              <a:ext cx="1585327" cy="1027307"/>
              <a:chOff x="1206361" y="1523999"/>
              <a:chExt cx="1498314" cy="921327"/>
            </a:xfrm>
            <a:grpFill/>
          </p:grpSpPr>
          <p:grpSp>
            <p:nvGrpSpPr>
              <p:cNvPr id="57" name="Group 12">
                <a:extLst>
                  <a:ext uri="{FF2B5EF4-FFF2-40B4-BE49-F238E27FC236}">
                    <a16:creationId xmlns="" xmlns:a16="http://schemas.microsoft.com/office/drawing/2014/main" id="{14113F24-D833-489E-BCE3-7FBF63CAA05C}"/>
                  </a:ext>
                </a:extLst>
              </p:cNvPr>
              <p:cNvGrpSpPr/>
              <p:nvPr/>
            </p:nvGrpSpPr>
            <p:grpSpPr>
              <a:xfrm>
                <a:off x="1701561" y="1523999"/>
                <a:ext cx="1003114" cy="921327"/>
                <a:chOff x="3526786" y="2000250"/>
                <a:chExt cx="901281" cy="781050"/>
              </a:xfrm>
              <a:grpFill/>
            </p:grpSpPr>
            <p:sp>
              <p:nvSpPr>
                <p:cNvPr id="59" name="Oval 58">
                  <a:extLst>
                    <a:ext uri="{FF2B5EF4-FFF2-40B4-BE49-F238E27FC236}">
                      <a16:creationId xmlns="" xmlns:a16="http://schemas.microsoft.com/office/drawing/2014/main" id="{26968BD4-121B-4BE8-8C8A-C87D50927B43}"/>
                    </a:ext>
                  </a:extLst>
                </p:cNvPr>
                <p:cNvSpPr/>
                <p:nvPr/>
              </p:nvSpPr>
              <p:spPr>
                <a:xfrm>
                  <a:off x="3526786" y="2000250"/>
                  <a:ext cx="901281" cy="7810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 xmlns:a16="http://schemas.microsoft.com/office/drawing/2014/main" id="{7C9A386E-59D8-442B-A4CC-FD4DA555E0A1}"/>
                    </a:ext>
                  </a:extLst>
                </p:cNvPr>
                <p:cNvSpPr/>
                <p:nvPr/>
              </p:nvSpPr>
              <p:spPr>
                <a:xfrm>
                  <a:off x="3714752" y="2152650"/>
                  <a:ext cx="578695" cy="426027"/>
                </a:xfrm>
                <a:prstGeom prst="ellipse">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V</a:t>
                  </a:r>
                </a:p>
              </p:txBody>
            </p:sp>
          </p:grpSp>
          <p:cxnSp>
            <p:nvCxnSpPr>
              <p:cNvPr id="58" name="Straight Connector 57">
                <a:extLst>
                  <a:ext uri="{FF2B5EF4-FFF2-40B4-BE49-F238E27FC236}">
                    <a16:creationId xmlns="" xmlns:a16="http://schemas.microsoft.com/office/drawing/2014/main" id="{31F8F13A-DFB7-429A-82BF-22179563B4A3}"/>
                  </a:ext>
                </a:extLst>
              </p:cNvPr>
              <p:cNvCxnSpPr>
                <a:cxnSpLocks/>
                <a:endCxn id="59" idx="2"/>
              </p:cNvCxnSpPr>
              <p:nvPr/>
            </p:nvCxnSpPr>
            <p:spPr>
              <a:xfrm flipV="1">
                <a:off x="1206361" y="1984663"/>
                <a:ext cx="495202" cy="2416"/>
              </a:xfrm>
              <a:prstGeom prst="line">
                <a:avLst/>
              </a:prstGeom>
              <a:grpFill/>
            </p:spPr>
            <p:style>
              <a:lnRef idx="3">
                <a:schemeClr val="accent1"/>
              </a:lnRef>
              <a:fillRef idx="0">
                <a:schemeClr val="accent1"/>
              </a:fillRef>
              <a:effectRef idx="2">
                <a:schemeClr val="accent1"/>
              </a:effectRef>
              <a:fontRef idx="minor">
                <a:schemeClr val="tx1"/>
              </a:fontRef>
            </p:style>
          </p:cxnSp>
        </p:gr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20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2" name="Rectangle 18"/>
          <p:cNvSpPr>
            <a:spLocks noChangeArrowheads="1"/>
          </p:cNvSpPr>
          <p:nvPr/>
        </p:nvSpPr>
        <p:spPr bwMode="auto">
          <a:xfrm>
            <a:off x="428596" y="714356"/>
            <a:ext cx="5257800" cy="584775"/>
          </a:xfrm>
          <a:prstGeom prst="rect">
            <a:avLst/>
          </a:prstGeom>
          <a:noFill/>
          <a:ln w="9525">
            <a:noFill/>
            <a:miter lim="800000"/>
            <a:headEnd/>
            <a:tailEnd/>
          </a:ln>
        </p:spPr>
        <p:txBody>
          <a:bodyPr wrap="square" lIns="91439" tIns="45720" rIns="91439" bIns="45720">
            <a:spAutoFit/>
          </a:bodyPr>
          <a:lstStyle/>
          <a:p>
            <a:pPr eaLnBrk="1" hangingPunct="1"/>
            <a:r>
              <a:rPr lang="en-US" altLang="en-US" sz="3200" b="1" i="1" u="sng" dirty="0">
                <a:solidFill>
                  <a:srgbClr val="000000"/>
                </a:solidFill>
                <a:latin typeface="Times New Roman" pitchFamily="18" charset="0"/>
                <a:ea typeface="Tahoma" panose="020B0604030504040204" pitchFamily="34" charset="0"/>
                <a:cs typeface="Times New Roman" pitchFamily="18" charset="0"/>
              </a:rPr>
              <a:t>Sau </a:t>
            </a:r>
            <a:r>
              <a:rPr lang="en-US" altLang="en-US" sz="3200" b="1" i="1" u="sng" dirty="0" err="1">
                <a:solidFill>
                  <a:srgbClr val="000000"/>
                </a:solidFill>
                <a:latin typeface="Times New Roman" pitchFamily="18" charset="0"/>
                <a:ea typeface="Tahoma" panose="020B0604030504040204" pitchFamily="34" charset="0"/>
                <a:cs typeface="Times New Roman" pitchFamily="18" charset="0"/>
              </a:rPr>
              <a:t>bài</a:t>
            </a:r>
            <a:r>
              <a:rPr lang="en-US" altLang="en-US" sz="3200" b="1" i="1" u="sng" dirty="0">
                <a:solidFill>
                  <a:srgbClr val="000000"/>
                </a:solidFill>
                <a:latin typeface="Times New Roman" pitchFamily="18" charset="0"/>
                <a:ea typeface="Tahoma" panose="020B0604030504040204" pitchFamily="34" charset="0"/>
                <a:cs typeface="Times New Roman" pitchFamily="18" charset="0"/>
              </a:rPr>
              <a:t> </a:t>
            </a:r>
            <a:r>
              <a:rPr lang="en-US" altLang="en-US" sz="3200" b="1" i="1" u="sng" dirty="0" err="1">
                <a:solidFill>
                  <a:srgbClr val="000000"/>
                </a:solidFill>
                <a:latin typeface="Times New Roman" pitchFamily="18" charset="0"/>
                <a:ea typeface="Tahoma" panose="020B0604030504040204" pitchFamily="34" charset="0"/>
                <a:cs typeface="Times New Roman" pitchFamily="18" charset="0"/>
              </a:rPr>
              <a:t>học</a:t>
            </a:r>
            <a:r>
              <a:rPr lang="en-US" altLang="en-US" sz="3200" b="1" i="1" u="sng" dirty="0">
                <a:solidFill>
                  <a:srgbClr val="000000"/>
                </a:solidFill>
                <a:latin typeface="Times New Roman" pitchFamily="18" charset="0"/>
                <a:ea typeface="Tahoma" panose="020B0604030504040204" pitchFamily="34" charset="0"/>
                <a:cs typeface="Times New Roman" pitchFamily="18" charset="0"/>
              </a:rPr>
              <a:t> </a:t>
            </a:r>
            <a:r>
              <a:rPr lang="en-US" altLang="en-US" sz="3200" b="1" i="1" u="sng" dirty="0" err="1">
                <a:solidFill>
                  <a:srgbClr val="000000"/>
                </a:solidFill>
                <a:latin typeface="Times New Roman" pitchFamily="18" charset="0"/>
                <a:ea typeface="Tahoma" panose="020B0604030504040204" pitchFamily="34" charset="0"/>
                <a:cs typeface="Times New Roman" pitchFamily="18" charset="0"/>
              </a:rPr>
              <a:t>này</a:t>
            </a:r>
            <a:r>
              <a:rPr lang="en-US" altLang="en-US" sz="3200" b="1" i="1" u="sng" dirty="0">
                <a:solidFill>
                  <a:srgbClr val="000000"/>
                </a:solidFill>
                <a:latin typeface="Times New Roman" pitchFamily="18" charset="0"/>
                <a:ea typeface="Tahoma" panose="020B0604030504040204" pitchFamily="34" charset="0"/>
                <a:cs typeface="Times New Roman" pitchFamily="18" charset="0"/>
              </a:rPr>
              <a:t>, </a:t>
            </a:r>
            <a:r>
              <a:rPr lang="en-US" altLang="en-US" sz="3200" b="1" i="1" u="sng" dirty="0" err="1">
                <a:solidFill>
                  <a:srgbClr val="000000"/>
                </a:solidFill>
                <a:latin typeface="Times New Roman" pitchFamily="18" charset="0"/>
                <a:ea typeface="Tahoma" panose="020B0604030504040204" pitchFamily="34" charset="0"/>
                <a:cs typeface="Times New Roman" pitchFamily="18" charset="0"/>
              </a:rPr>
              <a:t>học</a:t>
            </a:r>
            <a:r>
              <a:rPr lang="en-US" altLang="en-US" sz="3200" b="1" i="1" u="sng" dirty="0">
                <a:solidFill>
                  <a:srgbClr val="000000"/>
                </a:solidFill>
                <a:latin typeface="Times New Roman" pitchFamily="18" charset="0"/>
                <a:ea typeface="Tahoma" panose="020B0604030504040204" pitchFamily="34" charset="0"/>
                <a:cs typeface="Times New Roman" pitchFamily="18" charset="0"/>
              </a:rPr>
              <a:t> </a:t>
            </a:r>
            <a:r>
              <a:rPr lang="en-US" altLang="en-US" sz="3200" b="1" i="1" u="sng" dirty="0" err="1" smtClean="0">
                <a:solidFill>
                  <a:srgbClr val="000000"/>
                </a:solidFill>
                <a:latin typeface="Times New Roman" pitchFamily="18" charset="0"/>
                <a:ea typeface="Tahoma" panose="020B0604030504040204" pitchFamily="34" charset="0"/>
                <a:cs typeface="Times New Roman" pitchFamily="18" charset="0"/>
              </a:rPr>
              <a:t>sinh</a:t>
            </a:r>
            <a:r>
              <a:rPr lang="en-US" altLang="en-US" sz="3200" b="1" i="1" u="sng" dirty="0">
                <a:solidFill>
                  <a:srgbClr val="000000"/>
                </a:solidFill>
                <a:latin typeface="Times New Roman" pitchFamily="18" charset="0"/>
                <a:ea typeface="Tahoma" panose="020B0604030504040204" pitchFamily="34" charset="0"/>
                <a:cs typeface="Times New Roman" pitchFamily="18" charset="0"/>
              </a:rPr>
              <a:t>:</a:t>
            </a:r>
            <a:endParaRPr lang="en-US" altLang="en-US" sz="3200" b="1" u="sng" dirty="0">
              <a:solidFill>
                <a:srgbClr val="000000"/>
              </a:solidFill>
              <a:latin typeface="Times New Roman" pitchFamily="18" charset="0"/>
              <a:ea typeface="Tahoma" panose="020B0604030504040204" pitchFamily="34" charset="0"/>
              <a:cs typeface="Times New Roman" pitchFamily="18" charset="0"/>
            </a:endParaRPr>
          </a:p>
        </p:txBody>
      </p:sp>
      <p:sp>
        <p:nvSpPr>
          <p:cNvPr id="20" name="TextBox 19"/>
          <p:cNvSpPr txBox="1"/>
          <p:nvPr/>
        </p:nvSpPr>
        <p:spPr>
          <a:xfrm>
            <a:off x="2143108" y="-142900"/>
            <a:ext cx="4929222" cy="923330"/>
          </a:xfrm>
          <a:prstGeom prst="rect">
            <a:avLst/>
          </a:prstGeom>
          <a:noFill/>
        </p:spPr>
        <p:txBody>
          <a:bodyPr wrap="square" lIns="91439" tIns="45720" rIns="91439" bIns="45720">
            <a:spAutoFit/>
          </a:bodyPr>
          <a:lstStyle/>
          <a:p>
            <a:pPr algn="ctr" eaLnBrk="1" hangingPunct="1">
              <a:lnSpc>
                <a:spcPct val="150000"/>
              </a:lnSpc>
              <a:defRPr/>
            </a:pPr>
            <a:r>
              <a:rPr lang="en-US" sz="3600" b="1" dirty="0" smtClean="0">
                <a:solidFill>
                  <a:srgbClr val="FF0000"/>
                </a:solidFill>
                <a:latin typeface="Times New Roman" pitchFamily="18" charset="0"/>
                <a:ea typeface="Tahoma" panose="020B0604030504040204" pitchFamily="34" charset="0"/>
                <a:cs typeface="Times New Roman" pitchFamily="18" charset="0"/>
              </a:rPr>
              <a:t>MỤC TIÊU BÀI HỌC</a:t>
            </a:r>
            <a:endParaRPr lang="en-US" sz="3600" b="1" dirty="0">
              <a:solidFill>
                <a:srgbClr val="FF0000"/>
              </a:solidFill>
              <a:latin typeface="Times New Roman" pitchFamily="18" charset="0"/>
              <a:ea typeface="Tahoma" panose="020B0604030504040204" pitchFamily="34" charset="0"/>
              <a:cs typeface="Times New Roman" pitchFamily="18" charset="0"/>
            </a:endParaRPr>
          </a:p>
        </p:txBody>
      </p:sp>
      <p:sp>
        <p:nvSpPr>
          <p:cNvPr id="2" name="Pentagon 1"/>
          <p:cNvSpPr/>
          <p:nvPr/>
        </p:nvSpPr>
        <p:spPr>
          <a:xfrm>
            <a:off x="1214415" y="1643050"/>
            <a:ext cx="7465947" cy="1066800"/>
          </a:xfrm>
          <a:prstGeom prst="homePlate">
            <a:avLst>
              <a:gd name="adj" fmla="val 39286"/>
            </a:avLst>
          </a:prstGeom>
          <a:solidFill>
            <a:schemeClr val="bg1">
              <a:lumMod val="95000"/>
            </a:schemeClr>
          </a:solidFill>
          <a:ln w="4762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640075" tIns="45720" rIns="274318" bIns="45720" rtlCol="0" anchor="ctr"/>
          <a:lstStyle/>
          <a:p>
            <a:pPr algn="just"/>
            <a:r>
              <a:rPr lang="en-US" sz="3200" smtClean="0">
                <a:solidFill>
                  <a:schemeClr val="tx1"/>
                </a:solidFill>
                <a:latin typeface="Times New Roman" pitchFamily="18" charset="0"/>
                <a:cs typeface="Times New Roman" pitchFamily="18" charset="0"/>
              </a:rPr>
              <a:t>Giải thích được nguyên</a:t>
            </a:r>
            <a:r>
              <a:rPr lang="vi-VN" sz="3200" smtClean="0">
                <a:solidFill>
                  <a:schemeClr val="tx1"/>
                </a:solidFill>
                <a:latin typeface="Times New Roman" pitchFamily="18" charset="0"/>
                <a:cs typeface="Times New Roman" pitchFamily="18" charset="0"/>
              </a:rPr>
              <a:t> nhân </a:t>
            </a:r>
            <a:r>
              <a:rPr lang="en-US" sz="3200" smtClean="0">
                <a:solidFill>
                  <a:schemeClr val="tx1"/>
                </a:solidFill>
                <a:latin typeface="Times New Roman" pitchFamily="18" charset="0"/>
                <a:cs typeface="Times New Roman" pitchFamily="18" charset="0"/>
              </a:rPr>
              <a:t>của các cuộc khởi nghĩa.</a:t>
            </a:r>
          </a:p>
        </p:txBody>
      </p:sp>
      <p:sp>
        <p:nvSpPr>
          <p:cNvPr id="4" name="Diamond 3"/>
          <p:cNvSpPr/>
          <p:nvPr/>
        </p:nvSpPr>
        <p:spPr>
          <a:xfrm>
            <a:off x="642910" y="1643050"/>
            <a:ext cx="1092200" cy="1066800"/>
          </a:xfrm>
          <a:prstGeom prst="diamond">
            <a:avLst/>
          </a:prstGeom>
          <a:solidFill>
            <a:srgbClr val="00B0F0"/>
          </a:solidFill>
          <a:ln w="47625" cmpd="dbl">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algn="ctr"/>
            <a:r>
              <a:rPr lang="en-US" sz="3200" b="1" dirty="0" smtClean="0">
                <a:solidFill>
                  <a:schemeClr val="tx1"/>
                </a:solidFill>
                <a:latin typeface="Times New Roman" pitchFamily="18" charset="0"/>
                <a:cs typeface="Times New Roman" pitchFamily="18" charset="0"/>
              </a:rPr>
              <a:t>1</a:t>
            </a:r>
            <a:endParaRPr lang="en-US" sz="3200" b="1" dirty="0">
              <a:solidFill>
                <a:schemeClr val="tx1"/>
              </a:solidFill>
              <a:latin typeface="Times New Roman" pitchFamily="18" charset="0"/>
              <a:cs typeface="Times New Roman" pitchFamily="18" charset="0"/>
            </a:endParaRPr>
          </a:p>
        </p:txBody>
      </p:sp>
      <p:sp>
        <p:nvSpPr>
          <p:cNvPr id="19" name="Pentagon 18"/>
          <p:cNvSpPr/>
          <p:nvPr/>
        </p:nvSpPr>
        <p:spPr>
          <a:xfrm>
            <a:off x="1214414" y="2928934"/>
            <a:ext cx="7492996" cy="1066800"/>
          </a:xfrm>
          <a:prstGeom prst="homePlate">
            <a:avLst>
              <a:gd name="adj" fmla="val 38095"/>
            </a:avLst>
          </a:prstGeom>
          <a:solidFill>
            <a:schemeClr val="bg1">
              <a:lumMod val="95000"/>
            </a:schemeClr>
          </a:solidFill>
          <a:ln w="47625" cmpd="dbl">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lIns="640075" tIns="45720" rIns="274318" bIns="45720" rtlCol="0" anchor="ctr"/>
          <a:lstStyle/>
          <a:p>
            <a:endParaRPr lang="en-US" sz="3200" smtClean="0">
              <a:solidFill>
                <a:schemeClr val="tx1"/>
              </a:solidFill>
              <a:latin typeface="Times New Roman" pitchFamily="18" charset="0"/>
              <a:cs typeface="Times New Roman" pitchFamily="18" charset="0"/>
            </a:endParaRPr>
          </a:p>
          <a:p>
            <a:r>
              <a:rPr lang="en-US" sz="3200" smtClean="0">
                <a:solidFill>
                  <a:schemeClr val="tx1"/>
                </a:solidFill>
                <a:latin typeface="Times New Roman" pitchFamily="18" charset="0"/>
                <a:cs typeface="Times New Roman" pitchFamily="18" charset="0"/>
              </a:rPr>
              <a:t>Trình bày được những </a:t>
            </a:r>
            <a:r>
              <a:rPr lang="vi-VN" sz="3200" smtClean="0">
                <a:solidFill>
                  <a:schemeClr val="tx1"/>
                </a:solidFill>
                <a:latin typeface="Times New Roman" pitchFamily="18" charset="0"/>
                <a:cs typeface="Times New Roman" pitchFamily="18" charset="0"/>
              </a:rPr>
              <a:t>diễn biến</a:t>
            </a:r>
            <a:r>
              <a:rPr lang="en-US" sz="3200" smtClean="0">
                <a:solidFill>
                  <a:schemeClr val="tx1"/>
                </a:solidFill>
                <a:latin typeface="Times New Roman" pitchFamily="18" charset="0"/>
                <a:cs typeface="Times New Roman" pitchFamily="18" charset="0"/>
              </a:rPr>
              <a:t> chính của các cuộc khởi nghĩa tiêu biểu.</a:t>
            </a:r>
          </a:p>
          <a:p>
            <a:endParaRPr lang="en-US" sz="2200" dirty="0">
              <a:solidFill>
                <a:schemeClr val="tx1"/>
              </a:solidFill>
              <a:latin typeface="Times New Roman" pitchFamily="18" charset="0"/>
              <a:ea typeface="Tahoma" panose="020B0604030504040204" pitchFamily="34" charset="0"/>
              <a:cs typeface="Times New Roman" pitchFamily="18" charset="0"/>
            </a:endParaRPr>
          </a:p>
        </p:txBody>
      </p:sp>
      <p:sp>
        <p:nvSpPr>
          <p:cNvPr id="21" name="Diamond 20"/>
          <p:cNvSpPr/>
          <p:nvPr/>
        </p:nvSpPr>
        <p:spPr>
          <a:xfrm>
            <a:off x="642910" y="2928934"/>
            <a:ext cx="1092200" cy="1066800"/>
          </a:xfrm>
          <a:prstGeom prst="diamond">
            <a:avLst/>
          </a:prstGeom>
          <a:solidFill>
            <a:srgbClr val="00FFCC"/>
          </a:solidFill>
          <a:ln w="47625" cmpd="dbl">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algn="ctr"/>
            <a:r>
              <a:rPr lang="en-US" sz="3200" b="1" dirty="0" smtClean="0">
                <a:solidFill>
                  <a:schemeClr val="tx1"/>
                </a:solidFill>
                <a:latin typeface="Times New Roman" pitchFamily="18" charset="0"/>
                <a:cs typeface="Times New Roman" pitchFamily="18" charset="0"/>
              </a:rPr>
              <a:t>2</a:t>
            </a:r>
            <a:endParaRPr lang="en-US" sz="3200" b="1" dirty="0">
              <a:solidFill>
                <a:schemeClr val="tx1"/>
              </a:solidFill>
              <a:latin typeface="Times New Roman" pitchFamily="18" charset="0"/>
              <a:cs typeface="Times New Roman" pitchFamily="18" charset="0"/>
            </a:endParaRPr>
          </a:p>
        </p:txBody>
      </p:sp>
      <p:sp>
        <p:nvSpPr>
          <p:cNvPr id="22" name="Pentagon 21"/>
          <p:cNvSpPr/>
          <p:nvPr/>
        </p:nvSpPr>
        <p:spPr>
          <a:xfrm>
            <a:off x="1214414" y="4214818"/>
            <a:ext cx="7492996" cy="1066800"/>
          </a:xfrm>
          <a:prstGeom prst="homePlate">
            <a:avLst>
              <a:gd name="adj" fmla="val 38095"/>
            </a:avLst>
          </a:prstGeom>
          <a:solidFill>
            <a:schemeClr val="bg1">
              <a:lumMod val="95000"/>
            </a:schemeClr>
          </a:solidFill>
          <a:ln w="4762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40075" tIns="45720" rIns="274318" bIns="45720" rtlCol="0" anchor="ctr"/>
          <a:lstStyle/>
          <a:p>
            <a:pPr algn="just"/>
            <a:endParaRPr lang="en-US" sz="2800" smtClean="0">
              <a:solidFill>
                <a:schemeClr val="tx1"/>
              </a:solidFill>
              <a:latin typeface="Times New Roman" pitchFamily="18" charset="0"/>
              <a:cs typeface="Times New Roman" pitchFamily="18" charset="0"/>
            </a:endParaRPr>
          </a:p>
          <a:p>
            <a:pPr algn="just"/>
            <a:r>
              <a:rPr lang="en-US" sz="3200" smtClean="0">
                <a:solidFill>
                  <a:schemeClr val="tx1"/>
                </a:solidFill>
                <a:latin typeface="Times New Roman" pitchFamily="18" charset="0"/>
                <a:cs typeface="Times New Roman" pitchFamily="18" charset="0"/>
              </a:rPr>
              <a:t>Nêu được</a:t>
            </a:r>
            <a:r>
              <a:rPr lang="vi-VN" sz="3200" smtClean="0">
                <a:solidFill>
                  <a:schemeClr val="tx1"/>
                </a:solidFill>
                <a:latin typeface="Times New Roman" pitchFamily="18" charset="0"/>
                <a:cs typeface="Times New Roman" pitchFamily="18" charset="0"/>
              </a:rPr>
              <a:t> kết quả và ý nghĩa </a:t>
            </a:r>
            <a:r>
              <a:rPr lang="en-US" sz="3200" smtClean="0">
                <a:solidFill>
                  <a:schemeClr val="tx1"/>
                </a:solidFill>
                <a:latin typeface="Times New Roman" pitchFamily="18" charset="0"/>
                <a:cs typeface="Times New Roman" pitchFamily="18" charset="0"/>
              </a:rPr>
              <a:t>của </a:t>
            </a:r>
            <a:r>
              <a:rPr lang="vi-VN" sz="3200" smtClean="0">
                <a:solidFill>
                  <a:schemeClr val="tx1"/>
                </a:solidFill>
                <a:latin typeface="Times New Roman" pitchFamily="18" charset="0"/>
                <a:cs typeface="Times New Roman" pitchFamily="18" charset="0"/>
              </a:rPr>
              <a:t>các </a:t>
            </a:r>
            <a:r>
              <a:rPr lang="en-US" sz="3200" smtClean="0">
                <a:solidFill>
                  <a:schemeClr val="tx1"/>
                </a:solidFill>
                <a:latin typeface="Times New Roman" pitchFamily="18" charset="0"/>
                <a:cs typeface="Times New Roman" pitchFamily="18" charset="0"/>
              </a:rPr>
              <a:t>cuộc khởi nghĩa tiêu biểu.</a:t>
            </a:r>
          </a:p>
          <a:p>
            <a:pPr algn="just"/>
            <a:endParaRPr lang="en-US" altLang="en-US" sz="2100" dirty="0">
              <a:solidFill>
                <a:schemeClr val="tx1"/>
              </a:solidFill>
              <a:latin typeface="Times New Roman" pitchFamily="18" charset="0"/>
              <a:ea typeface="Tahoma" panose="020B0604030504040204" pitchFamily="34" charset="0"/>
              <a:cs typeface="Times New Roman" pitchFamily="18" charset="0"/>
            </a:endParaRPr>
          </a:p>
        </p:txBody>
      </p:sp>
      <p:sp>
        <p:nvSpPr>
          <p:cNvPr id="23" name="Diamond 22"/>
          <p:cNvSpPr/>
          <p:nvPr/>
        </p:nvSpPr>
        <p:spPr>
          <a:xfrm>
            <a:off x="642910" y="4214818"/>
            <a:ext cx="1092200" cy="1066800"/>
          </a:xfrm>
          <a:prstGeom prst="diamond">
            <a:avLst/>
          </a:prstGeom>
          <a:solidFill>
            <a:srgbClr val="FFC000"/>
          </a:solidFill>
          <a:ln w="47625"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algn="ctr"/>
            <a:r>
              <a:rPr lang="en-US" sz="3200" b="1" dirty="0" smtClean="0">
                <a:solidFill>
                  <a:schemeClr val="tx1"/>
                </a:solidFill>
                <a:latin typeface="Times New Roman" pitchFamily="18" charset="0"/>
                <a:cs typeface="Times New Roman" pitchFamily="18" charset="0"/>
              </a:rPr>
              <a:t>3</a:t>
            </a:r>
            <a:endParaRPr lang="en-US" sz="3200" b="1" dirty="0">
              <a:solidFill>
                <a:schemeClr val="tx1"/>
              </a:solidFill>
              <a:latin typeface="Times New Roman" pitchFamily="18" charset="0"/>
              <a:cs typeface="Times New Roman" pitchFamily="18" charset="0"/>
            </a:endParaRPr>
          </a:p>
        </p:txBody>
      </p:sp>
      <p:sp>
        <p:nvSpPr>
          <p:cNvPr id="11" name="Pentagon 10"/>
          <p:cNvSpPr/>
          <p:nvPr/>
        </p:nvSpPr>
        <p:spPr>
          <a:xfrm>
            <a:off x="1285852" y="5643579"/>
            <a:ext cx="7492996" cy="1009709"/>
          </a:xfrm>
          <a:prstGeom prst="homePlate">
            <a:avLst>
              <a:gd name="adj" fmla="val 38095"/>
            </a:avLst>
          </a:prstGeom>
          <a:solidFill>
            <a:schemeClr val="bg1">
              <a:lumMod val="95000"/>
            </a:schemeClr>
          </a:solidFill>
          <a:ln w="47625" cmpd="dbl">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40075" tIns="45720" rIns="274318" bIns="45720" rtlCol="0" anchor="ctr"/>
          <a:lstStyle/>
          <a:p>
            <a:pPr algn="just"/>
            <a:endParaRPr lang="en-US" sz="2200" smtClean="0">
              <a:solidFill>
                <a:schemeClr val="tx1"/>
              </a:solidFill>
              <a:latin typeface="Times New Roman" pitchFamily="18" charset="0"/>
              <a:ea typeface="Tahoma" panose="020B0604030504040204" pitchFamily="34" charset="0"/>
              <a:cs typeface="Times New Roman" pitchFamily="18" charset="0"/>
            </a:endParaRPr>
          </a:p>
          <a:p>
            <a:pPr algn="just"/>
            <a:r>
              <a:rPr lang="en-US" sz="3200" smtClean="0">
                <a:solidFill>
                  <a:schemeClr val="tx1"/>
                </a:solidFill>
                <a:latin typeface="Times New Roman" pitchFamily="18" charset="0"/>
                <a:cs typeface="Times New Roman" pitchFamily="18" charset="0"/>
              </a:rPr>
              <a:t>Lập được biểu đồ, sơ đồ về các cuộc khởi nghĩa tiêu biểu.</a:t>
            </a:r>
          </a:p>
          <a:p>
            <a:pPr algn="just"/>
            <a:endParaRPr lang="en-US" sz="2200" dirty="0">
              <a:solidFill>
                <a:schemeClr val="tx1"/>
              </a:solidFill>
              <a:latin typeface="Times New Roman" pitchFamily="18" charset="0"/>
              <a:ea typeface="Tahoma" panose="020B0604030504040204" pitchFamily="34" charset="0"/>
              <a:cs typeface="Times New Roman" pitchFamily="18" charset="0"/>
            </a:endParaRPr>
          </a:p>
        </p:txBody>
      </p:sp>
      <p:sp>
        <p:nvSpPr>
          <p:cNvPr id="12" name="Diamond 11"/>
          <p:cNvSpPr/>
          <p:nvPr/>
        </p:nvSpPr>
        <p:spPr>
          <a:xfrm>
            <a:off x="714348" y="5643579"/>
            <a:ext cx="1092200" cy="1009709"/>
          </a:xfrm>
          <a:prstGeom prst="diamond">
            <a:avLst/>
          </a:prstGeom>
          <a:solidFill>
            <a:schemeClr val="accent2">
              <a:lumMod val="20000"/>
              <a:lumOff val="80000"/>
            </a:schemeClr>
          </a:solidFill>
          <a:ln w="47625" cmpd="dbl">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algn="ctr"/>
            <a:r>
              <a:rPr lang="en-US" sz="2800" b="1" dirty="0" smtClean="0">
                <a:solidFill>
                  <a:schemeClr val="tx1"/>
                </a:solidFill>
                <a:latin typeface="Times New Roman" pitchFamily="18" charset="0"/>
                <a:cs typeface="Times New Roman" pitchFamily="18" charset="0"/>
              </a:rPr>
              <a:t>4</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382968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12">
                                            <p:txEl>
                                              <p:pRg st="0" end="0"/>
                                            </p:txEl>
                                          </p:spTgt>
                                        </p:tgtEl>
                                        <p:attrNameLst>
                                          <p:attrName>style.visibility</p:attrName>
                                        </p:attrNameLst>
                                      </p:cBhvr>
                                      <p:to>
                                        <p:strVal val="visible"/>
                                      </p:to>
                                    </p:set>
                                    <p:animEffect transition="in" filter="fade">
                                      <p:cBhvr>
                                        <p:cTn id="7" dur="2000"/>
                                        <p:tgtEl>
                                          <p:spTgt spid="297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build="allAtOnce"/>
      <p:bldP spid="2" grpId="0" animBg="1"/>
      <p:bldP spid="4" grpId="0" animBg="1"/>
      <p:bldP spid="19" grpId="0" animBg="1"/>
      <p:bldP spid="21" grpId="0" animBg="1"/>
      <p:bldP spid="22" grpId="0" animBg="1"/>
      <p:bldP spid="23"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14290"/>
            <a:ext cx="8983980" cy="566822"/>
          </a:xfrm>
          <a:prstGeom prst="rect">
            <a:avLst/>
          </a:prstGeom>
        </p:spPr>
        <p:txBody>
          <a:bodyPr wrap="square" lIns="91439" tIns="45720" rIns="91439" bIns="45720">
            <a:spAutoFit/>
          </a:bodyPr>
          <a:lstStyle/>
          <a:p>
            <a:pPr algn="just">
              <a:lnSpc>
                <a:spcPts val="3736"/>
              </a:lnSpc>
            </a:pPr>
            <a:r>
              <a:rPr lang="en-US" sz="3200" b="1" smtClean="0">
                <a:solidFill>
                  <a:srgbClr val="FF0000"/>
                </a:solidFill>
                <a:latin typeface="Times New Roman" pitchFamily="18" charset="0"/>
                <a:cs typeface="Times New Roman" pitchFamily="18" charset="0"/>
              </a:rPr>
              <a:t>I. KHỞI NGHĨA HAI BÀ TRƯNG (NĂM 40 - 43)</a:t>
            </a:r>
          </a:p>
        </p:txBody>
      </p:sp>
      <p:sp>
        <p:nvSpPr>
          <p:cNvPr id="8" name="TextBox 7"/>
          <p:cNvSpPr txBox="1"/>
          <p:nvPr/>
        </p:nvSpPr>
        <p:spPr>
          <a:xfrm>
            <a:off x="0" y="785795"/>
            <a:ext cx="8929718" cy="584775"/>
          </a:xfrm>
          <a:prstGeom prst="rect">
            <a:avLst/>
          </a:prstGeom>
          <a:noFill/>
        </p:spPr>
        <p:txBody>
          <a:bodyPr wrap="square" lIns="91439" tIns="45720" rIns="91439" bIns="45720" rtlCol="0">
            <a:spAutoFit/>
          </a:bodyPr>
          <a:lstStyle/>
          <a:p>
            <a:r>
              <a:rPr lang="en-US" sz="3200" b="1" smtClean="0">
                <a:solidFill>
                  <a:srgbClr val="0000CC"/>
                </a:solidFill>
                <a:latin typeface="Times New Roman" pitchFamily="18" charset="0"/>
                <a:cs typeface="Times New Roman" pitchFamily="18" charset="0"/>
              </a:rPr>
              <a:t>a. Nguyên nhân khởi nghĩa</a:t>
            </a:r>
            <a:endParaRPr lang="en-US" sz="3200" b="1">
              <a:solidFill>
                <a:srgbClr val="0000CC"/>
              </a:solidFill>
              <a:latin typeface="Times New Roman" pitchFamily="18" charset="0"/>
              <a:cs typeface="Times New Roman" pitchFamily="18" charset="0"/>
            </a:endParaRPr>
          </a:p>
        </p:txBody>
      </p:sp>
      <p:sp>
        <p:nvSpPr>
          <p:cNvPr id="9" name="TextBox 8"/>
          <p:cNvSpPr txBox="1"/>
          <p:nvPr/>
        </p:nvSpPr>
        <p:spPr>
          <a:xfrm>
            <a:off x="1785918" y="1500174"/>
            <a:ext cx="6858048" cy="2062103"/>
          </a:xfrm>
          <a:prstGeom prst="rect">
            <a:avLst/>
          </a:prstGeom>
          <a:noFill/>
        </p:spPr>
        <p:txBody>
          <a:bodyPr wrap="square" lIns="91439" tIns="45720" rIns="91439" bIns="45720" rtlCol="0">
            <a:spAutoFit/>
          </a:bodyPr>
          <a:lstStyle/>
          <a:p>
            <a:pPr algn="just">
              <a:spcBef>
                <a:spcPts val="600"/>
              </a:spcBef>
              <a:spcAft>
                <a:spcPts val="600"/>
              </a:spcAft>
            </a:pPr>
            <a:r>
              <a:rPr lang="nl-NL" sz="3200" smtClean="0">
                <a:latin typeface="Times New Roman" pitchFamily="18" charset="0"/>
                <a:cs typeface="Times New Roman" pitchFamily="18" charset="0"/>
              </a:rPr>
              <a:t>Em hãy cho biết nguyên nhân của cuộc khởi nghĩa Hai Bà Trưng qua những câu thơ trích trong</a:t>
            </a:r>
            <a:r>
              <a:rPr lang="nl-NL" sz="3200" b="1" i="1" smtClean="0">
                <a:latin typeface="Times New Roman" pitchFamily="18" charset="0"/>
                <a:cs typeface="Times New Roman" pitchFamily="18" charset="0"/>
              </a:rPr>
              <a:t>Thiên Nam ngữ lục, thế kỉ XVIII:</a:t>
            </a:r>
            <a:endParaRPr lang="en-US" sz="3200" smtClean="0">
              <a:latin typeface="Times New Roman" pitchFamily="18" charset="0"/>
              <a:cs typeface="Times New Roman" pitchFamily="18" charset="0"/>
            </a:endParaRPr>
          </a:p>
        </p:txBody>
      </p:sp>
      <p:pic>
        <p:nvPicPr>
          <p:cNvPr id="10" name="Picture 23" descr="Cau hoi"/>
          <p:cNvPicPr>
            <a:picLocks noChangeAspect="1" noChangeArrowheads="1" noCrop="1"/>
          </p:cNvPicPr>
          <p:nvPr/>
        </p:nvPicPr>
        <p:blipFill>
          <a:blip r:embed="rId2"/>
          <a:srcRect/>
          <a:stretch>
            <a:fillRect/>
          </a:stretch>
        </p:blipFill>
        <p:spPr bwMode="auto">
          <a:xfrm>
            <a:off x="0" y="1500174"/>
            <a:ext cx="1785918" cy="1785950"/>
          </a:xfrm>
          <a:prstGeom prst="rect">
            <a:avLst/>
          </a:prstGeom>
          <a:noFill/>
          <a:ln w="9525">
            <a:noFill/>
            <a:miter lim="800000"/>
            <a:headEnd/>
            <a:tailEnd/>
          </a:ln>
        </p:spPr>
      </p:pic>
      <p:pic>
        <p:nvPicPr>
          <p:cNvPr id="7" name="Picture 2"/>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1714480" y="3714752"/>
            <a:ext cx="6896100" cy="3000396"/>
          </a:xfrm>
          <a:prstGeom prst="rect">
            <a:avLst/>
          </a:prstGeom>
        </p:spPr>
      </p:pic>
      <p:sp>
        <p:nvSpPr>
          <p:cNvPr id="11" name="Rectangle 10"/>
          <p:cNvSpPr/>
          <p:nvPr/>
        </p:nvSpPr>
        <p:spPr>
          <a:xfrm>
            <a:off x="2500298" y="4000504"/>
            <a:ext cx="5500726" cy="2277547"/>
          </a:xfrm>
          <a:prstGeom prst="rect">
            <a:avLst/>
          </a:prstGeom>
        </p:spPr>
        <p:txBody>
          <a:bodyPr wrap="square">
            <a:spAutoFit/>
          </a:bodyPr>
          <a:lstStyle/>
          <a:p>
            <a:pPr algn="ctr">
              <a:spcBef>
                <a:spcPts val="600"/>
              </a:spcBef>
              <a:spcAft>
                <a:spcPts val="600"/>
              </a:spcAft>
            </a:pPr>
            <a:r>
              <a:rPr lang="nl-NL" sz="2800" i="1" smtClean="0">
                <a:latin typeface="Times New Roman" pitchFamily="18" charset="0"/>
                <a:cs typeface="Times New Roman" pitchFamily="18" charset="0"/>
              </a:rPr>
              <a:t>“Một xin rửa sạch nước thù</a:t>
            </a:r>
            <a:endParaRPr lang="en-US" sz="2800" i="1" smtClean="0">
              <a:latin typeface="Times New Roman" pitchFamily="18" charset="0"/>
              <a:cs typeface="Times New Roman" pitchFamily="18" charset="0"/>
            </a:endParaRPr>
          </a:p>
          <a:p>
            <a:pPr algn="ctr">
              <a:spcBef>
                <a:spcPts val="600"/>
              </a:spcBef>
              <a:spcAft>
                <a:spcPts val="600"/>
              </a:spcAft>
            </a:pPr>
            <a:r>
              <a:rPr lang="nl-NL" sz="2800" i="1" smtClean="0">
                <a:latin typeface="Times New Roman" pitchFamily="18" charset="0"/>
                <a:cs typeface="Times New Roman" pitchFamily="18" charset="0"/>
              </a:rPr>
              <a:t>Hai xin đem lại nghiệp xưa họ Hùng.</a:t>
            </a:r>
            <a:endParaRPr lang="en-US" sz="2800" i="1" smtClean="0">
              <a:latin typeface="Times New Roman" pitchFamily="18" charset="0"/>
              <a:cs typeface="Times New Roman" pitchFamily="18" charset="0"/>
            </a:endParaRPr>
          </a:p>
          <a:p>
            <a:pPr algn="ctr">
              <a:spcBef>
                <a:spcPts val="600"/>
              </a:spcBef>
              <a:spcAft>
                <a:spcPts val="600"/>
              </a:spcAft>
            </a:pPr>
            <a:r>
              <a:rPr lang="nl-NL" sz="2800" i="1" smtClean="0">
                <a:latin typeface="Times New Roman" pitchFamily="18" charset="0"/>
                <a:cs typeface="Times New Roman" pitchFamily="18" charset="0"/>
              </a:rPr>
              <a:t>Ba kẻo oan ức lòng chồng</a:t>
            </a:r>
            <a:endParaRPr lang="en-US" sz="2800" i="1" smtClean="0">
              <a:latin typeface="Times New Roman" pitchFamily="18" charset="0"/>
              <a:cs typeface="Times New Roman" pitchFamily="18" charset="0"/>
            </a:endParaRPr>
          </a:p>
          <a:p>
            <a:pPr algn="ctr">
              <a:spcBef>
                <a:spcPts val="600"/>
              </a:spcBef>
              <a:spcAft>
                <a:spcPts val="600"/>
              </a:spcAft>
            </a:pPr>
            <a:r>
              <a:rPr lang="nl-NL" sz="2800" i="1" smtClean="0">
                <a:latin typeface="Times New Roman" pitchFamily="18" charset="0"/>
                <a:cs typeface="Times New Roman" pitchFamily="18" charset="0"/>
              </a:rPr>
              <a:t>Bốn xin vẹn vẹn sở công lênh này”.</a:t>
            </a:r>
            <a:endParaRPr lang="en-US" sz="2800" i="1">
              <a:latin typeface="Times New Roman" pitchFamily="18" charset="0"/>
              <a:cs typeface="Times New Roman" pitchFamily="18" charset="0"/>
            </a:endParaRPr>
          </a:p>
        </p:txBody>
      </p:sp>
    </p:spTree>
    <p:extLst>
      <p:ext uri="{BB962C8B-B14F-4D97-AF65-F5344CB8AC3E}">
        <p14:creationId xmlns:p14="http://schemas.microsoft.com/office/powerpoint/2010/main" xmlns="" val="21622336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14290"/>
            <a:ext cx="8983980" cy="566822"/>
          </a:xfrm>
          <a:prstGeom prst="rect">
            <a:avLst/>
          </a:prstGeom>
        </p:spPr>
        <p:txBody>
          <a:bodyPr wrap="square" lIns="91439" tIns="45720" rIns="91439" bIns="45720">
            <a:spAutoFit/>
          </a:bodyPr>
          <a:lstStyle/>
          <a:p>
            <a:pPr algn="just">
              <a:lnSpc>
                <a:spcPts val="3736"/>
              </a:lnSpc>
            </a:pPr>
            <a:r>
              <a:rPr lang="en-US" sz="3200" b="1" smtClean="0">
                <a:solidFill>
                  <a:srgbClr val="FF0000"/>
                </a:solidFill>
                <a:latin typeface="Times New Roman" pitchFamily="18" charset="0"/>
                <a:cs typeface="Times New Roman" pitchFamily="18" charset="0"/>
              </a:rPr>
              <a:t>I. KHỞI NGHĨA HAI BÀ TRƯNG (NĂM 40 - 43)</a:t>
            </a:r>
          </a:p>
        </p:txBody>
      </p:sp>
      <p:sp>
        <p:nvSpPr>
          <p:cNvPr id="8" name="TextBox 7"/>
          <p:cNvSpPr txBox="1"/>
          <p:nvPr/>
        </p:nvSpPr>
        <p:spPr>
          <a:xfrm>
            <a:off x="0" y="785795"/>
            <a:ext cx="8929718" cy="584775"/>
          </a:xfrm>
          <a:prstGeom prst="rect">
            <a:avLst/>
          </a:prstGeom>
          <a:noFill/>
        </p:spPr>
        <p:txBody>
          <a:bodyPr wrap="square" lIns="91439" tIns="45720" rIns="91439" bIns="45720" rtlCol="0">
            <a:spAutoFit/>
          </a:bodyPr>
          <a:lstStyle/>
          <a:p>
            <a:r>
              <a:rPr lang="en-US" sz="3200" b="1" smtClean="0">
                <a:solidFill>
                  <a:srgbClr val="0000CC"/>
                </a:solidFill>
                <a:latin typeface="Times New Roman" pitchFamily="18" charset="0"/>
                <a:cs typeface="Times New Roman" pitchFamily="18" charset="0"/>
              </a:rPr>
              <a:t>a. Nguyên nhân khởi nghĩa</a:t>
            </a:r>
            <a:endParaRPr lang="en-US" sz="3200" b="1">
              <a:solidFill>
                <a:srgbClr val="0000CC"/>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B5BA923D-8E9B-40F1-B1ED-4E8920B29E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5720" y="1714488"/>
            <a:ext cx="969918" cy="882791"/>
          </a:xfrm>
          <a:prstGeom prst="rect">
            <a:avLst/>
          </a:prstGeom>
        </p:spPr>
      </p:pic>
      <p:sp>
        <p:nvSpPr>
          <p:cNvPr id="11" name="TextBox 10"/>
          <p:cNvSpPr txBox="1"/>
          <p:nvPr/>
        </p:nvSpPr>
        <p:spPr>
          <a:xfrm>
            <a:off x="1500166" y="1571612"/>
            <a:ext cx="7286676" cy="1077218"/>
          </a:xfrm>
          <a:prstGeom prst="rect">
            <a:avLst/>
          </a:prstGeom>
          <a:noFill/>
        </p:spPr>
        <p:txBody>
          <a:bodyPr wrap="square" lIns="91439" tIns="45720" rIns="91439" bIns="45720" rtlCol="0">
            <a:spAutoFit/>
          </a:bodyPr>
          <a:lstStyle/>
          <a:p>
            <a:pPr algn="just"/>
            <a:r>
              <a:rPr lang="en-US" sz="3200" smtClean="0">
                <a:latin typeface="Times New Roman" pitchFamily="18" charset="0"/>
                <a:cs typeface="Times New Roman" pitchFamily="18" charset="0"/>
              </a:rPr>
              <a:t>- Do bất bình với chính sách cai trị hà khắc của chính quyền đô hộ phương Bắc.</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xmlns="" val="21622336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2852"/>
            <a:ext cx="8983980" cy="566822"/>
          </a:xfrm>
          <a:prstGeom prst="rect">
            <a:avLst/>
          </a:prstGeom>
        </p:spPr>
        <p:txBody>
          <a:bodyPr wrap="square" lIns="91439" tIns="45720" rIns="91439" bIns="45720">
            <a:spAutoFit/>
          </a:bodyPr>
          <a:lstStyle/>
          <a:p>
            <a:pPr algn="just">
              <a:lnSpc>
                <a:spcPts val="3736"/>
              </a:lnSpc>
            </a:pPr>
            <a:r>
              <a:rPr lang="en-US" sz="3200" b="1" smtClean="0">
                <a:solidFill>
                  <a:srgbClr val="FF0000"/>
                </a:solidFill>
                <a:latin typeface="Times New Roman" pitchFamily="18" charset="0"/>
                <a:cs typeface="Times New Roman" pitchFamily="18" charset="0"/>
              </a:rPr>
              <a:t>I. KHỞI NGHĨA HAI BÀ TRƯNG (NĂM 40 - 43)</a:t>
            </a:r>
          </a:p>
        </p:txBody>
      </p:sp>
      <p:sp>
        <p:nvSpPr>
          <p:cNvPr id="8" name="TextBox 7"/>
          <p:cNvSpPr txBox="1"/>
          <p:nvPr/>
        </p:nvSpPr>
        <p:spPr>
          <a:xfrm>
            <a:off x="0" y="642918"/>
            <a:ext cx="8929718" cy="584775"/>
          </a:xfrm>
          <a:prstGeom prst="rect">
            <a:avLst/>
          </a:prstGeom>
          <a:noFill/>
        </p:spPr>
        <p:txBody>
          <a:bodyPr wrap="square" lIns="91439" tIns="45720" rIns="91439" bIns="45720" rtlCol="0">
            <a:spAutoFit/>
          </a:bodyPr>
          <a:lstStyle/>
          <a:p>
            <a:r>
              <a:rPr lang="en-US" sz="3200" b="1" smtClean="0">
                <a:solidFill>
                  <a:srgbClr val="0000CC"/>
                </a:solidFill>
                <a:latin typeface="Times New Roman" pitchFamily="18" charset="0"/>
                <a:cs typeface="Times New Roman" pitchFamily="18" charset="0"/>
              </a:rPr>
              <a:t>a. Nguyên nhân khởi nghĩa</a:t>
            </a:r>
            <a:endParaRPr lang="en-US" sz="3200" b="1">
              <a:solidFill>
                <a:srgbClr val="0000CC"/>
              </a:solidFill>
              <a:latin typeface="Times New Roman" pitchFamily="18" charset="0"/>
              <a:cs typeface="Times New Roman" pitchFamily="18" charset="0"/>
            </a:endParaRPr>
          </a:p>
        </p:txBody>
      </p:sp>
      <p:sp>
        <p:nvSpPr>
          <p:cNvPr id="7" name="TextBox 6"/>
          <p:cNvSpPr txBox="1"/>
          <p:nvPr/>
        </p:nvSpPr>
        <p:spPr>
          <a:xfrm>
            <a:off x="0" y="1285860"/>
            <a:ext cx="8929718" cy="584775"/>
          </a:xfrm>
          <a:prstGeom prst="rect">
            <a:avLst/>
          </a:prstGeom>
          <a:noFill/>
        </p:spPr>
        <p:txBody>
          <a:bodyPr wrap="square" lIns="91439" tIns="45720" rIns="91439" bIns="45720" rtlCol="0">
            <a:spAutoFit/>
          </a:bodyPr>
          <a:lstStyle/>
          <a:p>
            <a:r>
              <a:rPr lang="en-US" sz="3200" b="1" smtClean="0">
                <a:solidFill>
                  <a:srgbClr val="0000CC"/>
                </a:solidFill>
                <a:latin typeface="Times New Roman" pitchFamily="18" charset="0"/>
                <a:cs typeface="Times New Roman" pitchFamily="18" charset="0"/>
              </a:rPr>
              <a:t>b. Diễn biến</a:t>
            </a:r>
            <a:endParaRPr lang="en-US" sz="32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622336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0" y="0"/>
            <a:ext cx="9144000" cy="5286388"/>
          </a:xfrm>
          <a:prstGeom prst="rect">
            <a:avLst/>
          </a:prstGeom>
        </p:spPr>
      </p:pic>
      <p:pic>
        <p:nvPicPr>
          <p:cNvPr id="7" name="Picture 23" descr="Cau hoi"/>
          <p:cNvPicPr>
            <a:picLocks noChangeAspect="1" noChangeArrowheads="1" noCrop="1"/>
          </p:cNvPicPr>
          <p:nvPr/>
        </p:nvPicPr>
        <p:blipFill>
          <a:blip r:embed="rId3"/>
          <a:srcRect/>
          <a:stretch>
            <a:fillRect/>
          </a:stretch>
        </p:blipFill>
        <p:spPr bwMode="auto">
          <a:xfrm>
            <a:off x="-357222" y="5714992"/>
            <a:ext cx="1428696" cy="1143008"/>
          </a:xfrm>
          <a:prstGeom prst="rect">
            <a:avLst/>
          </a:prstGeom>
          <a:noFill/>
          <a:ln w="9525">
            <a:noFill/>
            <a:miter lim="800000"/>
            <a:headEnd/>
            <a:tailEnd/>
          </a:ln>
        </p:spPr>
      </p:pic>
      <p:sp>
        <p:nvSpPr>
          <p:cNvPr id="8" name="TextBox 7"/>
          <p:cNvSpPr txBox="1"/>
          <p:nvPr/>
        </p:nvSpPr>
        <p:spPr>
          <a:xfrm>
            <a:off x="857224" y="5857892"/>
            <a:ext cx="8286776" cy="830997"/>
          </a:xfrm>
          <a:prstGeom prst="rect">
            <a:avLst/>
          </a:prstGeom>
          <a:noFill/>
        </p:spPr>
        <p:txBody>
          <a:bodyPr wrap="square" lIns="91439" tIns="45720" rIns="91439" bIns="45720" rtlCol="0">
            <a:spAutoFit/>
          </a:bodyPr>
          <a:lstStyle/>
          <a:p>
            <a:pPr algn="just">
              <a:spcBef>
                <a:spcPts val="600"/>
              </a:spcBef>
              <a:spcAft>
                <a:spcPts val="600"/>
              </a:spcAft>
            </a:pPr>
            <a:r>
              <a:rPr lang="nl-NL" sz="2400" smtClean="0">
                <a:latin typeface="Times New Roman" pitchFamily="18" charset="0"/>
                <a:cs typeface="Times New Roman" pitchFamily="18" charset="0"/>
              </a:rPr>
              <a:t>Dựa vào thông tin mục I trang 89 - 90 SGK và lược đồ 18.2, Em hãy </a:t>
            </a:r>
            <a:r>
              <a:rPr lang="nl-NL" sz="2400" b="1" i="1" smtClean="0">
                <a:latin typeface="Times New Roman" pitchFamily="18" charset="0"/>
                <a:cs typeface="Times New Roman" pitchFamily="18" charset="0"/>
              </a:rPr>
              <a:t>trình bày diễn biến </a:t>
            </a:r>
            <a:r>
              <a:rPr lang="nl-NL" sz="2400" smtClean="0">
                <a:latin typeface="Times New Roman" pitchFamily="18" charset="0"/>
                <a:cs typeface="Times New Roman" pitchFamily="18" charset="0"/>
              </a:rPr>
              <a:t>cuộc khởi nghĩa Hai Bà Trưng.</a:t>
            </a:r>
            <a:endParaRPr lang="en-US" sz="2400" smtClean="0">
              <a:latin typeface="Times New Roman" pitchFamily="18" charset="0"/>
              <a:cs typeface="Times New Roman" pitchFamily="18" charset="0"/>
            </a:endParaRPr>
          </a:p>
        </p:txBody>
      </p:sp>
      <p:sp>
        <p:nvSpPr>
          <p:cNvPr id="9" name="TextBox 8"/>
          <p:cNvSpPr txBox="1"/>
          <p:nvPr/>
        </p:nvSpPr>
        <p:spPr>
          <a:xfrm>
            <a:off x="0" y="5286388"/>
            <a:ext cx="9144000" cy="523220"/>
          </a:xfrm>
          <a:prstGeom prst="rect">
            <a:avLst/>
          </a:prstGeom>
          <a:noFill/>
        </p:spPr>
        <p:txBody>
          <a:bodyPr wrap="square" rtlCol="0">
            <a:spAutoFit/>
          </a:bodyPr>
          <a:lstStyle/>
          <a:p>
            <a:pPr algn="ctr"/>
            <a:r>
              <a:rPr lang="en-US" sz="2800" b="1" smtClean="0">
                <a:solidFill>
                  <a:srgbClr val="FF0000"/>
                </a:solidFill>
                <a:latin typeface="Times New Roman" pitchFamily="18" charset="0"/>
                <a:cs typeface="Times New Roman" pitchFamily="18" charset="0"/>
              </a:rPr>
              <a:t>18.2.</a:t>
            </a:r>
            <a:r>
              <a:rPr lang="en-US" sz="2800" b="1" smtClean="0">
                <a:latin typeface="Times New Roman" pitchFamily="18" charset="0"/>
                <a:cs typeface="Times New Roman" pitchFamily="18" charset="0"/>
              </a:rPr>
              <a:t> Lược đồ khởi nghĩa Hai Bà Trưng</a:t>
            </a:r>
            <a:endParaRPr lang="en-US" sz="28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1375</Words>
  <Application>Microsoft Office PowerPoint</Application>
  <PresentationFormat>On-screen Show (4:3)</PresentationFormat>
  <Paragraphs>139</Paragraphs>
  <Slides>35</Slides>
  <Notes>4</Notes>
  <HiddenSlides>0</HiddenSlides>
  <MMClips>2</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CHÀO MỪNG CÁC EM  ĐẾN VỚI TIẾT HỌC NGÀY HÔM NAY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NGÀY HÔM NAY</dc:title>
  <dc:creator>HP</dc:creator>
  <cp:lastModifiedBy>HP</cp:lastModifiedBy>
  <cp:revision>36</cp:revision>
  <dcterms:created xsi:type="dcterms:W3CDTF">2023-03-27T02:50:40Z</dcterms:created>
  <dcterms:modified xsi:type="dcterms:W3CDTF">2023-03-29T09:15:35Z</dcterms:modified>
</cp:coreProperties>
</file>