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1FD07E-E274-4F90-B32D-183C0EE398F2}"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9DBC8-9FBD-4044-A41A-0F8CFD56AA25}" type="slidenum">
              <a:rPr lang="en-US" smtClean="0"/>
              <a:t>‹#›</a:t>
            </a:fld>
            <a:endParaRPr lang="en-US"/>
          </a:p>
        </p:txBody>
      </p:sp>
    </p:spTree>
    <p:extLst>
      <p:ext uri="{BB962C8B-B14F-4D97-AF65-F5344CB8AC3E}">
        <p14:creationId xmlns:p14="http://schemas.microsoft.com/office/powerpoint/2010/main" val="1347127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1FD07E-E274-4F90-B32D-183C0EE398F2}"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9DBC8-9FBD-4044-A41A-0F8CFD56AA25}" type="slidenum">
              <a:rPr lang="en-US" smtClean="0"/>
              <a:t>‹#›</a:t>
            </a:fld>
            <a:endParaRPr lang="en-US"/>
          </a:p>
        </p:txBody>
      </p:sp>
    </p:spTree>
    <p:extLst>
      <p:ext uri="{BB962C8B-B14F-4D97-AF65-F5344CB8AC3E}">
        <p14:creationId xmlns:p14="http://schemas.microsoft.com/office/powerpoint/2010/main" val="492445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1FD07E-E274-4F90-B32D-183C0EE398F2}"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9DBC8-9FBD-4044-A41A-0F8CFD56AA25}" type="slidenum">
              <a:rPr lang="en-US" smtClean="0"/>
              <a:t>‹#›</a:t>
            </a:fld>
            <a:endParaRPr lang="en-US"/>
          </a:p>
        </p:txBody>
      </p:sp>
    </p:spTree>
    <p:extLst>
      <p:ext uri="{BB962C8B-B14F-4D97-AF65-F5344CB8AC3E}">
        <p14:creationId xmlns:p14="http://schemas.microsoft.com/office/powerpoint/2010/main" val="1980449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1FD07E-E274-4F90-B32D-183C0EE398F2}"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9DBC8-9FBD-4044-A41A-0F8CFD56AA25}" type="slidenum">
              <a:rPr lang="en-US" smtClean="0"/>
              <a:t>‹#›</a:t>
            </a:fld>
            <a:endParaRPr lang="en-US"/>
          </a:p>
        </p:txBody>
      </p:sp>
    </p:spTree>
    <p:extLst>
      <p:ext uri="{BB962C8B-B14F-4D97-AF65-F5344CB8AC3E}">
        <p14:creationId xmlns:p14="http://schemas.microsoft.com/office/powerpoint/2010/main" val="1208168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1FD07E-E274-4F90-B32D-183C0EE398F2}"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9DBC8-9FBD-4044-A41A-0F8CFD56AA25}" type="slidenum">
              <a:rPr lang="en-US" smtClean="0"/>
              <a:t>‹#›</a:t>
            </a:fld>
            <a:endParaRPr lang="en-US"/>
          </a:p>
        </p:txBody>
      </p:sp>
    </p:spTree>
    <p:extLst>
      <p:ext uri="{BB962C8B-B14F-4D97-AF65-F5344CB8AC3E}">
        <p14:creationId xmlns:p14="http://schemas.microsoft.com/office/powerpoint/2010/main" val="4155286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1FD07E-E274-4F90-B32D-183C0EE398F2}" type="datetimeFigureOut">
              <a:rPr lang="en-US" smtClean="0"/>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89DBC8-9FBD-4044-A41A-0F8CFD56AA25}" type="slidenum">
              <a:rPr lang="en-US" smtClean="0"/>
              <a:t>‹#›</a:t>
            </a:fld>
            <a:endParaRPr lang="en-US"/>
          </a:p>
        </p:txBody>
      </p:sp>
    </p:spTree>
    <p:extLst>
      <p:ext uri="{BB962C8B-B14F-4D97-AF65-F5344CB8AC3E}">
        <p14:creationId xmlns:p14="http://schemas.microsoft.com/office/powerpoint/2010/main" val="499921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1FD07E-E274-4F90-B32D-183C0EE398F2}" type="datetimeFigureOut">
              <a:rPr lang="en-US" smtClean="0"/>
              <a:t>4/15/2023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89DBC8-9FBD-4044-A41A-0F8CFD56AA25}" type="slidenum">
              <a:rPr lang="en-US" smtClean="0"/>
              <a:t>‹#›</a:t>
            </a:fld>
            <a:endParaRPr lang="en-US"/>
          </a:p>
        </p:txBody>
      </p:sp>
    </p:spTree>
    <p:extLst>
      <p:ext uri="{BB962C8B-B14F-4D97-AF65-F5344CB8AC3E}">
        <p14:creationId xmlns:p14="http://schemas.microsoft.com/office/powerpoint/2010/main" val="207083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1FD07E-E274-4F90-B32D-183C0EE398F2}" type="datetimeFigureOut">
              <a:rPr lang="en-US" smtClean="0"/>
              <a:t>4/15/2023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89DBC8-9FBD-4044-A41A-0F8CFD56AA25}" type="slidenum">
              <a:rPr lang="en-US" smtClean="0"/>
              <a:t>‹#›</a:t>
            </a:fld>
            <a:endParaRPr lang="en-US"/>
          </a:p>
        </p:txBody>
      </p:sp>
    </p:spTree>
    <p:extLst>
      <p:ext uri="{BB962C8B-B14F-4D97-AF65-F5344CB8AC3E}">
        <p14:creationId xmlns:p14="http://schemas.microsoft.com/office/powerpoint/2010/main" val="111346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FD07E-E274-4F90-B32D-183C0EE398F2}" type="datetimeFigureOut">
              <a:rPr lang="en-US" smtClean="0"/>
              <a:t>4/15/2023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89DBC8-9FBD-4044-A41A-0F8CFD56AA25}" type="slidenum">
              <a:rPr lang="en-US" smtClean="0"/>
              <a:t>‹#›</a:t>
            </a:fld>
            <a:endParaRPr lang="en-US"/>
          </a:p>
        </p:txBody>
      </p:sp>
    </p:spTree>
    <p:extLst>
      <p:ext uri="{BB962C8B-B14F-4D97-AF65-F5344CB8AC3E}">
        <p14:creationId xmlns:p14="http://schemas.microsoft.com/office/powerpoint/2010/main" val="325542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1FD07E-E274-4F90-B32D-183C0EE398F2}" type="datetimeFigureOut">
              <a:rPr lang="en-US" smtClean="0"/>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89DBC8-9FBD-4044-A41A-0F8CFD56AA25}" type="slidenum">
              <a:rPr lang="en-US" smtClean="0"/>
              <a:t>‹#›</a:t>
            </a:fld>
            <a:endParaRPr lang="en-US"/>
          </a:p>
        </p:txBody>
      </p:sp>
    </p:spTree>
    <p:extLst>
      <p:ext uri="{BB962C8B-B14F-4D97-AF65-F5344CB8AC3E}">
        <p14:creationId xmlns:p14="http://schemas.microsoft.com/office/powerpoint/2010/main" val="317616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1FD07E-E274-4F90-B32D-183C0EE398F2}" type="datetimeFigureOut">
              <a:rPr lang="en-US" smtClean="0"/>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89DBC8-9FBD-4044-A41A-0F8CFD56AA25}" type="slidenum">
              <a:rPr lang="en-US" smtClean="0"/>
              <a:t>‹#›</a:t>
            </a:fld>
            <a:endParaRPr lang="en-US"/>
          </a:p>
        </p:txBody>
      </p:sp>
    </p:spTree>
    <p:extLst>
      <p:ext uri="{BB962C8B-B14F-4D97-AF65-F5344CB8AC3E}">
        <p14:creationId xmlns:p14="http://schemas.microsoft.com/office/powerpoint/2010/main" val="22824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FD07E-E274-4F90-B32D-183C0EE398F2}" type="datetimeFigureOut">
              <a:rPr lang="en-US" smtClean="0"/>
              <a:t>4/15/2023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89DBC8-9FBD-4044-A41A-0F8CFD56AA25}" type="slidenum">
              <a:rPr lang="en-US" smtClean="0"/>
              <a:t>‹#›</a:t>
            </a:fld>
            <a:endParaRPr lang="en-US"/>
          </a:p>
        </p:txBody>
      </p:sp>
    </p:spTree>
    <p:extLst>
      <p:ext uri="{BB962C8B-B14F-4D97-AF65-F5344CB8AC3E}">
        <p14:creationId xmlns:p14="http://schemas.microsoft.com/office/powerpoint/2010/main" val="3209070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74323" cy="6949440"/>
          </a:xfrm>
          <a:prstGeom prst="rect">
            <a:avLst/>
          </a:prstGeom>
        </p:spPr>
      </p:pic>
      <p:sp>
        <p:nvSpPr>
          <p:cNvPr id="2" name="Title 1"/>
          <p:cNvSpPr>
            <a:spLocks noGrp="1"/>
          </p:cNvSpPr>
          <p:nvPr>
            <p:ph type="ctrTitle"/>
          </p:nvPr>
        </p:nvSpPr>
        <p:spPr>
          <a:xfrm>
            <a:off x="1994263" y="1431834"/>
            <a:ext cx="9144000" cy="2387600"/>
          </a:xfrm>
        </p:spPr>
        <p:txBody>
          <a:bodyPr>
            <a:noAutofit/>
          </a:bodyPr>
          <a:lstStyle/>
          <a:p>
            <a:r>
              <a:rPr lang="en-US" sz="5400" dirty="0" smtClean="0">
                <a:solidFill>
                  <a:srgbClr val="FF0000"/>
                </a:solidFill>
                <a:latin typeface="Javanese Text" panose="02000000000000000000" pitchFamily="2" charset="0"/>
              </a:rPr>
              <a:t>CHÀO MỪNG CÁC EM ĐẾN VỚI MÔN HỌC LỊCH SỬ</a:t>
            </a:r>
            <a:endParaRPr lang="en-US" sz="5400" dirty="0">
              <a:solidFill>
                <a:srgbClr val="FF0000"/>
              </a:solidFill>
              <a:latin typeface="Javanese Text" panose="02000000000000000000" pitchFamily="2" charset="0"/>
            </a:endParaRPr>
          </a:p>
        </p:txBody>
      </p:sp>
    </p:spTree>
    <p:extLst>
      <p:ext uri="{BB962C8B-B14F-4D97-AF65-F5344CB8AC3E}">
        <p14:creationId xmlns:p14="http://schemas.microsoft.com/office/powerpoint/2010/main" val="2490296466"/>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0" y="0"/>
            <a:ext cx="12192000" cy="1325563"/>
          </a:xfrm>
        </p:spPr>
        <p:txBody>
          <a:bodyPr>
            <a:normAutofit/>
          </a:bodyPr>
          <a:lstStyle/>
          <a:p>
            <a:r>
              <a:rPr lang="en-US" sz="4000" b="1" i="1" u="sng" dirty="0">
                <a:effectLst>
                  <a:outerShdw blurRad="38100" dist="38100" dir="2700000" algn="tl">
                    <a:srgbClr val="000000">
                      <a:alpha val="43137"/>
                    </a:srgbClr>
                  </a:outerShdw>
                </a:effectLst>
                <a:latin typeface="Century" panose="02040604050505020304" pitchFamily="18" charset="0"/>
              </a:rPr>
              <a:t>I. KHỞI NGHĨA HAI BÀ TRƯNG (NĂM 40 – 43)</a:t>
            </a:r>
            <a:endParaRPr lang="en-US" sz="4000" dirty="0"/>
          </a:p>
        </p:txBody>
      </p:sp>
      <p:sp>
        <p:nvSpPr>
          <p:cNvPr id="3" name="Content Placeholder 2"/>
          <p:cNvSpPr>
            <a:spLocks noGrp="1"/>
          </p:cNvSpPr>
          <p:nvPr>
            <p:ph idx="1"/>
          </p:nvPr>
        </p:nvSpPr>
        <p:spPr>
          <a:xfrm>
            <a:off x="0" y="1325563"/>
            <a:ext cx="12192000" cy="5763895"/>
          </a:xfrm>
        </p:spPr>
        <p:txBody>
          <a:bodyPr>
            <a:normAutofit/>
          </a:bodyPr>
          <a:lstStyle/>
          <a:p>
            <a:r>
              <a:rPr lang="en-US" sz="3600" dirty="0" smtClean="0">
                <a:latin typeface="SVN-Housttely Signature" panose="02000500000000000000" pitchFamily="50" charset="0"/>
              </a:rPr>
              <a:t>a. Nguyên nhân khởi nghĩa</a:t>
            </a:r>
          </a:p>
          <a:p>
            <a:endParaRPr lang="en-US" sz="3600" dirty="0" smtClean="0">
              <a:latin typeface="SVN-Housttely Signature" panose="02000500000000000000" pitchFamily="50" charset="0"/>
            </a:endParaRPr>
          </a:p>
          <a:p>
            <a:r>
              <a:rPr lang="en-US" sz="3600" dirty="0" smtClean="0">
                <a:latin typeface="SVN-Housttely Signature" panose="02000500000000000000" pitchFamily="50" charset="0"/>
              </a:rPr>
              <a:t>b. Diễn biến</a:t>
            </a:r>
          </a:p>
          <a:p>
            <a:endParaRPr lang="en-US" sz="4400" dirty="0" smtClean="0">
              <a:latin typeface="SVN-Mangoberry" panose="02000500000000000000" pitchFamily="50" charset="0"/>
            </a:endParaRPr>
          </a:p>
          <a:p>
            <a:pPr lvl="3">
              <a:buFont typeface="Courier New" panose="02070309020205020404" pitchFamily="49" charset="0"/>
              <a:buChar char="o"/>
            </a:pPr>
            <a:r>
              <a:rPr lang="en-US" sz="3200" dirty="0" smtClean="0">
                <a:latin typeface="SVN-Mangoberry" panose="02000500000000000000" pitchFamily="50" charset="0"/>
              </a:rPr>
              <a:t>Mùa xuân năm 40 Hai Bà Trưng phất cờ khởi nghãi ở Hát Môn ( Hà Nội )</a:t>
            </a:r>
          </a:p>
          <a:p>
            <a:pPr lvl="3">
              <a:buFont typeface="Courier New" panose="02070309020205020404" pitchFamily="49" charset="0"/>
              <a:buChar char="o"/>
            </a:pPr>
            <a:r>
              <a:rPr lang="en-US" sz="3200" dirty="0" smtClean="0">
                <a:latin typeface="SVN-Mangoberry" panose="02000500000000000000" pitchFamily="50" charset="0"/>
              </a:rPr>
              <a:t>Được nhân dân khắp nơi hưởng ứng, từ Hát Môn, nghĩa quân đánh chiếm Mê Linh, Cổ Loa ( Hà Nội ) và Luy Lâu ( Bắc Ninh ). Thái thú Tô Định chạy trốn về quận Nam Hải ( Quảng Đông )</a:t>
            </a:r>
          </a:p>
          <a:p>
            <a:pPr lvl="3">
              <a:buFont typeface="Courier New" panose="02070309020205020404" pitchFamily="49" charset="0"/>
              <a:buChar char="o"/>
            </a:pPr>
            <a:r>
              <a:rPr lang="en-US" sz="3200" dirty="0" smtClean="0">
                <a:latin typeface="SVN-Mangoberry" panose="02000500000000000000" pitchFamily="50" charset="0"/>
              </a:rPr>
              <a:t>Khởi nghĩa thắng lợi, Trưng Trắc lên ngôi vua, đóng đô ở Mê Linh </a:t>
            </a:r>
            <a:endParaRPr lang="en-US" sz="3200" dirty="0">
              <a:latin typeface="SVN-Mangoberry" panose="02000500000000000000" pitchFamily="50" charset="0"/>
            </a:endParaRPr>
          </a:p>
        </p:txBody>
      </p:sp>
      <p:pic>
        <p:nvPicPr>
          <p:cNvPr id="5" name="Picture 2" descr="Chia sẻ với hơn 111 ảnh động học tập mới nhất - thtantai2.edu.v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9125"/>
            <a:ext cx="1463040" cy="1472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5809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5172891"/>
            <a:ext cx="11926387" cy="679269"/>
          </a:xfrm>
        </p:spPr>
        <p:txBody>
          <a:bodyPr/>
          <a:lstStyle/>
          <a:p>
            <a:pPr marL="0" indent="0">
              <a:buNone/>
            </a:pPr>
            <a:r>
              <a:rPr lang="en-US" dirty="0" smtClean="0">
                <a:latin typeface="Georgia" panose="02040502050405020303" pitchFamily="18" charset="0"/>
              </a:rPr>
              <a:t>                          Tô Định                                                             Hai Bà Trưng</a:t>
            </a:r>
            <a:endParaRPr lang="en-US" dirty="0">
              <a:latin typeface="Georgia" panose="02040502050405020303"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08" y="727674"/>
            <a:ext cx="6048375" cy="4029075"/>
          </a:xfrm>
          <a:prstGeom prst="rect">
            <a:avLst/>
          </a:prstGeom>
          <a:ln>
            <a:noFill/>
          </a:ln>
          <a:effectLst>
            <a:softEdge rad="11250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4266" y="727674"/>
            <a:ext cx="5532121" cy="4047682"/>
          </a:xfrm>
          <a:prstGeom prst="rect">
            <a:avLst/>
          </a:prstGeom>
          <a:ln>
            <a:noFill/>
          </a:ln>
          <a:effectLst>
            <a:softEdge rad="112500"/>
          </a:effectLst>
        </p:spPr>
      </p:pic>
    </p:spTree>
    <p:extLst>
      <p:ext uri="{BB962C8B-B14F-4D97-AF65-F5344CB8AC3E}">
        <p14:creationId xmlns:p14="http://schemas.microsoft.com/office/powerpoint/2010/main" val="30348481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239"/>
            <a:ext cx="12219213" cy="6842759"/>
          </a:xfrm>
          <a:prstGeom prst="rect">
            <a:avLst/>
          </a:prstGeom>
        </p:spPr>
      </p:pic>
      <p:sp>
        <p:nvSpPr>
          <p:cNvPr id="3" name="Content Placeholder 2"/>
          <p:cNvSpPr>
            <a:spLocks noGrp="1"/>
          </p:cNvSpPr>
          <p:nvPr>
            <p:ph idx="1"/>
          </p:nvPr>
        </p:nvSpPr>
        <p:spPr>
          <a:xfrm>
            <a:off x="1724297" y="1211670"/>
            <a:ext cx="7027817" cy="5306695"/>
          </a:xfrm>
        </p:spPr>
        <p:txBody>
          <a:bodyPr/>
          <a:lstStyle/>
          <a:p>
            <a:r>
              <a:rPr lang="en-US" dirty="0">
                <a:latin typeface="SVN-Housttely Signature" panose="02000500000000000000" pitchFamily="50" charset="0"/>
              </a:rPr>
              <a:t>a. Nguyên nhân khởi nghĩa</a:t>
            </a:r>
          </a:p>
          <a:p>
            <a:endParaRPr lang="en-US" dirty="0">
              <a:latin typeface="SVN-Housttely Signature" panose="02000500000000000000" pitchFamily="50" charset="0"/>
            </a:endParaRPr>
          </a:p>
          <a:p>
            <a:r>
              <a:rPr lang="en-US" dirty="0">
                <a:latin typeface="SVN-Housttely Signature" panose="02000500000000000000" pitchFamily="50" charset="0"/>
              </a:rPr>
              <a:t>b. Diễn </a:t>
            </a:r>
            <a:r>
              <a:rPr lang="en-US" dirty="0" smtClean="0">
                <a:latin typeface="SVN-Housttely Signature" panose="02000500000000000000" pitchFamily="50" charset="0"/>
              </a:rPr>
              <a:t>biến</a:t>
            </a:r>
          </a:p>
          <a:p>
            <a:endParaRPr lang="en-US" dirty="0">
              <a:latin typeface="SVN-Housttely Signature" panose="02000500000000000000" pitchFamily="50" charset="0"/>
            </a:endParaRPr>
          </a:p>
          <a:p>
            <a:r>
              <a:rPr lang="en-US" dirty="0" smtClean="0">
                <a:latin typeface="SVN-Housttely Signature" panose="02000500000000000000" pitchFamily="50" charset="0"/>
              </a:rPr>
              <a:t>c. Kết quả và ý nghĩa</a:t>
            </a:r>
            <a:endParaRPr lang="en-US" dirty="0">
              <a:latin typeface="SVN-Housttely Signature" panose="02000500000000000000" pitchFamily="50" charset="0"/>
            </a:endParaRPr>
          </a:p>
          <a:p>
            <a:endParaRPr lang="en-US" dirty="0"/>
          </a:p>
        </p:txBody>
      </p:sp>
      <p:sp>
        <p:nvSpPr>
          <p:cNvPr id="4" name="Title 1"/>
          <p:cNvSpPr txBox="1">
            <a:spLocks noGrp="1"/>
          </p:cNvSpPr>
          <p:nvPr>
            <p:ph type="title"/>
          </p:nvPr>
        </p:nvSpPr>
        <p:spPr>
          <a:xfrm>
            <a:off x="117565" y="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i="1" u="sng" dirty="0" smtClean="0">
                <a:effectLst>
                  <a:outerShdw blurRad="38100" dist="38100" dir="2700000" algn="tl">
                    <a:srgbClr val="000000">
                      <a:alpha val="43137"/>
                    </a:srgbClr>
                  </a:outerShdw>
                </a:effectLst>
                <a:latin typeface="Century" panose="02040604050505020304" pitchFamily="18" charset="0"/>
              </a:rPr>
              <a:t>I. KHỞI NGHĨA HAI BÀ TRƯNG (NĂM 40 – 43)</a:t>
            </a:r>
            <a:endParaRPr lang="en-US" sz="4000" b="1" i="1" u="sng" dirty="0">
              <a:effectLst>
                <a:outerShdw blurRad="38100" dist="38100" dir="2700000" algn="tl">
                  <a:srgbClr val="000000">
                    <a:alpha val="43137"/>
                  </a:srgbClr>
                </a:outerShdw>
              </a:effectLst>
              <a:latin typeface="Century" panose="02040604050505020304" pitchFamily="18" charset="0"/>
            </a:endParaRPr>
          </a:p>
        </p:txBody>
      </p:sp>
    </p:spTree>
    <p:extLst>
      <p:ext uri="{BB962C8B-B14F-4D97-AF65-F5344CB8AC3E}">
        <p14:creationId xmlns:p14="http://schemas.microsoft.com/office/powerpoint/2010/main" val="21127382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5" y="1"/>
            <a:ext cx="12266023" cy="6858000"/>
          </a:xfrm>
          <a:prstGeom prst="rect">
            <a:avLst/>
          </a:prstGeom>
        </p:spPr>
      </p:pic>
      <p:sp>
        <p:nvSpPr>
          <p:cNvPr id="3" name="Content Placeholder 2"/>
          <p:cNvSpPr>
            <a:spLocks noGrp="1"/>
          </p:cNvSpPr>
          <p:nvPr>
            <p:ph idx="1"/>
          </p:nvPr>
        </p:nvSpPr>
        <p:spPr>
          <a:xfrm>
            <a:off x="0" y="1325563"/>
            <a:ext cx="12192000" cy="5532437"/>
          </a:xfrm>
        </p:spPr>
        <p:txBody>
          <a:bodyPr/>
          <a:lstStyle/>
          <a:p>
            <a:r>
              <a:rPr lang="en-US" dirty="0" smtClean="0">
                <a:latin typeface="Cambria Math" panose="02040503050406030204" pitchFamily="18" charset="0"/>
                <a:ea typeface="Cambria Math" panose="02040503050406030204" pitchFamily="18" charset="0"/>
              </a:rPr>
              <a:t>Dựa vào </a:t>
            </a:r>
            <a:r>
              <a:rPr lang="en-US" b="1" i="1" dirty="0" smtClean="0">
                <a:latin typeface="Cambria Math" panose="02040503050406030204" pitchFamily="18" charset="0"/>
                <a:ea typeface="Cambria Math" panose="02040503050406030204" pitchFamily="18" charset="0"/>
              </a:rPr>
              <a:t>thông tin mục I trang 90 – 91</a:t>
            </a:r>
            <a:r>
              <a:rPr lang="en-US" dirty="0" smtClean="0">
                <a:latin typeface="Cambria Math" panose="02040503050406030204" pitchFamily="18" charset="0"/>
                <a:ea typeface="Cambria Math" panose="02040503050406030204" pitchFamily="18" charset="0"/>
              </a:rPr>
              <a:t>, </a:t>
            </a:r>
            <a:r>
              <a:rPr lang="en-US" b="1" i="1" dirty="0" smtClean="0">
                <a:latin typeface="Cambria Math" panose="02040503050406030204" pitchFamily="18" charset="0"/>
                <a:ea typeface="Cambria Math" panose="02040503050406030204" pitchFamily="18" charset="0"/>
              </a:rPr>
              <a:t>tư liệu 18.3 </a:t>
            </a:r>
            <a:r>
              <a:rPr lang="en-US" dirty="0" smtClean="0">
                <a:latin typeface="Cambria Math" panose="02040503050406030204" pitchFamily="18" charset="0"/>
                <a:ea typeface="Cambria Math" panose="02040503050406030204" pitchFamily="18" charset="0"/>
              </a:rPr>
              <a:t>và hiểu biết của bản thân. Em hãy cho biết </a:t>
            </a:r>
            <a:r>
              <a:rPr lang="en-US" b="1" i="1" dirty="0" smtClean="0">
                <a:latin typeface="Cambria Math" panose="02040503050406030204" pitchFamily="18" charset="0"/>
                <a:ea typeface="Cambria Math" panose="02040503050406030204" pitchFamily="18" charset="0"/>
              </a:rPr>
              <a:t>kết quả và ý nghĩa cuộc  </a:t>
            </a:r>
            <a:r>
              <a:rPr lang="en-US" dirty="0" smtClean="0">
                <a:latin typeface="Cambria Math" panose="02040503050406030204" pitchFamily="18" charset="0"/>
                <a:ea typeface="Cambria Math" panose="02040503050406030204" pitchFamily="18" charset="0"/>
              </a:rPr>
              <a:t>khởi nghĩa Hai Bà Trưng ?</a:t>
            </a:r>
            <a:endParaRPr lang="en-US" dirty="0">
              <a:latin typeface="Cambria Math" panose="02040503050406030204" pitchFamily="18" charset="0"/>
              <a:ea typeface="Cambria Math" panose="02040503050406030204" pitchFamily="18" charset="0"/>
            </a:endParaRPr>
          </a:p>
        </p:txBody>
      </p:sp>
      <p:sp>
        <p:nvSpPr>
          <p:cNvPr id="4" name="Title 1"/>
          <p:cNvSpPr>
            <a:spLocks noGrp="1"/>
          </p:cNvSpPr>
          <p:nvPr>
            <p:ph type="title"/>
          </p:nvPr>
        </p:nvSpPr>
        <p:spPr>
          <a:xfrm>
            <a:off x="0" y="1"/>
            <a:ext cx="12192000" cy="1123406"/>
          </a:xfrm>
        </p:spPr>
        <p:txBody>
          <a:bodyPr>
            <a:normAutofit/>
          </a:bodyPr>
          <a:lstStyle/>
          <a:p>
            <a:pPr algn="ctr"/>
            <a:r>
              <a:rPr lang="en-US" sz="4000" b="1" i="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THẢO LUẬN NHÓM </a:t>
            </a:r>
            <a:r>
              <a:rPr lang="en-US" sz="4000" dirty="0" smtClean="0">
                <a:latin typeface="Cambria Math" panose="02040503050406030204" pitchFamily="18" charset="0"/>
                <a:ea typeface="Cambria Math" panose="02040503050406030204" pitchFamily="18" charset="0"/>
              </a:rPr>
              <a:t>( thời gian 5 phút )</a:t>
            </a:r>
            <a:endParaRPr lang="en-US" sz="4000" dirty="0">
              <a:latin typeface="Cambria Math" panose="02040503050406030204" pitchFamily="18" charset="0"/>
              <a:ea typeface="Cambria Math" panose="020405030504060302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2429691" cy="127385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0618" y="2203616"/>
            <a:ext cx="4201613" cy="4480173"/>
          </a:xfrm>
          <a:prstGeom prst="rect">
            <a:avLst/>
          </a:prstGeom>
          <a:ln>
            <a:noFill/>
          </a:ln>
          <a:effectLst>
            <a:softEdge rad="11250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267" y="2203616"/>
            <a:ext cx="5557207" cy="4131752"/>
          </a:xfrm>
          <a:prstGeom prst="rect">
            <a:avLst/>
          </a:prstGeom>
          <a:ln>
            <a:noFill/>
          </a:ln>
          <a:effectLst>
            <a:softEdge rad="112500"/>
          </a:effectLst>
        </p:spPr>
      </p:pic>
    </p:spTree>
    <p:extLst>
      <p:ext uri="{BB962C8B-B14F-4D97-AF65-F5344CB8AC3E}">
        <p14:creationId xmlns:p14="http://schemas.microsoft.com/office/powerpoint/2010/main" val="20151123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nvSpPr>
        <p:spPr>
          <a:xfrm>
            <a:off x="0" y="-179388"/>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i="1" u="sng" dirty="0">
                <a:effectLst>
                  <a:outerShdw blurRad="38100" dist="38100" dir="2700000" algn="tl">
                    <a:srgbClr val="000000">
                      <a:alpha val="43137"/>
                    </a:srgbClr>
                  </a:outerShdw>
                </a:effectLst>
                <a:latin typeface="Century" panose="02040604050505020304" pitchFamily="18" charset="0"/>
              </a:rPr>
              <a:t>I. KHỞI NGHĨA HAI BÀ TRƯNG (NĂM 40 – 43)</a:t>
            </a:r>
            <a:endParaRPr lang="en-US" sz="4000" dirty="0"/>
          </a:p>
        </p:txBody>
      </p:sp>
      <p:sp>
        <p:nvSpPr>
          <p:cNvPr id="5" name="Content Placeholder 2"/>
          <p:cNvSpPr>
            <a:spLocks noGrp="1"/>
          </p:cNvSpPr>
          <p:nvPr>
            <p:ph idx="1"/>
          </p:nvPr>
        </p:nvSpPr>
        <p:spPr>
          <a:xfrm>
            <a:off x="0" y="1146175"/>
            <a:ext cx="5277394" cy="3471696"/>
          </a:xfrm>
        </p:spPr>
        <p:txBody>
          <a:bodyPr/>
          <a:lstStyle/>
          <a:p>
            <a:r>
              <a:rPr lang="en-US" dirty="0">
                <a:latin typeface="SVN-Housttely Signature" panose="02000500000000000000" pitchFamily="50" charset="0"/>
              </a:rPr>
              <a:t>a. Nguyên nhân khởi nghĩa</a:t>
            </a:r>
          </a:p>
          <a:p>
            <a:endParaRPr lang="en-US" dirty="0">
              <a:latin typeface="SVN-Housttely Signature" panose="02000500000000000000" pitchFamily="50" charset="0"/>
            </a:endParaRPr>
          </a:p>
          <a:p>
            <a:r>
              <a:rPr lang="en-US" dirty="0">
                <a:latin typeface="SVN-Housttely Signature" panose="02000500000000000000" pitchFamily="50" charset="0"/>
              </a:rPr>
              <a:t>b. Diễn </a:t>
            </a:r>
            <a:r>
              <a:rPr lang="en-US" dirty="0" smtClean="0">
                <a:latin typeface="SVN-Housttely Signature" panose="02000500000000000000" pitchFamily="50" charset="0"/>
              </a:rPr>
              <a:t>biến</a:t>
            </a:r>
          </a:p>
          <a:p>
            <a:endParaRPr lang="en-US" dirty="0">
              <a:latin typeface="SVN-Housttely Signature" panose="02000500000000000000" pitchFamily="50" charset="0"/>
            </a:endParaRPr>
          </a:p>
          <a:p>
            <a:r>
              <a:rPr lang="en-US" dirty="0" smtClean="0">
                <a:latin typeface="SVN-Housttely Signature" panose="02000500000000000000" pitchFamily="50" charset="0"/>
              </a:rPr>
              <a:t>c. Kết quả và ý nghĩa</a:t>
            </a:r>
            <a:endParaRPr lang="en-US" dirty="0">
              <a:latin typeface="SVN-Housttely Signature" panose="02000500000000000000" pitchFamily="50" charset="0"/>
            </a:endParaRPr>
          </a:p>
          <a:p>
            <a:endParaRPr lang="en-US" dirty="0"/>
          </a:p>
        </p:txBody>
      </p:sp>
      <p:sp>
        <p:nvSpPr>
          <p:cNvPr id="6" name="TextBox 5"/>
          <p:cNvSpPr txBox="1"/>
          <p:nvPr/>
        </p:nvSpPr>
        <p:spPr>
          <a:xfrm>
            <a:off x="5277394" y="1146175"/>
            <a:ext cx="6387737" cy="5509200"/>
          </a:xfrm>
          <a:prstGeom prst="rect">
            <a:avLst/>
          </a:prstGeom>
          <a:noFill/>
        </p:spPr>
        <p:txBody>
          <a:bodyPr wrap="square" rtlCol="0">
            <a:spAutoFit/>
          </a:bodyPr>
          <a:lstStyle/>
          <a:p>
            <a:pPr marL="285750" indent="-285750">
              <a:buFontTx/>
              <a:buChar char="-"/>
            </a:pPr>
            <a:r>
              <a:rPr lang="en-US" sz="3200" dirty="0" smtClean="0">
                <a:latin typeface="Cambria Math" panose="02040503050406030204" pitchFamily="18" charset="0"/>
                <a:ea typeface="Cambria Math" panose="02040503050406030204" pitchFamily="18" charset="0"/>
              </a:rPr>
              <a:t>Kết quả : Mùa hè năm 42, nhà Hán đem quân ra đàn áp. Năm 43, cuộc khởi nghĩa của Hai Bà Trưng thất bại nhân dân thưng tiết, lập đền thờ hai bà ở khắp nơi</a:t>
            </a:r>
          </a:p>
          <a:p>
            <a:pPr marL="285750" indent="-285750">
              <a:buFontTx/>
              <a:buChar char="-"/>
            </a:pPr>
            <a:r>
              <a:rPr lang="en-US" sz="3200" dirty="0" smtClean="0">
                <a:latin typeface="Cambria Math" panose="02040503050406030204" pitchFamily="18" charset="0"/>
                <a:ea typeface="Cambria Math" panose="02040503050406030204" pitchFamily="18" charset="0"/>
              </a:rPr>
              <a:t>Ý nghĩa : </a:t>
            </a:r>
          </a:p>
          <a:p>
            <a:r>
              <a:rPr lang="en-US" sz="3200" dirty="0" smtClean="0">
                <a:latin typeface="Cambria Math" panose="02040503050406030204" pitchFamily="18" charset="0"/>
                <a:ea typeface="Cambria Math" panose="02040503050406030204" pitchFamily="18" charset="0"/>
              </a:rPr>
              <a:t>+  Chứng tỏ tinh thần đấu tranh mạnh mẽ, bất khuất của người Việt</a:t>
            </a:r>
          </a:p>
          <a:p>
            <a:r>
              <a:rPr lang="en-US" sz="3200" dirty="0" smtClean="0">
                <a:latin typeface="Cambria Math" panose="02040503050406030204" pitchFamily="18" charset="0"/>
                <a:ea typeface="Cambria Math" panose="02040503050406030204" pitchFamily="18" charset="0"/>
              </a:rPr>
              <a:t>+  Tạo nền tảng đấu tranh mạnh mẽ và cổ và cho các phong trào giành độc lập, tự chủ sau này</a:t>
            </a:r>
            <a:endParaRPr lang="en-US" sz="3200" dirty="0">
              <a:latin typeface="Cambria Math" panose="02040503050406030204" pitchFamily="18" charset="0"/>
              <a:ea typeface="Cambria Math" panose="02040503050406030204" pitchFamily="18" charset="0"/>
            </a:endParaRPr>
          </a:p>
        </p:txBody>
      </p:sp>
      <p:pic>
        <p:nvPicPr>
          <p:cNvPr id="7" name="Picture 2" descr="Chia sẻ với hơn 111 ảnh động học tập mới nhất - thtantai2.edu.v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0445" y="1192822"/>
            <a:ext cx="1166949" cy="1174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13584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down)">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wipe(down)">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barn(inVertical)">
                                      <p:cBhvr>
                                        <p:cTn id="4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04" y="3938767"/>
            <a:ext cx="5434149" cy="1325563"/>
          </a:xfrm>
        </p:spPr>
        <p:txBody>
          <a:bodyPr>
            <a:normAutofit/>
          </a:bodyPr>
          <a:lstStyle/>
          <a:p>
            <a:pPr algn="ctr"/>
            <a:r>
              <a:rPr lang="en-US" sz="3600" dirty="0" smtClean="0">
                <a:latin typeface="Cambria Math" panose="02040503050406030204" pitchFamily="18" charset="0"/>
                <a:ea typeface="Cambria Math" panose="02040503050406030204" pitchFamily="18" charset="0"/>
              </a:rPr>
              <a:t>Đền thờ Hai Bà Trưng tại Hát Môn ( Phúc Thọ ) </a:t>
            </a:r>
            <a:endParaRPr lang="en-US" sz="3600" dirty="0">
              <a:latin typeface="Cambria Math" panose="02040503050406030204" pitchFamily="18" charset="0"/>
              <a:ea typeface="Cambria Math"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809" y="313509"/>
            <a:ext cx="5215340" cy="3474720"/>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755" y="313509"/>
            <a:ext cx="6177280" cy="3474720"/>
          </a:xfrm>
          <a:prstGeom prst="rect">
            <a:avLst/>
          </a:prstGeom>
          <a:ln>
            <a:noFill/>
          </a:ln>
          <a:effectLst>
            <a:softEdge rad="112500"/>
          </a:effectLst>
        </p:spPr>
      </p:pic>
      <p:sp>
        <p:nvSpPr>
          <p:cNvPr id="6" name="TextBox 5"/>
          <p:cNvSpPr txBox="1"/>
          <p:nvPr/>
        </p:nvSpPr>
        <p:spPr>
          <a:xfrm>
            <a:off x="6361612" y="3979408"/>
            <a:ext cx="5146766" cy="1200329"/>
          </a:xfrm>
          <a:prstGeom prst="rect">
            <a:avLst/>
          </a:prstGeom>
          <a:noFill/>
        </p:spPr>
        <p:txBody>
          <a:bodyPr wrap="square" rtlCol="0">
            <a:spAutoFit/>
          </a:bodyPr>
          <a:lstStyle/>
          <a:p>
            <a:pPr algn="ctr"/>
            <a:r>
              <a:rPr lang="en-US" sz="3600" dirty="0" smtClean="0">
                <a:latin typeface="Cambria Math" panose="02040503050406030204" pitchFamily="18" charset="0"/>
                <a:ea typeface="Cambria Math" panose="02040503050406030204" pitchFamily="18" charset="0"/>
              </a:rPr>
              <a:t>Đền thờ Hai Bà Trưng</a:t>
            </a:r>
          </a:p>
          <a:p>
            <a:pPr algn="ctr"/>
            <a:r>
              <a:rPr lang="en-US" sz="3600" dirty="0" smtClean="0">
                <a:latin typeface="Cambria Math" panose="02040503050406030204" pitchFamily="18" charset="0"/>
                <a:ea typeface="Cambria Math" panose="02040503050406030204" pitchFamily="18" charset="0"/>
              </a:rPr>
              <a:t>( Mê Linh )</a:t>
            </a:r>
            <a:endParaRPr lang="en-US" sz="36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6482809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423" t="15491" r="1581" b="19627"/>
          <a:stretch/>
        </p:blipFill>
        <p:spPr>
          <a:xfrm>
            <a:off x="0" y="-182878"/>
            <a:ext cx="11900263" cy="6492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itle 1"/>
          <p:cNvSpPr>
            <a:spLocks noGrp="1"/>
          </p:cNvSpPr>
          <p:nvPr>
            <p:ph type="title"/>
          </p:nvPr>
        </p:nvSpPr>
        <p:spPr>
          <a:xfrm>
            <a:off x="2797628" y="2834005"/>
            <a:ext cx="7195457" cy="1325563"/>
          </a:xfrm>
        </p:spPr>
        <p:txBody>
          <a:bodyPr/>
          <a:lstStyle/>
          <a:p>
            <a:r>
              <a:rPr lang="en-US" dirty="0" smtClean="0">
                <a:solidFill>
                  <a:srgbClr val="FF0000"/>
                </a:solidFill>
                <a:latin typeface="SVN-Mangoberry" panose="02000500000000000000" pitchFamily="50" charset="0"/>
              </a:rPr>
              <a:t>CẢM ƠN CÁC EM ĐÃ LẮNG NGHE</a:t>
            </a:r>
            <a:endParaRPr lang="en-US" dirty="0">
              <a:solidFill>
                <a:srgbClr val="FF0000"/>
              </a:solidFill>
              <a:latin typeface="SVN-Mangoberry" panose="02000500000000000000" pitchFamily="50" charset="0"/>
            </a:endParaRPr>
          </a:p>
        </p:txBody>
      </p:sp>
    </p:spTree>
    <p:extLst>
      <p:ext uri="{BB962C8B-B14F-4D97-AF65-F5344CB8AC3E}">
        <p14:creationId xmlns:p14="http://schemas.microsoft.com/office/powerpoint/2010/main" val="36303388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2377785" cy="6962504"/>
          </a:xfrm>
        </p:spPr>
      </p:pic>
      <p:sp>
        <p:nvSpPr>
          <p:cNvPr id="2" name="Title 1"/>
          <p:cNvSpPr>
            <a:spLocks noGrp="1"/>
          </p:cNvSpPr>
          <p:nvPr>
            <p:ph type="title"/>
          </p:nvPr>
        </p:nvSpPr>
        <p:spPr>
          <a:xfrm>
            <a:off x="1484085" y="2572747"/>
            <a:ext cx="10707915" cy="1325563"/>
          </a:xfrm>
        </p:spPr>
        <p:txBody>
          <a:bodyPr>
            <a:noAutofit/>
          </a:bodyPr>
          <a:lstStyle/>
          <a:p>
            <a:r>
              <a:rPr lang="en-US" sz="6000" b="1" i="1" u="sng" dirty="0" smtClean="0">
                <a:solidFill>
                  <a:schemeClr val="accent2"/>
                </a:solidFill>
                <a:effectLst>
                  <a:outerShdw blurRad="38100" dist="38100" dir="2700000" algn="tl">
                    <a:srgbClr val="000000">
                      <a:alpha val="43137"/>
                    </a:srgbClr>
                  </a:outerShdw>
                </a:effectLst>
                <a:latin typeface="Javanese Text" panose="02000000000000000000" pitchFamily="2" charset="0"/>
              </a:rPr>
              <a:t>Bài 18:</a:t>
            </a:r>
            <a:r>
              <a:rPr lang="en-US" sz="6000" dirty="0" smtClean="0">
                <a:latin typeface="Javanese Text" panose="02000000000000000000" pitchFamily="2" charset="0"/>
              </a:rPr>
              <a:t> </a:t>
            </a:r>
            <a:r>
              <a:rPr lang="en-US" sz="6000" dirty="0" smtClean="0">
                <a:solidFill>
                  <a:srgbClr val="FF0000"/>
                </a:solidFill>
                <a:latin typeface="Javanese Text" panose="02000000000000000000" pitchFamily="2" charset="0"/>
              </a:rPr>
              <a:t>CÁC CUỘC ĐẤU TRANH GIÀNH ĐỘC LẬP DÂN TỘC TRƯỚC THẾ KỈ X</a:t>
            </a:r>
            <a:endParaRPr lang="en-US" sz="6000" dirty="0">
              <a:solidFill>
                <a:srgbClr val="FF0000"/>
              </a:solidFill>
              <a:latin typeface="Javanese Text" panose="02000000000000000000" pitchFamily="2" charset="0"/>
            </a:endParaRPr>
          </a:p>
        </p:txBody>
      </p:sp>
    </p:spTree>
    <p:extLst>
      <p:ext uri="{BB962C8B-B14F-4D97-AF65-F5344CB8AC3E}">
        <p14:creationId xmlns:p14="http://schemas.microsoft.com/office/powerpoint/2010/main" val="468461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5" y="3424"/>
            <a:ext cx="12192001" cy="6866164"/>
          </a:xfrm>
          <a:prstGeom prst="rect">
            <a:avLst/>
          </a:prstGeom>
        </p:spPr>
      </p:pic>
      <p:sp>
        <p:nvSpPr>
          <p:cNvPr id="2" name="Title 1"/>
          <p:cNvSpPr>
            <a:spLocks noGrp="1"/>
          </p:cNvSpPr>
          <p:nvPr>
            <p:ph type="title"/>
          </p:nvPr>
        </p:nvSpPr>
        <p:spPr>
          <a:xfrm>
            <a:off x="838200" y="0"/>
            <a:ext cx="10515600" cy="1325563"/>
          </a:xfrm>
        </p:spPr>
        <p:txBody>
          <a:bodyPr>
            <a:normAutofit/>
          </a:bodyPr>
          <a:lstStyle/>
          <a:p>
            <a:pPr algn="ctr"/>
            <a:r>
              <a:rPr lang="en-US" sz="4800" dirty="0" smtClean="0">
                <a:latin typeface="SVN-Mangoberry" panose="02000500000000000000" pitchFamily="50" charset="0"/>
              </a:rPr>
              <a:t>NỘI DUNG BÀI HỌC</a:t>
            </a:r>
            <a:endParaRPr lang="en-US" sz="4800" dirty="0">
              <a:latin typeface="SVN-Mangoberry" panose="02000500000000000000" pitchFamily="50" charset="0"/>
            </a:endParaRPr>
          </a:p>
        </p:txBody>
      </p:sp>
      <p:sp>
        <p:nvSpPr>
          <p:cNvPr id="4" name="Rounded Rectangle 3"/>
          <p:cNvSpPr/>
          <p:nvPr/>
        </p:nvSpPr>
        <p:spPr>
          <a:xfrm>
            <a:off x="104502" y="1325563"/>
            <a:ext cx="339635" cy="544099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Rounded Rectangle 12"/>
          <p:cNvSpPr/>
          <p:nvPr/>
        </p:nvSpPr>
        <p:spPr>
          <a:xfrm>
            <a:off x="444134" y="1590561"/>
            <a:ext cx="1724297" cy="248194"/>
          </a:xfrm>
          <a:prstGeom prst="round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4" name="Rounded Rectangle 13"/>
          <p:cNvSpPr/>
          <p:nvPr/>
        </p:nvSpPr>
        <p:spPr>
          <a:xfrm>
            <a:off x="444129" y="2632483"/>
            <a:ext cx="1724297" cy="24819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5" name="Rounded Rectangle 14"/>
          <p:cNvSpPr/>
          <p:nvPr/>
        </p:nvSpPr>
        <p:spPr>
          <a:xfrm>
            <a:off x="444129" y="3766774"/>
            <a:ext cx="1724297" cy="24819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6" name="Rounded Rectangle 15"/>
          <p:cNvSpPr/>
          <p:nvPr/>
        </p:nvSpPr>
        <p:spPr>
          <a:xfrm>
            <a:off x="444129" y="4893605"/>
            <a:ext cx="1724297" cy="24819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7" name="Rounded Rectangle 16"/>
          <p:cNvSpPr/>
          <p:nvPr/>
        </p:nvSpPr>
        <p:spPr>
          <a:xfrm>
            <a:off x="444133" y="6151993"/>
            <a:ext cx="1724297" cy="24819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8" name="Rounded Rectangle 17"/>
          <p:cNvSpPr/>
          <p:nvPr/>
        </p:nvSpPr>
        <p:spPr>
          <a:xfrm>
            <a:off x="2168426" y="1278908"/>
            <a:ext cx="7824660" cy="9144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19" name="Rounded Rectangle 18"/>
          <p:cNvSpPr/>
          <p:nvPr/>
        </p:nvSpPr>
        <p:spPr>
          <a:xfrm>
            <a:off x="2168426" y="2315436"/>
            <a:ext cx="7824660" cy="9144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0" name="Rounded Rectangle 19"/>
          <p:cNvSpPr/>
          <p:nvPr/>
        </p:nvSpPr>
        <p:spPr>
          <a:xfrm>
            <a:off x="2168426" y="3408815"/>
            <a:ext cx="7824660" cy="9144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1" name="Rounded Rectangle 20"/>
          <p:cNvSpPr/>
          <p:nvPr/>
        </p:nvSpPr>
        <p:spPr>
          <a:xfrm>
            <a:off x="2168426" y="4591299"/>
            <a:ext cx="7824660" cy="9144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2" name="Rounded Rectangle 21"/>
          <p:cNvSpPr/>
          <p:nvPr/>
        </p:nvSpPr>
        <p:spPr>
          <a:xfrm>
            <a:off x="2168426" y="5694793"/>
            <a:ext cx="7824660" cy="9144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3" name="TextBox 22"/>
          <p:cNvSpPr txBox="1"/>
          <p:nvPr/>
        </p:nvSpPr>
        <p:spPr>
          <a:xfrm>
            <a:off x="2665905" y="1447691"/>
            <a:ext cx="5902237" cy="461665"/>
          </a:xfrm>
          <a:prstGeom prst="rect">
            <a:avLst/>
          </a:prstGeom>
          <a:noFill/>
        </p:spPr>
        <p:txBody>
          <a:bodyPr wrap="square" rtlCol="0">
            <a:spAutoFit/>
          </a:bodyPr>
          <a:lstStyle/>
          <a:p>
            <a:pPr marL="400050" indent="-400050" algn="ctr">
              <a:buAutoNum type="romanUcPeriod"/>
            </a:pPr>
            <a:r>
              <a:rPr lang="en-US" sz="2400" dirty="0" smtClean="0">
                <a:latin typeface="SVN-Mangoberry" panose="02000500000000000000" pitchFamily="50" charset="0"/>
              </a:rPr>
              <a:t>KHỞI NGHĨA HAI BÀ TRƯNG (NĂM 40-43)</a:t>
            </a:r>
            <a:endParaRPr lang="en-US" sz="2400" dirty="0">
              <a:latin typeface="SVN-Mangoberry" panose="02000500000000000000" pitchFamily="50" charset="0"/>
            </a:endParaRPr>
          </a:p>
        </p:txBody>
      </p:sp>
      <p:sp>
        <p:nvSpPr>
          <p:cNvPr id="24" name="TextBox 23"/>
          <p:cNvSpPr txBox="1"/>
          <p:nvPr/>
        </p:nvSpPr>
        <p:spPr>
          <a:xfrm>
            <a:off x="2665902" y="2541803"/>
            <a:ext cx="5902237" cy="461665"/>
          </a:xfrm>
          <a:prstGeom prst="rect">
            <a:avLst/>
          </a:prstGeom>
          <a:noFill/>
        </p:spPr>
        <p:txBody>
          <a:bodyPr wrap="square" rtlCol="0">
            <a:spAutoFit/>
          </a:bodyPr>
          <a:lstStyle/>
          <a:p>
            <a:pPr algn="ctr"/>
            <a:r>
              <a:rPr lang="en-US" sz="2400" dirty="0" smtClean="0">
                <a:latin typeface="SVN-Mangoberry" panose="02000500000000000000" pitchFamily="50" charset="0"/>
              </a:rPr>
              <a:t>II. KHỞI NGHĨA BÀ TRIỆU (NĂM 248)</a:t>
            </a:r>
            <a:endParaRPr lang="en-US" sz="2400" dirty="0">
              <a:latin typeface="SVN-Mangoberry" panose="02000500000000000000" pitchFamily="50" charset="0"/>
            </a:endParaRPr>
          </a:p>
        </p:txBody>
      </p:sp>
      <p:sp>
        <p:nvSpPr>
          <p:cNvPr id="25" name="TextBox 24"/>
          <p:cNvSpPr txBox="1"/>
          <p:nvPr/>
        </p:nvSpPr>
        <p:spPr>
          <a:xfrm>
            <a:off x="2665902" y="3497920"/>
            <a:ext cx="7157379" cy="830997"/>
          </a:xfrm>
          <a:prstGeom prst="rect">
            <a:avLst/>
          </a:prstGeom>
          <a:noFill/>
        </p:spPr>
        <p:txBody>
          <a:bodyPr wrap="square" rtlCol="0">
            <a:spAutoFit/>
          </a:bodyPr>
          <a:lstStyle/>
          <a:p>
            <a:pPr algn="ctr"/>
            <a:r>
              <a:rPr lang="en-US" sz="2400" dirty="0" smtClean="0">
                <a:latin typeface="SVN-Mangoberry" panose="02000500000000000000" pitchFamily="50" charset="0"/>
              </a:rPr>
              <a:t>III. KHỞI NGHĨA LÝ BÍ VÀ NHÀ NƯỚC VẠN XUÂN</a:t>
            </a:r>
          </a:p>
          <a:p>
            <a:pPr algn="ctr"/>
            <a:r>
              <a:rPr lang="en-US" sz="2400" dirty="0" smtClean="0">
                <a:latin typeface="SVN-Mangoberry" panose="02000500000000000000" pitchFamily="50" charset="0"/>
              </a:rPr>
              <a:t>(NĂM 542-602) </a:t>
            </a:r>
            <a:endParaRPr lang="en-US" sz="2400" dirty="0">
              <a:latin typeface="SVN-Mangoberry" panose="02000500000000000000" pitchFamily="50" charset="0"/>
            </a:endParaRPr>
          </a:p>
        </p:txBody>
      </p:sp>
      <p:sp>
        <p:nvSpPr>
          <p:cNvPr id="26" name="TextBox 25"/>
          <p:cNvSpPr txBox="1"/>
          <p:nvPr/>
        </p:nvSpPr>
        <p:spPr>
          <a:xfrm>
            <a:off x="2665902" y="4817666"/>
            <a:ext cx="7315228" cy="461665"/>
          </a:xfrm>
          <a:prstGeom prst="rect">
            <a:avLst/>
          </a:prstGeom>
          <a:noFill/>
        </p:spPr>
        <p:txBody>
          <a:bodyPr wrap="square" rtlCol="0">
            <a:spAutoFit/>
          </a:bodyPr>
          <a:lstStyle/>
          <a:p>
            <a:pPr algn="ctr"/>
            <a:r>
              <a:rPr lang="en-US" sz="2400" dirty="0" smtClean="0">
                <a:latin typeface="SVN-Mangoberry" panose="02000500000000000000" pitchFamily="50" charset="0"/>
              </a:rPr>
              <a:t>IV. KHỞI NGHĨA MAI THÚC LOAN (NĂM 713-722)</a:t>
            </a:r>
            <a:endParaRPr lang="en-US" sz="2400" dirty="0">
              <a:latin typeface="SVN-Mangoberry" panose="02000500000000000000" pitchFamily="50" charset="0"/>
            </a:endParaRPr>
          </a:p>
        </p:txBody>
      </p:sp>
      <p:sp>
        <p:nvSpPr>
          <p:cNvPr id="27" name="TextBox 26"/>
          <p:cNvSpPr txBox="1"/>
          <p:nvPr/>
        </p:nvSpPr>
        <p:spPr>
          <a:xfrm>
            <a:off x="2665903" y="5943600"/>
            <a:ext cx="6054640" cy="461665"/>
          </a:xfrm>
          <a:prstGeom prst="rect">
            <a:avLst/>
          </a:prstGeom>
          <a:noFill/>
        </p:spPr>
        <p:txBody>
          <a:bodyPr wrap="square" rtlCol="0">
            <a:spAutoFit/>
          </a:bodyPr>
          <a:lstStyle/>
          <a:p>
            <a:pPr algn="ctr"/>
            <a:r>
              <a:rPr lang="en-US" sz="2400" dirty="0" smtClean="0">
                <a:latin typeface="SVN-Mangoberry" panose="02000500000000000000" pitchFamily="50" charset="0"/>
              </a:rPr>
              <a:t>V. KHỞI NGHĨA PHÙNG HƯNG</a:t>
            </a:r>
            <a:endParaRPr lang="en-US" sz="2400" dirty="0">
              <a:latin typeface="SVN-Mangoberry" panose="02000500000000000000" pitchFamily="50" charset="0"/>
            </a:endParaRPr>
          </a:p>
        </p:txBody>
      </p:sp>
    </p:spTree>
    <p:extLst>
      <p:ext uri="{BB962C8B-B14F-4D97-AF65-F5344CB8AC3E}">
        <p14:creationId xmlns:p14="http://schemas.microsoft.com/office/powerpoint/2010/main" val="5254375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animEffect transition="in" filter="barn(inVertical)">
                                      <p:cBhvr>
                                        <p:cTn id="27"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4249"/>
            <a:ext cx="12192001" cy="6892225"/>
          </a:xfrm>
          <a:prstGeom prst="rect">
            <a:avLst/>
          </a:prstGeom>
        </p:spPr>
      </p:pic>
      <p:sp>
        <p:nvSpPr>
          <p:cNvPr id="2" name="Title 1"/>
          <p:cNvSpPr>
            <a:spLocks noGrp="1"/>
          </p:cNvSpPr>
          <p:nvPr>
            <p:ph type="title"/>
          </p:nvPr>
        </p:nvSpPr>
        <p:spPr>
          <a:xfrm>
            <a:off x="1338879" y="242047"/>
            <a:ext cx="10515600" cy="1325563"/>
          </a:xfrm>
        </p:spPr>
        <p:txBody>
          <a:bodyPr/>
          <a:lstStyle/>
          <a:p>
            <a:pPr algn="ctr"/>
            <a:r>
              <a:rPr lang="en-US" dirty="0" smtClean="0">
                <a:latin typeface="Century" panose="02040604050505020304" pitchFamily="18" charset="0"/>
              </a:rPr>
              <a:t>MỤC TIÊU BÀI HỌC</a:t>
            </a:r>
            <a:endParaRPr lang="en-US" dirty="0">
              <a:latin typeface="Century" panose="02040604050505020304" pitchFamily="18" charset="0"/>
            </a:endParaRPr>
          </a:p>
        </p:txBody>
      </p:sp>
      <p:sp>
        <p:nvSpPr>
          <p:cNvPr id="3" name="Content Placeholder 2"/>
          <p:cNvSpPr>
            <a:spLocks noGrp="1"/>
          </p:cNvSpPr>
          <p:nvPr>
            <p:ph idx="1"/>
          </p:nvPr>
        </p:nvSpPr>
        <p:spPr>
          <a:xfrm>
            <a:off x="2068286" y="1316843"/>
            <a:ext cx="10515600" cy="542426"/>
          </a:xfrm>
        </p:spPr>
        <p:txBody>
          <a:bodyPr>
            <a:normAutofit/>
          </a:bodyPr>
          <a:lstStyle/>
          <a:p>
            <a:pPr marL="0" indent="0">
              <a:buNone/>
            </a:pPr>
            <a:r>
              <a:rPr lang="en-US" sz="3200" dirty="0" smtClean="0">
                <a:latin typeface="SVN-Housttely Signature" panose="02000500000000000000" pitchFamily="50" charset="0"/>
              </a:rPr>
              <a:t>Sau bài học này, học sinh:</a:t>
            </a:r>
            <a:endParaRPr lang="en-US" sz="3200" dirty="0">
              <a:latin typeface="SVN-Housttely Signature" panose="02000500000000000000" pitchFamily="50" charset="0"/>
            </a:endParaRPr>
          </a:p>
        </p:txBody>
      </p:sp>
      <p:sp>
        <p:nvSpPr>
          <p:cNvPr id="5" name="Rectangle 4"/>
          <p:cNvSpPr/>
          <p:nvPr/>
        </p:nvSpPr>
        <p:spPr>
          <a:xfrm>
            <a:off x="1335677" y="1952580"/>
            <a:ext cx="9520646" cy="60089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SVN-Mangoberry" panose="02000500000000000000" pitchFamily="50" charset="0"/>
              </a:rPr>
              <a:t>1. Giải thích được nguyên nhân cuộc khởi nghĩa</a:t>
            </a:r>
            <a:endParaRPr lang="en-US" sz="3200" dirty="0">
              <a:solidFill>
                <a:schemeClr val="tx1"/>
              </a:solidFill>
              <a:latin typeface="SVN-Mangoberry" panose="02000500000000000000" pitchFamily="50" charset="0"/>
            </a:endParaRPr>
          </a:p>
        </p:txBody>
      </p:sp>
      <p:sp>
        <p:nvSpPr>
          <p:cNvPr id="7" name="Rectangle 6"/>
          <p:cNvSpPr/>
          <p:nvPr/>
        </p:nvSpPr>
        <p:spPr>
          <a:xfrm>
            <a:off x="1335677" y="3638323"/>
            <a:ext cx="9520646" cy="60089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SVN-Mangoberry" panose="02000500000000000000" pitchFamily="50" charset="0"/>
              </a:rPr>
              <a:t>3. Nêu được ý nghĩa và kết quả của các cuộc khởi nghĩa tiêu biểu</a:t>
            </a:r>
            <a:endParaRPr lang="en-US" sz="3200" dirty="0">
              <a:solidFill>
                <a:schemeClr val="tx1"/>
              </a:solidFill>
              <a:latin typeface="SVN-Mangoberry" panose="02000500000000000000" pitchFamily="50" charset="0"/>
            </a:endParaRPr>
          </a:p>
        </p:txBody>
      </p:sp>
      <p:sp>
        <p:nvSpPr>
          <p:cNvPr id="8" name="Rectangle 7"/>
          <p:cNvSpPr/>
          <p:nvPr/>
        </p:nvSpPr>
        <p:spPr>
          <a:xfrm>
            <a:off x="1335677" y="2740094"/>
            <a:ext cx="9520646" cy="60089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3200" dirty="0" smtClean="0">
                <a:solidFill>
                  <a:schemeClr val="tx1"/>
                </a:solidFill>
                <a:latin typeface="SVN-Mangoberry" panose="02000500000000000000" pitchFamily="50" charset="0"/>
              </a:rPr>
              <a:t>2. Trình bày được những diễn biến chính của các cuộc khởi nghĩa</a:t>
            </a:r>
            <a:endParaRPr lang="en-US" sz="3200" dirty="0">
              <a:solidFill>
                <a:schemeClr val="tx1"/>
              </a:solidFill>
              <a:latin typeface="SVN-Mangoberry" panose="02000500000000000000" pitchFamily="50" charset="0"/>
            </a:endParaRPr>
          </a:p>
        </p:txBody>
      </p:sp>
      <p:sp>
        <p:nvSpPr>
          <p:cNvPr id="9" name="Rectangle 8"/>
          <p:cNvSpPr/>
          <p:nvPr/>
        </p:nvSpPr>
        <p:spPr>
          <a:xfrm>
            <a:off x="1335677" y="4536552"/>
            <a:ext cx="9520646" cy="60089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SVN-Mangoberry" panose="02000500000000000000" pitchFamily="50" charset="0"/>
              </a:rPr>
              <a:t>4. Lập được sơ đồ, biểu đồ về các cuộc khởi nghĩa tiêu biểu</a:t>
            </a:r>
            <a:endParaRPr lang="en-US" sz="3200" dirty="0">
              <a:solidFill>
                <a:schemeClr val="tx1"/>
              </a:solidFill>
              <a:latin typeface="SVN-Mangoberry" panose="02000500000000000000" pitchFamily="50" charset="0"/>
            </a:endParaRPr>
          </a:p>
        </p:txBody>
      </p:sp>
    </p:spTree>
    <p:extLst>
      <p:ext uri="{BB962C8B-B14F-4D97-AF65-F5344CB8AC3E}">
        <p14:creationId xmlns:p14="http://schemas.microsoft.com/office/powerpoint/2010/main" val="5991125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192001" cy="6916783"/>
          </a:xfrm>
          <a:prstGeom prst="rect">
            <a:avLst/>
          </a:prstGeom>
        </p:spPr>
      </p:pic>
      <p:sp>
        <p:nvSpPr>
          <p:cNvPr id="2" name="Title 1"/>
          <p:cNvSpPr>
            <a:spLocks noGrp="1"/>
          </p:cNvSpPr>
          <p:nvPr>
            <p:ph type="title"/>
          </p:nvPr>
        </p:nvSpPr>
        <p:spPr>
          <a:xfrm>
            <a:off x="-78377" y="39188"/>
            <a:ext cx="12270377" cy="1325563"/>
          </a:xfrm>
        </p:spPr>
        <p:txBody>
          <a:bodyPr>
            <a:normAutofit/>
          </a:bodyPr>
          <a:lstStyle/>
          <a:p>
            <a:r>
              <a:rPr lang="en-US" sz="4000" b="1" i="1" u="sng" dirty="0" smtClean="0">
                <a:effectLst>
                  <a:outerShdw blurRad="38100" dist="38100" dir="2700000" algn="tl">
                    <a:srgbClr val="000000">
                      <a:alpha val="43137"/>
                    </a:srgbClr>
                  </a:outerShdw>
                </a:effectLst>
                <a:latin typeface="Century" panose="02040604050505020304" pitchFamily="18" charset="0"/>
              </a:rPr>
              <a:t>I. KHỞI NGHĨA HAI BÀ TRƯNG (NĂM 40 – 43)</a:t>
            </a:r>
            <a:endParaRPr lang="en-US" sz="4000" b="1" i="1" u="sng" dirty="0">
              <a:effectLst>
                <a:outerShdw blurRad="38100" dist="38100" dir="2700000" algn="tl">
                  <a:srgbClr val="000000">
                    <a:alpha val="43137"/>
                  </a:srgbClr>
                </a:outerShdw>
              </a:effectLst>
              <a:latin typeface="Century" panose="02040604050505020304" pitchFamily="18" charset="0"/>
            </a:endParaRPr>
          </a:p>
        </p:txBody>
      </p:sp>
      <p:sp>
        <p:nvSpPr>
          <p:cNvPr id="3" name="Content Placeholder 2"/>
          <p:cNvSpPr>
            <a:spLocks noGrp="1"/>
          </p:cNvSpPr>
          <p:nvPr>
            <p:ph idx="1"/>
          </p:nvPr>
        </p:nvSpPr>
        <p:spPr>
          <a:xfrm>
            <a:off x="0" y="1168807"/>
            <a:ext cx="12192000" cy="5493249"/>
          </a:xfrm>
        </p:spPr>
        <p:txBody>
          <a:bodyPr/>
          <a:lstStyle/>
          <a:p>
            <a:r>
              <a:rPr lang="en-US" dirty="0" smtClean="0">
                <a:latin typeface="SVN-Mangoberry" panose="02000500000000000000" pitchFamily="50" charset="0"/>
              </a:rPr>
              <a:t>a. Nguyên nhân khởi nghĩa</a:t>
            </a:r>
          </a:p>
          <a:p>
            <a:pPr algn="ctr"/>
            <a:r>
              <a:rPr lang="en-US" dirty="0" smtClean="0">
                <a:latin typeface="SVN-Mangoberry" panose="02000500000000000000" pitchFamily="50" charset="0"/>
              </a:rPr>
              <a:t>                        Em hãy cho biết nguyên nhân cuộc khởi nghĩa Hai Bà Trưng qua những câu thơ trích trong </a:t>
            </a:r>
            <a:r>
              <a:rPr lang="en-US" b="1" i="1" dirty="0" smtClean="0">
                <a:effectLst>
                  <a:outerShdw blurRad="38100" dist="38100" dir="2700000" algn="tl">
                    <a:srgbClr val="000000">
                      <a:alpha val="43137"/>
                    </a:srgbClr>
                  </a:outerShdw>
                </a:effectLst>
                <a:latin typeface="SVN-Mangoberry" panose="02000500000000000000" pitchFamily="50" charset="0"/>
              </a:rPr>
              <a:t>Thiên Nam ngữ lục, thế kỉ XVIII</a:t>
            </a:r>
          </a:p>
          <a:p>
            <a:r>
              <a:rPr lang="en-US" b="1" i="1" dirty="0" smtClean="0">
                <a:effectLst>
                  <a:outerShdw blurRad="38100" dist="38100" dir="2700000" algn="tl">
                    <a:srgbClr val="000000">
                      <a:alpha val="43137"/>
                    </a:srgbClr>
                  </a:outerShdw>
                </a:effectLst>
                <a:latin typeface="SVN-Mangoberry" panose="02000500000000000000" pitchFamily="50" charset="0"/>
              </a:rPr>
              <a:t>                                 </a:t>
            </a:r>
            <a:endParaRPr lang="en-US" b="1" i="1" dirty="0">
              <a:effectLst>
                <a:outerShdw blurRad="38100" dist="38100" dir="2700000" algn="tl">
                  <a:srgbClr val="000000">
                    <a:alpha val="43137"/>
                  </a:srgbClr>
                </a:outerShdw>
              </a:effectLst>
              <a:latin typeface="SVN-Mangoberry" panose="02000500000000000000" pitchFamily="50"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71124"/>
            <a:ext cx="1737360" cy="2090977"/>
          </a:xfrm>
          <a:prstGeom prst="rect">
            <a:avLst/>
          </a:prstGeom>
        </p:spPr>
      </p:pic>
      <p:sp>
        <p:nvSpPr>
          <p:cNvPr id="5" name="Flowchart: Punched Tape 4"/>
          <p:cNvSpPr/>
          <p:nvPr/>
        </p:nvSpPr>
        <p:spPr>
          <a:xfrm>
            <a:off x="3405052" y="2716612"/>
            <a:ext cx="6139542" cy="3932557"/>
          </a:xfrm>
          <a:prstGeom prst="flowChartPunchedTap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SVN-Alluring" pitchFamily="50" charset="0"/>
              </a:rPr>
              <a:t>“ Một xin rửa sạch nước thù</a:t>
            </a:r>
          </a:p>
          <a:p>
            <a:pPr algn="ctr"/>
            <a:r>
              <a:rPr lang="en-US" sz="3600" dirty="0" smtClean="0">
                <a:solidFill>
                  <a:srgbClr val="FF0000"/>
                </a:solidFill>
                <a:latin typeface="SVN-Alluring" pitchFamily="50" charset="0"/>
              </a:rPr>
              <a:t>Hai xin đem lại nghiệp xưa họ Hùng.</a:t>
            </a:r>
          </a:p>
          <a:p>
            <a:pPr algn="ctr"/>
            <a:r>
              <a:rPr lang="en-US" sz="3600" dirty="0" smtClean="0">
                <a:solidFill>
                  <a:srgbClr val="FF0000"/>
                </a:solidFill>
                <a:latin typeface="SVN-Alluring" pitchFamily="50" charset="0"/>
              </a:rPr>
              <a:t>Ba kẻ oan ức lòng chồng </a:t>
            </a:r>
          </a:p>
          <a:p>
            <a:pPr algn="ctr"/>
            <a:r>
              <a:rPr lang="en-US" sz="3600" dirty="0" smtClean="0">
                <a:solidFill>
                  <a:srgbClr val="FF0000"/>
                </a:solidFill>
                <a:latin typeface="SVN-Alluring" pitchFamily="50" charset="0"/>
              </a:rPr>
              <a:t>Bốn xin vẹn vẹn sở công lênh này. ”</a:t>
            </a:r>
            <a:endParaRPr lang="en-US" sz="3600" dirty="0">
              <a:solidFill>
                <a:srgbClr val="FF0000"/>
              </a:solidFill>
              <a:latin typeface="SVN-Alluring" pitchFamily="50" charset="0"/>
            </a:endParaRPr>
          </a:p>
        </p:txBody>
      </p:sp>
    </p:spTree>
    <p:extLst>
      <p:ext uri="{BB962C8B-B14F-4D97-AF65-F5344CB8AC3E}">
        <p14:creationId xmlns:p14="http://schemas.microsoft.com/office/powerpoint/2010/main" val="500048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down)">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txBox="1">
            <a:spLocks/>
          </p:cNvSpPr>
          <p:nvPr/>
        </p:nvSpPr>
        <p:spPr>
          <a:xfrm>
            <a:off x="222069" y="26670"/>
            <a:ext cx="122703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i="1" u="sng" dirty="0" smtClean="0">
                <a:effectLst>
                  <a:outerShdw blurRad="38100" dist="38100" dir="2700000" algn="tl">
                    <a:srgbClr val="000000">
                      <a:alpha val="43137"/>
                    </a:srgbClr>
                  </a:outerShdw>
                </a:effectLst>
                <a:latin typeface="Century" panose="02040604050505020304" pitchFamily="18" charset="0"/>
              </a:rPr>
              <a:t>I. KHỞI NGHĨA HAI BÀ TRƯNG (NĂM 40 – 43)</a:t>
            </a:r>
            <a:endParaRPr lang="en-US" sz="4000" b="1" i="1" u="sng" dirty="0">
              <a:effectLst>
                <a:outerShdw blurRad="38100" dist="38100" dir="2700000" algn="tl">
                  <a:srgbClr val="000000">
                    <a:alpha val="43137"/>
                  </a:srgbClr>
                </a:outerShdw>
              </a:effectLst>
              <a:latin typeface="Century" panose="02040604050505020304" pitchFamily="18" charset="0"/>
            </a:endParaRPr>
          </a:p>
        </p:txBody>
      </p:sp>
      <p:sp>
        <p:nvSpPr>
          <p:cNvPr id="5" name="Content Placeholder 4"/>
          <p:cNvSpPr>
            <a:spLocks noGrp="1"/>
          </p:cNvSpPr>
          <p:nvPr>
            <p:ph idx="1"/>
          </p:nvPr>
        </p:nvSpPr>
        <p:spPr>
          <a:xfrm>
            <a:off x="0" y="1686359"/>
            <a:ext cx="10515600" cy="473438"/>
          </a:xfrm>
        </p:spPr>
        <p:txBody>
          <a:bodyPr>
            <a:noAutofit/>
          </a:bodyPr>
          <a:lstStyle/>
          <a:p>
            <a:r>
              <a:rPr lang="en-US" sz="3600" dirty="0" smtClean="0">
                <a:latin typeface="SVN-Housttely Signature" panose="02000500000000000000" pitchFamily="50" charset="0"/>
              </a:rPr>
              <a:t>a. Nguyên nhân khởi nghĩa                      </a:t>
            </a:r>
            <a:endParaRPr lang="en-US" sz="3600" dirty="0">
              <a:latin typeface="SVN-Housttely Signature" panose="02000500000000000000" pitchFamily="50" charset="0"/>
            </a:endParaRPr>
          </a:p>
        </p:txBody>
      </p:sp>
      <p:sp>
        <p:nvSpPr>
          <p:cNvPr id="6" name="TextBox 5"/>
          <p:cNvSpPr txBox="1"/>
          <p:nvPr/>
        </p:nvSpPr>
        <p:spPr>
          <a:xfrm>
            <a:off x="2011678" y="2564360"/>
            <a:ext cx="9287691" cy="1200329"/>
          </a:xfrm>
          <a:prstGeom prst="rect">
            <a:avLst/>
          </a:prstGeom>
          <a:noFill/>
        </p:spPr>
        <p:txBody>
          <a:bodyPr wrap="square" rtlCol="0">
            <a:spAutoFit/>
          </a:bodyPr>
          <a:lstStyle/>
          <a:p>
            <a:r>
              <a:rPr lang="en-US" sz="3600" dirty="0" smtClean="0">
                <a:latin typeface="SVN-Alluring" pitchFamily="50" charset="0"/>
              </a:rPr>
              <a:t>- Do bất bình với chính sách cai trị hà khắc của chính quyền đô hộ phương Bắc</a:t>
            </a:r>
            <a:endParaRPr lang="en-US" sz="3600" dirty="0">
              <a:latin typeface="SVN-Alluring" pitchFamily="50" charset="0"/>
            </a:endParaRPr>
          </a:p>
        </p:txBody>
      </p:sp>
      <p:pic>
        <p:nvPicPr>
          <p:cNvPr id="8" name="Picture 2" descr="Chia sẻ với hơn 111 ảnh động học tập mới nhất - thtantai2.edu.v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34798"/>
            <a:ext cx="1909581" cy="1922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0322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3" name="Content Placeholder 2"/>
          <p:cNvSpPr>
            <a:spLocks noGrp="1"/>
          </p:cNvSpPr>
          <p:nvPr>
            <p:ph idx="1"/>
          </p:nvPr>
        </p:nvSpPr>
        <p:spPr>
          <a:xfrm>
            <a:off x="1485356" y="1570311"/>
            <a:ext cx="10515600" cy="4351338"/>
          </a:xfrm>
        </p:spPr>
        <p:txBody>
          <a:bodyPr>
            <a:normAutofit/>
          </a:bodyPr>
          <a:lstStyle/>
          <a:p>
            <a:r>
              <a:rPr lang="en-US" sz="3600" dirty="0" smtClean="0">
                <a:latin typeface="SVN-Housttely Signature" panose="02000500000000000000" pitchFamily="50" charset="0"/>
              </a:rPr>
              <a:t>a. Nguyên nhân khởi nghĩa </a:t>
            </a:r>
          </a:p>
          <a:p>
            <a:endParaRPr lang="en-US" sz="3600" dirty="0" smtClean="0">
              <a:latin typeface="SVN-Housttely Signature" panose="02000500000000000000" pitchFamily="50" charset="0"/>
            </a:endParaRPr>
          </a:p>
          <a:p>
            <a:r>
              <a:rPr lang="en-US" sz="3600" dirty="0" smtClean="0">
                <a:latin typeface="SVN-Housttely Signature" panose="02000500000000000000" pitchFamily="50" charset="0"/>
              </a:rPr>
              <a:t>b. Diễn biến</a:t>
            </a:r>
            <a:endParaRPr lang="en-US" sz="3600" dirty="0">
              <a:latin typeface="SVN-Housttely Signature" panose="02000500000000000000" pitchFamily="50" charset="0"/>
            </a:endParaRPr>
          </a:p>
        </p:txBody>
      </p:sp>
      <p:sp>
        <p:nvSpPr>
          <p:cNvPr id="4" name="Title 1"/>
          <p:cNvSpPr txBox="1">
            <a:spLocks noGrp="1"/>
          </p:cNvSpPr>
          <p:nvPr>
            <p:ph type="title"/>
          </p:nvPr>
        </p:nvSpPr>
        <p:spPr>
          <a:xfrm>
            <a:off x="0" y="129994"/>
            <a:ext cx="119786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i="1" u="sng" dirty="0" smtClean="0">
                <a:effectLst>
                  <a:outerShdw blurRad="38100" dist="38100" dir="2700000" algn="tl">
                    <a:srgbClr val="000000">
                      <a:alpha val="43137"/>
                    </a:srgbClr>
                  </a:outerShdw>
                </a:effectLst>
                <a:latin typeface="Century" panose="02040604050505020304" pitchFamily="18" charset="0"/>
              </a:rPr>
              <a:t>I. KHỞI NGHĨA HAI BÀ TRƯNG (NĂM 40 – 43)</a:t>
            </a:r>
            <a:endParaRPr lang="en-US" sz="4000" b="1" i="1" u="sng" dirty="0">
              <a:effectLst>
                <a:outerShdw blurRad="38100" dist="38100" dir="2700000" algn="tl">
                  <a:srgbClr val="000000">
                    <a:alpha val="43137"/>
                  </a:srgbClr>
                </a:outerShdw>
              </a:effectLst>
              <a:latin typeface="Century" panose="02040604050505020304" pitchFamily="18" charset="0"/>
            </a:endParaRPr>
          </a:p>
        </p:txBody>
      </p:sp>
    </p:spTree>
    <p:extLst>
      <p:ext uri="{BB962C8B-B14F-4D97-AF65-F5344CB8AC3E}">
        <p14:creationId xmlns:p14="http://schemas.microsoft.com/office/powerpoint/2010/main" val="901033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49" y="207374"/>
            <a:ext cx="11443063" cy="643672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38031676"/>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18276" cy="6858000"/>
          </a:xfrm>
          <a:prstGeom prst="rect">
            <a:avLst/>
          </a:prstGeom>
        </p:spPr>
      </p:pic>
      <p:sp>
        <p:nvSpPr>
          <p:cNvPr id="3" name="Content Placeholder 2"/>
          <p:cNvSpPr>
            <a:spLocks noGrp="1"/>
          </p:cNvSpPr>
          <p:nvPr>
            <p:ph idx="1"/>
          </p:nvPr>
        </p:nvSpPr>
        <p:spPr>
          <a:xfrm>
            <a:off x="117565" y="725006"/>
            <a:ext cx="12083144" cy="1045027"/>
          </a:xfrm>
        </p:spPr>
        <p:txBody>
          <a:bodyPr>
            <a:noAutofit/>
          </a:bodyPr>
          <a:lstStyle/>
          <a:p>
            <a:r>
              <a:rPr lang="en-US" dirty="0" smtClean="0">
                <a:latin typeface="Times New Roman" panose="02020603050405020304" pitchFamily="18" charset="0"/>
                <a:cs typeface="Times New Roman" panose="02020603050405020304" pitchFamily="18" charset="0"/>
              </a:rPr>
              <a:t>Dựa vào thông tin mục I trang 89-90 SGK và lược đồ 18.2 em hãy trình bày </a:t>
            </a:r>
            <a:r>
              <a:rPr lang="en-US"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diễn biến cuộc khởi nghĩa </a:t>
            </a:r>
            <a:r>
              <a:rPr lang="en-US" dirty="0" smtClean="0">
                <a:latin typeface="Times New Roman" panose="02020603050405020304" pitchFamily="18" charset="0"/>
                <a:cs typeface="Times New Roman" panose="02020603050405020304" pitchFamily="18" charset="0"/>
              </a:rPr>
              <a:t>Hai Bà Trưng</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40" y="1637768"/>
            <a:ext cx="11819195" cy="52202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310045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639</Words>
  <Application>Microsoft Office PowerPoint</Application>
  <PresentationFormat>Widescreen</PresentationFormat>
  <Paragraphs>62</Paragraphs>
  <Slides>16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Arial</vt:lpstr>
      <vt:lpstr>Calibri</vt:lpstr>
      <vt:lpstr>Calibri Light</vt:lpstr>
      <vt:lpstr>Cambria Math</vt:lpstr>
      <vt:lpstr>Century</vt:lpstr>
      <vt:lpstr>Courier New</vt:lpstr>
      <vt:lpstr>Georgia</vt:lpstr>
      <vt:lpstr>Javanese Text</vt:lpstr>
      <vt:lpstr>SVN-Alluring</vt:lpstr>
      <vt:lpstr>SVN-Housttely Signature</vt:lpstr>
      <vt:lpstr>SVN-Mangoberry</vt:lpstr>
      <vt:lpstr>Times New Roman</vt:lpstr>
      <vt:lpstr>Office Theme</vt:lpstr>
      <vt:lpstr>CHÀO MỪNG CÁC EM ĐẾN VỚI MÔN HỌC LỊCH SỬ</vt:lpstr>
      <vt:lpstr>Bài 18: CÁC CUỘC ĐẤU TRANH GIÀNH ĐỘC LẬP DÂN TỘC TRƯỚC THẾ KỈ X</vt:lpstr>
      <vt:lpstr>NỘI DUNG BÀI HỌC</vt:lpstr>
      <vt:lpstr>MỤC TIÊU BÀI HỌC</vt:lpstr>
      <vt:lpstr>I. KHỞI NGHĨA HAI BÀ TRƯNG (NĂM 40 – 43)</vt:lpstr>
      <vt:lpstr>PowerPoint Presentation</vt:lpstr>
      <vt:lpstr>I. KHỞI NGHĨA HAI BÀ TRƯNG (NĂM 40 – 43)</vt:lpstr>
      <vt:lpstr>PowerPoint Presentation</vt:lpstr>
      <vt:lpstr>PowerPoint Presentation</vt:lpstr>
      <vt:lpstr>I. KHỞI NGHĨA HAI BÀ TRƯNG (NĂM 40 – 43)</vt:lpstr>
      <vt:lpstr>PowerPoint Presentation</vt:lpstr>
      <vt:lpstr>I. KHỞI NGHĨA HAI BÀ TRƯNG (NĂM 40 – 43)</vt:lpstr>
      <vt:lpstr>              THẢO LUẬN NHÓM ( thời gian 5 phút )</vt:lpstr>
      <vt:lpstr>PowerPoint Presentation</vt:lpstr>
      <vt:lpstr>Đền thờ Hai Bà Trưng tại Hát Môn ( Phúc Thọ ) </vt:lpstr>
      <vt:lpstr>CẢM ƠN CÁC EM ĐÃ LẮNG NGHE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MÔN HỌC LỊCH SỬ</dc:title>
  <dc:creator>HP-PC</dc:creator>
  <cp:lastModifiedBy>HP-PC</cp:lastModifiedBy>
  <cp:revision>18</cp:revision>
  <dcterms:created xsi:type="dcterms:W3CDTF">2023-04-13T00:52:19Z</dcterms:created>
  <dcterms:modified xsi:type="dcterms:W3CDTF">2023-04-15T02:45:35Z</dcterms:modified>
</cp:coreProperties>
</file>